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79" r:id="rId4"/>
    <p:sldId id="282" r:id="rId5"/>
    <p:sldId id="259" r:id="rId6"/>
    <p:sldId id="285" r:id="rId7"/>
    <p:sldId id="284" r:id="rId8"/>
    <p:sldId id="298" r:id="rId9"/>
    <p:sldId id="287" r:id="rId10"/>
    <p:sldId id="299" r:id="rId11"/>
    <p:sldId id="296" r:id="rId12"/>
    <p:sldId id="297" r:id="rId13"/>
    <p:sldId id="286" r:id="rId14"/>
    <p:sldId id="293" r:id="rId15"/>
    <p:sldId id="301" r:id="rId16"/>
    <p:sldId id="300" r:id="rId17"/>
    <p:sldId id="294" r:id="rId18"/>
    <p:sldId id="262" r:id="rId19"/>
    <p:sldId id="292" r:id="rId20"/>
    <p:sldId id="263" r:id="rId21"/>
    <p:sldId id="275" r:id="rId22"/>
    <p:sldId id="303" r:id="rId23"/>
    <p:sldId id="295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endra Kumar" initials="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142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56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f5b677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f5b677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3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f5b677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f5b677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25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76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5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0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6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74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83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3f5b677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3f5b677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8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8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1569245" y="15999"/>
            <a:ext cx="6528024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spc="-5" dirty="0"/>
              <a:t>Sentiment</a:t>
            </a:r>
            <a:r>
              <a:rPr lang="en-IN" sz="3600" spc="-330" dirty="0"/>
              <a:t> </a:t>
            </a:r>
            <a:r>
              <a:rPr lang="en-IN" sz="3600" spc="-5" dirty="0"/>
              <a:t>Analysis</a:t>
            </a:r>
            <a:br>
              <a:rPr lang="en-IN" sz="3600" spc="-5" dirty="0"/>
            </a:br>
            <a:endParaRPr sz="3600" b="1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5565557" y="1759226"/>
            <a:ext cx="2952278" cy="1311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IN" sz="2000" b="1" dirty="0">
                <a:solidFill>
                  <a:srgbClr val="0070C0"/>
                </a:solidFill>
                <a:latin typeface="Nunito" panose="020B0604020202020204" charset="0"/>
              </a:rPr>
              <a:t>Team Warriors</a:t>
            </a:r>
          </a:p>
          <a:p>
            <a:pPr marL="0" lvl="0" indent="0" algn="ctr"/>
            <a:r>
              <a:rPr lang="en-IN" sz="1600" b="1" dirty="0">
                <a:solidFill>
                  <a:srgbClr val="0070C0"/>
                </a:solidFill>
                <a:latin typeface="Nunito" panose="020B0604020202020204" charset="0"/>
              </a:rPr>
              <a:t>( Aniket, </a:t>
            </a:r>
            <a:r>
              <a:rPr lang="en-IN" sz="1600" b="1" dirty="0" err="1">
                <a:solidFill>
                  <a:srgbClr val="0070C0"/>
                </a:solidFill>
                <a:latin typeface="Nunito" panose="020B0604020202020204" charset="0"/>
              </a:rPr>
              <a:t>Kumud</a:t>
            </a:r>
            <a:r>
              <a:rPr lang="en-IN" sz="1600" b="1" dirty="0">
                <a:solidFill>
                  <a:srgbClr val="0070C0"/>
                </a:solidFill>
                <a:latin typeface="Nunito" panose="020B0604020202020204" charset="0"/>
              </a:rPr>
              <a:t> and Swati )</a:t>
            </a:r>
            <a:endParaRPr sz="1600" b="1" dirty="0">
              <a:solidFill>
                <a:srgbClr val="0070C0"/>
              </a:solidFill>
              <a:latin typeface="Nunito" panose="020B0604020202020204" charset="0"/>
            </a:endParaRPr>
          </a:p>
        </p:txBody>
      </p:sp>
      <p:sp>
        <p:nvSpPr>
          <p:cNvPr id="4" name="Google Shape;129;p13">
            <a:extLst>
              <a:ext uri="{FF2B5EF4-FFF2-40B4-BE49-F238E27FC236}">
                <a16:creationId xmlns:a16="http://schemas.microsoft.com/office/drawing/2014/main" xmlns="" id="{B04958CF-CB01-4CBF-8ECE-D92755DAAEF3}"/>
              </a:ext>
            </a:extLst>
          </p:cNvPr>
          <p:cNvSpPr txBox="1">
            <a:spLocks/>
          </p:cNvSpPr>
          <p:nvPr/>
        </p:nvSpPr>
        <p:spPr>
          <a:xfrm>
            <a:off x="6569764" y="4064440"/>
            <a:ext cx="1820969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IN" sz="1400" dirty="0">
                <a:latin typeface="Nunito" panose="020B0604020202020204" charset="0"/>
              </a:rPr>
              <a:t>20-July-2020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6F5CD7A-1B9D-44E7-9389-4856A67C5A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xmlns="" id="{F3DDED96-3433-45EA-A24C-F35BE7C93C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435" y="1133958"/>
            <a:ext cx="4127015" cy="30795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A0838-4F5F-4236-841B-3F2C5F0F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38705"/>
            <a:ext cx="7505700" cy="954600"/>
          </a:xfrm>
        </p:spPr>
        <p:txBody>
          <a:bodyPr/>
          <a:lstStyle/>
          <a:p>
            <a:r>
              <a:rPr lang="en-IN" sz="2800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904DD1-BBBA-45AE-A6A4-6F50BFFA1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84EFC7-073A-4B13-BF38-42D9BD3DC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E871C1-63B3-4E31-8032-F5F8D703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1" y="894522"/>
            <a:ext cx="7505700" cy="38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4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E88E2-974E-4144-85E9-8A02D925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28" y="289008"/>
            <a:ext cx="7505700" cy="954600"/>
          </a:xfrm>
        </p:spPr>
        <p:txBody>
          <a:bodyPr/>
          <a:lstStyle/>
          <a:p>
            <a:r>
              <a:rPr lang="en-IN" sz="2800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A9D5CF-1D9D-43CB-AC56-937F6AE1C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AB2C55-A620-4463-8170-B4B6D6B7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28" y="766308"/>
            <a:ext cx="6667500" cy="37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00A20-8114-421E-ADC3-EA5B4DCA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34" y="428625"/>
            <a:ext cx="7505700" cy="954600"/>
          </a:xfrm>
        </p:spPr>
        <p:txBody>
          <a:bodyPr/>
          <a:lstStyle/>
          <a:p>
            <a:r>
              <a:rPr lang="en-IN" sz="2800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D74517-BAB5-4A90-A968-989EA0FF61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2F549B-6B1C-470B-814A-5AE28392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76" y="905925"/>
            <a:ext cx="7439816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DAD83-0D02-46F9-9C68-C0EB8906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err="1"/>
              <a:t>Comparision</a:t>
            </a:r>
            <a:r>
              <a:rPr lang="en-IN" sz="2000" dirty="0"/>
              <a:t> of  word count in positive and negative tweets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A3295C-B2E3-4CA0-BC1A-5586C948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87119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9E32A5-3EFF-464C-8673-37C8D783A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E84B1156-CC89-43B2-88BA-59475DC9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61423"/>
              </p:ext>
            </p:extLst>
          </p:nvPr>
        </p:nvGraphicFramePr>
        <p:xfrm>
          <a:off x="1053548" y="1960095"/>
          <a:ext cx="3081131" cy="255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70">
                  <a:extLst>
                    <a:ext uri="{9D8B030D-6E8A-4147-A177-3AD203B41FA5}">
                      <a16:colId xmlns:a16="http://schemas.microsoft.com/office/drawing/2014/main" xmlns="" val="1754406173"/>
                    </a:ext>
                  </a:extLst>
                </a:gridCol>
                <a:gridCol w="1365561">
                  <a:extLst>
                    <a:ext uri="{9D8B030D-6E8A-4147-A177-3AD203B41FA5}">
                      <a16:colId xmlns:a16="http://schemas.microsoft.com/office/drawing/2014/main" xmlns="" val="2412044419"/>
                    </a:ext>
                  </a:extLst>
                </a:gridCol>
              </a:tblGrid>
              <a:tr h="51058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2"/>
                          </a:solidFill>
                        </a:rPr>
                        <a:t> Positive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431882"/>
                  </a:ext>
                </a:extLst>
              </a:tr>
              <a:tr h="5105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2"/>
                          </a:solidFill>
                        </a:rPr>
                        <a:t>ipad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2091708"/>
                  </a:ext>
                </a:extLst>
              </a:tr>
              <a:tr h="5105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318500"/>
                  </a:ext>
                </a:extLst>
              </a:tr>
              <a:tr h="5105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9335854"/>
                  </a:ext>
                </a:extLst>
              </a:tr>
              <a:tr h="5105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2"/>
                          </a:solidFill>
                        </a:rPr>
                        <a:t>iphone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507257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CBE2082E-4C8E-4371-8E85-F87D12481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84522"/>
              </p:ext>
            </p:extLst>
          </p:nvPr>
        </p:nvGraphicFramePr>
        <p:xfrm>
          <a:off x="4721088" y="1990726"/>
          <a:ext cx="3269974" cy="252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904">
                  <a:extLst>
                    <a:ext uri="{9D8B030D-6E8A-4147-A177-3AD203B41FA5}">
                      <a16:colId xmlns:a16="http://schemas.microsoft.com/office/drawing/2014/main" xmlns="" val="1503557531"/>
                    </a:ext>
                  </a:extLst>
                </a:gridCol>
                <a:gridCol w="1503070">
                  <a:extLst>
                    <a:ext uri="{9D8B030D-6E8A-4147-A177-3AD203B41FA5}">
                      <a16:colId xmlns:a16="http://schemas.microsoft.com/office/drawing/2014/main" xmlns="" val="3636534652"/>
                    </a:ext>
                  </a:extLst>
                </a:gridCol>
              </a:tblGrid>
              <a:tr h="44967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Negative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7051476"/>
                  </a:ext>
                </a:extLst>
              </a:tr>
              <a:tr h="499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bg2"/>
                          </a:solidFill>
                        </a:rPr>
                        <a:t>ipad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27450"/>
                  </a:ext>
                </a:extLst>
              </a:tr>
              <a:tr h="499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apple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8999255"/>
                  </a:ext>
                </a:extLst>
              </a:tr>
              <a:tr h="499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google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101730"/>
                  </a:ext>
                </a:extLst>
              </a:tr>
              <a:tr h="499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>
                          <a:solidFill>
                            <a:schemeClr val="bg2"/>
                          </a:solidFill>
                        </a:rPr>
                        <a:t>iphone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  <a:p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817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1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7EC71-1251-4737-89B4-19918517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63" y="406218"/>
            <a:ext cx="7505700" cy="756660"/>
          </a:xfrm>
        </p:spPr>
        <p:txBody>
          <a:bodyPr/>
          <a:lstStyle/>
          <a:p>
            <a:r>
              <a:rPr lang="en-IN" sz="2800" b="1" dirty="0"/>
              <a:t>EDA		</a:t>
            </a:r>
            <a:r>
              <a:rPr lang="en-IN" sz="1800" b="1" dirty="0"/>
              <a:t>Named-entity recognition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A36B56-8288-4080-A3B9-EF4B8BE11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A8EE52FB-F1DD-4C84-99D1-436331BEB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52441"/>
              </p:ext>
            </p:extLst>
          </p:nvPr>
        </p:nvGraphicFramePr>
        <p:xfrm>
          <a:off x="1260613" y="1234065"/>
          <a:ext cx="6096000" cy="303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9470044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6141982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7600334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775724287"/>
                    </a:ext>
                  </a:extLst>
                </a:gridCol>
              </a:tblGrid>
              <a:tr h="119959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Entity with higher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Positive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Negative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Neutral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Apple(102)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Google(31)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Google party(12)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Microsoft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Apple(21)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google(11)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Microsoft(3)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Apple(174)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Google(73)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Microsoft(11)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78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Japan(14)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U.S(7)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America,(11)</a:t>
                      </a:r>
                    </a:p>
                    <a:p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Japan(9)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Japan(65)</a:t>
                      </a:r>
                      <a:endParaRPr lang="en-IN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255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95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22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6DDF8-78BE-4C9D-9295-1F47D019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807966"/>
            <a:ext cx="7505700" cy="3735701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Mappings  done </a:t>
            </a:r>
            <a:r>
              <a:rPr lang="en-US" sz="1600" dirty="0" err="1">
                <a:latin typeface="+mn-lt"/>
              </a:rPr>
              <a:t>eg.ipad</a:t>
            </a:r>
            <a:r>
              <a:rPr lang="en-US" sz="1600" dirty="0">
                <a:latin typeface="+mn-lt"/>
              </a:rPr>
              <a:t> 2 to ipad2</a:t>
            </a:r>
          </a:p>
          <a:p>
            <a:pPr marL="146050" indent="0">
              <a:buNone/>
            </a:pPr>
            <a:endParaRPr lang="en-IN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Text emojis replaced with their word synonyms (&lt;3 converted to ‘love’)</a:t>
            </a:r>
          </a:p>
          <a:p>
            <a:pPr marL="146050" indent="0">
              <a:buNone/>
            </a:pPr>
            <a:endParaRPr lang="en-IN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HTML characters (</a:t>
            </a:r>
            <a:r>
              <a:rPr lang="en-US" sz="1600" dirty="0" err="1">
                <a:latin typeface="+mn-lt"/>
              </a:rPr>
              <a:t>eg</a:t>
            </a:r>
            <a:r>
              <a:rPr lang="en-US" sz="1600" dirty="0">
                <a:latin typeface="+mn-lt"/>
              </a:rPr>
              <a:t>: &amp;</a:t>
            </a:r>
            <a:r>
              <a:rPr lang="en-US" sz="1600" dirty="0" err="1">
                <a:latin typeface="+mn-lt"/>
              </a:rPr>
              <a:t>lt</a:t>
            </a:r>
            <a:r>
              <a:rPr lang="en-US" sz="1600" dirty="0">
                <a:latin typeface="+mn-lt"/>
              </a:rPr>
              <a:t>; &amp;</a:t>
            </a:r>
            <a:r>
              <a:rPr lang="en-US" sz="1600" dirty="0" err="1">
                <a:latin typeface="+mn-lt"/>
              </a:rPr>
              <a:t>gt</a:t>
            </a:r>
            <a:r>
              <a:rPr lang="en-US" sz="1600" dirty="0">
                <a:latin typeface="+mn-lt"/>
              </a:rPr>
              <a:t>; &amp;</a:t>
            </a:r>
            <a:r>
              <a:rPr lang="en-US" sz="1600" dirty="0" err="1">
                <a:latin typeface="+mn-lt"/>
              </a:rPr>
              <a:t>quot</a:t>
            </a:r>
            <a:r>
              <a:rPr lang="en-US" sz="1600" dirty="0">
                <a:latin typeface="+mn-lt"/>
              </a:rPr>
              <a:t>;) and syntax (</a:t>
            </a:r>
            <a:r>
              <a:rPr lang="en-US" sz="1600" dirty="0" err="1">
                <a:latin typeface="+mn-lt"/>
              </a:rPr>
              <a:t>eg</a:t>
            </a:r>
            <a:r>
              <a:rPr lang="en-US" sz="1600" dirty="0">
                <a:latin typeface="+mn-lt"/>
              </a:rPr>
              <a:t>: &lt;title&gt;) removed</a:t>
            </a:r>
          </a:p>
          <a:p>
            <a:pPr marL="146050" indent="0">
              <a:buNone/>
            </a:pPr>
            <a:endParaRPr lang="en-IN" sz="1600" dirty="0">
              <a:latin typeface="+mn-lt"/>
            </a:endParaRPr>
          </a:p>
          <a:p>
            <a:r>
              <a:rPr lang="en-IN" sz="1600" dirty="0">
                <a:latin typeface="+mn-lt"/>
              </a:rPr>
              <a:t> Links (http), short-links, date, time, non-ascii characters were removed</a:t>
            </a:r>
          </a:p>
          <a:p>
            <a:pPr marL="146050" indent="0">
              <a:buNone/>
            </a:pPr>
            <a:endParaRPr lang="en-IN" sz="1600" dirty="0">
              <a:latin typeface="+mn-lt"/>
            </a:endParaRPr>
          </a:p>
          <a:p>
            <a:r>
              <a:rPr lang="en-IN" sz="1600" dirty="0">
                <a:latin typeface="+mn-lt"/>
              </a:rPr>
              <a:t> Substituted links and mentions removed</a:t>
            </a:r>
          </a:p>
          <a:p>
            <a:pPr marL="146050" indent="0">
              <a:buNone/>
            </a:pPr>
            <a:endParaRPr lang="en-IN" sz="1600" dirty="0">
              <a:latin typeface="+mn-lt"/>
            </a:endParaRPr>
          </a:p>
          <a:p>
            <a:r>
              <a:rPr lang="en-IN" sz="1600" dirty="0">
                <a:latin typeface="+mn-lt"/>
              </a:rPr>
              <a:t> Hash symbol was removed, not the entire hash-tag</a:t>
            </a:r>
          </a:p>
          <a:p>
            <a:endParaRPr lang="en-IN" sz="1600" dirty="0">
              <a:latin typeface="+mn-lt"/>
            </a:endParaRPr>
          </a:p>
          <a:p>
            <a:pPr marL="146050" indent="0">
              <a:buNone/>
            </a:pPr>
            <a:endParaRPr lang="en-IN" sz="1600" dirty="0">
              <a:latin typeface="+mn-lt"/>
            </a:endParaRPr>
          </a:p>
          <a:p>
            <a:pPr marL="457200" lvl="1" indent="0">
              <a:spcAft>
                <a:spcPts val="1600"/>
              </a:spcAft>
              <a:buNone/>
            </a:pPr>
            <a:r>
              <a:rPr lang="en-IN" sz="1600" dirty="0">
                <a:latin typeface="+mn-lt"/>
              </a:rPr>
              <a:t/>
            </a:r>
            <a:br>
              <a:rPr lang="en-IN" sz="1600" dirty="0">
                <a:latin typeface="+mn-lt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0B71D5-D0B1-442B-AFAB-FD5F7F82E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6007A4-82A6-4646-8BD4-61B17AB8726A}"/>
              </a:ext>
            </a:extLst>
          </p:cNvPr>
          <p:cNvSpPr txBox="1"/>
          <p:nvPr/>
        </p:nvSpPr>
        <p:spPr>
          <a:xfrm>
            <a:off x="1033670" y="44726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8827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84D58-30FB-464F-8224-F88C69E5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176" y="1275106"/>
            <a:ext cx="7505700" cy="2770119"/>
          </a:xfrm>
        </p:spPr>
        <p:txBody>
          <a:bodyPr/>
          <a:lstStyle/>
          <a:p>
            <a:pPr marL="742950" lvl="1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Nunito" panose="020B0604020202020204" charset="0"/>
              </a:rPr>
              <a:t>Word </a:t>
            </a:r>
            <a:r>
              <a:rPr lang="en-IN" sz="1600" dirty="0">
                <a:latin typeface="Nunito" panose="020B0604020202020204" charset="0"/>
              </a:rPr>
              <a:t>tokenization </a:t>
            </a:r>
          </a:p>
          <a:p>
            <a:pPr marL="742950" lvl="1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latin typeface="Nunito" panose="020B0604020202020204" charset="0"/>
              </a:rPr>
              <a:t>Stemming</a:t>
            </a:r>
          </a:p>
          <a:p>
            <a:pPr marL="742950" lvl="1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latin typeface="Nunito" panose="020B0604020202020204" charset="0"/>
              </a:rPr>
              <a:t>TF- IDF vectorizer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71F74C-D6BC-4747-9C57-0E5429CA1F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4CC460-2481-4346-86B4-50560673F621}"/>
              </a:ext>
            </a:extLst>
          </p:cNvPr>
          <p:cNvSpPr txBox="1"/>
          <p:nvPr/>
        </p:nvSpPr>
        <p:spPr>
          <a:xfrm>
            <a:off x="1172817" y="467139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Nunito" panose="020B060402020202020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11756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xmlns="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>
                <a:latin typeface="Nunito" panose="020B0604020202020204" charset="0"/>
              </a:rPr>
              <a:t>Imbalance data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15" name="Google Shape;159;p17">
            <a:extLst>
              <a:ext uri="{FF2B5EF4-FFF2-40B4-BE49-F238E27FC236}">
                <a16:creationId xmlns:a16="http://schemas.microsoft.com/office/drawing/2014/main" xmlns="" id="{6A52B1A7-73F7-48CE-8EC8-9FC86B3293F7}"/>
              </a:ext>
            </a:extLst>
          </p:cNvPr>
          <p:cNvSpPr txBox="1"/>
          <p:nvPr/>
        </p:nvSpPr>
        <p:spPr>
          <a:xfrm>
            <a:off x="429634" y="736533"/>
            <a:ext cx="8509800" cy="4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Given data had imbalance in SENTIMENT so SMOTE oversampling is used.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98C95F-F141-47D5-BEB4-AC8B56DA1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441FD0-3683-41A0-BBFB-F1FF3D01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749288"/>
            <a:ext cx="3906078" cy="30314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3ED3BB-D715-4862-856E-B4EF7EA95D0F}"/>
              </a:ext>
            </a:extLst>
          </p:cNvPr>
          <p:cNvSpPr/>
          <p:nvPr/>
        </p:nvSpPr>
        <p:spPr>
          <a:xfrm>
            <a:off x="1590261" y="1229978"/>
            <a:ext cx="1888435" cy="421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Before applying smote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DFC8913-CDB9-4BA8-A231-D12F93ED1910}"/>
              </a:ext>
            </a:extLst>
          </p:cNvPr>
          <p:cNvSpPr/>
          <p:nvPr/>
        </p:nvSpPr>
        <p:spPr>
          <a:xfrm>
            <a:off x="5893905" y="1158266"/>
            <a:ext cx="1659834" cy="493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After applying smote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8ACF9BC-C619-4493-8E3C-8A48519F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18" y="1749287"/>
            <a:ext cx="3564007" cy="30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3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xmlns="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Models and Approaches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51;p16">
            <a:extLst>
              <a:ext uri="{FF2B5EF4-FFF2-40B4-BE49-F238E27FC236}">
                <a16:creationId xmlns:a16="http://schemas.microsoft.com/office/drawing/2014/main" xmlns="" id="{D73D4F1B-0C7D-4059-B4E2-63AA77DE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075" y="1060150"/>
            <a:ext cx="77949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500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Multiple classification models were run on the data: Here are some numbers.</a:t>
            </a:r>
            <a:endParaRPr sz="150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50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</p:txBody>
      </p:sp>
      <p:graphicFrame>
        <p:nvGraphicFramePr>
          <p:cNvPr id="10" name="Google Shape;152;p16">
            <a:extLst>
              <a:ext uri="{FF2B5EF4-FFF2-40B4-BE49-F238E27FC236}">
                <a16:creationId xmlns:a16="http://schemas.microsoft.com/office/drawing/2014/main" xmlns="" id="{A6A6245E-8320-4540-84EB-853A72646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483607"/>
              </p:ext>
            </p:extLst>
          </p:nvPr>
        </p:nvGraphicFramePr>
        <p:xfrm>
          <a:off x="1047584" y="1864887"/>
          <a:ext cx="5929685" cy="1368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22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Logistic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Forest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8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(WEIGHTED)</a:t>
                      </a:r>
                      <a:endParaRPr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0.89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0.68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0.82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Google Shape;153;p16">
            <a:extLst>
              <a:ext uri="{FF2B5EF4-FFF2-40B4-BE49-F238E27FC236}">
                <a16:creationId xmlns:a16="http://schemas.microsoft.com/office/drawing/2014/main" xmlns="" id="{C3BF1E42-A09C-4DAA-9EB9-2B847CE03064}"/>
              </a:ext>
            </a:extLst>
          </p:cNvPr>
          <p:cNvSpPr txBox="1"/>
          <p:nvPr/>
        </p:nvSpPr>
        <p:spPr>
          <a:xfrm>
            <a:off x="778475" y="3585928"/>
            <a:ext cx="7552500" cy="95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Nunito" panose="020B0604020202020204" charset="0"/>
              </a:rPr>
              <a:t>Hyperparameter tuning using Grid </a:t>
            </a:r>
            <a:r>
              <a:rPr lang="en-US" b="1" dirty="0" err="1">
                <a:latin typeface="Nunito" panose="020B0604020202020204" charset="0"/>
              </a:rPr>
              <a:t>SearchCV</a:t>
            </a:r>
            <a:r>
              <a:rPr lang="en-US" b="1" dirty="0">
                <a:latin typeface="Nunito" panose="020B0604020202020204" charset="0"/>
              </a:rPr>
              <a:t> for   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The F1 weighted score with  final test data using  Logistic Regression was 0.68</a:t>
            </a:r>
            <a:endParaRPr b="1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0FF8C4-0F28-4611-A7F9-B0A9E7339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xmlns="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Models and Approaches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51;p16">
            <a:extLst>
              <a:ext uri="{FF2B5EF4-FFF2-40B4-BE49-F238E27FC236}">
                <a16:creationId xmlns:a16="http://schemas.microsoft.com/office/drawing/2014/main" xmlns="" id="{D73D4F1B-0C7D-4059-B4E2-63AA77DE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075" y="1060150"/>
            <a:ext cx="77949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600" b="1" dirty="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Using word2vec </a:t>
            </a:r>
            <a:endParaRPr sz="1600" b="1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500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</p:txBody>
      </p:sp>
      <p:graphicFrame>
        <p:nvGraphicFramePr>
          <p:cNvPr id="10" name="Google Shape;152;p16">
            <a:extLst>
              <a:ext uri="{FF2B5EF4-FFF2-40B4-BE49-F238E27FC236}">
                <a16:creationId xmlns:a16="http://schemas.microsoft.com/office/drawing/2014/main" xmlns="" id="{A6A6245E-8320-4540-84EB-853A72646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501084"/>
              </p:ext>
            </p:extLst>
          </p:nvPr>
        </p:nvGraphicFramePr>
        <p:xfrm>
          <a:off x="1637730" y="1887450"/>
          <a:ext cx="5117172" cy="1368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Logistic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Forest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8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F1 SCORE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(WEIGHTED)</a:t>
                      </a:r>
                      <a:endParaRPr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0.51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0.57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0.57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Google Shape;153;p16">
            <a:extLst>
              <a:ext uri="{FF2B5EF4-FFF2-40B4-BE49-F238E27FC236}">
                <a16:creationId xmlns:a16="http://schemas.microsoft.com/office/drawing/2014/main" xmlns="" id="{C3BF1E42-A09C-4DAA-9EB9-2B847CE03064}"/>
              </a:ext>
            </a:extLst>
          </p:cNvPr>
          <p:cNvSpPr txBox="1"/>
          <p:nvPr/>
        </p:nvSpPr>
        <p:spPr>
          <a:xfrm>
            <a:off x="698650" y="4023250"/>
            <a:ext cx="7552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bg2">
                  <a:lumMod val="50000"/>
                </a:schemeClr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0FF8C4-0F28-4611-A7F9-B0A9E7339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62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43466" y="243088"/>
            <a:ext cx="7505700" cy="65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Table of Contents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984EA01-AB19-46E3-AFFF-FA581A182B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3" name="Google Shape;129;p13">
            <a:extLst>
              <a:ext uri="{FF2B5EF4-FFF2-40B4-BE49-F238E27FC236}">
                <a16:creationId xmlns:a16="http://schemas.microsoft.com/office/drawing/2014/main" xmlns="" id="{05C7F28E-D2F8-4A83-AC6A-93226DBBB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692" y="975750"/>
            <a:ext cx="75057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IN" sz="1500" dirty="0">
                <a:latin typeface="Nunito" panose="020B0604020202020204" charset="0"/>
              </a:rPr>
              <a:t>Dataset Overview</a:t>
            </a:r>
            <a:endParaRPr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-IN" sz="1500" dirty="0">
                <a:latin typeface="Nunito" panose="020B0604020202020204" charset="0"/>
              </a:rPr>
              <a:t>Exploratory Data Analysis (EDA)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Pipeline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Models and Approaches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Insights and Decisions</a:t>
            </a:r>
            <a:endParaRPr lang="en-IN"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sz="1500" dirty="0">
              <a:latin typeface="Nunito" panose="020B0604020202020204" charset="0"/>
            </a:endParaRPr>
          </a:p>
          <a:p>
            <a:pPr marL="742950" lvl="1" indent="-285750">
              <a:spcAft>
                <a:spcPts val="1600"/>
              </a:spcAft>
            </a:pPr>
            <a:endParaRPr sz="1300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9D12FDE-AC5E-4F5C-B047-8EC46F327E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Google Shape;134;p14">
            <a:extLst>
              <a:ext uri="{FF2B5EF4-FFF2-40B4-BE49-F238E27FC236}">
                <a16:creationId xmlns:a16="http://schemas.microsoft.com/office/drawing/2014/main" xmlns="" id="{A074A784-EA2A-4647-9E03-B009A7D7CD10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/>
              <a:t>Additional Approaches Attempted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29;p13">
            <a:extLst>
              <a:ext uri="{FF2B5EF4-FFF2-40B4-BE49-F238E27FC236}">
                <a16:creationId xmlns:a16="http://schemas.microsoft.com/office/drawing/2014/main" xmlns="" id="{19749A85-2083-4C5B-BA78-1DA88AAC492B}"/>
              </a:ext>
            </a:extLst>
          </p:cNvPr>
          <p:cNvSpPr txBox="1">
            <a:spLocks/>
          </p:cNvSpPr>
          <p:nvPr/>
        </p:nvSpPr>
        <p:spPr>
          <a:xfrm>
            <a:off x="588692" y="975750"/>
            <a:ext cx="75057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stop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Finding sentiment polarity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Finding sentiment polarity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 name entity recognition using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Lemmatization and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GingerIt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library used to correct spellings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Sentiment analysis with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in progress</a:t>
            </a:r>
          </a:p>
          <a:p>
            <a:pPr marL="285750" indent="-285750">
              <a:spcBef>
                <a:spcPts val="1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sz="1500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xmlns="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>
                <a:latin typeface="Nunito" panose="020B0604020202020204" charset="0"/>
              </a:rPr>
              <a:t>Final Results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74;p19">
            <a:extLst>
              <a:ext uri="{FF2B5EF4-FFF2-40B4-BE49-F238E27FC236}">
                <a16:creationId xmlns:a16="http://schemas.microsoft.com/office/drawing/2014/main" xmlns="" id="{0B6E963F-0BE8-4774-BF22-750AED869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653" y="967925"/>
            <a:ext cx="2192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000" b="1" dirty="0"/>
              <a:t>Confusion Matrix</a:t>
            </a:r>
            <a:endParaRPr sz="2000" b="1" dirty="0"/>
          </a:p>
        </p:txBody>
      </p:sp>
      <p:sp>
        <p:nvSpPr>
          <p:cNvPr id="11" name="Google Shape;177;p19">
            <a:extLst>
              <a:ext uri="{FF2B5EF4-FFF2-40B4-BE49-F238E27FC236}">
                <a16:creationId xmlns:a16="http://schemas.microsoft.com/office/drawing/2014/main" xmlns="" id="{CA32F4E1-43D9-4327-9143-B8D1F8459ABA}"/>
              </a:ext>
            </a:extLst>
          </p:cNvPr>
          <p:cNvSpPr txBox="1"/>
          <p:nvPr/>
        </p:nvSpPr>
        <p:spPr>
          <a:xfrm>
            <a:off x="536653" y="1507050"/>
            <a:ext cx="7058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Model: Logistic Regression with 0.89 F1 weighted score(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post oversampling)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FBB3E4-8EB5-4C8D-92F8-FFB74E5ABE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80A277-1F64-4BAF-A9F1-C8B13503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62" y="1904999"/>
            <a:ext cx="5367130" cy="23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4;p14">
            <a:extLst>
              <a:ext uri="{FF2B5EF4-FFF2-40B4-BE49-F238E27FC236}">
                <a16:creationId xmlns:a16="http://schemas.microsoft.com/office/drawing/2014/main" xmlns="" id="{B1A61C2A-6EBF-49A9-B325-B9602D7B68AC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Insights &amp; Decisions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2FFC1CEB-B0CA-4C4F-99BC-DB25FEE66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4DFF58FD-AB9F-4B89-B0D0-05EB5E35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There was excitement for Google Circles and the Google party organised at the event received mostly Positive sentiments.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315F51-8CFA-42BA-A93D-2881C1A8777D}"/>
              </a:ext>
            </a:extLst>
          </p:cNvPr>
          <p:cNvSpPr txBox="1"/>
          <p:nvPr/>
        </p:nvSpPr>
        <p:spPr>
          <a:xfrm>
            <a:off x="1202635" y="1023730"/>
            <a:ext cx="5814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Positive tweets for Apple brand were very much higher than negative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tweets.This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shows customer Satisfaction for the product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Negative reviews about the battery life for the Apple products can help to improve the product further.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was excitement for Google Circles and the Google party </a:t>
            </a:r>
            <a:r>
              <a:rPr lang="en-US" dirty="0" err="1"/>
              <a:t>organised</a:t>
            </a:r>
            <a:r>
              <a:rPr lang="en-US" dirty="0"/>
              <a:t> at the event received mostly Positive sentiments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Temporary retail shops of Apple was good marketing strategy to ease purchase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Addition of the Japan Disaster (Earthquake) Relief kiosk reflected positively on the overall event</a:t>
            </a:r>
            <a:endParaRPr lang="en-IN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69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53177-D29C-4D52-8F49-5D223D2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347096"/>
          </a:xfrm>
        </p:spPr>
        <p:txBody>
          <a:bodyPr/>
          <a:lstStyle/>
          <a:p>
            <a:r>
              <a:rPr lang="en-IN" dirty="0"/>
              <a:t>Dataset Gaps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7F5333-3AC5-4823-B6BC-7EB85ECFC6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8DA002-5AC9-469B-839C-A78912902B51}"/>
              </a:ext>
            </a:extLst>
          </p:cNvPr>
          <p:cNvSpPr/>
          <p:nvPr/>
        </p:nvSpPr>
        <p:spPr>
          <a:xfrm>
            <a:off x="3876812" y="2658610"/>
            <a:ext cx="1599649" cy="9582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bg2"/>
                </a:solidFill>
              </a:rPr>
              <a:t>Isssue</a:t>
            </a:r>
            <a:r>
              <a:rPr lang="en-IN" sz="1200" b="1" dirty="0">
                <a:solidFill>
                  <a:schemeClr val="bg2"/>
                </a:solidFill>
              </a:rPr>
              <a:t> undermining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32965FE-929B-459A-B01F-C060CDBAAC35}"/>
              </a:ext>
            </a:extLst>
          </p:cNvPr>
          <p:cNvSpPr/>
          <p:nvPr/>
        </p:nvSpPr>
        <p:spPr>
          <a:xfrm>
            <a:off x="2919957" y="2559827"/>
            <a:ext cx="1125184" cy="10952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spc="-30" dirty="0">
              <a:solidFill>
                <a:schemeClr val="bg2"/>
              </a:solidFill>
              <a:latin typeface="Trebuchet MS"/>
              <a:cs typeface="Trebuchet MS"/>
            </a:endParaRPr>
          </a:p>
          <a:p>
            <a:pPr algn="ctr"/>
            <a:r>
              <a:rPr lang="en-IN" sz="900" spc="-30" dirty="0">
                <a:solidFill>
                  <a:schemeClr val="bg2"/>
                </a:solidFill>
                <a:latin typeface="Trebuchet MS"/>
                <a:cs typeface="Trebuchet MS"/>
              </a:rPr>
              <a:t>Topic  </a:t>
            </a:r>
            <a:r>
              <a:rPr lang="en-IN" sz="900" dirty="0">
                <a:solidFill>
                  <a:schemeClr val="bg2"/>
                </a:solidFill>
                <a:latin typeface="Trebuchet MS"/>
                <a:cs typeface="Trebuchet MS"/>
              </a:rPr>
              <a:t>Categories  </a:t>
            </a:r>
            <a:r>
              <a:rPr lang="en-IN" sz="900" spc="-5" dirty="0">
                <a:solidFill>
                  <a:schemeClr val="bg2"/>
                </a:solidFill>
                <a:latin typeface="Trebuchet MS"/>
                <a:cs typeface="Trebuchet MS"/>
              </a:rPr>
              <a:t>Diff</a:t>
            </a:r>
            <a:r>
              <a:rPr lang="en-IN" sz="900" spc="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lang="en-IN" sz="900" dirty="0">
                <a:solidFill>
                  <a:schemeClr val="bg2"/>
                </a:solidFill>
                <a:latin typeface="Trebuchet MS"/>
                <a:cs typeface="Trebuchet MS"/>
              </a:rPr>
              <a:t>r</a:t>
            </a:r>
            <a:r>
              <a:rPr lang="en-IN" sz="900" spc="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lang="en-IN" sz="900" dirty="0">
                <a:solidFill>
                  <a:schemeClr val="bg2"/>
                </a:solidFill>
                <a:latin typeface="Trebuchet MS"/>
                <a:cs typeface="Trebuchet MS"/>
              </a:rPr>
              <a:t>nces</a:t>
            </a:r>
            <a:endParaRPr lang="en-IN" sz="900" b="1" dirty="0">
              <a:solidFill>
                <a:schemeClr val="bg2"/>
              </a:solidFill>
              <a:latin typeface="Trebuchet MS"/>
              <a:cs typeface="Trebuchet MS"/>
            </a:endParaRPr>
          </a:p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7A26375-402B-4710-AFC7-981B53F42E27}"/>
              </a:ext>
            </a:extLst>
          </p:cNvPr>
          <p:cNvSpPr/>
          <p:nvPr/>
        </p:nvSpPr>
        <p:spPr>
          <a:xfrm>
            <a:off x="3821469" y="3555133"/>
            <a:ext cx="1273128" cy="10238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2"/>
                </a:solidFill>
              </a:rPr>
              <a:t>Emerging terms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78E6965-D8DA-4F2E-A88E-9A18FCAF619E}"/>
              </a:ext>
            </a:extLst>
          </p:cNvPr>
          <p:cNvSpPr/>
          <p:nvPr/>
        </p:nvSpPr>
        <p:spPr>
          <a:xfrm>
            <a:off x="3687941" y="1725732"/>
            <a:ext cx="1125185" cy="10001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2"/>
                </a:solidFill>
              </a:rPr>
              <a:t>Sentence incompleteness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93C9C07-FD37-44EB-BBB3-BF870E6BEA97}"/>
              </a:ext>
            </a:extLst>
          </p:cNvPr>
          <p:cNvSpPr/>
          <p:nvPr/>
        </p:nvSpPr>
        <p:spPr>
          <a:xfrm>
            <a:off x="5000573" y="1829369"/>
            <a:ext cx="1056742" cy="10938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2"/>
                </a:solidFill>
              </a:rPr>
              <a:t>Lack of context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E840E69-135B-47E3-955A-4A0C4933DDCE}"/>
              </a:ext>
            </a:extLst>
          </p:cNvPr>
          <p:cNvSpPr/>
          <p:nvPr/>
        </p:nvSpPr>
        <p:spPr>
          <a:xfrm>
            <a:off x="5143344" y="3187851"/>
            <a:ext cx="1273127" cy="9582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bg2"/>
                </a:solidFill>
              </a:rPr>
              <a:t>Semantic </a:t>
            </a:r>
            <a:r>
              <a:rPr lang="en-IN" sz="1050" dirty="0" err="1">
                <a:solidFill>
                  <a:schemeClr val="bg2"/>
                </a:solidFill>
              </a:rPr>
              <a:t>ambiquity</a:t>
            </a:r>
            <a:endParaRPr lang="en-IN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A12D06-BF20-4FCD-8A97-EBB028984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Google Shape;134;p14">
            <a:extLst>
              <a:ext uri="{FF2B5EF4-FFF2-40B4-BE49-F238E27FC236}">
                <a16:creationId xmlns:a16="http://schemas.microsoft.com/office/drawing/2014/main" xmlns="" id="{9C36FB51-E61B-4A17-BB24-8A1BAE934878}"/>
              </a:ext>
            </a:extLst>
          </p:cNvPr>
          <p:cNvSpPr txBox="1">
            <a:spLocks/>
          </p:cNvSpPr>
          <p:nvPr/>
        </p:nvSpPr>
        <p:spPr>
          <a:xfrm>
            <a:off x="504426" y="151562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4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341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43466" y="243088"/>
            <a:ext cx="7505700" cy="65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" name="Google Shape;141;p15">
            <a:extLst>
              <a:ext uri="{FF2B5EF4-FFF2-40B4-BE49-F238E27FC236}">
                <a16:creationId xmlns:a16="http://schemas.microsoft.com/office/drawing/2014/main" xmlns="" id="{32211B60-9DA9-4ECF-9A23-C69520154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1843" y="895300"/>
            <a:ext cx="6331227" cy="652212"/>
          </a:xfrm>
          <a:prstGeom prst="rect">
            <a:avLst/>
          </a:prstGeom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800" dirty="0" err="1"/>
              <a:t>WittyWicky</a:t>
            </a:r>
            <a:r>
              <a:rPr lang="en-US" sz="1800" dirty="0"/>
              <a:t> Inc. is a consulting firm that designs brand strategy</a:t>
            </a:r>
            <a:endParaRPr lang="en-IN" sz="1800" dirty="0">
              <a:solidFill>
                <a:schemeClr val="tx1"/>
              </a:solidFill>
              <a:latin typeface="Nunito" panose="020B0604020202020204" charset="0"/>
            </a:endParaRPr>
          </a:p>
          <a:p>
            <a:pPr marL="177800" lvl="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</p:txBody>
      </p:sp>
      <p:sp>
        <p:nvSpPr>
          <p:cNvPr id="12" name="Google Shape;141;p15">
            <a:extLst>
              <a:ext uri="{FF2B5EF4-FFF2-40B4-BE49-F238E27FC236}">
                <a16:creationId xmlns:a16="http://schemas.microsoft.com/office/drawing/2014/main" xmlns="" id="{6927C77C-8289-427B-A135-3F9E6808BCC6}"/>
              </a:ext>
            </a:extLst>
          </p:cNvPr>
          <p:cNvSpPr txBox="1">
            <a:spLocks/>
          </p:cNvSpPr>
          <p:nvPr/>
        </p:nvSpPr>
        <p:spPr>
          <a:xfrm>
            <a:off x="6203114" y="1369323"/>
            <a:ext cx="2602632" cy="23863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A99E11-0BAB-4089-A680-42FE20C6E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04F8C5-0686-4AB7-AEB1-33943771F7B8}"/>
              </a:ext>
            </a:extLst>
          </p:cNvPr>
          <p:cNvSpPr/>
          <p:nvPr/>
        </p:nvSpPr>
        <p:spPr>
          <a:xfrm>
            <a:off x="884082" y="1469435"/>
            <a:ext cx="2822713" cy="529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BUSINESS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1AB970-5EA3-44FA-BFBC-9AA7F30A0ED4}"/>
              </a:ext>
            </a:extLst>
          </p:cNvPr>
          <p:cNvSpPr/>
          <p:nvPr/>
        </p:nvSpPr>
        <p:spPr>
          <a:xfrm>
            <a:off x="4901798" y="1434787"/>
            <a:ext cx="2602632" cy="5299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DATA SCIENCE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8EDD25-5BC5-4CBC-A408-511619AB3C7A}"/>
              </a:ext>
            </a:extLst>
          </p:cNvPr>
          <p:cNvSpPr txBox="1"/>
          <p:nvPr/>
        </p:nvSpPr>
        <p:spPr>
          <a:xfrm>
            <a:off x="884082" y="2201411"/>
            <a:ext cx="2822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Analysing</a:t>
            </a:r>
            <a:r>
              <a:rPr lang="en-US" dirty="0"/>
              <a:t> the positive  and negative sentiments about brand/product through social media so that new product can be launched as per the trend in market.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New marketing strategy and brand </a:t>
            </a:r>
            <a:r>
              <a:rPr lang="en-US" dirty="0" err="1"/>
              <a:t>stragegy</a:t>
            </a:r>
            <a:r>
              <a:rPr lang="en-US" dirty="0"/>
              <a:t> can be designed for products after reviewing customers sentiments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A7E6EF-0565-4851-8E64-9EBEDA483BB8}"/>
              </a:ext>
            </a:extLst>
          </p:cNvPr>
          <p:cNvSpPr txBox="1"/>
          <p:nvPr/>
        </p:nvSpPr>
        <p:spPr>
          <a:xfrm>
            <a:off x="4804492" y="2275434"/>
            <a:ext cx="29482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Build a product/model using </a:t>
            </a:r>
          </a:p>
          <a:p>
            <a:pPr algn="just"/>
            <a:r>
              <a:rPr lang="en-US" dirty="0"/>
              <a:t>Machine Learning or deep learning</a:t>
            </a:r>
          </a:p>
          <a:p>
            <a:pPr algn="just"/>
            <a:r>
              <a:rPr lang="en-US" dirty="0"/>
              <a:t> to automate  sentiment prediction.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81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77059-DA2A-4AC4-99BF-A2B3EB19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53" y="313876"/>
            <a:ext cx="7505700" cy="671537"/>
          </a:xfrm>
        </p:spPr>
        <p:txBody>
          <a:bodyPr/>
          <a:lstStyle/>
          <a:p>
            <a:r>
              <a:rPr lang="en-US" sz="2800" dirty="0"/>
              <a:t>What sentiment analysis can </a:t>
            </a:r>
            <a:r>
              <a:rPr lang="en-US" sz="2800" spc="-5" dirty="0"/>
              <a:t> </a:t>
            </a:r>
            <a:r>
              <a:rPr lang="en-US" sz="2800" dirty="0"/>
              <a:t>do for</a:t>
            </a:r>
            <a:r>
              <a:rPr lang="en-US" sz="2800" spc="-70" dirty="0"/>
              <a:t> </a:t>
            </a:r>
            <a:r>
              <a:rPr lang="en-US" sz="2800" spc="-20" dirty="0"/>
              <a:t>Brands?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FF0C39-730F-44F7-B119-EDFBF346E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object 15">
            <a:extLst>
              <a:ext uri="{FF2B5EF4-FFF2-40B4-BE49-F238E27FC236}">
                <a16:creationId xmlns:a16="http://schemas.microsoft.com/office/drawing/2014/main" xmlns="" id="{002E04BA-D8D0-40B6-9A54-6E6937D973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1441174"/>
            <a:ext cx="2400068" cy="1311965"/>
          </a:xfrm>
          <a:prstGeom prst="rect">
            <a:avLst/>
          </a:prstGeom>
        </p:spPr>
      </p:pic>
      <p:pic>
        <p:nvPicPr>
          <p:cNvPr id="6" name="object 14">
            <a:extLst>
              <a:ext uri="{FF2B5EF4-FFF2-40B4-BE49-F238E27FC236}">
                <a16:creationId xmlns:a16="http://schemas.microsoft.com/office/drawing/2014/main" xmlns="" id="{D081F230-BA28-4C5F-A053-260B635E59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0038" y="1441174"/>
            <a:ext cx="2604516" cy="1220425"/>
          </a:xfrm>
          <a:prstGeom prst="rect">
            <a:avLst/>
          </a:prstGeom>
        </p:spPr>
      </p:pic>
      <p:grpSp>
        <p:nvGrpSpPr>
          <p:cNvPr id="7" name="object 7">
            <a:extLst>
              <a:ext uri="{FF2B5EF4-FFF2-40B4-BE49-F238E27FC236}">
                <a16:creationId xmlns:a16="http://schemas.microsoft.com/office/drawing/2014/main" xmlns="" id="{C160786D-847C-40A6-A98F-4F025A6FCE73}"/>
              </a:ext>
            </a:extLst>
          </p:cNvPr>
          <p:cNvGrpSpPr/>
          <p:nvPr/>
        </p:nvGrpSpPr>
        <p:grpSpPr>
          <a:xfrm>
            <a:off x="6285374" y="1339601"/>
            <a:ext cx="2039476" cy="1311965"/>
            <a:chOff x="7466076" y="2072639"/>
            <a:chExt cx="2624455" cy="151511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xmlns="" id="{DCC2B4E7-1656-46C5-BDED-0FDE3E96030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982" y="2082545"/>
              <a:ext cx="2604516" cy="1495043"/>
            </a:xfrm>
            <a:prstGeom prst="rect">
              <a:avLst/>
            </a:prstGeom>
          </p:spPr>
        </p:pic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45C06796-590F-481B-B7FB-3E24B39E88A7}"/>
                </a:ext>
              </a:extLst>
            </p:cNvPr>
            <p:cNvSpPr/>
            <p:nvPr/>
          </p:nvSpPr>
          <p:spPr>
            <a:xfrm>
              <a:off x="7475982" y="2082545"/>
              <a:ext cx="2604770" cy="1495425"/>
            </a:xfrm>
            <a:custGeom>
              <a:avLst/>
              <a:gdLst/>
              <a:ahLst/>
              <a:cxnLst/>
              <a:rect l="l" t="t" r="r" b="b"/>
              <a:pathLst>
                <a:path w="2604770" h="1495425">
                  <a:moveTo>
                    <a:pt x="0" y="1495043"/>
                  </a:moveTo>
                  <a:lnTo>
                    <a:pt x="2604516" y="1495043"/>
                  </a:lnTo>
                  <a:lnTo>
                    <a:pt x="2604516" y="0"/>
                  </a:lnTo>
                  <a:lnTo>
                    <a:pt x="0" y="0"/>
                  </a:lnTo>
                  <a:lnTo>
                    <a:pt x="0" y="1495043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7">
            <a:extLst>
              <a:ext uri="{FF2B5EF4-FFF2-40B4-BE49-F238E27FC236}">
                <a16:creationId xmlns:a16="http://schemas.microsoft.com/office/drawing/2014/main" xmlns="" id="{07985036-37A6-4D25-866C-E5D306B2FFF4}"/>
              </a:ext>
            </a:extLst>
          </p:cNvPr>
          <p:cNvSpPr txBox="1"/>
          <p:nvPr/>
        </p:nvSpPr>
        <p:spPr>
          <a:xfrm>
            <a:off x="3433602" y="1344439"/>
            <a:ext cx="2702560" cy="1772921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958850" marR="288925" indent="-669290">
              <a:lnSpc>
                <a:spcPct val="120800"/>
              </a:lnSpc>
            </a:pPr>
            <a:r>
              <a:rPr sz="1200" b="1" spc="-5" dirty="0">
                <a:latin typeface="Trebuchet MS"/>
                <a:cs typeface="Trebuchet MS"/>
              </a:rPr>
              <a:t>Resolve Customer </a:t>
            </a:r>
            <a:r>
              <a:rPr sz="1200" b="1" spc="-10" dirty="0">
                <a:latin typeface="Trebuchet MS"/>
                <a:cs typeface="Trebuchet MS"/>
              </a:rPr>
              <a:t>Experience  </a:t>
            </a:r>
            <a:r>
              <a:rPr sz="1200" b="1" spc="-20" dirty="0">
                <a:latin typeface="Trebuchet MS"/>
                <a:cs typeface="Trebuchet MS"/>
              </a:rPr>
              <a:t>Pain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-15" dirty="0">
                <a:latin typeface="Trebuchet MS"/>
                <a:cs typeface="Trebuchet MS"/>
              </a:rPr>
              <a:t>Points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6" name="object 6">
            <a:extLst>
              <a:ext uri="{FF2B5EF4-FFF2-40B4-BE49-F238E27FC236}">
                <a16:creationId xmlns:a16="http://schemas.microsoft.com/office/drawing/2014/main" xmlns="" id="{5F03AC8C-F1DD-4CE8-A01B-8A83A4DD564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61" y="3358883"/>
            <a:ext cx="2458677" cy="994456"/>
          </a:xfrm>
          <a:prstGeom prst="rect">
            <a:avLst/>
          </a:prstGeom>
        </p:spPr>
      </p:pic>
      <p:grpSp>
        <p:nvGrpSpPr>
          <p:cNvPr id="19" name="object 10">
            <a:extLst>
              <a:ext uri="{FF2B5EF4-FFF2-40B4-BE49-F238E27FC236}">
                <a16:creationId xmlns:a16="http://schemas.microsoft.com/office/drawing/2014/main" xmlns="" id="{878A3EEF-41E2-420A-8EA2-D8F3633305F2}"/>
              </a:ext>
            </a:extLst>
          </p:cNvPr>
          <p:cNvGrpSpPr/>
          <p:nvPr/>
        </p:nvGrpSpPr>
        <p:grpSpPr>
          <a:xfrm>
            <a:off x="5073859" y="3144698"/>
            <a:ext cx="2624455" cy="980041"/>
            <a:chOff x="5849111" y="4229100"/>
            <a:chExt cx="2624455" cy="1515110"/>
          </a:xfrm>
        </p:grpSpPr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xmlns="" id="{186263E1-4784-48DD-A2C3-92C6972F9DF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9017" y="4239005"/>
              <a:ext cx="2604516" cy="1495044"/>
            </a:xfrm>
            <a:prstGeom prst="rect">
              <a:avLst/>
            </a:prstGeom>
          </p:spPr>
        </p:pic>
        <p:sp>
          <p:nvSpPr>
            <p:cNvPr id="21" name="object 12">
              <a:extLst>
                <a:ext uri="{FF2B5EF4-FFF2-40B4-BE49-F238E27FC236}">
                  <a16:creationId xmlns:a16="http://schemas.microsoft.com/office/drawing/2014/main" xmlns="" id="{06493892-7B03-4995-B24B-EA2A1FDAB8B8}"/>
                </a:ext>
              </a:extLst>
            </p:cNvPr>
            <p:cNvSpPr/>
            <p:nvPr/>
          </p:nvSpPr>
          <p:spPr>
            <a:xfrm>
              <a:off x="5859017" y="4239005"/>
              <a:ext cx="2604770" cy="1495425"/>
            </a:xfrm>
            <a:custGeom>
              <a:avLst/>
              <a:gdLst/>
              <a:ahLst/>
              <a:cxnLst/>
              <a:rect l="l" t="t" r="r" b="b"/>
              <a:pathLst>
                <a:path w="2604770" h="1495425">
                  <a:moveTo>
                    <a:pt x="0" y="1495044"/>
                  </a:moveTo>
                  <a:lnTo>
                    <a:pt x="2604516" y="1495044"/>
                  </a:lnTo>
                  <a:lnTo>
                    <a:pt x="2604516" y="0"/>
                  </a:lnTo>
                  <a:lnTo>
                    <a:pt x="0" y="0"/>
                  </a:lnTo>
                  <a:lnTo>
                    <a:pt x="0" y="1495044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6">
            <a:extLst>
              <a:ext uri="{FF2B5EF4-FFF2-40B4-BE49-F238E27FC236}">
                <a16:creationId xmlns:a16="http://schemas.microsoft.com/office/drawing/2014/main" xmlns="" id="{49BCD747-79D7-4595-BF40-7B34915C2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1353" y="1344613"/>
            <a:ext cx="7513497" cy="1738938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68300" indent="-107950">
              <a:lnSpc>
                <a:spcPct val="100000"/>
              </a:lnSpc>
              <a:buClr>
                <a:srgbClr val="F495CA"/>
              </a:buClr>
              <a:buSzPct val="70833"/>
              <a:buFont typeface="Wingdings 3"/>
              <a:buChar char=""/>
              <a:tabLst>
                <a:tab pos="368300" algn="l"/>
              </a:tabLst>
            </a:pPr>
            <a:r>
              <a:rPr sz="1200" b="1" spc="-5" dirty="0">
                <a:latin typeface="Trebuchet MS"/>
                <a:cs typeface="Trebuchet MS"/>
              </a:rPr>
              <a:t>Increase Customer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Retention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xmlns="" id="{4C0895D0-4C53-409D-867B-825DE2AE981B}"/>
              </a:ext>
            </a:extLst>
          </p:cNvPr>
          <p:cNvSpPr txBox="1"/>
          <p:nvPr/>
        </p:nvSpPr>
        <p:spPr>
          <a:xfrm>
            <a:off x="6160395" y="1344439"/>
            <a:ext cx="2164455" cy="1661993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sz="1200" b="1" spc="-5" dirty="0">
                <a:latin typeface="Trebuchet MS"/>
                <a:cs typeface="Trebuchet MS"/>
              </a:rPr>
              <a:t>Optimize Customer</a:t>
            </a:r>
            <a:r>
              <a:rPr sz="1200" b="1" spc="-2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Service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xmlns="" id="{A80C735A-FB51-4975-A4CA-F5A46A5255F1}"/>
              </a:ext>
            </a:extLst>
          </p:cNvPr>
          <p:cNvSpPr txBox="1"/>
          <p:nvPr/>
        </p:nvSpPr>
        <p:spPr>
          <a:xfrm>
            <a:off x="811353" y="3213921"/>
            <a:ext cx="2786048" cy="1738938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200" b="1" spc="-5" dirty="0">
                <a:latin typeface="Trebuchet MS"/>
                <a:cs typeface="Trebuchet MS"/>
              </a:rPr>
              <a:t>Optimize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Pricing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xmlns="" id="{E5B84297-DEA6-498A-A2B5-3DC743542121}"/>
              </a:ext>
            </a:extLst>
          </p:cNvPr>
          <p:cNvSpPr txBox="1"/>
          <p:nvPr/>
        </p:nvSpPr>
        <p:spPr>
          <a:xfrm>
            <a:off x="5083765" y="3144671"/>
            <a:ext cx="2702560" cy="1736089"/>
          </a:xfrm>
          <a:prstGeom prst="rect">
            <a:avLst/>
          </a:prstGeom>
          <a:ln w="19811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200" b="1" spc="-5" dirty="0">
                <a:latin typeface="Trebuchet MS"/>
                <a:cs typeface="Trebuchet MS"/>
              </a:rPr>
              <a:t>Measure Social Media ROI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5139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xmlns="" id="{D948A81B-0D3C-41AC-9B81-A21C24EA9B03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/>
              <a:t>Data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6F7E443-041A-4B0B-AFCC-79203D0A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43738"/>
              </p:ext>
            </p:extLst>
          </p:nvPr>
        </p:nvGraphicFramePr>
        <p:xfrm>
          <a:off x="574614" y="815548"/>
          <a:ext cx="6774516" cy="3924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1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Nunito" panose="020B060402020202020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Nunito" panose="020B060402020202020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tweet_id</a:t>
                      </a: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sz="1200" b="1" i="0" u="none" strike="noStrike" baseline="0" dirty="0">
                        <a:solidFill>
                          <a:schemeClr val="bg2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 id for tweets</a:t>
                      </a:r>
                      <a:endParaRPr lang="en-US" sz="1200" b="0" i="0" u="none" strike="noStrike" cap="none" dirty="0">
                        <a:solidFill>
                          <a:schemeClr val="bg2"/>
                        </a:solidFill>
                        <a:latin typeface="Nunit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1136523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tweet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Tweet about the brand/product sentiment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sentiment</a:t>
                      </a:r>
                      <a:endParaRPr lang="en-US" sz="1200" b="1" i="0" u="none" strike="noStrike" baseline="0" dirty="0">
                        <a:solidFill>
                          <a:schemeClr val="bg2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0: Negative, 1: Neutral, 2: Positive, 3: Can't Tell</a:t>
                      </a:r>
                      <a:endParaRPr lang="en-US" sz="1200" b="0" dirty="0">
                        <a:solidFill>
                          <a:schemeClr val="bg2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8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480019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E5517E7-1048-4059-8D81-D434E37FE7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7FEF5-55B0-4C1F-B9F4-B064988F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7" y="227475"/>
            <a:ext cx="7505700" cy="954600"/>
          </a:xfrm>
        </p:spPr>
        <p:txBody>
          <a:bodyPr/>
          <a:lstStyle/>
          <a:p>
            <a:r>
              <a:rPr lang="en-IN" sz="2800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5B6376-EAA4-4B79-B0FE-76A33150A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6C31FB-1DD5-42C1-A7B2-8F558903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37" y="961493"/>
            <a:ext cx="6667500" cy="39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33D10-9511-433C-A12D-CD4CC5A4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34" y="327991"/>
            <a:ext cx="7505700" cy="347869"/>
          </a:xfrm>
        </p:spPr>
        <p:txBody>
          <a:bodyPr/>
          <a:lstStyle/>
          <a:p>
            <a:r>
              <a:rPr lang="en-IN" sz="2800" dirty="0"/>
              <a:t>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2AFA26-EAC8-432B-BD43-35867B01F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8B7EC5-8C01-43D0-BF8C-651630E4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56" y="745434"/>
            <a:ext cx="6667500" cy="41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9E82A-226E-4AFD-8B13-ED86EA00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81" y="328765"/>
            <a:ext cx="7505700" cy="954600"/>
          </a:xfrm>
        </p:spPr>
        <p:txBody>
          <a:bodyPr/>
          <a:lstStyle/>
          <a:p>
            <a:r>
              <a:rPr lang="en-IN" sz="2800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CC4362-D18D-4DC5-ADDA-0CDDD11CA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5D935-3605-4AEC-ABC3-3FF5A6FF2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9C60C0-5C85-4DC8-8CFF-195A1E92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824947"/>
            <a:ext cx="7509841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5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EF2560-1914-467D-97DC-961F22A97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C09883-AD29-4E2C-9AA8-AD4818501A97}"/>
              </a:ext>
            </a:extLst>
          </p:cNvPr>
          <p:cNvSpPr txBox="1"/>
          <p:nvPr/>
        </p:nvSpPr>
        <p:spPr>
          <a:xfrm>
            <a:off x="1053548" y="33793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Nunito" panose="020B0604020202020204" charset="0"/>
              </a:rPr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AE2591-A6AC-4BF9-BD20-3E5F1949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70" y="857250"/>
            <a:ext cx="6667500" cy="38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2433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632</Words>
  <Application>Microsoft Macintosh PowerPoint</Application>
  <PresentationFormat>On-screen Show (16:9)</PresentationFormat>
  <Paragraphs>228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Wingdings 3</vt:lpstr>
      <vt:lpstr>Times New Roman</vt:lpstr>
      <vt:lpstr>Nunito</vt:lpstr>
      <vt:lpstr>Wingdings</vt:lpstr>
      <vt:lpstr>Arial</vt:lpstr>
      <vt:lpstr>Trebuchet MS</vt:lpstr>
      <vt:lpstr>Calibri</vt:lpstr>
      <vt:lpstr>Slack-Lato</vt:lpstr>
      <vt:lpstr>Shift</vt:lpstr>
      <vt:lpstr> Sentiment Analysis </vt:lpstr>
      <vt:lpstr>Table of Contents</vt:lpstr>
      <vt:lpstr>Problem Statement</vt:lpstr>
      <vt:lpstr>What sentiment analysis can  do for Brands?</vt:lpstr>
      <vt:lpstr>PowerPoint Presentation</vt:lpstr>
      <vt:lpstr>EDA</vt:lpstr>
      <vt:lpstr>EDA</vt:lpstr>
      <vt:lpstr>EDA</vt:lpstr>
      <vt:lpstr>PowerPoint Presentation</vt:lpstr>
      <vt:lpstr>EDA</vt:lpstr>
      <vt:lpstr>EDA</vt:lpstr>
      <vt:lpstr>EDA</vt:lpstr>
      <vt:lpstr>Comparision of  word count in positive and negative tweets</vt:lpstr>
      <vt:lpstr>EDA  Named-entity recognition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Gaps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Virendra Kumar</dc:creator>
  <cp:lastModifiedBy>Microsoft Office User</cp:lastModifiedBy>
  <cp:revision>239</cp:revision>
  <dcterms:modified xsi:type="dcterms:W3CDTF">2020-07-19T07:49:21Z</dcterms:modified>
</cp:coreProperties>
</file>