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79" r:id="rId4"/>
    <p:sldId id="258" r:id="rId5"/>
    <p:sldId id="259" r:id="rId6"/>
    <p:sldId id="270" r:id="rId7"/>
    <p:sldId id="271" r:id="rId8"/>
    <p:sldId id="261" r:id="rId9"/>
    <p:sldId id="277" r:id="rId10"/>
    <p:sldId id="276" r:id="rId11"/>
    <p:sldId id="272" r:id="rId12"/>
    <p:sldId id="262" r:id="rId13"/>
    <p:sldId id="273" r:id="rId14"/>
    <p:sldId id="274" r:id="rId15"/>
    <p:sldId id="263" r:id="rId16"/>
    <p:sldId id="275" r:id="rId17"/>
    <p:sldId id="278" r:id="rId18"/>
    <p:sldId id="267" r:id="rId19"/>
    <p:sldId id="280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Nuni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4" y="2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93f5b6777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93f5b6777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980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93f5b6777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93f5b6777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318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3f5b6777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93f5b6777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3f5b6777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93f5b6777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967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3f5b6777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93f5b6777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866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93f5b6777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93f5b6777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3f5b6777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93f5b6777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842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93f5b6777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93f5b6777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838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93f5b6777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93f5b6777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93f5b6777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93f5b6777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256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3f5b6777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3f5b6777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include some examples here?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3f5b6777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3f5b6777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include some examples here?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65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3f5b6777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3f5b6777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3f5b677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3f5b677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3f5b6777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3f5b6777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include some examples here?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108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3f5b6777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3f5b6777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 we include some examples here?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840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93f5b6777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93f5b6777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93f5b6777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93f5b6777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23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 idx="4294967295"/>
          </p:nvPr>
        </p:nvSpPr>
        <p:spPr>
          <a:xfrm>
            <a:off x="1375121" y="984633"/>
            <a:ext cx="6528024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/>
              <a:t>Hackathon Presentation</a:t>
            </a:r>
            <a:endParaRPr sz="3600" b="1"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body" idx="1"/>
          </p:nvPr>
        </p:nvSpPr>
        <p:spPr>
          <a:xfrm>
            <a:off x="716645" y="257175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IN" sz="2000" b="1" dirty="0">
                <a:solidFill>
                  <a:srgbClr val="0070C0"/>
                </a:solidFill>
                <a:latin typeface="Nunito" panose="020B0604020202020204" charset="0"/>
              </a:rPr>
              <a:t>Team HAKS</a:t>
            </a:r>
          </a:p>
          <a:p>
            <a:pPr marL="0" lvl="0" indent="0" algn="ctr"/>
            <a:r>
              <a:rPr lang="en-IN" sz="1600" b="1" dirty="0">
                <a:solidFill>
                  <a:srgbClr val="0070C0"/>
                </a:solidFill>
                <a:latin typeface="Nunito" panose="020B0604020202020204" charset="0"/>
              </a:rPr>
              <a:t>(</a:t>
            </a:r>
            <a:r>
              <a:rPr lang="en-IN" sz="1600" b="1" dirty="0" err="1">
                <a:solidFill>
                  <a:srgbClr val="0070C0"/>
                </a:solidFill>
                <a:latin typeface="Nunito" panose="020B0604020202020204" charset="0"/>
              </a:rPr>
              <a:t>Harshal</a:t>
            </a:r>
            <a:r>
              <a:rPr lang="en-IN" sz="1600" b="1" dirty="0">
                <a:solidFill>
                  <a:srgbClr val="0070C0"/>
                </a:solidFill>
                <a:latin typeface="Nunito" panose="020B0604020202020204" charset="0"/>
              </a:rPr>
              <a:t>, Aniket, </a:t>
            </a:r>
            <a:r>
              <a:rPr lang="en-IN" sz="1600" b="1" dirty="0" err="1">
                <a:solidFill>
                  <a:srgbClr val="0070C0"/>
                </a:solidFill>
                <a:latin typeface="Nunito" panose="020B0604020202020204" charset="0"/>
              </a:rPr>
              <a:t>Kumud</a:t>
            </a:r>
            <a:r>
              <a:rPr lang="en-IN" sz="1600" b="1" dirty="0">
                <a:solidFill>
                  <a:srgbClr val="0070C0"/>
                </a:solidFill>
                <a:latin typeface="Nunito" panose="020B0604020202020204" charset="0"/>
              </a:rPr>
              <a:t>, Swati and </a:t>
            </a:r>
            <a:r>
              <a:rPr lang="en-IN" sz="1600" b="1" dirty="0" err="1">
                <a:solidFill>
                  <a:srgbClr val="0070C0"/>
                </a:solidFill>
                <a:latin typeface="Nunito" panose="020B0604020202020204" charset="0"/>
              </a:rPr>
              <a:t>Amey</a:t>
            </a:r>
            <a:r>
              <a:rPr lang="en-IN" sz="1600" b="1" dirty="0">
                <a:solidFill>
                  <a:srgbClr val="0070C0"/>
                </a:solidFill>
                <a:latin typeface="Nunito" panose="020B0604020202020204" charset="0"/>
              </a:rPr>
              <a:t>)</a:t>
            </a:r>
            <a:endParaRPr sz="1600" b="1" dirty="0">
              <a:solidFill>
                <a:srgbClr val="0070C0"/>
              </a:solidFill>
              <a:latin typeface="Nunito" panose="020B0604020202020204" charset="0"/>
            </a:endParaRPr>
          </a:p>
        </p:txBody>
      </p:sp>
      <p:sp>
        <p:nvSpPr>
          <p:cNvPr id="4" name="Google Shape;129;p13">
            <a:extLst>
              <a:ext uri="{FF2B5EF4-FFF2-40B4-BE49-F238E27FC236}">
                <a16:creationId xmlns:a16="http://schemas.microsoft.com/office/drawing/2014/main" id="{B04958CF-CB01-4CBF-8ECE-D92755DAAEF3}"/>
              </a:ext>
            </a:extLst>
          </p:cNvPr>
          <p:cNvSpPr txBox="1">
            <a:spLocks/>
          </p:cNvSpPr>
          <p:nvPr/>
        </p:nvSpPr>
        <p:spPr>
          <a:xfrm>
            <a:off x="419465" y="406444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None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IN" sz="1400" dirty="0">
                <a:latin typeface="Nunito" panose="020B0604020202020204" charset="0"/>
              </a:rPr>
              <a:t>31-May-2020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F5CD7A-1B9D-44E7-9389-4856A67C5A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14">
            <a:extLst>
              <a:ext uri="{FF2B5EF4-FFF2-40B4-BE49-F238E27FC236}">
                <a16:creationId xmlns:a16="http://schemas.microsoft.com/office/drawing/2014/main" id="{94B83856-6509-4E58-8600-26DD9BC001EB}"/>
              </a:ext>
            </a:extLst>
          </p:cNvPr>
          <p:cNvSpPr txBox="1">
            <a:spLocks/>
          </p:cNvSpPr>
          <p:nvPr/>
        </p:nvSpPr>
        <p:spPr>
          <a:xfrm>
            <a:off x="443466" y="243088"/>
            <a:ext cx="7505700" cy="6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" dirty="0">
                <a:latin typeface="Nunito" panose="020B0604020202020204" charset="0"/>
              </a:rPr>
              <a:t>Pipeline</a:t>
            </a:r>
            <a:endParaRPr lang="en-US" dirty="0">
              <a:latin typeface="Nunito" panose="020B0604020202020204" charset="0"/>
            </a:endParaRPr>
          </a:p>
        </p:txBody>
      </p:sp>
      <p:sp>
        <p:nvSpPr>
          <p:cNvPr id="9" name="Google Shape;129;p13">
            <a:extLst>
              <a:ext uri="{FF2B5EF4-FFF2-40B4-BE49-F238E27FC236}">
                <a16:creationId xmlns:a16="http://schemas.microsoft.com/office/drawing/2014/main" id="{B59CA673-0EAF-4F96-8542-5A870C6768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8692" y="975750"/>
            <a:ext cx="7505700" cy="31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</a:pPr>
            <a:r>
              <a:rPr lang="en" sz="1500" dirty="0">
                <a:latin typeface="Nunito" panose="020B0604020202020204" charset="0"/>
              </a:rPr>
              <a:t>Data had </a:t>
            </a:r>
            <a:r>
              <a:rPr lang="en" sz="1500" b="1" dirty="0">
                <a:latin typeface="Nunito" panose="020B0604020202020204" charset="0"/>
              </a:rPr>
              <a:t>no null </a:t>
            </a:r>
            <a:r>
              <a:rPr lang="en" sz="1500" dirty="0">
                <a:latin typeface="Nunito" panose="020B0604020202020204" charset="0"/>
              </a:rPr>
              <a:t>values.</a:t>
            </a:r>
            <a:endParaRPr sz="1500" dirty="0">
              <a:latin typeface="Nunito" panose="020B0604020202020204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500" dirty="0">
                <a:latin typeface="Nunito" panose="020B0604020202020204" charset="0"/>
              </a:rPr>
              <a:t>Taking care of </a:t>
            </a:r>
            <a:r>
              <a:rPr lang="en" sz="1500" b="1" dirty="0">
                <a:latin typeface="Nunito" panose="020B0604020202020204" charset="0"/>
              </a:rPr>
              <a:t>categorical features</a:t>
            </a:r>
            <a:r>
              <a:rPr lang="en" sz="1500" dirty="0">
                <a:latin typeface="Nunito" panose="020B0604020202020204" charset="0"/>
              </a:rPr>
              <a:t>:</a:t>
            </a:r>
            <a:endParaRPr sz="1500" dirty="0">
              <a:latin typeface="Nunito" panose="020B0604020202020204" charset="0"/>
            </a:endParaRPr>
          </a:p>
          <a:p>
            <a:pPr marL="742950" lvl="1" indent="-285750">
              <a:lnSpc>
                <a:spcPct val="100000"/>
              </a:lnSpc>
            </a:pPr>
            <a:r>
              <a:rPr lang="en" sz="1300" b="1" dirty="0">
                <a:latin typeface="Nunito" panose="020B0604020202020204" charset="0"/>
              </a:rPr>
              <a:t>Multi-class categorical</a:t>
            </a:r>
            <a:r>
              <a:rPr lang="en" sz="1300" dirty="0">
                <a:latin typeface="Nunito" panose="020B0604020202020204" charset="0"/>
              </a:rPr>
              <a:t>: Agency and Product Name - Most frequent ones were retained while rest converted to a new class “</a:t>
            </a:r>
            <a:r>
              <a:rPr lang="en" sz="1300" b="1" dirty="0">
                <a:latin typeface="Nunito" panose="020B0604020202020204" charset="0"/>
              </a:rPr>
              <a:t>others</a:t>
            </a:r>
            <a:r>
              <a:rPr lang="en" sz="1300" dirty="0">
                <a:latin typeface="Nunito" panose="020B0604020202020204" charset="0"/>
              </a:rPr>
              <a:t>”.</a:t>
            </a:r>
          </a:p>
          <a:p>
            <a:pPr marL="742950" lvl="1" indent="-285750">
              <a:lnSpc>
                <a:spcPct val="100000"/>
              </a:lnSpc>
            </a:pPr>
            <a:r>
              <a:rPr lang="en" sz="1300" b="1" dirty="0">
                <a:latin typeface="Nunito" panose="020B0604020202020204" charset="0"/>
              </a:rPr>
              <a:t>Destination</a:t>
            </a:r>
            <a:r>
              <a:rPr lang="en" sz="1300" dirty="0">
                <a:latin typeface="Nunito" panose="020B0604020202020204" charset="0"/>
              </a:rPr>
              <a:t>: This feature has large amount of classes so  “frequency count” method was used. In which actual class is replaced by it’s </a:t>
            </a:r>
            <a:r>
              <a:rPr lang="en" sz="1300" b="1" dirty="0">
                <a:latin typeface="Nunito" panose="020B0604020202020204" charset="0"/>
              </a:rPr>
              <a:t>number of occurance</a:t>
            </a:r>
            <a:r>
              <a:rPr lang="en" sz="1300" dirty="0">
                <a:latin typeface="Nunito" panose="020B0604020202020204" charset="0"/>
              </a:rPr>
              <a:t>.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1300" b="1" dirty="0">
                <a:latin typeface="Nunito" panose="020B0604020202020204" charset="0"/>
              </a:rPr>
              <a:t>Binary Features</a:t>
            </a:r>
            <a:r>
              <a:rPr lang="en-US" sz="1300" dirty="0">
                <a:latin typeface="Nunito" panose="020B0604020202020204" charset="0"/>
              </a:rPr>
              <a:t>: Converted to numeric using </a:t>
            </a:r>
            <a:r>
              <a:rPr lang="en-US" sz="1300" i="1" dirty="0" err="1">
                <a:latin typeface="Nunito" panose="020B0604020202020204" charset="0"/>
              </a:rPr>
              <a:t>get_dummies</a:t>
            </a:r>
            <a:r>
              <a:rPr lang="en-US" sz="1300" dirty="0">
                <a:latin typeface="Nunito" panose="020B0604020202020204" charset="0"/>
              </a:rPr>
              <a:t> method of </a:t>
            </a:r>
            <a:r>
              <a:rPr lang="en-US" sz="1300" i="1" dirty="0">
                <a:latin typeface="Nunito" panose="020B0604020202020204" charset="0"/>
              </a:rPr>
              <a:t>Pandas</a:t>
            </a:r>
            <a:endParaRPr lang="en" sz="1300" dirty="0">
              <a:latin typeface="Nunito" panose="020B0604020202020204" charset="0"/>
            </a:endParaRPr>
          </a:p>
          <a:p>
            <a:pPr marL="742950" lvl="1" indent="-285750">
              <a:spcAft>
                <a:spcPts val="1600"/>
              </a:spcAft>
            </a:pPr>
            <a:endParaRPr sz="1300" dirty="0">
              <a:latin typeface="Nunito" panose="020B06040202020202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CB4EB5-874F-45E4-800D-9489C188E1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04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14">
            <a:extLst>
              <a:ext uri="{FF2B5EF4-FFF2-40B4-BE49-F238E27FC236}">
                <a16:creationId xmlns:a16="http://schemas.microsoft.com/office/drawing/2014/main" id="{94B83856-6509-4E58-8600-26DD9BC001EB}"/>
              </a:ext>
            </a:extLst>
          </p:cNvPr>
          <p:cNvSpPr txBox="1">
            <a:spLocks/>
          </p:cNvSpPr>
          <p:nvPr/>
        </p:nvSpPr>
        <p:spPr>
          <a:xfrm>
            <a:off x="443466" y="243088"/>
            <a:ext cx="7505700" cy="6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" dirty="0">
                <a:latin typeface="Nunito" panose="020B0604020202020204" charset="0"/>
              </a:rPr>
              <a:t>Pipeline</a:t>
            </a:r>
            <a:endParaRPr lang="en-US" dirty="0">
              <a:latin typeface="Nunito" panose="020B0604020202020204" charset="0"/>
            </a:endParaRPr>
          </a:p>
        </p:txBody>
      </p:sp>
      <p:pic>
        <p:nvPicPr>
          <p:cNvPr id="6" name="Google Shape;141;p15">
            <a:extLst>
              <a:ext uri="{FF2B5EF4-FFF2-40B4-BE49-F238E27FC236}">
                <a16:creationId xmlns:a16="http://schemas.microsoft.com/office/drawing/2014/main" id="{906BEE48-5EB2-4E6E-BA2C-23D4B067877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16" y="1301349"/>
            <a:ext cx="2668303" cy="196530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oogle Shape;142;p15">
            <a:extLst>
              <a:ext uri="{FF2B5EF4-FFF2-40B4-BE49-F238E27FC236}">
                <a16:creationId xmlns:a16="http://schemas.microsoft.com/office/drawing/2014/main" id="{91D022E8-C426-41FA-9B18-F3209ECAFB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3605760"/>
              </p:ext>
            </p:extLst>
          </p:nvPr>
        </p:nvGraphicFramePr>
        <p:xfrm>
          <a:off x="482725" y="3488283"/>
          <a:ext cx="8359250" cy="11886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4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3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With outliers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IQR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Z-Score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Kurtosis</a:t>
                      </a:r>
                      <a:endParaRPr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10.87</a:t>
                      </a:r>
                      <a:endParaRPr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0.78</a:t>
                      </a:r>
                      <a:endParaRPr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7.99</a:t>
                      </a:r>
                      <a:endParaRPr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Skew</a:t>
                      </a:r>
                      <a:endParaRPr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2.81</a:t>
                      </a:r>
                      <a:endParaRPr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1.08</a:t>
                      </a:r>
                      <a:endParaRPr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2.36</a:t>
                      </a:r>
                      <a:endParaRPr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Google Shape;143;p15">
            <a:extLst>
              <a:ext uri="{FF2B5EF4-FFF2-40B4-BE49-F238E27FC236}">
                <a16:creationId xmlns:a16="http://schemas.microsoft.com/office/drawing/2014/main" id="{431E118B-D1E8-42C3-9C1A-3E5BF9AA2AB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9547" y="1322484"/>
            <a:ext cx="3001109" cy="189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44;p15">
            <a:extLst>
              <a:ext uri="{FF2B5EF4-FFF2-40B4-BE49-F238E27FC236}">
                <a16:creationId xmlns:a16="http://schemas.microsoft.com/office/drawing/2014/main" id="{2FDB351F-1854-46AF-9A75-7985D82F5B5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0656" y="1322484"/>
            <a:ext cx="2668859" cy="194416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5;p15">
            <a:extLst>
              <a:ext uri="{FF2B5EF4-FFF2-40B4-BE49-F238E27FC236}">
                <a16:creationId xmlns:a16="http://schemas.microsoft.com/office/drawing/2014/main" id="{36029EDA-B88F-4609-A62F-F66DC40EB842}"/>
              </a:ext>
            </a:extLst>
          </p:cNvPr>
          <p:cNvSpPr txBox="1"/>
          <p:nvPr/>
        </p:nvSpPr>
        <p:spPr>
          <a:xfrm>
            <a:off x="554100" y="809008"/>
            <a:ext cx="2589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" panose="020B0604020202020204" charset="0"/>
                <a:ea typeface="Calibri"/>
                <a:cs typeface="Calibri"/>
                <a:sym typeface="Calibri"/>
              </a:rPr>
              <a:t>Taking care of </a:t>
            </a:r>
            <a:r>
              <a:rPr lang="en" b="1" dirty="0">
                <a:latin typeface="Nunito" panose="020B0604020202020204" charset="0"/>
                <a:ea typeface="Calibri"/>
                <a:cs typeface="Calibri"/>
                <a:sym typeface="Calibri"/>
              </a:rPr>
              <a:t>Outliers</a:t>
            </a:r>
            <a:endParaRPr b="1" dirty="0">
              <a:latin typeface="Nunito" panose="020B0604020202020204" charset="0"/>
              <a:ea typeface="Calibri"/>
              <a:cs typeface="Calibri"/>
              <a:sym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A60BE-C2E4-4C43-83FC-3680659163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5476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14">
            <a:extLst>
              <a:ext uri="{FF2B5EF4-FFF2-40B4-BE49-F238E27FC236}">
                <a16:creationId xmlns:a16="http://schemas.microsoft.com/office/drawing/2014/main" id="{69D1E33E-0D39-4E3E-A228-84E53BBB8966}"/>
              </a:ext>
            </a:extLst>
          </p:cNvPr>
          <p:cNvSpPr txBox="1">
            <a:spLocks/>
          </p:cNvSpPr>
          <p:nvPr/>
        </p:nvSpPr>
        <p:spPr>
          <a:xfrm>
            <a:off x="443466" y="243088"/>
            <a:ext cx="7505700" cy="6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" dirty="0">
                <a:latin typeface="Nunito" panose="020B0604020202020204" charset="0"/>
              </a:rPr>
              <a:t>Models and Approaches</a:t>
            </a:r>
            <a:endParaRPr lang="en-US" dirty="0">
              <a:latin typeface="Nunito" panose="020B0604020202020204" charset="0"/>
            </a:endParaRPr>
          </a:p>
        </p:txBody>
      </p:sp>
      <p:sp>
        <p:nvSpPr>
          <p:cNvPr id="9" name="Google Shape;151;p16">
            <a:extLst>
              <a:ext uri="{FF2B5EF4-FFF2-40B4-BE49-F238E27FC236}">
                <a16:creationId xmlns:a16="http://schemas.microsoft.com/office/drawing/2014/main" id="{D73D4F1B-0C7D-4059-B4E2-63AA77DE4D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075" y="1060150"/>
            <a:ext cx="77949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</a:rPr>
              <a:t>Multiple classification models were run on the data: Here are some numbers.</a:t>
            </a:r>
            <a:endParaRPr sz="1500">
              <a:solidFill>
                <a:schemeClr val="bg2">
                  <a:lumMod val="50000"/>
                </a:schemeClr>
              </a:solidFill>
              <a:latin typeface="Nunito" panose="020B060402020202020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 sz="1500">
              <a:solidFill>
                <a:schemeClr val="bg2">
                  <a:lumMod val="50000"/>
                </a:schemeClr>
              </a:solidFill>
              <a:latin typeface="Nunito" panose="020B0604020202020204" charset="0"/>
            </a:endParaRPr>
          </a:p>
        </p:txBody>
      </p:sp>
      <p:graphicFrame>
        <p:nvGraphicFramePr>
          <p:cNvPr id="10" name="Google Shape;152;p16">
            <a:extLst>
              <a:ext uri="{FF2B5EF4-FFF2-40B4-BE49-F238E27FC236}">
                <a16:creationId xmlns:a16="http://schemas.microsoft.com/office/drawing/2014/main" id="{A6A6245E-8320-4540-84EB-853A72646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6888541"/>
              </p:ext>
            </p:extLst>
          </p:nvPr>
        </p:nvGraphicFramePr>
        <p:xfrm>
          <a:off x="640080" y="1855288"/>
          <a:ext cx="7552498" cy="195471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79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6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92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90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Logistic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Regression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Random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Forest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Decision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Tree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Gradient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Boosting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XGBoost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8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Precision</a:t>
                      </a:r>
                      <a:endParaRPr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0.55</a:t>
                      </a:r>
                      <a:endParaRPr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0.70</a:t>
                      </a:r>
                      <a:endParaRPr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0.60</a:t>
                      </a:r>
                      <a:endParaRPr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0.68</a:t>
                      </a:r>
                      <a:endParaRPr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0.78</a:t>
                      </a:r>
                      <a:endParaRPr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8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Recall</a:t>
                      </a:r>
                      <a:endParaRPr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0.18</a:t>
                      </a:r>
                      <a:endParaRPr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0.12</a:t>
                      </a:r>
                      <a:endParaRPr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0.34</a:t>
                      </a:r>
                      <a:endParaRPr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0.43</a:t>
                      </a:r>
                      <a:endParaRPr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0.61</a:t>
                      </a:r>
                      <a:endParaRPr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Google Shape;153;p16">
            <a:extLst>
              <a:ext uri="{FF2B5EF4-FFF2-40B4-BE49-F238E27FC236}">
                <a16:creationId xmlns:a16="http://schemas.microsoft.com/office/drawing/2014/main" id="{C3BF1E42-A09C-4DAA-9EB9-2B847CE03064}"/>
              </a:ext>
            </a:extLst>
          </p:cNvPr>
          <p:cNvSpPr txBox="1"/>
          <p:nvPr/>
        </p:nvSpPr>
        <p:spPr>
          <a:xfrm>
            <a:off x="698650" y="4023250"/>
            <a:ext cx="7552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Note: Logistic Regression and Adaboosting were run with default parameters.</a:t>
            </a:r>
            <a:endParaRPr>
              <a:solidFill>
                <a:schemeClr val="bg2">
                  <a:lumMod val="50000"/>
                </a:schemeClr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Random Forest, Decision Tree, Gradient Boosting and XGBoot had </a:t>
            </a:r>
            <a:r>
              <a:rPr lang="en" i="1">
                <a:solidFill>
                  <a:schemeClr val="bg2">
                    <a:lumMod val="50000"/>
                  </a:schemeClr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max_depth = 4.</a:t>
            </a:r>
            <a:endParaRPr i="1">
              <a:solidFill>
                <a:schemeClr val="bg2">
                  <a:lumMod val="50000"/>
                </a:schemeClr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FF8C4-0F28-4611-A7F9-B0A9E73393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14">
            <a:extLst>
              <a:ext uri="{FF2B5EF4-FFF2-40B4-BE49-F238E27FC236}">
                <a16:creationId xmlns:a16="http://schemas.microsoft.com/office/drawing/2014/main" id="{69D1E33E-0D39-4E3E-A228-84E53BBB8966}"/>
              </a:ext>
            </a:extLst>
          </p:cNvPr>
          <p:cNvSpPr txBox="1">
            <a:spLocks/>
          </p:cNvSpPr>
          <p:nvPr/>
        </p:nvSpPr>
        <p:spPr>
          <a:xfrm>
            <a:off x="443466" y="243088"/>
            <a:ext cx="7505700" cy="6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IN">
                <a:latin typeface="Nunito" panose="020B0604020202020204" charset="0"/>
              </a:rPr>
              <a:t>Imbalance data</a:t>
            </a:r>
            <a:endParaRPr lang="en-US" dirty="0">
              <a:latin typeface="Nunito" panose="020B0604020202020204" charset="0"/>
            </a:endParaRPr>
          </a:p>
        </p:txBody>
      </p:sp>
      <p:sp>
        <p:nvSpPr>
          <p:cNvPr id="15" name="Google Shape;159;p17">
            <a:extLst>
              <a:ext uri="{FF2B5EF4-FFF2-40B4-BE49-F238E27FC236}">
                <a16:creationId xmlns:a16="http://schemas.microsoft.com/office/drawing/2014/main" id="{6A52B1A7-73F7-48CE-8EC8-9FC86B3293F7}"/>
              </a:ext>
            </a:extLst>
          </p:cNvPr>
          <p:cNvSpPr txBox="1"/>
          <p:nvPr/>
        </p:nvSpPr>
        <p:spPr>
          <a:xfrm>
            <a:off x="397500" y="947400"/>
            <a:ext cx="8509800" cy="4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Calibri"/>
                <a:ea typeface="Calibri"/>
                <a:cs typeface="Calibri"/>
                <a:sym typeface="Calibri"/>
              </a:rPr>
              <a:t>Given data had imbalance in Claim so SMOTE oversampling is used to increase the count of minority.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0;p17">
            <a:extLst>
              <a:ext uri="{FF2B5EF4-FFF2-40B4-BE49-F238E27FC236}">
                <a16:creationId xmlns:a16="http://schemas.microsoft.com/office/drawing/2014/main" id="{C804D507-C002-4DA4-BCC0-138111FB1C8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292"/>
          <a:stretch/>
        </p:blipFill>
        <p:spPr>
          <a:xfrm>
            <a:off x="4810715" y="1604445"/>
            <a:ext cx="3810000" cy="3112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61;p17">
            <a:extLst>
              <a:ext uri="{FF2B5EF4-FFF2-40B4-BE49-F238E27FC236}">
                <a16:creationId xmlns:a16="http://schemas.microsoft.com/office/drawing/2014/main" id="{285463DA-8F82-4DD5-B9B7-E16011C094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7351" t="4920" r="2008" b="-4920"/>
          <a:stretch/>
        </p:blipFill>
        <p:spPr>
          <a:xfrm>
            <a:off x="523285" y="1707800"/>
            <a:ext cx="3810000" cy="31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9471DCD-0E72-4683-8F98-A29B47390287}"/>
              </a:ext>
            </a:extLst>
          </p:cNvPr>
          <p:cNvSpPr/>
          <p:nvPr/>
        </p:nvSpPr>
        <p:spPr>
          <a:xfrm>
            <a:off x="1541508" y="4378489"/>
            <a:ext cx="53096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i="1" dirty="0"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200" i="1" dirty="0" err="1">
                <a:latin typeface="Calibri"/>
                <a:ea typeface="Calibri"/>
                <a:cs typeface="Calibri"/>
                <a:sym typeface="Calibri"/>
              </a:rPr>
              <a:t>sampling_strategy</a:t>
            </a:r>
            <a:r>
              <a:rPr lang="en-US" sz="1200" i="1" dirty="0">
                <a:latin typeface="Calibri"/>
                <a:ea typeface="Calibri"/>
                <a:cs typeface="Calibri"/>
                <a:sym typeface="Calibri"/>
              </a:rPr>
              <a:t>=0.25 parameter was used to increase the count. </a:t>
            </a:r>
          </a:p>
        </p:txBody>
      </p:sp>
      <p:sp>
        <p:nvSpPr>
          <p:cNvPr id="18" name="Google Shape;159;p17">
            <a:extLst>
              <a:ext uri="{FF2B5EF4-FFF2-40B4-BE49-F238E27FC236}">
                <a16:creationId xmlns:a16="http://schemas.microsoft.com/office/drawing/2014/main" id="{0E901C2A-0F78-4A90-BA95-FF9714CA6278}"/>
              </a:ext>
            </a:extLst>
          </p:cNvPr>
          <p:cNvSpPr txBox="1"/>
          <p:nvPr/>
        </p:nvSpPr>
        <p:spPr>
          <a:xfrm>
            <a:off x="921575" y="1393578"/>
            <a:ext cx="2111185" cy="4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Calibri"/>
                <a:ea typeface="Calibri"/>
                <a:cs typeface="Calibri"/>
                <a:sym typeface="Calibri"/>
              </a:rPr>
              <a:t>Before Oversampling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59;p17">
            <a:extLst>
              <a:ext uri="{FF2B5EF4-FFF2-40B4-BE49-F238E27FC236}">
                <a16:creationId xmlns:a16="http://schemas.microsoft.com/office/drawing/2014/main" id="{B413F417-A7AA-42F2-B113-7D682DCA88F3}"/>
              </a:ext>
            </a:extLst>
          </p:cNvPr>
          <p:cNvSpPr txBox="1"/>
          <p:nvPr/>
        </p:nvSpPr>
        <p:spPr>
          <a:xfrm>
            <a:off x="5055647" y="1411477"/>
            <a:ext cx="2111185" cy="4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Calibri"/>
                <a:ea typeface="Calibri"/>
                <a:cs typeface="Calibri"/>
                <a:sym typeface="Calibri"/>
              </a:rPr>
              <a:t>After Oversampling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44D2A4A-A403-4D57-84D7-281A4673D611}"/>
              </a:ext>
            </a:extLst>
          </p:cNvPr>
          <p:cNvSpPr/>
          <p:nvPr/>
        </p:nvSpPr>
        <p:spPr>
          <a:xfrm>
            <a:off x="3515315" y="2800479"/>
            <a:ext cx="1295400" cy="63145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8C95F-F141-47D5-BEB4-AC8B56DA15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153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14">
            <a:extLst>
              <a:ext uri="{FF2B5EF4-FFF2-40B4-BE49-F238E27FC236}">
                <a16:creationId xmlns:a16="http://schemas.microsoft.com/office/drawing/2014/main" id="{69D1E33E-0D39-4E3E-A228-84E53BBB8966}"/>
              </a:ext>
            </a:extLst>
          </p:cNvPr>
          <p:cNvSpPr txBox="1">
            <a:spLocks/>
          </p:cNvSpPr>
          <p:nvPr/>
        </p:nvSpPr>
        <p:spPr>
          <a:xfrm>
            <a:off x="443466" y="243088"/>
            <a:ext cx="7505700" cy="6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" dirty="0">
                <a:latin typeface="Nunito" panose="020B0604020202020204" charset="0"/>
              </a:rPr>
              <a:t>Model Selection</a:t>
            </a:r>
            <a:endParaRPr lang="en-US" dirty="0">
              <a:latin typeface="Nunito" panose="020B0604020202020204" charset="0"/>
            </a:endParaRPr>
          </a:p>
        </p:txBody>
      </p:sp>
      <p:sp>
        <p:nvSpPr>
          <p:cNvPr id="6" name="Google Shape;167;p18">
            <a:extLst>
              <a:ext uri="{FF2B5EF4-FFF2-40B4-BE49-F238E27FC236}">
                <a16:creationId xmlns:a16="http://schemas.microsoft.com/office/drawing/2014/main" id="{6A069142-622A-4344-AB07-D46E172652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2076" y="794295"/>
            <a:ext cx="344424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ctr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500" b="1" dirty="0">
                <a:latin typeface="Nunito" panose="020B0604020202020204" charset="0"/>
              </a:rPr>
              <a:t>ROC curve and AUC score </a:t>
            </a:r>
            <a:endParaRPr sz="1500" b="1" dirty="0">
              <a:latin typeface="Nunito" panose="020B0604020202020204" charset="0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 sz="1500" b="1" dirty="0">
              <a:latin typeface="Nunito" panose="020B0604020202020204" charset="0"/>
            </a:endParaRPr>
          </a:p>
        </p:txBody>
      </p:sp>
      <p:graphicFrame>
        <p:nvGraphicFramePr>
          <p:cNvPr id="7" name="Google Shape;168;p18">
            <a:extLst>
              <a:ext uri="{FF2B5EF4-FFF2-40B4-BE49-F238E27FC236}">
                <a16:creationId xmlns:a16="http://schemas.microsoft.com/office/drawing/2014/main" id="{BF13E890-032F-416E-BBAB-8698C536BD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7241470"/>
              </p:ext>
            </p:extLst>
          </p:nvPr>
        </p:nvGraphicFramePr>
        <p:xfrm>
          <a:off x="5349240" y="1899015"/>
          <a:ext cx="3274985" cy="22039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3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</a:rPr>
                        <a:t>AUC score</a:t>
                      </a:r>
                      <a:endParaRPr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Logistic Regression</a:t>
                      </a:r>
                      <a:endParaRPr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</a:rPr>
                        <a:t>0.572</a:t>
                      </a:r>
                      <a:endParaRPr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2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Random</a:t>
                      </a:r>
                      <a:r>
                        <a:rPr lang="en-IN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Forest</a:t>
                      </a:r>
                      <a:endParaRPr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0.549</a:t>
                      </a:r>
                      <a:endParaRPr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2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DecisionTree</a:t>
                      </a:r>
                      <a:endParaRPr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0.704</a:t>
                      </a:r>
                      <a:endParaRPr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2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GradientBoosting</a:t>
                      </a:r>
                      <a:endParaRPr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0.645</a:t>
                      </a:r>
                      <a:endParaRPr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2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XGBoosting</a:t>
                      </a:r>
                      <a:endParaRPr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0.853</a:t>
                      </a:r>
                      <a:endParaRPr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Google Shape;169;p18">
            <a:extLst>
              <a:ext uri="{FF2B5EF4-FFF2-40B4-BE49-F238E27FC236}">
                <a16:creationId xmlns:a16="http://schemas.microsoft.com/office/drawing/2014/main" id="{D452C5F8-B76D-4305-821A-EFBB959B71C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75" y="1310250"/>
            <a:ext cx="4378725" cy="33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DEB467-FABA-465C-9A16-1B30D72994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0788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D12FDE-AC5E-4F5C-B047-8EC46F327E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Google Shape;134;p14">
            <a:extLst>
              <a:ext uri="{FF2B5EF4-FFF2-40B4-BE49-F238E27FC236}">
                <a16:creationId xmlns:a16="http://schemas.microsoft.com/office/drawing/2014/main" id="{A074A784-EA2A-4647-9E03-B009A7D7CD10}"/>
              </a:ext>
            </a:extLst>
          </p:cNvPr>
          <p:cNvSpPr txBox="1">
            <a:spLocks/>
          </p:cNvSpPr>
          <p:nvPr/>
        </p:nvSpPr>
        <p:spPr>
          <a:xfrm>
            <a:off x="443466" y="243088"/>
            <a:ext cx="7505700" cy="6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IN" dirty="0"/>
              <a:t>Additional Approaches Attempted</a:t>
            </a:r>
            <a:endParaRPr lang="en-US" dirty="0">
              <a:latin typeface="Nunito" panose="020B0604020202020204" charset="0"/>
            </a:endParaRPr>
          </a:p>
        </p:txBody>
      </p:sp>
      <p:sp>
        <p:nvSpPr>
          <p:cNvPr id="9" name="Google Shape;129;p13">
            <a:extLst>
              <a:ext uri="{FF2B5EF4-FFF2-40B4-BE49-F238E27FC236}">
                <a16:creationId xmlns:a16="http://schemas.microsoft.com/office/drawing/2014/main" id="{19749A85-2083-4C5B-BA78-1DA88AAC492B}"/>
              </a:ext>
            </a:extLst>
          </p:cNvPr>
          <p:cNvSpPr txBox="1">
            <a:spLocks/>
          </p:cNvSpPr>
          <p:nvPr/>
        </p:nvSpPr>
        <p:spPr>
          <a:xfrm>
            <a:off x="588692" y="975750"/>
            <a:ext cx="7505700" cy="31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85750" indent="-285750">
              <a:spcBef>
                <a:spcPts val="1600"/>
              </a:spcBef>
            </a:pPr>
            <a:r>
              <a:rPr lang="en-US" sz="1500" dirty="0">
                <a:latin typeface="Nunito" panose="020B0604020202020204" charset="0"/>
              </a:rPr>
              <a:t>For feature selection, Recursive Feature Elimination (RFE) method </a:t>
            </a:r>
          </a:p>
          <a:p>
            <a:pPr marL="285750" indent="-285750">
              <a:spcBef>
                <a:spcPts val="1600"/>
              </a:spcBef>
            </a:pPr>
            <a:r>
              <a:rPr lang="en-US" sz="1500" dirty="0">
                <a:latin typeface="Nunito" panose="020B0604020202020204" charset="0"/>
              </a:rPr>
              <a:t>Hyperparameter tuning using Grid Search CV for </a:t>
            </a:r>
            <a:r>
              <a:rPr lang="en-US" sz="1500" dirty="0" err="1">
                <a:latin typeface="Nunito" panose="020B0604020202020204" charset="0"/>
              </a:rPr>
              <a:t>XGBoost</a:t>
            </a:r>
            <a:r>
              <a:rPr lang="en-US" sz="1500" dirty="0">
                <a:latin typeface="Nunito" panose="020B0604020202020204" charset="0"/>
              </a:rPr>
              <a:t> and </a:t>
            </a:r>
            <a:r>
              <a:rPr lang="en-US" sz="1500" dirty="0" err="1">
                <a:latin typeface="Nunito" panose="020B0604020202020204" charset="0"/>
              </a:rPr>
              <a:t>GradientBoosting</a:t>
            </a:r>
            <a:endParaRPr lang="en-US" sz="1500" dirty="0">
              <a:latin typeface="Nunito" panose="020B060402020202020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lang="en-US" sz="1500" dirty="0">
              <a:latin typeface="Nunito" panose="020B06040202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14">
            <a:extLst>
              <a:ext uri="{FF2B5EF4-FFF2-40B4-BE49-F238E27FC236}">
                <a16:creationId xmlns:a16="http://schemas.microsoft.com/office/drawing/2014/main" id="{69D1E33E-0D39-4E3E-A228-84E53BBB8966}"/>
              </a:ext>
            </a:extLst>
          </p:cNvPr>
          <p:cNvSpPr txBox="1">
            <a:spLocks/>
          </p:cNvSpPr>
          <p:nvPr/>
        </p:nvSpPr>
        <p:spPr>
          <a:xfrm>
            <a:off x="443466" y="243088"/>
            <a:ext cx="7505700" cy="6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IN" dirty="0">
                <a:latin typeface="Nunito" panose="020B0604020202020204" charset="0"/>
              </a:rPr>
              <a:t>Final Results</a:t>
            </a:r>
            <a:endParaRPr lang="en-US" dirty="0">
              <a:latin typeface="Nunito" panose="020B0604020202020204" charset="0"/>
            </a:endParaRPr>
          </a:p>
        </p:txBody>
      </p:sp>
      <p:sp>
        <p:nvSpPr>
          <p:cNvPr id="9" name="Google Shape;174;p19">
            <a:extLst>
              <a:ext uri="{FF2B5EF4-FFF2-40B4-BE49-F238E27FC236}">
                <a16:creationId xmlns:a16="http://schemas.microsoft.com/office/drawing/2014/main" id="{0B6E963F-0BE8-4774-BF22-750AED8699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653" y="967925"/>
            <a:ext cx="21924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2000" b="1" dirty="0"/>
              <a:t>Confusion Matrix</a:t>
            </a:r>
            <a:endParaRPr sz="2000" b="1" dirty="0"/>
          </a:p>
        </p:txBody>
      </p:sp>
      <p:graphicFrame>
        <p:nvGraphicFramePr>
          <p:cNvPr id="10" name="Google Shape;176;p19">
            <a:extLst>
              <a:ext uri="{FF2B5EF4-FFF2-40B4-BE49-F238E27FC236}">
                <a16:creationId xmlns:a16="http://schemas.microsoft.com/office/drawing/2014/main" id="{D09D7DBD-5558-4496-A5CF-4B7B6EF9FF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9410940"/>
              </p:ext>
            </p:extLst>
          </p:nvPr>
        </p:nvGraphicFramePr>
        <p:xfrm>
          <a:off x="693420" y="2149295"/>
          <a:ext cx="7058701" cy="21553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5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2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51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bg2">
                            <a:lumMod val="50000"/>
                          </a:schemeClr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</a:rPr>
                        <a:t>Predicted 0 </a:t>
                      </a:r>
                      <a:endParaRPr sz="1800" b="1" dirty="0">
                        <a:solidFill>
                          <a:schemeClr val="bg2">
                            <a:lumMod val="50000"/>
                          </a:schemeClr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</a:rPr>
                        <a:t>Predicted 1</a:t>
                      </a:r>
                      <a:endParaRPr sz="1800" b="1" dirty="0">
                        <a:solidFill>
                          <a:schemeClr val="bg2">
                            <a:lumMod val="50000"/>
                          </a:schemeClr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</a:rPr>
                        <a:t>Actual 0</a:t>
                      </a:r>
                      <a:endParaRPr sz="1800" b="1" dirty="0">
                        <a:solidFill>
                          <a:schemeClr val="bg2">
                            <a:lumMod val="50000"/>
                          </a:schemeClr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</a:rPr>
                        <a:t>11844  </a:t>
                      </a:r>
                      <a:endParaRPr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</a:rPr>
                        <a:t> 554</a:t>
                      </a:r>
                      <a:endParaRPr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5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</a:rPr>
                        <a:t>Actual 1</a:t>
                      </a:r>
                      <a:endParaRPr sz="1800" b="1" dirty="0">
                        <a:solidFill>
                          <a:schemeClr val="bg2">
                            <a:lumMod val="50000"/>
                          </a:schemeClr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</a:rPr>
                        <a:t> 880</a:t>
                      </a:r>
                      <a:endParaRPr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</a:rPr>
                        <a:t>2219</a:t>
                      </a:r>
                      <a:endParaRPr sz="1800" dirty="0">
                        <a:solidFill>
                          <a:schemeClr val="bg2">
                            <a:lumMod val="50000"/>
                          </a:schemeClr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Google Shape;177;p19">
            <a:extLst>
              <a:ext uri="{FF2B5EF4-FFF2-40B4-BE49-F238E27FC236}">
                <a16:creationId xmlns:a16="http://schemas.microsoft.com/office/drawing/2014/main" id="{CA32F4E1-43D9-4327-9143-B8D1F8459ABA}"/>
              </a:ext>
            </a:extLst>
          </p:cNvPr>
          <p:cNvSpPr txBox="1"/>
          <p:nvPr/>
        </p:nvSpPr>
        <p:spPr>
          <a:xfrm>
            <a:off x="536653" y="1507050"/>
            <a:ext cx="70587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Model: XGBoost with precision score 0.80 (</a:t>
            </a: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post oversampling)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BB3E4-8EB5-4C8D-92F8-FFB74E5ABE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2508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4;p14">
            <a:extLst>
              <a:ext uri="{FF2B5EF4-FFF2-40B4-BE49-F238E27FC236}">
                <a16:creationId xmlns:a16="http://schemas.microsoft.com/office/drawing/2014/main" id="{B1A61C2A-6EBF-49A9-B325-B9602D7B68AC}"/>
              </a:ext>
            </a:extLst>
          </p:cNvPr>
          <p:cNvSpPr txBox="1">
            <a:spLocks/>
          </p:cNvSpPr>
          <p:nvPr/>
        </p:nvSpPr>
        <p:spPr>
          <a:xfrm>
            <a:off x="443466" y="243088"/>
            <a:ext cx="7505700" cy="6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dirty="0"/>
              <a:t>Insights &amp; Decisions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142AF61-A1F2-44FB-A8A7-E21323D3FE42}"/>
              </a:ext>
            </a:extLst>
          </p:cNvPr>
          <p:cNvSpPr/>
          <p:nvPr/>
        </p:nvSpPr>
        <p:spPr>
          <a:xfrm>
            <a:off x="1261041" y="1020253"/>
            <a:ext cx="556260" cy="55626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E4A12-EB8F-4994-B259-23B38F62465D}"/>
              </a:ext>
            </a:extLst>
          </p:cNvPr>
          <p:cNvSpPr txBox="1"/>
          <p:nvPr/>
        </p:nvSpPr>
        <p:spPr>
          <a:xfrm>
            <a:off x="1838609" y="1077500"/>
            <a:ext cx="6851932" cy="44176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rtlCol="0" anchor="ctr">
            <a:noAutofit/>
          </a:bodyPr>
          <a:lstStyle/>
          <a:p>
            <a:r>
              <a:rPr lang="en-IN" sz="1200" dirty="0"/>
              <a:t>Annual Travel Protect Platinum and Annual Travel Protect Silver have the highest sales and lowest claim approval rate simultaneously. Good to invest/expand further on these product offerings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E8E32C-2F11-496B-938D-BF9659CC1CB9}"/>
              </a:ext>
            </a:extLst>
          </p:cNvPr>
          <p:cNvSpPr/>
          <p:nvPr/>
        </p:nvSpPr>
        <p:spPr>
          <a:xfrm>
            <a:off x="1261041" y="1847658"/>
            <a:ext cx="556260" cy="55626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1582C-DBDF-434E-8F7A-52479497F348}"/>
              </a:ext>
            </a:extLst>
          </p:cNvPr>
          <p:cNvSpPr txBox="1"/>
          <p:nvPr/>
        </p:nvSpPr>
        <p:spPr>
          <a:xfrm>
            <a:off x="1838609" y="1904905"/>
            <a:ext cx="6630951" cy="44176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rtlCol="0" anchor="ctr">
            <a:noAutofit/>
          </a:bodyPr>
          <a:lstStyle/>
          <a:p>
            <a:r>
              <a:rPr lang="en-IN" sz="1200" dirty="0"/>
              <a:t>Airlines as an agency type has 3X higher claim approvals as compared to other agencies in the market. Highlights a good new/existing partnership opportunity for </a:t>
            </a:r>
            <a:r>
              <a:rPr lang="en-IN" sz="1200" dirty="0" err="1"/>
              <a:t>SafeTravel</a:t>
            </a:r>
            <a:r>
              <a:rPr lang="en-IN" sz="1200" dirty="0"/>
              <a:t> Inc. 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F285BB-5903-4C3A-8CEC-D9BA0F63B1F4}"/>
              </a:ext>
            </a:extLst>
          </p:cNvPr>
          <p:cNvSpPr/>
          <p:nvPr/>
        </p:nvSpPr>
        <p:spPr>
          <a:xfrm>
            <a:off x="1261041" y="2723964"/>
            <a:ext cx="556260" cy="55626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4D18-1078-4844-BF39-3A1FF5055400}"/>
              </a:ext>
            </a:extLst>
          </p:cNvPr>
          <p:cNvSpPr txBox="1"/>
          <p:nvPr/>
        </p:nvSpPr>
        <p:spPr>
          <a:xfrm>
            <a:off x="1838609" y="2781211"/>
            <a:ext cx="6851932" cy="44176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rtlCol="0" anchor="ctr">
            <a:noAutofit/>
          </a:bodyPr>
          <a:lstStyle/>
          <a:p>
            <a:r>
              <a:rPr lang="en-IN" sz="1200" dirty="0"/>
              <a:t>More than 70% of the claims were done for travellers in the age group 20-40. Indicates that the company should target Millennials and design relevant products/offers for them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9F4E4D-F365-4A4A-A842-EEFE5ED77A82}"/>
              </a:ext>
            </a:extLst>
          </p:cNvPr>
          <p:cNvSpPr/>
          <p:nvPr/>
        </p:nvSpPr>
        <p:spPr>
          <a:xfrm>
            <a:off x="1270425" y="3566988"/>
            <a:ext cx="556260" cy="55626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62A03-24B1-4103-BCFA-9EFE8C2E0F41}"/>
              </a:ext>
            </a:extLst>
          </p:cNvPr>
          <p:cNvSpPr txBox="1"/>
          <p:nvPr/>
        </p:nvSpPr>
        <p:spPr>
          <a:xfrm>
            <a:off x="1847993" y="3624235"/>
            <a:ext cx="6630951" cy="44176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rtlCol="0" anchor="ctr">
            <a:noAutofit/>
          </a:bodyPr>
          <a:lstStyle/>
          <a:p>
            <a:r>
              <a:rPr lang="en-IN" sz="1200" dirty="0"/>
              <a:t>Approximately 98% of the products under the dataset were purchased online by travellers, indicating the dominance of the medium and opportunities in digital transformation thereof</a:t>
            </a:r>
          </a:p>
        </p:txBody>
      </p:sp>
      <p:pic>
        <p:nvPicPr>
          <p:cNvPr id="1026" name="Picture 2" descr="New Product Icon of Line style - Available in SVG, PNG, EPS, AI ...">
            <a:extLst>
              <a:ext uri="{FF2B5EF4-FFF2-40B4-BE49-F238E27FC236}">
                <a16:creationId xmlns:a16="http://schemas.microsoft.com/office/drawing/2014/main" id="{24D7607A-FAD2-4C31-85C7-BDD77D3A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66" y="895300"/>
            <a:ext cx="688810" cy="68881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28" name="Picture 4" descr="Claims Icon of Glyph style - Available in SVG, PNG, EPS, AI &amp; Icon ...">
            <a:extLst>
              <a:ext uri="{FF2B5EF4-FFF2-40B4-BE49-F238E27FC236}">
                <a16:creationId xmlns:a16="http://schemas.microsoft.com/office/drawing/2014/main" id="{ACA84382-37EE-4F84-A7FC-EB3E05E1E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71" y="1758713"/>
            <a:ext cx="645205" cy="64520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0" name="Picture 6" descr="Millennial Icon - Free Download, PNG and Vector">
            <a:extLst>
              <a:ext uri="{FF2B5EF4-FFF2-40B4-BE49-F238E27FC236}">
                <a16:creationId xmlns:a16="http://schemas.microsoft.com/office/drawing/2014/main" id="{60AD6409-F2CA-45E9-B594-57F4CEB16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68" y="2612423"/>
            <a:ext cx="688810" cy="68881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2" name="Picture 8" descr="Online shopping icon simple style Royalty Free Vector Image">
            <a:extLst>
              <a:ext uri="{FF2B5EF4-FFF2-40B4-BE49-F238E27FC236}">
                <a16:creationId xmlns:a16="http://schemas.microsoft.com/office/drawing/2014/main" id="{5E733E2C-88D4-4144-946C-F3F3B5C2C4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0" t="16563" r="18800" b="23851"/>
          <a:stretch/>
        </p:blipFill>
        <p:spPr bwMode="auto">
          <a:xfrm>
            <a:off x="487071" y="3566988"/>
            <a:ext cx="688810" cy="70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FFC1CEB-B0CA-4C4F-99BC-DB25FEE663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0283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A12D06-BF20-4FCD-8A97-EBB0289849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Google Shape;134;p14">
            <a:extLst>
              <a:ext uri="{FF2B5EF4-FFF2-40B4-BE49-F238E27FC236}">
                <a16:creationId xmlns:a16="http://schemas.microsoft.com/office/drawing/2014/main" id="{9C36FB51-E61B-4A17-BB24-8A1BAE934878}"/>
              </a:ext>
            </a:extLst>
          </p:cNvPr>
          <p:cNvSpPr txBox="1">
            <a:spLocks/>
          </p:cNvSpPr>
          <p:nvPr/>
        </p:nvSpPr>
        <p:spPr>
          <a:xfrm>
            <a:off x="443466" y="243088"/>
            <a:ext cx="7505700" cy="6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dirty="0"/>
              <a:t>Dataset - Gaps</a:t>
            </a:r>
          </a:p>
        </p:txBody>
      </p:sp>
      <p:sp>
        <p:nvSpPr>
          <p:cNvPr id="8" name="Google Shape;129;p13">
            <a:extLst>
              <a:ext uri="{FF2B5EF4-FFF2-40B4-BE49-F238E27FC236}">
                <a16:creationId xmlns:a16="http://schemas.microsoft.com/office/drawing/2014/main" id="{BDD267D6-306D-4715-B1A8-8D2FB1CDC631}"/>
              </a:ext>
            </a:extLst>
          </p:cNvPr>
          <p:cNvSpPr txBox="1">
            <a:spLocks/>
          </p:cNvSpPr>
          <p:nvPr/>
        </p:nvSpPr>
        <p:spPr>
          <a:xfrm>
            <a:off x="588692" y="975750"/>
            <a:ext cx="7505700" cy="262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85750" indent="-285750">
              <a:spcBef>
                <a:spcPts val="1600"/>
              </a:spcBef>
            </a:pPr>
            <a:r>
              <a:rPr lang="en-US" sz="1500" dirty="0">
                <a:latin typeface="Nunito" panose="020B0604020202020204" charset="0"/>
              </a:rPr>
              <a:t>We don’t have the data for the entire traveler universe (the people who brought the product but didn’t claim)</a:t>
            </a:r>
          </a:p>
          <a:p>
            <a:pPr marL="285750" indent="-285750">
              <a:spcBef>
                <a:spcPts val="1600"/>
              </a:spcBef>
            </a:pPr>
            <a:r>
              <a:rPr lang="en-US" sz="1500" dirty="0">
                <a:latin typeface="Nunito" panose="020B0604020202020204" charset="0"/>
              </a:rPr>
              <a:t>If we had arrival/departure dates, it would be easier to distinguish between the travel history of the customers</a:t>
            </a:r>
          </a:p>
          <a:p>
            <a:pPr marL="285750" indent="-285750">
              <a:spcBef>
                <a:spcPts val="1600"/>
              </a:spcBef>
            </a:pPr>
            <a:r>
              <a:rPr lang="en-US" sz="1500" dirty="0">
                <a:latin typeface="Nunito" panose="020B0604020202020204" charset="0"/>
              </a:rPr>
              <a:t>Profession/Organization of the traveler would have helped us generate better insights</a:t>
            </a:r>
          </a:p>
          <a:p>
            <a:pPr marL="285750" indent="-285750">
              <a:spcBef>
                <a:spcPts val="1600"/>
              </a:spcBef>
            </a:pPr>
            <a:r>
              <a:rPr lang="en-US" sz="1500" dirty="0">
                <a:latin typeface="Nunito" panose="020B0604020202020204" charset="0"/>
              </a:rPr>
              <a:t>Student Status: Would help us distinguish the longer tenure plans and effectively the different customer groups</a:t>
            </a:r>
          </a:p>
          <a:p>
            <a:pPr marL="285750" indent="-285750">
              <a:spcBef>
                <a:spcPts val="1600"/>
              </a:spcBef>
            </a:pPr>
            <a:endParaRPr lang="en-US" sz="1500" dirty="0">
              <a:latin typeface="Nunito" panose="020B060402020202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A12D06-BF20-4FCD-8A97-EBB0289849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Google Shape;134;p14">
            <a:extLst>
              <a:ext uri="{FF2B5EF4-FFF2-40B4-BE49-F238E27FC236}">
                <a16:creationId xmlns:a16="http://schemas.microsoft.com/office/drawing/2014/main" id="{9C36FB51-E61B-4A17-BB24-8A1BAE934878}"/>
              </a:ext>
            </a:extLst>
          </p:cNvPr>
          <p:cNvSpPr txBox="1">
            <a:spLocks/>
          </p:cNvSpPr>
          <p:nvPr/>
        </p:nvSpPr>
        <p:spPr>
          <a:xfrm>
            <a:off x="504426" y="1515628"/>
            <a:ext cx="7505700" cy="6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ctr"/>
            <a:r>
              <a:rPr lang="en-US" sz="44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9341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443466" y="243088"/>
            <a:ext cx="7505700" cy="652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Table of Contents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84EA01-AB19-46E3-AFFF-FA581A182B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13" name="Google Shape;129;p13">
            <a:extLst>
              <a:ext uri="{FF2B5EF4-FFF2-40B4-BE49-F238E27FC236}">
                <a16:creationId xmlns:a16="http://schemas.microsoft.com/office/drawing/2014/main" id="{05C7F28E-D2F8-4A83-AC6A-93226DBBB4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8692" y="975750"/>
            <a:ext cx="7505700" cy="31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</a:pPr>
            <a:r>
              <a:rPr lang="en-IN" sz="1500" dirty="0">
                <a:latin typeface="Nunito" panose="020B0604020202020204" charset="0"/>
              </a:rPr>
              <a:t>Dataset Overview</a:t>
            </a:r>
            <a:endParaRPr sz="1500" dirty="0">
              <a:latin typeface="Nunito" panose="020B0604020202020204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-IN" sz="1500" dirty="0">
                <a:latin typeface="Nunito" panose="020B0604020202020204" charset="0"/>
              </a:rPr>
              <a:t>Exploratory Data Analysis (EDA)</a:t>
            </a:r>
          </a:p>
          <a:p>
            <a:pPr marL="285750" indent="-285750">
              <a:spcBef>
                <a:spcPts val="1600"/>
              </a:spcBef>
            </a:pPr>
            <a:r>
              <a:rPr lang="en-IN" sz="1600" dirty="0">
                <a:latin typeface="Nunito" panose="020B0604020202020204" charset="0"/>
              </a:rPr>
              <a:t>Duration Hypothesis Testing</a:t>
            </a:r>
          </a:p>
          <a:p>
            <a:pPr marL="285750" indent="-285750">
              <a:spcBef>
                <a:spcPts val="1600"/>
              </a:spcBef>
            </a:pPr>
            <a:r>
              <a:rPr lang="en-IN" sz="1600" dirty="0">
                <a:latin typeface="Nunito" panose="020B0604020202020204" charset="0"/>
              </a:rPr>
              <a:t>Pipeline</a:t>
            </a:r>
          </a:p>
          <a:p>
            <a:pPr marL="285750" indent="-285750">
              <a:spcBef>
                <a:spcPts val="1600"/>
              </a:spcBef>
            </a:pPr>
            <a:r>
              <a:rPr lang="en-IN" sz="1600" dirty="0">
                <a:latin typeface="Nunito" panose="020B0604020202020204" charset="0"/>
              </a:rPr>
              <a:t>Models and Approaches</a:t>
            </a:r>
          </a:p>
          <a:p>
            <a:pPr marL="285750" indent="-285750">
              <a:spcBef>
                <a:spcPts val="1600"/>
              </a:spcBef>
            </a:pPr>
            <a:r>
              <a:rPr lang="en-IN" sz="1600" dirty="0">
                <a:latin typeface="Nunito" panose="020B0604020202020204" charset="0"/>
              </a:rPr>
              <a:t>Insights and Decisions</a:t>
            </a:r>
            <a:endParaRPr lang="en-IN" sz="1500" dirty="0">
              <a:latin typeface="Nunito" panose="020B0604020202020204" charset="0"/>
            </a:endParaRPr>
          </a:p>
          <a:p>
            <a:pPr marL="285750" indent="-285750">
              <a:spcBef>
                <a:spcPts val="1600"/>
              </a:spcBef>
            </a:pPr>
            <a:endParaRPr sz="1500" dirty="0">
              <a:latin typeface="Nunito" panose="020B0604020202020204" charset="0"/>
            </a:endParaRPr>
          </a:p>
          <a:p>
            <a:pPr marL="742950" lvl="1" indent="-285750">
              <a:spcAft>
                <a:spcPts val="1600"/>
              </a:spcAft>
            </a:pPr>
            <a:endParaRPr sz="1300" dirty="0">
              <a:latin typeface="Nunito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443466" y="243088"/>
            <a:ext cx="7505700" cy="652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300E7C-DF01-4C98-8A6E-BEAB15ACA6D4}"/>
              </a:ext>
            </a:extLst>
          </p:cNvPr>
          <p:cNvSpPr/>
          <p:nvPr/>
        </p:nvSpPr>
        <p:spPr>
          <a:xfrm>
            <a:off x="527143" y="967272"/>
            <a:ext cx="2602632" cy="262269"/>
          </a:xfrm>
          <a:prstGeom prst="roundRect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Nunito" panose="020B0604020202020204" charset="0"/>
              </a:rPr>
              <a:t>SafeTravel Inc. - Overview</a:t>
            </a:r>
            <a:endParaRPr lang="en-IN" dirty="0">
              <a:solidFill>
                <a:schemeClr val="tx1"/>
              </a:solidFill>
              <a:latin typeface="Nunito" panose="020B0604020202020204" charset="0"/>
            </a:endParaRPr>
          </a:p>
        </p:txBody>
      </p:sp>
      <p:sp>
        <p:nvSpPr>
          <p:cNvPr id="8" name="Google Shape;141;p15">
            <a:extLst>
              <a:ext uri="{FF2B5EF4-FFF2-40B4-BE49-F238E27FC236}">
                <a16:creationId xmlns:a16="http://schemas.microsoft.com/office/drawing/2014/main" id="{32211B60-9DA9-4ECF-9A23-C695201546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7143" y="1378570"/>
            <a:ext cx="2602632" cy="2386360"/>
          </a:xfrm>
          <a:prstGeom prst="rect">
            <a:avLst/>
          </a:prstGeom>
          <a:ln w="3175">
            <a:noFill/>
            <a:prstDash val="sysDash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-177800">
              <a:buFont typeface="Wingdings" panose="05000000000000000000" pitchFamily="2" charset="2"/>
              <a:buChar char="§"/>
            </a:pPr>
            <a:r>
              <a:rPr lang="en-US" sz="1100" b="1" u="sng" dirty="0">
                <a:latin typeface="Nunito" panose="020B0604020202020204" charset="0"/>
              </a:rPr>
              <a:t>Customers</a:t>
            </a:r>
            <a:r>
              <a:rPr lang="en-US" sz="1100" dirty="0">
                <a:latin typeface="Nunito" panose="020B0604020202020204" charset="0"/>
              </a:rPr>
              <a:t>: The potential customers are travelers who want to insure themselves against travel-related risks </a:t>
            </a:r>
          </a:p>
          <a:p>
            <a:pPr marL="177800" lvl="0" indent="-177800">
              <a:buFont typeface="Wingdings" panose="05000000000000000000" pitchFamily="2" charset="2"/>
              <a:buChar char="§"/>
            </a:pPr>
            <a:r>
              <a:rPr lang="en-US" sz="1100" b="1" u="sng" dirty="0">
                <a:latin typeface="Nunito" panose="020B0604020202020204" charset="0"/>
              </a:rPr>
              <a:t>Products</a:t>
            </a:r>
            <a:r>
              <a:rPr lang="en-US" sz="1100" dirty="0">
                <a:latin typeface="Nunito" panose="020B0604020202020204" charset="0"/>
              </a:rPr>
              <a:t>: 1-way travel insurance, 2-way insurance, insurance against cancellations</a:t>
            </a:r>
          </a:p>
          <a:p>
            <a:pPr marL="177800" lvl="0" indent="-177800">
              <a:buFont typeface="Wingdings" panose="05000000000000000000" pitchFamily="2" charset="2"/>
              <a:buChar char="§"/>
            </a:pPr>
            <a:r>
              <a:rPr lang="en-US" sz="1100" b="1" u="sng" dirty="0">
                <a:latin typeface="Nunito" panose="020B0604020202020204" charset="0"/>
              </a:rPr>
              <a:t>Risk</a:t>
            </a:r>
            <a:r>
              <a:rPr lang="en-US" sz="1100" dirty="0">
                <a:latin typeface="Nunito" panose="020B0604020202020204" charset="0"/>
              </a:rPr>
              <a:t>: Loss of baggage, airline cancellations, health issues</a:t>
            </a:r>
          </a:p>
          <a:p>
            <a:pPr marL="177800" lvl="0" indent="-177800">
              <a:buFont typeface="Wingdings" panose="05000000000000000000" pitchFamily="2" charset="2"/>
              <a:buChar char="§"/>
            </a:pPr>
            <a:endParaRPr lang="en-US" sz="1100" dirty="0">
              <a:latin typeface="Nunito" panose="020B0604020202020204" charset="0"/>
            </a:endParaRPr>
          </a:p>
          <a:p>
            <a:pPr marL="177800" lvl="0" indent="-177800">
              <a:buFont typeface="Wingdings" panose="05000000000000000000" pitchFamily="2" charset="2"/>
              <a:buChar char="§"/>
            </a:pPr>
            <a:endParaRPr lang="en-US" sz="1100" dirty="0">
              <a:latin typeface="Nunito" panose="020B060402020202020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1D9EC9-D9E8-4A6B-BB65-E078C30097BD}"/>
              </a:ext>
            </a:extLst>
          </p:cNvPr>
          <p:cNvSpPr/>
          <p:nvPr/>
        </p:nvSpPr>
        <p:spPr>
          <a:xfrm>
            <a:off x="3370705" y="967272"/>
            <a:ext cx="2602632" cy="262269"/>
          </a:xfrm>
          <a:prstGeom prst="roundRect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Nunito" panose="020B0604020202020204" charset="0"/>
              </a:rPr>
              <a:t>Business Problem</a:t>
            </a:r>
            <a:endParaRPr lang="en-IN" dirty="0">
              <a:solidFill>
                <a:schemeClr val="tx1"/>
              </a:solidFill>
              <a:latin typeface="Nunito" panose="020B0604020202020204" charset="0"/>
            </a:endParaRPr>
          </a:p>
        </p:txBody>
      </p:sp>
      <p:sp>
        <p:nvSpPr>
          <p:cNvPr id="10" name="Google Shape;141;p15">
            <a:extLst>
              <a:ext uri="{FF2B5EF4-FFF2-40B4-BE49-F238E27FC236}">
                <a16:creationId xmlns:a16="http://schemas.microsoft.com/office/drawing/2014/main" id="{5D055E78-EFD9-4E0F-A574-E0FD0C0B09CF}"/>
              </a:ext>
            </a:extLst>
          </p:cNvPr>
          <p:cNvSpPr txBox="1">
            <a:spLocks/>
          </p:cNvSpPr>
          <p:nvPr/>
        </p:nvSpPr>
        <p:spPr>
          <a:xfrm>
            <a:off x="3370705" y="1378570"/>
            <a:ext cx="2602632" cy="238636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1100" b="1" u="sng" dirty="0">
                <a:latin typeface="Nunito" panose="020B0604020202020204" charset="0"/>
              </a:rPr>
              <a:t>Frequency</a:t>
            </a:r>
            <a:r>
              <a:rPr lang="en-US" sz="1100" dirty="0">
                <a:latin typeface="Nunito" panose="020B0604020202020204" charset="0"/>
              </a:rPr>
              <a:t>: They receive thousands of claims spread across different products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1100" b="1" u="sng" dirty="0">
                <a:latin typeface="Nunito" panose="020B0604020202020204" charset="0"/>
              </a:rPr>
              <a:t>Problem</a:t>
            </a:r>
            <a:r>
              <a:rPr lang="en-US" sz="1100" dirty="0">
                <a:latin typeface="Nunito" panose="020B0604020202020204" charset="0"/>
              </a:rPr>
              <a:t>: Wrongly denying a genuine claim could lead to lawsuits against the company and approving the wrong claim would lead to a loss. 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1100" b="1" u="sng" dirty="0">
                <a:latin typeface="Nunito" panose="020B0604020202020204" charset="0"/>
              </a:rPr>
              <a:t>The Need</a:t>
            </a:r>
            <a:r>
              <a:rPr lang="en-US" sz="1100" dirty="0">
                <a:latin typeface="Nunito" panose="020B0604020202020204" charset="0"/>
              </a:rPr>
              <a:t>: Automatically predicting the claims could lead to a lot of benefits and solve some other supplementary problems too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endParaRPr lang="en-US" sz="1100" dirty="0">
              <a:latin typeface="Nunito" panose="020B0604020202020204" charset="0"/>
            </a:endParaRPr>
          </a:p>
          <a:p>
            <a:pPr marL="177800" indent="-177800">
              <a:buFont typeface="Wingdings" panose="05000000000000000000" pitchFamily="2" charset="2"/>
              <a:buChar char="§"/>
            </a:pPr>
            <a:endParaRPr lang="en-US" sz="1100" dirty="0">
              <a:latin typeface="Nunito" panose="020B0604020202020204" charset="0"/>
            </a:endParaRPr>
          </a:p>
          <a:p>
            <a:pPr marL="177800" indent="-177800">
              <a:buFont typeface="Wingdings" panose="05000000000000000000" pitchFamily="2" charset="2"/>
              <a:buChar char="§"/>
            </a:pPr>
            <a:endParaRPr lang="en-US" sz="1100" dirty="0">
              <a:latin typeface="Nunito" panose="020B0604020202020204" charset="0"/>
            </a:endParaRPr>
          </a:p>
          <a:p>
            <a:pPr marL="177800" indent="-177800">
              <a:buFont typeface="Wingdings" panose="05000000000000000000" pitchFamily="2" charset="2"/>
              <a:buChar char="§"/>
            </a:pPr>
            <a:endParaRPr lang="en-US" sz="1100" dirty="0">
              <a:latin typeface="Nunito" panose="020B060402020202020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1AD1F8-1FE8-49F6-BBF8-8090B35B28F5}"/>
              </a:ext>
            </a:extLst>
          </p:cNvPr>
          <p:cNvSpPr/>
          <p:nvPr/>
        </p:nvSpPr>
        <p:spPr>
          <a:xfrm>
            <a:off x="6203114" y="958025"/>
            <a:ext cx="2602632" cy="262269"/>
          </a:xfrm>
          <a:prstGeom prst="roundRect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Nunito" panose="020B0604020202020204" charset="0"/>
              </a:rPr>
              <a:t>Data Science Problem</a:t>
            </a:r>
            <a:endParaRPr lang="en-IN" dirty="0">
              <a:solidFill>
                <a:schemeClr val="tx1"/>
              </a:solidFill>
              <a:latin typeface="Nunito" panose="020B0604020202020204" charset="0"/>
            </a:endParaRPr>
          </a:p>
        </p:txBody>
      </p:sp>
      <p:sp>
        <p:nvSpPr>
          <p:cNvPr id="12" name="Google Shape;141;p15">
            <a:extLst>
              <a:ext uri="{FF2B5EF4-FFF2-40B4-BE49-F238E27FC236}">
                <a16:creationId xmlns:a16="http://schemas.microsoft.com/office/drawing/2014/main" id="{6927C77C-8289-427B-A135-3F9E6808BCC6}"/>
              </a:ext>
            </a:extLst>
          </p:cNvPr>
          <p:cNvSpPr txBox="1">
            <a:spLocks/>
          </p:cNvSpPr>
          <p:nvPr/>
        </p:nvSpPr>
        <p:spPr>
          <a:xfrm>
            <a:off x="6203114" y="1369323"/>
            <a:ext cx="2602632" cy="238636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1100" b="1" u="sng" dirty="0">
                <a:latin typeface="Nunito" panose="020B0604020202020204" charset="0"/>
              </a:rPr>
              <a:t>Solution Design</a:t>
            </a:r>
            <a:r>
              <a:rPr lang="en-US" sz="1100" dirty="0">
                <a:latin typeface="Nunito" panose="020B0604020202020204" charset="0"/>
              </a:rPr>
              <a:t>: Build a product/model using Machine Learning to handle claims management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1100" b="1" u="sng" dirty="0">
                <a:latin typeface="Nunito" panose="020B0604020202020204" charset="0"/>
              </a:rPr>
              <a:t>Approach</a:t>
            </a:r>
            <a:r>
              <a:rPr lang="en-US" sz="1100" dirty="0">
                <a:latin typeface="Nunito" panose="020B0604020202020204" charset="0"/>
              </a:rPr>
              <a:t>: As a team of data scientists we need to develop a solution that focuses on increasing the precision of genuine claim disbursements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A99E11-0BAB-4089-A680-42FE20C6E3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581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an a Queue System Improve Customer Experience? | Qminder">
            <a:extLst>
              <a:ext uri="{FF2B5EF4-FFF2-40B4-BE49-F238E27FC236}">
                <a16:creationId xmlns:a16="http://schemas.microsoft.com/office/drawing/2014/main" id="{9EA61E06-B5C5-4818-A783-3D81A9961C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9" r="9174"/>
          <a:stretch/>
        </p:blipFill>
        <p:spPr bwMode="auto">
          <a:xfrm>
            <a:off x="6093187" y="2677360"/>
            <a:ext cx="1727432" cy="109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556880" y="4070829"/>
            <a:ext cx="3412608" cy="734201"/>
          </a:xfrm>
          <a:prstGeom prst="rect">
            <a:avLst/>
          </a:prstGeom>
          <a:ln w="12700">
            <a:solidFill>
              <a:schemeClr val="bg2"/>
            </a:solidFill>
            <a:prstDash val="sysDash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§"/>
            </a:pPr>
            <a:r>
              <a:rPr lang="en" sz="1200" dirty="0">
                <a:latin typeface="Nunito" panose="020B0604020202020204" charset="0"/>
              </a:rPr>
              <a:t>CEO, CFO, </a:t>
            </a:r>
            <a:r>
              <a:rPr lang="en-IN" sz="1200" dirty="0">
                <a:latin typeface="Nunito" panose="020B0604020202020204" charset="0"/>
              </a:rPr>
              <a:t>COO &amp; other C-level executives</a:t>
            </a:r>
            <a:endParaRPr sz="1200" dirty="0">
              <a:latin typeface="Nunito" panose="020B0604020202020204" charset="0"/>
            </a:endParaRPr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§"/>
            </a:pPr>
            <a:r>
              <a:rPr lang="en-IN" sz="1200" dirty="0">
                <a:latin typeface="Nunito" panose="020B0604020202020204" charset="0"/>
              </a:rPr>
              <a:t>The Company Board</a:t>
            </a:r>
            <a:endParaRPr sz="1200" dirty="0">
              <a:latin typeface="Nunito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FBB2BF-0552-49B1-9645-84BEC5B742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10" t="17960" r="5895" b="60285"/>
          <a:stretch/>
        </p:blipFill>
        <p:spPr>
          <a:xfrm>
            <a:off x="528314" y="1718019"/>
            <a:ext cx="4772722" cy="83786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69BB37-37FB-4FF0-B1FC-59184A7C40EB}"/>
              </a:ext>
            </a:extLst>
          </p:cNvPr>
          <p:cNvSpPr/>
          <p:nvPr/>
        </p:nvSpPr>
        <p:spPr>
          <a:xfrm>
            <a:off x="556880" y="904547"/>
            <a:ext cx="7956255" cy="262269"/>
          </a:xfrm>
          <a:prstGeom prst="roundRect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Nunito" panose="020B0604020202020204" charset="0"/>
              </a:rPr>
              <a:t>Business Impact: Why solving this problem is important?</a:t>
            </a:r>
            <a:endParaRPr lang="en-IN" dirty="0">
              <a:solidFill>
                <a:schemeClr val="tx1"/>
              </a:solidFill>
              <a:latin typeface="Nunito" panose="020B060402020202020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BEE9F3-63B2-46A8-A5C5-19D63E15A67D}"/>
              </a:ext>
            </a:extLst>
          </p:cNvPr>
          <p:cNvSpPr/>
          <p:nvPr/>
        </p:nvSpPr>
        <p:spPr>
          <a:xfrm>
            <a:off x="556881" y="3723080"/>
            <a:ext cx="3412608" cy="262269"/>
          </a:xfrm>
          <a:prstGeom prst="roundRect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Nunito" panose="020B0604020202020204" charset="0"/>
              </a:rPr>
              <a:t>Key Stakeholders</a:t>
            </a:r>
            <a:endParaRPr lang="en-IN" dirty="0">
              <a:solidFill>
                <a:schemeClr val="tx1"/>
              </a:solidFill>
              <a:latin typeface="Nunito" panose="020B060402020202020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7FFF4E-A34D-4AE6-9B8C-F0A479EE8820}"/>
              </a:ext>
            </a:extLst>
          </p:cNvPr>
          <p:cNvSpPr/>
          <p:nvPr/>
        </p:nvSpPr>
        <p:spPr>
          <a:xfrm>
            <a:off x="631903" y="1282032"/>
            <a:ext cx="320607" cy="316312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1" name="Google Shape;141;p15">
            <a:extLst>
              <a:ext uri="{FF2B5EF4-FFF2-40B4-BE49-F238E27FC236}">
                <a16:creationId xmlns:a16="http://schemas.microsoft.com/office/drawing/2014/main" id="{8E185802-1EDA-4820-AE29-B7436611FFD8}"/>
              </a:ext>
            </a:extLst>
          </p:cNvPr>
          <p:cNvSpPr txBox="1">
            <a:spLocks/>
          </p:cNvSpPr>
          <p:nvPr/>
        </p:nvSpPr>
        <p:spPr>
          <a:xfrm>
            <a:off x="952510" y="1235626"/>
            <a:ext cx="2036017" cy="367101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latin typeface="Nunito" panose="020B0604020202020204" charset="0"/>
              </a:rPr>
              <a:t>Value Chain Perspective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F4C30D-DE67-4744-AF1D-777EAF6FE4B0}"/>
              </a:ext>
            </a:extLst>
          </p:cNvPr>
          <p:cNvSpPr/>
          <p:nvPr/>
        </p:nvSpPr>
        <p:spPr>
          <a:xfrm>
            <a:off x="3880492" y="1785027"/>
            <a:ext cx="1435730" cy="802757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Google Shape;141;p15">
            <a:extLst>
              <a:ext uri="{FF2B5EF4-FFF2-40B4-BE49-F238E27FC236}">
                <a16:creationId xmlns:a16="http://schemas.microsoft.com/office/drawing/2014/main" id="{D283ACA9-EDA8-4FFD-B0E3-DBD2EF57D422}"/>
              </a:ext>
            </a:extLst>
          </p:cNvPr>
          <p:cNvSpPr txBox="1">
            <a:spLocks/>
          </p:cNvSpPr>
          <p:nvPr/>
        </p:nvSpPr>
        <p:spPr>
          <a:xfrm>
            <a:off x="3658526" y="1234662"/>
            <a:ext cx="1826948" cy="367101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1100" b="1" i="1" dirty="0">
                <a:solidFill>
                  <a:srgbClr val="C00000"/>
                </a:solidFill>
                <a:latin typeface="Nunito" panose="020B0604020202020204" charset="0"/>
              </a:rPr>
              <a:t>Focus of our current problem set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548143-D3F6-4A90-B437-07A1498A7BED}"/>
              </a:ext>
            </a:extLst>
          </p:cNvPr>
          <p:cNvSpPr/>
          <p:nvPr/>
        </p:nvSpPr>
        <p:spPr>
          <a:xfrm>
            <a:off x="662133" y="2817647"/>
            <a:ext cx="320607" cy="316312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5" name="Google Shape;141;p15">
            <a:extLst>
              <a:ext uri="{FF2B5EF4-FFF2-40B4-BE49-F238E27FC236}">
                <a16:creationId xmlns:a16="http://schemas.microsoft.com/office/drawing/2014/main" id="{72872DBE-9ADA-4C83-9A32-A1E7D8DE0B32}"/>
              </a:ext>
            </a:extLst>
          </p:cNvPr>
          <p:cNvSpPr txBox="1">
            <a:spLocks/>
          </p:cNvSpPr>
          <p:nvPr/>
        </p:nvSpPr>
        <p:spPr>
          <a:xfrm>
            <a:off x="982740" y="2771241"/>
            <a:ext cx="2036017" cy="367101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latin typeface="Nunito" panose="020B0604020202020204" charset="0"/>
              </a:rPr>
              <a:t>Financial Implications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903B2F-6560-47A7-8830-7C92EC0425A6}"/>
              </a:ext>
            </a:extLst>
          </p:cNvPr>
          <p:cNvSpPr/>
          <p:nvPr/>
        </p:nvSpPr>
        <p:spPr>
          <a:xfrm>
            <a:off x="5598161" y="1296918"/>
            <a:ext cx="320607" cy="316312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8" name="Google Shape;141;p15">
            <a:extLst>
              <a:ext uri="{FF2B5EF4-FFF2-40B4-BE49-F238E27FC236}">
                <a16:creationId xmlns:a16="http://schemas.microsoft.com/office/drawing/2014/main" id="{A9D88D57-8D48-4424-BD8E-FBA8B0CC56F3}"/>
              </a:ext>
            </a:extLst>
          </p:cNvPr>
          <p:cNvSpPr txBox="1">
            <a:spLocks/>
          </p:cNvSpPr>
          <p:nvPr/>
        </p:nvSpPr>
        <p:spPr>
          <a:xfrm>
            <a:off x="5918768" y="1250512"/>
            <a:ext cx="2143812" cy="367101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latin typeface="Nunito" panose="020B0604020202020204" charset="0"/>
              </a:rPr>
              <a:t>Reputational Impact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D3F134-965D-42D9-AD4E-CF3865339D86}"/>
              </a:ext>
            </a:extLst>
          </p:cNvPr>
          <p:cNvSpPr/>
          <p:nvPr/>
        </p:nvSpPr>
        <p:spPr>
          <a:xfrm>
            <a:off x="4332957" y="2812001"/>
            <a:ext cx="320607" cy="316312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0" name="Google Shape;141;p15">
            <a:extLst>
              <a:ext uri="{FF2B5EF4-FFF2-40B4-BE49-F238E27FC236}">
                <a16:creationId xmlns:a16="http://schemas.microsoft.com/office/drawing/2014/main" id="{72BCC08A-DD99-4296-A363-869377B95F7A}"/>
              </a:ext>
            </a:extLst>
          </p:cNvPr>
          <p:cNvSpPr txBox="1">
            <a:spLocks/>
          </p:cNvSpPr>
          <p:nvPr/>
        </p:nvSpPr>
        <p:spPr>
          <a:xfrm>
            <a:off x="4653564" y="2765595"/>
            <a:ext cx="2036017" cy="367101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latin typeface="Nunito" panose="020B0604020202020204" charset="0"/>
              </a:rPr>
              <a:t>Customer Experience</a:t>
            </a:r>
          </a:p>
        </p:txBody>
      </p:sp>
      <p:pic>
        <p:nvPicPr>
          <p:cNvPr id="1030" name="Picture 6" descr="Coin, growth, income, money icon">
            <a:extLst>
              <a:ext uri="{FF2B5EF4-FFF2-40B4-BE49-F238E27FC236}">
                <a16:creationId xmlns:a16="http://schemas.microsoft.com/office/drawing/2014/main" id="{6F4F19D9-EADC-49F5-BEF0-476198641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547" y="2602652"/>
            <a:ext cx="975615" cy="97561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4" name="Picture 10" descr="7 Tips for Building Brand Reputation | eSalesData">
            <a:extLst>
              <a:ext uri="{FF2B5EF4-FFF2-40B4-BE49-F238E27FC236}">
                <a16:creationId xmlns:a16="http://schemas.microsoft.com/office/drawing/2014/main" id="{DA6A5F2A-E46B-4CF0-9CA1-610B32E94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375" y="1577855"/>
            <a:ext cx="2143812" cy="112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134;p14">
            <a:extLst>
              <a:ext uri="{FF2B5EF4-FFF2-40B4-BE49-F238E27FC236}">
                <a16:creationId xmlns:a16="http://schemas.microsoft.com/office/drawing/2014/main" id="{45A2FE5A-1092-4A1D-BFD2-2A9B70E28C2C}"/>
              </a:ext>
            </a:extLst>
          </p:cNvPr>
          <p:cNvSpPr txBox="1">
            <a:spLocks/>
          </p:cNvSpPr>
          <p:nvPr/>
        </p:nvSpPr>
        <p:spPr>
          <a:xfrm>
            <a:off x="443466" y="243088"/>
            <a:ext cx="7505700" cy="6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" dirty="0">
                <a:latin typeface="Nunito" panose="020B0604020202020204" charset="0"/>
              </a:rPr>
              <a:t>Why solve this problem?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21F85E-787A-44A1-ACCD-09256AE1A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14">
            <a:extLst>
              <a:ext uri="{FF2B5EF4-FFF2-40B4-BE49-F238E27FC236}">
                <a16:creationId xmlns:a16="http://schemas.microsoft.com/office/drawing/2014/main" id="{D948A81B-0D3C-41AC-9B81-A21C24EA9B03}"/>
              </a:ext>
            </a:extLst>
          </p:cNvPr>
          <p:cNvSpPr txBox="1">
            <a:spLocks/>
          </p:cNvSpPr>
          <p:nvPr/>
        </p:nvSpPr>
        <p:spPr>
          <a:xfrm>
            <a:off x="443466" y="243088"/>
            <a:ext cx="7505700" cy="6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" dirty="0"/>
              <a:t>Data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F7E443-041A-4B0B-AFCC-79203D0AC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03263"/>
              </p:ext>
            </p:extLst>
          </p:nvPr>
        </p:nvGraphicFramePr>
        <p:xfrm>
          <a:off x="554736" y="895297"/>
          <a:ext cx="7394430" cy="39249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72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1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solidFill>
                            <a:schemeClr val="tx1"/>
                          </a:solidFill>
                          <a:effectLst/>
                          <a:latin typeface="Nunito" panose="020B0604020202020204" charset="0"/>
                        </a:rPr>
                        <a:t>ID</a:t>
                      </a:r>
                      <a:endParaRPr lang="en-US" sz="1200" b="1" i="0" u="none" strike="noStrike" baseline="0" dirty="0">
                        <a:solidFill>
                          <a:schemeClr val="tx1"/>
                        </a:solidFill>
                        <a:effectLst/>
                        <a:latin typeface="Nunito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Nunito" panose="020B0604020202020204" charset="0"/>
                        </a:rPr>
                        <a:t>The identification record of every observation </a:t>
                      </a:r>
                      <a:endParaRPr lang="en-US" b="0" dirty="0">
                        <a:solidFill>
                          <a:schemeClr val="tx1"/>
                        </a:solidFill>
                        <a:latin typeface="Nuni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solidFill>
                            <a:sysClr val="windowText" lastClr="000000"/>
                          </a:solidFill>
                          <a:effectLst/>
                          <a:latin typeface="Nunito" panose="020B0604020202020204" charset="0"/>
                        </a:rPr>
                        <a:t>Agency</a:t>
                      </a:r>
                      <a:endParaRPr lang="en-US" sz="1200" b="1" i="0" u="none" strike="noStrike" baseline="0" dirty="0">
                        <a:solidFill>
                          <a:sysClr val="windowText" lastClr="000000"/>
                        </a:solidFill>
                        <a:effectLst/>
                        <a:latin typeface="Nunito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olidFill>
                            <a:sysClr val="windowText" lastClr="000000"/>
                          </a:solidFill>
                          <a:effectLst/>
                          <a:latin typeface="Nunito" panose="020B0604020202020204" charset="0"/>
                          <a:sym typeface="Arial"/>
                        </a:rPr>
                        <a:t>Name of agency </a:t>
                      </a:r>
                      <a:endParaRPr lang="en-US" sz="1200" b="0" i="0" u="none" strike="noStrike" cap="none" dirty="0">
                        <a:solidFill>
                          <a:sysClr val="windowText" lastClr="000000"/>
                        </a:solidFill>
                        <a:latin typeface="Nunit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136523"/>
                  </a:ext>
                </a:extLst>
              </a:tr>
              <a:tr h="332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solidFill>
                            <a:sysClr val="windowText" lastClr="000000"/>
                          </a:solidFill>
                          <a:effectLst/>
                          <a:latin typeface="Nunito" panose="020B0604020202020204" charset="0"/>
                        </a:rPr>
                        <a:t>Agency Type</a:t>
                      </a:r>
                      <a:endParaRPr lang="en-US" sz="1200" b="1" i="0" u="none" strike="noStrike" baseline="0" dirty="0">
                        <a:solidFill>
                          <a:sysClr val="windowText" lastClr="000000"/>
                        </a:solidFill>
                        <a:effectLst/>
                        <a:latin typeface="Nunito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Nunito" panose="020B0604020202020204" charset="0"/>
                        </a:rPr>
                        <a:t>Type of travel insurance agencies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  <a:latin typeface="Nuni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solidFill>
                            <a:sysClr val="windowText" lastClr="000000"/>
                          </a:solidFill>
                          <a:effectLst/>
                          <a:latin typeface="Nunito" panose="020B0604020202020204" charset="0"/>
                        </a:rPr>
                        <a:t>Distribution Channel</a:t>
                      </a:r>
                      <a:endParaRPr lang="en-US" sz="1200" b="1" i="0" u="none" strike="noStrike" baseline="0" dirty="0">
                        <a:solidFill>
                          <a:sysClr val="windowText" lastClr="000000"/>
                        </a:solidFill>
                        <a:effectLst/>
                        <a:latin typeface="Nunito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Nunito" panose="020B0604020202020204" charset="0"/>
                        </a:rPr>
                        <a:t>Distribution channel of travel insurance agencies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  <a:latin typeface="Nuni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solidFill>
                            <a:sysClr val="windowText" lastClr="000000"/>
                          </a:solidFill>
                          <a:effectLst/>
                          <a:latin typeface="Nunito" panose="020B0604020202020204" charset="0"/>
                        </a:rPr>
                        <a:t>Product Name</a:t>
                      </a:r>
                      <a:endParaRPr lang="en-US" sz="1200" b="1" i="0" u="none" strike="noStrike" baseline="0" dirty="0">
                        <a:solidFill>
                          <a:sysClr val="windowText" lastClr="000000"/>
                        </a:solidFill>
                        <a:effectLst/>
                        <a:latin typeface="Nunito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Nunito" panose="020B0604020202020204" charset="0"/>
                        </a:rPr>
                        <a:t>Name of the travel insurance products 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  <a:latin typeface="Nuni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8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baseline="0" dirty="0">
                          <a:solidFill>
                            <a:sysClr val="windowText" lastClr="000000"/>
                          </a:solidFill>
                          <a:effectLst/>
                          <a:latin typeface="Nunito" panose="020B0604020202020204" charset="0"/>
                        </a:rPr>
                        <a:t>Duration</a:t>
                      </a:r>
                      <a:endParaRPr lang="en-US" sz="1200" b="1" i="0" u="none" strike="noStrike" baseline="0" dirty="0">
                        <a:solidFill>
                          <a:sysClr val="windowText" lastClr="000000"/>
                        </a:solidFill>
                        <a:effectLst/>
                        <a:latin typeface="Nunito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Nunito" panose="020B0604020202020204" charset="0"/>
                        </a:rPr>
                        <a:t>Duration of travel 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  <a:latin typeface="Nuni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solidFill>
                            <a:sysClr val="windowText" lastClr="000000"/>
                          </a:solidFill>
                          <a:effectLst/>
                          <a:latin typeface="Nunito" panose="020B0604020202020204" charset="0"/>
                        </a:rPr>
                        <a:t>Destination</a:t>
                      </a:r>
                      <a:endParaRPr lang="en-US" sz="1200" b="1" i="0" u="none" strike="noStrike" baseline="0" dirty="0">
                        <a:solidFill>
                          <a:sysClr val="windowText" lastClr="000000"/>
                        </a:solidFill>
                        <a:effectLst/>
                        <a:latin typeface="Nunito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Nunito" panose="020B0604020202020204" charset="0"/>
                        </a:rPr>
                        <a:t>Destination of travel 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  <a:latin typeface="Nuni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solidFill>
                            <a:sysClr val="windowText" lastClr="000000"/>
                          </a:solidFill>
                          <a:effectLst/>
                          <a:latin typeface="Nunito" panose="020B0604020202020204" charset="0"/>
                        </a:rPr>
                        <a:t>Net Sales</a:t>
                      </a:r>
                      <a:endParaRPr lang="en-US" sz="1200" b="1" i="0" u="none" strike="noStrike" baseline="0" dirty="0">
                        <a:solidFill>
                          <a:sysClr val="windowText" lastClr="000000"/>
                        </a:solidFill>
                        <a:effectLst/>
                        <a:latin typeface="Nunito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Nunito" panose="020B0604020202020204" charset="0"/>
                        </a:rPr>
                        <a:t>Amount of sales of travel insurance policies 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  <a:latin typeface="Nuni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solidFill>
                            <a:sysClr val="windowText" lastClr="000000"/>
                          </a:solidFill>
                          <a:effectLst/>
                          <a:latin typeface="Nunito" panose="020B0604020202020204" charset="0"/>
                        </a:rPr>
                        <a:t>Commission (in value)</a:t>
                      </a:r>
                      <a:endParaRPr lang="en-US" sz="1200" b="1" i="0" u="none" strike="noStrike" baseline="0" dirty="0">
                        <a:solidFill>
                          <a:sysClr val="windowText" lastClr="000000"/>
                        </a:solidFill>
                        <a:effectLst/>
                        <a:latin typeface="Nunito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Nunito" panose="020B0604020202020204" charset="0"/>
                        </a:rPr>
                        <a:t>The commission received for travel insurance agency 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  <a:latin typeface="Nuni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solidFill>
                            <a:sysClr val="windowText" lastClr="000000"/>
                          </a:solidFill>
                          <a:effectLst/>
                          <a:latin typeface="Nunito" panose="020B0604020202020204" charset="0"/>
                        </a:rPr>
                        <a:t>Age</a:t>
                      </a:r>
                      <a:endParaRPr lang="en-US" sz="1200" b="1" i="0" u="none" strike="noStrike" baseline="0" dirty="0">
                        <a:solidFill>
                          <a:sysClr val="windowText" lastClr="000000"/>
                        </a:solidFill>
                        <a:effectLst/>
                        <a:latin typeface="Nunito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Nunito" panose="020B0604020202020204" charset="0"/>
                        </a:rPr>
                        <a:t>Age of insured 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  <a:latin typeface="Nuni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solidFill>
                            <a:sysClr val="windowText" lastClr="000000"/>
                          </a:solidFill>
                          <a:effectLst/>
                          <a:latin typeface="Nunito" panose="020B0604020202020204" charset="0"/>
                        </a:rPr>
                        <a:t>Claim</a:t>
                      </a:r>
                      <a:endParaRPr lang="en-US" sz="1200" b="1" i="0" u="none" strike="noStrike" baseline="0" dirty="0">
                        <a:solidFill>
                          <a:sysClr val="windowText" lastClr="000000"/>
                        </a:solidFill>
                        <a:effectLst/>
                        <a:latin typeface="Nunito" panose="020B060402020202020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Nunito" panose="020B0604020202020204" charset="0"/>
                        </a:rPr>
                        <a:t>Claim Status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  <a:latin typeface="Nunito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80019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5517E7-1048-4059-8D81-D434E37FE7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443466" y="243088"/>
            <a:ext cx="8257068" cy="652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EDA: Dataset Descriptive Analytics (1/2)</a:t>
            </a:r>
            <a:endParaRPr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300E7C-DF01-4C98-8A6E-BEAB15ACA6D4}"/>
              </a:ext>
            </a:extLst>
          </p:cNvPr>
          <p:cNvSpPr/>
          <p:nvPr/>
        </p:nvSpPr>
        <p:spPr>
          <a:xfrm>
            <a:off x="443466" y="966628"/>
            <a:ext cx="2602632" cy="262269"/>
          </a:xfrm>
          <a:prstGeom prst="roundRect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Nunito" panose="020B0604020202020204" charset="0"/>
              </a:rPr>
              <a:t>Customers – Age Analysis</a:t>
            </a:r>
            <a:endParaRPr lang="en-IN" dirty="0">
              <a:solidFill>
                <a:schemeClr val="tx1"/>
              </a:solidFill>
              <a:latin typeface="Nunito" panose="020B0604020202020204" charset="0"/>
            </a:endParaRPr>
          </a:p>
        </p:txBody>
      </p:sp>
      <p:sp>
        <p:nvSpPr>
          <p:cNvPr id="8" name="Google Shape;141;p15">
            <a:extLst>
              <a:ext uri="{FF2B5EF4-FFF2-40B4-BE49-F238E27FC236}">
                <a16:creationId xmlns:a16="http://schemas.microsoft.com/office/drawing/2014/main" id="{32211B60-9DA9-4ECF-9A23-C695201546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7010" y="3893535"/>
            <a:ext cx="2602632" cy="854477"/>
          </a:xfrm>
          <a:prstGeom prst="rect">
            <a:avLst/>
          </a:prstGeom>
          <a:ln w="3175">
            <a:noFill/>
            <a:prstDash val="sysDash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-177800">
              <a:buFont typeface="Wingdings" panose="05000000000000000000" pitchFamily="2" charset="2"/>
              <a:buChar char="§"/>
            </a:pPr>
            <a:r>
              <a:rPr lang="en-US" sz="1100" dirty="0">
                <a:latin typeface="Nunito" panose="020B0604020202020204" charset="0"/>
              </a:rPr>
              <a:t>The maximum number of Claims are in the Age-group between 20-40 followed by 40-60.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1D9EC9-D9E8-4A6B-BB65-E078C30097BD}"/>
              </a:ext>
            </a:extLst>
          </p:cNvPr>
          <p:cNvSpPr/>
          <p:nvPr/>
        </p:nvSpPr>
        <p:spPr>
          <a:xfrm>
            <a:off x="3270684" y="957827"/>
            <a:ext cx="2602632" cy="262269"/>
          </a:xfrm>
          <a:prstGeom prst="roundRect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Nunito" panose="020B0604020202020204" charset="0"/>
              </a:rPr>
              <a:t>Product Portfolio - Analysis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EE1A508-75C7-4F2C-97AC-B7DC8F811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17" y="1300225"/>
            <a:ext cx="2659781" cy="2445627"/>
          </a:xfrm>
          <a:prstGeom prst="rect">
            <a:avLst/>
          </a:prstGeom>
        </p:spPr>
      </p:pic>
      <p:pic>
        <p:nvPicPr>
          <p:cNvPr id="17" name="Content Placeholder 7">
            <a:extLst>
              <a:ext uri="{FF2B5EF4-FFF2-40B4-BE49-F238E27FC236}">
                <a16:creationId xmlns:a16="http://schemas.microsoft.com/office/drawing/2014/main" id="{489320E9-645B-4F60-A53E-BDADD338F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042" y="1378570"/>
            <a:ext cx="2602632" cy="236728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2E63745-83E1-4A7F-9FF9-3F36CE80A3BF}"/>
              </a:ext>
            </a:extLst>
          </p:cNvPr>
          <p:cNvSpPr/>
          <p:nvPr/>
        </p:nvSpPr>
        <p:spPr>
          <a:xfrm>
            <a:off x="6097902" y="957826"/>
            <a:ext cx="2602632" cy="262269"/>
          </a:xfrm>
          <a:prstGeom prst="roundRect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Nunito" panose="020B0604020202020204" charset="0"/>
              </a:rPr>
              <a:t>Agency Type View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63A8A2-1795-4CA8-875F-8F5C75AB3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977" y="1684272"/>
            <a:ext cx="1249241" cy="1466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602345-7A38-42BB-9B06-8B1125743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5475" y="1684272"/>
            <a:ext cx="1175059" cy="1406979"/>
          </a:xfrm>
          <a:prstGeom prst="rect">
            <a:avLst/>
          </a:prstGeom>
        </p:spPr>
      </p:pic>
      <p:sp>
        <p:nvSpPr>
          <p:cNvPr id="21" name="Google Shape;141;p15">
            <a:extLst>
              <a:ext uri="{FF2B5EF4-FFF2-40B4-BE49-F238E27FC236}">
                <a16:creationId xmlns:a16="http://schemas.microsoft.com/office/drawing/2014/main" id="{62C7CB09-7CF9-4A64-9E65-6B57A5DA8048}"/>
              </a:ext>
            </a:extLst>
          </p:cNvPr>
          <p:cNvSpPr txBox="1">
            <a:spLocks/>
          </p:cNvSpPr>
          <p:nvPr/>
        </p:nvSpPr>
        <p:spPr>
          <a:xfrm>
            <a:off x="3282042" y="3893534"/>
            <a:ext cx="2602632" cy="854477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1100" dirty="0">
                <a:latin typeface="Nunito" panose="020B0604020202020204" charset="0"/>
              </a:rPr>
              <a:t>Annual plans have comparatively higher claim approval rates as compared to single travel plans</a:t>
            </a:r>
          </a:p>
        </p:txBody>
      </p:sp>
      <p:sp>
        <p:nvSpPr>
          <p:cNvPr id="22" name="Google Shape;141;p15">
            <a:extLst>
              <a:ext uri="{FF2B5EF4-FFF2-40B4-BE49-F238E27FC236}">
                <a16:creationId xmlns:a16="http://schemas.microsoft.com/office/drawing/2014/main" id="{C9231083-0C64-4D0B-9E07-3BD186240351}"/>
              </a:ext>
            </a:extLst>
          </p:cNvPr>
          <p:cNvSpPr txBox="1">
            <a:spLocks/>
          </p:cNvSpPr>
          <p:nvPr/>
        </p:nvSpPr>
        <p:spPr>
          <a:xfrm>
            <a:off x="6224159" y="3893533"/>
            <a:ext cx="2602632" cy="854477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1100" dirty="0">
                <a:latin typeface="Nunito" panose="020B0604020202020204" charset="0"/>
              </a:rPr>
              <a:t>Airlines have higher Claim approval ratio as compared to Travel Agency.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1162B7-FF97-40EA-A231-C06E68EABC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0630" y="3209130"/>
            <a:ext cx="923434" cy="28326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E2EDD-8A98-498F-9C7F-E63F91909F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466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443466" y="243088"/>
            <a:ext cx="7505700" cy="652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EDA: Dataset Descriptive Analytics (2/2)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A474E-A7CB-4060-89C4-5AE734A61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56" y="3092986"/>
            <a:ext cx="2882997" cy="172342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DE6960-C27D-4B4C-B93C-C227DBF5F420}"/>
              </a:ext>
            </a:extLst>
          </p:cNvPr>
          <p:cNvSpPr/>
          <p:nvPr/>
        </p:nvSpPr>
        <p:spPr>
          <a:xfrm>
            <a:off x="1064034" y="885201"/>
            <a:ext cx="2941686" cy="262269"/>
          </a:xfrm>
          <a:prstGeom prst="roundRect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Nunito" panose="020B0604020202020204" charset="0"/>
              </a:rPr>
              <a:t>Product &amp; Net Sales Analysis</a:t>
            </a:r>
            <a:endParaRPr lang="en-IN" dirty="0">
              <a:solidFill>
                <a:schemeClr val="tx1"/>
              </a:solidFill>
              <a:latin typeface="Nunito" panose="020B060402020202020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51C3EB5-DDF7-4DAE-88CF-92917D85CD7F}"/>
              </a:ext>
            </a:extLst>
          </p:cNvPr>
          <p:cNvSpPr/>
          <p:nvPr/>
        </p:nvSpPr>
        <p:spPr>
          <a:xfrm>
            <a:off x="4916823" y="890179"/>
            <a:ext cx="2941686" cy="262269"/>
          </a:xfrm>
          <a:prstGeom prst="roundRect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Nunito" panose="020B0604020202020204" charset="0"/>
              </a:rPr>
              <a:t>Product &amp; Commission Analysis</a:t>
            </a:r>
            <a:endParaRPr lang="en-IN" dirty="0">
              <a:solidFill>
                <a:schemeClr val="tx1"/>
              </a:solidFill>
              <a:latin typeface="Nunito" panose="020B060402020202020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C8C8EE7-0FD1-455A-BC68-8CE90107306D}"/>
              </a:ext>
            </a:extLst>
          </p:cNvPr>
          <p:cNvSpPr/>
          <p:nvPr/>
        </p:nvSpPr>
        <p:spPr>
          <a:xfrm>
            <a:off x="4935117" y="2754400"/>
            <a:ext cx="2941686" cy="262269"/>
          </a:xfrm>
          <a:prstGeom prst="roundRect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Nunito" panose="020B0604020202020204" charset="0"/>
              </a:rPr>
              <a:t>Product – Agency Type Analysis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F74804-5493-4607-B929-6C43E612E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8" y="1226987"/>
            <a:ext cx="2941685" cy="14346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B1EE21-1850-45D9-A7A4-11E6AC117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117" y="1240766"/>
            <a:ext cx="2923392" cy="1434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592997-6346-47D8-9B29-78F1F17A12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6823" y="3131169"/>
            <a:ext cx="2941686" cy="1647054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14EB621-08BA-4B0C-B2CC-08546018A155}"/>
              </a:ext>
            </a:extLst>
          </p:cNvPr>
          <p:cNvSpPr/>
          <p:nvPr/>
        </p:nvSpPr>
        <p:spPr>
          <a:xfrm>
            <a:off x="1064034" y="2745935"/>
            <a:ext cx="2941686" cy="262269"/>
          </a:xfrm>
          <a:prstGeom prst="roundRect">
            <a:avLst/>
          </a:prstGeom>
          <a:solidFill>
            <a:srgbClr val="0020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Nunito" panose="020B0604020202020204" charset="0"/>
              </a:rPr>
              <a:t>Product - Claim Approval Rate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548200-D4C1-4768-A9CF-0DDEF315AE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142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14">
            <a:extLst>
              <a:ext uri="{FF2B5EF4-FFF2-40B4-BE49-F238E27FC236}">
                <a16:creationId xmlns:a16="http://schemas.microsoft.com/office/drawing/2014/main" id="{94B83856-6509-4E58-8600-26DD9BC001EB}"/>
              </a:ext>
            </a:extLst>
          </p:cNvPr>
          <p:cNvSpPr txBox="1">
            <a:spLocks/>
          </p:cNvSpPr>
          <p:nvPr/>
        </p:nvSpPr>
        <p:spPr>
          <a:xfrm>
            <a:off x="443466" y="243088"/>
            <a:ext cx="7505700" cy="6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IN" dirty="0">
                <a:latin typeface="Nunito" panose="020B0604020202020204" charset="0"/>
              </a:rPr>
              <a:t>Hypothesis Testing – Duration (1/2)</a:t>
            </a:r>
            <a:endParaRPr lang="en-US" dirty="0">
              <a:latin typeface="Nunito" panose="020B0604020202020204" charset="0"/>
            </a:endParaRPr>
          </a:p>
        </p:txBody>
      </p:sp>
      <p:sp>
        <p:nvSpPr>
          <p:cNvPr id="24" name="Google Shape;129;p13">
            <a:extLst>
              <a:ext uri="{FF2B5EF4-FFF2-40B4-BE49-F238E27FC236}">
                <a16:creationId xmlns:a16="http://schemas.microsoft.com/office/drawing/2014/main" id="{217602E5-D94B-40DE-815E-A0A3EE81A0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7572" y="975749"/>
            <a:ext cx="7505700" cy="31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</a:pPr>
            <a:r>
              <a:rPr lang="en-US" sz="1500" dirty="0">
                <a:latin typeface="Nunito" panose="020B0604020202020204" charset="0"/>
              </a:rPr>
              <a:t>Duration values are extremely distributed.</a:t>
            </a:r>
          </a:p>
          <a:p>
            <a:pPr marL="285750" indent="-285750">
              <a:spcBef>
                <a:spcPts val="1600"/>
              </a:spcBef>
            </a:pPr>
            <a:endParaRPr lang="en-US" sz="1500" dirty="0">
              <a:latin typeface="Nunito" panose="020B0604020202020204" charset="0"/>
            </a:endParaRPr>
          </a:p>
          <a:p>
            <a:pPr marL="285750" indent="-285750">
              <a:spcBef>
                <a:spcPts val="1600"/>
              </a:spcBef>
            </a:pPr>
            <a:endParaRPr lang="en-US" sz="1500" dirty="0">
              <a:latin typeface="Nunito" panose="020B0604020202020204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-US" sz="1500" dirty="0">
                <a:latin typeface="Nunito" panose="020B0604020202020204" charset="0"/>
              </a:rPr>
              <a:t>Hypothesis:</a:t>
            </a:r>
          </a:p>
          <a:p>
            <a:pPr marL="742950" lvl="1" indent="-285750"/>
            <a:r>
              <a:rPr lang="en-US" sz="1300" dirty="0">
                <a:latin typeface="Nunito" panose="020B0604020202020204" charset="0"/>
              </a:rPr>
              <a:t>Metric for Duration is in days.</a:t>
            </a:r>
          </a:p>
          <a:p>
            <a:pPr marL="285750" indent="-285750">
              <a:spcBef>
                <a:spcPts val="1600"/>
              </a:spcBef>
            </a:pPr>
            <a:r>
              <a:rPr lang="en-US" sz="1500" dirty="0">
                <a:latin typeface="Nunito" panose="020B0604020202020204" charset="0"/>
              </a:rPr>
              <a:t>Hypothesis Testing: Distributing data-set into two parts</a:t>
            </a:r>
          </a:p>
          <a:p>
            <a:pPr marL="742950" lvl="1" indent="-285750"/>
            <a:r>
              <a:rPr lang="en-US" sz="1300" dirty="0">
                <a:latin typeface="Nunito" panose="020B0604020202020204" charset="0"/>
              </a:rPr>
              <a:t>Duration - Less than 365(days)</a:t>
            </a:r>
          </a:p>
          <a:p>
            <a:pPr marL="742950" lvl="1" indent="-285750"/>
            <a:r>
              <a:rPr lang="en-US" sz="1300" dirty="0">
                <a:latin typeface="Nunito" panose="020B0604020202020204" charset="0"/>
              </a:rPr>
              <a:t>Duration - More than 365(days)</a:t>
            </a:r>
          </a:p>
          <a:p>
            <a:pPr marL="742950" lvl="1" indent="-285750"/>
            <a:endParaRPr lang="en-US" sz="1300" dirty="0">
              <a:latin typeface="Nunito" panose="020B0604020202020204" charset="0"/>
            </a:endParaRPr>
          </a:p>
          <a:p>
            <a:pPr marL="285750" indent="-285750">
              <a:spcBef>
                <a:spcPts val="1600"/>
              </a:spcBef>
            </a:pPr>
            <a:endParaRPr lang="en-US" sz="1500" dirty="0">
              <a:latin typeface="Nunito" panose="020B0604020202020204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E5F1A339-28CD-4CB9-AFA4-96811309C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654608"/>
              </p:ext>
            </p:extLst>
          </p:nvPr>
        </p:nvGraphicFramePr>
        <p:xfrm>
          <a:off x="771191" y="1643328"/>
          <a:ext cx="4572969" cy="85268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43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90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Minimum value </a:t>
                      </a:r>
                      <a:endParaRPr lang="en-US"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Maximum value </a:t>
                      </a:r>
                      <a:endParaRPr lang="en-US"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Mean</a:t>
                      </a:r>
                      <a:r>
                        <a:rPr lang="fr-FR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 </a:t>
                      </a:r>
                      <a:endParaRPr lang="en-US"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Median</a:t>
                      </a:r>
                      <a:r>
                        <a:rPr lang="fr-FR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 </a:t>
                      </a:r>
                      <a:endParaRPr lang="en-US"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782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-2 </a:t>
                      </a:r>
                      <a:endParaRPr lang="en-US"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4881 </a:t>
                      </a:r>
                      <a:endParaRPr lang="en-US"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58.25</a:t>
                      </a:r>
                      <a:endParaRPr lang="en-US"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24</a:t>
                      </a:r>
                      <a:endParaRPr lang="en-US"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33A4D75F-D5BD-457E-B9F9-D5EC4E8E7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779" y="1096761"/>
            <a:ext cx="3187664" cy="2236122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ACC778A-A955-4402-94A6-276D82D6FF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14">
            <a:extLst>
              <a:ext uri="{FF2B5EF4-FFF2-40B4-BE49-F238E27FC236}">
                <a16:creationId xmlns:a16="http://schemas.microsoft.com/office/drawing/2014/main" id="{94B83856-6509-4E58-8600-26DD9BC001EB}"/>
              </a:ext>
            </a:extLst>
          </p:cNvPr>
          <p:cNvSpPr txBox="1">
            <a:spLocks/>
          </p:cNvSpPr>
          <p:nvPr/>
        </p:nvSpPr>
        <p:spPr>
          <a:xfrm>
            <a:off x="443466" y="243088"/>
            <a:ext cx="7505700" cy="6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IN" dirty="0">
                <a:latin typeface="Nunito" panose="020B0604020202020204" charset="0"/>
              </a:rPr>
              <a:t>Hypothesis Testing – Duration (2/2)</a:t>
            </a:r>
            <a:endParaRPr lang="en-US" dirty="0">
              <a:latin typeface="Nunito" panose="020B0604020202020204" charset="0"/>
            </a:endParaRPr>
          </a:p>
        </p:txBody>
      </p:sp>
      <p:sp>
        <p:nvSpPr>
          <p:cNvPr id="24" name="Google Shape;129;p13">
            <a:extLst>
              <a:ext uri="{FF2B5EF4-FFF2-40B4-BE49-F238E27FC236}">
                <a16:creationId xmlns:a16="http://schemas.microsoft.com/office/drawing/2014/main" id="{217602E5-D94B-40DE-815E-A0A3EE81A0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3466" y="914789"/>
            <a:ext cx="2469468" cy="723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600"/>
              </a:spcBef>
            </a:pPr>
            <a:r>
              <a:rPr lang="en-US" sz="1100" dirty="0">
                <a:latin typeface="Nunito" panose="020B0604020202020204" charset="0"/>
              </a:rPr>
              <a:t>Duration – More than 365 (days)</a:t>
            </a:r>
          </a:p>
          <a:p>
            <a:pPr marL="285750" indent="-285750">
              <a:lnSpc>
                <a:spcPct val="100000"/>
              </a:lnSpc>
              <a:spcBef>
                <a:spcPts val="1600"/>
              </a:spcBef>
            </a:pPr>
            <a:r>
              <a:rPr lang="en-US" sz="1100" dirty="0">
                <a:latin typeface="Nunito" panose="020B0604020202020204" charset="0"/>
              </a:rPr>
              <a:t>Counts of Products for Duration (converted into years).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D5B1B42A-6D51-4AD7-B580-972003461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72" y="2153090"/>
            <a:ext cx="2235022" cy="2397062"/>
          </a:xfrm>
          <a:prstGeom prst="rect">
            <a:avLst/>
          </a:prstGeom>
        </p:spPr>
      </p:pic>
      <p:sp>
        <p:nvSpPr>
          <p:cNvPr id="9" name="Google Shape;129;p13">
            <a:extLst>
              <a:ext uri="{FF2B5EF4-FFF2-40B4-BE49-F238E27FC236}">
                <a16:creationId xmlns:a16="http://schemas.microsoft.com/office/drawing/2014/main" id="{95B696A2-CC1E-4FDF-AC7C-BDF183747EB3}"/>
              </a:ext>
            </a:extLst>
          </p:cNvPr>
          <p:cNvSpPr txBox="1">
            <a:spLocks/>
          </p:cNvSpPr>
          <p:nvPr/>
        </p:nvSpPr>
        <p:spPr>
          <a:xfrm>
            <a:off x="6156960" y="877709"/>
            <a:ext cx="2469468" cy="723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1600"/>
              </a:spcBef>
            </a:pPr>
            <a:r>
              <a:rPr lang="en-US" sz="1100" dirty="0">
                <a:latin typeface="Nunito" panose="020B0604020202020204" charset="0"/>
              </a:rPr>
              <a:t>Duration – Less than 365 (days)</a:t>
            </a:r>
          </a:p>
          <a:p>
            <a:pPr marL="285750" indent="-285750">
              <a:lnSpc>
                <a:spcPct val="100000"/>
              </a:lnSpc>
              <a:spcBef>
                <a:spcPts val="1600"/>
              </a:spcBef>
            </a:pPr>
            <a:r>
              <a:rPr lang="en-US" sz="1100" dirty="0">
                <a:latin typeface="Nunito" panose="020B0604020202020204" charset="0"/>
              </a:rPr>
              <a:t>Checking Duration of Products only for Annual plans.</a:t>
            </a:r>
          </a:p>
        </p:txBody>
      </p:sp>
      <p:sp>
        <p:nvSpPr>
          <p:cNvPr id="11" name="Google Shape;129;p13">
            <a:extLst>
              <a:ext uri="{FF2B5EF4-FFF2-40B4-BE49-F238E27FC236}">
                <a16:creationId xmlns:a16="http://schemas.microsoft.com/office/drawing/2014/main" id="{11FC1546-6298-49A8-A1C6-623A6E395C23}"/>
              </a:ext>
            </a:extLst>
          </p:cNvPr>
          <p:cNvSpPr txBox="1">
            <a:spLocks/>
          </p:cNvSpPr>
          <p:nvPr/>
        </p:nvSpPr>
        <p:spPr>
          <a:xfrm>
            <a:off x="3284782" y="873899"/>
            <a:ext cx="2732568" cy="723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1600"/>
              </a:spcBef>
            </a:pPr>
            <a:r>
              <a:rPr lang="en-US" sz="1100" dirty="0">
                <a:latin typeface="Nunito" panose="020B0604020202020204" charset="0"/>
              </a:rPr>
              <a:t>Counts of Products for Duration (converted into years).</a:t>
            </a:r>
          </a:p>
          <a:p>
            <a:pPr marL="285750" indent="-285750">
              <a:lnSpc>
                <a:spcPct val="100000"/>
              </a:lnSpc>
              <a:spcBef>
                <a:spcPts val="1600"/>
              </a:spcBef>
            </a:pPr>
            <a:r>
              <a:rPr lang="en-US" sz="1100" dirty="0">
                <a:latin typeface="Nunito" panose="020B0604020202020204" charset="0"/>
              </a:rPr>
              <a:t>Majority data points lie in 1-2 year range.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546061-798F-45B3-A9B2-AA4F1DB8F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254" y="2153090"/>
            <a:ext cx="2162174" cy="12744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6D2C4-C6E8-488A-8011-43A95D7C6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048" y="2856873"/>
            <a:ext cx="1568331" cy="19140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9877F2-64C8-492C-B79C-788027229A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80" y="2153090"/>
            <a:ext cx="2469468" cy="63472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E50E5A-1400-4337-84AB-F8ACEE04F0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115550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1033</Words>
  <Application>Microsoft Office PowerPoint</Application>
  <PresentationFormat>On-screen Show (16:9)</PresentationFormat>
  <Paragraphs>213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Arial</vt:lpstr>
      <vt:lpstr>Wingdings</vt:lpstr>
      <vt:lpstr>Nunito</vt:lpstr>
      <vt:lpstr>Shift</vt:lpstr>
      <vt:lpstr>Hackathon Presentation</vt:lpstr>
      <vt:lpstr>Table of Contents</vt:lpstr>
      <vt:lpstr>Problem Statement</vt:lpstr>
      <vt:lpstr>PowerPoint Presentation</vt:lpstr>
      <vt:lpstr>PowerPoint Presentation</vt:lpstr>
      <vt:lpstr>EDA: Dataset Descriptive Analytics (1/2)</vt:lpstr>
      <vt:lpstr>EDA: Dataset Descriptive Analytics (2/2)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Presentation</dc:title>
  <cp:lastModifiedBy>ameymahant@outlook.com</cp:lastModifiedBy>
  <cp:revision>157</cp:revision>
  <dcterms:modified xsi:type="dcterms:W3CDTF">2020-05-31T07:22:21Z</dcterms:modified>
</cp:coreProperties>
</file>