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embeddedFontLst>
    <p:embeddedFont>
      <p:font typeface="Inter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4316AB0-5198-4241-903E-66B8D9C804D2}">
  <a:tblStyle styleId="{84316AB0-5198-4241-903E-66B8D9C804D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Inter-bold.fntdata"/><Relationship Id="rId27" Type="http://schemas.openxmlformats.org/officeDocument/2006/relationships/font" Target="fonts/Inter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6a2bc2955_0_5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6a2bc2955_0_5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06a2bc2955_0_9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06a2bc2955_0_9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06ac9ee2cd_4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06ac9ee2cd_4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06a2bc2955_0_9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06a2bc2955_0_9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06a2bc2955_0_9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06a2bc2955_0_9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06ac9ee2cd_4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06ac9ee2cd_4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06ac9ee2cd_4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06ac9ee2cd_4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06ac9ee2cd_4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06ac9ee2cd_4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06ac9ee2cd_4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06ac9ee2cd_4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06ac9ee2cd_4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06ac9ee2cd_4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06ac9ee2cd_4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06ac9ee2cd_4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06a2bc2955_0_9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06a2bc2955_0_9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06ac9ee2cd_4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06ac9ee2cd_4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06a2bc2955_0_9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06a2bc2955_0_9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6a2bc2955_0_9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6a2bc2955_0_9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06a2bc2955_0_9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06a2bc2955_0_9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06a2bc2955_0_9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06a2bc2955_0_9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06a2bc2955_0_9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06a2bc2955_0_9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06a2bc2955_0_9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06a2bc2955_0_9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06a2bc2955_0_9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06a2bc2955_0_9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page">
  <p:cSld name="Title page">
    <p:bg>
      <p:bgPr>
        <a:solidFill>
          <a:srgbClr val="262626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13"/>
          <p:cNvGrpSpPr/>
          <p:nvPr/>
        </p:nvGrpSpPr>
        <p:grpSpPr>
          <a:xfrm>
            <a:off x="633304" y="-648376"/>
            <a:ext cx="733500" cy="2367600"/>
            <a:chOff x="685136" y="-246616"/>
            <a:chExt cx="733500" cy="2367600"/>
          </a:xfrm>
        </p:grpSpPr>
        <p:sp>
          <p:nvSpPr>
            <p:cNvPr id="52" name="Google Shape;52;p13"/>
            <p:cNvSpPr/>
            <p:nvPr/>
          </p:nvSpPr>
          <p:spPr>
            <a:xfrm>
              <a:off x="685136" y="-246616"/>
              <a:ext cx="733500" cy="2367600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tab-rgb.eps" id="53" name="Google Shape;53;p13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807308" y="1380149"/>
              <a:ext cx="489121" cy="62080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4" name="Google Shape;54;p13"/>
          <p:cNvSpPr txBox="1"/>
          <p:nvPr>
            <p:ph type="title"/>
          </p:nvPr>
        </p:nvSpPr>
        <p:spPr>
          <a:xfrm>
            <a:off x="502903" y="2766523"/>
            <a:ext cx="7734300" cy="11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1" i="0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530694" y="4709822"/>
            <a:ext cx="77343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A6A6A6"/>
              </a:buClr>
              <a:buSzPts val="1100"/>
              <a:buNone/>
              <a:defRPr b="1" sz="110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2" type="body"/>
          </p:nvPr>
        </p:nvSpPr>
        <p:spPr>
          <a:xfrm>
            <a:off x="530694" y="2443859"/>
            <a:ext cx="7734300" cy="25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A6A6A6"/>
              </a:buClr>
              <a:buSzPts val="1800"/>
              <a:buNone/>
              <a:defRPr b="0" sz="180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only: white">
  <p:cSld name="Content only: white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ctrTitle"/>
          </p:nvPr>
        </p:nvSpPr>
        <p:spPr>
          <a:xfrm>
            <a:off x="529828" y="759071"/>
            <a:ext cx="8004300" cy="69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1"/>
              </a:buClr>
              <a:buSzPts val="2300"/>
              <a:buFont typeface="Arial"/>
              <a:buNone/>
              <a:defRPr b="1" i="0" sz="3000" cap="none">
                <a:solidFill>
                  <a:srgbClr val="40404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14"/>
          <p:cNvSpPr/>
          <p:nvPr/>
        </p:nvSpPr>
        <p:spPr>
          <a:xfrm>
            <a:off x="0" y="957832"/>
            <a:ext cx="82800" cy="3873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4833956" y="284948"/>
            <a:ext cx="3700500" cy="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800"/>
              <a:buNone/>
              <a:defRPr b="0" i="0" sz="110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1" name="Google Shape;61;p14"/>
          <p:cNvSpPr txBox="1"/>
          <p:nvPr/>
        </p:nvSpPr>
        <p:spPr>
          <a:xfrm>
            <a:off x="3556000" y="3541059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4"/>
          <p:cNvSpPr txBox="1"/>
          <p:nvPr>
            <p:ph idx="2" type="body"/>
          </p:nvPr>
        </p:nvSpPr>
        <p:spPr>
          <a:xfrm>
            <a:off x="518824" y="1629404"/>
            <a:ext cx="8015700" cy="28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AutoNum type="arabicPeriod"/>
              <a:defRPr sz="1800">
                <a:solidFill>
                  <a:srgbClr val="40404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404041"/>
              </a:buClr>
              <a:buSzPts val="1200"/>
              <a:buChar char="–"/>
              <a:defRPr sz="1600">
                <a:solidFill>
                  <a:srgbClr val="40404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404041"/>
              </a:buClr>
              <a:buSzPts val="1200"/>
              <a:buChar char="•"/>
              <a:defRPr sz="1600">
                <a:solidFill>
                  <a:srgbClr val="40404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404041"/>
              </a:buClr>
              <a:buSzPts val="1200"/>
              <a:buChar char="–"/>
              <a:defRPr sz="1600">
                <a:solidFill>
                  <a:srgbClr val="40404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404041"/>
              </a:buClr>
              <a:buSzPts val="1200"/>
              <a:buChar char="»"/>
              <a:defRPr sz="1600">
                <a:solidFill>
                  <a:srgbClr val="40404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grpSp>
        <p:nvGrpSpPr>
          <p:cNvPr id="63" name="Google Shape;63;p14"/>
          <p:cNvGrpSpPr/>
          <p:nvPr/>
        </p:nvGrpSpPr>
        <p:grpSpPr>
          <a:xfrm>
            <a:off x="-30787" y="4661518"/>
            <a:ext cx="9228600" cy="528990"/>
            <a:chOff x="-30788" y="4661517"/>
            <a:chExt cx="9228600" cy="528990"/>
          </a:xfrm>
        </p:grpSpPr>
        <p:sp>
          <p:nvSpPr>
            <p:cNvPr id="64" name="Google Shape;64;p14"/>
            <p:cNvSpPr/>
            <p:nvPr/>
          </p:nvSpPr>
          <p:spPr>
            <a:xfrm>
              <a:off x="-30788" y="4734807"/>
              <a:ext cx="9228600" cy="455700"/>
            </a:xfrm>
            <a:prstGeom prst="rect">
              <a:avLst/>
            </a:prstGeom>
            <a:solidFill>
              <a:srgbClr val="69030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4"/>
            <p:cNvSpPr/>
            <p:nvPr/>
          </p:nvSpPr>
          <p:spPr>
            <a:xfrm>
              <a:off x="635303" y="4661517"/>
              <a:ext cx="387300" cy="528900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tab-rgb.eps" id="66" name="Google Shape;66;p1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699798" y="4726863"/>
              <a:ext cx="258208" cy="327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7" name="Google Shape;67;p14"/>
            <p:cNvSpPr txBox="1"/>
            <p:nvPr/>
          </p:nvSpPr>
          <p:spPr>
            <a:xfrm>
              <a:off x="1030972" y="4835294"/>
              <a:ext cx="3613500" cy="20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900"/>
                <a:buFont typeface="Arial"/>
                <a:buNone/>
              </a:pPr>
              <a:r>
                <a:rPr b="0" i="0" lang="en" sz="9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INDIANA UNIVERSITY BLOOMINGTON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kaggle.com/c/instacart-market-basket-analysis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rasbt.github.io/mlxtend/user_guide/frequent_patterns/fpgrowth/" TargetMode="External"/><Relationship Id="rId4" Type="http://schemas.openxmlformats.org/officeDocument/2006/relationships/hyperlink" Target="https://www.qualtrics.com/experience-management/customer/customer-lifetime-value/" TargetMode="External"/><Relationship Id="rId5" Type="http://schemas.openxmlformats.org/officeDocument/2006/relationships/hyperlink" Target="https://knowledge.dataiku.com/latest/kb/industry-solutions/rfm-customer-lifetime-value/rfm-customer-lifetime-value.html" TargetMode="External"/><Relationship Id="rId6" Type="http://schemas.openxmlformats.org/officeDocument/2006/relationships/hyperlink" Target="https://clevertap.com/blog/rfm-analysis/" TargetMode="External"/><Relationship Id="rId7" Type="http://schemas.openxmlformats.org/officeDocument/2006/relationships/hyperlink" Target="http://www.brucehardie.com/papers/rfm_clv_2005-02-16.pdf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jp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rasbt.github.io/mlxtend/user_guide/frequent_patterns/fpgrowth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502903" y="2766523"/>
            <a:ext cx="7734300" cy="1114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Market Basket Analysis, Customer Segmentation &amp; Customer Lifetime Value</a:t>
            </a:r>
            <a:endParaRPr sz="2100"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502894" y="4310597"/>
            <a:ext cx="7734300" cy="2778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SzPts val="440"/>
              <a:buNone/>
            </a:pPr>
            <a:r>
              <a:rPr lang="en" sz="1340"/>
              <a:t>Akshat Arvind (aarvind@iu.edu)</a:t>
            </a:r>
            <a:endParaRPr sz="1340"/>
          </a:p>
          <a:p>
            <a:pPr indent="0" lvl="0" marL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SzPts val="440"/>
              <a:buNone/>
            </a:pPr>
            <a:r>
              <a:rPr lang="en" sz="1340"/>
              <a:t>Aniket Kale (ankale@iu.edu)</a:t>
            </a:r>
            <a:endParaRPr sz="1540"/>
          </a:p>
        </p:txBody>
      </p:sp>
      <p:sp>
        <p:nvSpPr>
          <p:cNvPr id="74" name="Google Shape;74;p15"/>
          <p:cNvSpPr txBox="1"/>
          <p:nvPr>
            <p:ph idx="2" type="body"/>
          </p:nvPr>
        </p:nvSpPr>
        <p:spPr>
          <a:xfrm>
            <a:off x="530694" y="2443859"/>
            <a:ext cx="7734300" cy="2523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SzPts val="1018"/>
              <a:buNone/>
            </a:pPr>
            <a:r>
              <a:rPr lang="en" sz="1865">
                <a:solidFill>
                  <a:schemeClr val="lt1"/>
                </a:solidFill>
              </a:rPr>
              <a:t>Data Mining Final Project</a:t>
            </a:r>
            <a:endParaRPr sz="1865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4833956" y="284948"/>
            <a:ext cx="3700500" cy="252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3425" y="148550"/>
            <a:ext cx="6022300" cy="179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1500" y="1721053"/>
            <a:ext cx="6022298" cy="27037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ctrTitle"/>
          </p:nvPr>
        </p:nvSpPr>
        <p:spPr>
          <a:xfrm>
            <a:off x="529828" y="759071"/>
            <a:ext cx="8004300" cy="699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the consumer-base for a brand</a:t>
            </a:r>
            <a:endParaRPr/>
          </a:p>
        </p:txBody>
      </p:sp>
      <p:sp>
        <p:nvSpPr>
          <p:cNvPr id="143" name="Google Shape;143;p25"/>
          <p:cNvSpPr txBox="1"/>
          <p:nvPr>
            <p:ph idx="1" type="body"/>
          </p:nvPr>
        </p:nvSpPr>
        <p:spPr>
          <a:xfrm>
            <a:off x="4833956" y="284948"/>
            <a:ext cx="3700500" cy="252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5"/>
          <p:cNvSpPr txBox="1"/>
          <p:nvPr>
            <p:ph idx="2" type="body"/>
          </p:nvPr>
        </p:nvSpPr>
        <p:spPr>
          <a:xfrm>
            <a:off x="518825" y="1629400"/>
            <a:ext cx="8015700" cy="1172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04040"/>
                </a:solidFill>
                <a:highlight>
                  <a:srgbClr val="FFFFFF"/>
                </a:highlight>
              </a:rPr>
              <a:t>Important questions:</a:t>
            </a:r>
            <a:endParaRPr sz="1400">
              <a:solidFill>
                <a:srgbClr val="404040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Char char="●"/>
            </a:pPr>
            <a:r>
              <a:rPr lang="en" sz="1400">
                <a:solidFill>
                  <a:srgbClr val="404040"/>
                </a:solidFill>
                <a:highlight>
                  <a:srgbClr val="FFFFFF"/>
                </a:highlight>
              </a:rPr>
              <a:t>Which customers should a brand invest into? </a:t>
            </a:r>
            <a:endParaRPr sz="1400">
              <a:solidFill>
                <a:srgbClr val="404040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Char char="●"/>
            </a:pPr>
            <a:r>
              <a:rPr lang="en" sz="1400">
                <a:solidFill>
                  <a:srgbClr val="404040"/>
                </a:solidFill>
                <a:highlight>
                  <a:srgbClr val="FFFFFF"/>
                </a:highlight>
              </a:rPr>
              <a:t>How is the consumer-base divided?</a:t>
            </a:r>
            <a:endParaRPr sz="1400">
              <a:solidFill>
                <a:srgbClr val="404040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Char char="●"/>
            </a:pPr>
            <a:r>
              <a:rPr lang="en" sz="1400">
                <a:solidFill>
                  <a:srgbClr val="404040"/>
                </a:solidFill>
                <a:highlight>
                  <a:srgbClr val="FFFFFF"/>
                </a:highlight>
              </a:rPr>
              <a:t>How to determine which strategies are applicable to what type of consumer base?</a:t>
            </a:r>
            <a:endParaRPr sz="1400"/>
          </a:p>
        </p:txBody>
      </p:sp>
      <p:sp>
        <p:nvSpPr>
          <p:cNvPr id="145" name="Google Shape;145;p25"/>
          <p:cNvSpPr txBox="1"/>
          <p:nvPr/>
        </p:nvSpPr>
        <p:spPr>
          <a:xfrm>
            <a:off x="524525" y="2651650"/>
            <a:ext cx="8004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04040"/>
                </a:solidFill>
                <a:highlight>
                  <a:srgbClr val="FFFFFF"/>
                </a:highlight>
              </a:rPr>
              <a:t>Knowing who your most valuable customers are, what their potential future spending amounts to, and how they engage with your brand is critical.</a:t>
            </a:r>
            <a:endParaRPr/>
          </a:p>
        </p:txBody>
      </p:sp>
      <p:sp>
        <p:nvSpPr>
          <p:cNvPr id="146" name="Google Shape;146;p25"/>
          <p:cNvSpPr txBox="1"/>
          <p:nvPr/>
        </p:nvSpPr>
        <p:spPr>
          <a:xfrm>
            <a:off x="529825" y="3267250"/>
            <a:ext cx="8004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04040"/>
                </a:solidFill>
                <a:highlight>
                  <a:srgbClr val="FFFFFF"/>
                </a:highlight>
              </a:rPr>
              <a:t>Addressing customer segments based on their projected lifetime value is a huge opportunity to optimize marketing spendings and build long-lasting relationships with valuable customers.</a:t>
            </a:r>
            <a:endParaRPr/>
          </a:p>
        </p:txBody>
      </p:sp>
      <p:sp>
        <p:nvSpPr>
          <p:cNvPr id="147" name="Google Shape;147;p25"/>
          <p:cNvSpPr txBox="1"/>
          <p:nvPr/>
        </p:nvSpPr>
        <p:spPr>
          <a:xfrm>
            <a:off x="529825" y="4080950"/>
            <a:ext cx="800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Solution? RFM Analysis with CLV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type="ctrTitle"/>
          </p:nvPr>
        </p:nvSpPr>
        <p:spPr>
          <a:xfrm>
            <a:off x="529825" y="284953"/>
            <a:ext cx="8004300" cy="1173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RFM Analysis for </a:t>
            </a:r>
            <a:r>
              <a:rPr lang="en"/>
              <a:t>Customer Segmentation </a:t>
            </a:r>
            <a:r>
              <a:rPr lang="en"/>
              <a:t>&amp; estimating Consumer Lifetime Value (CLV)</a:t>
            </a:r>
            <a:endParaRPr/>
          </a:p>
        </p:txBody>
      </p:sp>
      <p:sp>
        <p:nvSpPr>
          <p:cNvPr id="153" name="Google Shape;153;p26"/>
          <p:cNvSpPr txBox="1"/>
          <p:nvPr>
            <p:ph idx="1" type="body"/>
          </p:nvPr>
        </p:nvSpPr>
        <p:spPr>
          <a:xfrm>
            <a:off x="4833956" y="284948"/>
            <a:ext cx="3700500" cy="252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6"/>
          <p:cNvSpPr txBox="1"/>
          <p:nvPr>
            <p:ph idx="2" type="body"/>
          </p:nvPr>
        </p:nvSpPr>
        <p:spPr>
          <a:xfrm>
            <a:off x="518824" y="1629404"/>
            <a:ext cx="8015700" cy="2810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What is </a:t>
            </a:r>
            <a:r>
              <a:rPr b="1" lang="en" sz="1500"/>
              <a:t>RFM (Recency, Frequency, Monetary) Analysis</a:t>
            </a:r>
            <a:r>
              <a:rPr lang="en" sz="1500"/>
              <a:t>?</a:t>
            </a:r>
            <a:endParaRPr sz="15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RFM value is a </a:t>
            </a:r>
            <a:r>
              <a:rPr lang="en" sz="1400">
                <a:solidFill>
                  <a:srgbClr val="111111"/>
                </a:solidFill>
                <a:highlight>
                  <a:srgbClr val="FFFFFF"/>
                </a:highlight>
              </a:rPr>
              <a:t>marketing analysis tool used to identify a firm's best clients based on the nature of their spending habits.</a:t>
            </a:r>
            <a:endParaRPr sz="14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400"/>
              <a:buChar char="●"/>
            </a:pPr>
            <a:r>
              <a:rPr lang="en" sz="1400">
                <a:solidFill>
                  <a:srgbClr val="111111"/>
                </a:solidFill>
                <a:highlight>
                  <a:srgbClr val="FFFFFF"/>
                </a:highlight>
              </a:rPr>
              <a:t>Three main factors:</a:t>
            </a:r>
            <a:endParaRPr sz="14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 sz="1400">
                <a:solidFill>
                  <a:srgbClr val="111111"/>
                </a:solidFill>
              </a:rPr>
              <a:t>Recency</a:t>
            </a:r>
            <a:r>
              <a:rPr lang="en" sz="1400">
                <a:solidFill>
                  <a:srgbClr val="111111"/>
                </a:solidFill>
              </a:rPr>
              <a:t>: </a:t>
            </a:r>
            <a:r>
              <a:rPr lang="en" sz="1400">
                <a:solidFill>
                  <a:srgbClr val="404040"/>
                </a:solidFill>
                <a:highlight>
                  <a:srgbClr val="FFFFFF"/>
                </a:highlight>
              </a:rPr>
              <a:t>Computed by calculating the days between a customer’s </a:t>
            </a:r>
            <a:r>
              <a:rPr lang="en" sz="1400">
                <a:solidFill>
                  <a:srgbClr val="404040"/>
                </a:solidFill>
                <a:highlight>
                  <a:srgbClr val="FFFFFF"/>
                </a:highlight>
              </a:rPr>
              <a:t>sequential</a:t>
            </a:r>
            <a:r>
              <a:rPr lang="en" sz="1400">
                <a:solidFill>
                  <a:srgbClr val="404040"/>
                </a:solidFill>
                <a:highlight>
                  <a:srgbClr val="FFFFFF"/>
                </a:highlight>
              </a:rPr>
              <a:t> orders.</a:t>
            </a:r>
            <a:endParaRPr sz="1400">
              <a:solidFill>
                <a:srgbClr val="111111"/>
              </a:solidFill>
            </a:endParaRPr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400"/>
              <a:buAutoNum type="arabicPeriod"/>
            </a:pPr>
            <a:r>
              <a:rPr b="1" lang="en" sz="1400">
                <a:solidFill>
                  <a:srgbClr val="111111"/>
                </a:solidFill>
              </a:rPr>
              <a:t>Frequency</a:t>
            </a:r>
            <a:r>
              <a:rPr lang="en" sz="1400">
                <a:solidFill>
                  <a:srgbClr val="111111"/>
                </a:solidFill>
              </a:rPr>
              <a:t>: How often a customer makes a purchase?</a:t>
            </a:r>
            <a:endParaRPr sz="1400">
              <a:solidFill>
                <a:srgbClr val="111111"/>
              </a:solidFill>
            </a:endParaRPr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400"/>
              <a:buAutoNum type="arabicPeriod"/>
            </a:pPr>
            <a:r>
              <a:rPr b="1" lang="en" sz="1400">
                <a:solidFill>
                  <a:srgbClr val="111111"/>
                </a:solidFill>
              </a:rPr>
              <a:t>Monetary</a:t>
            </a:r>
            <a:r>
              <a:rPr lang="en" sz="1400">
                <a:solidFill>
                  <a:srgbClr val="111111"/>
                </a:solidFill>
              </a:rPr>
              <a:t> </a:t>
            </a:r>
            <a:r>
              <a:rPr b="1" lang="en" sz="1400">
                <a:solidFill>
                  <a:srgbClr val="111111"/>
                </a:solidFill>
              </a:rPr>
              <a:t>Value</a:t>
            </a:r>
            <a:r>
              <a:rPr lang="en" sz="1400">
                <a:solidFill>
                  <a:srgbClr val="111111"/>
                </a:solidFill>
              </a:rPr>
              <a:t>: How much money a customer spends on purchases?</a:t>
            </a:r>
            <a:endParaRPr sz="1400">
              <a:solidFill>
                <a:srgbClr val="11111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400"/>
              <a:buChar char="●"/>
            </a:pPr>
            <a:r>
              <a:rPr lang="en" sz="1400">
                <a:solidFill>
                  <a:srgbClr val="111111"/>
                </a:solidFill>
              </a:rPr>
              <a:t>Scores are assigned based on these factors and aggregated.</a:t>
            </a:r>
            <a:endParaRPr sz="1400">
              <a:solidFill>
                <a:srgbClr val="11111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400"/>
              <a:buChar char="●"/>
            </a:pPr>
            <a:r>
              <a:rPr lang="en" sz="1400">
                <a:solidFill>
                  <a:srgbClr val="111111"/>
                </a:solidFill>
              </a:rPr>
              <a:t>Aggregated score used for segmentation.</a:t>
            </a:r>
            <a:endParaRPr sz="1400">
              <a:solidFill>
                <a:srgbClr val="11111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400"/>
              <a:buChar char="●"/>
            </a:pPr>
            <a:r>
              <a:rPr lang="en" sz="1400">
                <a:solidFill>
                  <a:srgbClr val="111111"/>
                </a:solidFill>
              </a:rPr>
              <a:t>Can be also done by using K-Means clustering.*</a:t>
            </a:r>
            <a:endParaRPr sz="1400">
              <a:solidFill>
                <a:srgbClr val="11111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/>
          <p:nvPr>
            <p:ph type="ctrTitle"/>
          </p:nvPr>
        </p:nvSpPr>
        <p:spPr>
          <a:xfrm>
            <a:off x="524528" y="166671"/>
            <a:ext cx="8004300" cy="699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Calculate the RFM score (for each Customer)</a:t>
            </a:r>
            <a:endParaRPr/>
          </a:p>
        </p:txBody>
      </p:sp>
      <p:sp>
        <p:nvSpPr>
          <p:cNvPr id="160" name="Google Shape;160;p27"/>
          <p:cNvSpPr txBox="1"/>
          <p:nvPr>
            <p:ph idx="1" type="body"/>
          </p:nvPr>
        </p:nvSpPr>
        <p:spPr>
          <a:xfrm>
            <a:off x="4833956" y="284948"/>
            <a:ext cx="3700500" cy="252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0901" y="955375"/>
            <a:ext cx="2777526" cy="21005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37913" y="955375"/>
            <a:ext cx="2777526" cy="21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6037" y="955376"/>
            <a:ext cx="2777526" cy="210055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7"/>
          <p:cNvSpPr txBox="1"/>
          <p:nvPr/>
        </p:nvSpPr>
        <p:spPr>
          <a:xfrm>
            <a:off x="1297438" y="3405850"/>
            <a:ext cx="55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[1-5]</a:t>
            </a:r>
            <a:endParaRPr/>
          </a:p>
        </p:txBody>
      </p:sp>
      <p:sp>
        <p:nvSpPr>
          <p:cNvPr id="165" name="Google Shape;165;p27"/>
          <p:cNvSpPr txBox="1"/>
          <p:nvPr/>
        </p:nvSpPr>
        <p:spPr>
          <a:xfrm>
            <a:off x="4249325" y="3405850"/>
            <a:ext cx="55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[1-5]</a:t>
            </a:r>
            <a:endParaRPr/>
          </a:p>
        </p:txBody>
      </p:sp>
      <p:sp>
        <p:nvSpPr>
          <p:cNvPr id="166" name="Google Shape;166;p27"/>
          <p:cNvSpPr txBox="1"/>
          <p:nvPr/>
        </p:nvSpPr>
        <p:spPr>
          <a:xfrm>
            <a:off x="7272313" y="3405850"/>
            <a:ext cx="55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[1-5]</a:t>
            </a:r>
            <a:endParaRPr/>
          </a:p>
        </p:txBody>
      </p:sp>
      <p:cxnSp>
        <p:nvCxnSpPr>
          <p:cNvPr id="167" name="Google Shape;167;p27"/>
          <p:cNvCxnSpPr>
            <a:stCxn id="163" idx="2"/>
            <a:endCxn id="164" idx="0"/>
          </p:cNvCxnSpPr>
          <p:nvPr/>
        </p:nvCxnSpPr>
        <p:spPr>
          <a:xfrm>
            <a:off x="1574800" y="3055926"/>
            <a:ext cx="0" cy="34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8" name="Google Shape;168;p27"/>
          <p:cNvCxnSpPr>
            <a:stCxn id="162" idx="2"/>
            <a:endCxn id="165" idx="0"/>
          </p:cNvCxnSpPr>
          <p:nvPr/>
        </p:nvCxnSpPr>
        <p:spPr>
          <a:xfrm>
            <a:off x="4526676" y="3055922"/>
            <a:ext cx="0" cy="34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9" name="Google Shape;169;p27"/>
          <p:cNvCxnSpPr>
            <a:stCxn id="161" idx="2"/>
            <a:endCxn id="166" idx="0"/>
          </p:cNvCxnSpPr>
          <p:nvPr/>
        </p:nvCxnSpPr>
        <p:spPr>
          <a:xfrm>
            <a:off x="7549664" y="3055915"/>
            <a:ext cx="0" cy="34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0" name="Google Shape;170;p27"/>
          <p:cNvSpPr txBox="1"/>
          <p:nvPr/>
        </p:nvSpPr>
        <p:spPr>
          <a:xfrm>
            <a:off x="3515838" y="4203175"/>
            <a:ext cx="2021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RFM(CLV) score = [1-125]</a:t>
            </a:r>
            <a:endParaRPr sz="1200"/>
          </a:p>
        </p:txBody>
      </p:sp>
      <p:cxnSp>
        <p:nvCxnSpPr>
          <p:cNvPr id="171" name="Google Shape;171;p27"/>
          <p:cNvCxnSpPr>
            <a:stCxn id="164" idx="2"/>
            <a:endCxn id="170" idx="0"/>
          </p:cNvCxnSpPr>
          <p:nvPr/>
        </p:nvCxnSpPr>
        <p:spPr>
          <a:xfrm>
            <a:off x="1574788" y="3806050"/>
            <a:ext cx="2952000" cy="39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2" name="Google Shape;172;p27"/>
          <p:cNvCxnSpPr>
            <a:stCxn id="165" idx="2"/>
            <a:endCxn id="170" idx="0"/>
          </p:cNvCxnSpPr>
          <p:nvPr/>
        </p:nvCxnSpPr>
        <p:spPr>
          <a:xfrm>
            <a:off x="4526675" y="3806050"/>
            <a:ext cx="0" cy="39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3" name="Google Shape;173;p27"/>
          <p:cNvCxnSpPr>
            <a:stCxn id="166" idx="2"/>
            <a:endCxn id="170" idx="0"/>
          </p:cNvCxnSpPr>
          <p:nvPr/>
        </p:nvCxnSpPr>
        <p:spPr>
          <a:xfrm flipH="1">
            <a:off x="4526563" y="3806050"/>
            <a:ext cx="3023100" cy="39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4" name="Google Shape;174;p27"/>
          <p:cNvSpPr txBox="1"/>
          <p:nvPr/>
        </p:nvSpPr>
        <p:spPr>
          <a:xfrm>
            <a:off x="6400800" y="4203175"/>
            <a:ext cx="221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Segments: {1, 2, 3, 4, 5}</a:t>
            </a:r>
            <a:endParaRPr/>
          </a:p>
        </p:txBody>
      </p:sp>
      <p:cxnSp>
        <p:nvCxnSpPr>
          <p:cNvPr id="175" name="Google Shape;175;p27"/>
          <p:cNvCxnSpPr>
            <a:stCxn id="170" idx="3"/>
            <a:endCxn id="174" idx="1"/>
          </p:cNvCxnSpPr>
          <p:nvPr/>
        </p:nvCxnSpPr>
        <p:spPr>
          <a:xfrm>
            <a:off x="5537538" y="4387825"/>
            <a:ext cx="863400" cy="1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6" name="Google Shape;176;p27"/>
          <p:cNvSpPr txBox="1"/>
          <p:nvPr/>
        </p:nvSpPr>
        <p:spPr>
          <a:xfrm rot="1130">
            <a:off x="5512950" y="4145211"/>
            <a:ext cx="912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</a:t>
            </a:r>
            <a:r>
              <a:rPr lang="en" sz="1000"/>
              <a:t>qual</a:t>
            </a:r>
            <a:r>
              <a:rPr lang="en" sz="1000"/>
              <a:t>-cuts</a:t>
            </a:r>
            <a:endParaRPr sz="1000"/>
          </a:p>
        </p:txBody>
      </p:sp>
      <p:sp>
        <p:nvSpPr>
          <p:cNvPr id="177" name="Google Shape;177;p27"/>
          <p:cNvSpPr txBox="1"/>
          <p:nvPr/>
        </p:nvSpPr>
        <p:spPr>
          <a:xfrm rot="4520">
            <a:off x="1684338" y="3061486"/>
            <a:ext cx="912601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quantile-cuts</a:t>
            </a:r>
            <a:endParaRPr sz="1000"/>
          </a:p>
        </p:txBody>
      </p:sp>
      <p:sp>
        <p:nvSpPr>
          <p:cNvPr id="178" name="Google Shape;178;p27"/>
          <p:cNvSpPr txBox="1"/>
          <p:nvPr/>
        </p:nvSpPr>
        <p:spPr>
          <a:xfrm rot="4520">
            <a:off x="4653088" y="3061486"/>
            <a:ext cx="912601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quantile-cuts</a:t>
            </a:r>
            <a:endParaRPr sz="1000"/>
          </a:p>
        </p:txBody>
      </p:sp>
      <p:sp>
        <p:nvSpPr>
          <p:cNvPr id="179" name="Google Shape;179;p27"/>
          <p:cNvSpPr txBox="1"/>
          <p:nvPr/>
        </p:nvSpPr>
        <p:spPr>
          <a:xfrm rot="4520">
            <a:off x="7621838" y="3061486"/>
            <a:ext cx="912601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quantile-cuts</a:t>
            </a:r>
            <a:endParaRPr sz="1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/>
          <p:nvPr>
            <p:ph type="ctrTitle"/>
          </p:nvPr>
        </p:nvSpPr>
        <p:spPr>
          <a:xfrm>
            <a:off x="529828" y="759071"/>
            <a:ext cx="8004300" cy="699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Applications:</a:t>
            </a:r>
            <a:endParaRPr/>
          </a:p>
        </p:txBody>
      </p:sp>
      <p:sp>
        <p:nvSpPr>
          <p:cNvPr id="185" name="Google Shape;185;p28"/>
          <p:cNvSpPr txBox="1"/>
          <p:nvPr>
            <p:ph idx="1" type="body"/>
          </p:nvPr>
        </p:nvSpPr>
        <p:spPr>
          <a:xfrm>
            <a:off x="4833956" y="284948"/>
            <a:ext cx="3700500" cy="252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8"/>
          <p:cNvSpPr txBox="1"/>
          <p:nvPr>
            <p:ph idx="2" type="body"/>
          </p:nvPr>
        </p:nvSpPr>
        <p:spPr>
          <a:xfrm>
            <a:off x="564150" y="1717527"/>
            <a:ext cx="8015700" cy="1272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Predicting the RFM score using ML algorithms using base metrics.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Performing k-Means clustering on each of the customer “</a:t>
            </a:r>
            <a:r>
              <a:rPr lang="en"/>
              <a:t>segments” to gain insights.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Use cases: Customer Lifetime Value estimation.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/>
          <p:nvPr>
            <p:ph type="ctrTitle"/>
          </p:nvPr>
        </p:nvSpPr>
        <p:spPr>
          <a:xfrm>
            <a:off x="524528" y="232496"/>
            <a:ext cx="8004300" cy="699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RFM Prediction:</a:t>
            </a:r>
            <a:endParaRPr/>
          </a:p>
        </p:txBody>
      </p:sp>
      <p:sp>
        <p:nvSpPr>
          <p:cNvPr id="192" name="Google Shape;192;p29"/>
          <p:cNvSpPr txBox="1"/>
          <p:nvPr>
            <p:ph idx="1" type="body"/>
          </p:nvPr>
        </p:nvSpPr>
        <p:spPr>
          <a:xfrm>
            <a:off x="4833956" y="284948"/>
            <a:ext cx="3700500" cy="252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9"/>
          <p:cNvSpPr txBox="1"/>
          <p:nvPr>
            <p:ph idx="2" type="body"/>
          </p:nvPr>
        </p:nvSpPr>
        <p:spPr>
          <a:xfrm>
            <a:off x="518825" y="846275"/>
            <a:ext cx="8015700" cy="3593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Models used: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Logistic Regression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Random Forest Classifier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Decision Tree Classifier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XGBoost Classifier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94" name="Google Shape;194;p29"/>
          <p:cNvGraphicFramePr/>
          <p:nvPr/>
        </p:nvGraphicFramePr>
        <p:xfrm>
          <a:off x="766800" y="2376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{84316AB0-5198-4241-903E-66B8D9C804D2}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Classifier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Accuracy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F1-score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Logistic Regression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37.2 %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0.327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Random Forest Classifier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94.22%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0.9421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1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Decision Tree Classifier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97.6%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0.983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XGBoost Classifier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98.3%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0.988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95" name="Google Shape;195;p29"/>
          <p:cNvSpPr/>
          <p:nvPr/>
        </p:nvSpPr>
        <p:spPr>
          <a:xfrm>
            <a:off x="5592800" y="537250"/>
            <a:ext cx="2943300" cy="611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SMOTE used to handle class imbalance.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0"/>
          <p:cNvSpPr txBox="1"/>
          <p:nvPr>
            <p:ph type="ctrTitle"/>
          </p:nvPr>
        </p:nvSpPr>
        <p:spPr>
          <a:xfrm>
            <a:off x="524528" y="284946"/>
            <a:ext cx="8004300" cy="699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Clustering:</a:t>
            </a:r>
            <a:endParaRPr/>
          </a:p>
        </p:txBody>
      </p:sp>
      <p:sp>
        <p:nvSpPr>
          <p:cNvPr id="201" name="Google Shape;201;p30"/>
          <p:cNvSpPr txBox="1"/>
          <p:nvPr>
            <p:ph idx="1" type="body"/>
          </p:nvPr>
        </p:nvSpPr>
        <p:spPr>
          <a:xfrm>
            <a:off x="4833956" y="284948"/>
            <a:ext cx="3700500" cy="252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30"/>
          <p:cNvSpPr txBox="1"/>
          <p:nvPr>
            <p:ph idx="2" type="body"/>
          </p:nvPr>
        </p:nvSpPr>
        <p:spPr>
          <a:xfrm>
            <a:off x="711550" y="983950"/>
            <a:ext cx="3252600" cy="400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en" sz="1860"/>
              <a:t>For Customer segment #2:</a:t>
            </a:r>
            <a:endParaRPr sz="186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260"/>
          </a:p>
        </p:txBody>
      </p:sp>
      <p:pic>
        <p:nvPicPr>
          <p:cNvPr id="203" name="Google Shape;20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525" y="1287825"/>
            <a:ext cx="3868752" cy="198127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0"/>
          <p:cNvSpPr txBox="1"/>
          <p:nvPr/>
        </p:nvSpPr>
        <p:spPr>
          <a:xfrm>
            <a:off x="7900950" y="3410250"/>
            <a:ext cx="648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5" name="Google Shape;20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0650" y="1276575"/>
            <a:ext cx="3874670" cy="1981274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0"/>
          <p:cNvSpPr txBox="1"/>
          <p:nvPr/>
        </p:nvSpPr>
        <p:spPr>
          <a:xfrm>
            <a:off x="4751875" y="845500"/>
            <a:ext cx="3700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404041"/>
                </a:solidFill>
              </a:rPr>
              <a:t>For Customer segment #3:</a:t>
            </a:r>
            <a:endParaRPr sz="1800">
              <a:solidFill>
                <a:srgbClr val="40404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30"/>
          <p:cNvSpPr txBox="1"/>
          <p:nvPr/>
        </p:nvSpPr>
        <p:spPr>
          <a:xfrm>
            <a:off x="889150" y="3860450"/>
            <a:ext cx="756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 Clustering on all of the Segments to further analyze Customer behavior.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1"/>
          <p:cNvSpPr txBox="1"/>
          <p:nvPr>
            <p:ph type="ctrTitle"/>
          </p:nvPr>
        </p:nvSpPr>
        <p:spPr>
          <a:xfrm>
            <a:off x="529828" y="759071"/>
            <a:ext cx="8004300" cy="699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 Lifetime Value</a:t>
            </a:r>
            <a:endParaRPr/>
          </a:p>
        </p:txBody>
      </p:sp>
      <p:sp>
        <p:nvSpPr>
          <p:cNvPr id="213" name="Google Shape;213;p31"/>
          <p:cNvSpPr txBox="1"/>
          <p:nvPr>
            <p:ph idx="1" type="body"/>
          </p:nvPr>
        </p:nvSpPr>
        <p:spPr>
          <a:xfrm>
            <a:off x="4833956" y="284948"/>
            <a:ext cx="3700500" cy="252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31"/>
          <p:cNvSpPr txBox="1"/>
          <p:nvPr>
            <p:ph idx="2" type="body"/>
          </p:nvPr>
        </p:nvSpPr>
        <p:spPr>
          <a:xfrm>
            <a:off x="524125" y="2268802"/>
            <a:ext cx="8015700" cy="1464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Customer lifetime value is the total worth to a business of a customer over the whole period of their relationship.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Needs additional information like Date of the orders, Churn rate to exactly estimate the Lifetime Value.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But we can use our product associations to predict an estimate how much a customer will potentially be valuable to us.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2"/>
          <p:cNvSpPr txBox="1"/>
          <p:nvPr>
            <p:ph type="ctrTitle"/>
          </p:nvPr>
        </p:nvSpPr>
        <p:spPr>
          <a:xfrm>
            <a:off x="529828" y="158821"/>
            <a:ext cx="8004300" cy="699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</a:t>
            </a:r>
            <a:endParaRPr/>
          </a:p>
        </p:txBody>
      </p:sp>
      <p:sp>
        <p:nvSpPr>
          <p:cNvPr id="220" name="Google Shape;220;p32"/>
          <p:cNvSpPr txBox="1"/>
          <p:nvPr>
            <p:ph idx="2" type="body"/>
          </p:nvPr>
        </p:nvSpPr>
        <p:spPr>
          <a:xfrm>
            <a:off x="524125" y="1345375"/>
            <a:ext cx="8015700" cy="3084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</a:rPr>
              <a:t>This additional information can be used to get an estimate of the projected possible revenue a consumer would bring. This can be improvised by subplementing Offers, Promos and Marketing campaigns.</a:t>
            </a:r>
            <a:endParaRPr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2"/>
          <p:cNvSpPr txBox="1"/>
          <p:nvPr>
            <p:ph idx="1" type="body"/>
          </p:nvPr>
        </p:nvSpPr>
        <p:spPr>
          <a:xfrm>
            <a:off x="4833956" y="284948"/>
            <a:ext cx="3700500" cy="252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2" name="Google Shape;22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699" y="1009574"/>
            <a:ext cx="3421000" cy="226075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2"/>
          <p:cNvSpPr txBox="1"/>
          <p:nvPr/>
        </p:nvSpPr>
        <p:spPr>
          <a:xfrm>
            <a:off x="5208325" y="2687425"/>
            <a:ext cx="3331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to the prior information &amp; predict CLV</a:t>
            </a:r>
            <a:endParaRPr/>
          </a:p>
        </p:txBody>
      </p:sp>
      <p:cxnSp>
        <p:nvCxnSpPr>
          <p:cNvPr id="224" name="Google Shape;224;p32"/>
          <p:cNvCxnSpPr>
            <a:endCxn id="223" idx="1"/>
          </p:cNvCxnSpPr>
          <p:nvPr/>
        </p:nvCxnSpPr>
        <p:spPr>
          <a:xfrm>
            <a:off x="4085425" y="2988925"/>
            <a:ext cx="1122900" cy="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3"/>
          <p:cNvSpPr txBox="1"/>
          <p:nvPr>
            <p:ph type="ctrTitle"/>
          </p:nvPr>
        </p:nvSpPr>
        <p:spPr>
          <a:xfrm>
            <a:off x="529828" y="759071"/>
            <a:ext cx="8004300" cy="699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Cases:</a:t>
            </a:r>
            <a:endParaRPr/>
          </a:p>
        </p:txBody>
      </p:sp>
      <p:sp>
        <p:nvSpPr>
          <p:cNvPr id="230" name="Google Shape;230;p33"/>
          <p:cNvSpPr txBox="1"/>
          <p:nvPr>
            <p:ph idx="1" type="body"/>
          </p:nvPr>
        </p:nvSpPr>
        <p:spPr>
          <a:xfrm>
            <a:off x="4833956" y="284948"/>
            <a:ext cx="3700500" cy="252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33"/>
          <p:cNvSpPr txBox="1"/>
          <p:nvPr>
            <p:ph idx="2" type="body"/>
          </p:nvPr>
        </p:nvSpPr>
        <p:spPr>
          <a:xfrm>
            <a:off x="524125" y="1847702"/>
            <a:ext cx="8015700" cy="1818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Target specific consumer groups/demographics to expose them to Offers, Loyalty programs, benefits and more based on the clusters in the segments.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CLV helps to estimate profits against the Customer </a:t>
            </a:r>
            <a:r>
              <a:rPr lang="en" sz="1600"/>
              <a:t>Acquisition</a:t>
            </a:r>
            <a:r>
              <a:rPr lang="en" sz="1600"/>
              <a:t> Costs.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ML model to predict RFM efficiently</a:t>
            </a:r>
            <a:r>
              <a:rPr lang="en" sz="1600"/>
              <a:t> based on the raw features.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ctrTitle"/>
          </p:nvPr>
        </p:nvSpPr>
        <p:spPr>
          <a:xfrm>
            <a:off x="529828" y="759071"/>
            <a:ext cx="8004300" cy="699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b="0"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Dataset</a:t>
            </a:r>
            <a:endParaRPr b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6"/>
          <p:cNvSpPr txBox="1"/>
          <p:nvPr>
            <p:ph idx="2" type="body"/>
          </p:nvPr>
        </p:nvSpPr>
        <p:spPr>
          <a:xfrm>
            <a:off x="518825" y="1169824"/>
            <a:ext cx="8015700" cy="3270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</a:pPr>
            <a:r>
              <a:rPr lang="en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Instacart Market Basket Analysis </a:t>
            </a:r>
            <a:r>
              <a:rPr lang="en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dataset</a:t>
            </a:r>
            <a:r>
              <a:rPr lang="en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hosted on Kaggle.</a:t>
            </a: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Link - </a:t>
            </a:r>
            <a:r>
              <a:rPr lang="en" sz="1400" u="sng">
                <a:solidFill>
                  <a:schemeClr val="hlink"/>
                </a:solidFill>
                <a:latin typeface="Inter"/>
                <a:ea typeface="Inter"/>
                <a:cs typeface="Inter"/>
                <a:sym typeface="Inter"/>
                <a:hlinkClick r:id="rId3"/>
              </a:rPr>
              <a:t>https://www.kaggle.com/c/instacart-market-basket-analysis</a:t>
            </a: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	Files in Dataset - </a:t>
            </a: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048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</a:pPr>
            <a:r>
              <a:rPr b="1" lang="en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Products</a:t>
            </a:r>
            <a:r>
              <a:rPr lang="en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- [product_id, product_name, aisle_id, department_id]</a:t>
            </a:r>
            <a:endParaRPr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048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</a:pPr>
            <a:r>
              <a:rPr b="1" lang="en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Orders</a:t>
            </a:r>
            <a:r>
              <a:rPr lang="en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- [order_id	user_id,eval_set,order_number,order_dow,order_hour_of_day</a:t>
            </a:r>
            <a:r>
              <a:rPr lang="en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	</a:t>
            </a:r>
            <a:r>
              <a:rPr lang="en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days_since_prior_order]</a:t>
            </a:r>
            <a:endParaRPr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048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</a:pPr>
            <a:r>
              <a:rPr b="1" lang="en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Order_products__prior</a:t>
            </a:r>
            <a:r>
              <a:rPr lang="en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- [order_id, product_id, add_to_cart_order, reordered]</a:t>
            </a:r>
            <a:endParaRPr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048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</a:pPr>
            <a:r>
              <a:rPr b="1" lang="en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</a:t>
            </a:r>
            <a:r>
              <a:rPr b="1" lang="en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isles</a:t>
            </a:r>
            <a:r>
              <a:rPr lang="en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- [aisle_id, aisle_name]</a:t>
            </a:r>
            <a:endParaRPr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048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</a:pPr>
            <a:r>
              <a:rPr b="1" lang="en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Department</a:t>
            </a:r>
            <a:r>
              <a:rPr lang="en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- [department_id, department_name]</a:t>
            </a:r>
            <a:endParaRPr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4"/>
          <p:cNvSpPr txBox="1"/>
          <p:nvPr>
            <p:ph idx="2" type="body"/>
          </p:nvPr>
        </p:nvSpPr>
        <p:spPr>
          <a:xfrm>
            <a:off x="518824" y="1629404"/>
            <a:ext cx="8015700" cy="2810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References: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 u="sng">
                <a:solidFill>
                  <a:schemeClr val="hlink"/>
                </a:solidFill>
                <a:hlinkClick r:id="rId3"/>
              </a:rPr>
              <a:t>http://rasbt.github.io/mlxtend/user_guide/frequent_patterns/fpgrowth/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 u="sng">
                <a:solidFill>
                  <a:schemeClr val="hlink"/>
                </a:solidFill>
                <a:hlinkClick r:id="rId4"/>
              </a:rPr>
              <a:t>https://www.qualtrics.com/experience-management/customer/customer-lifetime-value/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 u="sng">
                <a:solidFill>
                  <a:schemeClr val="hlink"/>
                </a:solidFill>
                <a:hlinkClick r:id="rId5"/>
              </a:rPr>
              <a:t>https://knowledge.dataiku.com/latest/kb/industry-solutions/rfm-customer-lifetime-value/rfm-customer-lifetime-value.html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 u="sng">
                <a:solidFill>
                  <a:schemeClr val="hlink"/>
                </a:solidFill>
                <a:hlinkClick r:id="rId6"/>
              </a:rPr>
              <a:t>https://clevertap.com/blog/rfm-analysis/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 u="sng">
                <a:solidFill>
                  <a:schemeClr val="hlink"/>
                </a:solidFill>
                <a:hlinkClick r:id="rId7"/>
              </a:rPr>
              <a:t>http://www.brucehardie.com/papers/rfm_clv_2005-02-16.pdf</a:t>
            </a:r>
            <a:endParaRPr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ctrTitle"/>
          </p:nvPr>
        </p:nvSpPr>
        <p:spPr>
          <a:xfrm>
            <a:off x="529828" y="759071"/>
            <a:ext cx="8004300" cy="699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Project Objectives</a:t>
            </a:r>
            <a:endParaRPr sz="2400"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4833956" y="284948"/>
            <a:ext cx="3700500" cy="252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7"/>
          <p:cNvSpPr txBox="1"/>
          <p:nvPr>
            <p:ph idx="2" type="body"/>
          </p:nvPr>
        </p:nvSpPr>
        <p:spPr>
          <a:xfrm>
            <a:off x="518825" y="1458075"/>
            <a:ext cx="8015700" cy="2982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Drawing actionable insights using EDA.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Market basket Analysis using Association Rule Mining.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Customer Segmentation using RFM Analysis.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Computing Customer Lifetime Value (CLV) after customer segmentation using custom metric.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ctrTitle"/>
          </p:nvPr>
        </p:nvSpPr>
        <p:spPr>
          <a:xfrm>
            <a:off x="524528" y="284946"/>
            <a:ext cx="8004300" cy="699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Objective 1 - EDA</a:t>
            </a:r>
            <a:endParaRPr sz="2000"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825" y="1197675"/>
            <a:ext cx="4183024" cy="281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4925" y="1141975"/>
            <a:ext cx="4183075" cy="2861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ctrTitle"/>
          </p:nvPr>
        </p:nvSpPr>
        <p:spPr>
          <a:xfrm>
            <a:off x="748925" y="947000"/>
            <a:ext cx="7588500" cy="285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9"/>
          <p:cNvSpPr txBox="1"/>
          <p:nvPr>
            <p:ph idx="2" type="body"/>
          </p:nvPr>
        </p:nvSpPr>
        <p:spPr>
          <a:xfrm>
            <a:off x="518824" y="1629404"/>
            <a:ext cx="8015700" cy="2810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925" y="962653"/>
            <a:ext cx="4079476" cy="32338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03650" y="1130300"/>
            <a:ext cx="4365924" cy="236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idx="2" type="body"/>
          </p:nvPr>
        </p:nvSpPr>
        <p:spPr>
          <a:xfrm>
            <a:off x="518824" y="1629404"/>
            <a:ext cx="8015700" cy="2810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250" y="789174"/>
            <a:ext cx="3944849" cy="3258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84975" y="948775"/>
            <a:ext cx="5059024" cy="27353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ctrTitle"/>
          </p:nvPr>
        </p:nvSpPr>
        <p:spPr>
          <a:xfrm>
            <a:off x="524525" y="405648"/>
            <a:ext cx="8004300" cy="448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Objective 2 - Association Rule Mining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1"/>
          <p:cNvSpPr txBox="1"/>
          <p:nvPr>
            <p:ph idx="2" type="body"/>
          </p:nvPr>
        </p:nvSpPr>
        <p:spPr>
          <a:xfrm>
            <a:off x="518825" y="761299"/>
            <a:ext cx="8015700" cy="3678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600"/>
              <a:t>Association rule mining technique when used in Market Basket Analysis enables one to find sets of items that are often found together in a customer’s basket.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600"/>
              <a:t>This can be used to improve or create bundles of products to improve sales.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600"/>
              <a:t>Also, the created bundles can be used to provide special offers for customers with discounted pricing on bundled products.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600"/>
              <a:t>We have used fpgrowth algorithm from mlxtend module to extract frequent itemsets and association_rules module to generate the rules.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Link - </a:t>
            </a:r>
            <a:r>
              <a:rPr lang="en" sz="1600" u="sng">
                <a:solidFill>
                  <a:schemeClr val="hlink"/>
                </a:solidFill>
                <a:hlinkClick r:id="rId3"/>
              </a:rPr>
              <a:t>http://rasbt.github.io/mlxtend/user_guide/frequent_patterns/fpgrowth/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ctrTitle"/>
          </p:nvPr>
        </p:nvSpPr>
        <p:spPr>
          <a:xfrm>
            <a:off x="518828" y="220596"/>
            <a:ext cx="8004300" cy="699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Implementation</a:t>
            </a:r>
            <a:endParaRPr sz="2500"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4833956" y="284948"/>
            <a:ext cx="3700500" cy="252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2"/>
          <p:cNvSpPr txBox="1"/>
          <p:nvPr>
            <p:ph idx="2" type="body"/>
          </p:nvPr>
        </p:nvSpPr>
        <p:spPr>
          <a:xfrm>
            <a:off x="518825" y="835574"/>
            <a:ext cx="8015700" cy="360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600"/>
              <a:t>The products which belong to the same order_id are grouped together, and this information is used to create a truth table of order_id and products.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3100" y="1670638"/>
            <a:ext cx="7480027" cy="193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4833956" y="284948"/>
            <a:ext cx="3700500" cy="252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3"/>
          <p:cNvSpPr txBox="1"/>
          <p:nvPr>
            <p:ph idx="2" type="body"/>
          </p:nvPr>
        </p:nvSpPr>
        <p:spPr>
          <a:xfrm>
            <a:off x="518825" y="537248"/>
            <a:ext cx="8015700" cy="3903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generated truth table is fed into fpgrowth algorithm to generate frequent itemsets, and the generated frequent itemsets are given as input into association rules with a threshold value to generate the association rules.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86658"/>
            <a:ext cx="9143998" cy="21930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