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5"/>
    <p:sldMasterId id="2147483688" r:id="rId6"/>
    <p:sldMasterId id="214748368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Lst>
  <p:sldSz cy="5143500" cx="9144000"/>
  <p:notesSz cx="6858000" cy="9144000"/>
  <p:embeddedFontLst>
    <p:embeddedFont>
      <p:font typeface="Roboto"/>
      <p:regular r:id="rId40"/>
      <p:bold r:id="rId41"/>
      <p:italic r:id="rId42"/>
      <p:boldItalic r:id="rId43"/>
    </p:embeddedFont>
    <p:embeddedFont>
      <p:font typeface="Quattrocento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FABDDD-A966-4663-9743-0126170649D0}">
  <a:tblStyle styleId="{63FABDDD-A966-4663-9743-0126170649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2.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4.xml"/><Relationship Id="rId44" Type="http://schemas.openxmlformats.org/officeDocument/2006/relationships/font" Target="fonts/QuattrocentoSans-regular.fntdata"/><Relationship Id="rId21" Type="http://schemas.openxmlformats.org/officeDocument/2006/relationships/slide" Target="slides/slide13.xml"/><Relationship Id="rId43" Type="http://schemas.openxmlformats.org/officeDocument/2006/relationships/font" Target="fonts/Roboto-boldItalic.fntdata"/><Relationship Id="rId24" Type="http://schemas.openxmlformats.org/officeDocument/2006/relationships/slide" Target="slides/slide16.xml"/><Relationship Id="rId46" Type="http://schemas.openxmlformats.org/officeDocument/2006/relationships/font" Target="fonts/QuattrocentoSans-italic.fntdata"/><Relationship Id="rId23" Type="http://schemas.openxmlformats.org/officeDocument/2006/relationships/slide" Target="slides/slide15.xml"/><Relationship Id="rId45" Type="http://schemas.openxmlformats.org/officeDocument/2006/relationships/font" Target="fonts/Quattrocento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47" Type="http://schemas.openxmlformats.org/officeDocument/2006/relationships/font" Target="fonts/QuattrocentoSans-boldItalic.fntdata"/><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4de2d2734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4de2d2734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4de2d2734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4de2d2734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4de2d2734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4de2d2734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9e47572aa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9e47572aa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4de2d27348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4de2d27348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4de2d27348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4de2d27348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9e47572a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9e47572a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6216a9d6c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6216a9d6c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6216a9d6c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6216a9d6c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6216a9d6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6216a9d6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6216a9d6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6216a9d6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4de2d2734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4de2d2734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6216a9d6c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6216a9d6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6216a9d6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6216a9d6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6216a9d6c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6216a9d6c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6216a9d6c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6216a9d6c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9e47572aa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9e47572aa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9e47572a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9e47572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6216a9d6c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6216a9d6c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6216a9d6c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6216a9d6c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6216a9d6cb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6216a9d6cb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6216a9d6cb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6216a9d6cb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4de2d2734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4de2d2734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4de2d2734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4de2d2734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4de2d2734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4de2d2734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4de2d2734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4de2d2734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4de2d27348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4de2d2734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4de2d2734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4de2d2734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4de2d2734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4de2d2734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de2d27348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4de2d27348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9e47572aa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9e47572aa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797753"/>
            <a:ext cx="7315200" cy="1406256"/>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lt1"/>
              </a:buClr>
              <a:buSzPts val="4100"/>
              <a:buFont typeface="Quattrocento Sans"/>
              <a:buNone/>
              <a:defRPr b="0"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4114800" y="2430434"/>
            <a:ext cx="4343400" cy="1531967"/>
          </a:xfrm>
          <a:prstGeom prst="rect">
            <a:avLst/>
          </a:prstGeom>
          <a:noFill/>
          <a:ln>
            <a:noFill/>
          </a:ln>
        </p:spPr>
        <p:txBody>
          <a:bodyPr anchorCtr="0" anchor="t" bIns="34275" lIns="68575" spcFirstLastPara="1" rIns="68575" wrap="square" tIns="34275">
            <a:norm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spcBef>
                <a:spcPts val="300"/>
              </a:spcBef>
              <a:spcAft>
                <a:spcPts val="0"/>
              </a:spcAft>
              <a:buClr>
                <a:schemeClr val="dk1"/>
              </a:buClr>
              <a:buSzPts val="1500"/>
              <a:buNone/>
              <a:defRPr sz="1500"/>
            </a:lvl6pPr>
            <a:lvl7pPr lvl="6" algn="ctr">
              <a:spcBef>
                <a:spcPts val="300"/>
              </a:spcBef>
              <a:spcAft>
                <a:spcPts val="0"/>
              </a:spcAft>
              <a:buClr>
                <a:schemeClr val="dk1"/>
              </a:buClr>
              <a:buSzPts val="1500"/>
              <a:buNone/>
              <a:defRPr sz="1500"/>
            </a:lvl7pPr>
            <a:lvl8pPr lvl="7" algn="ctr">
              <a:spcBef>
                <a:spcPts val="300"/>
              </a:spcBef>
              <a:spcAft>
                <a:spcPts val="0"/>
              </a:spcAft>
              <a:buClr>
                <a:schemeClr val="dk1"/>
              </a:buClr>
              <a:buSzPts val="1500"/>
              <a:buNone/>
              <a:defRPr sz="1500"/>
            </a:lvl8pPr>
            <a:lvl9pPr lvl="8" algn="ctr">
              <a:spcBef>
                <a:spcPts val="300"/>
              </a:spcBef>
              <a:spcAft>
                <a:spcPts val="0"/>
              </a:spcAft>
              <a:buClr>
                <a:schemeClr val="dk1"/>
              </a:buClr>
              <a:buSzPts val="1500"/>
              <a:buNone/>
              <a:defRPr sz="1500"/>
            </a:lvl9pPr>
          </a:lstStyle>
          <a:p/>
        </p:txBody>
      </p:sp>
      <p:sp>
        <p:nvSpPr>
          <p:cNvPr id="59" name="Google Shape;59;p14"/>
          <p:cNvSpPr txBox="1"/>
          <p:nvPr>
            <p:ph idx="10" type="dt"/>
          </p:nvPr>
        </p:nvSpPr>
        <p:spPr>
          <a:xfrm>
            <a:off x="411480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1" name="Google Shape;61;p14"/>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62" name="Google Shape;62;p14"/>
          <p:cNvPicPr preferRelativeResize="0"/>
          <p:nvPr/>
        </p:nvPicPr>
        <p:blipFill rotWithShape="1">
          <a:blip r:embed="rId2">
            <a:alphaModFix/>
          </a:blip>
          <a:srcRect b="0" l="0" r="0" t="0"/>
          <a:stretch/>
        </p:blipFill>
        <p:spPr>
          <a:xfrm>
            <a:off x="685800" y="3406047"/>
            <a:ext cx="2251614" cy="123918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5"/>
          <p:cNvSpPr txBox="1"/>
          <p:nvPr>
            <p:ph idx="1" type="body"/>
          </p:nvPr>
        </p:nvSpPr>
        <p:spPr>
          <a:xfrm>
            <a:off x="633845" y="1035886"/>
            <a:ext cx="7886700" cy="359921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66" name="Google Shape;66;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9" name="Google Shape;69;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70" name="Google Shape;70;p15"/>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6"/>
          <p:cNvSpPr txBox="1"/>
          <p:nvPr>
            <p:ph type="title"/>
          </p:nvPr>
        </p:nvSpPr>
        <p:spPr>
          <a:xfrm>
            <a:off x="623888" y="1284317"/>
            <a:ext cx="7886700" cy="213840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4500"/>
              <a:buFont typeface="Quattrocento Sans"/>
              <a:buNone/>
              <a:defRPr b="0"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6"/>
          <p:cNvSpPr txBox="1"/>
          <p:nvPr>
            <p:ph idx="1" type="body"/>
          </p:nvPr>
        </p:nvSpPr>
        <p:spPr>
          <a:xfrm>
            <a:off x="623888" y="3414475"/>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3F3F3F"/>
              </a:buClr>
              <a:buSzPts val="1800"/>
              <a:buNone/>
              <a:defRPr sz="1800">
                <a:solidFill>
                  <a:srgbClr val="3F3F3F"/>
                </a:solidFill>
              </a:defRPr>
            </a:lvl1pPr>
            <a:lvl2pPr indent="-228600" lvl="1" marL="914400" algn="l">
              <a:lnSpc>
                <a:spcPct val="90000"/>
              </a:lnSpc>
              <a:spcBef>
                <a:spcPts val="400"/>
              </a:spcBef>
              <a:spcAft>
                <a:spcPts val="0"/>
              </a:spcAft>
              <a:buClr>
                <a:srgbClr val="888888"/>
              </a:buClr>
              <a:buSzPts val="1400"/>
              <a:buNone/>
              <a:defRPr sz="1400">
                <a:solidFill>
                  <a:srgbClr val="888888"/>
                </a:solidFill>
              </a:defRPr>
            </a:lvl2pPr>
            <a:lvl3pPr indent="-228600" lvl="2" marL="1371600" algn="l">
              <a:lnSpc>
                <a:spcPct val="90000"/>
              </a:lnSpc>
              <a:spcBef>
                <a:spcPts val="400"/>
              </a:spcBef>
              <a:spcAft>
                <a:spcPts val="0"/>
              </a:spcAft>
              <a:buClr>
                <a:srgbClr val="888888"/>
              </a:buClr>
              <a:buSzPts val="1200"/>
              <a:buNone/>
              <a:defRPr sz="1200">
                <a:solidFill>
                  <a:srgbClr val="888888"/>
                </a:solidFill>
              </a:defRPr>
            </a:lvl3pPr>
            <a:lvl4pPr indent="-228600" lvl="3" marL="1828800" algn="l">
              <a:lnSpc>
                <a:spcPct val="90000"/>
              </a:lnSpc>
              <a:spcBef>
                <a:spcPts val="400"/>
              </a:spcBef>
              <a:spcAft>
                <a:spcPts val="0"/>
              </a:spcAft>
              <a:buClr>
                <a:srgbClr val="888888"/>
              </a:buClr>
              <a:buSzPts val="1100"/>
              <a:buNone/>
              <a:defRPr sz="1100">
                <a:solidFill>
                  <a:srgbClr val="888888"/>
                </a:solidFill>
              </a:defRPr>
            </a:lvl4pPr>
            <a:lvl5pPr indent="-228600" lvl="4" marL="2286000" algn="l">
              <a:lnSpc>
                <a:spcPct val="90000"/>
              </a:lnSpc>
              <a:spcBef>
                <a:spcPts val="400"/>
              </a:spcBef>
              <a:spcAft>
                <a:spcPts val="0"/>
              </a:spcAft>
              <a:buClr>
                <a:srgbClr val="888888"/>
              </a:buClr>
              <a:buSzPts val="1100"/>
              <a:buNone/>
              <a:defRPr sz="1100">
                <a:solidFill>
                  <a:srgbClr val="888888"/>
                </a:solidFill>
              </a:defRPr>
            </a:lvl5pPr>
            <a:lvl6pPr indent="-228600" lvl="5" marL="2743200" algn="l">
              <a:spcBef>
                <a:spcPts val="200"/>
              </a:spcBef>
              <a:spcAft>
                <a:spcPts val="0"/>
              </a:spcAft>
              <a:buClr>
                <a:srgbClr val="888888"/>
              </a:buClr>
              <a:buSzPts val="1100"/>
              <a:buNone/>
              <a:defRPr sz="1100">
                <a:solidFill>
                  <a:srgbClr val="888888"/>
                </a:solidFill>
              </a:defRPr>
            </a:lvl6pPr>
            <a:lvl7pPr indent="-228600" lvl="6" marL="3200400" algn="l">
              <a:spcBef>
                <a:spcPts val="200"/>
              </a:spcBef>
              <a:spcAft>
                <a:spcPts val="0"/>
              </a:spcAft>
              <a:buClr>
                <a:srgbClr val="888888"/>
              </a:buClr>
              <a:buSzPts val="1100"/>
              <a:buNone/>
              <a:defRPr sz="1100">
                <a:solidFill>
                  <a:srgbClr val="888888"/>
                </a:solidFill>
              </a:defRPr>
            </a:lvl7pPr>
            <a:lvl8pPr indent="-228600" lvl="7" marL="3657600" algn="l">
              <a:spcBef>
                <a:spcPts val="200"/>
              </a:spcBef>
              <a:spcAft>
                <a:spcPts val="0"/>
              </a:spcAft>
              <a:buClr>
                <a:srgbClr val="888888"/>
              </a:buClr>
              <a:buSzPts val="1100"/>
              <a:buNone/>
              <a:defRPr sz="1100">
                <a:solidFill>
                  <a:srgbClr val="888888"/>
                </a:solidFill>
              </a:defRPr>
            </a:lvl8pPr>
            <a:lvl9pPr indent="-228600" lvl="8" marL="4114800" algn="l">
              <a:spcBef>
                <a:spcPts val="200"/>
              </a:spcBef>
              <a:spcAft>
                <a:spcPts val="0"/>
              </a:spcAft>
              <a:buClr>
                <a:srgbClr val="888888"/>
              </a:buClr>
              <a:buSzPts val="1100"/>
              <a:buNone/>
              <a:defRPr sz="1100">
                <a:solidFill>
                  <a:srgbClr val="888888"/>
                </a:solidFill>
              </a:defRPr>
            </a:lvl9pPr>
          </a:lstStyle>
          <a:p/>
        </p:txBody>
      </p:sp>
      <p:sp>
        <p:nvSpPr>
          <p:cNvPr id="74" name="Google Shape;74;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7" name="Shape 77"/>
        <p:cNvGrpSpPr/>
        <p:nvPr/>
      </p:nvGrpSpPr>
      <p:grpSpPr>
        <a:xfrm>
          <a:off x="0" y="0"/>
          <a:ext cx="0" cy="0"/>
          <a:chOff x="0" y="0"/>
          <a:chExt cx="0" cy="0"/>
        </a:xfrm>
      </p:grpSpPr>
      <p:sp>
        <p:nvSpPr>
          <p:cNvPr id="78" name="Google Shape;78;p17"/>
          <p:cNvSpPr txBox="1"/>
          <p:nvPr>
            <p:ph idx="1" type="body"/>
          </p:nvPr>
        </p:nvSpPr>
        <p:spPr>
          <a:xfrm>
            <a:off x="633845" y="1035886"/>
            <a:ext cx="3886200" cy="359921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79" name="Google Shape;79;p17"/>
          <p:cNvSpPr txBox="1"/>
          <p:nvPr>
            <p:ph idx="2" type="body"/>
          </p:nvPr>
        </p:nvSpPr>
        <p:spPr>
          <a:xfrm>
            <a:off x="4629150" y="1035886"/>
            <a:ext cx="3886200" cy="359921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0" name="Google Shape;80;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7"/>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84" name="Google Shape;84;p1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85" name="Google Shape;85;p17"/>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6" name="Shape 86"/>
        <p:cNvGrpSpPr/>
        <p:nvPr/>
      </p:nvGrpSpPr>
      <p:grpSpPr>
        <a:xfrm>
          <a:off x="0" y="0"/>
          <a:ext cx="0" cy="0"/>
          <a:chOff x="0" y="0"/>
          <a:chExt cx="0" cy="0"/>
        </a:xfrm>
      </p:grpSpPr>
      <p:sp>
        <p:nvSpPr>
          <p:cNvPr id="87" name="Google Shape;87;p18"/>
          <p:cNvSpPr txBox="1"/>
          <p:nvPr>
            <p:ph idx="1" type="body"/>
          </p:nvPr>
        </p:nvSpPr>
        <p:spPr>
          <a:xfrm>
            <a:off x="633845" y="1035886"/>
            <a:ext cx="3867150" cy="61927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88" name="Google Shape;88;p18"/>
          <p:cNvSpPr txBox="1"/>
          <p:nvPr>
            <p:ph idx="2" type="body"/>
          </p:nvPr>
        </p:nvSpPr>
        <p:spPr>
          <a:xfrm>
            <a:off x="633845" y="1655160"/>
            <a:ext cx="3867150" cy="2985896"/>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9" name="Google Shape;89;p18"/>
          <p:cNvSpPr txBox="1"/>
          <p:nvPr>
            <p:ph idx="3" type="body"/>
          </p:nvPr>
        </p:nvSpPr>
        <p:spPr>
          <a:xfrm>
            <a:off x="4629150" y="1035886"/>
            <a:ext cx="3886201" cy="619273"/>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90" name="Google Shape;90;p18"/>
          <p:cNvSpPr txBox="1"/>
          <p:nvPr>
            <p:ph idx="4" type="body"/>
          </p:nvPr>
        </p:nvSpPr>
        <p:spPr>
          <a:xfrm>
            <a:off x="4629150" y="1655160"/>
            <a:ext cx="3886201" cy="2985896"/>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91" name="Google Shape;91;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95" name="Google Shape;95;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6" name="Google Shape;96;p18"/>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7" name="Shape 97"/>
        <p:cNvGrpSpPr/>
        <p:nvPr/>
      </p:nvGrpSpPr>
      <p:grpSpPr>
        <a:xfrm>
          <a:off x="0" y="0"/>
          <a:ext cx="0" cy="0"/>
          <a:chOff x="0" y="0"/>
          <a:chExt cx="0" cy="0"/>
        </a:xfrm>
      </p:grpSpPr>
      <p:sp>
        <p:nvSpPr>
          <p:cNvPr id="98" name="Google Shape;98;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9"/>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02" name="Google Shape;102;p19"/>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03" name="Google Shape;103;p19"/>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0"/>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630936" y="342900"/>
            <a:ext cx="2948940" cy="120014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1"/>
          <p:cNvSpPr txBox="1"/>
          <p:nvPr>
            <p:ph idx="1" type="body"/>
          </p:nvPr>
        </p:nvSpPr>
        <p:spPr>
          <a:xfrm>
            <a:off x="3886200" y="742950"/>
            <a:ext cx="4629150" cy="36576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11" name="Google Shape;111;p21"/>
          <p:cNvSpPr txBox="1"/>
          <p:nvPr>
            <p:ph idx="2" type="body"/>
          </p:nvPr>
        </p:nvSpPr>
        <p:spPr>
          <a:xfrm>
            <a:off x="630936" y="1543049"/>
            <a:ext cx="2948940" cy="285750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12" name="Google Shape;112;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1"/>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15" name="Google Shape;115;p21"/>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16" name="Google Shape;116;p21"/>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7" name="Shape 117"/>
        <p:cNvGrpSpPr/>
        <p:nvPr/>
      </p:nvGrpSpPr>
      <p:grpSpPr>
        <a:xfrm>
          <a:off x="0" y="0"/>
          <a:ext cx="0" cy="0"/>
          <a:chOff x="0" y="0"/>
          <a:chExt cx="0" cy="0"/>
        </a:xfrm>
      </p:grpSpPr>
      <p:sp>
        <p:nvSpPr>
          <p:cNvPr id="118" name="Google Shape;118;p22"/>
          <p:cNvSpPr txBox="1"/>
          <p:nvPr>
            <p:ph type="title"/>
          </p:nvPr>
        </p:nvSpPr>
        <p:spPr>
          <a:xfrm>
            <a:off x="630936" y="342900"/>
            <a:ext cx="2948940"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2"/>
          <p:cNvSpPr/>
          <p:nvPr>
            <p:ph idx="2" type="pic"/>
          </p:nvPr>
        </p:nvSpPr>
        <p:spPr>
          <a:xfrm>
            <a:off x="3886200" y="742950"/>
            <a:ext cx="4629150" cy="3657600"/>
          </a:xfrm>
          <a:prstGeom prst="rect">
            <a:avLst/>
          </a:prstGeom>
          <a:noFill/>
          <a:ln>
            <a:noFill/>
          </a:ln>
        </p:spPr>
      </p:sp>
      <p:sp>
        <p:nvSpPr>
          <p:cNvPr id="120" name="Google Shape;120;p22"/>
          <p:cNvSpPr txBox="1"/>
          <p:nvPr>
            <p:ph idx="1" type="body"/>
          </p:nvPr>
        </p:nvSpPr>
        <p:spPr>
          <a:xfrm>
            <a:off x="630936" y="1543050"/>
            <a:ext cx="2948940" cy="2857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21" name="Google Shape;121;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2"/>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24" name="Google Shape;124;p22"/>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25" name="Google Shape;125;p22"/>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26" name="Shape 126"/>
        <p:cNvGrpSpPr/>
        <p:nvPr/>
      </p:nvGrpSpPr>
      <p:grpSpPr>
        <a:xfrm>
          <a:off x="0" y="0"/>
          <a:ext cx="0" cy="0"/>
          <a:chOff x="0" y="0"/>
          <a:chExt cx="0" cy="0"/>
        </a:xfrm>
      </p:grpSpPr>
      <p:sp>
        <p:nvSpPr>
          <p:cNvPr id="127" name="Google Shape;127;p23"/>
          <p:cNvSpPr txBox="1"/>
          <p:nvPr>
            <p:ph idx="1" type="body"/>
          </p:nvPr>
        </p:nvSpPr>
        <p:spPr>
          <a:xfrm rot="5400000">
            <a:off x="2777587" y="-1107855"/>
            <a:ext cx="3599217"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28" name="Google Shape;128;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3"/>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3"/>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32" name="Google Shape;132;p2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3" name="Google Shape;133;p23"/>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4"/>
          <p:cNvSpPr txBox="1"/>
          <p:nvPr>
            <p:ph type="title"/>
          </p:nvPr>
        </p:nvSpPr>
        <p:spPr>
          <a:xfrm rot="5400000">
            <a:off x="5350073" y="1463873"/>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6" name="Google Shape;136;p24"/>
          <p:cNvSpPr txBox="1"/>
          <p:nvPr>
            <p:ph idx="1" type="body"/>
          </p:nvPr>
        </p:nvSpPr>
        <p:spPr>
          <a:xfrm rot="5400000">
            <a:off x="1349574" y="-450652"/>
            <a:ext cx="4358878"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37" name="Google Shape;137;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4"/>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40" name="Google Shape;140;p24"/>
          <p:cNvCxnSpPr/>
          <p:nvPr/>
        </p:nvCxnSpPr>
        <p:spPr>
          <a:xfrm>
            <a:off x="6543675" y="277589"/>
            <a:ext cx="0" cy="435471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41" name="Shape 141"/>
        <p:cNvGrpSpPr/>
        <p:nvPr/>
      </p:nvGrpSpPr>
      <p:grpSpPr>
        <a:xfrm>
          <a:off x="0" y="0"/>
          <a:ext cx="0" cy="0"/>
          <a:chOff x="0" y="0"/>
          <a:chExt cx="0" cy="0"/>
        </a:xfrm>
      </p:grpSpPr>
      <p:sp>
        <p:nvSpPr>
          <p:cNvPr id="142" name="Google Shape;142;p25"/>
          <p:cNvSpPr txBox="1"/>
          <p:nvPr>
            <p:ph idx="1" type="body"/>
          </p:nvPr>
        </p:nvSpPr>
        <p:spPr>
          <a:xfrm>
            <a:off x="685799" y="1035886"/>
            <a:ext cx="3834246" cy="359922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43" name="Google Shape;143;p25"/>
          <p:cNvSpPr txBox="1"/>
          <p:nvPr>
            <p:ph idx="2" type="body"/>
          </p:nvPr>
        </p:nvSpPr>
        <p:spPr>
          <a:xfrm>
            <a:off x="4683577" y="1035886"/>
            <a:ext cx="3829050" cy="359922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44" name="Google Shape;144;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25"/>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5"/>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48" name="Google Shape;148;p2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49" name="Google Shape;149;p25"/>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50" name="Shape 150"/>
        <p:cNvGrpSpPr/>
        <p:nvPr/>
      </p:nvGrpSpPr>
      <p:grpSpPr>
        <a:xfrm>
          <a:off x="0" y="0"/>
          <a:ext cx="0" cy="0"/>
          <a:chOff x="0" y="0"/>
          <a:chExt cx="0" cy="0"/>
        </a:xfrm>
      </p:grpSpPr>
      <p:sp>
        <p:nvSpPr>
          <p:cNvPr id="151" name="Google Shape;151;p26"/>
          <p:cNvSpPr txBox="1"/>
          <p:nvPr>
            <p:ph idx="1" type="body"/>
          </p:nvPr>
        </p:nvSpPr>
        <p:spPr>
          <a:xfrm>
            <a:off x="685799" y="946718"/>
            <a:ext cx="3815196" cy="61927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152" name="Google Shape;152;p26"/>
          <p:cNvSpPr txBox="1"/>
          <p:nvPr>
            <p:ph idx="2" type="body"/>
          </p:nvPr>
        </p:nvSpPr>
        <p:spPr>
          <a:xfrm>
            <a:off x="685799" y="1616168"/>
            <a:ext cx="3815196" cy="302489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53" name="Google Shape;153;p26"/>
          <p:cNvSpPr txBox="1"/>
          <p:nvPr>
            <p:ph idx="3" type="body"/>
          </p:nvPr>
        </p:nvSpPr>
        <p:spPr>
          <a:xfrm>
            <a:off x="4672693" y="946716"/>
            <a:ext cx="3829050" cy="619273"/>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154" name="Google Shape;154;p26"/>
          <p:cNvSpPr txBox="1"/>
          <p:nvPr>
            <p:ph idx="4" type="body"/>
          </p:nvPr>
        </p:nvSpPr>
        <p:spPr>
          <a:xfrm>
            <a:off x="4672693" y="1616168"/>
            <a:ext cx="3829050" cy="302489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55" name="Google Shape;155;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26"/>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8" name="Google Shape;158;p26"/>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59" name="Google Shape;159;p2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0" name="Google Shape;160;p26"/>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61" name="Shape 161"/>
        <p:cNvGrpSpPr/>
        <p:nvPr/>
      </p:nvGrpSpPr>
      <p:grpSpPr>
        <a:xfrm>
          <a:off x="0" y="0"/>
          <a:ext cx="0" cy="0"/>
          <a:chOff x="0" y="0"/>
          <a:chExt cx="0" cy="0"/>
        </a:xfrm>
      </p:grpSpPr>
      <p:sp>
        <p:nvSpPr>
          <p:cNvPr id="162" name="Google Shape;162;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27"/>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27"/>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66" name="Google Shape;166;p2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7" name="Google Shape;167;p27"/>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68" name="Shape 168"/>
        <p:cNvGrpSpPr/>
        <p:nvPr/>
      </p:nvGrpSpPr>
      <p:grpSpPr>
        <a:xfrm>
          <a:off x="0" y="0"/>
          <a:ext cx="0" cy="0"/>
          <a:chOff x="0" y="0"/>
          <a:chExt cx="0" cy="0"/>
        </a:xfrm>
      </p:grpSpPr>
      <p:sp>
        <p:nvSpPr>
          <p:cNvPr id="169" name="Google Shape;169;p28"/>
          <p:cNvSpPr txBox="1"/>
          <p:nvPr>
            <p:ph idx="1" type="body"/>
          </p:nvPr>
        </p:nvSpPr>
        <p:spPr>
          <a:xfrm>
            <a:off x="3886200" y="742950"/>
            <a:ext cx="4629150" cy="36576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70" name="Google Shape;170;p28"/>
          <p:cNvSpPr txBox="1"/>
          <p:nvPr>
            <p:ph idx="2" type="body"/>
          </p:nvPr>
        </p:nvSpPr>
        <p:spPr>
          <a:xfrm>
            <a:off x="630936" y="1643745"/>
            <a:ext cx="2948940" cy="2756807"/>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71" name="Google Shape;171;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2" name="Google Shape;172;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3" name="Google Shape;173;p28"/>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74" name="Google Shape;174;p28"/>
          <p:cNvSpPr txBox="1"/>
          <p:nvPr>
            <p:ph type="title"/>
          </p:nvPr>
        </p:nvSpPr>
        <p:spPr>
          <a:xfrm>
            <a:off x="630936" y="342900"/>
            <a:ext cx="2948940" cy="111578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75" name="Google Shape;175;p28"/>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76" name="Google Shape;176;p28"/>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77" name="Shape 177"/>
        <p:cNvGrpSpPr/>
        <p:nvPr/>
      </p:nvGrpSpPr>
      <p:grpSpPr>
        <a:xfrm>
          <a:off x="0" y="0"/>
          <a:ext cx="0" cy="0"/>
          <a:chOff x="0" y="0"/>
          <a:chExt cx="0" cy="0"/>
        </a:xfrm>
      </p:grpSpPr>
      <p:sp>
        <p:nvSpPr>
          <p:cNvPr id="178" name="Google Shape;178;p29"/>
          <p:cNvSpPr/>
          <p:nvPr>
            <p:ph idx="2" type="pic"/>
          </p:nvPr>
        </p:nvSpPr>
        <p:spPr>
          <a:xfrm>
            <a:off x="3886200" y="742950"/>
            <a:ext cx="4629150" cy="3657600"/>
          </a:xfrm>
          <a:prstGeom prst="rect">
            <a:avLst/>
          </a:prstGeom>
          <a:noFill/>
          <a:ln>
            <a:noFill/>
          </a:ln>
        </p:spPr>
      </p:sp>
      <p:sp>
        <p:nvSpPr>
          <p:cNvPr id="179" name="Google Shape;179;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0" name="Google Shape;180;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1" name="Google Shape;181;p29"/>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82" name="Google Shape;182;p29"/>
          <p:cNvSpPr txBox="1"/>
          <p:nvPr>
            <p:ph idx="1" type="body"/>
          </p:nvPr>
        </p:nvSpPr>
        <p:spPr>
          <a:xfrm>
            <a:off x="630936" y="1643745"/>
            <a:ext cx="2948940" cy="2756807"/>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83" name="Google Shape;183;p29"/>
          <p:cNvSpPr txBox="1"/>
          <p:nvPr>
            <p:ph type="title"/>
          </p:nvPr>
        </p:nvSpPr>
        <p:spPr>
          <a:xfrm>
            <a:off x="630936" y="342900"/>
            <a:ext cx="2948940" cy="111578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84" name="Google Shape;184;p29"/>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85" name="Google Shape;185;p29"/>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86" name="Shape 186"/>
        <p:cNvGrpSpPr/>
        <p:nvPr/>
      </p:nvGrpSpPr>
      <p:grpSpPr>
        <a:xfrm>
          <a:off x="0" y="0"/>
          <a:ext cx="0" cy="0"/>
          <a:chOff x="0" y="0"/>
          <a:chExt cx="0" cy="0"/>
        </a:xfrm>
      </p:grpSpPr>
      <p:sp>
        <p:nvSpPr>
          <p:cNvPr id="187" name="Google Shape;187;p30"/>
          <p:cNvSpPr txBox="1"/>
          <p:nvPr>
            <p:ph idx="1" type="body"/>
          </p:nvPr>
        </p:nvSpPr>
        <p:spPr>
          <a:xfrm rot="5400000">
            <a:off x="2786894" y="-1122358"/>
            <a:ext cx="3575408" cy="789189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88" name="Google Shape;188;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9" name="Google Shape;189;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0" name="Google Shape;190;p30"/>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91" name="Google Shape;191;p30"/>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92" name="Google Shape;192;p30"/>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93" name="Google Shape;193;p30"/>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200" name="Shape 200"/>
        <p:cNvGrpSpPr/>
        <p:nvPr/>
      </p:nvGrpSpPr>
      <p:grpSpPr>
        <a:xfrm>
          <a:off x="0" y="0"/>
          <a:ext cx="0" cy="0"/>
          <a:chOff x="0" y="0"/>
          <a:chExt cx="0" cy="0"/>
        </a:xfrm>
      </p:grpSpPr>
      <p:pic>
        <p:nvPicPr>
          <p:cNvPr descr="IIITD_pptslide_jpeg-03.jpg" id="201" name="Google Shape;201;p32"/>
          <p:cNvPicPr preferRelativeResize="0"/>
          <p:nvPr/>
        </p:nvPicPr>
        <p:blipFill rotWithShape="1">
          <a:blip r:embed="rId2">
            <a:alphaModFix/>
          </a:blip>
          <a:srcRect b="0" l="72917" r="0" t="69259"/>
          <a:stretch/>
        </p:blipFill>
        <p:spPr>
          <a:xfrm>
            <a:off x="6667500" y="3562350"/>
            <a:ext cx="2476500" cy="1581150"/>
          </a:xfrm>
          <a:prstGeom prst="rect">
            <a:avLst/>
          </a:prstGeom>
          <a:noFill/>
          <a:ln>
            <a:noFill/>
          </a:ln>
        </p:spPr>
      </p:pic>
      <p:sp>
        <p:nvSpPr>
          <p:cNvPr id="202" name="Google Shape;202;p32"/>
          <p:cNvSpPr txBox="1"/>
          <p:nvPr>
            <p:ph type="ctrTitle"/>
          </p:nvPr>
        </p:nvSpPr>
        <p:spPr>
          <a:xfrm>
            <a:off x="685800" y="1143001"/>
            <a:ext cx="7772400" cy="97971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Quattrocento San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32"/>
          <p:cNvSpPr txBox="1"/>
          <p:nvPr>
            <p:ph idx="1" type="subTitle"/>
          </p:nvPr>
        </p:nvSpPr>
        <p:spPr>
          <a:xfrm>
            <a:off x="684894" y="2504057"/>
            <a:ext cx="6858000" cy="859629"/>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rgbClr val="3F3F3F"/>
              </a:buClr>
              <a:buSzPts val="2800"/>
              <a:buNone/>
              <a:defRPr sz="2800"/>
            </a:lvl2pPr>
            <a:lvl3pPr lvl="2" algn="ctr">
              <a:lnSpc>
                <a:spcPct val="90000"/>
              </a:lnSpc>
              <a:spcBef>
                <a:spcPts val="500"/>
              </a:spcBef>
              <a:spcAft>
                <a:spcPts val="0"/>
              </a:spcAft>
              <a:buClr>
                <a:srgbClr val="3F3F3F"/>
              </a:buClr>
              <a:buSzPts val="2400"/>
              <a:buNone/>
              <a:defRPr sz="2400"/>
            </a:lvl3pPr>
            <a:lvl4pPr lvl="3" algn="ctr">
              <a:lnSpc>
                <a:spcPct val="90000"/>
              </a:lnSpc>
              <a:spcBef>
                <a:spcPts val="500"/>
              </a:spcBef>
              <a:spcAft>
                <a:spcPts val="0"/>
              </a:spcAft>
              <a:buClr>
                <a:srgbClr val="3F3F3F"/>
              </a:buClr>
              <a:buSzPts val="2000"/>
              <a:buNone/>
              <a:defRPr sz="2000"/>
            </a:lvl4pPr>
            <a:lvl5pPr lvl="4" algn="ctr">
              <a:lnSpc>
                <a:spcPct val="90000"/>
              </a:lnSpc>
              <a:spcBef>
                <a:spcPts val="500"/>
              </a:spcBef>
              <a:spcAft>
                <a:spcPts val="0"/>
              </a:spcAft>
              <a:buClr>
                <a:srgbClr val="3F3F3F"/>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204" name="Google Shape;204;p32"/>
          <p:cNvSpPr txBox="1"/>
          <p:nvPr>
            <p:ph idx="10" type="dt"/>
          </p:nvPr>
        </p:nvSpPr>
        <p:spPr>
          <a:xfrm>
            <a:off x="3654096"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2"/>
          <p:cNvSpPr txBox="1"/>
          <p:nvPr>
            <p:ph idx="11" type="ftr"/>
          </p:nvPr>
        </p:nvSpPr>
        <p:spPr>
          <a:xfrm>
            <a:off x="5999844"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06" name="Google Shape;206;p32"/>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207" name="Google Shape;207;p32"/>
          <p:cNvPicPr preferRelativeResize="0"/>
          <p:nvPr/>
        </p:nvPicPr>
        <p:blipFill rotWithShape="1">
          <a:blip r:embed="rId3">
            <a:alphaModFix/>
          </a:blip>
          <a:srcRect b="0" l="0" r="0" t="0"/>
          <a:stretch/>
        </p:blipFill>
        <p:spPr>
          <a:xfrm>
            <a:off x="685800" y="3822716"/>
            <a:ext cx="1547264" cy="85154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8" name="Shape 208"/>
        <p:cNvGrpSpPr/>
        <p:nvPr/>
      </p:nvGrpSpPr>
      <p:grpSpPr>
        <a:xfrm>
          <a:off x="0" y="0"/>
          <a:ext cx="0" cy="0"/>
          <a:chOff x="0" y="0"/>
          <a:chExt cx="0" cy="0"/>
        </a:xfrm>
      </p:grpSpPr>
      <p:pic>
        <p:nvPicPr>
          <p:cNvPr id="209" name="Google Shape;209;p33"/>
          <p:cNvPicPr preferRelativeResize="0"/>
          <p:nvPr/>
        </p:nvPicPr>
        <p:blipFill rotWithShape="1">
          <a:blip r:embed="rId2">
            <a:alphaModFix/>
          </a:blip>
          <a:srcRect b="0" l="0" r="0" t="0"/>
          <a:stretch/>
        </p:blipFill>
        <p:spPr>
          <a:xfrm>
            <a:off x="795" y="-3572"/>
            <a:ext cx="6858000" cy="5147072"/>
          </a:xfrm>
          <a:prstGeom prst="rect">
            <a:avLst/>
          </a:prstGeom>
          <a:noFill/>
          <a:ln>
            <a:noFill/>
          </a:ln>
        </p:spPr>
      </p:pic>
      <p:sp>
        <p:nvSpPr>
          <p:cNvPr id="210" name="Google Shape;210;p33"/>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33"/>
          <p:cNvSpPr txBox="1"/>
          <p:nvPr>
            <p:ph idx="1" type="body"/>
          </p:nvPr>
        </p:nvSpPr>
        <p:spPr>
          <a:xfrm>
            <a:off x="685800" y="897732"/>
            <a:ext cx="7772401" cy="37373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2" name="Google Shape;212;p33"/>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3"/>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33"/>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15" name="Google Shape;215;p33"/>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216" name="Google Shape;216;p33"/>
          <p:cNvPicPr preferRelativeResize="0"/>
          <p:nvPr/>
        </p:nvPicPr>
        <p:blipFill rotWithShape="1">
          <a:blip r:embed="rId3">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7" name="Shape 217"/>
        <p:cNvGrpSpPr/>
        <p:nvPr/>
      </p:nvGrpSpPr>
      <p:grpSpPr>
        <a:xfrm>
          <a:off x="0" y="0"/>
          <a:ext cx="0" cy="0"/>
          <a:chOff x="0" y="0"/>
          <a:chExt cx="0" cy="0"/>
        </a:xfrm>
      </p:grpSpPr>
      <p:pic>
        <p:nvPicPr>
          <p:cNvPr id="218" name="Google Shape;218;p34"/>
          <p:cNvPicPr preferRelativeResize="0"/>
          <p:nvPr/>
        </p:nvPicPr>
        <p:blipFill rotWithShape="1">
          <a:blip r:embed="rId2">
            <a:alphaModFix/>
          </a:blip>
          <a:srcRect b="0" l="0" r="0" t="0"/>
          <a:stretch/>
        </p:blipFill>
        <p:spPr>
          <a:xfrm>
            <a:off x="795" y="-3572"/>
            <a:ext cx="6858000" cy="5147072"/>
          </a:xfrm>
          <a:prstGeom prst="rect">
            <a:avLst/>
          </a:prstGeom>
          <a:noFill/>
          <a:ln>
            <a:noFill/>
          </a:ln>
        </p:spPr>
      </p:pic>
      <p:sp>
        <p:nvSpPr>
          <p:cNvPr id="219" name="Google Shape;219;p34"/>
          <p:cNvSpPr txBox="1"/>
          <p:nvPr>
            <p:ph type="title"/>
          </p:nvPr>
        </p:nvSpPr>
        <p:spPr>
          <a:xfrm>
            <a:off x="685800" y="1284317"/>
            <a:ext cx="7772400" cy="213840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34"/>
          <p:cNvSpPr txBox="1"/>
          <p:nvPr>
            <p:ph idx="1" type="body"/>
          </p:nvPr>
        </p:nvSpPr>
        <p:spPr>
          <a:xfrm>
            <a:off x="685800" y="3414477"/>
            <a:ext cx="77724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21" name="Google Shape;221;p34"/>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4"/>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34"/>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24" name="Shape 224"/>
        <p:cNvGrpSpPr/>
        <p:nvPr/>
      </p:nvGrpSpPr>
      <p:grpSpPr>
        <a:xfrm>
          <a:off x="0" y="0"/>
          <a:ext cx="0" cy="0"/>
          <a:chOff x="0" y="0"/>
          <a:chExt cx="0" cy="0"/>
        </a:xfrm>
      </p:grpSpPr>
      <p:pic>
        <p:nvPicPr>
          <p:cNvPr id="225" name="Google Shape;225;p35"/>
          <p:cNvPicPr preferRelativeResize="0"/>
          <p:nvPr/>
        </p:nvPicPr>
        <p:blipFill rotWithShape="1">
          <a:blip r:embed="rId2">
            <a:alphaModFix/>
          </a:blip>
          <a:srcRect b="0" l="0" r="0" t="0"/>
          <a:stretch/>
        </p:blipFill>
        <p:spPr>
          <a:xfrm>
            <a:off x="795" y="-3572"/>
            <a:ext cx="6858000" cy="5147072"/>
          </a:xfrm>
          <a:prstGeom prst="rect">
            <a:avLst/>
          </a:prstGeom>
          <a:noFill/>
          <a:ln>
            <a:noFill/>
          </a:ln>
        </p:spPr>
      </p:pic>
      <p:sp>
        <p:nvSpPr>
          <p:cNvPr id="226" name="Google Shape;226;p35"/>
          <p:cNvSpPr txBox="1"/>
          <p:nvPr>
            <p:ph idx="1" type="body"/>
          </p:nvPr>
        </p:nvSpPr>
        <p:spPr>
          <a:xfrm>
            <a:off x="685799" y="892630"/>
            <a:ext cx="3834246" cy="37424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7" name="Google Shape;227;p35"/>
          <p:cNvSpPr txBox="1"/>
          <p:nvPr>
            <p:ph idx="2" type="body"/>
          </p:nvPr>
        </p:nvSpPr>
        <p:spPr>
          <a:xfrm>
            <a:off x="4629150" y="892630"/>
            <a:ext cx="3829050" cy="37424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8" name="Google Shape;228;p35"/>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35"/>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35"/>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31" name="Google Shape;231;p35"/>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32" name="Google Shape;232;p35"/>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233" name="Google Shape;233;p35"/>
          <p:cNvPicPr preferRelativeResize="0"/>
          <p:nvPr/>
        </p:nvPicPr>
        <p:blipFill rotWithShape="1">
          <a:blip r:embed="rId3">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34" name="Shape 234"/>
        <p:cNvGrpSpPr/>
        <p:nvPr/>
      </p:nvGrpSpPr>
      <p:grpSpPr>
        <a:xfrm>
          <a:off x="0" y="0"/>
          <a:ext cx="0" cy="0"/>
          <a:chOff x="0" y="0"/>
          <a:chExt cx="0" cy="0"/>
        </a:xfrm>
      </p:grpSpPr>
      <p:pic>
        <p:nvPicPr>
          <p:cNvPr id="235" name="Google Shape;235;p36"/>
          <p:cNvPicPr preferRelativeResize="0"/>
          <p:nvPr/>
        </p:nvPicPr>
        <p:blipFill rotWithShape="1">
          <a:blip r:embed="rId2">
            <a:alphaModFix/>
          </a:blip>
          <a:srcRect b="0" l="0" r="0" t="0"/>
          <a:stretch/>
        </p:blipFill>
        <p:spPr>
          <a:xfrm>
            <a:off x="795" y="-3572"/>
            <a:ext cx="6858000" cy="5147072"/>
          </a:xfrm>
          <a:prstGeom prst="rect">
            <a:avLst/>
          </a:prstGeom>
          <a:noFill/>
          <a:ln>
            <a:noFill/>
          </a:ln>
        </p:spPr>
      </p:pic>
      <p:sp>
        <p:nvSpPr>
          <p:cNvPr id="236" name="Google Shape;236;p36"/>
          <p:cNvSpPr txBox="1"/>
          <p:nvPr>
            <p:ph idx="1" type="body"/>
          </p:nvPr>
        </p:nvSpPr>
        <p:spPr>
          <a:xfrm>
            <a:off x="685799" y="870519"/>
            <a:ext cx="3815196" cy="61927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37" name="Google Shape;237;p36"/>
          <p:cNvSpPr txBox="1"/>
          <p:nvPr>
            <p:ph idx="2" type="body"/>
          </p:nvPr>
        </p:nvSpPr>
        <p:spPr>
          <a:xfrm>
            <a:off x="685799" y="1616168"/>
            <a:ext cx="3815196" cy="302489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8" name="Google Shape;238;p36"/>
          <p:cNvSpPr txBox="1"/>
          <p:nvPr>
            <p:ph idx="3" type="body"/>
          </p:nvPr>
        </p:nvSpPr>
        <p:spPr>
          <a:xfrm>
            <a:off x="4629151" y="870517"/>
            <a:ext cx="3829050" cy="61927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39" name="Google Shape;239;p36"/>
          <p:cNvSpPr txBox="1"/>
          <p:nvPr>
            <p:ph idx="4" type="body"/>
          </p:nvPr>
        </p:nvSpPr>
        <p:spPr>
          <a:xfrm>
            <a:off x="4629151" y="1616168"/>
            <a:ext cx="3829050" cy="302489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0" name="Google Shape;240;p36"/>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36"/>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36"/>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43" name="Google Shape;243;p36"/>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44" name="Google Shape;244;p36"/>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245" name="Google Shape;245;p36"/>
          <p:cNvPicPr preferRelativeResize="0"/>
          <p:nvPr/>
        </p:nvPicPr>
        <p:blipFill rotWithShape="1">
          <a:blip r:embed="rId3">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6" name="Shape 246"/>
        <p:cNvGrpSpPr/>
        <p:nvPr/>
      </p:nvGrpSpPr>
      <p:grpSpPr>
        <a:xfrm>
          <a:off x="0" y="0"/>
          <a:ext cx="0" cy="0"/>
          <a:chOff x="0" y="0"/>
          <a:chExt cx="0" cy="0"/>
        </a:xfrm>
      </p:grpSpPr>
      <p:pic>
        <p:nvPicPr>
          <p:cNvPr id="247" name="Google Shape;247;p37"/>
          <p:cNvPicPr preferRelativeResize="0"/>
          <p:nvPr/>
        </p:nvPicPr>
        <p:blipFill rotWithShape="1">
          <a:blip r:embed="rId2">
            <a:alphaModFix/>
          </a:blip>
          <a:srcRect b="0" l="0" r="0" t="0"/>
          <a:stretch/>
        </p:blipFill>
        <p:spPr>
          <a:xfrm>
            <a:off x="795" y="-3572"/>
            <a:ext cx="6858000" cy="5147072"/>
          </a:xfrm>
          <a:prstGeom prst="rect">
            <a:avLst/>
          </a:prstGeom>
          <a:noFill/>
          <a:ln>
            <a:noFill/>
          </a:ln>
        </p:spPr>
      </p:pic>
      <p:sp>
        <p:nvSpPr>
          <p:cNvPr id="248" name="Google Shape;248;p37"/>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37"/>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37"/>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51" name="Google Shape;251;p37"/>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52" name="Google Shape;252;p37"/>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253" name="Google Shape;253;p37"/>
          <p:cNvPicPr preferRelativeResize="0"/>
          <p:nvPr/>
        </p:nvPicPr>
        <p:blipFill rotWithShape="1">
          <a:blip r:embed="rId3">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4" name="Shape 254"/>
        <p:cNvGrpSpPr/>
        <p:nvPr/>
      </p:nvGrpSpPr>
      <p:grpSpPr>
        <a:xfrm>
          <a:off x="0" y="0"/>
          <a:ext cx="0" cy="0"/>
          <a:chOff x="0" y="0"/>
          <a:chExt cx="0" cy="0"/>
        </a:xfrm>
      </p:grpSpPr>
      <p:sp>
        <p:nvSpPr>
          <p:cNvPr id="255" name="Google Shape;255;p38"/>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38"/>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38"/>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258" name="Shape 258"/>
        <p:cNvGrpSpPr/>
        <p:nvPr/>
      </p:nvGrpSpPr>
      <p:grpSpPr>
        <a:xfrm>
          <a:off x="0" y="0"/>
          <a:ext cx="0" cy="0"/>
          <a:chOff x="0" y="0"/>
          <a:chExt cx="0" cy="0"/>
        </a:xfrm>
      </p:grpSpPr>
      <p:pic>
        <p:nvPicPr>
          <p:cNvPr id="259" name="Google Shape;259;p39"/>
          <p:cNvPicPr preferRelativeResize="0"/>
          <p:nvPr/>
        </p:nvPicPr>
        <p:blipFill rotWithShape="1">
          <a:blip r:embed="rId2">
            <a:alphaModFix/>
          </a:blip>
          <a:srcRect b="0" l="0" r="0" t="0"/>
          <a:stretch/>
        </p:blipFill>
        <p:spPr>
          <a:xfrm>
            <a:off x="795" y="-3572"/>
            <a:ext cx="6858000" cy="5147072"/>
          </a:xfrm>
          <a:prstGeom prst="rect">
            <a:avLst/>
          </a:prstGeom>
          <a:noFill/>
          <a:ln>
            <a:noFill/>
          </a:ln>
        </p:spPr>
      </p:pic>
      <p:sp>
        <p:nvSpPr>
          <p:cNvPr id="260" name="Google Shape;260;p39"/>
          <p:cNvSpPr txBox="1"/>
          <p:nvPr>
            <p:ph idx="1" type="body"/>
          </p:nvPr>
        </p:nvSpPr>
        <p:spPr>
          <a:xfrm>
            <a:off x="3886200" y="742950"/>
            <a:ext cx="4629150" cy="36576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3F3F3F"/>
              </a:buClr>
              <a:buSzPts val="3200"/>
              <a:buChar char="●"/>
              <a:defRPr sz="3200"/>
            </a:lvl1pPr>
            <a:lvl2pPr indent="-406400" lvl="1" marL="914400" algn="l">
              <a:lnSpc>
                <a:spcPct val="90000"/>
              </a:lnSpc>
              <a:spcBef>
                <a:spcPts val="500"/>
              </a:spcBef>
              <a:spcAft>
                <a:spcPts val="0"/>
              </a:spcAft>
              <a:buClr>
                <a:srgbClr val="3F3F3F"/>
              </a:buClr>
              <a:buSzPts val="2800"/>
              <a:buChar char="●"/>
              <a:defRPr sz="28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55600" lvl="4" marL="2286000" algn="l">
              <a:lnSpc>
                <a:spcPct val="90000"/>
              </a:lnSpc>
              <a:spcBef>
                <a:spcPts val="500"/>
              </a:spcBef>
              <a:spcAft>
                <a:spcPts val="0"/>
              </a:spcAft>
              <a:buClr>
                <a:srgbClr val="3F3F3F"/>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61" name="Google Shape;261;p39"/>
          <p:cNvSpPr txBox="1"/>
          <p:nvPr>
            <p:ph idx="2" type="body"/>
          </p:nvPr>
        </p:nvSpPr>
        <p:spPr>
          <a:xfrm>
            <a:off x="630936" y="1643744"/>
            <a:ext cx="2948940" cy="275680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62" name="Google Shape;262;p39"/>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39"/>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39"/>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39"/>
          <p:cNvSpPr txBox="1"/>
          <p:nvPr>
            <p:ph type="title"/>
          </p:nvPr>
        </p:nvSpPr>
        <p:spPr>
          <a:xfrm>
            <a:off x="630936" y="342900"/>
            <a:ext cx="2948940" cy="11157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66" name="Google Shape;266;p39"/>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267" name="Google Shape;267;p39"/>
          <p:cNvPicPr preferRelativeResize="0"/>
          <p:nvPr/>
        </p:nvPicPr>
        <p:blipFill rotWithShape="1">
          <a:blip r:embed="rId3">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68" name="Shape 268"/>
        <p:cNvGrpSpPr/>
        <p:nvPr/>
      </p:nvGrpSpPr>
      <p:grpSpPr>
        <a:xfrm>
          <a:off x="0" y="0"/>
          <a:ext cx="0" cy="0"/>
          <a:chOff x="0" y="0"/>
          <a:chExt cx="0" cy="0"/>
        </a:xfrm>
      </p:grpSpPr>
      <p:pic>
        <p:nvPicPr>
          <p:cNvPr id="269" name="Google Shape;269;p40"/>
          <p:cNvPicPr preferRelativeResize="0"/>
          <p:nvPr/>
        </p:nvPicPr>
        <p:blipFill rotWithShape="1">
          <a:blip r:embed="rId2">
            <a:alphaModFix/>
          </a:blip>
          <a:srcRect b="0" l="0" r="0" t="0"/>
          <a:stretch/>
        </p:blipFill>
        <p:spPr>
          <a:xfrm>
            <a:off x="795" y="-3572"/>
            <a:ext cx="6858000" cy="5147072"/>
          </a:xfrm>
          <a:prstGeom prst="rect">
            <a:avLst/>
          </a:prstGeom>
          <a:noFill/>
          <a:ln>
            <a:noFill/>
          </a:ln>
        </p:spPr>
      </p:pic>
      <p:sp>
        <p:nvSpPr>
          <p:cNvPr id="270" name="Google Shape;270;p40"/>
          <p:cNvSpPr/>
          <p:nvPr>
            <p:ph idx="2" type="pic"/>
          </p:nvPr>
        </p:nvSpPr>
        <p:spPr>
          <a:xfrm>
            <a:off x="3886200" y="742950"/>
            <a:ext cx="4629150" cy="3657600"/>
          </a:xfrm>
          <a:prstGeom prst="rect">
            <a:avLst/>
          </a:prstGeom>
          <a:noFill/>
          <a:ln>
            <a:noFill/>
          </a:ln>
        </p:spPr>
      </p:sp>
      <p:sp>
        <p:nvSpPr>
          <p:cNvPr id="271" name="Google Shape;271;p40"/>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40"/>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40"/>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74" name="Google Shape;274;p40"/>
          <p:cNvSpPr txBox="1"/>
          <p:nvPr>
            <p:ph idx="1" type="body"/>
          </p:nvPr>
        </p:nvSpPr>
        <p:spPr>
          <a:xfrm>
            <a:off x="630936" y="1643744"/>
            <a:ext cx="2948940" cy="275680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75" name="Google Shape;275;p40"/>
          <p:cNvSpPr txBox="1"/>
          <p:nvPr>
            <p:ph type="title"/>
          </p:nvPr>
        </p:nvSpPr>
        <p:spPr>
          <a:xfrm>
            <a:off x="630936" y="342900"/>
            <a:ext cx="2948940" cy="11157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76" name="Google Shape;276;p40"/>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277" name="Google Shape;277;p40"/>
          <p:cNvPicPr preferRelativeResize="0"/>
          <p:nvPr/>
        </p:nvPicPr>
        <p:blipFill rotWithShape="1">
          <a:blip r:embed="rId3">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278" name="Shape 278"/>
        <p:cNvGrpSpPr/>
        <p:nvPr/>
      </p:nvGrpSpPr>
      <p:grpSpPr>
        <a:xfrm>
          <a:off x="0" y="0"/>
          <a:ext cx="0" cy="0"/>
          <a:chOff x="0" y="0"/>
          <a:chExt cx="0" cy="0"/>
        </a:xfrm>
      </p:grpSpPr>
      <p:pic>
        <p:nvPicPr>
          <p:cNvPr id="279" name="Google Shape;279;p41"/>
          <p:cNvPicPr preferRelativeResize="0"/>
          <p:nvPr/>
        </p:nvPicPr>
        <p:blipFill rotWithShape="1">
          <a:blip r:embed="rId2">
            <a:alphaModFix/>
          </a:blip>
          <a:srcRect b="0" l="0" r="0" t="0"/>
          <a:stretch/>
        </p:blipFill>
        <p:spPr>
          <a:xfrm>
            <a:off x="795" y="-3572"/>
            <a:ext cx="6858000" cy="5147072"/>
          </a:xfrm>
          <a:prstGeom prst="rect">
            <a:avLst/>
          </a:prstGeom>
          <a:noFill/>
          <a:ln>
            <a:noFill/>
          </a:ln>
        </p:spPr>
      </p:pic>
      <p:sp>
        <p:nvSpPr>
          <p:cNvPr id="280" name="Google Shape;280;p41"/>
          <p:cNvSpPr txBox="1"/>
          <p:nvPr>
            <p:ph idx="1" type="body"/>
          </p:nvPr>
        </p:nvSpPr>
        <p:spPr>
          <a:xfrm rot="5400000">
            <a:off x="2715221" y="-1131688"/>
            <a:ext cx="3713560" cy="77724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1" name="Google Shape;281;p41"/>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41"/>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3" name="Google Shape;283;p41"/>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84" name="Google Shape;284;p41"/>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85" name="Google Shape;285;p41"/>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286" name="Google Shape;286;p41"/>
          <p:cNvPicPr preferRelativeResize="0"/>
          <p:nvPr/>
        </p:nvPicPr>
        <p:blipFill rotWithShape="1">
          <a:blip r:embed="rId3">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7" name="Shape 287"/>
        <p:cNvGrpSpPr/>
        <p:nvPr/>
      </p:nvGrpSpPr>
      <p:grpSpPr>
        <a:xfrm>
          <a:off x="0" y="0"/>
          <a:ext cx="0" cy="0"/>
          <a:chOff x="0" y="0"/>
          <a:chExt cx="0" cy="0"/>
        </a:xfrm>
      </p:grpSpPr>
      <p:sp>
        <p:nvSpPr>
          <p:cNvPr id="288" name="Google Shape;288;p42"/>
          <p:cNvSpPr txBox="1"/>
          <p:nvPr>
            <p:ph type="title"/>
          </p:nvPr>
        </p:nvSpPr>
        <p:spPr>
          <a:xfrm rot="5400000">
            <a:off x="5627702" y="1186246"/>
            <a:ext cx="3746474" cy="1914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4400"/>
              <a:buFont typeface="Quattrocento Sans"/>
              <a:buNone/>
              <a:defRPr>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9" name="Google Shape;289;p42"/>
          <p:cNvSpPr txBox="1"/>
          <p:nvPr>
            <p:ph idx="1" type="body"/>
          </p:nvPr>
        </p:nvSpPr>
        <p:spPr>
          <a:xfrm rot="5400000">
            <a:off x="1378150" y="-422077"/>
            <a:ext cx="4358877" cy="57435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0" name="Google Shape;290;p42"/>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42"/>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42"/>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93" name="Google Shape;293;p42"/>
          <p:cNvCxnSpPr/>
          <p:nvPr/>
        </p:nvCxnSpPr>
        <p:spPr>
          <a:xfrm>
            <a:off x="6543675" y="277588"/>
            <a:ext cx="0" cy="4354711"/>
          </a:xfrm>
          <a:prstGeom prst="straightConnector1">
            <a:avLst/>
          </a:prstGeom>
          <a:noFill/>
          <a:ln cap="flat" cmpd="sng" w="9525">
            <a:solidFill>
              <a:srgbClr val="3DACA7"/>
            </a:solidFill>
            <a:prstDash val="solid"/>
            <a:round/>
            <a:headEnd len="sm" w="sm" type="none"/>
            <a:tailEnd len="sm" w="sm" type="none"/>
          </a:ln>
        </p:spPr>
      </p:cxnSp>
      <p:pic>
        <p:nvPicPr>
          <p:cNvPr id="294" name="Google Shape;294;p42"/>
          <p:cNvPicPr preferRelativeResize="0"/>
          <p:nvPr/>
        </p:nvPicPr>
        <p:blipFill rotWithShape="1">
          <a:blip r:embed="rId2">
            <a:alphaModFix/>
          </a:blip>
          <a:srcRect b="0" l="0" r="0" t="0"/>
          <a:stretch/>
        </p:blipFill>
        <p:spPr>
          <a:xfrm rot="5400000">
            <a:off x="6523434" y="4224127"/>
            <a:ext cx="600075" cy="3357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1.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9.xml"/><Relationship Id="rId10" Type="http://schemas.openxmlformats.org/officeDocument/2006/relationships/slideLayout" Target="../slideLayouts/slideLayout38.xml"/><Relationship Id="rId12" Type="http://schemas.openxmlformats.org/officeDocument/2006/relationships/theme" Target="../theme/theme4.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33845" y="274320"/>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33845" y="1371600"/>
            <a:ext cx="7886700" cy="3263503"/>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31"/>
          <p:cNvSpPr txBox="1"/>
          <p:nvPr>
            <p:ph type="title"/>
          </p:nvPr>
        </p:nvSpPr>
        <p:spPr>
          <a:xfrm>
            <a:off x="685800" y="274320"/>
            <a:ext cx="7772401"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6" name="Google Shape;196;p31"/>
          <p:cNvSpPr txBox="1"/>
          <p:nvPr>
            <p:ph idx="1" type="body"/>
          </p:nvPr>
        </p:nvSpPr>
        <p:spPr>
          <a:xfrm>
            <a:off x="685800" y="1371602"/>
            <a:ext cx="7772401" cy="326350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Noto Sans Symbols"/>
              <a:buChar char="●"/>
              <a:defRPr b="0" i="0" sz="2800" u="none" cap="none" strike="noStrike">
                <a:solidFill>
                  <a:srgbClr val="3F3F3F"/>
                </a:solidFill>
                <a:latin typeface="Calibri"/>
                <a:ea typeface="Calibri"/>
                <a:cs typeface="Calibri"/>
                <a:sym typeface="Calibri"/>
              </a:defRPr>
            </a:lvl1pPr>
            <a:lvl2pPr indent="-381000" lvl="1" marL="914400" marR="0" rtl="0" algn="l">
              <a:lnSpc>
                <a:spcPct val="90000"/>
              </a:lnSpc>
              <a:spcBef>
                <a:spcPts val="500"/>
              </a:spcBef>
              <a:spcAft>
                <a:spcPts val="0"/>
              </a:spcAft>
              <a:buClr>
                <a:srgbClr val="3F3F3F"/>
              </a:buClr>
              <a:buSzPts val="2400"/>
              <a:buFont typeface="Noto Sans Symbols"/>
              <a:buChar char="●"/>
              <a:defRPr b="0" i="0" sz="2400" u="none" cap="none" strike="noStrike">
                <a:solidFill>
                  <a:srgbClr val="3F3F3F"/>
                </a:solidFill>
                <a:latin typeface="Calibri"/>
                <a:ea typeface="Calibri"/>
                <a:cs typeface="Calibri"/>
                <a:sym typeface="Calibri"/>
              </a:defRPr>
            </a:lvl2pPr>
            <a:lvl3pPr indent="-355600" lvl="2" marL="1371600" marR="0" rtl="0" algn="l">
              <a:lnSpc>
                <a:spcPct val="90000"/>
              </a:lnSpc>
              <a:spcBef>
                <a:spcPts val="500"/>
              </a:spcBef>
              <a:spcAft>
                <a:spcPts val="0"/>
              </a:spcAft>
              <a:buClr>
                <a:srgbClr val="3F3F3F"/>
              </a:buClr>
              <a:buSzPts val="2000"/>
              <a:buFont typeface="Noto Sans Symbols"/>
              <a:buChar char="●"/>
              <a:defRPr b="0" i="0" sz="2000" u="none" cap="none" strike="noStrike">
                <a:solidFill>
                  <a:srgbClr val="3F3F3F"/>
                </a:solidFill>
                <a:latin typeface="Calibri"/>
                <a:ea typeface="Calibri"/>
                <a:cs typeface="Calibri"/>
                <a:sym typeface="Calibri"/>
              </a:defRPr>
            </a:lvl3pPr>
            <a:lvl4pPr indent="-342900" lvl="3" marL="18288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4pPr>
            <a:lvl5pPr indent="-342900" lvl="4" marL="22860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97" name="Google Shape;197;p31"/>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8" name="Google Shape;198;p31"/>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9" name="Google Shape;199;p31"/>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Arial"/>
                <a:ea typeface="Arial"/>
                <a:cs typeface="Arial"/>
                <a:sym typeface="Arial"/>
              </a:defRPr>
            </a:lvl1pPr>
            <a:lvl2pPr indent="0" lvl="1" marL="0" marR="0" rtl="0" algn="r">
              <a:spcBef>
                <a:spcPts val="0"/>
              </a:spcBef>
              <a:buNone/>
              <a:defRPr b="0" i="0" sz="1100" u="none" cap="none" strike="noStrike">
                <a:solidFill>
                  <a:srgbClr val="888888"/>
                </a:solidFill>
                <a:latin typeface="Arial"/>
                <a:ea typeface="Arial"/>
                <a:cs typeface="Arial"/>
                <a:sym typeface="Arial"/>
              </a:defRPr>
            </a:lvl2pPr>
            <a:lvl3pPr indent="0" lvl="2" marL="0" marR="0" rtl="0" algn="r">
              <a:spcBef>
                <a:spcPts val="0"/>
              </a:spcBef>
              <a:buNone/>
              <a:defRPr b="0" i="0" sz="1100" u="none" cap="none" strike="noStrike">
                <a:solidFill>
                  <a:srgbClr val="888888"/>
                </a:solidFill>
                <a:latin typeface="Arial"/>
                <a:ea typeface="Arial"/>
                <a:cs typeface="Arial"/>
                <a:sym typeface="Arial"/>
              </a:defRPr>
            </a:lvl3pPr>
            <a:lvl4pPr indent="0" lvl="3" marL="0" marR="0" rtl="0" algn="r">
              <a:spcBef>
                <a:spcPts val="0"/>
              </a:spcBef>
              <a:buNone/>
              <a:defRPr b="0" i="0" sz="1100" u="none" cap="none" strike="noStrike">
                <a:solidFill>
                  <a:srgbClr val="888888"/>
                </a:solidFill>
                <a:latin typeface="Arial"/>
                <a:ea typeface="Arial"/>
                <a:cs typeface="Arial"/>
                <a:sym typeface="Arial"/>
              </a:defRPr>
            </a:lvl4pPr>
            <a:lvl5pPr indent="0" lvl="4" marL="0" marR="0" rtl="0" algn="r">
              <a:spcBef>
                <a:spcPts val="0"/>
              </a:spcBef>
              <a:buNone/>
              <a:defRPr b="0" i="0" sz="1100" u="none" cap="none" strike="noStrike">
                <a:solidFill>
                  <a:srgbClr val="888888"/>
                </a:solidFill>
                <a:latin typeface="Arial"/>
                <a:ea typeface="Arial"/>
                <a:cs typeface="Arial"/>
                <a:sym typeface="Arial"/>
              </a:defRPr>
            </a:lvl5pPr>
            <a:lvl6pPr indent="0" lvl="5" marL="0" marR="0" rtl="0" algn="r">
              <a:spcBef>
                <a:spcPts val="0"/>
              </a:spcBef>
              <a:buNone/>
              <a:defRPr b="0" i="0" sz="1100" u="none" cap="none" strike="noStrike">
                <a:solidFill>
                  <a:srgbClr val="888888"/>
                </a:solidFill>
                <a:latin typeface="Arial"/>
                <a:ea typeface="Arial"/>
                <a:cs typeface="Arial"/>
                <a:sym typeface="Arial"/>
              </a:defRPr>
            </a:lvl6pPr>
            <a:lvl7pPr indent="0" lvl="6" marL="0" marR="0" rtl="0" algn="r">
              <a:spcBef>
                <a:spcPts val="0"/>
              </a:spcBef>
              <a:buNone/>
              <a:defRPr b="0" i="0" sz="1100" u="none" cap="none" strike="noStrike">
                <a:solidFill>
                  <a:srgbClr val="888888"/>
                </a:solidFill>
                <a:latin typeface="Arial"/>
                <a:ea typeface="Arial"/>
                <a:cs typeface="Arial"/>
                <a:sym typeface="Arial"/>
              </a:defRPr>
            </a:lvl7pPr>
            <a:lvl8pPr indent="0" lvl="7" marL="0" marR="0" rtl="0" algn="r">
              <a:spcBef>
                <a:spcPts val="0"/>
              </a:spcBef>
              <a:buNone/>
              <a:defRPr b="0" i="0" sz="1100" u="none" cap="none" strike="noStrike">
                <a:solidFill>
                  <a:srgbClr val="888888"/>
                </a:solidFill>
                <a:latin typeface="Arial"/>
                <a:ea typeface="Arial"/>
                <a:cs typeface="Arial"/>
                <a:sym typeface="Arial"/>
              </a:defRPr>
            </a:lvl8pPr>
            <a:lvl9pPr indent="0" lvl="8" marL="0" marR="0" rtl="0" algn="r">
              <a:spcBef>
                <a:spcPts val="0"/>
              </a:spcBef>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www.jetir.org/papers/JETIR1903556.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ieeexplore.ieee.org/document/961693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ctrTitle"/>
          </p:nvPr>
        </p:nvSpPr>
        <p:spPr>
          <a:xfrm>
            <a:off x="653475" y="797750"/>
            <a:ext cx="7804800" cy="1406400"/>
          </a:xfrm>
          <a:prstGeom prst="rect">
            <a:avLst/>
          </a:prstGeom>
        </p:spPr>
        <p:txBody>
          <a:bodyPr anchorCtr="0" anchor="b" bIns="34275" lIns="68575" spcFirstLastPara="1" rIns="68575" wrap="square" tIns="34275">
            <a:normAutofit fontScale="90000"/>
          </a:bodyPr>
          <a:lstStyle/>
          <a:p>
            <a:pPr indent="0" lvl="0" marL="0" rtl="0" algn="r">
              <a:spcBef>
                <a:spcPts val="0"/>
              </a:spcBef>
              <a:spcAft>
                <a:spcPts val="0"/>
              </a:spcAft>
              <a:buNone/>
            </a:pPr>
            <a:r>
              <a:rPr lang="en"/>
              <a:t>Sentiment analysis of Youtube live chat using Machine Learning methods</a:t>
            </a:r>
            <a:endParaRPr/>
          </a:p>
        </p:txBody>
      </p:sp>
      <p:sp>
        <p:nvSpPr>
          <p:cNvPr id="300" name="Google Shape;300;p43"/>
          <p:cNvSpPr txBox="1"/>
          <p:nvPr>
            <p:ph idx="1" type="subTitle"/>
          </p:nvPr>
        </p:nvSpPr>
        <p:spPr>
          <a:xfrm>
            <a:off x="4114875" y="2677384"/>
            <a:ext cx="4343400" cy="1532100"/>
          </a:xfrm>
          <a:prstGeom prst="rect">
            <a:avLst/>
          </a:prstGeom>
        </p:spPr>
        <p:txBody>
          <a:bodyPr anchorCtr="0" anchor="t" bIns="34275" lIns="68575" spcFirstLastPara="1" rIns="68575" wrap="square" tIns="34275">
            <a:normAutofit/>
          </a:bodyPr>
          <a:lstStyle/>
          <a:p>
            <a:pPr indent="0" lvl="0" marL="0" rtl="0" algn="r">
              <a:spcBef>
                <a:spcPts val="800"/>
              </a:spcBef>
              <a:spcAft>
                <a:spcPts val="0"/>
              </a:spcAft>
              <a:buNone/>
            </a:pPr>
            <a:r>
              <a:rPr lang="en"/>
              <a:t>Aniket Malik 2021231</a:t>
            </a:r>
            <a:endParaRPr/>
          </a:p>
          <a:p>
            <a:pPr indent="0" lvl="0" marL="0" rtl="0" algn="r">
              <a:spcBef>
                <a:spcPts val="800"/>
              </a:spcBef>
              <a:spcAft>
                <a:spcPts val="0"/>
              </a:spcAft>
              <a:buNone/>
            </a:pPr>
            <a:r>
              <a:rPr lang="en"/>
              <a:t>Mayank Jha 2020521</a:t>
            </a:r>
            <a:endParaRPr/>
          </a:p>
          <a:p>
            <a:pPr indent="0" lvl="0" marL="0" rtl="0" algn="r">
              <a:spcBef>
                <a:spcPts val="800"/>
              </a:spcBef>
              <a:spcAft>
                <a:spcPts val="0"/>
              </a:spcAft>
              <a:buNone/>
            </a:pPr>
            <a:r>
              <a:rPr lang="en"/>
              <a:t>Piyush Gautam 2021549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Methodology</a:t>
            </a:r>
            <a:endParaRPr/>
          </a:p>
        </p:txBody>
      </p:sp>
      <p:sp>
        <p:nvSpPr>
          <p:cNvPr id="357" name="Google Shape;357;p52"/>
          <p:cNvSpPr txBox="1"/>
          <p:nvPr>
            <p:ph idx="1" type="body"/>
          </p:nvPr>
        </p:nvSpPr>
        <p:spPr>
          <a:xfrm>
            <a:off x="318800" y="1157650"/>
            <a:ext cx="7533300" cy="4613700"/>
          </a:xfrm>
          <a:prstGeom prst="rect">
            <a:avLst/>
          </a:prstGeom>
        </p:spPr>
        <p:txBody>
          <a:bodyPr anchorCtr="0" anchor="t" bIns="34275" lIns="68575" spcFirstLastPara="1" rIns="68575" wrap="square" tIns="34275">
            <a:normAutofit fontScale="77500" lnSpcReduction="20000"/>
          </a:bodyPr>
          <a:lstStyle/>
          <a:p>
            <a:pPr indent="0" lvl="0" marL="0" rtl="0" algn="l">
              <a:lnSpc>
                <a:spcPct val="70000"/>
              </a:lnSpc>
              <a:spcBef>
                <a:spcPts val="800"/>
              </a:spcBef>
              <a:spcAft>
                <a:spcPts val="0"/>
              </a:spcAft>
              <a:buClr>
                <a:schemeClr val="dk1"/>
              </a:buClr>
              <a:buSzPct val="41763"/>
              <a:buFont typeface="Arial"/>
              <a:buNone/>
            </a:pPr>
            <a:r>
              <a:rPr lang="en" sz="2633"/>
              <a:t>To preprocess the data we used some following methods.</a:t>
            </a:r>
            <a:endParaRPr sz="2633"/>
          </a:p>
          <a:p>
            <a:pPr indent="0" lvl="0" marL="457200" rtl="0" algn="l">
              <a:lnSpc>
                <a:spcPct val="70000"/>
              </a:lnSpc>
              <a:spcBef>
                <a:spcPts val="800"/>
              </a:spcBef>
              <a:spcAft>
                <a:spcPts val="0"/>
              </a:spcAft>
              <a:buNone/>
            </a:pPr>
            <a:r>
              <a:t/>
            </a:r>
            <a:endParaRPr sz="2633"/>
          </a:p>
          <a:p>
            <a:pPr indent="-358218" lvl="0" marL="457200" rtl="0" algn="l">
              <a:lnSpc>
                <a:spcPct val="70000"/>
              </a:lnSpc>
              <a:spcBef>
                <a:spcPts val="800"/>
              </a:spcBef>
              <a:spcAft>
                <a:spcPts val="0"/>
              </a:spcAft>
              <a:buSzPct val="100000"/>
              <a:buChar char="●"/>
            </a:pPr>
            <a:r>
              <a:rPr lang="en" sz="2633"/>
              <a:t>Converting all the parquet files of the dataset into one single csv file.</a:t>
            </a:r>
            <a:endParaRPr sz="2633"/>
          </a:p>
          <a:p>
            <a:pPr indent="0" lvl="0" marL="457200" rtl="0" algn="l">
              <a:lnSpc>
                <a:spcPct val="70000"/>
              </a:lnSpc>
              <a:spcBef>
                <a:spcPts val="800"/>
              </a:spcBef>
              <a:spcAft>
                <a:spcPts val="0"/>
              </a:spcAft>
              <a:buNone/>
            </a:pPr>
            <a:r>
              <a:t/>
            </a:r>
            <a:endParaRPr sz="1343"/>
          </a:p>
          <a:p>
            <a:pPr indent="-358218" lvl="0" marL="457200" rtl="0" algn="l">
              <a:lnSpc>
                <a:spcPct val="70000"/>
              </a:lnSpc>
              <a:spcBef>
                <a:spcPts val="800"/>
              </a:spcBef>
              <a:spcAft>
                <a:spcPts val="0"/>
              </a:spcAft>
              <a:buSzPct val="100000"/>
              <a:buChar char="●"/>
            </a:pPr>
            <a:r>
              <a:rPr lang="en" sz="2633"/>
              <a:t>Removing any duplicate characters, Non-ascii characters and </a:t>
            </a:r>
            <a:endParaRPr sz="2633"/>
          </a:p>
          <a:p>
            <a:pPr indent="457200" lvl="0" marL="0" rtl="0" algn="l">
              <a:lnSpc>
                <a:spcPct val="70000"/>
              </a:lnSpc>
              <a:spcBef>
                <a:spcPts val="800"/>
              </a:spcBef>
              <a:spcAft>
                <a:spcPts val="0"/>
              </a:spcAft>
              <a:buNone/>
            </a:pPr>
            <a:r>
              <a:rPr lang="en" sz="2633"/>
              <a:t>special characters.</a:t>
            </a:r>
            <a:endParaRPr sz="2633"/>
          </a:p>
          <a:p>
            <a:pPr indent="0" lvl="0" marL="457200" rtl="0" algn="l">
              <a:lnSpc>
                <a:spcPct val="70000"/>
              </a:lnSpc>
              <a:spcBef>
                <a:spcPts val="800"/>
              </a:spcBef>
              <a:spcAft>
                <a:spcPts val="0"/>
              </a:spcAft>
              <a:buNone/>
            </a:pPr>
            <a:r>
              <a:t/>
            </a:r>
            <a:endParaRPr sz="2633"/>
          </a:p>
          <a:p>
            <a:pPr indent="-358218" lvl="0" marL="457200" rtl="0" algn="l">
              <a:lnSpc>
                <a:spcPct val="70000"/>
              </a:lnSpc>
              <a:spcBef>
                <a:spcPts val="800"/>
              </a:spcBef>
              <a:spcAft>
                <a:spcPts val="0"/>
              </a:spcAft>
              <a:buSzPct val="100000"/>
              <a:buChar char="●"/>
            </a:pPr>
            <a:r>
              <a:rPr lang="en" sz="2633"/>
              <a:t>Lowercasing all the characters and words.</a:t>
            </a:r>
            <a:endParaRPr sz="2633"/>
          </a:p>
          <a:p>
            <a:pPr indent="0" lvl="0" marL="457200" rtl="0" algn="l">
              <a:lnSpc>
                <a:spcPct val="70000"/>
              </a:lnSpc>
              <a:spcBef>
                <a:spcPts val="800"/>
              </a:spcBef>
              <a:spcAft>
                <a:spcPts val="0"/>
              </a:spcAft>
              <a:buNone/>
            </a:pPr>
            <a:r>
              <a:t/>
            </a:r>
            <a:endParaRPr sz="2633"/>
          </a:p>
          <a:p>
            <a:pPr indent="-358218" lvl="0" marL="457200" rtl="0" algn="l">
              <a:lnSpc>
                <a:spcPct val="70000"/>
              </a:lnSpc>
              <a:spcBef>
                <a:spcPts val="800"/>
              </a:spcBef>
              <a:spcAft>
                <a:spcPts val="0"/>
              </a:spcAft>
              <a:buSzPct val="100000"/>
              <a:buChar char="●"/>
            </a:pPr>
            <a:r>
              <a:rPr lang="en" sz="2633"/>
              <a:t>Tokenization for splitting the long sentences into smaller chunks.</a:t>
            </a:r>
            <a:endParaRPr sz="2633"/>
          </a:p>
          <a:p>
            <a:pPr indent="0" lvl="0" marL="457200" rtl="0" algn="l">
              <a:lnSpc>
                <a:spcPct val="70000"/>
              </a:lnSpc>
              <a:spcBef>
                <a:spcPts val="800"/>
              </a:spcBef>
              <a:spcAft>
                <a:spcPts val="0"/>
              </a:spcAft>
              <a:buNone/>
            </a:pPr>
            <a:r>
              <a:t/>
            </a:r>
            <a:endParaRPr sz="2633"/>
          </a:p>
          <a:p>
            <a:pPr indent="-358218" lvl="0" marL="457200" rtl="0" algn="l">
              <a:lnSpc>
                <a:spcPct val="70000"/>
              </a:lnSpc>
              <a:spcBef>
                <a:spcPts val="800"/>
              </a:spcBef>
              <a:spcAft>
                <a:spcPts val="0"/>
              </a:spcAft>
              <a:buSzPct val="100000"/>
              <a:buChar char="●"/>
            </a:pPr>
            <a:r>
              <a:rPr lang="en" sz="2633"/>
              <a:t>Contractions were expanded.Eg- don’t was changed to do not.</a:t>
            </a:r>
            <a:endParaRPr sz="2633"/>
          </a:p>
          <a:p>
            <a:pPr indent="0" lvl="0" marL="0" rtl="0" algn="l">
              <a:lnSpc>
                <a:spcPct val="70000"/>
              </a:lnSpc>
              <a:spcBef>
                <a:spcPts val="800"/>
              </a:spcBef>
              <a:spcAft>
                <a:spcPts val="0"/>
              </a:spcAft>
              <a:buNone/>
            </a:pPr>
            <a:r>
              <a:t/>
            </a:r>
            <a:endParaRPr sz="2633"/>
          </a:p>
          <a:p>
            <a:pPr indent="0" lvl="0" marL="0" rtl="0" algn="l">
              <a:lnSpc>
                <a:spcPct val="70000"/>
              </a:lnSpc>
              <a:spcBef>
                <a:spcPts val="800"/>
              </a:spcBef>
              <a:spcAft>
                <a:spcPts val="0"/>
              </a:spcAft>
              <a:buNone/>
            </a:pPr>
            <a:r>
              <a:t/>
            </a:r>
            <a:endParaRPr/>
          </a:p>
          <a:p>
            <a:pPr indent="0" lvl="0" marL="0" rtl="0" algn="l">
              <a:lnSpc>
                <a:spcPct val="70000"/>
              </a:lnSpc>
              <a:spcBef>
                <a:spcPts val="800"/>
              </a:spcBef>
              <a:spcAft>
                <a:spcPts val="0"/>
              </a:spcAft>
              <a:buNone/>
            </a:pPr>
            <a:r>
              <a:t/>
            </a:r>
            <a:endParaRPr/>
          </a:p>
          <a:p>
            <a:pPr indent="0" lvl="0" marL="0" rtl="0" algn="l">
              <a:lnSpc>
                <a:spcPct val="70000"/>
              </a:lnSpc>
              <a:spcBef>
                <a:spcPts val="800"/>
              </a:spcBef>
              <a:spcAft>
                <a:spcPts val="0"/>
              </a:spcAft>
              <a:buClr>
                <a:schemeClr val="dk1"/>
              </a:buClr>
              <a:buSzPct val="52380"/>
              <a:buFont typeface="Arial"/>
              <a:buNone/>
            </a:pPr>
            <a:r>
              <a:t/>
            </a:r>
            <a:endParaRPr/>
          </a:p>
          <a:p>
            <a:pPr indent="0" lvl="0" marL="0" rtl="0" algn="l">
              <a:lnSpc>
                <a:spcPct val="70000"/>
              </a:lnSpc>
              <a:spcBef>
                <a:spcPts val="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3"/>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311150" lvl="0" marL="457200" rtl="0" algn="l">
              <a:spcBef>
                <a:spcPts val="800"/>
              </a:spcBef>
              <a:spcAft>
                <a:spcPts val="0"/>
              </a:spcAft>
              <a:buSzPts val="1300"/>
              <a:buChar char="●"/>
            </a:pPr>
            <a:r>
              <a:rPr lang="en" sz="2000"/>
              <a:t>Tf-Idf, Word2Vec and Fasttext </a:t>
            </a:r>
            <a:r>
              <a:rPr lang="en" sz="2000"/>
              <a:t>vectorizer </a:t>
            </a:r>
            <a:r>
              <a:rPr lang="en" sz="2000"/>
              <a:t>to convert sentences into vectors for performing Logistic Regression , SVM ,etc.</a:t>
            </a:r>
            <a:endParaRPr sz="2000"/>
          </a:p>
          <a:p>
            <a:pPr indent="0" lvl="0" marL="457200" rtl="0" algn="l">
              <a:spcBef>
                <a:spcPts val="800"/>
              </a:spcBef>
              <a:spcAft>
                <a:spcPts val="0"/>
              </a:spcAft>
              <a:buNone/>
            </a:pPr>
            <a:r>
              <a:t/>
            </a:r>
            <a:endParaRPr sz="2000"/>
          </a:p>
          <a:p>
            <a:pPr indent="-311150" lvl="0" marL="457200" rtl="0" algn="l">
              <a:spcBef>
                <a:spcPts val="800"/>
              </a:spcBef>
              <a:spcAft>
                <a:spcPts val="0"/>
              </a:spcAft>
              <a:buSzPts val="1300"/>
              <a:buChar char="●"/>
            </a:pPr>
            <a:r>
              <a:rPr lang="en" sz="2000"/>
              <a:t>Machine Learning Models were implemented on the following data split postprocessing-</a:t>
            </a:r>
            <a:endParaRPr sz="2000"/>
          </a:p>
          <a:p>
            <a:pPr indent="0" lvl="0" marL="457200" rtl="0" algn="l">
              <a:spcBef>
                <a:spcPts val="800"/>
              </a:spcBef>
              <a:spcAft>
                <a:spcPts val="0"/>
              </a:spcAft>
              <a:buNone/>
            </a:pPr>
            <a:r>
              <a:rPr lang="en" sz="2000"/>
              <a:t>test:train(20:80)</a:t>
            </a:r>
            <a:endParaRPr sz="2000"/>
          </a:p>
          <a:p>
            <a:pPr indent="-311150" lvl="0" marL="457200" rtl="0" algn="l">
              <a:spcBef>
                <a:spcPts val="800"/>
              </a:spcBef>
              <a:spcAft>
                <a:spcPts val="0"/>
              </a:spcAft>
              <a:buSzPts val="1300"/>
              <a:buChar char="●"/>
            </a:pPr>
            <a:r>
              <a:rPr lang="en" sz="2000"/>
              <a:t>Following libraries were used in implementation of the methods-numpy, pandas,sklearn, sea born, matplot.lib, contractions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368" name="Google Shape;368;p54"/>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Models include-</a:t>
            </a:r>
            <a:endParaRPr/>
          </a:p>
          <a:p>
            <a:pPr indent="-317500" lvl="0" marL="457200" rtl="0" algn="l">
              <a:spcBef>
                <a:spcPts val="800"/>
              </a:spcBef>
              <a:spcAft>
                <a:spcPts val="0"/>
              </a:spcAft>
              <a:buSzPts val="1400"/>
              <a:buChar char="●"/>
            </a:pPr>
            <a:r>
              <a:rPr lang="en"/>
              <a:t>Logistic Regression</a:t>
            </a:r>
            <a:endParaRPr/>
          </a:p>
          <a:p>
            <a:pPr indent="-317500" lvl="0" marL="457200" rtl="0" algn="l">
              <a:spcBef>
                <a:spcPts val="0"/>
              </a:spcBef>
              <a:spcAft>
                <a:spcPts val="0"/>
              </a:spcAft>
              <a:buSzPts val="1400"/>
              <a:buChar char="●"/>
            </a:pPr>
            <a:r>
              <a:rPr lang="en"/>
              <a:t>Naive Bayes</a:t>
            </a:r>
            <a:endParaRPr/>
          </a:p>
          <a:p>
            <a:pPr indent="-317500" lvl="0" marL="457200" rtl="0" algn="l">
              <a:spcBef>
                <a:spcPts val="0"/>
              </a:spcBef>
              <a:spcAft>
                <a:spcPts val="0"/>
              </a:spcAft>
              <a:buSzPts val="1400"/>
              <a:buChar char="●"/>
            </a:pPr>
            <a:r>
              <a:rPr lang="en"/>
              <a:t>Decision Trees</a:t>
            </a:r>
            <a:endParaRPr/>
          </a:p>
          <a:p>
            <a:pPr indent="-317500" lvl="0" marL="457200" rtl="0" algn="l">
              <a:spcBef>
                <a:spcPts val="0"/>
              </a:spcBef>
              <a:spcAft>
                <a:spcPts val="0"/>
              </a:spcAft>
              <a:buSzPts val="1400"/>
              <a:buChar char="●"/>
            </a:pPr>
            <a:r>
              <a:rPr lang="en"/>
              <a:t>Random Forest</a:t>
            </a:r>
            <a:endParaRPr/>
          </a:p>
          <a:p>
            <a:pPr indent="-317500" lvl="0" marL="457200" rtl="0" algn="l">
              <a:spcBef>
                <a:spcPts val="0"/>
              </a:spcBef>
              <a:spcAft>
                <a:spcPts val="0"/>
              </a:spcAft>
              <a:buSzPts val="1400"/>
              <a:buChar char="●"/>
            </a:pPr>
            <a:r>
              <a:rPr lang="en"/>
              <a:t>SVM</a:t>
            </a:r>
            <a:endParaRPr/>
          </a:p>
          <a:p>
            <a:pPr indent="-317500" lvl="0" marL="457200" rtl="0" algn="l">
              <a:spcBef>
                <a:spcPts val="0"/>
              </a:spcBef>
              <a:spcAft>
                <a:spcPts val="0"/>
              </a:spcAft>
              <a:buSzPts val="1400"/>
              <a:buChar char="●"/>
            </a:pPr>
            <a:r>
              <a:rPr lang="en"/>
              <a:t>XG Boost</a:t>
            </a:r>
            <a:endParaRPr/>
          </a:p>
          <a:p>
            <a:pPr indent="-317500" lvl="0" marL="457200" rtl="0" algn="l">
              <a:spcBef>
                <a:spcPts val="0"/>
              </a:spcBef>
              <a:spcAft>
                <a:spcPts val="0"/>
              </a:spcAft>
              <a:buSzPts val="1400"/>
              <a:buChar char="●"/>
            </a:pPr>
            <a:r>
              <a:rPr lang="en"/>
              <a:t>MLP</a:t>
            </a:r>
            <a:endParaRPr/>
          </a:p>
          <a:p>
            <a:pPr indent="-317500" lvl="0" marL="457200" rtl="0" algn="l">
              <a:spcBef>
                <a:spcPts val="0"/>
              </a:spcBef>
              <a:spcAft>
                <a:spcPts val="0"/>
              </a:spcAft>
              <a:buSzPts val="1400"/>
              <a:buChar char="●"/>
            </a:pPr>
            <a:r>
              <a:rPr lang="en"/>
              <a:t>RNN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5"/>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Results and Analysis </a:t>
            </a:r>
            <a:endParaRPr/>
          </a:p>
        </p:txBody>
      </p:sp>
      <p:sp>
        <p:nvSpPr>
          <p:cNvPr id="374" name="Google Shape;374;p55"/>
          <p:cNvSpPr txBox="1"/>
          <p:nvPr>
            <p:ph idx="1" type="body"/>
          </p:nvPr>
        </p:nvSpPr>
        <p:spPr>
          <a:xfrm>
            <a:off x="633850" y="1035743"/>
            <a:ext cx="7886700" cy="3599100"/>
          </a:xfrm>
          <a:prstGeom prst="rect">
            <a:avLst/>
          </a:prstGeom>
        </p:spPr>
        <p:txBody>
          <a:bodyPr anchorCtr="0" anchor="t" bIns="34275" lIns="68575" spcFirstLastPara="1" rIns="68575" wrap="square" tIns="34275">
            <a:normAutofit/>
          </a:bodyPr>
          <a:lstStyle/>
          <a:p>
            <a:pPr indent="0" lvl="0" marL="457200" rtl="0" algn="l">
              <a:spcBef>
                <a:spcPts val="800"/>
              </a:spcBef>
              <a:spcAft>
                <a:spcPts val="0"/>
              </a:spcAft>
              <a:buNone/>
            </a:pPr>
            <a:r>
              <a:rPr lang="en"/>
              <a:t>After performing Logistic Regression-</a:t>
            </a:r>
            <a:endParaRPr/>
          </a:p>
          <a:p>
            <a:pPr indent="0" lvl="0" marL="457200" rtl="0" algn="l">
              <a:spcBef>
                <a:spcPts val="800"/>
              </a:spcBef>
              <a:spcAft>
                <a:spcPts val="0"/>
              </a:spcAft>
              <a:buNone/>
            </a:pPr>
            <a:r>
              <a:rPr lang="en"/>
              <a:t>Max_Iteration-10,000</a:t>
            </a:r>
            <a:endParaRPr/>
          </a:p>
          <a:p>
            <a:pPr indent="-317500" lvl="0" marL="457200" rtl="0" algn="l">
              <a:spcBef>
                <a:spcPts val="800"/>
              </a:spcBef>
              <a:spcAft>
                <a:spcPts val="0"/>
              </a:spcAft>
              <a:buSzPts val="1400"/>
              <a:buChar char="●"/>
            </a:pPr>
            <a:r>
              <a:rPr lang="en"/>
              <a:t>Moderate Accuracy of 65%</a:t>
            </a:r>
            <a:endParaRPr/>
          </a:p>
          <a:p>
            <a:pPr indent="-317500" lvl="0" marL="457200" rtl="0" algn="l">
              <a:spcBef>
                <a:spcPts val="0"/>
              </a:spcBef>
              <a:spcAft>
                <a:spcPts val="0"/>
              </a:spcAft>
              <a:buSzPts val="1400"/>
              <a:buChar char="●"/>
            </a:pPr>
            <a:r>
              <a:rPr lang="en"/>
              <a:t>70% correct prediction of actual positives (label = 1) as positives</a:t>
            </a:r>
            <a:endParaRPr/>
          </a:p>
        </p:txBody>
      </p:sp>
      <p:graphicFrame>
        <p:nvGraphicFramePr>
          <p:cNvPr id="375" name="Google Shape;375;p55"/>
          <p:cNvGraphicFramePr/>
          <p:nvPr/>
        </p:nvGraphicFramePr>
        <p:xfrm>
          <a:off x="1328738" y="2489450"/>
          <a:ext cx="3000000" cy="3000000"/>
        </p:xfrm>
        <a:graphic>
          <a:graphicData uri="http://schemas.openxmlformats.org/drawingml/2006/table">
            <a:tbl>
              <a:tblPr>
                <a:noFill/>
                <a:tableStyleId>{63FABDDD-A966-4663-9743-0126170649D0}</a:tableStyleId>
              </a:tblPr>
              <a:tblGrid>
                <a:gridCol w="3034950"/>
                <a:gridCol w="3461975"/>
              </a:tblGrid>
              <a:tr h="340725">
                <a:tc>
                  <a:txBody>
                    <a:bodyPr/>
                    <a:lstStyle/>
                    <a:p>
                      <a:pPr indent="0" lvl="0" marL="0" rtl="0" algn="l">
                        <a:spcBef>
                          <a:spcPts val="0"/>
                        </a:spcBef>
                        <a:spcAft>
                          <a:spcPts val="0"/>
                        </a:spcAft>
                        <a:buNone/>
                      </a:pPr>
                      <a:r>
                        <a:rPr b="1" lang="en" sz="2000">
                          <a:solidFill>
                            <a:schemeClr val="dk1"/>
                          </a:solidFill>
                        </a:rPr>
                        <a:t>Accuracy</a:t>
                      </a:r>
                      <a:endParaRPr b="1" sz="20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1"/>
                          </a:solidFill>
                        </a:rPr>
                        <a:t>0.65</a:t>
                      </a:r>
                      <a:endParaRPr b="1" sz="20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0725">
                <a:tc>
                  <a:txBody>
                    <a:bodyPr/>
                    <a:lstStyle/>
                    <a:p>
                      <a:pPr indent="0" lvl="0" marL="0" rtl="0" algn="l">
                        <a:spcBef>
                          <a:spcPts val="0"/>
                        </a:spcBef>
                        <a:spcAft>
                          <a:spcPts val="0"/>
                        </a:spcAft>
                        <a:buNone/>
                      </a:pPr>
                      <a:r>
                        <a:rPr b="1" lang="en" sz="2000">
                          <a:solidFill>
                            <a:schemeClr val="dk1"/>
                          </a:solidFill>
                        </a:rPr>
                        <a:t>Precision</a:t>
                      </a:r>
                      <a:endParaRPr b="1" sz="20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1"/>
                          </a:solidFill>
                        </a:rPr>
                        <a:t>0.70</a:t>
                      </a:r>
                      <a:endParaRPr b="1" sz="20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0725">
                <a:tc>
                  <a:txBody>
                    <a:bodyPr/>
                    <a:lstStyle/>
                    <a:p>
                      <a:pPr indent="0" lvl="0" marL="0" rtl="0" algn="l">
                        <a:spcBef>
                          <a:spcPts val="0"/>
                        </a:spcBef>
                        <a:spcAft>
                          <a:spcPts val="0"/>
                        </a:spcAft>
                        <a:buNone/>
                      </a:pPr>
                      <a:r>
                        <a:rPr b="1" lang="en" sz="2000">
                          <a:solidFill>
                            <a:schemeClr val="dk1"/>
                          </a:solidFill>
                        </a:rPr>
                        <a:t>Recall</a:t>
                      </a:r>
                      <a:endParaRPr b="1" sz="20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1"/>
                          </a:solidFill>
                        </a:rPr>
                        <a:t>0.36</a:t>
                      </a:r>
                      <a:endParaRPr b="1" sz="20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0725">
                <a:tc>
                  <a:txBody>
                    <a:bodyPr/>
                    <a:lstStyle/>
                    <a:p>
                      <a:pPr indent="0" lvl="0" marL="0" rtl="0" algn="l">
                        <a:spcBef>
                          <a:spcPts val="0"/>
                        </a:spcBef>
                        <a:spcAft>
                          <a:spcPts val="0"/>
                        </a:spcAft>
                        <a:buNone/>
                      </a:pPr>
                      <a:r>
                        <a:rPr b="1" lang="en" sz="2000">
                          <a:solidFill>
                            <a:schemeClr val="dk1"/>
                          </a:solidFill>
                        </a:rPr>
                        <a:t>F1 Score</a:t>
                      </a:r>
                      <a:endParaRPr b="1" sz="20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1"/>
                          </a:solidFill>
                        </a:rPr>
                        <a:t>0.48</a:t>
                      </a:r>
                      <a:endParaRPr b="1" sz="20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6"/>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Classification Report</a:t>
            </a:r>
            <a:endParaRPr/>
          </a:p>
        </p:txBody>
      </p:sp>
      <p:sp>
        <p:nvSpPr>
          <p:cNvPr id="381" name="Google Shape;381;p56"/>
          <p:cNvSpPr txBox="1"/>
          <p:nvPr>
            <p:ph idx="1" type="body"/>
          </p:nvPr>
        </p:nvSpPr>
        <p:spPr>
          <a:xfrm>
            <a:off x="633850" y="1090289"/>
            <a:ext cx="7886700" cy="3544500"/>
          </a:xfrm>
          <a:prstGeom prst="rect">
            <a:avLst/>
          </a:prstGeom>
        </p:spPr>
        <p:txBody>
          <a:bodyPr anchorCtr="0" anchor="t" bIns="34275" lIns="68575" spcFirstLastPara="1" rIns="68575" wrap="square" tIns="34275">
            <a:normAutofit/>
          </a:bodyPr>
          <a:lstStyle/>
          <a:p>
            <a:pPr indent="-349250" lvl="0" marL="457200" rtl="0" algn="l">
              <a:lnSpc>
                <a:spcPct val="100000"/>
              </a:lnSpc>
              <a:spcBef>
                <a:spcPts val="0"/>
              </a:spcBef>
              <a:spcAft>
                <a:spcPts val="0"/>
              </a:spcAft>
              <a:buSzPts val="1900"/>
              <a:buFont typeface="Arial"/>
              <a:buChar char="●"/>
            </a:pPr>
            <a:r>
              <a:rPr lang="en" sz="1900">
                <a:latin typeface="Arial"/>
                <a:ea typeface="Arial"/>
                <a:cs typeface="Arial"/>
                <a:sym typeface="Arial"/>
              </a:rPr>
              <a:t>Macro Averages of Precision, Recall, F1 Score are 0.67, 0.62, 0.61</a:t>
            </a:r>
            <a:endParaRPr sz="1900">
              <a:latin typeface="Arial"/>
              <a:ea typeface="Arial"/>
              <a:cs typeface="Arial"/>
              <a:sym typeface="Arial"/>
            </a:endParaRPr>
          </a:p>
          <a:p>
            <a:pPr indent="-349250" lvl="0" marL="457200" rtl="0" algn="l">
              <a:lnSpc>
                <a:spcPct val="100000"/>
              </a:lnSpc>
              <a:spcBef>
                <a:spcPts val="0"/>
              </a:spcBef>
              <a:spcAft>
                <a:spcPts val="0"/>
              </a:spcAft>
              <a:buSzPts val="1900"/>
              <a:buFont typeface="Arial"/>
              <a:buChar char="●"/>
            </a:pPr>
            <a:r>
              <a:rPr lang="en" sz="1900">
                <a:latin typeface="Arial"/>
                <a:ea typeface="Arial"/>
                <a:cs typeface="Arial"/>
                <a:sym typeface="Arial"/>
              </a:rPr>
              <a:t>Weighted averages of Precision, Recall, F1 Score are 0.67, 0.65, 0.62</a:t>
            </a:r>
            <a:endParaRPr sz="1900">
              <a:latin typeface="Arial"/>
              <a:ea typeface="Arial"/>
              <a:cs typeface="Arial"/>
              <a:sym typeface="Arial"/>
            </a:endParaRPr>
          </a:p>
          <a:p>
            <a:pPr indent="-349250" lvl="0" marL="457200" rtl="0" algn="l">
              <a:lnSpc>
                <a:spcPct val="100000"/>
              </a:lnSpc>
              <a:spcBef>
                <a:spcPts val="0"/>
              </a:spcBef>
              <a:spcAft>
                <a:spcPts val="0"/>
              </a:spcAft>
              <a:buSzPts val="1900"/>
              <a:buFont typeface="Arial"/>
              <a:buChar char="●"/>
            </a:pPr>
            <a:r>
              <a:rPr lang="en" sz="1900">
                <a:latin typeface="Arial"/>
                <a:ea typeface="Arial"/>
                <a:cs typeface="Arial"/>
                <a:sym typeface="Arial"/>
              </a:rPr>
              <a:t>For negative class = High Recall (0.88), Low Precision (0.64). Most negative classes got identified</a:t>
            </a:r>
            <a:endParaRPr sz="1900">
              <a:latin typeface="Arial"/>
              <a:ea typeface="Arial"/>
              <a:cs typeface="Arial"/>
              <a:sym typeface="Arial"/>
            </a:endParaRPr>
          </a:p>
          <a:p>
            <a:pPr indent="-349250" lvl="0" marL="457200" rtl="0" algn="l">
              <a:lnSpc>
                <a:spcPct val="100000"/>
              </a:lnSpc>
              <a:spcBef>
                <a:spcPts val="0"/>
              </a:spcBef>
              <a:spcAft>
                <a:spcPts val="0"/>
              </a:spcAft>
              <a:buSzPts val="1900"/>
              <a:buFont typeface="Arial"/>
              <a:buChar char="●"/>
            </a:pPr>
            <a:r>
              <a:rPr lang="en" sz="1900">
                <a:latin typeface="Arial"/>
                <a:ea typeface="Arial"/>
                <a:cs typeface="Arial"/>
                <a:sym typeface="Arial"/>
              </a:rPr>
              <a:t>For positive class = Low Recall (0.37), Good Precision (0.70). Predicts the positive classes with good accuracy.</a:t>
            </a:r>
            <a:endParaRPr sz="1900">
              <a:latin typeface="Arial"/>
              <a:ea typeface="Arial"/>
              <a:cs typeface="Arial"/>
              <a:sym typeface="Arial"/>
            </a:endParaRPr>
          </a:p>
        </p:txBody>
      </p:sp>
      <p:graphicFrame>
        <p:nvGraphicFramePr>
          <p:cNvPr id="382" name="Google Shape;382;p56"/>
          <p:cNvGraphicFramePr/>
          <p:nvPr/>
        </p:nvGraphicFramePr>
        <p:xfrm>
          <a:off x="685800" y="3289650"/>
          <a:ext cx="3000000" cy="3000000"/>
        </p:xfrm>
        <a:graphic>
          <a:graphicData uri="http://schemas.openxmlformats.org/drawingml/2006/table">
            <a:tbl>
              <a:tblPr>
                <a:noFill/>
                <a:tableStyleId>{63FABDDD-A966-4663-9743-0126170649D0}</a:tableStyleId>
              </a:tblPr>
              <a:tblGrid>
                <a:gridCol w="1542900"/>
                <a:gridCol w="1542900"/>
                <a:gridCol w="1542900"/>
                <a:gridCol w="1542900"/>
                <a:gridCol w="1663150"/>
              </a:tblGrid>
              <a:tr h="486925">
                <a:tc>
                  <a:txBody>
                    <a:bodyPr/>
                    <a:lstStyle/>
                    <a:p>
                      <a:pPr indent="0" lvl="0" marL="0" rtl="0" algn="l">
                        <a:spcBef>
                          <a:spcPts val="0"/>
                        </a:spcBef>
                        <a:spcAft>
                          <a:spcPts val="0"/>
                        </a:spcAft>
                        <a:buNone/>
                      </a:pPr>
                      <a:r>
                        <a:rPr lang="en" sz="1900">
                          <a:solidFill>
                            <a:schemeClr val="dk1"/>
                          </a:solidFill>
                        </a:rPr>
                        <a:t>Label</a:t>
                      </a:r>
                      <a:endParaRPr sz="1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900">
                          <a:solidFill>
                            <a:schemeClr val="dk1"/>
                          </a:solidFill>
                        </a:rPr>
                        <a:t>Precision</a:t>
                      </a:r>
                      <a:endParaRPr sz="1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900">
                          <a:solidFill>
                            <a:schemeClr val="dk1"/>
                          </a:solidFill>
                        </a:rPr>
                        <a:t>Recall</a:t>
                      </a:r>
                      <a:endParaRPr sz="1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900">
                          <a:solidFill>
                            <a:schemeClr val="dk1"/>
                          </a:solidFill>
                        </a:rPr>
                        <a:t>F1 Score</a:t>
                      </a:r>
                      <a:endParaRPr sz="1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900">
                          <a:solidFill>
                            <a:schemeClr val="dk1"/>
                          </a:solidFill>
                        </a:rPr>
                        <a:t>Support</a:t>
                      </a:r>
                      <a:endParaRPr sz="1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6925">
                <a:tc>
                  <a:txBody>
                    <a:bodyPr/>
                    <a:lstStyle/>
                    <a:p>
                      <a:pPr indent="0" lvl="0" marL="0" rtl="0" algn="l">
                        <a:spcBef>
                          <a:spcPts val="0"/>
                        </a:spcBef>
                        <a:spcAft>
                          <a:spcPts val="0"/>
                        </a:spcAft>
                        <a:buNone/>
                      </a:pPr>
                      <a:r>
                        <a:rPr lang="en" sz="1900">
                          <a:solidFill>
                            <a:schemeClr val="dk1"/>
                          </a:solidFill>
                        </a:rPr>
                        <a:t>0</a:t>
                      </a:r>
                      <a:endParaRPr sz="1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900">
                          <a:solidFill>
                            <a:schemeClr val="dk1"/>
                          </a:solidFill>
                        </a:rPr>
                        <a:t>0.64</a:t>
                      </a:r>
                      <a:endParaRPr sz="1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900">
                          <a:solidFill>
                            <a:schemeClr val="dk1"/>
                          </a:solidFill>
                        </a:rPr>
                        <a:t>0.88</a:t>
                      </a:r>
                      <a:endParaRPr sz="1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900">
                          <a:solidFill>
                            <a:schemeClr val="dk1"/>
                          </a:solidFill>
                        </a:rPr>
                        <a:t>0.74</a:t>
                      </a:r>
                      <a:endParaRPr sz="1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900">
                          <a:solidFill>
                            <a:schemeClr val="dk1"/>
                          </a:solidFill>
                        </a:rPr>
                        <a:t>0.39</a:t>
                      </a:r>
                      <a:endParaRPr sz="1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6925">
                <a:tc>
                  <a:txBody>
                    <a:bodyPr/>
                    <a:lstStyle/>
                    <a:p>
                      <a:pPr indent="0" lvl="0" marL="0" rtl="0" algn="l">
                        <a:spcBef>
                          <a:spcPts val="0"/>
                        </a:spcBef>
                        <a:spcAft>
                          <a:spcPts val="0"/>
                        </a:spcAft>
                        <a:buNone/>
                      </a:pPr>
                      <a:r>
                        <a:rPr lang="en" sz="1900">
                          <a:solidFill>
                            <a:schemeClr val="dk1"/>
                          </a:solidFill>
                        </a:rPr>
                        <a:t>1</a:t>
                      </a:r>
                      <a:endParaRPr sz="1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900">
                          <a:solidFill>
                            <a:schemeClr val="dk1"/>
                          </a:solidFill>
                        </a:rPr>
                        <a:t>0.70</a:t>
                      </a:r>
                      <a:endParaRPr sz="1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900">
                          <a:solidFill>
                            <a:schemeClr val="dk1"/>
                          </a:solidFill>
                        </a:rPr>
                        <a:t>0.37</a:t>
                      </a:r>
                      <a:endParaRPr sz="1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900">
                          <a:solidFill>
                            <a:schemeClr val="dk1"/>
                          </a:solidFill>
                        </a:rPr>
                        <a:t>0.48</a:t>
                      </a:r>
                      <a:endParaRPr sz="1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900">
                          <a:solidFill>
                            <a:schemeClr val="dk1"/>
                          </a:solidFill>
                        </a:rPr>
                        <a:t>0.31</a:t>
                      </a:r>
                      <a:endParaRPr sz="1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7"/>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Results Overview</a:t>
            </a:r>
            <a:endParaRPr/>
          </a:p>
        </p:txBody>
      </p:sp>
      <p:pic>
        <p:nvPicPr>
          <p:cNvPr id="388" name="Google Shape;388;p57"/>
          <p:cNvPicPr preferRelativeResize="0"/>
          <p:nvPr/>
        </p:nvPicPr>
        <p:blipFill>
          <a:blip r:embed="rId3">
            <a:alphaModFix/>
          </a:blip>
          <a:stretch>
            <a:fillRect/>
          </a:stretch>
        </p:blipFill>
        <p:spPr>
          <a:xfrm>
            <a:off x="422663" y="893826"/>
            <a:ext cx="8309074" cy="353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8"/>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Naive Bayes</a:t>
            </a:r>
            <a:endParaRPr/>
          </a:p>
        </p:txBody>
      </p:sp>
      <p:sp>
        <p:nvSpPr>
          <p:cNvPr id="394" name="Google Shape;394;p58"/>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317500" lvl="0" marL="457200" rtl="0" algn="l">
              <a:lnSpc>
                <a:spcPct val="100000"/>
              </a:lnSpc>
              <a:spcBef>
                <a:spcPts val="800"/>
              </a:spcBef>
              <a:spcAft>
                <a:spcPts val="0"/>
              </a:spcAft>
              <a:buSzPts val="1400"/>
              <a:buChar char="●"/>
            </a:pPr>
            <a:r>
              <a:rPr lang="en"/>
              <a:t>Bayes probability to determine the probability of a word being in a certain category; toxic or not toxic.</a:t>
            </a:r>
            <a:endParaRPr/>
          </a:p>
          <a:p>
            <a:pPr indent="-317500" lvl="0" marL="457200" rtl="0" algn="l">
              <a:lnSpc>
                <a:spcPct val="100000"/>
              </a:lnSpc>
              <a:spcBef>
                <a:spcPts val="0"/>
              </a:spcBef>
              <a:spcAft>
                <a:spcPts val="0"/>
              </a:spcAft>
              <a:buSzPts val="1400"/>
              <a:buChar char="●"/>
            </a:pPr>
            <a:r>
              <a:rPr lang="en"/>
              <a:t>Assumes that the words are </a:t>
            </a:r>
            <a:r>
              <a:rPr lang="en"/>
              <a:t>independent</a:t>
            </a:r>
            <a:r>
              <a:rPr lang="en"/>
              <a:t> in a text.</a:t>
            </a:r>
            <a:endParaRPr/>
          </a:p>
          <a:p>
            <a:pPr indent="-317500" lvl="0" marL="457200" rtl="0" algn="l">
              <a:lnSpc>
                <a:spcPct val="100000"/>
              </a:lnSpc>
              <a:spcBef>
                <a:spcPts val="0"/>
              </a:spcBef>
              <a:spcAft>
                <a:spcPts val="0"/>
              </a:spcAft>
              <a:buSzPts val="1400"/>
              <a:buChar char="●"/>
            </a:pPr>
            <a:r>
              <a:rPr lang="en"/>
              <a:t>0-1 loss function</a:t>
            </a:r>
            <a:endParaRPr/>
          </a:p>
          <a:p>
            <a:pPr indent="-317500" lvl="0" marL="457200" rtl="0" algn="l">
              <a:lnSpc>
                <a:spcPct val="100000"/>
              </a:lnSpc>
              <a:spcBef>
                <a:spcPts val="0"/>
              </a:spcBef>
              <a:spcAft>
                <a:spcPts val="0"/>
              </a:spcAft>
              <a:buSzPts val="1400"/>
              <a:buChar char="●"/>
            </a:pPr>
            <a:r>
              <a:rPr lang="en"/>
              <a:t>Used Multinomial Naive Bayes</a:t>
            </a:r>
            <a:endParaRPr/>
          </a:p>
          <a:p>
            <a:pPr indent="-317500" lvl="1" marL="914400" rtl="0" algn="l">
              <a:lnSpc>
                <a:spcPct val="100000"/>
              </a:lnSpc>
              <a:spcBef>
                <a:spcPts val="0"/>
              </a:spcBef>
              <a:spcAft>
                <a:spcPts val="0"/>
              </a:spcAft>
              <a:buSzPts val="1400"/>
              <a:buChar char="○"/>
            </a:pPr>
            <a:r>
              <a:rPr lang="en"/>
              <a:t>Contains laplace Smoothing</a:t>
            </a:r>
            <a:endParaRPr/>
          </a:p>
          <a:p>
            <a:pPr indent="-317500" lvl="1" marL="914400" rtl="0" algn="l">
              <a:lnSpc>
                <a:spcPct val="100000"/>
              </a:lnSpc>
              <a:spcBef>
                <a:spcPts val="0"/>
              </a:spcBef>
              <a:spcAft>
                <a:spcPts val="0"/>
              </a:spcAft>
              <a:buSzPts val="1400"/>
              <a:buChar char="○"/>
            </a:pPr>
            <a:r>
              <a:rPr lang="en"/>
              <a:t>Better for textual and sparse data</a:t>
            </a:r>
            <a:endParaRPr/>
          </a:p>
          <a:p>
            <a:pPr indent="0" lvl="0" marL="0" rtl="0" algn="l">
              <a:lnSpc>
                <a:spcPct val="100000"/>
              </a:lnSpc>
              <a:spcBef>
                <a:spcPts val="800"/>
              </a:spcBef>
              <a:spcAft>
                <a:spcPts val="0"/>
              </a:spcAft>
              <a:buNone/>
            </a:pPr>
            <a:r>
              <a:rPr lang="en"/>
              <a:t>Smoothing Parameter = 15,00,000 (Avoids 0 probabilities)</a:t>
            </a:r>
            <a:endParaRPr/>
          </a:p>
          <a:p>
            <a:pPr indent="0" lvl="0" marL="0" rtl="0" algn="l">
              <a:lnSpc>
                <a:spcPct val="100000"/>
              </a:lnSpc>
              <a:spcBef>
                <a:spcPts val="800"/>
              </a:spcBef>
              <a:spcAft>
                <a:spcPts val="0"/>
              </a:spcAft>
              <a:buNone/>
            </a:pPr>
            <a:r>
              <a:rPr lang="en"/>
              <a:t>Fit_prior = False (Assumes Uniform distribution of classes)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9"/>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Naive Bayes: Results</a:t>
            </a:r>
            <a:endParaRPr/>
          </a:p>
        </p:txBody>
      </p:sp>
      <p:sp>
        <p:nvSpPr>
          <p:cNvPr id="400" name="Google Shape;400;p59"/>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64% of the positive predictions are correct.</a:t>
            </a:r>
            <a:endParaRPr/>
          </a:p>
          <a:p>
            <a:pPr indent="0" lvl="0" marL="0" rtl="0" algn="l">
              <a:spcBef>
                <a:spcPts val="800"/>
              </a:spcBef>
              <a:spcAft>
                <a:spcPts val="0"/>
              </a:spcAft>
              <a:buNone/>
            </a:pPr>
            <a:r>
              <a:rPr lang="en"/>
              <a:t>58% of positive texts were identified correctly.</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Why the result!</a:t>
            </a:r>
            <a:endParaRPr/>
          </a:p>
          <a:p>
            <a:pPr indent="-317500" lvl="0" marL="457200" rtl="0" algn="l">
              <a:spcBef>
                <a:spcPts val="800"/>
              </a:spcBef>
              <a:spcAft>
                <a:spcPts val="0"/>
              </a:spcAft>
              <a:buSzPts val="1400"/>
              <a:buChar char="❏"/>
            </a:pPr>
            <a:r>
              <a:rPr lang="en"/>
              <a:t>Naive Assumption of </a:t>
            </a:r>
            <a:endParaRPr/>
          </a:p>
          <a:p>
            <a:pPr indent="0" lvl="0" marL="0" rtl="0" algn="l">
              <a:spcBef>
                <a:spcPts val="800"/>
              </a:spcBef>
              <a:spcAft>
                <a:spcPts val="0"/>
              </a:spcAft>
              <a:buNone/>
            </a:pPr>
            <a:r>
              <a:rPr lang="en"/>
              <a:t>	the model may not work </a:t>
            </a:r>
            <a:endParaRPr/>
          </a:p>
          <a:p>
            <a:pPr indent="0" lvl="0" marL="0" rtl="0" algn="l">
              <a:spcBef>
                <a:spcPts val="800"/>
              </a:spcBef>
              <a:spcAft>
                <a:spcPts val="0"/>
              </a:spcAft>
              <a:buNone/>
            </a:pPr>
            <a:r>
              <a:rPr lang="en"/>
              <a:t>	for this data.</a:t>
            </a:r>
            <a:endParaRPr/>
          </a:p>
          <a:p>
            <a:pPr indent="0" lvl="0" marL="0" rtl="0" algn="l">
              <a:spcBef>
                <a:spcPts val="800"/>
              </a:spcBef>
              <a:spcAft>
                <a:spcPts val="0"/>
              </a:spcAft>
              <a:buNone/>
            </a:pPr>
            <a:r>
              <a:t/>
            </a:r>
            <a:endParaRPr/>
          </a:p>
        </p:txBody>
      </p:sp>
      <p:pic>
        <p:nvPicPr>
          <p:cNvPr id="401" name="Google Shape;401;p59"/>
          <p:cNvPicPr preferRelativeResize="0"/>
          <p:nvPr/>
        </p:nvPicPr>
        <p:blipFill>
          <a:blip r:embed="rId3">
            <a:alphaModFix/>
          </a:blip>
          <a:stretch>
            <a:fillRect/>
          </a:stretch>
        </p:blipFill>
        <p:spPr>
          <a:xfrm>
            <a:off x="4110475" y="2124125"/>
            <a:ext cx="4410075" cy="251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0"/>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Decision Trees</a:t>
            </a:r>
            <a:endParaRPr/>
          </a:p>
        </p:txBody>
      </p:sp>
      <p:sp>
        <p:nvSpPr>
          <p:cNvPr id="407" name="Google Shape;407;p60"/>
          <p:cNvSpPr txBox="1"/>
          <p:nvPr>
            <p:ph idx="1" type="body"/>
          </p:nvPr>
        </p:nvSpPr>
        <p:spPr>
          <a:xfrm>
            <a:off x="633845" y="1035886"/>
            <a:ext cx="7886700" cy="3599100"/>
          </a:xfrm>
          <a:prstGeom prst="rect">
            <a:avLst/>
          </a:prstGeom>
        </p:spPr>
        <p:txBody>
          <a:bodyPr anchorCtr="0" anchor="t" bIns="34275" lIns="68575" spcFirstLastPara="1" rIns="68575" wrap="square" tIns="34275">
            <a:normAutofit lnSpcReduction="10000"/>
          </a:bodyPr>
          <a:lstStyle/>
          <a:p>
            <a:pPr indent="-342900" lvl="0" marL="457200" rtl="0" algn="l">
              <a:lnSpc>
                <a:spcPct val="150000"/>
              </a:lnSpc>
              <a:spcBef>
                <a:spcPts val="800"/>
              </a:spcBef>
              <a:spcAft>
                <a:spcPts val="0"/>
              </a:spcAft>
              <a:buSzPts val="1800"/>
              <a:buChar char="●"/>
            </a:pPr>
            <a:r>
              <a:rPr lang="en" sz="1800">
                <a:highlight>
                  <a:schemeClr val="lt1"/>
                </a:highlight>
                <a:latin typeface="Roboto"/>
                <a:ea typeface="Roboto"/>
                <a:cs typeface="Roboto"/>
                <a:sym typeface="Roboto"/>
              </a:rPr>
              <a:t>Recursively split data based on features to create a tree-like structure for decision-making</a:t>
            </a:r>
            <a:endParaRPr sz="1800">
              <a:highlight>
                <a:schemeClr val="lt1"/>
              </a:highlight>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highlight>
                  <a:schemeClr val="lt1"/>
                </a:highlight>
                <a:latin typeface="Roboto"/>
                <a:ea typeface="Roboto"/>
                <a:cs typeface="Roboto"/>
                <a:sym typeface="Roboto"/>
              </a:rPr>
              <a:t>6000 = min_samples. So a node will not be splitting if it does not have at least 6000 samples.</a:t>
            </a:r>
            <a:endParaRPr sz="1800">
              <a:highlight>
                <a:schemeClr val="lt1"/>
              </a:highlight>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highlight>
                  <a:schemeClr val="lt1"/>
                </a:highlight>
                <a:latin typeface="Roboto"/>
                <a:ea typeface="Roboto"/>
                <a:cs typeface="Roboto"/>
                <a:sym typeface="Roboto"/>
              </a:rPr>
              <a:t>At each step of splitting max_features = 12, so we will select only 12 random features for splitting.</a:t>
            </a:r>
            <a:endParaRPr sz="1800">
              <a:highlight>
                <a:schemeClr val="lt1"/>
              </a:highlight>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highlight>
                  <a:schemeClr val="lt1"/>
                </a:highlight>
                <a:latin typeface="Roboto"/>
                <a:ea typeface="Roboto"/>
                <a:cs typeface="Roboto"/>
                <a:sym typeface="Roboto"/>
              </a:rPr>
              <a:t>Entropy as splitting criterion</a:t>
            </a:r>
            <a:endParaRPr sz="1800">
              <a:highlight>
                <a:schemeClr val="lt1"/>
              </a:highlight>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highlight>
                  <a:schemeClr val="lt1"/>
                </a:highlight>
                <a:latin typeface="Roboto"/>
                <a:ea typeface="Roboto"/>
                <a:cs typeface="Roboto"/>
                <a:sym typeface="Roboto"/>
              </a:rPr>
              <a:t>Decision Trees are prone to overfitting so we have used max_depth = 8</a:t>
            </a:r>
            <a:endParaRPr sz="1800">
              <a:highlight>
                <a:schemeClr val="lt1"/>
              </a:highlight>
              <a:latin typeface="Roboto"/>
              <a:ea typeface="Roboto"/>
              <a:cs typeface="Roboto"/>
              <a:sym typeface="Roboto"/>
            </a:endParaRPr>
          </a:p>
          <a:p>
            <a:pPr indent="0" lvl="0" marL="0" rtl="0" algn="l">
              <a:spcBef>
                <a:spcPts val="8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1"/>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DT : Results</a:t>
            </a:r>
            <a:endParaRPr/>
          </a:p>
        </p:txBody>
      </p:sp>
      <p:sp>
        <p:nvSpPr>
          <p:cNvPr id="413" name="Google Shape;413;p61"/>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t>65% of the positive predictions are correct.</a:t>
            </a:r>
            <a:endParaRPr/>
          </a:p>
          <a:p>
            <a:pPr indent="0" lvl="0" marL="0" rtl="0" algn="l">
              <a:spcBef>
                <a:spcPts val="800"/>
              </a:spcBef>
              <a:spcAft>
                <a:spcPts val="0"/>
              </a:spcAft>
              <a:buClr>
                <a:schemeClr val="dk1"/>
              </a:buClr>
              <a:buSzPts val="1100"/>
              <a:buFont typeface="Arial"/>
              <a:buNone/>
            </a:pPr>
            <a:r>
              <a:rPr lang="en"/>
              <a:t>67% of positive texts were identified correctly.</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Why the result!</a:t>
            </a:r>
            <a:endParaRPr/>
          </a:p>
          <a:p>
            <a:pPr indent="-317500" lvl="0" marL="457200" rtl="0" algn="l">
              <a:spcBef>
                <a:spcPts val="800"/>
              </a:spcBef>
              <a:spcAft>
                <a:spcPts val="0"/>
              </a:spcAft>
              <a:buSzPts val="1400"/>
              <a:buChar char="❏"/>
            </a:pPr>
            <a:r>
              <a:rPr lang="en"/>
              <a:t>Not suited to capture non</a:t>
            </a:r>
            <a:endParaRPr/>
          </a:p>
          <a:p>
            <a:pPr indent="0" lvl="0" marL="457200" rtl="0" algn="l">
              <a:spcBef>
                <a:spcPts val="800"/>
              </a:spcBef>
              <a:spcAft>
                <a:spcPts val="0"/>
              </a:spcAft>
              <a:buNone/>
            </a:pPr>
            <a:r>
              <a:rPr lang="en"/>
              <a:t>linear relationships.</a:t>
            </a:r>
            <a:endParaRPr/>
          </a:p>
          <a:p>
            <a:pPr indent="-317500" lvl="0" marL="457200" rtl="0" algn="l">
              <a:spcBef>
                <a:spcPts val="800"/>
              </a:spcBef>
              <a:spcAft>
                <a:spcPts val="0"/>
              </a:spcAft>
              <a:buSzPts val="1400"/>
              <a:buChar char="❏"/>
            </a:pPr>
            <a:r>
              <a:rPr lang="en"/>
              <a:t>Sensitive to noise</a:t>
            </a:r>
            <a:endParaRPr/>
          </a:p>
        </p:txBody>
      </p:sp>
      <p:pic>
        <p:nvPicPr>
          <p:cNvPr id="414" name="Google Shape;414;p61"/>
          <p:cNvPicPr preferRelativeResize="0"/>
          <p:nvPr/>
        </p:nvPicPr>
        <p:blipFill>
          <a:blip r:embed="rId3">
            <a:alphaModFix/>
          </a:blip>
          <a:stretch>
            <a:fillRect/>
          </a:stretch>
        </p:blipFill>
        <p:spPr>
          <a:xfrm>
            <a:off x="4179375" y="1979625"/>
            <a:ext cx="4399875" cy="2570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Motivation</a:t>
            </a:r>
            <a:endParaRPr/>
          </a:p>
        </p:txBody>
      </p:sp>
      <p:sp>
        <p:nvSpPr>
          <p:cNvPr id="306" name="Google Shape;306;p44"/>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368300" lvl="0" marL="457200" rtl="0" algn="l">
              <a:spcBef>
                <a:spcPts val="800"/>
              </a:spcBef>
              <a:spcAft>
                <a:spcPts val="0"/>
              </a:spcAft>
              <a:buSzPts val="2200"/>
              <a:buChar char="●"/>
            </a:pPr>
            <a:r>
              <a:rPr lang="en" sz="2200"/>
              <a:t>Online platforms and communities often struggle with content moderation</a:t>
            </a:r>
            <a:endParaRPr sz="2200"/>
          </a:p>
          <a:p>
            <a:pPr indent="-260350" lvl="0" marL="457200" rtl="0" algn="l">
              <a:spcBef>
                <a:spcPts val="0"/>
              </a:spcBef>
              <a:spcAft>
                <a:spcPts val="0"/>
              </a:spcAft>
              <a:buSzPts val="500"/>
              <a:buChar char="●"/>
            </a:pPr>
            <a:r>
              <a:t/>
            </a:r>
            <a:endParaRPr sz="500"/>
          </a:p>
          <a:p>
            <a:pPr indent="-368300" lvl="0" marL="457200" rtl="0" algn="l">
              <a:spcBef>
                <a:spcPts val="0"/>
              </a:spcBef>
              <a:spcAft>
                <a:spcPts val="0"/>
              </a:spcAft>
              <a:buSzPts val="2200"/>
              <a:buChar char="●"/>
            </a:pPr>
            <a:r>
              <a:rPr lang="en" sz="2200"/>
              <a:t>Sentiment analysis can help to </a:t>
            </a:r>
            <a:r>
              <a:rPr lang="en" sz="2200"/>
              <a:t>ensure safer online environments</a:t>
            </a:r>
            <a:endParaRPr sz="2200"/>
          </a:p>
          <a:p>
            <a:pPr indent="-260350" lvl="0" marL="457200" rtl="0" algn="l">
              <a:spcBef>
                <a:spcPts val="0"/>
              </a:spcBef>
              <a:spcAft>
                <a:spcPts val="0"/>
              </a:spcAft>
              <a:buSzPts val="500"/>
              <a:buChar char="●"/>
            </a:pPr>
            <a:r>
              <a:t/>
            </a:r>
            <a:endParaRPr sz="500"/>
          </a:p>
          <a:p>
            <a:pPr indent="-368300" lvl="0" marL="457200" rtl="0" algn="l">
              <a:spcBef>
                <a:spcPts val="0"/>
              </a:spcBef>
              <a:spcAft>
                <a:spcPts val="0"/>
              </a:spcAft>
              <a:buSzPts val="2200"/>
              <a:buChar char="●"/>
            </a:pPr>
            <a:r>
              <a:rPr lang="en" sz="2200"/>
              <a:t>Toxic and harmful online conversations have a negative impact on individuals mental health and overall well being</a:t>
            </a:r>
            <a:endParaRPr sz="2200"/>
          </a:p>
          <a:p>
            <a:pPr indent="-260350" lvl="0" marL="457200" rtl="0" algn="l">
              <a:spcBef>
                <a:spcPts val="0"/>
              </a:spcBef>
              <a:spcAft>
                <a:spcPts val="0"/>
              </a:spcAft>
              <a:buSzPts val="500"/>
              <a:buChar char="●"/>
            </a:pPr>
            <a:r>
              <a:t/>
            </a:r>
            <a:endParaRPr sz="500"/>
          </a:p>
          <a:p>
            <a:pPr indent="-368300" lvl="0" marL="457200" rtl="0" algn="l">
              <a:spcBef>
                <a:spcPts val="0"/>
              </a:spcBef>
              <a:spcAft>
                <a:spcPts val="0"/>
              </a:spcAft>
              <a:buSzPts val="2200"/>
              <a:buChar char="●"/>
            </a:pPr>
            <a:r>
              <a:rPr lang="en" sz="2200"/>
              <a:t>According to a online survey nearly 50 percent of video streamers and content creators are harassed by toxic chats on everyday basis.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2"/>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Random Forest</a:t>
            </a:r>
            <a:endParaRPr/>
          </a:p>
        </p:txBody>
      </p:sp>
      <p:sp>
        <p:nvSpPr>
          <p:cNvPr id="420" name="Google Shape;420;p62"/>
          <p:cNvSpPr txBox="1"/>
          <p:nvPr>
            <p:ph idx="1" type="body"/>
          </p:nvPr>
        </p:nvSpPr>
        <p:spPr>
          <a:xfrm>
            <a:off x="628650" y="951674"/>
            <a:ext cx="7886700" cy="3985200"/>
          </a:xfrm>
          <a:prstGeom prst="rect">
            <a:avLst/>
          </a:prstGeom>
        </p:spPr>
        <p:txBody>
          <a:bodyPr anchorCtr="0" anchor="t" bIns="34275" lIns="68575" spcFirstLastPara="1" rIns="68575" wrap="square" tIns="34275">
            <a:normAutofit fontScale="92500" lnSpcReduction="20000"/>
          </a:bodyPr>
          <a:lstStyle/>
          <a:p>
            <a:pPr indent="-351948" lvl="0" marL="457200" rtl="0" algn="l">
              <a:lnSpc>
                <a:spcPct val="150000"/>
              </a:lnSpc>
              <a:spcBef>
                <a:spcPts val="800"/>
              </a:spcBef>
              <a:spcAft>
                <a:spcPts val="0"/>
              </a:spcAft>
              <a:buSzPct val="110526"/>
              <a:buChar char="●"/>
            </a:pPr>
            <a:r>
              <a:rPr lang="en" sz="1900">
                <a:highlight>
                  <a:schemeClr val="lt1"/>
                </a:highlight>
                <a:latin typeface="Roboto"/>
                <a:ea typeface="Roboto"/>
                <a:cs typeface="Roboto"/>
                <a:sym typeface="Roboto"/>
              </a:rPr>
              <a:t>Random Forests are an ensemble learning method that constructs multiple decision trees during training and outputs the mode of the classes for classification or mean prediction for regression.</a:t>
            </a:r>
            <a:endParaRPr sz="1900">
              <a:highlight>
                <a:schemeClr val="lt1"/>
              </a:highlight>
              <a:latin typeface="Roboto"/>
              <a:ea typeface="Roboto"/>
              <a:cs typeface="Roboto"/>
              <a:sym typeface="Roboto"/>
            </a:endParaRPr>
          </a:p>
          <a:p>
            <a:pPr indent="-340201" lvl="0" marL="457200" rtl="0" algn="l">
              <a:lnSpc>
                <a:spcPct val="150000"/>
              </a:lnSpc>
              <a:spcBef>
                <a:spcPts val="0"/>
              </a:spcBef>
              <a:spcAft>
                <a:spcPts val="0"/>
              </a:spcAft>
              <a:buSzPct val="100000"/>
              <a:buFont typeface="Roboto"/>
              <a:buChar char="●"/>
            </a:pPr>
            <a:r>
              <a:rPr lang="en" sz="1900">
                <a:highlight>
                  <a:schemeClr val="lt1"/>
                </a:highlight>
                <a:latin typeface="Roboto"/>
                <a:ea typeface="Roboto"/>
                <a:cs typeface="Roboto"/>
                <a:sym typeface="Roboto"/>
              </a:rPr>
              <a:t>Robust to overfitting.</a:t>
            </a:r>
            <a:endParaRPr sz="1900">
              <a:highlight>
                <a:schemeClr val="lt1"/>
              </a:highlight>
              <a:latin typeface="Roboto"/>
              <a:ea typeface="Roboto"/>
              <a:cs typeface="Roboto"/>
              <a:sym typeface="Roboto"/>
            </a:endParaRPr>
          </a:p>
          <a:p>
            <a:pPr indent="-340201" lvl="0" marL="457200" rtl="0" algn="l">
              <a:lnSpc>
                <a:spcPct val="150000"/>
              </a:lnSpc>
              <a:spcBef>
                <a:spcPts val="0"/>
              </a:spcBef>
              <a:spcAft>
                <a:spcPts val="0"/>
              </a:spcAft>
              <a:buSzPct val="100000"/>
              <a:buFont typeface="Roboto"/>
              <a:buChar char="●"/>
            </a:pPr>
            <a:r>
              <a:rPr lang="en" sz="1900">
                <a:highlight>
                  <a:schemeClr val="lt1"/>
                </a:highlight>
                <a:latin typeface="Roboto"/>
                <a:ea typeface="Roboto"/>
                <a:cs typeface="Roboto"/>
                <a:sym typeface="Roboto"/>
              </a:rPr>
              <a:t>n_estimators = 20. 20 trees in the model.</a:t>
            </a:r>
            <a:endParaRPr sz="1900">
              <a:highlight>
                <a:schemeClr val="lt1"/>
              </a:highlight>
              <a:latin typeface="Roboto"/>
              <a:ea typeface="Roboto"/>
              <a:cs typeface="Roboto"/>
              <a:sym typeface="Roboto"/>
            </a:endParaRPr>
          </a:p>
          <a:p>
            <a:pPr indent="-340201" lvl="0" marL="457200" rtl="0" algn="l">
              <a:lnSpc>
                <a:spcPct val="150000"/>
              </a:lnSpc>
              <a:spcBef>
                <a:spcPts val="0"/>
              </a:spcBef>
              <a:spcAft>
                <a:spcPts val="0"/>
              </a:spcAft>
              <a:buSzPct val="100000"/>
              <a:buFont typeface="Roboto"/>
              <a:buChar char="●"/>
            </a:pPr>
            <a:r>
              <a:rPr lang="en" sz="1900">
                <a:highlight>
                  <a:schemeClr val="lt1"/>
                </a:highlight>
                <a:latin typeface="Roboto"/>
                <a:ea typeface="Roboto"/>
                <a:cs typeface="Roboto"/>
                <a:sym typeface="Roboto"/>
              </a:rPr>
              <a:t>Gini Impurity as splitting criterion.</a:t>
            </a:r>
            <a:endParaRPr sz="1900">
              <a:highlight>
                <a:schemeClr val="lt1"/>
              </a:highlight>
              <a:latin typeface="Roboto"/>
              <a:ea typeface="Roboto"/>
              <a:cs typeface="Roboto"/>
              <a:sym typeface="Roboto"/>
            </a:endParaRPr>
          </a:p>
          <a:p>
            <a:pPr indent="-340201" lvl="0" marL="457200" rtl="0" algn="l">
              <a:lnSpc>
                <a:spcPct val="150000"/>
              </a:lnSpc>
              <a:spcBef>
                <a:spcPts val="0"/>
              </a:spcBef>
              <a:spcAft>
                <a:spcPts val="0"/>
              </a:spcAft>
              <a:buSzPct val="100000"/>
              <a:buFont typeface="Roboto"/>
              <a:buChar char="●"/>
            </a:pPr>
            <a:r>
              <a:rPr lang="en" sz="1900">
                <a:highlight>
                  <a:schemeClr val="lt1"/>
                </a:highlight>
                <a:latin typeface="Roboto"/>
                <a:ea typeface="Roboto"/>
                <a:cs typeface="Roboto"/>
                <a:sym typeface="Roboto"/>
              </a:rPr>
              <a:t>Maximum Depth = 8. To control overfitting of decision trees.</a:t>
            </a:r>
            <a:endParaRPr sz="1900">
              <a:highlight>
                <a:schemeClr val="lt1"/>
              </a:highlight>
              <a:latin typeface="Roboto"/>
              <a:ea typeface="Roboto"/>
              <a:cs typeface="Roboto"/>
              <a:sym typeface="Roboto"/>
            </a:endParaRPr>
          </a:p>
          <a:p>
            <a:pPr indent="-340201" lvl="0" marL="457200" rtl="0" algn="l">
              <a:lnSpc>
                <a:spcPct val="150000"/>
              </a:lnSpc>
              <a:spcBef>
                <a:spcPts val="0"/>
              </a:spcBef>
              <a:spcAft>
                <a:spcPts val="0"/>
              </a:spcAft>
              <a:buSzPct val="100000"/>
              <a:buFont typeface="Roboto"/>
              <a:buChar char="●"/>
            </a:pPr>
            <a:r>
              <a:rPr lang="en" sz="1900">
                <a:highlight>
                  <a:schemeClr val="lt1"/>
                </a:highlight>
                <a:latin typeface="Roboto"/>
                <a:ea typeface="Roboto"/>
                <a:cs typeface="Roboto"/>
                <a:sym typeface="Roboto"/>
              </a:rPr>
              <a:t>Minimum samples required to split a node = 5300.</a:t>
            </a:r>
            <a:endParaRPr sz="1900">
              <a:highlight>
                <a:schemeClr val="lt1"/>
              </a:highlight>
              <a:latin typeface="Roboto"/>
              <a:ea typeface="Roboto"/>
              <a:cs typeface="Roboto"/>
              <a:sym typeface="Roboto"/>
            </a:endParaRPr>
          </a:p>
          <a:p>
            <a:pPr indent="-340201" lvl="0" marL="457200" rtl="0" algn="l">
              <a:lnSpc>
                <a:spcPct val="150000"/>
              </a:lnSpc>
              <a:spcBef>
                <a:spcPts val="0"/>
              </a:spcBef>
              <a:spcAft>
                <a:spcPts val="0"/>
              </a:spcAft>
              <a:buSzPct val="100000"/>
              <a:buFont typeface="Roboto"/>
              <a:buChar char="●"/>
            </a:pPr>
            <a:r>
              <a:rPr lang="en" sz="1900">
                <a:highlight>
                  <a:schemeClr val="lt1"/>
                </a:highlight>
                <a:latin typeface="Roboto"/>
                <a:ea typeface="Roboto"/>
                <a:cs typeface="Roboto"/>
                <a:sym typeface="Roboto"/>
              </a:rPr>
              <a:t>Maximum features = 32. Limiting the features we can add diversity in a tree.</a:t>
            </a:r>
            <a:endParaRPr sz="1900">
              <a:highlight>
                <a:schemeClr val="lt1"/>
              </a:highlight>
              <a:latin typeface="Roboto"/>
              <a:ea typeface="Roboto"/>
              <a:cs typeface="Roboto"/>
              <a:sym typeface="Roboto"/>
            </a:endParaRPr>
          </a:p>
          <a:p>
            <a:pPr indent="0" lvl="0" marL="0" rtl="0" algn="l">
              <a:lnSpc>
                <a:spcPct val="150000"/>
              </a:lnSpc>
              <a:spcBef>
                <a:spcPts val="8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3"/>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Random Forest: Results</a:t>
            </a:r>
            <a:endParaRPr/>
          </a:p>
        </p:txBody>
      </p:sp>
      <p:sp>
        <p:nvSpPr>
          <p:cNvPr id="426" name="Google Shape;426;p63"/>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t>65% of the positive predictions are correct.</a:t>
            </a:r>
            <a:endParaRPr/>
          </a:p>
          <a:p>
            <a:pPr indent="0" lvl="0" marL="0" rtl="0" algn="l">
              <a:spcBef>
                <a:spcPts val="800"/>
              </a:spcBef>
              <a:spcAft>
                <a:spcPts val="0"/>
              </a:spcAft>
              <a:buClr>
                <a:schemeClr val="dk1"/>
              </a:buClr>
              <a:buSzPts val="1100"/>
              <a:buFont typeface="Arial"/>
              <a:buNone/>
            </a:pPr>
            <a:r>
              <a:rPr lang="en"/>
              <a:t>67% of positive texts were identified correctly.</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rPr lang="en"/>
              <a:t>Why the result!</a:t>
            </a:r>
            <a:endParaRPr/>
          </a:p>
          <a:p>
            <a:pPr indent="-317500" lvl="0" marL="457200" rtl="0" algn="l">
              <a:spcBef>
                <a:spcPts val="800"/>
              </a:spcBef>
              <a:spcAft>
                <a:spcPts val="0"/>
              </a:spcAft>
              <a:buSzPts val="1400"/>
              <a:buChar char="❏"/>
            </a:pPr>
            <a:r>
              <a:rPr lang="en"/>
              <a:t>Ignores the sequential </a:t>
            </a:r>
            <a:endParaRPr/>
          </a:p>
          <a:p>
            <a:pPr indent="0" lvl="0" marL="457200" rtl="0" algn="l">
              <a:spcBef>
                <a:spcPts val="800"/>
              </a:spcBef>
              <a:spcAft>
                <a:spcPts val="0"/>
              </a:spcAft>
              <a:buNone/>
            </a:pPr>
            <a:r>
              <a:rPr lang="en"/>
              <a:t>and contextual informat-</a:t>
            </a:r>
            <a:endParaRPr/>
          </a:p>
          <a:p>
            <a:pPr indent="0" lvl="0" marL="457200" rtl="0" algn="l">
              <a:spcBef>
                <a:spcPts val="800"/>
              </a:spcBef>
              <a:spcAft>
                <a:spcPts val="0"/>
              </a:spcAft>
              <a:buNone/>
            </a:pPr>
            <a:r>
              <a:rPr lang="en"/>
              <a:t>ion of words.</a:t>
            </a:r>
            <a:endParaRPr/>
          </a:p>
        </p:txBody>
      </p:sp>
      <p:pic>
        <p:nvPicPr>
          <p:cNvPr id="427" name="Google Shape;427;p63"/>
          <p:cNvPicPr preferRelativeResize="0"/>
          <p:nvPr/>
        </p:nvPicPr>
        <p:blipFill>
          <a:blip r:embed="rId3">
            <a:alphaModFix/>
          </a:blip>
          <a:stretch>
            <a:fillRect/>
          </a:stretch>
        </p:blipFill>
        <p:spPr>
          <a:xfrm>
            <a:off x="3984475" y="2177675"/>
            <a:ext cx="4955625" cy="2844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4"/>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RNN</a:t>
            </a:r>
            <a:endParaRPr/>
          </a:p>
        </p:txBody>
      </p:sp>
      <p:sp>
        <p:nvSpPr>
          <p:cNvPr id="433" name="Google Shape;433;p64"/>
          <p:cNvSpPr txBox="1"/>
          <p:nvPr>
            <p:ph idx="1" type="body"/>
          </p:nvPr>
        </p:nvSpPr>
        <p:spPr>
          <a:xfrm>
            <a:off x="633850" y="1035874"/>
            <a:ext cx="7886700" cy="3933300"/>
          </a:xfrm>
          <a:prstGeom prst="rect">
            <a:avLst/>
          </a:prstGeom>
        </p:spPr>
        <p:txBody>
          <a:bodyPr anchorCtr="0" anchor="t" bIns="34275" lIns="68575" spcFirstLastPara="1" rIns="68575" wrap="square" tIns="34275">
            <a:normAutofit/>
          </a:bodyPr>
          <a:lstStyle/>
          <a:p>
            <a:pPr indent="-317500" lvl="0" marL="457200" rtl="0" algn="l">
              <a:lnSpc>
                <a:spcPct val="100000"/>
              </a:lnSpc>
              <a:spcBef>
                <a:spcPts val="800"/>
              </a:spcBef>
              <a:spcAft>
                <a:spcPts val="0"/>
              </a:spcAft>
              <a:buSzPts val="1400"/>
              <a:buChar char="●"/>
            </a:pPr>
            <a:r>
              <a:rPr lang="en"/>
              <a:t>Captures sequential dependencies in the text.</a:t>
            </a:r>
            <a:endParaRPr/>
          </a:p>
          <a:p>
            <a:pPr indent="-317500" lvl="0" marL="457200" rtl="0" algn="l">
              <a:lnSpc>
                <a:spcPct val="100000"/>
              </a:lnSpc>
              <a:spcBef>
                <a:spcPts val="0"/>
              </a:spcBef>
              <a:spcAft>
                <a:spcPts val="0"/>
              </a:spcAft>
              <a:buSzPts val="1400"/>
              <a:buChar char="●"/>
            </a:pPr>
            <a:r>
              <a:rPr lang="en"/>
              <a:t>Can understand the contextual relationships between the words.</a:t>
            </a:r>
            <a:endParaRPr/>
          </a:p>
          <a:p>
            <a:pPr indent="-317500" lvl="0" marL="457200" rtl="0" algn="l">
              <a:lnSpc>
                <a:spcPct val="100000"/>
              </a:lnSpc>
              <a:spcBef>
                <a:spcPts val="0"/>
              </a:spcBef>
              <a:spcAft>
                <a:spcPts val="0"/>
              </a:spcAft>
              <a:buSzPts val="1400"/>
              <a:buChar char="●"/>
            </a:pPr>
            <a:r>
              <a:rPr lang="en"/>
              <a:t>It can remember information from earlier part of the text.</a:t>
            </a:r>
            <a:endParaRPr/>
          </a:p>
          <a:p>
            <a:pPr indent="0" lvl="0" marL="0" rtl="0" algn="l">
              <a:lnSpc>
                <a:spcPct val="100000"/>
              </a:lnSpc>
              <a:spcBef>
                <a:spcPts val="800"/>
              </a:spcBef>
              <a:spcAft>
                <a:spcPts val="0"/>
              </a:spcAft>
              <a:buNone/>
            </a:pPr>
            <a:r>
              <a:t/>
            </a:r>
            <a:endParaRPr/>
          </a:p>
          <a:p>
            <a:pPr indent="-317500" lvl="0" marL="457200" rtl="0" algn="l">
              <a:lnSpc>
                <a:spcPct val="100000"/>
              </a:lnSpc>
              <a:spcBef>
                <a:spcPts val="800"/>
              </a:spcBef>
              <a:spcAft>
                <a:spcPts val="0"/>
              </a:spcAft>
              <a:buSzPts val="1400"/>
              <a:buChar char="●"/>
            </a:pPr>
            <a:r>
              <a:rPr lang="en"/>
              <a:t>Embedding layer with 32 dimension output. (Moderate complexity)</a:t>
            </a:r>
            <a:endParaRPr/>
          </a:p>
          <a:p>
            <a:pPr indent="-317500" lvl="0" marL="457200" rtl="0" algn="l">
              <a:lnSpc>
                <a:spcPct val="100000"/>
              </a:lnSpc>
              <a:spcBef>
                <a:spcPts val="0"/>
              </a:spcBef>
              <a:spcAft>
                <a:spcPts val="0"/>
              </a:spcAft>
              <a:buSzPts val="1400"/>
              <a:buChar char="●"/>
            </a:pPr>
            <a:r>
              <a:rPr lang="en"/>
              <a:t>3 simple RNN layers of 64 with 0.1 dropout (Regularization)</a:t>
            </a:r>
            <a:endParaRPr/>
          </a:p>
          <a:p>
            <a:pPr indent="-317500" lvl="0" marL="457200" rtl="0" algn="l">
              <a:lnSpc>
                <a:spcPct val="100000"/>
              </a:lnSpc>
              <a:spcBef>
                <a:spcPts val="0"/>
              </a:spcBef>
              <a:spcAft>
                <a:spcPts val="0"/>
              </a:spcAft>
              <a:buSzPts val="1400"/>
              <a:buChar char="●"/>
            </a:pPr>
            <a:r>
              <a:rPr lang="en"/>
              <a:t>Added a dense layer with sigmoid activation function (Binary class.)</a:t>
            </a:r>
            <a:endParaRPr/>
          </a:p>
          <a:p>
            <a:pPr indent="-317500" lvl="0" marL="457200" rtl="0" algn="l">
              <a:lnSpc>
                <a:spcPct val="100000"/>
              </a:lnSpc>
              <a:spcBef>
                <a:spcPts val="0"/>
              </a:spcBef>
              <a:spcAft>
                <a:spcPts val="0"/>
              </a:spcAft>
              <a:buSzPts val="1400"/>
              <a:buChar char="●"/>
            </a:pPr>
            <a:r>
              <a:rPr lang="en"/>
              <a:t>Used Binary Cross Entropy for loss (Binary classification)</a:t>
            </a:r>
            <a:endParaRPr/>
          </a:p>
          <a:p>
            <a:pPr indent="-317500" lvl="0" marL="457200" rtl="0" algn="l">
              <a:lnSpc>
                <a:spcPct val="100000"/>
              </a:lnSpc>
              <a:spcBef>
                <a:spcPts val="0"/>
              </a:spcBef>
              <a:spcAft>
                <a:spcPts val="0"/>
              </a:spcAft>
              <a:buSzPts val="1400"/>
              <a:buChar char="●"/>
            </a:pPr>
            <a:r>
              <a:rPr lang="en"/>
              <a:t>Adam Optimiser (Learning rate </a:t>
            </a:r>
            <a:r>
              <a:rPr lang="en"/>
              <a:t>adaptation</a:t>
            </a:r>
            <a:r>
              <a:rPr lang="en"/>
              <a:t> for each parameter)</a:t>
            </a:r>
            <a:endParaRPr/>
          </a:p>
          <a:p>
            <a:pPr indent="-317500" lvl="0" marL="457200" rtl="0" algn="l">
              <a:lnSpc>
                <a:spcPct val="100000"/>
              </a:lnSpc>
              <a:spcBef>
                <a:spcPts val="0"/>
              </a:spcBef>
              <a:spcAft>
                <a:spcPts val="0"/>
              </a:spcAft>
              <a:buSzPts val="1400"/>
              <a:buChar char="●"/>
            </a:pPr>
            <a:r>
              <a:rPr lang="en"/>
              <a:t>7 epochs (Balancing complexity)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5"/>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RNN Results</a:t>
            </a:r>
            <a:endParaRPr/>
          </a:p>
        </p:txBody>
      </p:sp>
      <p:sp>
        <p:nvSpPr>
          <p:cNvPr id="439" name="Google Shape;439;p65"/>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Trained 6,64,000 parameters.</a:t>
            </a:r>
            <a:endParaRPr/>
          </a:p>
          <a:p>
            <a:pPr indent="0" lvl="0" marL="0" rtl="0" algn="l">
              <a:spcBef>
                <a:spcPts val="800"/>
              </a:spcBef>
              <a:spcAft>
                <a:spcPts val="0"/>
              </a:spcAft>
              <a:buNone/>
            </a:pPr>
            <a:r>
              <a:rPr lang="en"/>
              <a:t>Accuracy = 0.8745</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Why the result.</a:t>
            </a:r>
            <a:endParaRPr/>
          </a:p>
          <a:p>
            <a:pPr indent="-317500" lvl="0" marL="457200" rtl="0" algn="l">
              <a:spcBef>
                <a:spcPts val="800"/>
              </a:spcBef>
              <a:spcAft>
                <a:spcPts val="0"/>
              </a:spcAft>
              <a:buSzPts val="1400"/>
              <a:buChar char="❏"/>
            </a:pPr>
            <a:r>
              <a:rPr lang="en"/>
              <a:t>Does not i</a:t>
            </a:r>
            <a:r>
              <a:rPr lang="en"/>
              <a:t>gnore the sequential </a:t>
            </a:r>
            <a:endParaRPr/>
          </a:p>
          <a:p>
            <a:pPr indent="0" lvl="0" marL="457200" rtl="0" algn="l">
              <a:spcBef>
                <a:spcPts val="800"/>
              </a:spcBef>
              <a:spcAft>
                <a:spcPts val="0"/>
              </a:spcAft>
              <a:buNone/>
            </a:pPr>
            <a:r>
              <a:rPr lang="en"/>
              <a:t>and contextual </a:t>
            </a:r>
            <a:endParaRPr/>
          </a:p>
          <a:p>
            <a:pPr indent="0" lvl="0" marL="457200" rtl="0" algn="l">
              <a:spcBef>
                <a:spcPts val="800"/>
              </a:spcBef>
              <a:spcAft>
                <a:spcPts val="0"/>
              </a:spcAft>
              <a:buNone/>
            </a:pPr>
            <a:r>
              <a:rPr lang="en"/>
              <a:t>information of words.</a:t>
            </a:r>
            <a:endParaRPr/>
          </a:p>
          <a:p>
            <a:pPr indent="-317500" lvl="0" marL="457200" rtl="0" algn="l">
              <a:spcBef>
                <a:spcPts val="800"/>
              </a:spcBef>
              <a:spcAft>
                <a:spcPts val="0"/>
              </a:spcAft>
              <a:buSzPts val="1400"/>
              <a:buChar char="❏"/>
            </a:pPr>
            <a:r>
              <a:rPr lang="en"/>
              <a:t>The data has a lot of noise</a:t>
            </a:r>
            <a:endParaRPr/>
          </a:p>
          <a:p>
            <a:pPr indent="0" lvl="0" marL="0" rtl="0" algn="l">
              <a:spcBef>
                <a:spcPts val="800"/>
              </a:spcBef>
              <a:spcAft>
                <a:spcPts val="0"/>
              </a:spcAft>
              <a:buNone/>
            </a:pPr>
            <a:r>
              <a:t/>
            </a:r>
            <a:endParaRPr/>
          </a:p>
        </p:txBody>
      </p:sp>
      <p:pic>
        <p:nvPicPr>
          <p:cNvPr id="440" name="Google Shape;440;p65"/>
          <p:cNvPicPr preferRelativeResize="0"/>
          <p:nvPr/>
        </p:nvPicPr>
        <p:blipFill>
          <a:blip r:embed="rId3">
            <a:alphaModFix/>
          </a:blip>
          <a:stretch>
            <a:fillRect/>
          </a:stretch>
        </p:blipFill>
        <p:spPr>
          <a:xfrm>
            <a:off x="4906725" y="2092800"/>
            <a:ext cx="4231701" cy="3099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6"/>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SVM</a:t>
            </a:r>
            <a:endParaRPr/>
          </a:p>
        </p:txBody>
      </p:sp>
      <p:sp>
        <p:nvSpPr>
          <p:cNvPr id="446" name="Google Shape;446;p66"/>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Subsampled Dataset-2,00,000 data points compared to 3.5 million</a:t>
            </a:r>
            <a:endParaRPr/>
          </a:p>
          <a:p>
            <a:pPr indent="0" lvl="0" marL="457200" rtl="0" algn="l">
              <a:spcBef>
                <a:spcPts val="800"/>
              </a:spcBef>
              <a:spcAft>
                <a:spcPts val="0"/>
              </a:spcAft>
              <a:buNone/>
            </a:pPr>
            <a:r>
              <a:t/>
            </a:r>
            <a:endParaRPr/>
          </a:p>
          <a:p>
            <a:pPr indent="-317500" lvl="0" marL="457200" rtl="0" algn="l">
              <a:spcBef>
                <a:spcPts val="800"/>
              </a:spcBef>
              <a:spcAft>
                <a:spcPts val="0"/>
              </a:spcAft>
              <a:buSzPts val="1400"/>
              <a:buChar char="●"/>
            </a:pPr>
            <a:r>
              <a:rPr lang="en"/>
              <a:t>Reasons</a:t>
            </a:r>
            <a:endParaRPr/>
          </a:p>
          <a:p>
            <a:pPr indent="0" lvl="0" marL="457200" rtl="0" algn="l">
              <a:spcBef>
                <a:spcPts val="800"/>
              </a:spcBef>
              <a:spcAft>
                <a:spcPts val="0"/>
              </a:spcAft>
              <a:buNone/>
            </a:pPr>
            <a:r>
              <a:rPr lang="en"/>
              <a:t>-High dimensional data post vectorizing(increased sparsity)</a:t>
            </a:r>
            <a:endParaRPr/>
          </a:p>
          <a:p>
            <a:pPr indent="0" lvl="0" marL="457200" rtl="0" algn="l">
              <a:spcBef>
                <a:spcPts val="800"/>
              </a:spcBef>
              <a:spcAft>
                <a:spcPts val="0"/>
              </a:spcAft>
              <a:buNone/>
            </a:pPr>
            <a:r>
              <a:rPr lang="en"/>
              <a:t>-Large no. of datapoints</a:t>
            </a:r>
            <a:endParaRPr/>
          </a:p>
          <a:p>
            <a:pPr indent="0" lvl="0" marL="457200" rtl="0" algn="l">
              <a:spcBef>
                <a:spcPts val="800"/>
              </a:spcBef>
              <a:spcAft>
                <a:spcPts val="0"/>
              </a:spcAft>
              <a:buNone/>
            </a:pPr>
            <a:r>
              <a:rPr lang="en"/>
              <a:t>-High Computation Cost and Time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7"/>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SVM:Results</a:t>
            </a:r>
            <a:endParaRPr/>
          </a:p>
        </p:txBody>
      </p:sp>
      <p:sp>
        <p:nvSpPr>
          <p:cNvPr id="452" name="Google Shape;452;p67"/>
          <p:cNvSpPr txBox="1"/>
          <p:nvPr>
            <p:ph idx="1" type="body"/>
          </p:nvPr>
        </p:nvSpPr>
        <p:spPr>
          <a:xfrm>
            <a:off x="603295" y="1035886"/>
            <a:ext cx="7886700" cy="35991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Training Complete Dataset not computational feasible</a:t>
            </a:r>
            <a:endParaRPr/>
          </a:p>
          <a:p>
            <a:pPr indent="-317500" lvl="0" marL="457200" rtl="0" algn="l">
              <a:spcBef>
                <a:spcPts val="0"/>
              </a:spcBef>
              <a:spcAft>
                <a:spcPts val="0"/>
              </a:spcAft>
              <a:buSzPts val="1400"/>
              <a:buChar char="●"/>
            </a:pPr>
            <a:r>
              <a:rPr lang="en"/>
              <a:t>Subsampled Dataset-2,00,000 data points compared to 3.5 million</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Why the result</a:t>
            </a:r>
            <a:endParaRPr/>
          </a:p>
          <a:p>
            <a:pPr indent="-317500" lvl="0" marL="457200" rtl="0" algn="l">
              <a:spcBef>
                <a:spcPts val="800"/>
              </a:spcBef>
              <a:spcAft>
                <a:spcPts val="0"/>
              </a:spcAft>
              <a:buSzPts val="1400"/>
              <a:buChar char="❏"/>
            </a:pPr>
            <a:r>
              <a:rPr lang="en"/>
              <a:t>Sequential and contextual data</a:t>
            </a:r>
            <a:endParaRPr/>
          </a:p>
          <a:p>
            <a:pPr indent="-317500" lvl="0" marL="457200" rtl="0" algn="l">
              <a:spcBef>
                <a:spcPts val="0"/>
              </a:spcBef>
              <a:spcAft>
                <a:spcPts val="0"/>
              </a:spcAft>
              <a:buSzPts val="1400"/>
              <a:buChar char="❏"/>
            </a:pPr>
            <a:r>
              <a:rPr lang="en"/>
              <a:t>Subsampled dataset</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pic>
        <p:nvPicPr>
          <p:cNvPr id="453" name="Google Shape;453;p67"/>
          <p:cNvPicPr preferRelativeResize="0"/>
          <p:nvPr/>
        </p:nvPicPr>
        <p:blipFill>
          <a:blip r:embed="rId3">
            <a:alphaModFix/>
          </a:blip>
          <a:stretch>
            <a:fillRect/>
          </a:stretch>
        </p:blipFill>
        <p:spPr>
          <a:xfrm>
            <a:off x="4572005" y="2364700"/>
            <a:ext cx="3918000" cy="2212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8"/>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XGBOOST</a:t>
            </a:r>
            <a:endParaRPr/>
          </a:p>
        </p:txBody>
      </p:sp>
      <p:sp>
        <p:nvSpPr>
          <p:cNvPr id="459" name="Google Shape;459;p68"/>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XGBoost is an optimized distributed gradient boosting algorithm which is designed to be highly efficient, flexible and able to handle higher dimensional data like sparse datasets and it has lower computational expenses.</a:t>
            </a:r>
            <a:endParaRPr/>
          </a:p>
          <a:p>
            <a:pPr indent="0" lvl="0" marL="0" rtl="0" algn="l">
              <a:spcBef>
                <a:spcPts val="800"/>
              </a:spcBef>
              <a:spcAft>
                <a:spcPts val="0"/>
              </a:spcAft>
              <a:buNone/>
            </a:pPr>
            <a:r>
              <a:rPr lang="en"/>
              <a:t>Since XGBoost uses Decision trees and uses greedy algorithm for split finding which makes the split finding process quick enough.</a:t>
            </a:r>
            <a:endParaRPr/>
          </a:p>
          <a:p>
            <a:pPr indent="0" lvl="0" marL="0" rtl="0" algn="l">
              <a:spcBef>
                <a:spcPts val="800"/>
              </a:spcBef>
              <a:spcAft>
                <a:spcPts val="0"/>
              </a:spcAft>
              <a:buNone/>
            </a:pPr>
            <a:r>
              <a:rPr lang="en"/>
              <a:t>Here we have used binary logistic as its hyperparameters with vectorizers as fasttext and word2vec..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9"/>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XGBOOST Results</a:t>
            </a:r>
            <a:endParaRPr/>
          </a:p>
        </p:txBody>
      </p:sp>
      <p:sp>
        <p:nvSpPr>
          <p:cNvPr id="465" name="Google Shape;465;p69"/>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600"/>
              <a:t>Here we found that around </a:t>
            </a:r>
            <a:endParaRPr sz="1600"/>
          </a:p>
          <a:p>
            <a:pPr indent="0" lvl="0" marL="0" rtl="0" algn="l">
              <a:spcBef>
                <a:spcPts val="800"/>
              </a:spcBef>
              <a:spcAft>
                <a:spcPts val="0"/>
              </a:spcAft>
              <a:buNone/>
            </a:pPr>
            <a:r>
              <a:rPr lang="en" sz="1600"/>
              <a:t>65% of the positive predictions are correct and 64% of positive texts were identified correctly. </a:t>
            </a:r>
            <a:endParaRPr sz="1600"/>
          </a:p>
          <a:p>
            <a:pPr indent="0" lvl="0" marL="0" rtl="0" algn="l">
              <a:spcBef>
                <a:spcPts val="800"/>
              </a:spcBef>
              <a:spcAft>
                <a:spcPts val="0"/>
              </a:spcAft>
              <a:buNone/>
            </a:pPr>
            <a:r>
              <a:t/>
            </a:r>
            <a:endParaRPr sz="1600"/>
          </a:p>
          <a:p>
            <a:pPr indent="0" lvl="0" marL="0" rtl="0" algn="l">
              <a:spcBef>
                <a:spcPts val="800"/>
              </a:spcBef>
              <a:spcAft>
                <a:spcPts val="0"/>
              </a:spcAft>
              <a:buNone/>
            </a:pPr>
            <a:r>
              <a:rPr lang="en"/>
              <a:t> </a:t>
            </a:r>
            <a:endParaRPr/>
          </a:p>
        </p:txBody>
      </p:sp>
      <p:graphicFrame>
        <p:nvGraphicFramePr>
          <p:cNvPr id="466" name="Google Shape;466;p69"/>
          <p:cNvGraphicFramePr/>
          <p:nvPr/>
        </p:nvGraphicFramePr>
        <p:xfrm>
          <a:off x="952500" y="1809750"/>
          <a:ext cx="3000000" cy="3000000"/>
        </p:xfrm>
        <a:graphic>
          <a:graphicData uri="http://schemas.openxmlformats.org/drawingml/2006/table">
            <a:tbl>
              <a:tblPr>
                <a:noFill/>
                <a:tableStyleId>{63FABDDD-A966-4663-9743-0126170649D0}</a:tableStyleId>
              </a:tblPr>
              <a:tblGrid>
                <a:gridCol w="3619500"/>
                <a:gridCol w="3619500"/>
              </a:tblGrid>
              <a:tr h="381000">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sz="1450">
                          <a:solidFill>
                            <a:srgbClr val="212121"/>
                          </a:solidFill>
                          <a:highlight>
                            <a:srgbClr val="FFFFFF"/>
                          </a:highlight>
                          <a:latin typeface="Courier New"/>
                          <a:ea typeface="Courier New"/>
                          <a:cs typeface="Courier New"/>
                          <a:sym typeface="Courier New"/>
                        </a:rPr>
                        <a:t>0.65385</a:t>
                      </a:r>
                      <a:endParaRPr sz="1800"/>
                    </a:p>
                  </a:txBody>
                  <a:tcPr marT="91425" marB="91425" marR="91425" marL="91425"/>
                </a:tc>
              </a:tr>
              <a:tr h="381000">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sz="1450">
                          <a:solidFill>
                            <a:srgbClr val="212121"/>
                          </a:solidFill>
                          <a:highlight>
                            <a:srgbClr val="FFFFFF"/>
                          </a:highlight>
                          <a:latin typeface="Courier New"/>
                          <a:ea typeface="Courier New"/>
                          <a:cs typeface="Courier New"/>
                          <a:sym typeface="Courier New"/>
                        </a:rPr>
                        <a:t>0.6470792285278202</a:t>
                      </a:r>
                      <a:endParaRPr sz="1800"/>
                    </a:p>
                  </a:txBody>
                  <a:tcPr marT="91425" marB="91425" marR="91425" marL="91425"/>
                </a:tc>
              </a:tr>
              <a:tr h="381000">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sz="1450">
                          <a:solidFill>
                            <a:srgbClr val="212121"/>
                          </a:solidFill>
                          <a:highlight>
                            <a:srgbClr val="FFFFFF"/>
                          </a:highlight>
                          <a:latin typeface="Courier New"/>
                          <a:ea typeface="Courier New"/>
                          <a:cs typeface="Courier New"/>
                          <a:sym typeface="Courier New"/>
                        </a:rPr>
                        <a:t>0.515702753511003</a:t>
                      </a:r>
                      <a:endParaRPr sz="1800"/>
                    </a:p>
                  </a:txBody>
                  <a:tcPr marT="91425" marB="91425" marR="91425" marL="91425"/>
                </a:tc>
              </a:tr>
              <a:tr h="381000">
                <a:tc>
                  <a:txBody>
                    <a:bodyPr/>
                    <a:lstStyle/>
                    <a:p>
                      <a:pPr indent="0" lvl="0" marL="0" rtl="0" algn="l">
                        <a:spcBef>
                          <a:spcPts val="0"/>
                        </a:spcBef>
                        <a:spcAft>
                          <a:spcPts val="0"/>
                        </a:spcAft>
                        <a:buNone/>
                      </a:pPr>
                      <a:r>
                        <a:rPr lang="en"/>
                        <a:t>F1 Score</a:t>
                      </a:r>
                      <a:endParaRPr/>
                    </a:p>
                  </a:txBody>
                  <a:tcPr marT="91425" marB="91425" marR="91425" marL="91425"/>
                </a:tc>
                <a:tc>
                  <a:txBody>
                    <a:bodyPr/>
                    <a:lstStyle/>
                    <a:p>
                      <a:pPr indent="0" lvl="0" marL="0" rtl="0" algn="l">
                        <a:spcBef>
                          <a:spcPts val="0"/>
                        </a:spcBef>
                        <a:spcAft>
                          <a:spcPts val="0"/>
                        </a:spcAft>
                        <a:buNone/>
                      </a:pPr>
                      <a:r>
                        <a:rPr lang="en" sz="1450">
                          <a:solidFill>
                            <a:srgbClr val="212121"/>
                          </a:solidFill>
                          <a:highlight>
                            <a:srgbClr val="FFFFFF"/>
                          </a:highlight>
                          <a:latin typeface="Courier New"/>
                          <a:ea typeface="Courier New"/>
                          <a:cs typeface="Courier New"/>
                          <a:sym typeface="Courier New"/>
                        </a:rPr>
                        <a:t>0.5739692307692308</a:t>
                      </a:r>
                      <a:endParaRPr sz="1800"/>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0"/>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MLP</a:t>
            </a:r>
            <a:endParaRPr/>
          </a:p>
        </p:txBody>
      </p:sp>
      <p:sp>
        <p:nvSpPr>
          <p:cNvPr id="472" name="Google Shape;472;p70"/>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MLP based neural networks can handle unorganized data by large volumes of raw data to train the model upon the </a:t>
            </a:r>
            <a:r>
              <a:rPr lang="en"/>
              <a:t>datasets additionally it is computationally expensive.</a:t>
            </a:r>
            <a:endParaRPr/>
          </a:p>
          <a:p>
            <a:pPr indent="0" lvl="0" marL="0" rtl="0" algn="l">
              <a:spcBef>
                <a:spcPts val="800"/>
              </a:spcBef>
              <a:spcAft>
                <a:spcPts val="0"/>
              </a:spcAft>
              <a:buNone/>
            </a:pPr>
            <a:r>
              <a:rPr lang="en"/>
              <a:t>It can improve upon accuracy of the ML model as by practicing continuous learning we can train the ML model multiple times.</a:t>
            </a:r>
            <a:endParaRPr/>
          </a:p>
          <a:p>
            <a:pPr indent="0" lvl="0" marL="0" rtl="0" algn="l">
              <a:spcBef>
                <a:spcPts val="800"/>
              </a:spcBef>
              <a:spcAft>
                <a:spcPts val="0"/>
              </a:spcAft>
              <a:buNone/>
            </a:pPr>
            <a:r>
              <a:rPr lang="en"/>
              <a:t>Activation function = relu</a:t>
            </a:r>
            <a:endParaRPr/>
          </a:p>
          <a:p>
            <a:pPr indent="0" lvl="0" marL="0" rtl="0" algn="l">
              <a:spcBef>
                <a:spcPts val="800"/>
              </a:spcBef>
              <a:spcAft>
                <a:spcPts val="0"/>
              </a:spcAft>
              <a:buNone/>
            </a:pPr>
            <a:r>
              <a:rPr lang="en"/>
              <a:t>Solver = adam</a:t>
            </a:r>
            <a:endParaRPr/>
          </a:p>
          <a:p>
            <a:pPr indent="0" lvl="0" marL="0" rtl="0" algn="l">
              <a:spcBef>
                <a:spcPts val="800"/>
              </a:spcBef>
              <a:spcAft>
                <a:spcPts val="0"/>
              </a:spcAft>
              <a:buNone/>
            </a:pPr>
            <a:r>
              <a:rPr lang="en"/>
              <a:t>Learning rate = 0.01</a:t>
            </a:r>
            <a:endParaRPr/>
          </a:p>
          <a:p>
            <a:pPr indent="0" lvl="0" marL="0" rtl="0" algn="l">
              <a:spcBef>
                <a:spcPts val="800"/>
              </a:spcBef>
              <a:spcAft>
                <a:spcPts val="0"/>
              </a:spcAft>
              <a:buNone/>
            </a:pPr>
            <a:r>
              <a:rPr lang="en"/>
              <a:t>Hidden layer = 100</a:t>
            </a:r>
            <a:endParaRPr/>
          </a:p>
          <a:p>
            <a:pPr indent="0" lvl="0" marL="0" rtl="0" algn="l">
              <a:spcBef>
                <a:spcPts val="8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1"/>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MLP Results</a:t>
            </a:r>
            <a:endParaRPr/>
          </a:p>
        </p:txBody>
      </p:sp>
      <p:sp>
        <p:nvSpPr>
          <p:cNvPr id="478" name="Google Shape;478;p71"/>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Here we got our analysis as</a:t>
            </a:r>
            <a:endParaRPr/>
          </a:p>
          <a:p>
            <a:pPr indent="0" lvl="0" marL="0" rtl="0" algn="l">
              <a:spcBef>
                <a:spcPts val="800"/>
              </a:spcBef>
              <a:spcAft>
                <a:spcPts val="0"/>
              </a:spcAft>
              <a:buNone/>
            </a:pPr>
            <a:r>
              <a:rPr lang="en"/>
              <a:t>Around 65% of positive predictions are correct and around 62% of positive texts were identified correctly.</a:t>
            </a:r>
            <a:endParaRPr/>
          </a:p>
          <a:p>
            <a:pPr indent="0" lvl="0" marL="0" rtl="0" algn="l">
              <a:spcBef>
                <a:spcPts val="800"/>
              </a:spcBef>
              <a:spcAft>
                <a:spcPts val="0"/>
              </a:spcAft>
              <a:buNone/>
            </a:pPr>
            <a:r>
              <a:rPr lang="en"/>
              <a:t>  </a:t>
            </a:r>
            <a:endParaRPr/>
          </a:p>
        </p:txBody>
      </p:sp>
      <p:graphicFrame>
        <p:nvGraphicFramePr>
          <p:cNvPr id="479" name="Google Shape;479;p71"/>
          <p:cNvGraphicFramePr/>
          <p:nvPr/>
        </p:nvGraphicFramePr>
        <p:xfrm>
          <a:off x="957700" y="2385150"/>
          <a:ext cx="3000000" cy="3000000"/>
        </p:xfrm>
        <a:graphic>
          <a:graphicData uri="http://schemas.openxmlformats.org/drawingml/2006/table">
            <a:tbl>
              <a:tblPr>
                <a:noFill/>
                <a:tableStyleId>{63FABDDD-A966-4663-9743-0126170649D0}</a:tableStyleId>
              </a:tblPr>
              <a:tblGrid>
                <a:gridCol w="3619500"/>
                <a:gridCol w="3619500"/>
              </a:tblGrid>
              <a:tr h="381000">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sz="1450">
                          <a:solidFill>
                            <a:srgbClr val="212121"/>
                          </a:solidFill>
                          <a:highlight>
                            <a:srgbClr val="FFFFFF"/>
                          </a:highlight>
                          <a:latin typeface="Courier New"/>
                          <a:ea typeface="Courier New"/>
                          <a:cs typeface="Courier New"/>
                          <a:sym typeface="Courier New"/>
                        </a:rPr>
                        <a:t>0.658175</a:t>
                      </a:r>
                      <a:endParaRPr sz="1800"/>
                    </a:p>
                  </a:txBody>
                  <a:tcPr marT="91425" marB="91425" marR="91425" marL="91425"/>
                </a:tc>
              </a:tr>
              <a:tr h="381000">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sz="1450">
                          <a:solidFill>
                            <a:srgbClr val="212121"/>
                          </a:solidFill>
                          <a:highlight>
                            <a:srgbClr val="FFFFFF"/>
                          </a:highlight>
                          <a:latin typeface="Courier New"/>
                          <a:ea typeface="Courier New"/>
                          <a:cs typeface="Courier New"/>
                          <a:sym typeface="Courier New"/>
                        </a:rPr>
                        <a:t>0.629557865069579</a:t>
                      </a:r>
                      <a:endParaRPr sz="1800"/>
                    </a:p>
                  </a:txBody>
                  <a:tcPr marT="91425" marB="91425" marR="91425" marL="91425"/>
                </a:tc>
              </a:tr>
              <a:tr h="381000">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sz="1450">
                          <a:solidFill>
                            <a:srgbClr val="212121"/>
                          </a:solidFill>
                          <a:highlight>
                            <a:srgbClr val="FFFFFF"/>
                          </a:highlight>
                          <a:latin typeface="Courier New"/>
                          <a:ea typeface="Courier New"/>
                          <a:cs typeface="Courier New"/>
                          <a:sym typeface="Courier New"/>
                        </a:rPr>
                        <a:t>0.5928342364259649</a:t>
                      </a:r>
                      <a:endParaRPr sz="1800"/>
                    </a:p>
                  </a:txBody>
                  <a:tcPr marT="91425" marB="91425" marR="91425" marL="91425"/>
                </a:tc>
              </a:tr>
              <a:tr h="381000">
                <a:tc>
                  <a:txBody>
                    <a:bodyPr/>
                    <a:lstStyle/>
                    <a:p>
                      <a:pPr indent="0" lvl="0" marL="0" rtl="0" algn="l">
                        <a:spcBef>
                          <a:spcPts val="0"/>
                        </a:spcBef>
                        <a:spcAft>
                          <a:spcPts val="0"/>
                        </a:spcAft>
                        <a:buNone/>
                      </a:pPr>
                      <a:r>
                        <a:rPr lang="en"/>
                        <a:t>F1 Score</a:t>
                      </a:r>
                      <a:endParaRPr/>
                    </a:p>
                  </a:txBody>
                  <a:tcPr marT="91425" marB="91425" marR="91425" marL="91425"/>
                </a:tc>
                <a:tc>
                  <a:txBody>
                    <a:bodyPr/>
                    <a:lstStyle/>
                    <a:p>
                      <a:pPr indent="0" lvl="0" marL="0" rtl="0" algn="l">
                        <a:spcBef>
                          <a:spcPts val="0"/>
                        </a:spcBef>
                        <a:spcAft>
                          <a:spcPts val="0"/>
                        </a:spcAft>
                        <a:buNone/>
                      </a:pPr>
                      <a:r>
                        <a:rPr lang="en" sz="1450">
                          <a:solidFill>
                            <a:srgbClr val="212121"/>
                          </a:solidFill>
                          <a:highlight>
                            <a:srgbClr val="FFFFFF"/>
                          </a:highlight>
                          <a:latin typeface="Courier New"/>
                          <a:ea typeface="Courier New"/>
                          <a:cs typeface="Courier New"/>
                          <a:sym typeface="Courier New"/>
                        </a:rPr>
                        <a:t>0.6106444172338183</a:t>
                      </a:r>
                      <a:endParaRPr sz="18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idx="1" type="body"/>
          </p:nvPr>
        </p:nvSpPr>
        <p:spPr>
          <a:xfrm>
            <a:off x="685800" y="897732"/>
            <a:ext cx="7772400" cy="3737400"/>
          </a:xfrm>
          <a:prstGeom prst="rect">
            <a:avLst/>
          </a:prstGeom>
        </p:spPr>
        <p:txBody>
          <a:bodyPr anchorCtr="0" anchor="t" bIns="45700" lIns="91425" spcFirstLastPara="1" rIns="91425" wrap="square" tIns="45700">
            <a:normAutofit/>
          </a:bodyPr>
          <a:lstStyle/>
          <a:p>
            <a:pPr indent="-323850" lvl="0" marL="457200" rtl="0" algn="l">
              <a:spcBef>
                <a:spcPts val="1000"/>
              </a:spcBef>
              <a:spcAft>
                <a:spcPts val="0"/>
              </a:spcAft>
              <a:buSzPts val="1500"/>
              <a:buChar char="●"/>
            </a:pPr>
            <a:r>
              <a:rPr lang="en" sz="2500"/>
              <a:t>By gathering a  dataset of live chat data from Youtube we are trying to analyze the</a:t>
            </a:r>
            <a:r>
              <a:rPr lang="en" sz="2500"/>
              <a:t>se</a:t>
            </a:r>
            <a:r>
              <a:rPr lang="en" sz="2500"/>
              <a:t> </a:t>
            </a:r>
            <a:r>
              <a:rPr lang="en" sz="2500"/>
              <a:t>toxic chats </a:t>
            </a:r>
            <a:r>
              <a:rPr lang="en" sz="2500"/>
              <a:t>by implementing various</a:t>
            </a:r>
            <a:r>
              <a:rPr lang="en" sz="2500"/>
              <a:t> ML </a:t>
            </a:r>
            <a:r>
              <a:rPr lang="en" sz="2500"/>
              <a:t>models</a:t>
            </a:r>
            <a:r>
              <a:rPr lang="en" sz="2500"/>
              <a:t>.</a:t>
            </a:r>
            <a:endParaRPr sz="2500"/>
          </a:p>
          <a:p>
            <a:pPr indent="0" lvl="0" marL="457200" rtl="0" algn="l">
              <a:spcBef>
                <a:spcPts val="1000"/>
              </a:spcBef>
              <a:spcAft>
                <a:spcPts val="0"/>
              </a:spcAft>
              <a:buNone/>
            </a:pPr>
            <a:r>
              <a:t/>
            </a:r>
            <a:endParaRPr sz="2500"/>
          </a:p>
          <a:p>
            <a:pPr indent="-323850" lvl="0" marL="457200" rtl="0" algn="l">
              <a:spcBef>
                <a:spcPts val="1000"/>
              </a:spcBef>
              <a:spcAft>
                <a:spcPts val="0"/>
              </a:spcAft>
              <a:buSzPts val="1500"/>
              <a:buChar char="●"/>
            </a:pPr>
            <a:r>
              <a:rPr lang="en" sz="2500"/>
              <a:t>We are analyzing the accuracies and various other prediction </a:t>
            </a:r>
            <a:r>
              <a:rPr lang="en" sz="2500"/>
              <a:t>metrics </a:t>
            </a:r>
            <a:r>
              <a:rPr lang="en" sz="2500"/>
              <a:t>for obtaining the results of toxic chats using Sentiment analysis</a:t>
            </a:r>
            <a:r>
              <a:rPr lang="en" sz="2500"/>
              <a:t>.</a:t>
            </a:r>
            <a:endParaRPr sz="2500"/>
          </a:p>
          <a:p>
            <a:pPr indent="0" lvl="0" marL="0" rtl="0" algn="l">
              <a:spcBef>
                <a:spcPts val="1000"/>
              </a:spcBef>
              <a:spcAft>
                <a:spcPts val="0"/>
              </a:spcAft>
              <a:buNone/>
            </a:pPr>
            <a:r>
              <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2"/>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Conclusion and learnings</a:t>
            </a:r>
            <a:endParaRPr/>
          </a:p>
        </p:txBody>
      </p:sp>
      <p:sp>
        <p:nvSpPr>
          <p:cNvPr id="485" name="Google Shape;485;p72"/>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387350" lvl="0" marL="457200" rtl="0" algn="l">
              <a:spcBef>
                <a:spcPts val="800"/>
              </a:spcBef>
              <a:spcAft>
                <a:spcPts val="0"/>
              </a:spcAft>
              <a:buSzPts val="2500"/>
              <a:buChar char="●"/>
            </a:pPr>
            <a:r>
              <a:rPr lang="en" sz="2500"/>
              <a:t>RNN best suited </a:t>
            </a:r>
            <a:endParaRPr sz="2500"/>
          </a:p>
          <a:p>
            <a:pPr indent="-387350" lvl="0" marL="457200" rtl="0" algn="l">
              <a:spcBef>
                <a:spcPts val="0"/>
              </a:spcBef>
              <a:spcAft>
                <a:spcPts val="0"/>
              </a:spcAft>
              <a:buSzPts val="2500"/>
              <a:buChar char="●"/>
            </a:pPr>
            <a:r>
              <a:rPr lang="en" sz="2500"/>
              <a:t>Word2Vec/Fasttext better at </a:t>
            </a:r>
            <a:r>
              <a:rPr lang="en" sz="2500"/>
              <a:t>contextually vectorizing compared to TF-IDF</a:t>
            </a:r>
            <a:endParaRPr sz="2500"/>
          </a:p>
          <a:p>
            <a:pPr indent="-387350" lvl="0" marL="457200" rtl="0" algn="l">
              <a:spcBef>
                <a:spcPts val="0"/>
              </a:spcBef>
              <a:spcAft>
                <a:spcPts val="0"/>
              </a:spcAft>
              <a:buSzPts val="2500"/>
              <a:buChar char="●"/>
            </a:pPr>
            <a:r>
              <a:rPr lang="en" sz="2500"/>
              <a:t>Data suited for Sequential Modeling compared to Binary Classification in fixed dimension</a:t>
            </a:r>
            <a:endParaRPr sz="2500"/>
          </a:p>
          <a:p>
            <a:pPr indent="-387350" lvl="0" marL="457200" rtl="0" algn="l">
              <a:spcBef>
                <a:spcPts val="0"/>
              </a:spcBef>
              <a:spcAft>
                <a:spcPts val="0"/>
              </a:spcAft>
              <a:buSzPts val="2500"/>
              <a:buChar char="●"/>
            </a:pPr>
            <a:r>
              <a:rPr lang="en" sz="2500"/>
              <a:t>Suggested Models-</a:t>
            </a:r>
            <a:endParaRPr sz="2500"/>
          </a:p>
          <a:p>
            <a:pPr indent="-374650" lvl="1" marL="914400" rtl="0" algn="l">
              <a:spcBef>
                <a:spcPts val="0"/>
              </a:spcBef>
              <a:spcAft>
                <a:spcPts val="0"/>
              </a:spcAft>
              <a:buSzPts val="2300"/>
              <a:buChar char="○"/>
            </a:pPr>
            <a:r>
              <a:rPr lang="en" sz="2300"/>
              <a:t>Long Short-Term Memory (LSTM) Networks</a:t>
            </a:r>
            <a:endParaRPr sz="2300"/>
          </a:p>
          <a:p>
            <a:pPr indent="-374650" lvl="1" marL="914400" rtl="0" algn="l">
              <a:spcBef>
                <a:spcPts val="0"/>
              </a:spcBef>
              <a:spcAft>
                <a:spcPts val="0"/>
              </a:spcAft>
              <a:buSzPts val="2300"/>
              <a:buChar char="○"/>
            </a:pPr>
            <a:r>
              <a:rPr lang="en" sz="2300"/>
              <a:t>Gated Recurrent Units (GRUs)</a:t>
            </a:r>
            <a:endParaRPr sz="2300"/>
          </a:p>
          <a:p>
            <a:pPr indent="-374650" lvl="1" marL="914400" rtl="0" algn="l">
              <a:spcBef>
                <a:spcPts val="0"/>
              </a:spcBef>
              <a:spcAft>
                <a:spcPts val="0"/>
              </a:spcAft>
              <a:buSzPts val="2300"/>
              <a:buChar char="○"/>
            </a:pPr>
            <a:r>
              <a:rPr lang="en" sz="2300"/>
              <a:t>Transformer Models</a:t>
            </a:r>
            <a:endParaRPr sz="23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3"/>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Individual Contribution</a:t>
            </a:r>
            <a:endParaRPr/>
          </a:p>
        </p:txBody>
      </p:sp>
      <p:sp>
        <p:nvSpPr>
          <p:cNvPr id="491" name="Google Shape;491;p73"/>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Aniket Malik- Data analysis and visualisation,Data Preproccessing,Vectorization,Logistic Regression,SVM,Preparing Proposal,Report, Presentation</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Mayank Jha-Literature Review,Preparing Presentation, Data Visualization, Vectorization, Decision Trees, Random Forest, Naive Bayes, Recurrent Neural Network.</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Piyush Gautam- Dataset description,analysis,Data Preprocessing,Preparing Presentation, XGBoost, MLP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Literature Review</a:t>
            </a:r>
            <a:endParaRPr/>
          </a:p>
        </p:txBody>
      </p:sp>
      <p:sp>
        <p:nvSpPr>
          <p:cNvPr id="317" name="Google Shape;317;p46"/>
          <p:cNvSpPr txBox="1"/>
          <p:nvPr>
            <p:ph idx="1" type="body"/>
          </p:nvPr>
        </p:nvSpPr>
        <p:spPr>
          <a:xfrm>
            <a:off x="685800" y="884257"/>
            <a:ext cx="7772400" cy="37374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SzPts val="605"/>
              <a:buNone/>
            </a:pPr>
            <a:r>
              <a:rPr lang="en" sz="1740"/>
              <a:t>Following two paper were reviewed-</a:t>
            </a:r>
            <a:endParaRPr sz="1740"/>
          </a:p>
          <a:p>
            <a:pPr indent="0" lvl="0" marL="0" rtl="0" algn="l">
              <a:lnSpc>
                <a:spcPct val="80000"/>
              </a:lnSpc>
              <a:spcBef>
                <a:spcPts val="1000"/>
              </a:spcBef>
              <a:spcAft>
                <a:spcPts val="0"/>
              </a:spcAft>
              <a:buSzPts val="605"/>
              <a:buNone/>
            </a:pPr>
            <a:r>
              <a:t/>
            </a:r>
            <a:endParaRPr sz="1740"/>
          </a:p>
          <a:p>
            <a:pPr indent="-304165" lvl="0" marL="457200" rtl="0" algn="l">
              <a:lnSpc>
                <a:spcPct val="80000"/>
              </a:lnSpc>
              <a:spcBef>
                <a:spcPts val="1000"/>
              </a:spcBef>
              <a:spcAft>
                <a:spcPts val="0"/>
              </a:spcAft>
              <a:buSzPts val="1190"/>
              <a:buChar char="●"/>
            </a:pPr>
            <a:r>
              <a:rPr lang="en" sz="1740"/>
              <a:t>Surjuse, V., Dharne, A., &amp;Lade, H. (2019). SENTIMENT ANALYSIS OF CHAT BASED APPLICATION USING R. Journal of Engineering and Technology Innovation Research. </a:t>
            </a:r>
            <a:endParaRPr sz="1740"/>
          </a:p>
          <a:p>
            <a:pPr indent="0" lvl="0" marL="457200" rtl="0" algn="l">
              <a:lnSpc>
                <a:spcPct val="80000"/>
              </a:lnSpc>
              <a:spcBef>
                <a:spcPts val="1000"/>
              </a:spcBef>
              <a:spcAft>
                <a:spcPts val="0"/>
              </a:spcAft>
              <a:buSzPts val="605"/>
              <a:buNone/>
            </a:pPr>
            <a:r>
              <a:rPr lang="en" sz="1740"/>
              <a:t>https://www.jetir.org/papers/JETIR1903556.pdf</a:t>
            </a:r>
            <a:endParaRPr sz="1740"/>
          </a:p>
          <a:p>
            <a:pPr indent="0" lvl="0" marL="457200" rtl="0" algn="l">
              <a:lnSpc>
                <a:spcPct val="80000"/>
              </a:lnSpc>
              <a:spcBef>
                <a:spcPts val="1000"/>
              </a:spcBef>
              <a:spcAft>
                <a:spcPts val="0"/>
              </a:spcAft>
              <a:buSzPts val="605"/>
              <a:buNone/>
            </a:pPr>
            <a:r>
              <a:t/>
            </a:r>
            <a:endParaRPr sz="1740"/>
          </a:p>
          <a:p>
            <a:pPr indent="-304165" lvl="0" marL="457200" rtl="0" algn="l">
              <a:lnSpc>
                <a:spcPct val="80000"/>
              </a:lnSpc>
              <a:spcBef>
                <a:spcPts val="1000"/>
              </a:spcBef>
              <a:spcAft>
                <a:spcPts val="0"/>
              </a:spcAft>
              <a:buSzPts val="1190"/>
              <a:buChar char="●"/>
            </a:pPr>
            <a:r>
              <a:rPr lang="en" sz="1740"/>
              <a:t>Chouhan,A.,Halgekar,A.,Rao,A.,Khankhoje,D. &amp; Narvekar,M.(2021).Sentiment Analysis of Twitch.tv Livestream Messages using Machine Learning Methods.Dwarkadas J. Sanghvi College of Engineering.</a:t>
            </a:r>
            <a:endParaRPr sz="1740"/>
          </a:p>
          <a:p>
            <a:pPr indent="0" lvl="0" marL="457200" rtl="0" algn="l">
              <a:lnSpc>
                <a:spcPct val="80000"/>
              </a:lnSpc>
              <a:spcBef>
                <a:spcPts val="1000"/>
              </a:spcBef>
              <a:spcAft>
                <a:spcPts val="0"/>
              </a:spcAft>
              <a:buSzPts val="605"/>
              <a:buNone/>
            </a:pPr>
            <a:r>
              <a:rPr lang="en" sz="1740"/>
              <a:t>https://ieeexplore.ieee.org/document/9616932</a:t>
            </a:r>
            <a:endParaRPr sz="1740"/>
          </a:p>
          <a:p>
            <a:pPr indent="0" lvl="0" marL="0" rtl="0" algn="l">
              <a:lnSpc>
                <a:spcPct val="80000"/>
              </a:lnSpc>
              <a:spcBef>
                <a:spcPts val="1000"/>
              </a:spcBef>
              <a:spcAft>
                <a:spcPts val="0"/>
              </a:spcAft>
              <a:buClr>
                <a:schemeClr val="dk1"/>
              </a:buClr>
              <a:buSzPts val="605"/>
              <a:buFont typeface="Arial"/>
              <a:buNone/>
            </a:pPr>
            <a:r>
              <a:t/>
            </a:r>
            <a:endParaRPr sz="1740"/>
          </a:p>
          <a:p>
            <a:pPr indent="0" lvl="0" marL="0" rtl="0" algn="l">
              <a:lnSpc>
                <a:spcPct val="80000"/>
              </a:lnSpc>
              <a:spcBef>
                <a:spcPts val="1000"/>
              </a:spcBef>
              <a:spcAft>
                <a:spcPts val="0"/>
              </a:spcAft>
              <a:buSzPts val="605"/>
              <a:buNone/>
            </a:pPr>
            <a:r>
              <a:t/>
            </a:r>
            <a:endParaRPr sz="1740"/>
          </a:p>
          <a:p>
            <a:pPr indent="0" lvl="0" marL="0" rtl="0" algn="l">
              <a:lnSpc>
                <a:spcPct val="80000"/>
              </a:lnSpc>
              <a:spcBef>
                <a:spcPts val="1000"/>
              </a:spcBef>
              <a:spcAft>
                <a:spcPts val="0"/>
              </a:spcAft>
              <a:buSzPts val="605"/>
              <a:buNone/>
            </a:pPr>
            <a:r>
              <a:t/>
            </a:r>
            <a:endParaRPr sz="174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SENTIMENT ANALYSIS OF CHAT</a:t>
            </a:r>
            <a:endParaRPr/>
          </a:p>
        </p:txBody>
      </p:sp>
      <p:sp>
        <p:nvSpPr>
          <p:cNvPr id="323" name="Google Shape;323;p47"/>
          <p:cNvSpPr txBox="1"/>
          <p:nvPr>
            <p:ph idx="1" type="body"/>
          </p:nvPr>
        </p:nvSpPr>
        <p:spPr>
          <a:xfrm>
            <a:off x="633850" y="1620300"/>
            <a:ext cx="7886700" cy="33510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000"/>
              <a:t>Complexities of the task:-</a:t>
            </a:r>
            <a:endParaRPr sz="2000"/>
          </a:p>
          <a:p>
            <a:pPr indent="-342900" lvl="0" marL="457200" rtl="0" algn="l">
              <a:spcBef>
                <a:spcPts val="800"/>
              </a:spcBef>
              <a:spcAft>
                <a:spcPts val="0"/>
              </a:spcAft>
              <a:buSzPts val="1800"/>
              <a:buChar char="-"/>
            </a:pPr>
            <a:r>
              <a:rPr lang="en" sz="1800"/>
              <a:t>Informal language and Short forms</a:t>
            </a:r>
            <a:endParaRPr sz="1800"/>
          </a:p>
          <a:p>
            <a:pPr indent="-342900" lvl="0" marL="457200" rtl="0" algn="l">
              <a:spcBef>
                <a:spcPts val="0"/>
              </a:spcBef>
              <a:spcAft>
                <a:spcPts val="0"/>
              </a:spcAft>
              <a:buSzPts val="1800"/>
              <a:buChar char="-"/>
            </a:pPr>
            <a:r>
              <a:rPr lang="en" sz="1800"/>
              <a:t>Colloquialisms and and slangs</a:t>
            </a:r>
            <a:endParaRPr sz="1800"/>
          </a:p>
          <a:p>
            <a:pPr indent="0" lvl="0" marL="0" rtl="0" algn="l">
              <a:spcBef>
                <a:spcPts val="800"/>
              </a:spcBef>
              <a:spcAft>
                <a:spcPts val="0"/>
              </a:spcAft>
              <a:buNone/>
            </a:pPr>
            <a:r>
              <a:rPr lang="en" sz="2000"/>
              <a:t>Importance of Research:-</a:t>
            </a:r>
            <a:endParaRPr sz="2000"/>
          </a:p>
          <a:p>
            <a:pPr indent="-342900" lvl="0" marL="457200" rtl="0" algn="l">
              <a:spcBef>
                <a:spcPts val="800"/>
              </a:spcBef>
              <a:spcAft>
                <a:spcPts val="0"/>
              </a:spcAft>
              <a:buSzPts val="1800"/>
              <a:buChar char="-"/>
            </a:pPr>
            <a:r>
              <a:rPr lang="en" sz="1800"/>
              <a:t>Curb the trend of cyber crime and online bullying</a:t>
            </a:r>
            <a:endParaRPr sz="1800"/>
          </a:p>
          <a:p>
            <a:pPr indent="-342900" lvl="0" marL="457200" rtl="0" algn="l">
              <a:spcBef>
                <a:spcPts val="0"/>
              </a:spcBef>
              <a:spcAft>
                <a:spcPts val="0"/>
              </a:spcAft>
              <a:buSzPts val="1800"/>
              <a:buChar char="-"/>
            </a:pPr>
            <a:r>
              <a:rPr lang="en" sz="1800"/>
              <a:t>Study rising anxiety and depression due to social media</a:t>
            </a:r>
            <a:endParaRPr sz="1800"/>
          </a:p>
          <a:p>
            <a:pPr indent="0" lvl="0" marL="0" rtl="0" algn="l">
              <a:spcBef>
                <a:spcPts val="800"/>
              </a:spcBef>
              <a:spcAft>
                <a:spcPts val="0"/>
              </a:spcAft>
              <a:buNone/>
            </a:pPr>
            <a:r>
              <a:rPr lang="en" sz="2000"/>
              <a:t>Approaches:-</a:t>
            </a:r>
            <a:endParaRPr sz="2000"/>
          </a:p>
          <a:p>
            <a:pPr indent="-342900" lvl="0" marL="457200" rtl="0" algn="l">
              <a:spcBef>
                <a:spcPts val="800"/>
              </a:spcBef>
              <a:spcAft>
                <a:spcPts val="0"/>
              </a:spcAft>
              <a:buSzPts val="1800"/>
              <a:buChar char="-"/>
            </a:pPr>
            <a:r>
              <a:rPr lang="en" sz="1800"/>
              <a:t>Lexical Approach = Literal Keywords and their meanings. Simple, but prone to error.</a:t>
            </a:r>
            <a:endParaRPr sz="1800"/>
          </a:p>
          <a:p>
            <a:pPr indent="0" lvl="0" marL="0" rtl="0" algn="l">
              <a:spcBef>
                <a:spcPts val="800"/>
              </a:spcBef>
              <a:spcAft>
                <a:spcPts val="0"/>
              </a:spcAft>
              <a:buNone/>
            </a:pPr>
            <a:r>
              <a:rPr lang="en" sz="1500"/>
              <a:t>Link = </a:t>
            </a:r>
            <a:r>
              <a:rPr lang="en" sz="1500" u="sng">
                <a:solidFill>
                  <a:schemeClr val="hlink"/>
                </a:solidFill>
                <a:hlinkClick r:id="rId3"/>
              </a:rPr>
              <a:t>https://www.jetir.org/papers/JETIR1903556.pdf</a:t>
            </a:r>
            <a:endParaRPr sz="1500"/>
          </a:p>
        </p:txBody>
      </p:sp>
      <p:sp>
        <p:nvSpPr>
          <p:cNvPr id="324" name="Google Shape;324;p47"/>
          <p:cNvSpPr txBox="1"/>
          <p:nvPr>
            <p:ph type="title"/>
          </p:nvPr>
        </p:nvSpPr>
        <p:spPr>
          <a:xfrm>
            <a:off x="629650" y="893828"/>
            <a:ext cx="7092600" cy="605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BASED APPLICATION USING 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633850" y="274325"/>
            <a:ext cx="7334100" cy="605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600"/>
              <a:t>SENTIMENT ANALYSIS OF TWITCH.TV </a:t>
            </a:r>
            <a:endParaRPr sz="2600"/>
          </a:p>
        </p:txBody>
      </p:sp>
      <p:sp>
        <p:nvSpPr>
          <p:cNvPr id="330" name="Google Shape;330;p48"/>
          <p:cNvSpPr txBox="1"/>
          <p:nvPr>
            <p:ph idx="1" type="body"/>
          </p:nvPr>
        </p:nvSpPr>
        <p:spPr>
          <a:xfrm>
            <a:off x="633850" y="1651475"/>
            <a:ext cx="7886700" cy="3561600"/>
          </a:xfrm>
          <a:prstGeom prst="rect">
            <a:avLst/>
          </a:prstGeom>
        </p:spPr>
        <p:txBody>
          <a:bodyPr anchorCtr="0" anchor="t" bIns="34275" lIns="68575" spcFirstLastPara="1" rIns="68575" wrap="square" tIns="34275">
            <a:normAutofit lnSpcReduction="20000"/>
          </a:bodyPr>
          <a:lstStyle/>
          <a:p>
            <a:pPr indent="0" lvl="0" marL="0" rtl="0" algn="l">
              <a:spcBef>
                <a:spcPts val="800"/>
              </a:spcBef>
              <a:spcAft>
                <a:spcPts val="0"/>
              </a:spcAft>
              <a:buNone/>
            </a:pPr>
            <a:r>
              <a:rPr lang="en" sz="2000"/>
              <a:t>Challenges of live stream chat analysis:-</a:t>
            </a:r>
            <a:endParaRPr sz="2000"/>
          </a:p>
          <a:p>
            <a:pPr indent="-342900" lvl="0" marL="457200" rtl="0" algn="l">
              <a:spcBef>
                <a:spcPts val="800"/>
              </a:spcBef>
              <a:spcAft>
                <a:spcPts val="0"/>
              </a:spcAft>
              <a:buSzPts val="1800"/>
              <a:buChar char="-"/>
            </a:pPr>
            <a:r>
              <a:rPr lang="en" sz="1800"/>
              <a:t>A large number of messages</a:t>
            </a:r>
            <a:endParaRPr sz="1800"/>
          </a:p>
          <a:p>
            <a:pPr indent="-342900" lvl="0" marL="457200" rtl="0" algn="l">
              <a:spcBef>
                <a:spcPts val="0"/>
              </a:spcBef>
              <a:spcAft>
                <a:spcPts val="0"/>
              </a:spcAft>
              <a:buSzPts val="1800"/>
              <a:buChar char="-"/>
            </a:pPr>
            <a:r>
              <a:rPr lang="en" sz="1800"/>
              <a:t>Streamer specific slangs and emoticons</a:t>
            </a:r>
            <a:endParaRPr sz="1800"/>
          </a:p>
          <a:p>
            <a:pPr indent="-342900" lvl="0" marL="457200" rtl="0" algn="l">
              <a:spcBef>
                <a:spcPts val="0"/>
              </a:spcBef>
              <a:spcAft>
                <a:spcPts val="0"/>
              </a:spcAft>
              <a:buSzPts val="1800"/>
              <a:buChar char="-"/>
            </a:pPr>
            <a:r>
              <a:rPr lang="en" sz="1800"/>
              <a:t>Abbreviated language and grammatical mistakes</a:t>
            </a:r>
            <a:endParaRPr sz="1800"/>
          </a:p>
          <a:p>
            <a:pPr indent="0" lvl="0" marL="0" rtl="0" algn="l">
              <a:spcBef>
                <a:spcPts val="800"/>
              </a:spcBef>
              <a:spcAft>
                <a:spcPts val="0"/>
              </a:spcAft>
              <a:buNone/>
            </a:pPr>
            <a:r>
              <a:t/>
            </a:r>
            <a:endParaRPr sz="1050"/>
          </a:p>
          <a:p>
            <a:pPr indent="0" lvl="0" marL="0" rtl="0" algn="l">
              <a:spcBef>
                <a:spcPts val="800"/>
              </a:spcBef>
              <a:spcAft>
                <a:spcPts val="0"/>
              </a:spcAft>
              <a:buNone/>
            </a:pPr>
            <a:r>
              <a:rPr lang="en" sz="2000"/>
              <a:t>The researchers used ML to perform sentiment analysis.</a:t>
            </a:r>
            <a:endParaRPr sz="2000"/>
          </a:p>
          <a:p>
            <a:pPr indent="0" lvl="0" marL="0" rtl="0" algn="l">
              <a:spcBef>
                <a:spcPts val="800"/>
              </a:spcBef>
              <a:spcAft>
                <a:spcPts val="0"/>
              </a:spcAft>
              <a:buNone/>
            </a:pPr>
            <a:r>
              <a:t/>
            </a:r>
            <a:endParaRPr sz="1050"/>
          </a:p>
          <a:p>
            <a:pPr indent="0" lvl="0" marL="0" rtl="0" algn="l">
              <a:spcBef>
                <a:spcPts val="800"/>
              </a:spcBef>
              <a:spcAft>
                <a:spcPts val="0"/>
              </a:spcAft>
              <a:buNone/>
            </a:pPr>
            <a:r>
              <a:rPr lang="en" sz="2000"/>
              <a:t>Workflow:-</a:t>
            </a:r>
            <a:endParaRPr sz="2000"/>
          </a:p>
          <a:p>
            <a:pPr indent="-342900" lvl="0" marL="457200" rtl="0" algn="l">
              <a:spcBef>
                <a:spcPts val="800"/>
              </a:spcBef>
              <a:spcAft>
                <a:spcPts val="0"/>
              </a:spcAft>
              <a:buSzPts val="1800"/>
              <a:buChar char="-"/>
            </a:pPr>
            <a:r>
              <a:rPr lang="en" sz="1800"/>
              <a:t>Pre processing = Tokenization, Removal of stop words etc.</a:t>
            </a:r>
            <a:endParaRPr sz="1800"/>
          </a:p>
          <a:p>
            <a:pPr indent="-342900" lvl="0" marL="457200" rtl="0" algn="l">
              <a:spcBef>
                <a:spcPts val="0"/>
              </a:spcBef>
              <a:spcAft>
                <a:spcPts val="0"/>
              </a:spcAft>
              <a:buSzPts val="1800"/>
              <a:buChar char="-"/>
            </a:pPr>
            <a:r>
              <a:rPr lang="en" sz="1800"/>
              <a:t>Convert text to vector form using TF-IDF Vectorization</a:t>
            </a:r>
            <a:endParaRPr sz="1800"/>
          </a:p>
          <a:p>
            <a:pPr indent="-342900" lvl="0" marL="457200" rtl="0" algn="l">
              <a:spcBef>
                <a:spcPts val="0"/>
              </a:spcBef>
              <a:spcAft>
                <a:spcPts val="0"/>
              </a:spcAft>
              <a:buSzPts val="1800"/>
              <a:buChar char="-"/>
            </a:pPr>
            <a:r>
              <a:rPr lang="en" sz="1800"/>
              <a:t>Split the data</a:t>
            </a:r>
            <a:endParaRPr sz="1800"/>
          </a:p>
          <a:p>
            <a:pPr indent="-342900" lvl="0" marL="457200" rtl="0" algn="l">
              <a:spcBef>
                <a:spcPts val="0"/>
              </a:spcBef>
              <a:spcAft>
                <a:spcPts val="0"/>
              </a:spcAft>
              <a:buSzPts val="1800"/>
              <a:buChar char="-"/>
            </a:pPr>
            <a:r>
              <a:rPr lang="en" sz="1800"/>
              <a:t>Use different ML models and compare their results</a:t>
            </a:r>
            <a:endParaRPr sz="1800"/>
          </a:p>
          <a:p>
            <a:pPr indent="-342900" lvl="0" marL="457200" rtl="0" algn="l">
              <a:spcBef>
                <a:spcPts val="0"/>
              </a:spcBef>
              <a:spcAft>
                <a:spcPts val="0"/>
              </a:spcAft>
              <a:buSzPts val="1800"/>
              <a:buChar char="-"/>
            </a:pPr>
            <a:r>
              <a:rPr lang="en" sz="1800"/>
              <a:t>SVM performs the best with 70.4% accuracy.</a:t>
            </a:r>
            <a:endParaRPr sz="1800"/>
          </a:p>
          <a:p>
            <a:pPr indent="0" lvl="0" marL="0" rtl="0" algn="l">
              <a:spcBef>
                <a:spcPts val="800"/>
              </a:spcBef>
              <a:spcAft>
                <a:spcPts val="0"/>
              </a:spcAft>
              <a:buNone/>
            </a:pPr>
            <a:r>
              <a:t/>
            </a:r>
            <a:endParaRPr sz="1000"/>
          </a:p>
          <a:p>
            <a:pPr indent="0" lvl="0" marL="0" rtl="0" algn="l">
              <a:spcBef>
                <a:spcPts val="800"/>
              </a:spcBef>
              <a:spcAft>
                <a:spcPts val="0"/>
              </a:spcAft>
              <a:buNone/>
            </a:pPr>
            <a:r>
              <a:rPr lang="en" sz="1500"/>
              <a:t>Link = </a:t>
            </a:r>
            <a:r>
              <a:rPr lang="en" sz="1500" u="sng">
                <a:solidFill>
                  <a:schemeClr val="hlink"/>
                </a:solidFill>
                <a:hlinkClick r:id="rId3"/>
              </a:rPr>
              <a:t>https://ieeexplore.ieee.org/document/9616932</a:t>
            </a:r>
            <a:endParaRPr sz="1500"/>
          </a:p>
        </p:txBody>
      </p:sp>
      <p:sp>
        <p:nvSpPr>
          <p:cNvPr id="331" name="Google Shape;331;p48"/>
          <p:cNvSpPr txBox="1"/>
          <p:nvPr>
            <p:ph type="title"/>
          </p:nvPr>
        </p:nvSpPr>
        <p:spPr>
          <a:xfrm rot="147">
            <a:off x="665875" y="880175"/>
            <a:ext cx="7029600" cy="605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600"/>
              <a:t>LIVESTREAM MESSAGES USING ML METHODS</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9"/>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Dataset Description</a:t>
            </a:r>
            <a:endParaRPr/>
          </a:p>
        </p:txBody>
      </p:sp>
      <p:sp>
        <p:nvSpPr>
          <p:cNvPr id="337" name="Google Shape;337;p49"/>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304800" lvl="0" marL="457200" rtl="0" algn="l">
              <a:spcBef>
                <a:spcPts val="800"/>
              </a:spcBef>
              <a:spcAft>
                <a:spcPts val="0"/>
              </a:spcAft>
              <a:buSzPts val="1200"/>
              <a:buChar char="●"/>
            </a:pPr>
            <a:r>
              <a:rPr lang="en" sz="1900"/>
              <a:t>The dataset contains of 7,770,022 rows and 2 columns as ‘body’ which consists of the chats and ‘label’ which consists of flagged and non-flagged chats where deleted and hidden chats are contained in flagged.Flagged represents toxic chats.</a:t>
            </a:r>
            <a:endParaRPr sz="1900"/>
          </a:p>
          <a:p>
            <a:pPr indent="0" lvl="0" marL="457200" rtl="0" algn="l">
              <a:spcBef>
                <a:spcPts val="800"/>
              </a:spcBef>
              <a:spcAft>
                <a:spcPts val="0"/>
              </a:spcAft>
              <a:buNone/>
            </a:pPr>
            <a:r>
              <a:t/>
            </a:r>
            <a:endParaRPr sz="1900"/>
          </a:p>
          <a:p>
            <a:pPr indent="-304800" lvl="0" marL="457200" rtl="0" algn="l">
              <a:spcBef>
                <a:spcPts val="800"/>
              </a:spcBef>
              <a:spcAft>
                <a:spcPts val="0"/>
              </a:spcAft>
              <a:buSzPts val="1200"/>
              <a:buChar char="●"/>
            </a:pPr>
            <a:r>
              <a:rPr lang="en" sz="1900"/>
              <a:t>The dataset contains of ASCII characters, Non-ASCII characters and special characters.</a:t>
            </a:r>
            <a:endParaRPr sz="1900"/>
          </a:p>
          <a:p>
            <a:pPr indent="0" lvl="0" marL="457200" rtl="0" algn="l">
              <a:spcBef>
                <a:spcPts val="800"/>
              </a:spcBef>
              <a:spcAft>
                <a:spcPts val="0"/>
              </a:spcAft>
              <a:buNone/>
            </a:pPr>
            <a:r>
              <a:t/>
            </a:r>
            <a:endParaRPr sz="1900"/>
          </a:p>
          <a:p>
            <a:pPr indent="-304800" lvl="0" marL="457200" rtl="0" algn="l">
              <a:spcBef>
                <a:spcPts val="800"/>
              </a:spcBef>
              <a:spcAft>
                <a:spcPts val="0"/>
              </a:spcAft>
              <a:buSzPts val="1200"/>
              <a:buChar char="●"/>
            </a:pPr>
            <a:r>
              <a:rPr lang="en" sz="1900"/>
              <a:t>The dataset also contains emojis and duplicate chats with some empty rows. </a:t>
            </a:r>
            <a:endParaRPr sz="1900"/>
          </a:p>
          <a:p>
            <a:pPr indent="0" lvl="0" marL="457200" rtl="0" algn="l">
              <a:spcBef>
                <a:spcPts val="800"/>
              </a:spcBef>
              <a:spcAft>
                <a:spcPts val="0"/>
              </a:spcAft>
              <a:buNone/>
            </a:pPr>
            <a:r>
              <a:rPr lang="en" sz="1900"/>
              <a:t>Dataset </a:t>
            </a:r>
            <a:r>
              <a:rPr lang="en" sz="1900"/>
              <a:t> link- https://www.kaggle.com/datasets/uetchy/sensai/data</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ph idx="1" type="body"/>
          </p:nvPr>
        </p:nvSpPr>
        <p:spPr>
          <a:xfrm>
            <a:off x="685800" y="897732"/>
            <a:ext cx="7772400" cy="37374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Char char="●"/>
            </a:pPr>
            <a:r>
              <a:rPr lang="en" sz="2100"/>
              <a:t>Preprocessing is required in order to perform text cleaning by removing the number of duplicate chats and Non-ASCII,special characters, tokenizing.Detailed description in following slides</a:t>
            </a:r>
            <a:endParaRPr sz="2100"/>
          </a:p>
          <a:p>
            <a:pPr indent="-361950" lvl="0" marL="457200" rtl="0" algn="l">
              <a:spcBef>
                <a:spcPts val="0"/>
              </a:spcBef>
              <a:spcAft>
                <a:spcPts val="0"/>
              </a:spcAft>
              <a:buSzPts val="2100"/>
              <a:buChar char="●"/>
            </a:pPr>
            <a:r>
              <a:rPr lang="en" sz="2100"/>
              <a:t>Post removal of duplicates-No of rows- 3,508,663(almost halved)</a:t>
            </a:r>
            <a:endParaRPr sz="2100"/>
          </a:p>
          <a:p>
            <a:pPr indent="0" lvl="0" marL="0" rtl="0" algn="l">
              <a:spcBef>
                <a:spcPts val="1000"/>
              </a:spcBef>
              <a:spcAft>
                <a:spcPts val="0"/>
              </a:spcAft>
              <a:buNone/>
            </a:pPr>
            <a:r>
              <a:t/>
            </a:r>
            <a:endParaRPr sz="2100"/>
          </a:p>
        </p:txBody>
      </p:sp>
      <p:pic>
        <p:nvPicPr>
          <p:cNvPr id="343" name="Google Shape;343;p50"/>
          <p:cNvPicPr preferRelativeResize="0"/>
          <p:nvPr/>
        </p:nvPicPr>
        <p:blipFill>
          <a:blip r:embed="rId3">
            <a:alphaModFix/>
          </a:blip>
          <a:stretch>
            <a:fillRect/>
          </a:stretch>
        </p:blipFill>
        <p:spPr>
          <a:xfrm>
            <a:off x="685788" y="2287850"/>
            <a:ext cx="3190875" cy="2590800"/>
          </a:xfrm>
          <a:prstGeom prst="rect">
            <a:avLst/>
          </a:prstGeom>
          <a:noFill/>
          <a:ln>
            <a:noFill/>
          </a:ln>
        </p:spPr>
      </p:pic>
      <p:pic>
        <p:nvPicPr>
          <p:cNvPr id="344" name="Google Shape;344;p50"/>
          <p:cNvPicPr preferRelativeResize="0"/>
          <p:nvPr/>
        </p:nvPicPr>
        <p:blipFill>
          <a:blip r:embed="rId4">
            <a:alphaModFix/>
          </a:blip>
          <a:stretch>
            <a:fillRect/>
          </a:stretch>
        </p:blipFill>
        <p:spPr>
          <a:xfrm>
            <a:off x="4572000" y="2258388"/>
            <a:ext cx="2684775" cy="264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350" name="Google Shape;350;p51"/>
          <p:cNvSpPr txBox="1"/>
          <p:nvPr>
            <p:ph idx="1" type="body"/>
          </p:nvPr>
        </p:nvSpPr>
        <p:spPr>
          <a:xfrm>
            <a:off x="685800" y="897732"/>
            <a:ext cx="7772400" cy="3737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sz="2400"/>
              <a:t>Word Cloud-Representing the commonly </a:t>
            </a:r>
            <a:r>
              <a:rPr lang="en" sz="2400"/>
              <a:t>occurring</a:t>
            </a:r>
            <a:r>
              <a:rPr lang="en" sz="2400"/>
              <a:t> words</a:t>
            </a:r>
            <a:endParaRPr sz="2400"/>
          </a:p>
        </p:txBody>
      </p:sp>
      <p:pic>
        <p:nvPicPr>
          <p:cNvPr id="351" name="Google Shape;351;p51"/>
          <p:cNvPicPr preferRelativeResize="0"/>
          <p:nvPr/>
        </p:nvPicPr>
        <p:blipFill>
          <a:blip r:embed="rId3">
            <a:alphaModFix/>
          </a:blip>
          <a:stretch>
            <a:fillRect/>
          </a:stretch>
        </p:blipFill>
        <p:spPr>
          <a:xfrm>
            <a:off x="807375" y="1329534"/>
            <a:ext cx="6847200" cy="35348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