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8" r:id="rId5"/>
    <p:sldId id="262" r:id="rId6"/>
    <p:sldId id="259" r:id="rId7"/>
    <p:sldId id="267" r:id="rId8"/>
    <p:sldId id="260" r:id="rId9"/>
    <p:sldId id="270" r:id="rId10"/>
    <p:sldId id="271" r:id="rId11"/>
    <p:sldId id="265" r:id="rId12"/>
    <p:sldId id="261" r:id="rId13"/>
    <p:sldId id="272" r:id="rId14"/>
    <p:sldId id="273" r:id="rId15"/>
    <p:sldId id="274" r:id="rId16"/>
    <p:sldId id="275" r:id="rId17"/>
    <p:sldId id="276" r:id="rId18"/>
    <p:sldId id="277" r:id="rId19"/>
    <p:sldId id="278" r:id="rId20"/>
    <p:sldId id="279" r:id="rId21"/>
    <p:sldId id="280" r:id="rId22"/>
    <p:sldId id="281" r:id="rId23"/>
    <p:sldId id="282" r:id="rId24"/>
    <p:sldId id="283" r:id="rId25"/>
    <p:sldId id="263" r:id="rId26"/>
    <p:sldId id="284" r:id="rId27"/>
    <p:sldId id="264"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04" autoAdjust="0"/>
    <p:restoredTop sz="94660"/>
  </p:normalViewPr>
  <p:slideViewPr>
    <p:cSldViewPr snapToGrid="0">
      <p:cViewPr varScale="1">
        <p:scale>
          <a:sx n="85" d="100"/>
          <a:sy n="85" d="100"/>
        </p:scale>
        <p:origin x="58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07D89-12EF-4A88-9474-CF0F7888259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3AC2705-BB7A-6CB0-F844-E13494EBEF7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6501DF9-CF10-D0D7-A98B-3045C53D98C2}"/>
              </a:ext>
            </a:extLst>
          </p:cNvPr>
          <p:cNvSpPr>
            <a:spLocks noGrp="1"/>
          </p:cNvSpPr>
          <p:nvPr>
            <p:ph type="dt" sz="half" idx="10"/>
          </p:nvPr>
        </p:nvSpPr>
        <p:spPr/>
        <p:txBody>
          <a:bodyPr/>
          <a:lstStyle/>
          <a:p>
            <a:fld id="{1A1B2654-DBBF-4283-83B0-F02564192104}" type="datetimeFigureOut">
              <a:rPr lang="en-IN" smtClean="0"/>
              <a:t>26-04-2024</a:t>
            </a:fld>
            <a:endParaRPr lang="en-IN"/>
          </a:p>
        </p:txBody>
      </p:sp>
      <p:sp>
        <p:nvSpPr>
          <p:cNvPr id="5" name="Footer Placeholder 4">
            <a:extLst>
              <a:ext uri="{FF2B5EF4-FFF2-40B4-BE49-F238E27FC236}">
                <a16:creationId xmlns:a16="http://schemas.microsoft.com/office/drawing/2014/main" id="{6B0E60B9-F8DF-7B57-56B6-7F0AE2680F7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C98F4B6-A2C3-CD13-C461-B0CD05749F7C}"/>
              </a:ext>
            </a:extLst>
          </p:cNvPr>
          <p:cNvSpPr>
            <a:spLocks noGrp="1"/>
          </p:cNvSpPr>
          <p:nvPr>
            <p:ph type="sldNum" sz="quarter" idx="12"/>
          </p:nvPr>
        </p:nvSpPr>
        <p:spPr/>
        <p:txBody>
          <a:bodyPr/>
          <a:lstStyle/>
          <a:p>
            <a:fld id="{D653E76F-530F-4A86-912E-A939F95123F8}" type="slidenum">
              <a:rPr lang="en-IN" smtClean="0"/>
              <a:t>‹#›</a:t>
            </a:fld>
            <a:endParaRPr lang="en-IN"/>
          </a:p>
        </p:txBody>
      </p:sp>
    </p:spTree>
    <p:extLst>
      <p:ext uri="{BB962C8B-B14F-4D97-AF65-F5344CB8AC3E}">
        <p14:creationId xmlns:p14="http://schemas.microsoft.com/office/powerpoint/2010/main" val="14925563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9E0B2-6C11-D361-32B9-A7CD4BAA612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89B2425-0D6D-5B46-65DB-8138A45BDCE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8B57833-8C8B-E926-4314-E4B3AE9DC895}"/>
              </a:ext>
            </a:extLst>
          </p:cNvPr>
          <p:cNvSpPr>
            <a:spLocks noGrp="1"/>
          </p:cNvSpPr>
          <p:nvPr>
            <p:ph type="dt" sz="half" idx="10"/>
          </p:nvPr>
        </p:nvSpPr>
        <p:spPr/>
        <p:txBody>
          <a:bodyPr/>
          <a:lstStyle/>
          <a:p>
            <a:fld id="{1A1B2654-DBBF-4283-83B0-F02564192104}" type="datetimeFigureOut">
              <a:rPr lang="en-IN" smtClean="0"/>
              <a:t>26-04-2024</a:t>
            </a:fld>
            <a:endParaRPr lang="en-IN"/>
          </a:p>
        </p:txBody>
      </p:sp>
      <p:sp>
        <p:nvSpPr>
          <p:cNvPr id="5" name="Footer Placeholder 4">
            <a:extLst>
              <a:ext uri="{FF2B5EF4-FFF2-40B4-BE49-F238E27FC236}">
                <a16:creationId xmlns:a16="http://schemas.microsoft.com/office/drawing/2014/main" id="{8FC3771E-E4EA-9EE1-0A6F-BCD576028F2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067DC1A-8A3F-1273-839F-1457FBBB879A}"/>
              </a:ext>
            </a:extLst>
          </p:cNvPr>
          <p:cNvSpPr>
            <a:spLocks noGrp="1"/>
          </p:cNvSpPr>
          <p:nvPr>
            <p:ph type="sldNum" sz="quarter" idx="12"/>
          </p:nvPr>
        </p:nvSpPr>
        <p:spPr/>
        <p:txBody>
          <a:bodyPr/>
          <a:lstStyle/>
          <a:p>
            <a:fld id="{D653E76F-530F-4A86-912E-A939F95123F8}" type="slidenum">
              <a:rPr lang="en-IN" smtClean="0"/>
              <a:t>‹#›</a:t>
            </a:fld>
            <a:endParaRPr lang="en-IN"/>
          </a:p>
        </p:txBody>
      </p:sp>
    </p:spTree>
    <p:extLst>
      <p:ext uri="{BB962C8B-B14F-4D97-AF65-F5344CB8AC3E}">
        <p14:creationId xmlns:p14="http://schemas.microsoft.com/office/powerpoint/2010/main" val="5270910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FA7A5C-6C7C-68AA-0EA0-DA400BAEC0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452FF81-F482-313C-8E7F-AD21E599624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70180CD-70F6-6AAE-7EF6-ACF049A4149F}"/>
              </a:ext>
            </a:extLst>
          </p:cNvPr>
          <p:cNvSpPr>
            <a:spLocks noGrp="1"/>
          </p:cNvSpPr>
          <p:nvPr>
            <p:ph type="dt" sz="half" idx="10"/>
          </p:nvPr>
        </p:nvSpPr>
        <p:spPr/>
        <p:txBody>
          <a:bodyPr/>
          <a:lstStyle/>
          <a:p>
            <a:fld id="{1A1B2654-DBBF-4283-83B0-F02564192104}" type="datetimeFigureOut">
              <a:rPr lang="en-IN" smtClean="0"/>
              <a:t>26-04-2024</a:t>
            </a:fld>
            <a:endParaRPr lang="en-IN"/>
          </a:p>
        </p:txBody>
      </p:sp>
      <p:sp>
        <p:nvSpPr>
          <p:cNvPr id="5" name="Footer Placeholder 4">
            <a:extLst>
              <a:ext uri="{FF2B5EF4-FFF2-40B4-BE49-F238E27FC236}">
                <a16:creationId xmlns:a16="http://schemas.microsoft.com/office/drawing/2014/main" id="{248F6501-347E-60F1-5FF2-E16278E566A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0ECE24F-37F4-CC5F-928C-CFA15CD00918}"/>
              </a:ext>
            </a:extLst>
          </p:cNvPr>
          <p:cNvSpPr>
            <a:spLocks noGrp="1"/>
          </p:cNvSpPr>
          <p:nvPr>
            <p:ph type="sldNum" sz="quarter" idx="12"/>
          </p:nvPr>
        </p:nvSpPr>
        <p:spPr/>
        <p:txBody>
          <a:bodyPr/>
          <a:lstStyle/>
          <a:p>
            <a:fld id="{D653E76F-530F-4A86-912E-A939F95123F8}" type="slidenum">
              <a:rPr lang="en-IN" smtClean="0"/>
              <a:t>‹#›</a:t>
            </a:fld>
            <a:endParaRPr lang="en-IN"/>
          </a:p>
        </p:txBody>
      </p:sp>
    </p:spTree>
    <p:extLst>
      <p:ext uri="{BB962C8B-B14F-4D97-AF65-F5344CB8AC3E}">
        <p14:creationId xmlns:p14="http://schemas.microsoft.com/office/powerpoint/2010/main" val="649576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6E347-1394-A876-4BC7-123C16B67EC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F587BCC-99E1-8700-FCCE-90C513103BC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4BBE3C7-9B9B-A5DE-F191-629EF88C3670}"/>
              </a:ext>
            </a:extLst>
          </p:cNvPr>
          <p:cNvSpPr>
            <a:spLocks noGrp="1"/>
          </p:cNvSpPr>
          <p:nvPr>
            <p:ph type="dt" sz="half" idx="10"/>
          </p:nvPr>
        </p:nvSpPr>
        <p:spPr/>
        <p:txBody>
          <a:bodyPr/>
          <a:lstStyle/>
          <a:p>
            <a:fld id="{1A1B2654-DBBF-4283-83B0-F02564192104}" type="datetimeFigureOut">
              <a:rPr lang="en-IN" smtClean="0"/>
              <a:t>26-04-2024</a:t>
            </a:fld>
            <a:endParaRPr lang="en-IN"/>
          </a:p>
        </p:txBody>
      </p:sp>
      <p:sp>
        <p:nvSpPr>
          <p:cNvPr id="5" name="Footer Placeholder 4">
            <a:extLst>
              <a:ext uri="{FF2B5EF4-FFF2-40B4-BE49-F238E27FC236}">
                <a16:creationId xmlns:a16="http://schemas.microsoft.com/office/drawing/2014/main" id="{5FAAE068-8EF2-D115-8A37-654B37E8FF7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568C282-D682-9411-D462-C90D6BB05CE7}"/>
              </a:ext>
            </a:extLst>
          </p:cNvPr>
          <p:cNvSpPr>
            <a:spLocks noGrp="1"/>
          </p:cNvSpPr>
          <p:nvPr>
            <p:ph type="sldNum" sz="quarter" idx="12"/>
          </p:nvPr>
        </p:nvSpPr>
        <p:spPr/>
        <p:txBody>
          <a:bodyPr/>
          <a:lstStyle/>
          <a:p>
            <a:fld id="{D653E76F-530F-4A86-912E-A939F95123F8}" type="slidenum">
              <a:rPr lang="en-IN" smtClean="0"/>
              <a:t>‹#›</a:t>
            </a:fld>
            <a:endParaRPr lang="en-IN"/>
          </a:p>
        </p:txBody>
      </p:sp>
    </p:spTree>
    <p:extLst>
      <p:ext uri="{BB962C8B-B14F-4D97-AF65-F5344CB8AC3E}">
        <p14:creationId xmlns:p14="http://schemas.microsoft.com/office/powerpoint/2010/main" val="3294319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3DD44-6369-E630-0FAA-50D1012B79D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7B3C918-DD78-55C6-D37F-D978E6F9F19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ADFD11B-9BD6-7D8A-6E18-9EAB42B14CF2}"/>
              </a:ext>
            </a:extLst>
          </p:cNvPr>
          <p:cNvSpPr>
            <a:spLocks noGrp="1"/>
          </p:cNvSpPr>
          <p:nvPr>
            <p:ph type="dt" sz="half" idx="10"/>
          </p:nvPr>
        </p:nvSpPr>
        <p:spPr/>
        <p:txBody>
          <a:bodyPr/>
          <a:lstStyle/>
          <a:p>
            <a:fld id="{1A1B2654-DBBF-4283-83B0-F02564192104}" type="datetimeFigureOut">
              <a:rPr lang="en-IN" smtClean="0"/>
              <a:t>26-04-2024</a:t>
            </a:fld>
            <a:endParaRPr lang="en-IN"/>
          </a:p>
        </p:txBody>
      </p:sp>
      <p:sp>
        <p:nvSpPr>
          <p:cNvPr id="5" name="Footer Placeholder 4">
            <a:extLst>
              <a:ext uri="{FF2B5EF4-FFF2-40B4-BE49-F238E27FC236}">
                <a16:creationId xmlns:a16="http://schemas.microsoft.com/office/drawing/2014/main" id="{DC698023-0128-1EF2-1990-1A70468475E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3A6F183-2334-B2C7-BA2E-9FC503147140}"/>
              </a:ext>
            </a:extLst>
          </p:cNvPr>
          <p:cNvSpPr>
            <a:spLocks noGrp="1"/>
          </p:cNvSpPr>
          <p:nvPr>
            <p:ph type="sldNum" sz="quarter" idx="12"/>
          </p:nvPr>
        </p:nvSpPr>
        <p:spPr/>
        <p:txBody>
          <a:bodyPr/>
          <a:lstStyle/>
          <a:p>
            <a:fld id="{D653E76F-530F-4A86-912E-A939F95123F8}" type="slidenum">
              <a:rPr lang="en-IN" smtClean="0"/>
              <a:t>‹#›</a:t>
            </a:fld>
            <a:endParaRPr lang="en-IN"/>
          </a:p>
        </p:txBody>
      </p:sp>
    </p:spTree>
    <p:extLst>
      <p:ext uri="{BB962C8B-B14F-4D97-AF65-F5344CB8AC3E}">
        <p14:creationId xmlns:p14="http://schemas.microsoft.com/office/powerpoint/2010/main" val="2613410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BD68-BBB0-2BD7-2150-91C8518C5A7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83DE814-374D-74EB-9D99-A89BC74D96E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7D44C98-4C81-7EDB-641C-734C7732809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3898225-5908-B1BB-132F-23CEE9A61BEA}"/>
              </a:ext>
            </a:extLst>
          </p:cNvPr>
          <p:cNvSpPr>
            <a:spLocks noGrp="1"/>
          </p:cNvSpPr>
          <p:nvPr>
            <p:ph type="dt" sz="half" idx="10"/>
          </p:nvPr>
        </p:nvSpPr>
        <p:spPr/>
        <p:txBody>
          <a:bodyPr/>
          <a:lstStyle/>
          <a:p>
            <a:fld id="{1A1B2654-DBBF-4283-83B0-F02564192104}" type="datetimeFigureOut">
              <a:rPr lang="en-IN" smtClean="0"/>
              <a:t>26-04-2024</a:t>
            </a:fld>
            <a:endParaRPr lang="en-IN"/>
          </a:p>
        </p:txBody>
      </p:sp>
      <p:sp>
        <p:nvSpPr>
          <p:cNvPr id="6" name="Footer Placeholder 5">
            <a:extLst>
              <a:ext uri="{FF2B5EF4-FFF2-40B4-BE49-F238E27FC236}">
                <a16:creationId xmlns:a16="http://schemas.microsoft.com/office/drawing/2014/main" id="{C9C5DFD6-C575-86BC-21E0-D9D03A7C3FF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964AD6C-A19A-65FC-C207-AF91F2AFB35F}"/>
              </a:ext>
            </a:extLst>
          </p:cNvPr>
          <p:cNvSpPr>
            <a:spLocks noGrp="1"/>
          </p:cNvSpPr>
          <p:nvPr>
            <p:ph type="sldNum" sz="quarter" idx="12"/>
          </p:nvPr>
        </p:nvSpPr>
        <p:spPr/>
        <p:txBody>
          <a:bodyPr/>
          <a:lstStyle/>
          <a:p>
            <a:fld id="{D653E76F-530F-4A86-912E-A939F95123F8}" type="slidenum">
              <a:rPr lang="en-IN" smtClean="0"/>
              <a:t>‹#›</a:t>
            </a:fld>
            <a:endParaRPr lang="en-IN"/>
          </a:p>
        </p:txBody>
      </p:sp>
    </p:spTree>
    <p:extLst>
      <p:ext uri="{BB962C8B-B14F-4D97-AF65-F5344CB8AC3E}">
        <p14:creationId xmlns:p14="http://schemas.microsoft.com/office/powerpoint/2010/main" val="26681789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99038-B151-A2DF-2B5E-83649843BE4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D89F33A-A109-E359-6779-357B7341356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CC058C1-3217-D519-4049-4234E6AD05F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C7AE63C-4109-4537-6D7D-92EECA562D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A1864E1-F9E8-7228-F58D-617C02B92B4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9D0023A-C6FB-E6C0-294C-C697E21923D7}"/>
              </a:ext>
            </a:extLst>
          </p:cNvPr>
          <p:cNvSpPr>
            <a:spLocks noGrp="1"/>
          </p:cNvSpPr>
          <p:nvPr>
            <p:ph type="dt" sz="half" idx="10"/>
          </p:nvPr>
        </p:nvSpPr>
        <p:spPr/>
        <p:txBody>
          <a:bodyPr/>
          <a:lstStyle/>
          <a:p>
            <a:fld id="{1A1B2654-DBBF-4283-83B0-F02564192104}" type="datetimeFigureOut">
              <a:rPr lang="en-IN" smtClean="0"/>
              <a:t>26-04-2024</a:t>
            </a:fld>
            <a:endParaRPr lang="en-IN"/>
          </a:p>
        </p:txBody>
      </p:sp>
      <p:sp>
        <p:nvSpPr>
          <p:cNvPr id="8" name="Footer Placeholder 7">
            <a:extLst>
              <a:ext uri="{FF2B5EF4-FFF2-40B4-BE49-F238E27FC236}">
                <a16:creationId xmlns:a16="http://schemas.microsoft.com/office/drawing/2014/main" id="{3E6576FE-9582-573A-F3B6-6AF40C696B8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DF07AB4-0A8F-CF15-BD2F-F65F1E85258A}"/>
              </a:ext>
            </a:extLst>
          </p:cNvPr>
          <p:cNvSpPr>
            <a:spLocks noGrp="1"/>
          </p:cNvSpPr>
          <p:nvPr>
            <p:ph type="sldNum" sz="quarter" idx="12"/>
          </p:nvPr>
        </p:nvSpPr>
        <p:spPr/>
        <p:txBody>
          <a:bodyPr/>
          <a:lstStyle/>
          <a:p>
            <a:fld id="{D653E76F-530F-4A86-912E-A939F95123F8}" type="slidenum">
              <a:rPr lang="en-IN" smtClean="0"/>
              <a:t>‹#›</a:t>
            </a:fld>
            <a:endParaRPr lang="en-IN"/>
          </a:p>
        </p:txBody>
      </p:sp>
    </p:spTree>
    <p:extLst>
      <p:ext uri="{BB962C8B-B14F-4D97-AF65-F5344CB8AC3E}">
        <p14:creationId xmlns:p14="http://schemas.microsoft.com/office/powerpoint/2010/main" val="42231395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B9E33-4515-BAEE-8A6B-F9A27BC7960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78EA3EE-4B03-750C-9961-369E049ABAAC}"/>
              </a:ext>
            </a:extLst>
          </p:cNvPr>
          <p:cNvSpPr>
            <a:spLocks noGrp="1"/>
          </p:cNvSpPr>
          <p:nvPr>
            <p:ph type="dt" sz="half" idx="10"/>
          </p:nvPr>
        </p:nvSpPr>
        <p:spPr/>
        <p:txBody>
          <a:bodyPr/>
          <a:lstStyle/>
          <a:p>
            <a:fld id="{1A1B2654-DBBF-4283-83B0-F02564192104}" type="datetimeFigureOut">
              <a:rPr lang="en-IN" smtClean="0"/>
              <a:t>26-04-2024</a:t>
            </a:fld>
            <a:endParaRPr lang="en-IN"/>
          </a:p>
        </p:txBody>
      </p:sp>
      <p:sp>
        <p:nvSpPr>
          <p:cNvPr id="4" name="Footer Placeholder 3">
            <a:extLst>
              <a:ext uri="{FF2B5EF4-FFF2-40B4-BE49-F238E27FC236}">
                <a16:creationId xmlns:a16="http://schemas.microsoft.com/office/drawing/2014/main" id="{B90BD97D-0288-603B-4492-BC5373B8848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55F7EC0-6C0B-3926-3F95-4FFA5C2A688B}"/>
              </a:ext>
            </a:extLst>
          </p:cNvPr>
          <p:cNvSpPr>
            <a:spLocks noGrp="1"/>
          </p:cNvSpPr>
          <p:nvPr>
            <p:ph type="sldNum" sz="quarter" idx="12"/>
          </p:nvPr>
        </p:nvSpPr>
        <p:spPr/>
        <p:txBody>
          <a:bodyPr/>
          <a:lstStyle/>
          <a:p>
            <a:fld id="{D653E76F-530F-4A86-912E-A939F95123F8}" type="slidenum">
              <a:rPr lang="en-IN" smtClean="0"/>
              <a:t>‹#›</a:t>
            </a:fld>
            <a:endParaRPr lang="en-IN"/>
          </a:p>
        </p:txBody>
      </p:sp>
    </p:spTree>
    <p:extLst>
      <p:ext uri="{BB962C8B-B14F-4D97-AF65-F5344CB8AC3E}">
        <p14:creationId xmlns:p14="http://schemas.microsoft.com/office/powerpoint/2010/main" val="19281234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4B694C6-A610-D6A0-4C4F-EDDCAF77CA91}"/>
              </a:ext>
            </a:extLst>
          </p:cNvPr>
          <p:cNvSpPr>
            <a:spLocks noGrp="1"/>
          </p:cNvSpPr>
          <p:nvPr>
            <p:ph type="dt" sz="half" idx="10"/>
          </p:nvPr>
        </p:nvSpPr>
        <p:spPr/>
        <p:txBody>
          <a:bodyPr/>
          <a:lstStyle/>
          <a:p>
            <a:fld id="{1A1B2654-DBBF-4283-83B0-F02564192104}" type="datetimeFigureOut">
              <a:rPr lang="en-IN" smtClean="0"/>
              <a:t>26-04-2024</a:t>
            </a:fld>
            <a:endParaRPr lang="en-IN"/>
          </a:p>
        </p:txBody>
      </p:sp>
      <p:sp>
        <p:nvSpPr>
          <p:cNvPr id="3" name="Footer Placeholder 2">
            <a:extLst>
              <a:ext uri="{FF2B5EF4-FFF2-40B4-BE49-F238E27FC236}">
                <a16:creationId xmlns:a16="http://schemas.microsoft.com/office/drawing/2014/main" id="{6D72B19B-AE54-5171-C000-DDC4C967D01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49AC4FA-6BBF-941F-44A9-D29B73E90168}"/>
              </a:ext>
            </a:extLst>
          </p:cNvPr>
          <p:cNvSpPr>
            <a:spLocks noGrp="1"/>
          </p:cNvSpPr>
          <p:nvPr>
            <p:ph type="sldNum" sz="quarter" idx="12"/>
          </p:nvPr>
        </p:nvSpPr>
        <p:spPr/>
        <p:txBody>
          <a:bodyPr/>
          <a:lstStyle/>
          <a:p>
            <a:fld id="{D653E76F-530F-4A86-912E-A939F95123F8}" type="slidenum">
              <a:rPr lang="en-IN" smtClean="0"/>
              <a:t>‹#›</a:t>
            </a:fld>
            <a:endParaRPr lang="en-IN"/>
          </a:p>
        </p:txBody>
      </p:sp>
    </p:spTree>
    <p:extLst>
      <p:ext uri="{BB962C8B-B14F-4D97-AF65-F5344CB8AC3E}">
        <p14:creationId xmlns:p14="http://schemas.microsoft.com/office/powerpoint/2010/main" val="28380084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D4E6B-5FB5-4E3C-EDE6-FA8188A607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45D2585-6F84-BD29-3173-85AC684671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D47FE35-CE6A-DB10-67AA-143E5F3976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CA63A2-FAFB-4FC3-1713-402DC1C77F14}"/>
              </a:ext>
            </a:extLst>
          </p:cNvPr>
          <p:cNvSpPr>
            <a:spLocks noGrp="1"/>
          </p:cNvSpPr>
          <p:nvPr>
            <p:ph type="dt" sz="half" idx="10"/>
          </p:nvPr>
        </p:nvSpPr>
        <p:spPr/>
        <p:txBody>
          <a:bodyPr/>
          <a:lstStyle/>
          <a:p>
            <a:fld id="{1A1B2654-DBBF-4283-83B0-F02564192104}" type="datetimeFigureOut">
              <a:rPr lang="en-IN" smtClean="0"/>
              <a:t>26-04-2024</a:t>
            </a:fld>
            <a:endParaRPr lang="en-IN"/>
          </a:p>
        </p:txBody>
      </p:sp>
      <p:sp>
        <p:nvSpPr>
          <p:cNvPr id="6" name="Footer Placeholder 5">
            <a:extLst>
              <a:ext uri="{FF2B5EF4-FFF2-40B4-BE49-F238E27FC236}">
                <a16:creationId xmlns:a16="http://schemas.microsoft.com/office/drawing/2014/main" id="{A505ECBC-8CB5-E58C-11EA-EC2F03C4926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8C61355-F657-46C1-40B6-20E0489BB543}"/>
              </a:ext>
            </a:extLst>
          </p:cNvPr>
          <p:cNvSpPr>
            <a:spLocks noGrp="1"/>
          </p:cNvSpPr>
          <p:nvPr>
            <p:ph type="sldNum" sz="quarter" idx="12"/>
          </p:nvPr>
        </p:nvSpPr>
        <p:spPr/>
        <p:txBody>
          <a:bodyPr/>
          <a:lstStyle/>
          <a:p>
            <a:fld id="{D653E76F-530F-4A86-912E-A939F95123F8}" type="slidenum">
              <a:rPr lang="en-IN" smtClean="0"/>
              <a:t>‹#›</a:t>
            </a:fld>
            <a:endParaRPr lang="en-IN"/>
          </a:p>
        </p:txBody>
      </p:sp>
    </p:spTree>
    <p:extLst>
      <p:ext uri="{BB962C8B-B14F-4D97-AF65-F5344CB8AC3E}">
        <p14:creationId xmlns:p14="http://schemas.microsoft.com/office/powerpoint/2010/main" val="1607254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F06FC-F7D0-5648-819A-3E47902B7E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2866570-5B00-A154-6A6C-03BD18990A7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E1C5E4E-7229-2AC7-F14B-F00D580B90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1C63CFC-DE03-873C-C4FA-3FC83004B76A}"/>
              </a:ext>
            </a:extLst>
          </p:cNvPr>
          <p:cNvSpPr>
            <a:spLocks noGrp="1"/>
          </p:cNvSpPr>
          <p:nvPr>
            <p:ph type="dt" sz="half" idx="10"/>
          </p:nvPr>
        </p:nvSpPr>
        <p:spPr/>
        <p:txBody>
          <a:bodyPr/>
          <a:lstStyle/>
          <a:p>
            <a:fld id="{1A1B2654-DBBF-4283-83B0-F02564192104}" type="datetimeFigureOut">
              <a:rPr lang="en-IN" smtClean="0"/>
              <a:t>26-04-2024</a:t>
            </a:fld>
            <a:endParaRPr lang="en-IN"/>
          </a:p>
        </p:txBody>
      </p:sp>
      <p:sp>
        <p:nvSpPr>
          <p:cNvPr id="6" name="Footer Placeholder 5">
            <a:extLst>
              <a:ext uri="{FF2B5EF4-FFF2-40B4-BE49-F238E27FC236}">
                <a16:creationId xmlns:a16="http://schemas.microsoft.com/office/drawing/2014/main" id="{6FE22FCE-D79E-317D-44C4-E8E64631584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8CF764A-96B5-D0BE-3C76-EB6C8479F4E7}"/>
              </a:ext>
            </a:extLst>
          </p:cNvPr>
          <p:cNvSpPr>
            <a:spLocks noGrp="1"/>
          </p:cNvSpPr>
          <p:nvPr>
            <p:ph type="sldNum" sz="quarter" idx="12"/>
          </p:nvPr>
        </p:nvSpPr>
        <p:spPr/>
        <p:txBody>
          <a:bodyPr/>
          <a:lstStyle/>
          <a:p>
            <a:fld id="{D653E76F-530F-4A86-912E-A939F95123F8}" type="slidenum">
              <a:rPr lang="en-IN" smtClean="0"/>
              <a:t>‹#›</a:t>
            </a:fld>
            <a:endParaRPr lang="en-IN"/>
          </a:p>
        </p:txBody>
      </p:sp>
    </p:spTree>
    <p:extLst>
      <p:ext uri="{BB962C8B-B14F-4D97-AF65-F5344CB8AC3E}">
        <p14:creationId xmlns:p14="http://schemas.microsoft.com/office/powerpoint/2010/main" val="27607201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8AFD56F-5A0F-5FD6-B987-A64C53CBFD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6F5DD7D-6DB7-2715-58AD-599B98BCD2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19363BC-6C98-EB31-EC69-82298128D36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1B2654-DBBF-4283-83B0-F02564192104}" type="datetimeFigureOut">
              <a:rPr lang="en-IN" smtClean="0"/>
              <a:t>26-04-2024</a:t>
            </a:fld>
            <a:endParaRPr lang="en-IN"/>
          </a:p>
        </p:txBody>
      </p:sp>
      <p:sp>
        <p:nvSpPr>
          <p:cNvPr id="5" name="Footer Placeholder 4">
            <a:extLst>
              <a:ext uri="{FF2B5EF4-FFF2-40B4-BE49-F238E27FC236}">
                <a16:creationId xmlns:a16="http://schemas.microsoft.com/office/drawing/2014/main" id="{D4D0F1F5-C01E-DA21-95F6-ADF0667B56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6F71DC3-EE04-E4F2-C1B5-E7C3EDDDD9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53E76F-530F-4A86-912E-A939F95123F8}" type="slidenum">
              <a:rPr lang="en-IN" smtClean="0"/>
              <a:t>‹#›</a:t>
            </a:fld>
            <a:endParaRPr lang="en-IN"/>
          </a:p>
        </p:txBody>
      </p:sp>
    </p:spTree>
    <p:extLst>
      <p:ext uri="{BB962C8B-B14F-4D97-AF65-F5344CB8AC3E}">
        <p14:creationId xmlns:p14="http://schemas.microsoft.com/office/powerpoint/2010/main" val="1503571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groww.in/us-stocks/googl" TargetMode="External"/><Relationship Id="rId2" Type="http://schemas.openxmlformats.org/officeDocument/2006/relationships/hyperlink" Target="https://www.sas.com/en_us/insights/analytics/machine-learning.html" TargetMode="External"/><Relationship Id="rId1" Type="http://schemas.openxmlformats.org/officeDocument/2006/relationships/slideLayout" Target="../slideLayouts/slideLayout2.xml"/><Relationship Id="rId6" Type="http://schemas.openxmlformats.org/officeDocument/2006/relationships/image" Target="../media/image1.jpeg"/><Relationship Id="rId5" Type="http://schemas.openxmlformats.org/officeDocument/2006/relationships/hyperlink" Target="https://www.nasdaq.com/market-activity/stocks/goog" TargetMode="External"/><Relationship Id="rId4" Type="http://schemas.openxmlformats.org/officeDocument/2006/relationships/hyperlink" Target="https://www.investopedia.com/terms/d/deep-learning.asp"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8BC58-9ED8-CEBF-89E3-350F83F58ACF}"/>
              </a:ext>
            </a:extLst>
          </p:cNvPr>
          <p:cNvSpPr>
            <a:spLocks noGrp="1"/>
          </p:cNvSpPr>
          <p:nvPr>
            <p:ph type="ctrTitle"/>
          </p:nvPr>
        </p:nvSpPr>
        <p:spPr>
          <a:xfrm>
            <a:off x="475129" y="2220537"/>
            <a:ext cx="11116236" cy="1683670"/>
          </a:xfrm>
        </p:spPr>
        <p:txBody>
          <a:bodyPr>
            <a:normAutofit fontScale="90000"/>
          </a:bodyPr>
          <a:lstStyle/>
          <a:p>
            <a:br>
              <a:rPr lang="en-IN" dirty="0">
                <a:latin typeface="Times New Roman" panose="02020603050405020304" pitchFamily="18" charset="0"/>
                <a:cs typeface="Times New Roman" panose="02020603050405020304" pitchFamily="18" charset="0"/>
              </a:rPr>
            </a:br>
            <a:br>
              <a:rPr lang="en-IN" dirty="0">
                <a:latin typeface="Times New Roman" panose="02020603050405020304" pitchFamily="18" charset="0"/>
                <a:cs typeface="Times New Roman" panose="02020603050405020304" pitchFamily="18" charset="0"/>
              </a:rPr>
            </a:br>
            <a:r>
              <a:rPr lang="en-IN" sz="4400" dirty="0">
                <a:latin typeface="Times New Roman" panose="02020603050405020304" pitchFamily="18" charset="0"/>
                <a:cs typeface="Times New Roman" panose="02020603050405020304" pitchFamily="18" charset="0"/>
              </a:rPr>
              <a:t>STOCK MARKET PREDICTOR USING LSTM</a:t>
            </a:r>
            <a:br>
              <a:rPr lang="en-IN"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CF26E54D-9B1D-5020-BA5C-5C089594F3C3}"/>
              </a:ext>
            </a:extLst>
          </p:cNvPr>
          <p:cNvSpPr>
            <a:spLocks noGrp="1"/>
          </p:cNvSpPr>
          <p:nvPr>
            <p:ph type="subTitle" idx="1"/>
          </p:nvPr>
        </p:nvSpPr>
        <p:spPr>
          <a:xfrm>
            <a:off x="1586753" y="4033837"/>
            <a:ext cx="9144000" cy="1655762"/>
          </a:xfrm>
        </p:spPr>
        <p:txBody>
          <a:bodyPr>
            <a:normAutofit lnSpcReduction="10000"/>
          </a:bodyPr>
          <a:lstStyle/>
          <a:p>
            <a:r>
              <a:rPr lang="en-IN" dirty="0">
                <a:latin typeface="Times New Roman" panose="02020603050405020304" pitchFamily="18" charset="0"/>
                <a:cs typeface="Times New Roman" panose="02020603050405020304" pitchFamily="18" charset="0"/>
              </a:rPr>
              <a:t>Team Members</a:t>
            </a:r>
          </a:p>
          <a:p>
            <a:pPr marL="457200" indent="-457200">
              <a:buFont typeface="Arial" panose="020B0604020202020204" pitchFamily="34" charset="0"/>
              <a:buAutoNum type="arabicPeriod"/>
            </a:pPr>
            <a:r>
              <a:rPr lang="en-IN" dirty="0"/>
              <a:t>RA2111027010097- RITESH RANKA</a:t>
            </a:r>
          </a:p>
          <a:p>
            <a:pPr marL="457200" indent="-457200">
              <a:buFont typeface="Arial" panose="020B0604020202020204" pitchFamily="34" charset="0"/>
              <a:buAutoNum type="arabicPeriod"/>
            </a:pPr>
            <a:r>
              <a:rPr lang="en-IN" dirty="0"/>
              <a:t>RA2111027010085- ANIKET SAXENA</a:t>
            </a:r>
          </a:p>
          <a:p>
            <a:pPr marL="457200" indent="-457200">
              <a:buFont typeface="Arial" panose="020B0604020202020204" pitchFamily="34" charset="0"/>
              <a:buAutoNum type="arabicPeriod"/>
            </a:pPr>
            <a:r>
              <a:rPr lang="en-IN" dirty="0"/>
              <a:t>RA2111027010080-MAHIR MODI</a:t>
            </a:r>
          </a:p>
          <a:p>
            <a:pPr marL="457200" indent="-457200">
              <a:buFont typeface="Arial" panose="020B0604020202020204" pitchFamily="34" charset="0"/>
              <a:buAutoNum type="arabicPeriod"/>
            </a:pPr>
            <a:endParaRPr lang="en-IN" dirty="0"/>
          </a:p>
          <a:p>
            <a:pPr marL="457200" indent="-457200">
              <a:buAutoNum type="arabicPeriod"/>
            </a:pPr>
            <a:endParaRPr lang="en-IN" dirty="0"/>
          </a:p>
        </p:txBody>
      </p:sp>
      <p:pic>
        <p:nvPicPr>
          <p:cNvPr id="6" name="Picture 5">
            <a:extLst>
              <a:ext uri="{FF2B5EF4-FFF2-40B4-BE49-F238E27FC236}">
                <a16:creationId xmlns:a16="http://schemas.microsoft.com/office/drawing/2014/main" id="{51D13F9A-1D23-F3BA-BE23-B83DD2E65B04}"/>
              </a:ext>
            </a:extLst>
          </p:cNvPr>
          <p:cNvPicPr>
            <a:picLocks noChangeAspect="1"/>
          </p:cNvPicPr>
          <p:nvPr/>
        </p:nvPicPr>
        <p:blipFill rotWithShape="1">
          <a:blip r:embed="rId2">
            <a:extLst>
              <a:ext uri="{28A0092B-C50C-407E-A947-70E740481C1C}">
                <a14:useLocalDpi xmlns:a14="http://schemas.microsoft.com/office/drawing/2010/main" val="0"/>
              </a:ext>
            </a:extLst>
          </a:blip>
          <a:srcRect l="1038" t="1046" r="60106" b="86928"/>
          <a:stretch/>
        </p:blipFill>
        <p:spPr>
          <a:xfrm>
            <a:off x="226359" y="161646"/>
            <a:ext cx="2595282" cy="1070699"/>
          </a:xfrm>
          <a:prstGeom prst="rect">
            <a:avLst/>
          </a:prstGeom>
        </p:spPr>
      </p:pic>
      <p:sp>
        <p:nvSpPr>
          <p:cNvPr id="10" name="TextBox 9">
            <a:extLst>
              <a:ext uri="{FF2B5EF4-FFF2-40B4-BE49-F238E27FC236}">
                <a16:creationId xmlns:a16="http://schemas.microsoft.com/office/drawing/2014/main" id="{FF778F1D-0584-9C3F-221B-9EEAF81820CB}"/>
              </a:ext>
            </a:extLst>
          </p:cNvPr>
          <p:cNvSpPr txBox="1"/>
          <p:nvPr/>
        </p:nvSpPr>
        <p:spPr>
          <a:xfrm>
            <a:off x="3110753" y="161646"/>
            <a:ext cx="7826188" cy="1015663"/>
          </a:xfrm>
          <a:prstGeom prst="rect">
            <a:avLst/>
          </a:prstGeom>
          <a:noFill/>
        </p:spPr>
        <p:txBody>
          <a:bodyPr wrap="square">
            <a:spAutoFit/>
          </a:bodyPr>
          <a:lstStyle/>
          <a:p>
            <a:r>
              <a:rPr lang="en-IN" sz="2000" dirty="0">
                <a:latin typeface="Times New Roman" panose="02020603050405020304" pitchFamily="18" charset="0"/>
                <a:cs typeface="Times New Roman" panose="02020603050405020304" pitchFamily="18" charset="0"/>
              </a:rPr>
              <a:t>SRM Institute of Science and Technology</a:t>
            </a:r>
          </a:p>
          <a:p>
            <a:r>
              <a:rPr lang="en-IN" sz="2000" dirty="0">
                <a:latin typeface="Times New Roman" panose="02020603050405020304" pitchFamily="18" charset="0"/>
                <a:cs typeface="Times New Roman" panose="02020603050405020304" pitchFamily="18" charset="0"/>
              </a:rPr>
              <a:t>College of Engineering &amp; Technology | School of Computing </a:t>
            </a:r>
          </a:p>
          <a:p>
            <a:r>
              <a:rPr lang="en-IN" sz="2000" dirty="0">
                <a:latin typeface="Times New Roman" panose="02020603050405020304" pitchFamily="18" charset="0"/>
                <a:cs typeface="Times New Roman" panose="02020603050405020304" pitchFamily="18" charset="0"/>
              </a:rPr>
              <a:t>Department of Computing Technologies</a:t>
            </a:r>
          </a:p>
        </p:txBody>
      </p:sp>
      <p:sp>
        <p:nvSpPr>
          <p:cNvPr id="12" name="TextBox 11">
            <a:extLst>
              <a:ext uri="{FF2B5EF4-FFF2-40B4-BE49-F238E27FC236}">
                <a16:creationId xmlns:a16="http://schemas.microsoft.com/office/drawing/2014/main" id="{3A8D8FBE-097C-1EBA-E7A5-0CD09DFD9F6C}"/>
              </a:ext>
            </a:extLst>
          </p:cNvPr>
          <p:cNvSpPr txBox="1"/>
          <p:nvPr/>
        </p:nvSpPr>
        <p:spPr>
          <a:xfrm>
            <a:off x="3343835" y="1591201"/>
            <a:ext cx="6096000" cy="400110"/>
          </a:xfrm>
          <a:prstGeom prst="rect">
            <a:avLst/>
          </a:prstGeom>
          <a:noFill/>
        </p:spPr>
        <p:txBody>
          <a:bodyPr wrap="square">
            <a:spAutoFit/>
          </a:bodyPr>
          <a:lstStyle/>
          <a:p>
            <a:r>
              <a:rPr lang="en-IN" sz="2000" b="1" dirty="0">
                <a:latin typeface="Times New Roman" panose="02020603050405020304" pitchFamily="18" charset="0"/>
                <a:cs typeface="Times New Roman" panose="02020603050405020304" pitchFamily="18" charset="0"/>
              </a:rPr>
              <a:t>18CSC305J Artificial Intelligence – Mini Project </a:t>
            </a:r>
          </a:p>
        </p:txBody>
      </p:sp>
    </p:spTree>
    <p:extLst>
      <p:ext uri="{BB962C8B-B14F-4D97-AF65-F5344CB8AC3E}">
        <p14:creationId xmlns:p14="http://schemas.microsoft.com/office/powerpoint/2010/main" val="12870727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F6B67-1B28-4029-6DA9-445EF75AD86E}"/>
              </a:ext>
            </a:extLst>
          </p:cNvPr>
          <p:cNvSpPr>
            <a:spLocks noGrp="1"/>
          </p:cNvSpPr>
          <p:nvPr>
            <p:ph type="title"/>
          </p:nvPr>
        </p:nvSpPr>
        <p:spPr/>
        <p:txBody>
          <a:bodyPr/>
          <a:lstStyle/>
          <a:p>
            <a:r>
              <a:rPr lang="en-IN" dirty="0"/>
              <a:t>			Existing Parameters</a:t>
            </a:r>
          </a:p>
        </p:txBody>
      </p:sp>
      <p:sp>
        <p:nvSpPr>
          <p:cNvPr id="3" name="Content Placeholder 2">
            <a:extLst>
              <a:ext uri="{FF2B5EF4-FFF2-40B4-BE49-F238E27FC236}">
                <a16:creationId xmlns:a16="http://schemas.microsoft.com/office/drawing/2014/main" id="{AC8F7FA0-204D-9EBF-D751-10470A8040DB}"/>
              </a:ext>
            </a:extLst>
          </p:cNvPr>
          <p:cNvSpPr>
            <a:spLocks noGrp="1"/>
          </p:cNvSpPr>
          <p:nvPr>
            <p:ph idx="1"/>
          </p:nvPr>
        </p:nvSpPr>
        <p:spPr/>
        <p:txBody>
          <a:bodyPr/>
          <a:lstStyle/>
          <a:p>
            <a:pPr algn="l"/>
            <a:r>
              <a:rPr lang="en-US" b="1" i="0" dirty="0">
                <a:solidFill>
                  <a:srgbClr val="0D0D0D"/>
                </a:solidFill>
                <a:effectLst/>
                <a:highlight>
                  <a:srgbClr val="FFFFFF"/>
                </a:highlight>
                <a:latin typeface="Söhne"/>
              </a:rPr>
              <a:t>Performance &amp; Evaluation Metrics of Existing Methodology:</a:t>
            </a:r>
            <a:endParaRPr lang="en-US" b="0" i="0" dirty="0">
              <a:solidFill>
                <a:srgbClr val="0D0D0D"/>
              </a:solidFill>
              <a:effectLst/>
              <a:highlight>
                <a:srgbClr val="FFFFFF"/>
              </a:highlight>
              <a:latin typeface="Söhne"/>
            </a:endParaRPr>
          </a:p>
          <a:p>
            <a:pPr algn="l">
              <a:buFont typeface="+mj-lt"/>
              <a:buAutoNum type="arabicPeriod"/>
            </a:pPr>
            <a:r>
              <a:rPr lang="en-US" b="1" i="0" dirty="0">
                <a:solidFill>
                  <a:srgbClr val="0D0D0D"/>
                </a:solidFill>
                <a:effectLst/>
                <a:highlight>
                  <a:srgbClr val="FFFFFF"/>
                </a:highlight>
                <a:latin typeface="Söhne"/>
              </a:rPr>
              <a:t>Mean Absolute Error (MAE):</a:t>
            </a:r>
            <a:r>
              <a:rPr lang="en-US" b="0" i="0" dirty="0">
                <a:solidFill>
                  <a:srgbClr val="0D0D0D"/>
                </a:solidFill>
                <a:effectLst/>
                <a:highlight>
                  <a:srgbClr val="FFFFFF"/>
                </a:highlight>
                <a:latin typeface="Söhne"/>
              </a:rPr>
              <a:t> MAE measures the average absolute errors between predicted and actual stock prices. It provides a straightforward indication of prediction accuracy.</a:t>
            </a:r>
          </a:p>
          <a:p>
            <a:pPr algn="l">
              <a:buFont typeface="+mj-lt"/>
              <a:buAutoNum type="arabicPeriod"/>
            </a:pPr>
            <a:r>
              <a:rPr lang="en-US" b="1" i="0" dirty="0">
                <a:solidFill>
                  <a:srgbClr val="0D0D0D"/>
                </a:solidFill>
                <a:effectLst/>
                <a:highlight>
                  <a:srgbClr val="FFFFFF"/>
                </a:highlight>
                <a:latin typeface="Söhne"/>
              </a:rPr>
              <a:t>Mean Squared Error (MSE):</a:t>
            </a:r>
            <a:r>
              <a:rPr lang="en-US" b="0" i="0" dirty="0">
                <a:solidFill>
                  <a:srgbClr val="0D0D0D"/>
                </a:solidFill>
                <a:effectLst/>
                <a:highlight>
                  <a:srgbClr val="FFFFFF"/>
                </a:highlight>
                <a:latin typeface="Söhne"/>
              </a:rPr>
              <a:t> MSE calculates the average of the squares of the errors between predicted and actual values. It penalizes larger errors more heavily than MAE.</a:t>
            </a:r>
          </a:p>
          <a:p>
            <a:pPr algn="l">
              <a:buFont typeface="+mj-lt"/>
              <a:buAutoNum type="arabicPeriod"/>
            </a:pPr>
            <a:r>
              <a:rPr lang="en-US" b="1" i="0" dirty="0">
                <a:solidFill>
                  <a:srgbClr val="0D0D0D"/>
                </a:solidFill>
                <a:effectLst/>
                <a:highlight>
                  <a:srgbClr val="FFFFFF"/>
                </a:highlight>
                <a:latin typeface="Söhne"/>
              </a:rPr>
              <a:t>Root Mean Squared Error (RMSE):</a:t>
            </a:r>
            <a:r>
              <a:rPr lang="en-US" b="0" i="0" dirty="0">
                <a:solidFill>
                  <a:srgbClr val="0D0D0D"/>
                </a:solidFill>
                <a:effectLst/>
                <a:highlight>
                  <a:srgbClr val="FFFFFF"/>
                </a:highlight>
                <a:latin typeface="Söhne"/>
              </a:rPr>
              <a:t> RMSE is the square root of the MSE and provides an interpretable measure in the same unit as the target variable.</a:t>
            </a:r>
          </a:p>
          <a:p>
            <a:endParaRPr lang="en-IN" dirty="0"/>
          </a:p>
        </p:txBody>
      </p:sp>
      <p:pic>
        <p:nvPicPr>
          <p:cNvPr id="4" name="Picture 3">
            <a:extLst>
              <a:ext uri="{FF2B5EF4-FFF2-40B4-BE49-F238E27FC236}">
                <a16:creationId xmlns:a16="http://schemas.microsoft.com/office/drawing/2014/main" id="{F92AD2C2-C6F0-DC2C-F70A-40C1016D2529}"/>
              </a:ext>
            </a:extLst>
          </p:cNvPr>
          <p:cNvPicPr>
            <a:picLocks noChangeAspect="1"/>
          </p:cNvPicPr>
          <p:nvPr/>
        </p:nvPicPr>
        <p:blipFill rotWithShape="1">
          <a:blip r:embed="rId2">
            <a:extLst>
              <a:ext uri="{28A0092B-C50C-407E-A947-70E740481C1C}">
                <a14:useLocalDpi xmlns:a14="http://schemas.microsoft.com/office/drawing/2010/main" val="0"/>
              </a:ext>
            </a:extLst>
          </a:blip>
          <a:srcRect l="1038" t="1046" r="60106" b="86928"/>
          <a:stretch/>
        </p:blipFill>
        <p:spPr>
          <a:xfrm>
            <a:off x="217394" y="230188"/>
            <a:ext cx="2595282" cy="1070699"/>
          </a:xfrm>
          <a:prstGeom prst="rect">
            <a:avLst/>
          </a:prstGeom>
        </p:spPr>
      </p:pic>
    </p:spTree>
    <p:extLst>
      <p:ext uri="{BB962C8B-B14F-4D97-AF65-F5344CB8AC3E}">
        <p14:creationId xmlns:p14="http://schemas.microsoft.com/office/powerpoint/2010/main" val="36435789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DEF8A-5D94-4F42-5B3B-D65ADD628D68}"/>
              </a:ext>
            </a:extLst>
          </p:cNvPr>
          <p:cNvSpPr>
            <a:spLocks noGrp="1"/>
          </p:cNvSpPr>
          <p:nvPr>
            <p:ph type="title"/>
          </p:nvPr>
        </p:nvSpPr>
        <p:spPr/>
        <p:txBody>
          <a:bodyPr>
            <a:normAutofit/>
          </a:bodyPr>
          <a:lstStyle/>
          <a:p>
            <a:pPr algn="ctr"/>
            <a:r>
              <a:rPr lang="en-IN" sz="3600" dirty="0">
                <a:latin typeface="Times New Roman" panose="02020603050405020304" pitchFamily="18" charset="0"/>
                <a:cs typeface="Times New Roman" panose="02020603050405020304" pitchFamily="18" charset="0"/>
              </a:rPr>
              <a:t>Proposed System / Work</a:t>
            </a:r>
          </a:p>
        </p:txBody>
      </p:sp>
      <p:sp>
        <p:nvSpPr>
          <p:cNvPr id="3" name="Content Placeholder 2">
            <a:extLst>
              <a:ext uri="{FF2B5EF4-FFF2-40B4-BE49-F238E27FC236}">
                <a16:creationId xmlns:a16="http://schemas.microsoft.com/office/drawing/2014/main" id="{AAED2429-88DC-F691-0100-7547FF04DA1B}"/>
              </a:ext>
            </a:extLst>
          </p:cNvPr>
          <p:cNvSpPr>
            <a:spLocks noGrp="1"/>
          </p:cNvSpPr>
          <p:nvPr>
            <p:ph idx="1"/>
          </p:nvPr>
        </p:nvSpPr>
        <p:spPr/>
        <p:txBody>
          <a:bodyPr>
            <a:normAutofit fontScale="85000" lnSpcReduction="20000"/>
          </a:bodyPr>
          <a:lstStyle/>
          <a:p>
            <a:pPr marL="0" indent="0" algn="l">
              <a:buNone/>
            </a:pPr>
            <a:r>
              <a:rPr lang="en-US" b="0" i="0" dirty="0">
                <a:solidFill>
                  <a:srgbClr val="0D0D0D"/>
                </a:solidFill>
                <a:effectLst/>
                <a:highlight>
                  <a:srgbClr val="FFFFFF"/>
                </a:highlight>
                <a:latin typeface="Söhne"/>
              </a:rPr>
              <a:t>To overcome limitations of existing methodologies in stock prediction, researchers can explore several strategies:</a:t>
            </a:r>
          </a:p>
          <a:p>
            <a:pPr algn="l">
              <a:buFont typeface="+mj-lt"/>
              <a:buAutoNum type="arabicPeriod"/>
            </a:pPr>
            <a:r>
              <a:rPr lang="en-US" b="1" i="0" dirty="0">
                <a:solidFill>
                  <a:srgbClr val="0D0D0D"/>
                </a:solidFill>
                <a:effectLst/>
                <a:highlight>
                  <a:srgbClr val="FFFFFF"/>
                </a:highlight>
                <a:latin typeface="Söhne"/>
              </a:rPr>
              <a:t>Incorporating Alternative Data Sources:</a:t>
            </a:r>
            <a:r>
              <a:rPr lang="en-US" b="0" i="0" dirty="0">
                <a:solidFill>
                  <a:srgbClr val="0D0D0D"/>
                </a:solidFill>
                <a:effectLst/>
                <a:highlight>
                  <a:srgbClr val="FFFFFF"/>
                </a:highlight>
                <a:latin typeface="Söhne"/>
              </a:rPr>
              <a:t> Beyond traditional stock price and financial data, integrating alternative data sources such as social media sentiment, satellite imagery, or consumer behavior data can provide additional insights into market trends and investor sentiment.</a:t>
            </a:r>
          </a:p>
          <a:p>
            <a:pPr algn="l">
              <a:buFont typeface="+mj-lt"/>
              <a:buAutoNum type="arabicPeriod"/>
            </a:pPr>
            <a:r>
              <a:rPr lang="en-US" b="1" i="0" dirty="0">
                <a:solidFill>
                  <a:srgbClr val="0D0D0D"/>
                </a:solidFill>
                <a:effectLst/>
                <a:highlight>
                  <a:srgbClr val="FFFFFF"/>
                </a:highlight>
                <a:latin typeface="Söhne"/>
              </a:rPr>
              <a:t>Enhanced Feature Engineering:</a:t>
            </a:r>
            <a:r>
              <a:rPr lang="en-US" b="0" i="0" dirty="0">
                <a:solidFill>
                  <a:srgbClr val="0D0D0D"/>
                </a:solidFill>
                <a:effectLst/>
                <a:highlight>
                  <a:srgbClr val="FFFFFF"/>
                </a:highlight>
                <a:latin typeface="Söhne"/>
              </a:rPr>
              <a:t> Experiment with advanced feature engineering techniques to extract more relevant information from the data. This may involve incorporating domain-specific knowledge or generating new features that capture complex relationships between variables.</a:t>
            </a:r>
          </a:p>
          <a:p>
            <a:pPr algn="l">
              <a:buFont typeface="+mj-lt"/>
              <a:buAutoNum type="arabicPeriod"/>
            </a:pPr>
            <a:r>
              <a:rPr lang="en-US" b="1" i="0" dirty="0">
                <a:solidFill>
                  <a:srgbClr val="0D0D0D"/>
                </a:solidFill>
                <a:effectLst/>
                <a:highlight>
                  <a:srgbClr val="FFFFFF"/>
                </a:highlight>
                <a:latin typeface="Söhne"/>
              </a:rPr>
              <a:t>Ensemble Modeling:</a:t>
            </a:r>
            <a:r>
              <a:rPr lang="en-US" b="0" i="0" dirty="0">
                <a:solidFill>
                  <a:srgbClr val="0D0D0D"/>
                </a:solidFill>
                <a:effectLst/>
                <a:highlight>
                  <a:srgbClr val="FFFFFF"/>
                </a:highlight>
                <a:latin typeface="Söhne"/>
              </a:rPr>
              <a:t> Combine multiple models using ensemble techniques such as bagging, boosting, or stacking. Ensemble methods can help improve prediction accuracy by leveraging the diversity of different models and reducing the risk of overfitting.</a:t>
            </a:r>
          </a:p>
          <a:p>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4FC355AD-D3B2-EE6C-85F4-8A3CF8161631}"/>
              </a:ext>
            </a:extLst>
          </p:cNvPr>
          <p:cNvPicPr>
            <a:picLocks noChangeAspect="1"/>
          </p:cNvPicPr>
          <p:nvPr/>
        </p:nvPicPr>
        <p:blipFill rotWithShape="1">
          <a:blip r:embed="rId2">
            <a:extLst>
              <a:ext uri="{28A0092B-C50C-407E-A947-70E740481C1C}">
                <a14:useLocalDpi xmlns:a14="http://schemas.microsoft.com/office/drawing/2010/main" val="0"/>
              </a:ext>
            </a:extLst>
          </a:blip>
          <a:srcRect l="1038" t="1046" r="60106" b="86928"/>
          <a:stretch/>
        </p:blipFill>
        <p:spPr>
          <a:xfrm>
            <a:off x="226359" y="161646"/>
            <a:ext cx="2595282" cy="1070699"/>
          </a:xfrm>
          <a:prstGeom prst="rect">
            <a:avLst/>
          </a:prstGeom>
        </p:spPr>
      </p:pic>
    </p:spTree>
    <p:extLst>
      <p:ext uri="{BB962C8B-B14F-4D97-AF65-F5344CB8AC3E}">
        <p14:creationId xmlns:p14="http://schemas.microsoft.com/office/powerpoint/2010/main" val="30537106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87495-DB12-DE4D-54B2-6BADE4F57CBA}"/>
              </a:ext>
            </a:extLst>
          </p:cNvPr>
          <p:cNvSpPr>
            <a:spLocks noGrp="1"/>
          </p:cNvSpPr>
          <p:nvPr>
            <p:ph type="title"/>
          </p:nvPr>
        </p:nvSpPr>
        <p:spPr>
          <a:xfrm>
            <a:off x="2187388" y="365125"/>
            <a:ext cx="9166412" cy="1325563"/>
          </a:xfrm>
        </p:spPr>
        <p:txBody>
          <a:bodyPr/>
          <a:lstStyle/>
          <a:p>
            <a:pPr algn="ctr"/>
            <a:r>
              <a:rPr lang="en-IN" sz="4400" dirty="0">
                <a:latin typeface="Times New Roman" panose="02020603050405020304" pitchFamily="18" charset="0"/>
                <a:cs typeface="Times New Roman" panose="02020603050405020304" pitchFamily="18" charset="0"/>
              </a:rPr>
              <a:t>Prototype / Application Developed</a:t>
            </a:r>
            <a:endParaRPr lang="en-IN" dirty="0"/>
          </a:p>
        </p:txBody>
      </p:sp>
      <p:sp>
        <p:nvSpPr>
          <p:cNvPr id="3" name="Content Placeholder 2">
            <a:extLst>
              <a:ext uri="{FF2B5EF4-FFF2-40B4-BE49-F238E27FC236}">
                <a16:creationId xmlns:a16="http://schemas.microsoft.com/office/drawing/2014/main" id="{29E99CFD-9507-0B1E-21EE-7CFF053E455A}"/>
              </a:ext>
            </a:extLst>
          </p:cNvPr>
          <p:cNvSpPr>
            <a:spLocks noGrp="1"/>
          </p:cNvSpPr>
          <p:nvPr>
            <p:ph idx="1"/>
          </p:nvPr>
        </p:nvSpPr>
        <p:spPr/>
        <p:txBody>
          <a:bodyPr/>
          <a:lstStyle/>
          <a:p>
            <a:pPr algn="l"/>
            <a:r>
              <a:rPr lang="en-IN" b="0" i="0" dirty="0">
                <a:solidFill>
                  <a:srgbClr val="272C37"/>
                </a:solidFill>
                <a:effectLst/>
                <a:highlight>
                  <a:srgbClr val="FFFFFF"/>
                </a:highlight>
                <a:latin typeface="Roboto" panose="02000000000000000000" pitchFamily="2" charset="0"/>
              </a:rPr>
              <a:t>1. Import the Libraries.</a:t>
            </a:r>
          </a:p>
          <a:p>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9FF8A456-741A-439A-803B-4B2AC42E488E}"/>
              </a:ext>
            </a:extLst>
          </p:cNvPr>
          <p:cNvPicPr>
            <a:picLocks noChangeAspect="1"/>
          </p:cNvPicPr>
          <p:nvPr/>
        </p:nvPicPr>
        <p:blipFill rotWithShape="1">
          <a:blip r:embed="rId2">
            <a:extLst>
              <a:ext uri="{28A0092B-C50C-407E-A947-70E740481C1C}">
                <a14:useLocalDpi xmlns:a14="http://schemas.microsoft.com/office/drawing/2010/main" val="0"/>
              </a:ext>
            </a:extLst>
          </a:blip>
          <a:srcRect l="1038" t="1046" r="60106" b="86928"/>
          <a:stretch/>
        </p:blipFill>
        <p:spPr>
          <a:xfrm>
            <a:off x="226359" y="161646"/>
            <a:ext cx="2595282" cy="1070699"/>
          </a:xfrm>
          <a:prstGeom prst="rect">
            <a:avLst/>
          </a:prstGeom>
        </p:spPr>
      </p:pic>
      <p:pic>
        <p:nvPicPr>
          <p:cNvPr id="6" name="Picture 5">
            <a:extLst>
              <a:ext uri="{FF2B5EF4-FFF2-40B4-BE49-F238E27FC236}">
                <a16:creationId xmlns:a16="http://schemas.microsoft.com/office/drawing/2014/main" id="{69C37843-FF54-0543-1D80-D1C01BD5DA4A}"/>
              </a:ext>
            </a:extLst>
          </p:cNvPr>
          <p:cNvPicPr>
            <a:picLocks noChangeAspect="1"/>
          </p:cNvPicPr>
          <p:nvPr/>
        </p:nvPicPr>
        <p:blipFill>
          <a:blip r:embed="rId3"/>
          <a:stretch>
            <a:fillRect/>
          </a:stretch>
        </p:blipFill>
        <p:spPr>
          <a:xfrm>
            <a:off x="946998" y="2590682"/>
            <a:ext cx="9111955" cy="2313012"/>
          </a:xfrm>
          <a:prstGeom prst="rect">
            <a:avLst/>
          </a:prstGeom>
        </p:spPr>
      </p:pic>
    </p:spTree>
    <p:extLst>
      <p:ext uri="{BB962C8B-B14F-4D97-AF65-F5344CB8AC3E}">
        <p14:creationId xmlns:p14="http://schemas.microsoft.com/office/powerpoint/2010/main" val="6884962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795B81-CC03-F916-861A-79757C13BC27}"/>
              </a:ext>
            </a:extLst>
          </p:cNvPr>
          <p:cNvSpPr>
            <a:spLocks noGrp="1"/>
          </p:cNvSpPr>
          <p:nvPr>
            <p:ph idx="1"/>
          </p:nvPr>
        </p:nvSpPr>
        <p:spPr/>
        <p:txBody>
          <a:bodyPr/>
          <a:lstStyle/>
          <a:p>
            <a:r>
              <a:rPr lang="en-US" b="0" i="0" dirty="0">
                <a:solidFill>
                  <a:srgbClr val="272C37"/>
                </a:solidFill>
                <a:effectLst/>
                <a:highlight>
                  <a:srgbClr val="FFFFFF"/>
                </a:highlight>
                <a:latin typeface="Roboto" panose="02000000000000000000" pitchFamily="2" charset="0"/>
              </a:rPr>
              <a:t>2. Load the Training Dataset</a:t>
            </a:r>
          </a:p>
          <a:p>
            <a:pPr marL="0" indent="0">
              <a:buNone/>
            </a:pPr>
            <a:endParaRPr lang="en-IN" dirty="0"/>
          </a:p>
        </p:txBody>
      </p:sp>
      <p:pic>
        <p:nvPicPr>
          <p:cNvPr id="4" name="Picture 3">
            <a:extLst>
              <a:ext uri="{FF2B5EF4-FFF2-40B4-BE49-F238E27FC236}">
                <a16:creationId xmlns:a16="http://schemas.microsoft.com/office/drawing/2014/main" id="{26037F98-9241-16FD-F074-60EAEE845BE0}"/>
              </a:ext>
            </a:extLst>
          </p:cNvPr>
          <p:cNvPicPr>
            <a:picLocks noChangeAspect="1"/>
          </p:cNvPicPr>
          <p:nvPr/>
        </p:nvPicPr>
        <p:blipFill rotWithShape="1">
          <a:blip r:embed="rId2">
            <a:extLst>
              <a:ext uri="{28A0092B-C50C-407E-A947-70E740481C1C}">
                <a14:useLocalDpi xmlns:a14="http://schemas.microsoft.com/office/drawing/2010/main" val="0"/>
              </a:ext>
            </a:extLst>
          </a:blip>
          <a:srcRect l="1038" t="1046" r="60106" b="86928"/>
          <a:stretch/>
        </p:blipFill>
        <p:spPr>
          <a:xfrm>
            <a:off x="226359" y="161646"/>
            <a:ext cx="2595282" cy="1070699"/>
          </a:xfrm>
          <a:prstGeom prst="rect">
            <a:avLst/>
          </a:prstGeom>
        </p:spPr>
      </p:pic>
      <p:pic>
        <p:nvPicPr>
          <p:cNvPr id="6" name="Picture 5">
            <a:extLst>
              <a:ext uri="{FF2B5EF4-FFF2-40B4-BE49-F238E27FC236}">
                <a16:creationId xmlns:a16="http://schemas.microsoft.com/office/drawing/2014/main" id="{5E85CB90-BB4D-D8FC-419B-1E872A745D7F}"/>
              </a:ext>
            </a:extLst>
          </p:cNvPr>
          <p:cNvPicPr>
            <a:picLocks noChangeAspect="1"/>
          </p:cNvPicPr>
          <p:nvPr/>
        </p:nvPicPr>
        <p:blipFill>
          <a:blip r:embed="rId3"/>
          <a:stretch>
            <a:fillRect/>
          </a:stretch>
        </p:blipFill>
        <p:spPr>
          <a:xfrm>
            <a:off x="838200" y="2400870"/>
            <a:ext cx="8655424" cy="3482902"/>
          </a:xfrm>
          <a:prstGeom prst="rect">
            <a:avLst/>
          </a:prstGeom>
        </p:spPr>
      </p:pic>
    </p:spTree>
    <p:extLst>
      <p:ext uri="{BB962C8B-B14F-4D97-AF65-F5344CB8AC3E}">
        <p14:creationId xmlns:p14="http://schemas.microsoft.com/office/powerpoint/2010/main" val="25162288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2554C-279F-C155-AC74-055B83796C99}"/>
              </a:ext>
            </a:extLst>
          </p:cNvPr>
          <p:cNvSpPr>
            <a:spLocks noGrp="1"/>
          </p:cNvSpPr>
          <p:nvPr>
            <p:ph type="title"/>
          </p:nvPr>
        </p:nvSpPr>
        <p:spPr>
          <a:xfrm>
            <a:off x="838200" y="1861676"/>
            <a:ext cx="9480176" cy="684024"/>
          </a:xfrm>
        </p:spPr>
        <p:txBody>
          <a:bodyPr>
            <a:noAutofit/>
          </a:bodyPr>
          <a:lstStyle/>
          <a:p>
            <a:r>
              <a:rPr lang="en-US" sz="2800" b="0" i="0" dirty="0">
                <a:solidFill>
                  <a:srgbClr val="272C37"/>
                </a:solidFill>
                <a:effectLst/>
                <a:highlight>
                  <a:srgbClr val="FFFFFF"/>
                </a:highlight>
                <a:latin typeface="Roboto" panose="02000000000000000000" pitchFamily="2" charset="0"/>
              </a:rPr>
              <a:t>3. Use the Open Stock Price Column to Train Your Model.</a:t>
            </a:r>
            <a:br>
              <a:rPr lang="en-US" sz="2800" b="0" i="0" dirty="0">
                <a:solidFill>
                  <a:srgbClr val="272C37"/>
                </a:solidFill>
                <a:effectLst/>
                <a:highlight>
                  <a:srgbClr val="FFFFFF"/>
                </a:highlight>
                <a:latin typeface="Roboto" panose="02000000000000000000" pitchFamily="2" charset="0"/>
              </a:rPr>
            </a:br>
            <a:endParaRPr lang="en-IN" sz="2800" dirty="0"/>
          </a:p>
        </p:txBody>
      </p:sp>
      <p:pic>
        <p:nvPicPr>
          <p:cNvPr id="5" name="Content Placeholder 4">
            <a:extLst>
              <a:ext uri="{FF2B5EF4-FFF2-40B4-BE49-F238E27FC236}">
                <a16:creationId xmlns:a16="http://schemas.microsoft.com/office/drawing/2014/main" id="{AEC65B86-ABF7-A32A-3D54-C85647CFA290}"/>
              </a:ext>
            </a:extLst>
          </p:cNvPr>
          <p:cNvPicPr>
            <a:picLocks noGrp="1" noChangeAspect="1"/>
          </p:cNvPicPr>
          <p:nvPr>
            <p:ph idx="1"/>
          </p:nvPr>
        </p:nvPicPr>
        <p:blipFill>
          <a:blip r:embed="rId2"/>
          <a:stretch>
            <a:fillRect/>
          </a:stretch>
        </p:blipFill>
        <p:spPr>
          <a:xfrm>
            <a:off x="838200" y="2545700"/>
            <a:ext cx="7106642" cy="3305636"/>
          </a:xfrm>
        </p:spPr>
      </p:pic>
      <p:pic>
        <p:nvPicPr>
          <p:cNvPr id="6" name="Picture 5">
            <a:extLst>
              <a:ext uri="{FF2B5EF4-FFF2-40B4-BE49-F238E27FC236}">
                <a16:creationId xmlns:a16="http://schemas.microsoft.com/office/drawing/2014/main" id="{C501FFEB-C8B1-0AAC-EFAC-CB55D5BCA44E}"/>
              </a:ext>
            </a:extLst>
          </p:cNvPr>
          <p:cNvPicPr>
            <a:picLocks noChangeAspect="1"/>
          </p:cNvPicPr>
          <p:nvPr/>
        </p:nvPicPr>
        <p:blipFill rotWithShape="1">
          <a:blip r:embed="rId3">
            <a:extLst>
              <a:ext uri="{28A0092B-C50C-407E-A947-70E740481C1C}">
                <a14:useLocalDpi xmlns:a14="http://schemas.microsoft.com/office/drawing/2010/main" val="0"/>
              </a:ext>
            </a:extLst>
          </a:blip>
          <a:srcRect l="1038" t="1046" r="60106" b="86928"/>
          <a:stretch/>
        </p:blipFill>
        <p:spPr>
          <a:xfrm>
            <a:off x="226359" y="161646"/>
            <a:ext cx="2595282" cy="1070699"/>
          </a:xfrm>
          <a:prstGeom prst="rect">
            <a:avLst/>
          </a:prstGeom>
        </p:spPr>
      </p:pic>
    </p:spTree>
    <p:extLst>
      <p:ext uri="{BB962C8B-B14F-4D97-AF65-F5344CB8AC3E}">
        <p14:creationId xmlns:p14="http://schemas.microsoft.com/office/powerpoint/2010/main" val="25208127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A76BAB-03C8-1539-33C5-4A2594C79074}"/>
              </a:ext>
            </a:extLst>
          </p:cNvPr>
          <p:cNvSpPr>
            <a:spLocks noGrp="1"/>
          </p:cNvSpPr>
          <p:nvPr>
            <p:ph idx="1"/>
          </p:nvPr>
        </p:nvSpPr>
        <p:spPr/>
        <p:txBody>
          <a:bodyPr/>
          <a:lstStyle/>
          <a:p>
            <a:pPr algn="l"/>
            <a:r>
              <a:rPr lang="en-IN" b="0" i="0" dirty="0">
                <a:solidFill>
                  <a:srgbClr val="272C37"/>
                </a:solidFill>
                <a:effectLst/>
                <a:highlight>
                  <a:srgbClr val="FFFFFF"/>
                </a:highlight>
                <a:latin typeface="Roboto" panose="02000000000000000000" pitchFamily="2" charset="0"/>
              </a:rPr>
              <a:t>4. Normalizing the Dataset.</a:t>
            </a:r>
          </a:p>
          <a:p>
            <a:endParaRPr lang="en-IN" dirty="0"/>
          </a:p>
        </p:txBody>
      </p:sp>
      <p:pic>
        <p:nvPicPr>
          <p:cNvPr id="4" name="Picture 3">
            <a:extLst>
              <a:ext uri="{FF2B5EF4-FFF2-40B4-BE49-F238E27FC236}">
                <a16:creationId xmlns:a16="http://schemas.microsoft.com/office/drawing/2014/main" id="{36983D1C-808C-198E-0B85-3211140B252A}"/>
              </a:ext>
            </a:extLst>
          </p:cNvPr>
          <p:cNvPicPr>
            <a:picLocks noChangeAspect="1"/>
          </p:cNvPicPr>
          <p:nvPr/>
        </p:nvPicPr>
        <p:blipFill rotWithShape="1">
          <a:blip r:embed="rId2">
            <a:extLst>
              <a:ext uri="{28A0092B-C50C-407E-A947-70E740481C1C}">
                <a14:useLocalDpi xmlns:a14="http://schemas.microsoft.com/office/drawing/2010/main" val="0"/>
              </a:ext>
            </a:extLst>
          </a:blip>
          <a:srcRect l="1038" t="1046" r="60106" b="86928"/>
          <a:stretch/>
        </p:blipFill>
        <p:spPr>
          <a:xfrm>
            <a:off x="226359" y="161646"/>
            <a:ext cx="2595282" cy="1070699"/>
          </a:xfrm>
          <a:prstGeom prst="rect">
            <a:avLst/>
          </a:prstGeom>
        </p:spPr>
      </p:pic>
      <p:pic>
        <p:nvPicPr>
          <p:cNvPr id="6" name="Picture 5">
            <a:extLst>
              <a:ext uri="{FF2B5EF4-FFF2-40B4-BE49-F238E27FC236}">
                <a16:creationId xmlns:a16="http://schemas.microsoft.com/office/drawing/2014/main" id="{57F7F6A8-C32B-1039-CAFC-279361A59676}"/>
              </a:ext>
            </a:extLst>
          </p:cNvPr>
          <p:cNvPicPr>
            <a:picLocks noChangeAspect="1"/>
          </p:cNvPicPr>
          <p:nvPr/>
        </p:nvPicPr>
        <p:blipFill>
          <a:blip r:embed="rId3"/>
          <a:stretch>
            <a:fillRect/>
          </a:stretch>
        </p:blipFill>
        <p:spPr>
          <a:xfrm>
            <a:off x="838200" y="2326917"/>
            <a:ext cx="7287642" cy="3781953"/>
          </a:xfrm>
          <a:prstGeom prst="rect">
            <a:avLst/>
          </a:prstGeom>
        </p:spPr>
      </p:pic>
    </p:spTree>
    <p:extLst>
      <p:ext uri="{BB962C8B-B14F-4D97-AF65-F5344CB8AC3E}">
        <p14:creationId xmlns:p14="http://schemas.microsoft.com/office/powerpoint/2010/main" val="14826270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3917B57-14DA-8652-BB54-44B55441AC3B}"/>
              </a:ext>
            </a:extLst>
          </p:cNvPr>
          <p:cNvPicPr>
            <a:picLocks noChangeAspect="1"/>
          </p:cNvPicPr>
          <p:nvPr/>
        </p:nvPicPr>
        <p:blipFill rotWithShape="1">
          <a:blip r:embed="rId2">
            <a:extLst>
              <a:ext uri="{28A0092B-C50C-407E-A947-70E740481C1C}">
                <a14:useLocalDpi xmlns:a14="http://schemas.microsoft.com/office/drawing/2010/main" val="0"/>
              </a:ext>
            </a:extLst>
          </a:blip>
          <a:srcRect l="1038" t="1046" r="60106" b="86928"/>
          <a:stretch/>
        </p:blipFill>
        <p:spPr>
          <a:xfrm>
            <a:off x="226359" y="161646"/>
            <a:ext cx="2595282" cy="1070699"/>
          </a:xfrm>
          <a:prstGeom prst="rect">
            <a:avLst/>
          </a:prstGeom>
        </p:spPr>
      </p:pic>
      <p:sp>
        <p:nvSpPr>
          <p:cNvPr id="5" name="Title 1">
            <a:extLst>
              <a:ext uri="{FF2B5EF4-FFF2-40B4-BE49-F238E27FC236}">
                <a16:creationId xmlns:a16="http://schemas.microsoft.com/office/drawing/2014/main" id="{A7477E99-DDB9-A8A3-3786-BA50BF7C59EE}"/>
              </a:ext>
            </a:extLst>
          </p:cNvPr>
          <p:cNvSpPr>
            <a:spLocks noGrp="1"/>
          </p:cNvSpPr>
          <p:nvPr>
            <p:ph idx="1"/>
          </p:nvPr>
        </p:nvSpPr>
        <p:spPr>
          <a:xfrm>
            <a:off x="649941" y="1366572"/>
            <a:ext cx="10515600" cy="4351338"/>
          </a:xfrm>
        </p:spPr>
        <p:txBody>
          <a:bodyPr/>
          <a:lstStyle/>
          <a:p>
            <a:r>
              <a:rPr lang="en-US" b="0" i="0" dirty="0">
                <a:solidFill>
                  <a:srgbClr val="272C37"/>
                </a:solidFill>
                <a:effectLst/>
                <a:highlight>
                  <a:srgbClr val="FFFFFF"/>
                </a:highlight>
                <a:latin typeface="Roboto" panose="02000000000000000000" pitchFamily="2" charset="0"/>
              </a:rPr>
              <a:t>5. Creating X train and y train Data Structures.</a:t>
            </a:r>
          </a:p>
          <a:p>
            <a:endParaRPr lang="en-IN" dirty="0"/>
          </a:p>
        </p:txBody>
      </p:sp>
      <p:pic>
        <p:nvPicPr>
          <p:cNvPr id="7" name="Picture 6">
            <a:extLst>
              <a:ext uri="{FF2B5EF4-FFF2-40B4-BE49-F238E27FC236}">
                <a16:creationId xmlns:a16="http://schemas.microsoft.com/office/drawing/2014/main" id="{DAF4A58C-49CE-FECD-0D20-1386261CF483}"/>
              </a:ext>
            </a:extLst>
          </p:cNvPr>
          <p:cNvPicPr>
            <a:picLocks noChangeAspect="1"/>
          </p:cNvPicPr>
          <p:nvPr/>
        </p:nvPicPr>
        <p:blipFill>
          <a:blip r:embed="rId3"/>
          <a:stretch>
            <a:fillRect/>
          </a:stretch>
        </p:blipFill>
        <p:spPr>
          <a:xfrm>
            <a:off x="887266" y="1726349"/>
            <a:ext cx="7459116" cy="2629267"/>
          </a:xfrm>
          <a:prstGeom prst="rect">
            <a:avLst/>
          </a:prstGeom>
        </p:spPr>
      </p:pic>
      <p:pic>
        <p:nvPicPr>
          <p:cNvPr id="9" name="Picture 8">
            <a:extLst>
              <a:ext uri="{FF2B5EF4-FFF2-40B4-BE49-F238E27FC236}">
                <a16:creationId xmlns:a16="http://schemas.microsoft.com/office/drawing/2014/main" id="{693D517D-E2D0-6AE4-BA69-40BFAFB91455}"/>
              </a:ext>
            </a:extLst>
          </p:cNvPr>
          <p:cNvPicPr>
            <a:picLocks noChangeAspect="1"/>
          </p:cNvPicPr>
          <p:nvPr/>
        </p:nvPicPr>
        <p:blipFill>
          <a:blip r:embed="rId4"/>
          <a:stretch>
            <a:fillRect/>
          </a:stretch>
        </p:blipFill>
        <p:spPr>
          <a:xfrm>
            <a:off x="887266" y="4355616"/>
            <a:ext cx="3245224" cy="2005035"/>
          </a:xfrm>
          <a:prstGeom prst="rect">
            <a:avLst/>
          </a:prstGeom>
        </p:spPr>
      </p:pic>
    </p:spTree>
    <p:extLst>
      <p:ext uri="{BB962C8B-B14F-4D97-AF65-F5344CB8AC3E}">
        <p14:creationId xmlns:p14="http://schemas.microsoft.com/office/powerpoint/2010/main" val="19654494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0A6A20-6562-CFA9-299F-142C9798E079}"/>
              </a:ext>
            </a:extLst>
          </p:cNvPr>
          <p:cNvSpPr>
            <a:spLocks noGrp="1"/>
          </p:cNvSpPr>
          <p:nvPr>
            <p:ph idx="1"/>
          </p:nvPr>
        </p:nvSpPr>
        <p:spPr/>
        <p:txBody>
          <a:bodyPr/>
          <a:lstStyle/>
          <a:p>
            <a:r>
              <a:rPr lang="en-IN" b="0" i="0" dirty="0">
                <a:solidFill>
                  <a:srgbClr val="272C37"/>
                </a:solidFill>
                <a:effectLst/>
                <a:highlight>
                  <a:srgbClr val="FFFFFF"/>
                </a:highlight>
                <a:latin typeface="Roboto" panose="02000000000000000000" pitchFamily="2" charset="0"/>
              </a:rPr>
              <a:t>6. Reshape the Data.</a:t>
            </a:r>
          </a:p>
          <a:p>
            <a:endParaRPr lang="en-IN" dirty="0"/>
          </a:p>
        </p:txBody>
      </p:sp>
      <p:pic>
        <p:nvPicPr>
          <p:cNvPr id="4" name="Picture 3">
            <a:extLst>
              <a:ext uri="{FF2B5EF4-FFF2-40B4-BE49-F238E27FC236}">
                <a16:creationId xmlns:a16="http://schemas.microsoft.com/office/drawing/2014/main" id="{C5819A5E-906C-9E2C-E847-5F1A6BC11925}"/>
              </a:ext>
            </a:extLst>
          </p:cNvPr>
          <p:cNvPicPr>
            <a:picLocks noChangeAspect="1"/>
          </p:cNvPicPr>
          <p:nvPr/>
        </p:nvPicPr>
        <p:blipFill rotWithShape="1">
          <a:blip r:embed="rId2">
            <a:extLst>
              <a:ext uri="{28A0092B-C50C-407E-A947-70E740481C1C}">
                <a14:useLocalDpi xmlns:a14="http://schemas.microsoft.com/office/drawing/2010/main" val="0"/>
              </a:ext>
            </a:extLst>
          </a:blip>
          <a:srcRect l="1038" t="1046" r="60106" b="86928"/>
          <a:stretch/>
        </p:blipFill>
        <p:spPr>
          <a:xfrm>
            <a:off x="163606" y="230188"/>
            <a:ext cx="2595282" cy="1070699"/>
          </a:xfrm>
          <a:prstGeom prst="rect">
            <a:avLst/>
          </a:prstGeom>
        </p:spPr>
      </p:pic>
      <p:pic>
        <p:nvPicPr>
          <p:cNvPr id="6" name="Picture 5">
            <a:extLst>
              <a:ext uri="{FF2B5EF4-FFF2-40B4-BE49-F238E27FC236}">
                <a16:creationId xmlns:a16="http://schemas.microsoft.com/office/drawing/2014/main" id="{D56C8469-5066-BD0D-722E-C945D71F834C}"/>
              </a:ext>
            </a:extLst>
          </p:cNvPr>
          <p:cNvPicPr>
            <a:picLocks noChangeAspect="1"/>
          </p:cNvPicPr>
          <p:nvPr/>
        </p:nvPicPr>
        <p:blipFill>
          <a:blip r:embed="rId3"/>
          <a:stretch>
            <a:fillRect/>
          </a:stretch>
        </p:blipFill>
        <p:spPr>
          <a:xfrm>
            <a:off x="841994" y="2492189"/>
            <a:ext cx="9074064" cy="1617944"/>
          </a:xfrm>
          <a:prstGeom prst="rect">
            <a:avLst/>
          </a:prstGeom>
        </p:spPr>
      </p:pic>
    </p:spTree>
    <p:extLst>
      <p:ext uri="{BB962C8B-B14F-4D97-AF65-F5344CB8AC3E}">
        <p14:creationId xmlns:p14="http://schemas.microsoft.com/office/powerpoint/2010/main" val="30526361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349CC75-70F2-DBD3-5CB8-C8BE35E8022F}"/>
              </a:ext>
            </a:extLst>
          </p:cNvPr>
          <p:cNvSpPr>
            <a:spLocks noGrp="1"/>
          </p:cNvSpPr>
          <p:nvPr>
            <p:ph idx="1"/>
          </p:nvPr>
        </p:nvSpPr>
        <p:spPr/>
        <p:txBody>
          <a:bodyPr/>
          <a:lstStyle/>
          <a:p>
            <a:pPr algn="l"/>
            <a:r>
              <a:rPr lang="en-US" b="0" i="0" dirty="0">
                <a:solidFill>
                  <a:srgbClr val="272C37"/>
                </a:solidFill>
                <a:effectLst/>
                <a:highlight>
                  <a:srgbClr val="FFFFFF"/>
                </a:highlight>
                <a:latin typeface="Roboto" panose="02000000000000000000" pitchFamily="2" charset="0"/>
              </a:rPr>
              <a:t>7. Building the Model by Importing the Crucial Libraries and Adding Different Layers to LSTM.</a:t>
            </a:r>
          </a:p>
          <a:p>
            <a:pPr marL="0" indent="0">
              <a:buNone/>
            </a:pPr>
            <a:endParaRPr lang="en-IN" dirty="0"/>
          </a:p>
        </p:txBody>
      </p:sp>
      <p:pic>
        <p:nvPicPr>
          <p:cNvPr id="4" name="Picture 3">
            <a:extLst>
              <a:ext uri="{FF2B5EF4-FFF2-40B4-BE49-F238E27FC236}">
                <a16:creationId xmlns:a16="http://schemas.microsoft.com/office/drawing/2014/main" id="{2FD06D3C-AC72-AD5B-19B3-096E38CD3B82}"/>
              </a:ext>
            </a:extLst>
          </p:cNvPr>
          <p:cNvPicPr>
            <a:picLocks noChangeAspect="1"/>
          </p:cNvPicPr>
          <p:nvPr/>
        </p:nvPicPr>
        <p:blipFill rotWithShape="1">
          <a:blip r:embed="rId2">
            <a:extLst>
              <a:ext uri="{28A0092B-C50C-407E-A947-70E740481C1C}">
                <a14:useLocalDpi xmlns:a14="http://schemas.microsoft.com/office/drawing/2010/main" val="0"/>
              </a:ext>
            </a:extLst>
          </a:blip>
          <a:srcRect l="1038" t="1046" r="60106" b="86928"/>
          <a:stretch/>
        </p:blipFill>
        <p:spPr>
          <a:xfrm>
            <a:off x="244289" y="230188"/>
            <a:ext cx="2595282" cy="1070699"/>
          </a:xfrm>
          <a:prstGeom prst="rect">
            <a:avLst/>
          </a:prstGeom>
        </p:spPr>
      </p:pic>
      <p:pic>
        <p:nvPicPr>
          <p:cNvPr id="6" name="Picture 5">
            <a:extLst>
              <a:ext uri="{FF2B5EF4-FFF2-40B4-BE49-F238E27FC236}">
                <a16:creationId xmlns:a16="http://schemas.microsoft.com/office/drawing/2014/main" id="{2E937A8E-BAEF-8FE6-F645-4960B5B0F331}"/>
              </a:ext>
            </a:extLst>
          </p:cNvPr>
          <p:cNvPicPr>
            <a:picLocks noChangeAspect="1"/>
          </p:cNvPicPr>
          <p:nvPr/>
        </p:nvPicPr>
        <p:blipFill>
          <a:blip r:embed="rId3"/>
          <a:stretch>
            <a:fillRect/>
          </a:stretch>
        </p:blipFill>
        <p:spPr>
          <a:xfrm>
            <a:off x="838200" y="2790735"/>
            <a:ext cx="11282436" cy="1817123"/>
          </a:xfrm>
          <a:prstGeom prst="rect">
            <a:avLst/>
          </a:prstGeom>
        </p:spPr>
      </p:pic>
    </p:spTree>
    <p:extLst>
      <p:ext uri="{BB962C8B-B14F-4D97-AF65-F5344CB8AC3E}">
        <p14:creationId xmlns:p14="http://schemas.microsoft.com/office/powerpoint/2010/main" val="26967798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E88EA62-56EF-850F-A98F-6D1DB2602DCC}"/>
              </a:ext>
            </a:extLst>
          </p:cNvPr>
          <p:cNvSpPr>
            <a:spLocks noGrp="1"/>
          </p:cNvSpPr>
          <p:nvPr>
            <p:ph idx="1"/>
          </p:nvPr>
        </p:nvSpPr>
        <p:spPr/>
        <p:txBody>
          <a:bodyPr/>
          <a:lstStyle/>
          <a:p>
            <a:r>
              <a:rPr lang="en-IN" b="0" i="0" dirty="0">
                <a:solidFill>
                  <a:srgbClr val="272C37"/>
                </a:solidFill>
                <a:effectLst/>
                <a:highlight>
                  <a:srgbClr val="FFFFFF"/>
                </a:highlight>
                <a:latin typeface="Roboto" panose="02000000000000000000" pitchFamily="2" charset="0"/>
              </a:rPr>
              <a:t>8. Fitting the Model.</a:t>
            </a:r>
          </a:p>
          <a:p>
            <a:endParaRPr lang="en-IN" dirty="0"/>
          </a:p>
        </p:txBody>
      </p:sp>
      <p:pic>
        <p:nvPicPr>
          <p:cNvPr id="4" name="Picture 3">
            <a:extLst>
              <a:ext uri="{FF2B5EF4-FFF2-40B4-BE49-F238E27FC236}">
                <a16:creationId xmlns:a16="http://schemas.microsoft.com/office/drawing/2014/main" id="{AD3BF69B-7140-4019-DA66-CB25ADC36237}"/>
              </a:ext>
            </a:extLst>
          </p:cNvPr>
          <p:cNvPicPr>
            <a:picLocks noChangeAspect="1"/>
          </p:cNvPicPr>
          <p:nvPr/>
        </p:nvPicPr>
        <p:blipFill rotWithShape="1">
          <a:blip r:embed="rId2">
            <a:extLst>
              <a:ext uri="{28A0092B-C50C-407E-A947-70E740481C1C}">
                <a14:useLocalDpi xmlns:a14="http://schemas.microsoft.com/office/drawing/2010/main" val="0"/>
              </a:ext>
            </a:extLst>
          </a:blip>
          <a:srcRect l="1038" t="1046" r="60106" b="86928"/>
          <a:stretch/>
        </p:blipFill>
        <p:spPr>
          <a:xfrm>
            <a:off x="360830" y="230188"/>
            <a:ext cx="2595282" cy="1070699"/>
          </a:xfrm>
          <a:prstGeom prst="rect">
            <a:avLst/>
          </a:prstGeom>
        </p:spPr>
      </p:pic>
      <p:pic>
        <p:nvPicPr>
          <p:cNvPr id="6" name="Picture 5">
            <a:extLst>
              <a:ext uri="{FF2B5EF4-FFF2-40B4-BE49-F238E27FC236}">
                <a16:creationId xmlns:a16="http://schemas.microsoft.com/office/drawing/2014/main" id="{A7EFDD3D-64B6-22C0-4C92-99B7602A09D6}"/>
              </a:ext>
            </a:extLst>
          </p:cNvPr>
          <p:cNvPicPr>
            <a:picLocks noChangeAspect="1"/>
          </p:cNvPicPr>
          <p:nvPr/>
        </p:nvPicPr>
        <p:blipFill>
          <a:blip r:embed="rId3"/>
          <a:stretch>
            <a:fillRect/>
          </a:stretch>
        </p:blipFill>
        <p:spPr>
          <a:xfrm>
            <a:off x="838200" y="2394810"/>
            <a:ext cx="7906853" cy="2391109"/>
          </a:xfrm>
          <a:prstGeom prst="rect">
            <a:avLst/>
          </a:prstGeom>
        </p:spPr>
      </p:pic>
    </p:spTree>
    <p:extLst>
      <p:ext uri="{BB962C8B-B14F-4D97-AF65-F5344CB8AC3E}">
        <p14:creationId xmlns:p14="http://schemas.microsoft.com/office/powerpoint/2010/main" val="11869600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54119-E46A-EECB-2FD4-2EEAE644291E}"/>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1ACC354A-0110-F0A1-8457-4E9F7B4DD477}"/>
              </a:ext>
            </a:extLst>
          </p:cNvPr>
          <p:cNvSpPr>
            <a:spLocks noGrp="1"/>
          </p:cNvSpPr>
          <p:nvPr>
            <p:ph idx="1"/>
          </p:nvPr>
        </p:nvSpPr>
        <p:spPr/>
        <p:txBody>
          <a:bodyPr>
            <a:normAutofit fontScale="92500" lnSpcReduction="10000"/>
          </a:bodyPr>
          <a:lstStyle/>
          <a:p>
            <a:r>
              <a:rPr lang="en-US" sz="2800" b="0" i="0" dirty="0">
                <a:solidFill>
                  <a:srgbClr val="0D0D0D"/>
                </a:solidFill>
                <a:effectLst/>
                <a:latin typeface="Söhne"/>
              </a:rPr>
              <a:t>Stock market prediction using artificial intelligence (AI) has gained significant attention due to its potential to provide valuable insights for investors and traders. This project aims to develop a predictive model leveraging AI techniques to forecast stock price movements accurately. </a:t>
            </a:r>
          </a:p>
          <a:p>
            <a:r>
              <a:rPr lang="en-US" sz="2800" b="0" i="0" dirty="0">
                <a:solidFill>
                  <a:srgbClr val="0D0D0D"/>
                </a:solidFill>
                <a:effectLst/>
                <a:latin typeface="Söhne"/>
              </a:rPr>
              <a:t>The methodology involves collecting and preprocessing historical stock data, including prices, volumes, financial statements, and external factors such as economic indicators and news sentiment. Feature selection techniques are employed to identify relevant predictors influencing stock prices. </a:t>
            </a:r>
          </a:p>
          <a:p>
            <a:r>
              <a:rPr lang="en-US" sz="2800" b="0" i="0" dirty="0">
                <a:solidFill>
                  <a:srgbClr val="0D0D0D"/>
                </a:solidFill>
                <a:effectLst/>
                <a:latin typeface="Söhne"/>
              </a:rPr>
              <a:t>Various machine learning algorithms, including regression models, support vector machines, decision trees, random forests, and neural networks, are evaluated and compared for their predictive performance.</a:t>
            </a:r>
          </a:p>
        </p:txBody>
      </p:sp>
      <p:pic>
        <p:nvPicPr>
          <p:cNvPr id="4" name="Picture 3">
            <a:extLst>
              <a:ext uri="{FF2B5EF4-FFF2-40B4-BE49-F238E27FC236}">
                <a16:creationId xmlns:a16="http://schemas.microsoft.com/office/drawing/2014/main" id="{83FC54D8-4A2F-36C0-B1A5-8021B939617F}"/>
              </a:ext>
            </a:extLst>
          </p:cNvPr>
          <p:cNvPicPr>
            <a:picLocks noChangeAspect="1"/>
          </p:cNvPicPr>
          <p:nvPr/>
        </p:nvPicPr>
        <p:blipFill rotWithShape="1">
          <a:blip r:embed="rId2">
            <a:extLst>
              <a:ext uri="{28A0092B-C50C-407E-A947-70E740481C1C}">
                <a14:useLocalDpi xmlns:a14="http://schemas.microsoft.com/office/drawing/2010/main" val="0"/>
              </a:ext>
            </a:extLst>
          </a:blip>
          <a:srcRect l="1038" t="1046" r="60106" b="86928"/>
          <a:stretch/>
        </p:blipFill>
        <p:spPr>
          <a:xfrm>
            <a:off x="226359" y="161646"/>
            <a:ext cx="2595282" cy="1070699"/>
          </a:xfrm>
          <a:prstGeom prst="rect">
            <a:avLst/>
          </a:prstGeom>
        </p:spPr>
      </p:pic>
    </p:spTree>
    <p:extLst>
      <p:ext uri="{BB962C8B-B14F-4D97-AF65-F5344CB8AC3E}">
        <p14:creationId xmlns:p14="http://schemas.microsoft.com/office/powerpoint/2010/main" val="10719981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DCA1D3-19C5-7B53-EF8E-0314E9986435}"/>
              </a:ext>
            </a:extLst>
          </p:cNvPr>
          <p:cNvSpPr>
            <a:spLocks noGrp="1"/>
          </p:cNvSpPr>
          <p:nvPr>
            <p:ph idx="1"/>
          </p:nvPr>
        </p:nvSpPr>
        <p:spPr/>
        <p:txBody>
          <a:bodyPr/>
          <a:lstStyle/>
          <a:p>
            <a:r>
              <a:rPr lang="en-US" b="0" i="0" dirty="0">
                <a:solidFill>
                  <a:srgbClr val="272C37"/>
                </a:solidFill>
                <a:effectLst/>
                <a:highlight>
                  <a:srgbClr val="FFFFFF"/>
                </a:highlight>
                <a:latin typeface="Roboto" panose="02000000000000000000" pitchFamily="2" charset="0"/>
              </a:rPr>
              <a:t>9. Extracting the Actual Stock Prices of Jan-2017.</a:t>
            </a:r>
          </a:p>
          <a:p>
            <a:endParaRPr lang="en-US" b="0" i="0" dirty="0">
              <a:solidFill>
                <a:srgbClr val="272C37"/>
              </a:solidFill>
              <a:effectLst/>
              <a:highlight>
                <a:srgbClr val="FFFFFF"/>
              </a:highlight>
              <a:latin typeface="Roboto" panose="02000000000000000000" pitchFamily="2" charset="0"/>
            </a:endParaRPr>
          </a:p>
          <a:p>
            <a:endParaRPr lang="en-IN" dirty="0"/>
          </a:p>
        </p:txBody>
      </p:sp>
      <p:pic>
        <p:nvPicPr>
          <p:cNvPr id="4" name="Picture 3">
            <a:extLst>
              <a:ext uri="{FF2B5EF4-FFF2-40B4-BE49-F238E27FC236}">
                <a16:creationId xmlns:a16="http://schemas.microsoft.com/office/drawing/2014/main" id="{5F856DE9-6074-E907-E393-46F9B26A977F}"/>
              </a:ext>
            </a:extLst>
          </p:cNvPr>
          <p:cNvPicPr>
            <a:picLocks noChangeAspect="1"/>
          </p:cNvPicPr>
          <p:nvPr/>
        </p:nvPicPr>
        <p:blipFill rotWithShape="1">
          <a:blip r:embed="rId2">
            <a:extLst>
              <a:ext uri="{28A0092B-C50C-407E-A947-70E740481C1C}">
                <a14:useLocalDpi xmlns:a14="http://schemas.microsoft.com/office/drawing/2010/main" val="0"/>
              </a:ext>
            </a:extLst>
          </a:blip>
          <a:srcRect l="1038" t="1046" r="60106" b="86928"/>
          <a:stretch/>
        </p:blipFill>
        <p:spPr>
          <a:xfrm>
            <a:off x="333936" y="152108"/>
            <a:ext cx="2595282" cy="1070699"/>
          </a:xfrm>
          <a:prstGeom prst="rect">
            <a:avLst/>
          </a:prstGeom>
        </p:spPr>
      </p:pic>
      <p:pic>
        <p:nvPicPr>
          <p:cNvPr id="6" name="Picture 5">
            <a:extLst>
              <a:ext uri="{FF2B5EF4-FFF2-40B4-BE49-F238E27FC236}">
                <a16:creationId xmlns:a16="http://schemas.microsoft.com/office/drawing/2014/main" id="{2413D411-7B01-DFE4-744C-5AC2BA0579D0}"/>
              </a:ext>
            </a:extLst>
          </p:cNvPr>
          <p:cNvPicPr>
            <a:picLocks noChangeAspect="1"/>
          </p:cNvPicPr>
          <p:nvPr/>
        </p:nvPicPr>
        <p:blipFill>
          <a:blip r:embed="rId3"/>
          <a:stretch>
            <a:fillRect/>
          </a:stretch>
        </p:blipFill>
        <p:spPr>
          <a:xfrm>
            <a:off x="838200" y="2440592"/>
            <a:ext cx="10667749" cy="912207"/>
          </a:xfrm>
          <a:prstGeom prst="rect">
            <a:avLst/>
          </a:prstGeom>
        </p:spPr>
      </p:pic>
    </p:spTree>
    <p:extLst>
      <p:ext uri="{BB962C8B-B14F-4D97-AF65-F5344CB8AC3E}">
        <p14:creationId xmlns:p14="http://schemas.microsoft.com/office/powerpoint/2010/main" val="13613267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41CCE4-9464-0D7C-0AD2-8D958340C00C}"/>
              </a:ext>
            </a:extLst>
          </p:cNvPr>
          <p:cNvSpPr>
            <a:spLocks noGrp="1"/>
          </p:cNvSpPr>
          <p:nvPr>
            <p:ph idx="1"/>
          </p:nvPr>
        </p:nvSpPr>
        <p:spPr/>
        <p:txBody>
          <a:bodyPr/>
          <a:lstStyle/>
          <a:p>
            <a:r>
              <a:rPr lang="en-US" b="0" i="0" dirty="0">
                <a:solidFill>
                  <a:srgbClr val="272C37"/>
                </a:solidFill>
                <a:effectLst/>
                <a:highlight>
                  <a:srgbClr val="FFFFFF"/>
                </a:highlight>
                <a:latin typeface="Roboto" panose="02000000000000000000" pitchFamily="2" charset="0"/>
              </a:rPr>
              <a:t>10. Preparing the Input for the Model.</a:t>
            </a:r>
          </a:p>
          <a:p>
            <a:endParaRPr lang="en-IN" dirty="0"/>
          </a:p>
        </p:txBody>
      </p:sp>
      <p:pic>
        <p:nvPicPr>
          <p:cNvPr id="4" name="Picture 3">
            <a:extLst>
              <a:ext uri="{FF2B5EF4-FFF2-40B4-BE49-F238E27FC236}">
                <a16:creationId xmlns:a16="http://schemas.microsoft.com/office/drawing/2014/main" id="{9970490F-F06E-7FFE-ADDD-C940017E9843}"/>
              </a:ext>
            </a:extLst>
          </p:cNvPr>
          <p:cNvPicPr>
            <a:picLocks noChangeAspect="1"/>
          </p:cNvPicPr>
          <p:nvPr/>
        </p:nvPicPr>
        <p:blipFill rotWithShape="1">
          <a:blip r:embed="rId2">
            <a:extLst>
              <a:ext uri="{28A0092B-C50C-407E-A947-70E740481C1C}">
                <a14:useLocalDpi xmlns:a14="http://schemas.microsoft.com/office/drawing/2010/main" val="0"/>
              </a:ext>
            </a:extLst>
          </a:blip>
          <a:srcRect l="1038" t="1046" r="60106" b="86928"/>
          <a:stretch/>
        </p:blipFill>
        <p:spPr>
          <a:xfrm>
            <a:off x="333936" y="152108"/>
            <a:ext cx="2595282" cy="1070699"/>
          </a:xfrm>
          <a:prstGeom prst="rect">
            <a:avLst/>
          </a:prstGeom>
        </p:spPr>
      </p:pic>
      <p:pic>
        <p:nvPicPr>
          <p:cNvPr id="6" name="Picture 5">
            <a:extLst>
              <a:ext uri="{FF2B5EF4-FFF2-40B4-BE49-F238E27FC236}">
                <a16:creationId xmlns:a16="http://schemas.microsoft.com/office/drawing/2014/main" id="{FD76B6B9-3D28-7812-B0D7-D51033FE0DB8}"/>
              </a:ext>
            </a:extLst>
          </p:cNvPr>
          <p:cNvPicPr>
            <a:picLocks noChangeAspect="1"/>
          </p:cNvPicPr>
          <p:nvPr/>
        </p:nvPicPr>
        <p:blipFill>
          <a:blip r:embed="rId3"/>
          <a:stretch>
            <a:fillRect/>
          </a:stretch>
        </p:blipFill>
        <p:spPr>
          <a:xfrm>
            <a:off x="838200" y="2374342"/>
            <a:ext cx="9580617" cy="3147917"/>
          </a:xfrm>
          <a:prstGeom prst="rect">
            <a:avLst/>
          </a:prstGeom>
        </p:spPr>
      </p:pic>
    </p:spTree>
    <p:extLst>
      <p:ext uri="{BB962C8B-B14F-4D97-AF65-F5344CB8AC3E}">
        <p14:creationId xmlns:p14="http://schemas.microsoft.com/office/powerpoint/2010/main" val="25885491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2E389-CFF5-6D0B-8F4F-7BF03FE831CD}"/>
              </a:ext>
            </a:extLst>
          </p:cNvPr>
          <p:cNvSpPr>
            <a:spLocks noGrp="1"/>
          </p:cNvSpPr>
          <p:nvPr>
            <p:ph type="title"/>
          </p:nvPr>
        </p:nvSpPr>
        <p:spPr/>
        <p:txBody>
          <a:bodyPr/>
          <a:lstStyle/>
          <a:p>
            <a:r>
              <a:rPr lang="en-IN" dirty="0"/>
              <a:t>					Output</a:t>
            </a:r>
          </a:p>
        </p:txBody>
      </p:sp>
      <p:sp>
        <p:nvSpPr>
          <p:cNvPr id="6" name="AutoShape 6">
            <a:extLst>
              <a:ext uri="{FF2B5EF4-FFF2-40B4-BE49-F238E27FC236}">
                <a16:creationId xmlns:a16="http://schemas.microsoft.com/office/drawing/2014/main" id="{A03DEEE0-28D0-4C50-AC1F-A8A7452D6A2E}"/>
              </a:ext>
            </a:extLst>
          </p:cNvPr>
          <p:cNvSpPr>
            <a:spLocks noGrp="1" noChangeAspect="1" noChangeArrowheads="1"/>
          </p:cNvSpPr>
          <p:nvPr>
            <p:ph idx="1"/>
          </p:nvPr>
        </p:nvSpPr>
        <p:spPr bwMode="auto">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8" name="Picture 7">
            <a:extLst>
              <a:ext uri="{FF2B5EF4-FFF2-40B4-BE49-F238E27FC236}">
                <a16:creationId xmlns:a16="http://schemas.microsoft.com/office/drawing/2014/main" id="{72D2A030-F5A7-3543-6B99-B5C468E02E86}"/>
              </a:ext>
            </a:extLst>
          </p:cNvPr>
          <p:cNvPicPr>
            <a:picLocks noChangeAspect="1"/>
          </p:cNvPicPr>
          <p:nvPr/>
        </p:nvPicPr>
        <p:blipFill rotWithShape="1">
          <a:blip r:embed="rId2"/>
          <a:srcRect l="8588" r="3022"/>
          <a:stretch/>
        </p:blipFill>
        <p:spPr>
          <a:xfrm>
            <a:off x="125506" y="1525150"/>
            <a:ext cx="10981764" cy="4148357"/>
          </a:xfrm>
          <a:prstGeom prst="rect">
            <a:avLst/>
          </a:prstGeom>
        </p:spPr>
      </p:pic>
      <p:pic>
        <p:nvPicPr>
          <p:cNvPr id="9" name="Picture 8">
            <a:extLst>
              <a:ext uri="{FF2B5EF4-FFF2-40B4-BE49-F238E27FC236}">
                <a16:creationId xmlns:a16="http://schemas.microsoft.com/office/drawing/2014/main" id="{3289BA6F-94E9-18A0-9A1A-5709CB435F02}"/>
              </a:ext>
            </a:extLst>
          </p:cNvPr>
          <p:cNvPicPr>
            <a:picLocks noChangeAspect="1"/>
          </p:cNvPicPr>
          <p:nvPr/>
        </p:nvPicPr>
        <p:blipFill rotWithShape="1">
          <a:blip r:embed="rId3">
            <a:extLst>
              <a:ext uri="{28A0092B-C50C-407E-A947-70E740481C1C}">
                <a14:useLocalDpi xmlns:a14="http://schemas.microsoft.com/office/drawing/2010/main" val="0"/>
              </a:ext>
            </a:extLst>
          </a:blip>
          <a:srcRect l="1038" t="1046" r="60106" b="86928"/>
          <a:stretch/>
        </p:blipFill>
        <p:spPr>
          <a:xfrm>
            <a:off x="333936" y="152108"/>
            <a:ext cx="2595282" cy="1070699"/>
          </a:xfrm>
          <a:prstGeom prst="rect">
            <a:avLst/>
          </a:prstGeom>
        </p:spPr>
      </p:pic>
    </p:spTree>
    <p:extLst>
      <p:ext uri="{BB962C8B-B14F-4D97-AF65-F5344CB8AC3E}">
        <p14:creationId xmlns:p14="http://schemas.microsoft.com/office/powerpoint/2010/main" val="28797163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9E6ACF-C225-10AB-8E20-5E7FF85AEFE9}"/>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822B6334-9769-E783-6C65-386CE3075006}"/>
              </a:ext>
            </a:extLst>
          </p:cNvPr>
          <p:cNvPicPr>
            <a:picLocks noChangeAspect="1"/>
          </p:cNvPicPr>
          <p:nvPr/>
        </p:nvPicPr>
        <p:blipFill rotWithShape="1">
          <a:blip r:embed="rId2">
            <a:extLst>
              <a:ext uri="{28A0092B-C50C-407E-A947-70E740481C1C}">
                <a14:useLocalDpi xmlns:a14="http://schemas.microsoft.com/office/drawing/2010/main" val="0"/>
              </a:ext>
            </a:extLst>
          </a:blip>
          <a:srcRect l="1038" t="1046" r="60106" b="86928"/>
          <a:stretch/>
        </p:blipFill>
        <p:spPr>
          <a:xfrm>
            <a:off x="495300" y="230188"/>
            <a:ext cx="2595282" cy="1070699"/>
          </a:xfrm>
          <a:prstGeom prst="rect">
            <a:avLst/>
          </a:prstGeom>
        </p:spPr>
      </p:pic>
      <p:pic>
        <p:nvPicPr>
          <p:cNvPr id="6" name="Picture 5">
            <a:extLst>
              <a:ext uri="{FF2B5EF4-FFF2-40B4-BE49-F238E27FC236}">
                <a16:creationId xmlns:a16="http://schemas.microsoft.com/office/drawing/2014/main" id="{0BAE7954-0E24-1D33-858D-2C723B6A95AF}"/>
              </a:ext>
            </a:extLst>
          </p:cNvPr>
          <p:cNvPicPr>
            <a:picLocks noChangeAspect="1"/>
          </p:cNvPicPr>
          <p:nvPr/>
        </p:nvPicPr>
        <p:blipFill>
          <a:blip r:embed="rId3"/>
          <a:stretch>
            <a:fillRect/>
          </a:stretch>
        </p:blipFill>
        <p:spPr>
          <a:xfrm>
            <a:off x="748553" y="1690688"/>
            <a:ext cx="10605247" cy="4579356"/>
          </a:xfrm>
          <a:prstGeom prst="rect">
            <a:avLst/>
          </a:prstGeom>
        </p:spPr>
      </p:pic>
    </p:spTree>
    <p:extLst>
      <p:ext uri="{BB962C8B-B14F-4D97-AF65-F5344CB8AC3E}">
        <p14:creationId xmlns:p14="http://schemas.microsoft.com/office/powerpoint/2010/main" val="23412881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B1C54BF-5B61-5FE0-99F0-98627A462FFE}"/>
              </a:ext>
            </a:extLst>
          </p:cNvPr>
          <p:cNvPicPr>
            <a:picLocks noChangeAspect="1"/>
          </p:cNvPicPr>
          <p:nvPr/>
        </p:nvPicPr>
        <p:blipFill rotWithShape="1">
          <a:blip r:embed="rId2">
            <a:extLst>
              <a:ext uri="{28A0092B-C50C-407E-A947-70E740481C1C}">
                <a14:useLocalDpi xmlns:a14="http://schemas.microsoft.com/office/drawing/2010/main" val="0"/>
              </a:ext>
            </a:extLst>
          </a:blip>
          <a:srcRect l="1038" t="1046" r="60106" b="86928"/>
          <a:stretch/>
        </p:blipFill>
        <p:spPr>
          <a:xfrm>
            <a:off x="360830" y="230188"/>
            <a:ext cx="2595282" cy="1070699"/>
          </a:xfrm>
          <a:prstGeom prst="rect">
            <a:avLst/>
          </a:prstGeom>
        </p:spPr>
      </p:pic>
      <p:pic>
        <p:nvPicPr>
          <p:cNvPr id="6" name="Picture 5">
            <a:extLst>
              <a:ext uri="{FF2B5EF4-FFF2-40B4-BE49-F238E27FC236}">
                <a16:creationId xmlns:a16="http://schemas.microsoft.com/office/drawing/2014/main" id="{A4A1DD07-3C29-E3C5-2E84-03C7EDA75EF5}"/>
              </a:ext>
            </a:extLst>
          </p:cNvPr>
          <p:cNvPicPr>
            <a:picLocks noChangeAspect="1"/>
          </p:cNvPicPr>
          <p:nvPr/>
        </p:nvPicPr>
        <p:blipFill>
          <a:blip r:embed="rId3"/>
          <a:stretch>
            <a:fillRect/>
          </a:stretch>
        </p:blipFill>
        <p:spPr>
          <a:xfrm>
            <a:off x="838200" y="1547859"/>
            <a:ext cx="8175812" cy="4709569"/>
          </a:xfrm>
          <a:prstGeom prst="rect">
            <a:avLst/>
          </a:prstGeom>
        </p:spPr>
      </p:pic>
    </p:spTree>
    <p:extLst>
      <p:ext uri="{BB962C8B-B14F-4D97-AF65-F5344CB8AC3E}">
        <p14:creationId xmlns:p14="http://schemas.microsoft.com/office/powerpoint/2010/main" val="16428629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E4348-6440-6780-4F24-37FD9E1914EA}"/>
              </a:ext>
            </a:extLst>
          </p:cNvPr>
          <p:cNvSpPr>
            <a:spLocks noGrp="1"/>
          </p:cNvSpPr>
          <p:nvPr>
            <p:ph type="title"/>
          </p:nvPr>
        </p:nvSpPr>
        <p:spPr/>
        <p:txBody>
          <a:bodyPr>
            <a:normAutofit/>
          </a:bodyPr>
          <a:lstStyle/>
          <a:p>
            <a:pPr algn="ctr"/>
            <a:r>
              <a:rPr lang="en-IN" sz="3600" dirty="0">
                <a:latin typeface="Times New Roman" panose="02020603050405020304" pitchFamily="18" charset="0"/>
                <a:cs typeface="Times New Roman" panose="02020603050405020304" pitchFamily="18" charset="0"/>
              </a:rPr>
              <a:t>Architecture / Data Flow Diagram</a:t>
            </a:r>
          </a:p>
        </p:txBody>
      </p:sp>
      <p:pic>
        <p:nvPicPr>
          <p:cNvPr id="4" name="Picture 3">
            <a:extLst>
              <a:ext uri="{FF2B5EF4-FFF2-40B4-BE49-F238E27FC236}">
                <a16:creationId xmlns:a16="http://schemas.microsoft.com/office/drawing/2014/main" id="{8CED6483-0F33-EF81-ACF2-23D2CC74DF87}"/>
              </a:ext>
            </a:extLst>
          </p:cNvPr>
          <p:cNvPicPr>
            <a:picLocks noChangeAspect="1"/>
          </p:cNvPicPr>
          <p:nvPr/>
        </p:nvPicPr>
        <p:blipFill rotWithShape="1">
          <a:blip r:embed="rId2">
            <a:extLst>
              <a:ext uri="{28A0092B-C50C-407E-A947-70E740481C1C}">
                <a14:useLocalDpi xmlns:a14="http://schemas.microsoft.com/office/drawing/2010/main" val="0"/>
              </a:ext>
            </a:extLst>
          </a:blip>
          <a:srcRect l="1038" t="1046" r="60106" b="86928"/>
          <a:stretch/>
        </p:blipFill>
        <p:spPr>
          <a:xfrm>
            <a:off x="226359" y="161646"/>
            <a:ext cx="2595282" cy="1070699"/>
          </a:xfrm>
          <a:prstGeom prst="rect">
            <a:avLst/>
          </a:prstGeom>
        </p:spPr>
      </p:pic>
      <p:pic>
        <p:nvPicPr>
          <p:cNvPr id="8" name="Picture 2" descr="Block diagram of stock prediction using LSTM | Download Scientific Diagram">
            <a:extLst>
              <a:ext uri="{FF2B5EF4-FFF2-40B4-BE49-F238E27FC236}">
                <a16:creationId xmlns:a16="http://schemas.microsoft.com/office/drawing/2014/main" id="{6A05A331-6DA7-C2A6-AB01-D6BDA77C53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8375" y="1415910"/>
            <a:ext cx="5528283" cy="46892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46116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5D850-A073-AAB7-DDD5-5DF58D1312A1}"/>
              </a:ext>
            </a:extLst>
          </p:cNvPr>
          <p:cNvSpPr>
            <a:spLocks noGrp="1"/>
          </p:cNvSpPr>
          <p:nvPr>
            <p:ph type="title"/>
          </p:nvPr>
        </p:nvSpPr>
        <p:spPr/>
        <p:txBody>
          <a:bodyPr/>
          <a:lstStyle/>
          <a:p>
            <a:r>
              <a:rPr lang="en-IN" dirty="0"/>
              <a:t>				Conclusion</a:t>
            </a:r>
          </a:p>
        </p:txBody>
      </p:sp>
      <p:sp>
        <p:nvSpPr>
          <p:cNvPr id="3" name="Content Placeholder 2">
            <a:extLst>
              <a:ext uri="{FF2B5EF4-FFF2-40B4-BE49-F238E27FC236}">
                <a16:creationId xmlns:a16="http://schemas.microsoft.com/office/drawing/2014/main" id="{492A2D88-049E-67FE-65D1-5273EB4DD99B}"/>
              </a:ext>
            </a:extLst>
          </p:cNvPr>
          <p:cNvSpPr>
            <a:spLocks noGrp="1"/>
          </p:cNvSpPr>
          <p:nvPr>
            <p:ph idx="1"/>
          </p:nvPr>
        </p:nvSpPr>
        <p:spPr/>
        <p:txBody>
          <a:bodyPr/>
          <a:lstStyle/>
          <a:p>
            <a:r>
              <a:rPr lang="en-US" b="0" i="0" dirty="0">
                <a:solidFill>
                  <a:srgbClr val="0D0D0D"/>
                </a:solidFill>
                <a:effectLst/>
                <a:highlight>
                  <a:srgbClr val="FFFFFF"/>
                </a:highlight>
                <a:latin typeface="Söhne"/>
              </a:rPr>
              <a:t>In conclusion, overcoming the limitations of existing methodologies in stock prediction requires a multifaceted approach that leverages alternative data sources, advanced modeling techniques, and rigorous evaluation methods. By incorporating diverse data streams, such as social media sentiment and consumer behavior, researchers can gain deeper insights into market dynamics and investor sentiment. Enhanced feature engineering, ensemble modeling, and deep learning architectures enable the extraction of complex patterns from financial data, leading to more accurate predictions.</a:t>
            </a:r>
            <a:endParaRPr lang="en-IN" dirty="0"/>
          </a:p>
        </p:txBody>
      </p:sp>
      <p:pic>
        <p:nvPicPr>
          <p:cNvPr id="4" name="Picture 3">
            <a:extLst>
              <a:ext uri="{FF2B5EF4-FFF2-40B4-BE49-F238E27FC236}">
                <a16:creationId xmlns:a16="http://schemas.microsoft.com/office/drawing/2014/main" id="{1BE94297-200A-04E5-DE56-42746C0E9B56}"/>
              </a:ext>
            </a:extLst>
          </p:cNvPr>
          <p:cNvPicPr>
            <a:picLocks noChangeAspect="1"/>
          </p:cNvPicPr>
          <p:nvPr/>
        </p:nvPicPr>
        <p:blipFill rotWithShape="1">
          <a:blip r:embed="rId2">
            <a:extLst>
              <a:ext uri="{28A0092B-C50C-407E-A947-70E740481C1C}">
                <a14:useLocalDpi xmlns:a14="http://schemas.microsoft.com/office/drawing/2010/main" val="0"/>
              </a:ext>
            </a:extLst>
          </a:blip>
          <a:srcRect l="1038" t="1046" r="60106" b="86928"/>
          <a:stretch/>
        </p:blipFill>
        <p:spPr>
          <a:xfrm>
            <a:off x="226359" y="161646"/>
            <a:ext cx="2595282" cy="1070699"/>
          </a:xfrm>
          <a:prstGeom prst="rect">
            <a:avLst/>
          </a:prstGeom>
        </p:spPr>
      </p:pic>
    </p:spTree>
    <p:extLst>
      <p:ext uri="{BB962C8B-B14F-4D97-AF65-F5344CB8AC3E}">
        <p14:creationId xmlns:p14="http://schemas.microsoft.com/office/powerpoint/2010/main" val="5713289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8EACB-A902-561A-99C2-69845807FB14}"/>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1525034B-2530-B92C-F4EC-76F883CF04D6}"/>
              </a:ext>
            </a:extLst>
          </p:cNvPr>
          <p:cNvSpPr>
            <a:spLocks noGrp="1"/>
          </p:cNvSpPr>
          <p:nvPr>
            <p:ph idx="1"/>
          </p:nvPr>
        </p:nvSpPr>
        <p:spPr/>
        <p:txBody>
          <a:bodyPr>
            <a:normAutofit/>
          </a:bodyPr>
          <a:lstStyle/>
          <a:p>
            <a:pPr marL="457200" lvl="0" indent="-342900" algn="l" rtl="0">
              <a:spcBef>
                <a:spcPts val="0"/>
              </a:spcBef>
              <a:spcAft>
                <a:spcPts val="0"/>
              </a:spcAft>
              <a:buSzPts val="1800"/>
              <a:buAutoNum type="arabicPeriod"/>
            </a:pPr>
            <a:r>
              <a:rPr lang="en-GB" u="sng" dirty="0">
                <a:solidFill>
                  <a:schemeClr val="hlink"/>
                </a:solidFill>
                <a:hlinkClick r:id="rId2"/>
              </a:rPr>
              <a:t>https://www.sas.com/en_us/insights/analytics/machine-learning.html</a:t>
            </a:r>
            <a:endParaRPr lang="en-GB" dirty="0"/>
          </a:p>
          <a:p>
            <a:pPr marL="457200" lvl="0" indent="-342900" algn="l" rtl="0">
              <a:spcBef>
                <a:spcPts val="0"/>
              </a:spcBef>
              <a:spcAft>
                <a:spcPts val="0"/>
              </a:spcAft>
              <a:buSzPts val="1800"/>
              <a:buAutoNum type="arabicPeriod"/>
            </a:pPr>
            <a:r>
              <a:rPr lang="en-GB" u="sng" dirty="0">
                <a:solidFill>
                  <a:schemeClr val="hlink"/>
                </a:solidFill>
                <a:hlinkClick r:id="rId3"/>
              </a:rPr>
              <a:t>https://groww.in/us-stocks/googl</a:t>
            </a:r>
            <a:endParaRPr lang="en-GB" dirty="0"/>
          </a:p>
          <a:p>
            <a:pPr marL="457200" lvl="0" indent="-342900" algn="l" rtl="0">
              <a:spcBef>
                <a:spcPts val="0"/>
              </a:spcBef>
              <a:spcAft>
                <a:spcPts val="0"/>
              </a:spcAft>
              <a:buSzPts val="1800"/>
              <a:buAutoNum type="arabicPeriod"/>
            </a:pPr>
            <a:r>
              <a:rPr lang="en-GB" u="sng" dirty="0">
                <a:solidFill>
                  <a:schemeClr val="hlink"/>
                </a:solidFill>
                <a:hlinkClick r:id="rId4"/>
              </a:rPr>
              <a:t>https://www.investopedia.com/terms/d/deep-learning.asp</a:t>
            </a:r>
            <a:r>
              <a:rPr lang="en-GB" dirty="0"/>
              <a:t> </a:t>
            </a:r>
          </a:p>
          <a:p>
            <a:pPr marL="457200" lvl="0" indent="-342900" algn="l" rtl="0">
              <a:spcBef>
                <a:spcPts val="0"/>
              </a:spcBef>
              <a:spcAft>
                <a:spcPts val="0"/>
              </a:spcAft>
              <a:buSzPts val="1800"/>
              <a:buAutoNum type="arabicPeriod"/>
            </a:pPr>
            <a:r>
              <a:rPr lang="en-GB" u="sng" dirty="0">
                <a:solidFill>
                  <a:schemeClr val="hlink"/>
                </a:solidFill>
                <a:hlinkClick r:id="rId5"/>
              </a:rPr>
              <a:t>https://www.nasdaq.com/market-activity/stocks/goog</a:t>
            </a:r>
            <a:endParaRPr lang="en-GB" u="sng" dirty="0">
              <a:solidFill>
                <a:schemeClr val="hlink"/>
              </a:solidFill>
            </a:endParaRPr>
          </a:p>
          <a:p>
            <a:pPr marL="457200" lvl="0" indent="-342900" algn="l" rtl="0">
              <a:spcBef>
                <a:spcPts val="0"/>
              </a:spcBef>
              <a:spcAft>
                <a:spcPts val="0"/>
              </a:spcAft>
              <a:buSzPts val="1800"/>
              <a:buAutoNum type="arabicPeriod"/>
            </a:pPr>
            <a:r>
              <a:rPr lang="en-GB" u="sng" dirty="0">
                <a:solidFill>
                  <a:srgbClr val="0070C0"/>
                </a:solidFill>
              </a:rPr>
              <a:t>https://www.diva-portal.org/smash/get/diva2:1672304/FULLTEXT01.pdf</a:t>
            </a:r>
          </a:p>
        </p:txBody>
      </p:sp>
      <p:pic>
        <p:nvPicPr>
          <p:cNvPr id="4" name="Picture 3">
            <a:extLst>
              <a:ext uri="{FF2B5EF4-FFF2-40B4-BE49-F238E27FC236}">
                <a16:creationId xmlns:a16="http://schemas.microsoft.com/office/drawing/2014/main" id="{31572E26-0498-48F9-E6B3-BBC7DD1BF5AF}"/>
              </a:ext>
            </a:extLst>
          </p:cNvPr>
          <p:cNvPicPr>
            <a:picLocks noChangeAspect="1"/>
          </p:cNvPicPr>
          <p:nvPr/>
        </p:nvPicPr>
        <p:blipFill rotWithShape="1">
          <a:blip r:embed="rId6">
            <a:extLst>
              <a:ext uri="{28A0092B-C50C-407E-A947-70E740481C1C}">
                <a14:useLocalDpi xmlns:a14="http://schemas.microsoft.com/office/drawing/2010/main" val="0"/>
              </a:ext>
            </a:extLst>
          </a:blip>
          <a:srcRect l="1038" t="1046" r="60106" b="86928"/>
          <a:stretch/>
        </p:blipFill>
        <p:spPr>
          <a:xfrm>
            <a:off x="226359" y="161646"/>
            <a:ext cx="2595282" cy="1070699"/>
          </a:xfrm>
          <a:prstGeom prst="rect">
            <a:avLst/>
          </a:prstGeom>
        </p:spPr>
      </p:pic>
    </p:spTree>
    <p:extLst>
      <p:ext uri="{BB962C8B-B14F-4D97-AF65-F5344CB8AC3E}">
        <p14:creationId xmlns:p14="http://schemas.microsoft.com/office/powerpoint/2010/main" val="20177001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4260D-4EE7-9850-601A-15EECD333B2A}"/>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5E67C111-B467-CF11-DE8A-84D6F9A6C6B2}"/>
              </a:ext>
            </a:extLst>
          </p:cNvPr>
          <p:cNvSpPr>
            <a:spLocks noGrp="1"/>
          </p:cNvSpPr>
          <p:nvPr>
            <p:ph idx="1"/>
          </p:nvPr>
        </p:nvSpPr>
        <p:spPr/>
        <p:txBody>
          <a:bodyPr>
            <a:normAutofit fontScale="85000" lnSpcReduction="20000"/>
          </a:bodyPr>
          <a:lstStyle/>
          <a:p>
            <a:pPr marL="0" indent="0">
              <a:buNone/>
            </a:pPr>
            <a:r>
              <a:rPr lang="en-IN" sz="2800" dirty="0">
                <a:latin typeface="Times New Roman" panose="02020603050405020304" pitchFamily="18" charset="0"/>
                <a:cs typeface="Times New Roman" panose="02020603050405020304" pitchFamily="18" charset="0"/>
              </a:rPr>
              <a:t>Problem Statement: To develop a </a:t>
            </a:r>
            <a:r>
              <a:rPr lang="en-US" sz="2800" b="0" i="0" dirty="0">
                <a:solidFill>
                  <a:srgbClr val="0D0D0D"/>
                </a:solidFill>
                <a:effectLst/>
                <a:latin typeface="Söhne"/>
              </a:rPr>
              <a:t>Stock market predictor using artificial intelligence (AI) which involves utilizing machine learning algorithms and other AI techniques to analyze historical stock data, market trends, and various factors influencing stock prices to forecast future movements in the market. Here's a synopsis of the process:</a:t>
            </a:r>
            <a:endParaRPr lang="en-US" sz="2800" dirty="0">
              <a:solidFill>
                <a:srgbClr val="0D0D0D"/>
              </a:solidFill>
              <a:latin typeface="Söhne"/>
            </a:endParaRPr>
          </a:p>
          <a:p>
            <a:pPr algn="l">
              <a:buFont typeface="Wingdings" panose="05000000000000000000" pitchFamily="2" charset="2"/>
              <a:buChar char="§"/>
            </a:pPr>
            <a:r>
              <a:rPr lang="en-US" sz="2800" b="0" i="0" dirty="0">
                <a:solidFill>
                  <a:srgbClr val="0D0D0D"/>
                </a:solidFill>
                <a:effectLst/>
                <a:latin typeface="Söhne"/>
              </a:rPr>
              <a:t>Data Collection: AI-based stock market prediction begins with collecting a vast amount of data, including historical stock prices, trading volumes, financial statements, economic indicators, news articles, and social media sentiment.</a:t>
            </a:r>
          </a:p>
          <a:p>
            <a:pPr algn="l">
              <a:buFont typeface="Wingdings" panose="05000000000000000000" pitchFamily="2" charset="2"/>
              <a:buChar char="§"/>
            </a:pPr>
            <a:r>
              <a:rPr lang="en-US" sz="2800" b="0" i="0" dirty="0">
                <a:solidFill>
                  <a:srgbClr val="0D0D0D"/>
                </a:solidFill>
                <a:effectLst/>
                <a:latin typeface="Söhne"/>
              </a:rPr>
              <a:t>Data Preprocessing: The collected data undergoes preprocessing to clean and normalize it, removing outliers and handling missing values. This ensures that the data is suitable for analysis by AI algorithms.</a:t>
            </a:r>
          </a:p>
          <a:p>
            <a:pPr algn="l">
              <a:buFont typeface="Wingdings" panose="05000000000000000000" pitchFamily="2" charset="2"/>
              <a:buChar char="§"/>
            </a:pPr>
            <a:r>
              <a:rPr lang="en-US" sz="2800" b="0" i="0" dirty="0">
                <a:solidFill>
                  <a:srgbClr val="0D0D0D"/>
                </a:solidFill>
                <a:effectLst/>
                <a:latin typeface="Söhne"/>
              </a:rPr>
              <a:t>Feature Selection: Relevant features that may impact stock prices are identified and selected from the preprocessed data. These features could include factors such as company financials, market indices, macroeconomic indicators, and sentiment analysis of news and social media.</a:t>
            </a:r>
          </a:p>
        </p:txBody>
      </p:sp>
      <p:pic>
        <p:nvPicPr>
          <p:cNvPr id="4" name="Picture 3">
            <a:extLst>
              <a:ext uri="{FF2B5EF4-FFF2-40B4-BE49-F238E27FC236}">
                <a16:creationId xmlns:a16="http://schemas.microsoft.com/office/drawing/2014/main" id="{54470091-7157-46C4-7EBC-9E193342F26B}"/>
              </a:ext>
            </a:extLst>
          </p:cNvPr>
          <p:cNvPicPr>
            <a:picLocks noChangeAspect="1"/>
          </p:cNvPicPr>
          <p:nvPr/>
        </p:nvPicPr>
        <p:blipFill rotWithShape="1">
          <a:blip r:embed="rId2">
            <a:extLst>
              <a:ext uri="{28A0092B-C50C-407E-A947-70E740481C1C}">
                <a14:useLocalDpi xmlns:a14="http://schemas.microsoft.com/office/drawing/2010/main" val="0"/>
              </a:ext>
            </a:extLst>
          </a:blip>
          <a:srcRect l="1038" t="1046" r="60106" b="86928"/>
          <a:stretch/>
        </p:blipFill>
        <p:spPr>
          <a:xfrm>
            <a:off x="226359" y="161646"/>
            <a:ext cx="2595282" cy="1070699"/>
          </a:xfrm>
          <a:prstGeom prst="rect">
            <a:avLst/>
          </a:prstGeom>
        </p:spPr>
      </p:pic>
    </p:spTree>
    <p:extLst>
      <p:ext uri="{BB962C8B-B14F-4D97-AF65-F5344CB8AC3E}">
        <p14:creationId xmlns:p14="http://schemas.microsoft.com/office/powerpoint/2010/main" val="10914780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5600E-E34C-3A7E-D94E-2BBD6638FD53}"/>
              </a:ext>
            </a:extLst>
          </p:cNvPr>
          <p:cNvSpPr>
            <a:spLocks noGrp="1"/>
          </p:cNvSpPr>
          <p:nvPr>
            <p:ph type="title"/>
          </p:nvPr>
        </p:nvSpPr>
        <p:spPr/>
        <p:txBody>
          <a:bodyPr/>
          <a:lstStyle/>
          <a:p>
            <a:r>
              <a:rPr lang="en-IN" dirty="0"/>
              <a:t>				Introduction</a:t>
            </a:r>
          </a:p>
        </p:txBody>
      </p:sp>
      <p:sp>
        <p:nvSpPr>
          <p:cNvPr id="3" name="Content Placeholder 2">
            <a:extLst>
              <a:ext uri="{FF2B5EF4-FFF2-40B4-BE49-F238E27FC236}">
                <a16:creationId xmlns:a16="http://schemas.microsoft.com/office/drawing/2014/main" id="{7F5B165D-86D9-37F5-CD6E-16D12917FA8D}"/>
              </a:ext>
            </a:extLst>
          </p:cNvPr>
          <p:cNvSpPr>
            <a:spLocks noGrp="1"/>
          </p:cNvSpPr>
          <p:nvPr>
            <p:ph idx="1"/>
          </p:nvPr>
        </p:nvSpPr>
        <p:spPr/>
        <p:txBody>
          <a:bodyPr>
            <a:normAutofit fontScale="70000" lnSpcReduction="20000"/>
          </a:bodyPr>
          <a:lstStyle/>
          <a:p>
            <a:pPr>
              <a:buFont typeface="Wingdings" panose="05000000000000000000" pitchFamily="2" charset="2"/>
              <a:buChar char="§"/>
            </a:pPr>
            <a:r>
              <a:rPr lang="en-US" sz="2800" b="0" i="0" dirty="0">
                <a:solidFill>
                  <a:srgbClr val="0D0D0D"/>
                </a:solidFill>
                <a:effectLst/>
                <a:latin typeface="Söhne"/>
              </a:rPr>
              <a:t>Model Selection: Various machine learning algorithms are evaluated and selected based on their performance for the specific prediction task. We have implemented LSTM model.</a:t>
            </a:r>
          </a:p>
          <a:p>
            <a:pPr>
              <a:buFont typeface="Wingdings" panose="05000000000000000000" pitchFamily="2" charset="2"/>
              <a:buChar char="§"/>
            </a:pPr>
            <a:r>
              <a:rPr lang="en-US" sz="2800" b="0" i="0" dirty="0">
                <a:solidFill>
                  <a:srgbClr val="0D0D0D"/>
                </a:solidFill>
                <a:effectLst/>
                <a:latin typeface="Söhne"/>
              </a:rPr>
              <a:t>Training the Model: The selected model is trained using historical data, where it learns the underlying patterns and relationships between the selected features and stock price movements. The training process involves adjusting the model's parameters to minimize prediction errors.</a:t>
            </a:r>
          </a:p>
          <a:p>
            <a:pPr>
              <a:buFont typeface="Wingdings" panose="05000000000000000000" pitchFamily="2" charset="2"/>
              <a:buChar char="§"/>
            </a:pPr>
            <a:r>
              <a:rPr lang="en-US" sz="2800" b="0" i="0" dirty="0">
                <a:solidFill>
                  <a:srgbClr val="0D0D0D"/>
                </a:solidFill>
                <a:effectLst/>
                <a:latin typeface="Söhne"/>
              </a:rPr>
              <a:t>Evaluation: The trained model is evaluated using a separate dataset to assess its performance and generalization capabilities. Evaluation metrics such as mean squared error, accuracy, precision, recall, and F1-score are used to measure the model's predictive accuracy.</a:t>
            </a:r>
          </a:p>
          <a:p>
            <a:pPr>
              <a:buFont typeface="Wingdings" panose="05000000000000000000" pitchFamily="2" charset="2"/>
              <a:buChar char="§"/>
            </a:pPr>
            <a:r>
              <a:rPr lang="en-US" sz="2800" b="0" i="0" dirty="0">
                <a:solidFill>
                  <a:srgbClr val="0D0D0D"/>
                </a:solidFill>
                <a:effectLst/>
                <a:latin typeface="Söhne"/>
              </a:rPr>
              <a:t>Prediction: Once the model is trained and evaluated, it is deployed to make predictions on future stock price movements based on new incoming data. Predictions may include short-term price fluctuations, long-term trends, buy/sell recommendations, or risk assessments.</a:t>
            </a:r>
          </a:p>
          <a:p>
            <a:pPr>
              <a:buFont typeface="Wingdings" panose="05000000000000000000" pitchFamily="2" charset="2"/>
              <a:buChar char="§"/>
            </a:pPr>
            <a:r>
              <a:rPr lang="en-US" sz="2800" b="0" i="0" dirty="0">
                <a:solidFill>
                  <a:srgbClr val="0D0D0D"/>
                </a:solidFill>
                <a:effectLst/>
                <a:latin typeface="Söhne"/>
              </a:rPr>
              <a:t>Monitoring and Refinement: The performance of the prediction model is continuously monitored, and the model may be refined or updated periodically to adapt to changing market conditions and improve prediction accuracy.</a:t>
            </a:r>
          </a:p>
          <a:p>
            <a:endParaRPr lang="en-IN" dirty="0"/>
          </a:p>
        </p:txBody>
      </p:sp>
      <p:pic>
        <p:nvPicPr>
          <p:cNvPr id="4" name="Picture 3">
            <a:extLst>
              <a:ext uri="{FF2B5EF4-FFF2-40B4-BE49-F238E27FC236}">
                <a16:creationId xmlns:a16="http://schemas.microsoft.com/office/drawing/2014/main" id="{979557A9-8408-38DB-0191-CB6692A05FB1}"/>
              </a:ext>
            </a:extLst>
          </p:cNvPr>
          <p:cNvPicPr>
            <a:picLocks noChangeAspect="1"/>
          </p:cNvPicPr>
          <p:nvPr/>
        </p:nvPicPr>
        <p:blipFill rotWithShape="1">
          <a:blip r:embed="rId2">
            <a:extLst>
              <a:ext uri="{28A0092B-C50C-407E-A947-70E740481C1C}">
                <a14:useLocalDpi xmlns:a14="http://schemas.microsoft.com/office/drawing/2010/main" val="0"/>
              </a:ext>
            </a:extLst>
          </a:blip>
          <a:srcRect l="1038" t="1046" r="60106" b="86928"/>
          <a:stretch/>
        </p:blipFill>
        <p:spPr>
          <a:xfrm>
            <a:off x="226359" y="161646"/>
            <a:ext cx="2595282" cy="1070699"/>
          </a:xfrm>
          <a:prstGeom prst="rect">
            <a:avLst/>
          </a:prstGeom>
        </p:spPr>
      </p:pic>
    </p:spTree>
    <p:extLst>
      <p:ext uri="{BB962C8B-B14F-4D97-AF65-F5344CB8AC3E}">
        <p14:creationId xmlns:p14="http://schemas.microsoft.com/office/powerpoint/2010/main" val="11359949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F30A4-3C3B-A216-83BB-91219312244C}"/>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Challenges / Motivation</a:t>
            </a:r>
          </a:p>
        </p:txBody>
      </p:sp>
      <p:sp>
        <p:nvSpPr>
          <p:cNvPr id="3" name="Content Placeholder 2">
            <a:extLst>
              <a:ext uri="{FF2B5EF4-FFF2-40B4-BE49-F238E27FC236}">
                <a16:creationId xmlns:a16="http://schemas.microsoft.com/office/drawing/2014/main" id="{AD50BAFB-4921-1D00-2ACB-E826221FDCE2}"/>
              </a:ext>
            </a:extLst>
          </p:cNvPr>
          <p:cNvSpPr>
            <a:spLocks noGrp="1"/>
          </p:cNvSpPr>
          <p:nvPr>
            <p:ph idx="1"/>
          </p:nvPr>
        </p:nvSpPr>
        <p:spPr/>
        <p:txBody>
          <a:bodyPr>
            <a:normAutofit fontScale="70000" lnSpcReduction="20000"/>
          </a:bodyPr>
          <a:lstStyle/>
          <a:p>
            <a:pPr algn="l"/>
            <a:r>
              <a:rPr lang="en-US" sz="2800" b="0" i="0" dirty="0">
                <a:solidFill>
                  <a:srgbClr val="0D0D0D"/>
                </a:solidFill>
                <a:effectLst/>
                <a:latin typeface="Söhne"/>
              </a:rPr>
              <a:t>In a particular application of stock market prediction using AI, several challenges and issues may arise, including:</a:t>
            </a:r>
          </a:p>
          <a:p>
            <a:pPr algn="l">
              <a:buFont typeface="+mj-lt"/>
              <a:buAutoNum type="arabicPeriod"/>
            </a:pPr>
            <a:r>
              <a:rPr lang="en-US" sz="2800" b="0" i="0" dirty="0">
                <a:solidFill>
                  <a:srgbClr val="0D0D0D"/>
                </a:solidFill>
                <a:effectLst/>
                <a:latin typeface="Söhne"/>
              </a:rPr>
              <a:t>Data Quality: One of the most significant challenges is ensuring the quality and reliability of the data used for training the predictive models. Data may contain errors, inconsistencies, or missing values, which can adversely affect the performance of the AI algorithms.</a:t>
            </a:r>
          </a:p>
          <a:p>
            <a:pPr algn="l">
              <a:buFont typeface="+mj-lt"/>
              <a:buAutoNum type="arabicPeriod"/>
            </a:pPr>
            <a:r>
              <a:rPr lang="en-US" sz="2800" b="0" i="0" dirty="0">
                <a:solidFill>
                  <a:srgbClr val="0D0D0D"/>
                </a:solidFill>
                <a:effectLst/>
                <a:latin typeface="Söhne"/>
              </a:rPr>
              <a:t>Overfitting: Overfitting occurs when a model learns noise or random fluctuations in the training data, leading to poor generalization to new, unseen data. Balancing model complexity and generalization is crucial to avoid overfitting and ensure robust performance.</a:t>
            </a:r>
          </a:p>
          <a:p>
            <a:pPr algn="l">
              <a:buFont typeface="+mj-lt"/>
              <a:buAutoNum type="arabicPeriod"/>
            </a:pPr>
            <a:r>
              <a:rPr lang="en-US" sz="2800" b="0" i="0" dirty="0">
                <a:solidFill>
                  <a:srgbClr val="0D0D0D"/>
                </a:solidFill>
                <a:effectLst/>
                <a:latin typeface="Söhne"/>
              </a:rPr>
              <a:t>Feature Selection: Identifying relevant features or predictors that impact stock prices can be challenging, especially in highly dynamic and complex financial markets. Choosing the right set of features while avoiding irrelevant or redundant ones is essential for building accurate predictive models.</a:t>
            </a:r>
          </a:p>
          <a:p>
            <a:pPr algn="l">
              <a:buFont typeface="+mj-lt"/>
              <a:buAutoNum type="arabicPeriod"/>
            </a:pPr>
            <a:r>
              <a:rPr lang="en-US" sz="2800" b="0" i="0" dirty="0">
                <a:solidFill>
                  <a:srgbClr val="0D0D0D"/>
                </a:solidFill>
                <a:effectLst/>
                <a:latin typeface="Söhne"/>
              </a:rPr>
              <a:t>Market Dynamics: Financial markets are influenced by a myriad of factors, including economic indicators, geopolitical events, investor sentiment, and market psychology. Capturing the complex interactions between these factors and stock price movements presents a significant challenge for AI-based prediction models.</a:t>
            </a:r>
          </a:p>
        </p:txBody>
      </p:sp>
      <p:pic>
        <p:nvPicPr>
          <p:cNvPr id="4" name="Picture 3">
            <a:extLst>
              <a:ext uri="{FF2B5EF4-FFF2-40B4-BE49-F238E27FC236}">
                <a16:creationId xmlns:a16="http://schemas.microsoft.com/office/drawing/2014/main" id="{66DE28F4-9147-27AE-E539-BA356AADB696}"/>
              </a:ext>
            </a:extLst>
          </p:cNvPr>
          <p:cNvPicPr>
            <a:picLocks noChangeAspect="1"/>
          </p:cNvPicPr>
          <p:nvPr/>
        </p:nvPicPr>
        <p:blipFill rotWithShape="1">
          <a:blip r:embed="rId2">
            <a:extLst>
              <a:ext uri="{28A0092B-C50C-407E-A947-70E740481C1C}">
                <a14:useLocalDpi xmlns:a14="http://schemas.microsoft.com/office/drawing/2010/main" val="0"/>
              </a:ext>
            </a:extLst>
          </a:blip>
          <a:srcRect l="1038" t="1046" r="60106" b="86928"/>
          <a:stretch/>
        </p:blipFill>
        <p:spPr>
          <a:xfrm>
            <a:off x="226359" y="161646"/>
            <a:ext cx="2595282" cy="1070699"/>
          </a:xfrm>
          <a:prstGeom prst="rect">
            <a:avLst/>
          </a:prstGeom>
        </p:spPr>
      </p:pic>
    </p:spTree>
    <p:extLst>
      <p:ext uri="{BB962C8B-B14F-4D97-AF65-F5344CB8AC3E}">
        <p14:creationId xmlns:p14="http://schemas.microsoft.com/office/powerpoint/2010/main" val="1967593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71B73-F4C1-C090-D2BB-EE26846097E7}"/>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8C102C45-4C35-14B6-4F6C-CD0964917B64}"/>
              </a:ext>
            </a:extLst>
          </p:cNvPr>
          <p:cNvSpPr>
            <a:spLocks noGrp="1"/>
          </p:cNvSpPr>
          <p:nvPr>
            <p:ph idx="1"/>
          </p:nvPr>
        </p:nvSpPr>
        <p:spPr/>
        <p:txBody>
          <a:bodyPr/>
          <a:lstStyle/>
          <a:p>
            <a:pPr marL="0" indent="0">
              <a:buNone/>
            </a:pPr>
            <a:r>
              <a:rPr lang="en-US" b="0" i="0" dirty="0">
                <a:effectLst/>
                <a:latin typeface="Times New Roman" panose="02020603050405020304" pitchFamily="18" charset="0"/>
                <a:cs typeface="Times New Roman" panose="02020603050405020304" pitchFamily="18" charset="0"/>
              </a:rPr>
              <a:t>Statement : </a:t>
            </a:r>
            <a:r>
              <a:rPr lang="en-US" sz="2400" b="0" i="0" dirty="0">
                <a:solidFill>
                  <a:srgbClr val="0D0D0D"/>
                </a:solidFill>
                <a:effectLst/>
                <a:highlight>
                  <a:srgbClr val="FFFFFF"/>
                </a:highlight>
                <a:latin typeface="Söhne"/>
              </a:rPr>
              <a:t>Develop an AI model to predict the future price movements of stocks in the financial markets. The aim is to provide investors with actionable insights to make informed decisions regarding buying, selling, or holding stocks.</a:t>
            </a:r>
          </a:p>
          <a:p>
            <a:pPr marL="0" indent="0">
              <a:buNone/>
            </a:pPr>
            <a:r>
              <a:rPr lang="en-US" b="0" i="0" dirty="0">
                <a:effectLst/>
                <a:latin typeface="Times New Roman" panose="02020603050405020304" pitchFamily="18" charset="0"/>
                <a:cs typeface="Times New Roman" panose="02020603050405020304" pitchFamily="18" charset="0"/>
              </a:rPr>
              <a:t>Description: </a:t>
            </a:r>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Stock market prediction involves forecasting the future price movements of individual stocks or broader market indices. It is a complex task influenced by various factors such as company performance, economic indicators, market sentiment, and geopolitical events. The goal of this project is to leverage machine learning and statistical techniques to analyze historical stock data and identify patterns that can be used to predict future price movements.</a:t>
            </a:r>
            <a:endParaRPr lang="en-IN"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D9D86B2-780C-2FE7-AA50-31B7D73F91E1}"/>
              </a:ext>
            </a:extLst>
          </p:cNvPr>
          <p:cNvPicPr>
            <a:picLocks noChangeAspect="1"/>
          </p:cNvPicPr>
          <p:nvPr/>
        </p:nvPicPr>
        <p:blipFill rotWithShape="1">
          <a:blip r:embed="rId2">
            <a:extLst>
              <a:ext uri="{28A0092B-C50C-407E-A947-70E740481C1C}">
                <a14:useLocalDpi xmlns:a14="http://schemas.microsoft.com/office/drawing/2010/main" val="0"/>
              </a:ext>
            </a:extLst>
          </a:blip>
          <a:srcRect l="1038" t="1046" r="60106" b="86928"/>
          <a:stretch/>
        </p:blipFill>
        <p:spPr>
          <a:xfrm>
            <a:off x="226359" y="161646"/>
            <a:ext cx="2595282" cy="1070699"/>
          </a:xfrm>
          <a:prstGeom prst="rect">
            <a:avLst/>
          </a:prstGeom>
        </p:spPr>
      </p:pic>
    </p:spTree>
    <p:extLst>
      <p:ext uri="{BB962C8B-B14F-4D97-AF65-F5344CB8AC3E}">
        <p14:creationId xmlns:p14="http://schemas.microsoft.com/office/powerpoint/2010/main" val="4411773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71B73-F4C1-C090-D2BB-EE26846097E7}"/>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Literature Survey</a:t>
            </a:r>
          </a:p>
        </p:txBody>
      </p:sp>
      <p:pic>
        <p:nvPicPr>
          <p:cNvPr id="4" name="Picture 3">
            <a:extLst>
              <a:ext uri="{FF2B5EF4-FFF2-40B4-BE49-F238E27FC236}">
                <a16:creationId xmlns:a16="http://schemas.microsoft.com/office/drawing/2014/main" id="{7D9D86B2-780C-2FE7-AA50-31B7D73F91E1}"/>
              </a:ext>
            </a:extLst>
          </p:cNvPr>
          <p:cNvPicPr>
            <a:picLocks noChangeAspect="1"/>
          </p:cNvPicPr>
          <p:nvPr/>
        </p:nvPicPr>
        <p:blipFill rotWithShape="1">
          <a:blip r:embed="rId2">
            <a:extLst>
              <a:ext uri="{28A0092B-C50C-407E-A947-70E740481C1C}">
                <a14:useLocalDpi xmlns:a14="http://schemas.microsoft.com/office/drawing/2010/main" val="0"/>
              </a:ext>
            </a:extLst>
          </a:blip>
          <a:srcRect l="1038" t="1046" r="60106" b="86928"/>
          <a:stretch/>
        </p:blipFill>
        <p:spPr>
          <a:xfrm>
            <a:off x="226359" y="161646"/>
            <a:ext cx="2595282" cy="1070699"/>
          </a:xfrm>
          <a:prstGeom prst="rect">
            <a:avLst/>
          </a:prstGeom>
        </p:spPr>
      </p:pic>
      <p:graphicFrame>
        <p:nvGraphicFramePr>
          <p:cNvPr id="3" name="Table 2">
            <a:extLst>
              <a:ext uri="{FF2B5EF4-FFF2-40B4-BE49-F238E27FC236}">
                <a16:creationId xmlns:a16="http://schemas.microsoft.com/office/drawing/2014/main" id="{043BAD2F-AB4F-F486-42C7-8279D990FF37}"/>
              </a:ext>
            </a:extLst>
          </p:cNvPr>
          <p:cNvGraphicFramePr>
            <a:graphicFrameLocks noGrp="1"/>
          </p:cNvGraphicFramePr>
          <p:nvPr>
            <p:extLst>
              <p:ext uri="{D42A27DB-BD31-4B8C-83A1-F6EECF244321}">
                <p14:modId xmlns:p14="http://schemas.microsoft.com/office/powerpoint/2010/main" val="3319351263"/>
              </p:ext>
            </p:extLst>
          </p:nvPr>
        </p:nvGraphicFramePr>
        <p:xfrm>
          <a:off x="770966" y="1317812"/>
          <a:ext cx="10381128" cy="4957481"/>
        </p:xfrm>
        <a:graphic>
          <a:graphicData uri="http://schemas.openxmlformats.org/drawingml/2006/table">
            <a:tbl>
              <a:tblPr firstRow="1" bandRow="1">
                <a:tableStyleId>{073A0DAA-6AF3-43AB-8588-CEC1D06C72B9}</a:tableStyleId>
              </a:tblPr>
              <a:tblGrid>
                <a:gridCol w="3460376">
                  <a:extLst>
                    <a:ext uri="{9D8B030D-6E8A-4147-A177-3AD203B41FA5}">
                      <a16:colId xmlns:a16="http://schemas.microsoft.com/office/drawing/2014/main" val="4227465517"/>
                    </a:ext>
                  </a:extLst>
                </a:gridCol>
                <a:gridCol w="3460376">
                  <a:extLst>
                    <a:ext uri="{9D8B030D-6E8A-4147-A177-3AD203B41FA5}">
                      <a16:colId xmlns:a16="http://schemas.microsoft.com/office/drawing/2014/main" val="1946377711"/>
                    </a:ext>
                  </a:extLst>
                </a:gridCol>
                <a:gridCol w="3460376">
                  <a:extLst>
                    <a:ext uri="{9D8B030D-6E8A-4147-A177-3AD203B41FA5}">
                      <a16:colId xmlns:a16="http://schemas.microsoft.com/office/drawing/2014/main" val="1887884542"/>
                    </a:ext>
                  </a:extLst>
                </a:gridCol>
              </a:tblGrid>
              <a:tr h="585947">
                <a:tc>
                  <a:txBody>
                    <a:bodyPr/>
                    <a:lstStyle/>
                    <a:p>
                      <a:r>
                        <a:rPr lang="en-IN" dirty="0"/>
                        <a:t>Author</a:t>
                      </a:r>
                    </a:p>
                  </a:txBody>
                  <a:tcPr/>
                </a:tc>
                <a:tc>
                  <a:txBody>
                    <a:bodyPr/>
                    <a:lstStyle/>
                    <a:p>
                      <a:r>
                        <a:rPr lang="en-IN" dirty="0"/>
                        <a:t>Title</a:t>
                      </a:r>
                    </a:p>
                  </a:txBody>
                  <a:tcPr/>
                </a:tc>
                <a:tc>
                  <a:txBody>
                    <a:bodyPr/>
                    <a:lstStyle/>
                    <a:p>
                      <a:r>
                        <a:rPr lang="en-IN" dirty="0"/>
                        <a:t>Methods</a:t>
                      </a:r>
                    </a:p>
                  </a:txBody>
                  <a:tcPr/>
                </a:tc>
                <a:extLst>
                  <a:ext uri="{0D108BD9-81ED-4DB2-BD59-A6C34878D82A}">
                    <a16:rowId xmlns:a16="http://schemas.microsoft.com/office/drawing/2014/main" val="2650066461"/>
                  </a:ext>
                </a:extLst>
              </a:tr>
              <a:tr h="2208183">
                <a:tc>
                  <a:txBody>
                    <a:bodyPr/>
                    <a:lstStyle/>
                    <a:p>
                      <a:r>
                        <a:rPr lang="en-US" dirty="0"/>
                        <a:t>Troy J. Strader, Drake University, </a:t>
                      </a:r>
                    </a:p>
                    <a:p>
                      <a:r>
                        <a:rPr lang="en-US" dirty="0"/>
                        <a:t>John J. </a:t>
                      </a:r>
                      <a:r>
                        <a:rPr lang="en-US" dirty="0" err="1"/>
                        <a:t>Rozycki</a:t>
                      </a:r>
                      <a:r>
                        <a:rPr lang="en-US" dirty="0"/>
                        <a:t>, Drake Univ, 2020</a:t>
                      </a:r>
                      <a:endParaRPr lang="en-IN" dirty="0"/>
                    </a:p>
                  </a:txBody>
                  <a:tcPr/>
                </a:tc>
                <a:tc>
                  <a:txBody>
                    <a:bodyPr/>
                    <a:lstStyle/>
                    <a:p>
                      <a:r>
                        <a:rPr lang="en-US" dirty="0"/>
                        <a:t>Machine Learning Stock Market Prediction Studies: Review and Research Directions </a:t>
                      </a:r>
                      <a:endParaRPr lang="en-IN" dirty="0"/>
                    </a:p>
                  </a:txBody>
                  <a:tcPr/>
                </a:tc>
                <a:tc>
                  <a:txBody>
                    <a:bodyPr/>
                    <a:lstStyle/>
                    <a:p>
                      <a:r>
                        <a:rPr lang="en-US" dirty="0"/>
                        <a:t>A systematic literature review methodology is used to identify relevant peer-reviewed journal articles from the past twenty years and categorize studies that have similar methods and contexts</a:t>
                      </a:r>
                      <a:endParaRPr lang="en-IN" dirty="0"/>
                    </a:p>
                  </a:txBody>
                  <a:tcPr/>
                </a:tc>
                <a:extLst>
                  <a:ext uri="{0D108BD9-81ED-4DB2-BD59-A6C34878D82A}">
                    <a16:rowId xmlns:a16="http://schemas.microsoft.com/office/drawing/2014/main" val="790147199"/>
                  </a:ext>
                </a:extLst>
              </a:tr>
              <a:tr h="2163351">
                <a:tc>
                  <a:txBody>
                    <a:bodyPr/>
                    <a:lstStyle/>
                    <a:p>
                      <a:r>
                        <a:rPr lang="en-IN" dirty="0" err="1"/>
                        <a:t>Yixin</a:t>
                      </a:r>
                      <a:r>
                        <a:rPr lang="en-IN" dirty="0"/>
                        <a:t> Guo, </a:t>
                      </a:r>
                      <a:r>
                        <a:rPr lang="en-IN" dirty="0" err="1"/>
                        <a:t>Södertörn</a:t>
                      </a:r>
                      <a:r>
                        <a:rPr lang="en-IN" dirty="0"/>
                        <a:t> University</a:t>
                      </a:r>
                    </a:p>
                    <a:p>
                      <a:r>
                        <a:rPr lang="en-IN" dirty="0"/>
                        <a:t>2022</a:t>
                      </a:r>
                    </a:p>
                  </a:txBody>
                  <a:tcPr/>
                </a:tc>
                <a:tc>
                  <a:txBody>
                    <a:bodyPr/>
                    <a:lstStyle/>
                    <a:p>
                      <a:r>
                        <a:rPr lang="en-US" dirty="0"/>
                        <a:t>Stock Price Prediction Using Machine Learning</a:t>
                      </a:r>
                      <a:endParaRPr lang="en-IN" dirty="0"/>
                    </a:p>
                  </a:txBody>
                  <a:tcPr/>
                </a:tc>
                <a:tc>
                  <a:txBody>
                    <a:bodyPr/>
                    <a:lstStyle/>
                    <a:p>
                      <a:r>
                        <a:rPr lang="en-US" dirty="0"/>
                        <a:t>This article introduces the theoretical </a:t>
                      </a:r>
                      <a:r>
                        <a:rPr lang="en-US" dirty="0" err="1"/>
                        <a:t>knowledgeof</a:t>
                      </a:r>
                      <a:r>
                        <a:rPr lang="en-US" dirty="0"/>
                        <a:t> time series model and LSTM neural network,, and then use the root mean square error to compare the prediction results of several models</a:t>
                      </a:r>
                      <a:endParaRPr lang="en-IN" dirty="0"/>
                    </a:p>
                  </a:txBody>
                  <a:tcPr/>
                </a:tc>
                <a:extLst>
                  <a:ext uri="{0D108BD9-81ED-4DB2-BD59-A6C34878D82A}">
                    <a16:rowId xmlns:a16="http://schemas.microsoft.com/office/drawing/2014/main" val="3088274338"/>
                  </a:ext>
                </a:extLst>
              </a:tr>
            </a:tbl>
          </a:graphicData>
        </a:graphic>
      </p:graphicFrame>
    </p:spTree>
    <p:extLst>
      <p:ext uri="{BB962C8B-B14F-4D97-AF65-F5344CB8AC3E}">
        <p14:creationId xmlns:p14="http://schemas.microsoft.com/office/powerpoint/2010/main" val="22763815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70841-ACDE-E9DE-DA4E-D06E6C5D8D45}"/>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Existing System / Work</a:t>
            </a:r>
          </a:p>
        </p:txBody>
      </p:sp>
      <p:sp>
        <p:nvSpPr>
          <p:cNvPr id="3" name="Content Placeholder 2">
            <a:extLst>
              <a:ext uri="{FF2B5EF4-FFF2-40B4-BE49-F238E27FC236}">
                <a16:creationId xmlns:a16="http://schemas.microsoft.com/office/drawing/2014/main" id="{775EF0F8-39E4-4D6C-B9A4-540A9EF08C38}"/>
              </a:ext>
            </a:extLst>
          </p:cNvPr>
          <p:cNvSpPr>
            <a:spLocks noGrp="1"/>
          </p:cNvSpPr>
          <p:nvPr>
            <p:ph idx="1"/>
          </p:nvPr>
        </p:nvSpPr>
        <p:spPr/>
        <p:txBody>
          <a:bodyPr>
            <a:normAutofit lnSpcReduction="10000"/>
          </a:bodyPr>
          <a:lstStyle/>
          <a:p>
            <a:pPr algn="l"/>
            <a:r>
              <a:rPr lang="en-US" b="1" i="0" dirty="0">
                <a:solidFill>
                  <a:srgbClr val="0D0D0D"/>
                </a:solidFill>
                <a:effectLst/>
                <a:highlight>
                  <a:srgbClr val="FFFFFF"/>
                </a:highlight>
                <a:latin typeface="Söhne"/>
              </a:rPr>
              <a:t>Existing Dataset:</a:t>
            </a:r>
            <a:endParaRPr lang="en-US" b="0" i="0" dirty="0">
              <a:solidFill>
                <a:srgbClr val="0D0D0D"/>
              </a:solidFill>
              <a:effectLst/>
              <a:highlight>
                <a:srgbClr val="FFFFFF"/>
              </a:highlight>
              <a:latin typeface="Söhne"/>
            </a:endParaRPr>
          </a:p>
          <a:p>
            <a:pPr algn="l">
              <a:buFont typeface="+mj-lt"/>
              <a:buAutoNum type="arabicPeriod"/>
            </a:pPr>
            <a:r>
              <a:rPr lang="en-US" b="1" i="0" dirty="0">
                <a:solidFill>
                  <a:srgbClr val="0D0D0D"/>
                </a:solidFill>
                <a:effectLst/>
                <a:highlight>
                  <a:srgbClr val="FFFFFF"/>
                </a:highlight>
                <a:latin typeface="Söhne"/>
              </a:rPr>
              <a:t>Historical Stock Price Data:</a:t>
            </a:r>
            <a:r>
              <a:rPr lang="en-US" b="0" i="0" dirty="0">
                <a:solidFill>
                  <a:srgbClr val="0D0D0D"/>
                </a:solidFill>
                <a:effectLst/>
                <a:highlight>
                  <a:srgbClr val="FFFFFF"/>
                </a:highlight>
                <a:latin typeface="Söhne"/>
              </a:rPr>
              <a:t> Utilize datasets containing historical stock price information, including daily open, high, low, and close prices, as well as trading volumes. These datasets may cover various stocks across different time periods, providing a rich source of information for training and testing predictive models.</a:t>
            </a:r>
          </a:p>
          <a:p>
            <a:pPr algn="l">
              <a:buFont typeface="+mj-lt"/>
              <a:buAutoNum type="arabicPeriod"/>
            </a:pPr>
            <a:r>
              <a:rPr lang="en-US" b="1" i="0" dirty="0">
                <a:solidFill>
                  <a:srgbClr val="0D0D0D"/>
                </a:solidFill>
                <a:effectLst/>
                <a:highlight>
                  <a:srgbClr val="FFFFFF"/>
                </a:highlight>
                <a:latin typeface="Söhne"/>
              </a:rPr>
              <a:t>Additional Features:</a:t>
            </a:r>
            <a:r>
              <a:rPr lang="en-US" b="0" i="0" dirty="0">
                <a:solidFill>
                  <a:srgbClr val="0D0D0D"/>
                </a:solidFill>
                <a:effectLst/>
                <a:highlight>
                  <a:srgbClr val="FFFFFF"/>
                </a:highlight>
                <a:latin typeface="Söhne"/>
              </a:rPr>
              <a:t> Some datasets may also include additional features such as company financials, news sentiment, analyst ratings, and macroeconomic indicators. These features can help enrich the dataset and capture the broader market context influencing stock price movements.</a:t>
            </a:r>
          </a:p>
          <a:p>
            <a:endParaRPr lang="en-IN" dirty="0">
              <a:latin typeface="Times New Roman" panose="02020603050405020304" pitchFamily="18"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8488CD15-03EF-D1C6-039A-9CB9967953DD}"/>
              </a:ext>
            </a:extLst>
          </p:cNvPr>
          <p:cNvPicPr>
            <a:picLocks noChangeAspect="1"/>
          </p:cNvPicPr>
          <p:nvPr/>
        </p:nvPicPr>
        <p:blipFill rotWithShape="1">
          <a:blip r:embed="rId2">
            <a:extLst>
              <a:ext uri="{28A0092B-C50C-407E-A947-70E740481C1C}">
                <a14:useLocalDpi xmlns:a14="http://schemas.microsoft.com/office/drawing/2010/main" val="0"/>
              </a:ext>
            </a:extLst>
          </a:blip>
          <a:srcRect l="1038" t="1046" r="60106" b="86928"/>
          <a:stretch/>
        </p:blipFill>
        <p:spPr>
          <a:xfrm>
            <a:off x="226359" y="161646"/>
            <a:ext cx="2595282" cy="1070699"/>
          </a:xfrm>
          <a:prstGeom prst="rect">
            <a:avLst/>
          </a:prstGeom>
        </p:spPr>
      </p:pic>
    </p:spTree>
    <p:extLst>
      <p:ext uri="{BB962C8B-B14F-4D97-AF65-F5344CB8AC3E}">
        <p14:creationId xmlns:p14="http://schemas.microsoft.com/office/powerpoint/2010/main" val="15792299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D46E8-98A2-ADB8-8F8F-33B751F65BF7}"/>
              </a:ext>
            </a:extLst>
          </p:cNvPr>
          <p:cNvSpPr>
            <a:spLocks noGrp="1"/>
          </p:cNvSpPr>
          <p:nvPr>
            <p:ph type="title"/>
          </p:nvPr>
        </p:nvSpPr>
        <p:spPr/>
        <p:txBody>
          <a:bodyPr/>
          <a:lstStyle/>
          <a:p>
            <a:r>
              <a:rPr lang="en-IN" dirty="0"/>
              <a:t>				Existing System</a:t>
            </a:r>
          </a:p>
        </p:txBody>
      </p:sp>
      <p:sp>
        <p:nvSpPr>
          <p:cNvPr id="3" name="Content Placeholder 2">
            <a:extLst>
              <a:ext uri="{FF2B5EF4-FFF2-40B4-BE49-F238E27FC236}">
                <a16:creationId xmlns:a16="http://schemas.microsoft.com/office/drawing/2014/main" id="{FED046E3-2735-7C7C-6904-AC08A521ED07}"/>
              </a:ext>
            </a:extLst>
          </p:cNvPr>
          <p:cNvSpPr>
            <a:spLocks noGrp="1"/>
          </p:cNvSpPr>
          <p:nvPr>
            <p:ph idx="1"/>
          </p:nvPr>
        </p:nvSpPr>
        <p:spPr/>
        <p:txBody>
          <a:bodyPr>
            <a:normAutofit fontScale="85000" lnSpcReduction="20000"/>
          </a:bodyPr>
          <a:lstStyle/>
          <a:p>
            <a:pPr algn="l"/>
            <a:r>
              <a:rPr lang="en-US" b="1" i="0" dirty="0">
                <a:solidFill>
                  <a:srgbClr val="0D0D0D"/>
                </a:solidFill>
                <a:effectLst/>
                <a:highlight>
                  <a:srgbClr val="FFFFFF"/>
                </a:highlight>
                <a:latin typeface="Söhne"/>
              </a:rPr>
              <a:t>Existing Methodology:</a:t>
            </a:r>
            <a:endParaRPr lang="en-US" b="0" i="0" dirty="0">
              <a:solidFill>
                <a:srgbClr val="0D0D0D"/>
              </a:solidFill>
              <a:effectLst/>
              <a:highlight>
                <a:srgbClr val="FFFFFF"/>
              </a:highlight>
              <a:latin typeface="Söhne"/>
            </a:endParaRPr>
          </a:p>
          <a:p>
            <a:pPr algn="l">
              <a:buFont typeface="+mj-lt"/>
              <a:buAutoNum type="arabicPeriod"/>
            </a:pPr>
            <a:r>
              <a:rPr lang="en-US" b="1" i="0" dirty="0">
                <a:solidFill>
                  <a:srgbClr val="0D0D0D"/>
                </a:solidFill>
                <a:effectLst/>
                <a:highlight>
                  <a:srgbClr val="FFFFFF"/>
                </a:highlight>
                <a:latin typeface="Söhne"/>
              </a:rPr>
              <a:t>Time Series Analysis:</a:t>
            </a:r>
            <a:r>
              <a:rPr lang="en-US" b="0" i="0" dirty="0">
                <a:solidFill>
                  <a:srgbClr val="0D0D0D"/>
                </a:solidFill>
                <a:effectLst/>
                <a:highlight>
                  <a:srgbClr val="FFFFFF"/>
                </a:highlight>
                <a:latin typeface="Söhne"/>
              </a:rPr>
              <a:t> Many existing methodologies for stock prediction leverage techniques from time series analysis. These include moving averages, exponential smoothing, autoregressive integrated moving average (ARIMA) models, and seasonal decomposition methods.</a:t>
            </a:r>
          </a:p>
          <a:p>
            <a:pPr algn="l">
              <a:buFont typeface="+mj-lt"/>
              <a:buAutoNum type="arabicPeriod"/>
            </a:pPr>
            <a:r>
              <a:rPr lang="en-US" b="1" i="0" dirty="0">
                <a:solidFill>
                  <a:srgbClr val="0D0D0D"/>
                </a:solidFill>
                <a:effectLst/>
                <a:highlight>
                  <a:srgbClr val="FFFFFF"/>
                </a:highlight>
                <a:latin typeface="Söhne"/>
              </a:rPr>
              <a:t>Machine Learning Approaches:</a:t>
            </a:r>
            <a:r>
              <a:rPr lang="en-US" b="0" i="0" dirty="0">
                <a:solidFill>
                  <a:srgbClr val="0D0D0D"/>
                </a:solidFill>
                <a:effectLst/>
                <a:highlight>
                  <a:srgbClr val="FFFFFF"/>
                </a:highlight>
                <a:latin typeface="Söhne"/>
              </a:rPr>
              <a:t> Some methodologies employ machine learning algorithms such as linear regression, decision trees, random forests, support vector machines (SVM), and artificial neural networks (ANNs). Ensemble methods like gradient boosting and deep learning architectures like recurrent neural networks (RNNs) and long short-term memory (LSTM) networks are also commonly used.</a:t>
            </a:r>
          </a:p>
          <a:p>
            <a:pPr algn="l">
              <a:buFont typeface="+mj-lt"/>
              <a:buAutoNum type="arabicPeriod"/>
            </a:pPr>
            <a:r>
              <a:rPr lang="en-US" b="1" i="0" dirty="0">
                <a:solidFill>
                  <a:srgbClr val="0D0D0D"/>
                </a:solidFill>
                <a:effectLst/>
                <a:highlight>
                  <a:srgbClr val="FFFFFF"/>
                </a:highlight>
                <a:latin typeface="Söhne"/>
              </a:rPr>
              <a:t>Feature Engineering:</a:t>
            </a:r>
            <a:r>
              <a:rPr lang="en-US" b="0" i="0" dirty="0">
                <a:solidFill>
                  <a:srgbClr val="0D0D0D"/>
                </a:solidFill>
                <a:effectLst/>
                <a:highlight>
                  <a:srgbClr val="FFFFFF"/>
                </a:highlight>
                <a:latin typeface="Söhne"/>
              </a:rPr>
              <a:t> Feature engineering techniques are employed to extract meaningful information from raw data. This may include calculating technical indicators (e.g., moving averages, RSI), sentiment analysis of news articles, or deriving features from company financial statements.</a:t>
            </a:r>
          </a:p>
          <a:p>
            <a:endParaRPr lang="en-IN" dirty="0"/>
          </a:p>
        </p:txBody>
      </p:sp>
      <p:pic>
        <p:nvPicPr>
          <p:cNvPr id="4" name="Picture 3">
            <a:extLst>
              <a:ext uri="{FF2B5EF4-FFF2-40B4-BE49-F238E27FC236}">
                <a16:creationId xmlns:a16="http://schemas.microsoft.com/office/drawing/2014/main" id="{718F3846-A8A2-E64F-B447-402E08B1FB02}"/>
              </a:ext>
            </a:extLst>
          </p:cNvPr>
          <p:cNvPicPr>
            <a:picLocks noChangeAspect="1"/>
          </p:cNvPicPr>
          <p:nvPr/>
        </p:nvPicPr>
        <p:blipFill rotWithShape="1">
          <a:blip r:embed="rId2">
            <a:extLst>
              <a:ext uri="{28A0092B-C50C-407E-A947-70E740481C1C}">
                <a14:useLocalDpi xmlns:a14="http://schemas.microsoft.com/office/drawing/2010/main" val="0"/>
              </a:ext>
            </a:extLst>
          </a:blip>
          <a:srcRect l="1038" t="1046" r="60106" b="86928"/>
          <a:stretch/>
        </p:blipFill>
        <p:spPr>
          <a:xfrm>
            <a:off x="217394" y="230188"/>
            <a:ext cx="2595282" cy="1070699"/>
          </a:xfrm>
          <a:prstGeom prst="rect">
            <a:avLst/>
          </a:prstGeom>
        </p:spPr>
      </p:pic>
    </p:spTree>
    <p:extLst>
      <p:ext uri="{BB962C8B-B14F-4D97-AF65-F5344CB8AC3E}">
        <p14:creationId xmlns:p14="http://schemas.microsoft.com/office/powerpoint/2010/main" val="17247978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1801</TotalTime>
  <Words>1725</Words>
  <Application>Microsoft Office PowerPoint</Application>
  <PresentationFormat>Widescreen</PresentationFormat>
  <Paragraphs>85</Paragraphs>
  <Slides>27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Arial</vt:lpstr>
      <vt:lpstr>Calibri</vt:lpstr>
      <vt:lpstr>Calibri Light</vt:lpstr>
      <vt:lpstr>Roboto</vt:lpstr>
      <vt:lpstr>Söhne</vt:lpstr>
      <vt:lpstr>Times New Roman</vt:lpstr>
      <vt:lpstr>Wingdings</vt:lpstr>
      <vt:lpstr>Office Theme</vt:lpstr>
      <vt:lpstr>  STOCK MARKET PREDICTOR USING LSTM </vt:lpstr>
      <vt:lpstr>Abstract</vt:lpstr>
      <vt:lpstr>Introduction</vt:lpstr>
      <vt:lpstr>    Introduction</vt:lpstr>
      <vt:lpstr>Challenges / Motivation</vt:lpstr>
      <vt:lpstr>Problem Statement</vt:lpstr>
      <vt:lpstr>Literature Survey</vt:lpstr>
      <vt:lpstr>Existing System / Work</vt:lpstr>
      <vt:lpstr>    Existing System</vt:lpstr>
      <vt:lpstr>   Existing Parameters</vt:lpstr>
      <vt:lpstr>Proposed System / Work</vt:lpstr>
      <vt:lpstr>Prototype / Application Developed</vt:lpstr>
      <vt:lpstr>PowerPoint Presentation</vt:lpstr>
      <vt:lpstr>3. Use the Open Stock Price Column to Train Your Model.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Output</vt:lpstr>
      <vt:lpstr>PowerPoint Presentation</vt:lpstr>
      <vt:lpstr>PowerPoint Presentation</vt:lpstr>
      <vt:lpstr>Architecture / Data Flow Diagram</vt:lpstr>
      <vt:lpstr>    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Project(Imprecise your title)</dc:title>
  <dc:creator>Karthikeyan Udaichi</dc:creator>
  <cp:lastModifiedBy>Aniket Saxena</cp:lastModifiedBy>
  <cp:revision>22</cp:revision>
  <dcterms:created xsi:type="dcterms:W3CDTF">2024-03-13T02:51:36Z</dcterms:created>
  <dcterms:modified xsi:type="dcterms:W3CDTF">2024-04-27T05:23:34Z</dcterms:modified>
</cp:coreProperties>
</file>