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262" r:id="rId3"/>
    <p:sldId id="258" r:id="rId4"/>
    <p:sldId id="260" r:id="rId5"/>
    <p:sldId id="263" r:id="rId6"/>
    <p:sldId id="265" r:id="rId7"/>
    <p:sldId id="290" r:id="rId8"/>
    <p:sldId id="266" r:id="rId9"/>
    <p:sldId id="270" r:id="rId10"/>
    <p:sldId id="271" r:id="rId11"/>
    <p:sldId id="286" r:id="rId12"/>
    <p:sldId id="283" r:id="rId13"/>
    <p:sldId id="287" r:id="rId14"/>
    <p:sldId id="288" r:id="rId15"/>
    <p:sldId id="289" r:id="rId16"/>
    <p:sldId id="284" r:id="rId17"/>
  </p:sldIdLst>
  <p:sldSz cx="9144000" cy="5143500" type="screen16x9"/>
  <p:notesSz cx="6858000" cy="9144000"/>
  <p:embeddedFontLst>
    <p:embeddedFont>
      <p:font typeface="Julius Sans One" charset="0"/>
      <p:regular r:id="rId19"/>
    </p:embeddedFont>
    <p:embeddedFont>
      <p:font typeface="Didact Gothic" charset="0"/>
      <p:regular r:id="rId20"/>
    </p:embeddedFont>
    <p:embeddedFont>
      <p:font typeface="Questrial"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176F306-EB74-4C88-8F4A-EBA103378035}">
  <a:tblStyle styleId="{8176F306-EB74-4C88-8F4A-EBA1033780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51" d="100"/>
          <a:sy n="151" d="100"/>
        </p:scale>
        <p:origin x="-474" y="-144"/>
      </p:cViewPr>
      <p:guideLst>
        <p:guide orient="horz" pos="1620"/>
        <p:guide pos="4464"/>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1249ffcf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1249ffc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1249ffcf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1249ffcf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1249ffcf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1249ffcf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a1249ffcf0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a1249ffcf0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8" name="Google Shape;118;p20"/>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9" name="Google Shape;119;p20"/>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0" name="Google Shape;120;p20"/>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20"/>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0"/>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3" name="Google Shape;123;p20"/>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TITLE_ONLY_2">
    <p:bg>
      <p:bgPr>
        <a:solidFill>
          <a:schemeClr val="accent5"/>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13225" y="530725"/>
            <a:ext cx="7359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2" name="Google Shape;172;p26"/>
          <p:cNvSpPr/>
          <p:nvPr/>
        </p:nvSpPr>
        <p:spPr>
          <a:xfrm>
            <a:off x="-1776650" y="270117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6"/>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713225" y="2204605"/>
            <a:ext cx="3850200" cy="690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8" name="Google Shape;38;p7"/>
          <p:cNvSpPr txBox="1">
            <a:spLocks noGrp="1"/>
          </p:cNvSpPr>
          <p:nvPr>
            <p:ph type="title"/>
          </p:nvPr>
        </p:nvSpPr>
        <p:spPr>
          <a:xfrm>
            <a:off x="713225" y="923025"/>
            <a:ext cx="4220700" cy="9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 name="Google Shape;76;p14"/>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77" name="Google Shape;77;p14"/>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8" name="Google Shape;78;p14"/>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accent5"/>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8624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6" name="Google Shape;86;p16"/>
          <p:cNvSpPr txBox="1">
            <a:spLocks noGrp="1"/>
          </p:cNvSpPr>
          <p:nvPr>
            <p:ph type="subTitle" idx="1"/>
          </p:nvPr>
        </p:nvSpPr>
        <p:spPr>
          <a:xfrm>
            <a:off x="424450"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7" name="Google Shape;87;p16"/>
          <p:cNvSpPr txBox="1">
            <a:spLocks noGrp="1"/>
          </p:cNvSpPr>
          <p:nvPr>
            <p:ph type="title" idx="2"/>
          </p:nvPr>
        </p:nvSpPr>
        <p:spPr>
          <a:xfrm>
            <a:off x="6525755"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8" name="Google Shape;88;p16"/>
          <p:cNvSpPr txBox="1">
            <a:spLocks noGrp="1"/>
          </p:cNvSpPr>
          <p:nvPr>
            <p:ph type="subTitle" idx="3"/>
          </p:nvPr>
        </p:nvSpPr>
        <p:spPr>
          <a:xfrm>
            <a:off x="6087751"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9" name="Google Shape;89;p16"/>
          <p:cNvSpPr txBox="1">
            <a:spLocks noGrp="1"/>
          </p:cNvSpPr>
          <p:nvPr>
            <p:ph type="title" idx="4"/>
          </p:nvPr>
        </p:nvSpPr>
        <p:spPr>
          <a:xfrm>
            <a:off x="36901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0" name="Google Shape;90;p16"/>
          <p:cNvSpPr txBox="1">
            <a:spLocks noGrp="1"/>
          </p:cNvSpPr>
          <p:nvPr>
            <p:ph type="subTitle" idx="5"/>
          </p:nvPr>
        </p:nvSpPr>
        <p:spPr>
          <a:xfrm>
            <a:off x="3252148"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1" name="Google Shape;91;p1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accent5"/>
        </a:solidFill>
        <a:effectLst/>
      </p:bgPr>
    </p:bg>
    <p:spTree>
      <p:nvGrpSpPr>
        <p:cNvPr id="1"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800000" flipH="1">
            <a:off x="37875" y="150"/>
            <a:ext cx="9106200" cy="4469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flipH="1">
            <a:off x="3580800" y="1387275"/>
            <a:ext cx="9554400" cy="48597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ctrTitle"/>
          </p:nvPr>
        </p:nvSpPr>
        <p:spPr>
          <a:xfrm>
            <a:off x="1690800" y="1232050"/>
            <a:ext cx="5762400" cy="58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3000" b="1">
                <a:solidFill>
                  <a:schemeClr val="dk1"/>
                </a:solidFill>
              </a:defRPr>
            </a:lvl1pPr>
            <a:lvl2pPr lvl="1" algn="ctr" rtl="0">
              <a:spcBef>
                <a:spcPts val="0"/>
              </a:spcBef>
              <a:spcAft>
                <a:spcPts val="0"/>
              </a:spcAft>
              <a:buClr>
                <a:schemeClr val="dk1"/>
              </a:buClr>
              <a:buSzPts val="8000"/>
              <a:buNone/>
              <a:defRPr sz="8000" b="1">
                <a:solidFill>
                  <a:schemeClr val="dk1"/>
                </a:solidFill>
              </a:defRPr>
            </a:lvl2pPr>
            <a:lvl3pPr lvl="2" algn="ctr" rtl="0">
              <a:spcBef>
                <a:spcPts val="0"/>
              </a:spcBef>
              <a:spcAft>
                <a:spcPts val="0"/>
              </a:spcAft>
              <a:buClr>
                <a:schemeClr val="dk1"/>
              </a:buClr>
              <a:buSzPts val="8000"/>
              <a:buNone/>
              <a:defRPr sz="8000" b="1">
                <a:solidFill>
                  <a:schemeClr val="dk1"/>
                </a:solidFill>
              </a:defRPr>
            </a:lvl3pPr>
            <a:lvl4pPr lvl="3" algn="ctr" rtl="0">
              <a:spcBef>
                <a:spcPts val="0"/>
              </a:spcBef>
              <a:spcAft>
                <a:spcPts val="0"/>
              </a:spcAft>
              <a:buClr>
                <a:schemeClr val="dk1"/>
              </a:buClr>
              <a:buSzPts val="8000"/>
              <a:buNone/>
              <a:defRPr sz="8000" b="1">
                <a:solidFill>
                  <a:schemeClr val="dk1"/>
                </a:solidFill>
              </a:defRPr>
            </a:lvl4pPr>
            <a:lvl5pPr lvl="4" algn="ctr" rtl="0">
              <a:spcBef>
                <a:spcPts val="0"/>
              </a:spcBef>
              <a:spcAft>
                <a:spcPts val="0"/>
              </a:spcAft>
              <a:buClr>
                <a:schemeClr val="dk1"/>
              </a:buClr>
              <a:buSzPts val="8000"/>
              <a:buNone/>
              <a:defRPr sz="8000" b="1">
                <a:solidFill>
                  <a:schemeClr val="dk1"/>
                </a:solidFill>
              </a:defRPr>
            </a:lvl5pPr>
            <a:lvl6pPr lvl="5" algn="ctr" rtl="0">
              <a:spcBef>
                <a:spcPts val="0"/>
              </a:spcBef>
              <a:spcAft>
                <a:spcPts val="0"/>
              </a:spcAft>
              <a:buClr>
                <a:schemeClr val="dk1"/>
              </a:buClr>
              <a:buSzPts val="8000"/>
              <a:buNone/>
              <a:defRPr sz="8000" b="1">
                <a:solidFill>
                  <a:schemeClr val="dk1"/>
                </a:solidFill>
              </a:defRPr>
            </a:lvl6pPr>
            <a:lvl7pPr lvl="6" algn="ctr" rtl="0">
              <a:spcBef>
                <a:spcPts val="0"/>
              </a:spcBef>
              <a:spcAft>
                <a:spcPts val="0"/>
              </a:spcAft>
              <a:buClr>
                <a:schemeClr val="dk1"/>
              </a:buClr>
              <a:buSzPts val="8000"/>
              <a:buNone/>
              <a:defRPr sz="8000" b="1">
                <a:solidFill>
                  <a:schemeClr val="dk1"/>
                </a:solidFill>
              </a:defRPr>
            </a:lvl7pPr>
            <a:lvl8pPr lvl="7" algn="ctr" rtl="0">
              <a:spcBef>
                <a:spcPts val="0"/>
              </a:spcBef>
              <a:spcAft>
                <a:spcPts val="0"/>
              </a:spcAft>
              <a:buClr>
                <a:schemeClr val="dk1"/>
              </a:buClr>
              <a:buSzPts val="8000"/>
              <a:buNone/>
              <a:defRPr sz="8000" b="1">
                <a:solidFill>
                  <a:schemeClr val="dk1"/>
                </a:solidFill>
              </a:defRPr>
            </a:lvl8pPr>
            <a:lvl9pPr lvl="8" algn="ctr" rtl="0">
              <a:spcBef>
                <a:spcPts val="0"/>
              </a:spcBef>
              <a:spcAft>
                <a:spcPts val="0"/>
              </a:spcAft>
              <a:buClr>
                <a:schemeClr val="dk1"/>
              </a:buClr>
              <a:buSzPts val="8000"/>
              <a:buNone/>
              <a:defRPr sz="8000" b="1">
                <a:solidFill>
                  <a:schemeClr val="dk1"/>
                </a:solidFill>
              </a:defRPr>
            </a:lvl9pPr>
          </a:lstStyle>
          <a:p>
            <a:endParaRPr/>
          </a:p>
        </p:txBody>
      </p:sp>
      <p:sp>
        <p:nvSpPr>
          <p:cNvPr id="97" name="Google Shape;97;p17"/>
          <p:cNvSpPr txBox="1">
            <a:spLocks noGrp="1"/>
          </p:cNvSpPr>
          <p:nvPr>
            <p:ph type="subTitle" idx="1"/>
          </p:nvPr>
        </p:nvSpPr>
        <p:spPr>
          <a:xfrm>
            <a:off x="3058800" y="1873367"/>
            <a:ext cx="3026400" cy="9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6" r:id="rId4"/>
    <p:sldLayoutId id="2147483658" r:id="rId5"/>
    <p:sldLayoutId id="2147483659" r:id="rId6"/>
    <p:sldLayoutId id="2147483660" r:id="rId7"/>
    <p:sldLayoutId id="2147483662" r:id="rId8"/>
    <p:sldLayoutId id="2147483663" r:id="rId9"/>
    <p:sldLayoutId id="2147483666" r:id="rId10"/>
    <p:sldLayoutId id="2147483672"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shorturl.at/izDHJ"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lvl="0"/>
            <a:r>
              <a:rPr lang="en-IN" dirty="0" smtClean="0"/>
              <a:t>Project on:</a:t>
            </a:r>
            <a:br>
              <a:rPr lang="en-IN" dirty="0" smtClean="0"/>
            </a:br>
            <a:r>
              <a:rPr lang="en-IN" b="0" dirty="0" smtClean="0"/>
              <a:t>Road Safety Detection For Two Wheelers</a:t>
            </a:r>
            <a:endParaRPr b="0"/>
          </a:p>
        </p:txBody>
      </p:sp>
      <p:cxnSp>
        <p:nvCxnSpPr>
          <p:cNvPr id="234" name="Google Shape;234;p39"/>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pic>
        <p:nvPicPr>
          <p:cNvPr id="5" name="Image1"/>
          <p:cNvPicPr/>
          <p:nvPr/>
        </p:nvPicPr>
        <p:blipFill>
          <a:blip r:embed="rId3"/>
          <a:stretch>
            <a:fillRect/>
          </a:stretch>
        </p:blipFill>
        <p:spPr bwMode="auto">
          <a:xfrm>
            <a:off x="849951" y="103879"/>
            <a:ext cx="4024748" cy="1384386"/>
          </a:xfrm>
          <a:prstGeom prst="rect">
            <a:avLst/>
          </a:prstGeom>
        </p:spPr>
      </p:pic>
      <p:pic>
        <p:nvPicPr>
          <p:cNvPr id="6" name="Picture 5" descr="Top-Gun-2-Motorcycle.jpg"/>
          <p:cNvPicPr>
            <a:picLocks noChangeAspect="1"/>
          </p:cNvPicPr>
          <p:nvPr/>
        </p:nvPicPr>
        <p:blipFill>
          <a:blip r:embed="rId4"/>
          <a:srcRect b="2797"/>
          <a:stretch>
            <a:fillRect/>
          </a:stretch>
        </p:blipFill>
        <p:spPr>
          <a:xfrm>
            <a:off x="844397" y="1885556"/>
            <a:ext cx="2757835" cy="2547707"/>
          </a:xfrm>
          <a:prstGeom prst="rect">
            <a:avLst/>
          </a:prstGeom>
        </p:spPr>
      </p:pic>
      <p:sp>
        <p:nvSpPr>
          <p:cNvPr id="7" name="TextBox 6"/>
          <p:cNvSpPr txBox="1"/>
          <p:nvPr/>
        </p:nvSpPr>
        <p:spPr>
          <a:xfrm>
            <a:off x="2863020" y="4674217"/>
            <a:ext cx="6369268" cy="369332"/>
          </a:xfrm>
          <a:prstGeom prst="rect">
            <a:avLst/>
          </a:prstGeom>
          <a:noFill/>
        </p:spPr>
        <p:txBody>
          <a:bodyPr wrap="square" rtlCol="0">
            <a:spAutoFit/>
          </a:bodyPr>
          <a:lstStyle/>
          <a:p>
            <a:r>
              <a:rPr lang="en-US" sz="1800" dirty="0" smtClean="0">
                <a:solidFill>
                  <a:schemeClr val="bg1"/>
                </a:solidFill>
              </a:rPr>
              <a:t>B .</a:t>
            </a:r>
            <a:r>
              <a:rPr lang="en-US" sz="1800" dirty="0" smtClean="0">
                <a:solidFill>
                  <a:schemeClr val="bg1"/>
                </a:solidFill>
                <a:latin typeface="Julius Sans One" charset="0"/>
              </a:rPr>
              <a:t>Tech Computer science and business systems</a:t>
            </a:r>
            <a:endParaRPr lang="en-US" sz="1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9780"/>
            <a:ext cx="4322700" cy="569750"/>
          </a:xfrm>
        </p:spPr>
        <p:txBody>
          <a:bodyPr/>
          <a:lstStyle/>
          <a:p>
            <a:r>
              <a:rPr lang="en-US" dirty="0" smtClean="0">
                <a:solidFill>
                  <a:schemeClr val="bg1">
                    <a:lumMod val="10000"/>
                  </a:schemeClr>
                </a:solidFill>
              </a:rPr>
              <a:t>The algo in use:</a:t>
            </a:r>
            <a:br>
              <a:rPr lang="en-US" dirty="0" smtClean="0">
                <a:solidFill>
                  <a:schemeClr val="bg1">
                    <a:lumMod val="10000"/>
                  </a:schemeClr>
                </a:solidFill>
              </a:rPr>
            </a:br>
            <a:r>
              <a:rPr lang="en-US" dirty="0" smtClean="0">
                <a:solidFill>
                  <a:schemeClr val="bg1">
                    <a:lumMod val="10000"/>
                  </a:schemeClr>
                </a:solidFill>
              </a:rPr>
              <a:t>YoloV5</a:t>
            </a:r>
            <a:endParaRPr lang="en-US" dirty="0">
              <a:solidFill>
                <a:schemeClr val="bg1">
                  <a:lumMod val="10000"/>
                </a:schemeClr>
              </a:solidFill>
            </a:endParaRPr>
          </a:p>
        </p:txBody>
      </p:sp>
      <p:sp>
        <p:nvSpPr>
          <p:cNvPr id="4" name="TextBox 3"/>
          <p:cNvSpPr txBox="1"/>
          <p:nvPr/>
        </p:nvSpPr>
        <p:spPr>
          <a:xfrm>
            <a:off x="4042279" y="3090042"/>
            <a:ext cx="4773798" cy="338554"/>
          </a:xfrm>
          <a:prstGeom prst="rect">
            <a:avLst/>
          </a:prstGeom>
          <a:noFill/>
        </p:spPr>
        <p:txBody>
          <a:bodyPr wrap="square" rtlCol="0">
            <a:spAutoFit/>
          </a:bodyPr>
          <a:lstStyle/>
          <a:p>
            <a:r>
              <a:rPr lang="en-US" sz="1600" dirty="0" smtClean="0">
                <a:solidFill>
                  <a:schemeClr val="bg1"/>
                </a:solidFill>
                <a:latin typeface="Didact Gothic" charset="0"/>
              </a:rPr>
              <a:t>YOLO an acronym for 'You only look once'</a:t>
            </a:r>
            <a:endParaRPr lang="en-US" sz="1600" dirty="0">
              <a:solidFill>
                <a:schemeClr val="bg1"/>
              </a:solidFill>
              <a:latin typeface="Didact Gothic"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94" y="1719405"/>
            <a:ext cx="6735029" cy="1004875"/>
          </a:xfrm>
        </p:spPr>
        <p:txBody>
          <a:bodyPr/>
          <a:lstStyle/>
          <a:p>
            <a:r>
              <a:rPr lang="en-US" dirty="0" smtClean="0">
                <a:solidFill>
                  <a:schemeClr val="bg1">
                    <a:lumMod val="10000"/>
                  </a:schemeClr>
                </a:solidFill>
              </a:rPr>
              <a:t>Concisely </a:t>
            </a:r>
            <a:r>
              <a:rPr lang="en-US" dirty="0" smtClean="0">
                <a:solidFill>
                  <a:schemeClr val="accent6"/>
                </a:solidFill>
              </a:rPr>
              <a:t>how it works?:</a:t>
            </a:r>
            <a:br>
              <a:rPr lang="en-US" dirty="0" smtClean="0">
                <a:solidFill>
                  <a:schemeClr val="accent6"/>
                </a:solidFill>
              </a:rPr>
            </a:br>
            <a:r>
              <a:rPr lang="en-US" dirty="0" smtClean="0">
                <a:solidFill>
                  <a:schemeClr val="accent6"/>
                </a:solidFill>
              </a:rPr>
              <a:t>YoloV5</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295" y="256364"/>
            <a:ext cx="3427470" cy="1067941"/>
          </a:xfrm>
        </p:spPr>
        <p:txBody>
          <a:bodyPr/>
          <a:lstStyle/>
          <a:p>
            <a:r>
              <a:rPr lang="en-US" dirty="0" smtClean="0">
                <a:solidFill>
                  <a:schemeClr val="bg1">
                    <a:lumMod val="10000"/>
                  </a:schemeClr>
                </a:solidFill>
                <a:latin typeface="Julius Sans One" charset="0"/>
              </a:rPr>
              <a:t>there are hurdles</a:t>
            </a:r>
            <a:endParaRPr lang="en-US" dirty="0">
              <a:solidFill>
                <a:schemeClr val="bg1">
                  <a:lumMod val="10000"/>
                </a:schemeClr>
              </a:solidFill>
              <a:latin typeface="Julius Sans One" charset="0"/>
            </a:endParaRPr>
          </a:p>
        </p:txBody>
      </p:sp>
      <p:sp>
        <p:nvSpPr>
          <p:cNvPr id="3" name="Subtitle 2"/>
          <p:cNvSpPr>
            <a:spLocks noGrp="1"/>
          </p:cNvSpPr>
          <p:nvPr>
            <p:ph type="subTitle" idx="1"/>
          </p:nvPr>
        </p:nvSpPr>
        <p:spPr>
          <a:xfrm>
            <a:off x="4154207" y="2735479"/>
            <a:ext cx="3829200" cy="248400"/>
          </a:xfrm>
        </p:spPr>
        <p:txBody>
          <a:bodyPr/>
          <a:lstStyle/>
          <a:p>
            <a:r>
              <a:rPr lang="en-IN" sz="1600" dirty="0" smtClean="0"/>
              <a:t>The main challenge of working on this problem is the unavailability of dataset to train</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294" y="256364"/>
            <a:ext cx="4231465" cy="1067941"/>
          </a:xfrm>
        </p:spPr>
        <p:txBody>
          <a:bodyPr/>
          <a:lstStyle/>
          <a:p>
            <a:r>
              <a:rPr lang="en-US" dirty="0" smtClean="0">
                <a:solidFill>
                  <a:schemeClr val="bg1">
                    <a:lumMod val="10000"/>
                  </a:schemeClr>
                </a:solidFill>
                <a:latin typeface="Julius Sans One" charset="0"/>
              </a:rPr>
              <a:t>Dataset &amp; preprocessing</a:t>
            </a:r>
            <a:endParaRPr lang="en-US" dirty="0">
              <a:solidFill>
                <a:schemeClr val="bg1">
                  <a:lumMod val="10000"/>
                </a:schemeClr>
              </a:solidFill>
              <a:latin typeface="Julius Sans One" charset="0"/>
            </a:endParaRPr>
          </a:p>
        </p:txBody>
      </p:sp>
      <p:sp>
        <p:nvSpPr>
          <p:cNvPr id="4" name="Subtitle 3"/>
          <p:cNvSpPr>
            <a:spLocks noGrp="1"/>
          </p:cNvSpPr>
          <p:nvPr>
            <p:ph type="subTitle" idx="1"/>
          </p:nvPr>
        </p:nvSpPr>
        <p:spPr>
          <a:xfrm>
            <a:off x="4797441" y="2237288"/>
            <a:ext cx="3829200" cy="248400"/>
          </a:xfrm>
        </p:spPr>
        <p:txBody>
          <a:bodyPr/>
          <a:lstStyle/>
          <a:p>
            <a:r>
              <a:rPr lang="en-US" dirty="0" smtClean="0"/>
              <a:t>Dataset having videos such as these.</a:t>
            </a:r>
          </a:p>
          <a:p>
            <a:endParaRPr lang="en-US" dirty="0"/>
          </a:p>
        </p:txBody>
      </p:sp>
      <p:pic>
        <p:nvPicPr>
          <p:cNvPr id="5" name="Picture 4" descr="44.jpg"/>
          <p:cNvPicPr>
            <a:picLocks noChangeAspect="1"/>
          </p:cNvPicPr>
          <p:nvPr/>
        </p:nvPicPr>
        <p:blipFill>
          <a:blip r:embed="rId2"/>
          <a:stretch>
            <a:fillRect/>
          </a:stretch>
        </p:blipFill>
        <p:spPr>
          <a:xfrm>
            <a:off x="5107064" y="893999"/>
            <a:ext cx="1394635" cy="1174224"/>
          </a:xfrm>
          <a:prstGeom prst="rect">
            <a:avLst/>
          </a:prstGeom>
        </p:spPr>
      </p:pic>
      <p:pic>
        <p:nvPicPr>
          <p:cNvPr id="6" name="Picture 5" descr="188.jpg"/>
          <p:cNvPicPr>
            <a:picLocks noChangeAspect="1"/>
          </p:cNvPicPr>
          <p:nvPr/>
        </p:nvPicPr>
        <p:blipFill>
          <a:blip r:embed="rId3"/>
          <a:stretch>
            <a:fillRect/>
          </a:stretch>
        </p:blipFill>
        <p:spPr>
          <a:xfrm>
            <a:off x="6608905" y="889176"/>
            <a:ext cx="1456734" cy="1154036"/>
          </a:xfrm>
          <a:prstGeom prst="rect">
            <a:avLst/>
          </a:prstGeom>
        </p:spPr>
      </p:pic>
      <p:pic>
        <p:nvPicPr>
          <p:cNvPr id="7" name="Picture 6" descr="Screenshot 2022-01-26 220932.jpg"/>
          <p:cNvPicPr/>
          <p:nvPr/>
        </p:nvPicPr>
        <p:blipFill>
          <a:blip r:embed="rId4"/>
          <a:stretch>
            <a:fillRect/>
          </a:stretch>
        </p:blipFill>
        <p:spPr>
          <a:xfrm>
            <a:off x="3235083" y="2598159"/>
            <a:ext cx="3058512" cy="1589164"/>
          </a:xfrm>
          <a:prstGeom prst="rect">
            <a:avLst/>
          </a:prstGeom>
        </p:spPr>
      </p:pic>
      <p:sp>
        <p:nvSpPr>
          <p:cNvPr id="8" name="Subtitle 3"/>
          <p:cNvSpPr txBox="1">
            <a:spLocks/>
          </p:cNvSpPr>
          <p:nvPr/>
        </p:nvSpPr>
        <p:spPr>
          <a:xfrm>
            <a:off x="4879672" y="4332001"/>
            <a:ext cx="3829200" cy="248400"/>
          </a:xfrm>
          <a:prstGeom prst="rect">
            <a:avLst/>
          </a:prstGeom>
          <a:noFill/>
          <a:ln>
            <a:noFill/>
          </a:ln>
        </p:spPr>
        <p:txBody>
          <a:bodyPr spcFirstLastPara="1" wrap="square" lIns="91425" tIns="91425" rIns="91425" bIns="91425" anchor="t" anchorCtr="0">
            <a:noAutofit/>
          </a:bodyPr>
          <a:lstStyle/>
          <a:p>
            <a:pPr marL="457200" marR="0" lvl="0" indent="-317500" algn="r" defTabSz="914400" rtl="0" eaLnBrk="1" fontAlgn="auto" latinLnBrk="0" hangingPunct="1">
              <a:lnSpc>
                <a:spcPct val="100000"/>
              </a:lnSpc>
              <a:spcBef>
                <a:spcPts val="0"/>
              </a:spcBef>
              <a:spcAft>
                <a:spcPts val="0"/>
              </a:spcAft>
              <a:buClr>
                <a:schemeClr val="lt1"/>
              </a:buClr>
              <a:buSzPts val="2800"/>
              <a:buFont typeface="Questrial"/>
              <a:buNone/>
              <a:tabLst/>
              <a:defRPr/>
            </a:pPr>
            <a:r>
              <a:rPr lang="en-US" dirty="0" smtClean="0">
                <a:solidFill>
                  <a:schemeClr val="lt1"/>
                </a:solidFill>
                <a:latin typeface="Didact Gothic"/>
                <a:ea typeface="Didact Gothic"/>
                <a:cs typeface="Didact Gothic"/>
                <a:sym typeface="Didact Gothic"/>
              </a:rPr>
              <a:t>Preprocessing using online labeling service as </a:t>
            </a:r>
            <a:r>
              <a:rPr lang="en-US" dirty="0" smtClean="0">
                <a:solidFill>
                  <a:srgbClr val="00B0F0"/>
                </a:solidFill>
                <a:latin typeface="Didact Gothic"/>
                <a:ea typeface="Didact Gothic"/>
                <a:cs typeface="Didact Gothic"/>
                <a:sym typeface="Didact Gothic"/>
              </a:rPr>
              <a:t>makesense.ai</a:t>
            </a:r>
            <a:r>
              <a:rPr kumimoji="0" lang="en-US" sz="1400" b="0" i="0" u="none" strike="noStrike" kern="0" cap="none" spc="0" normalizeH="0" baseline="0" noProof="0" dirty="0" smtClean="0">
                <a:ln>
                  <a:noFill/>
                </a:ln>
                <a:solidFill>
                  <a:schemeClr val="lt1"/>
                </a:solidFill>
                <a:effectLst/>
                <a:uLnTx/>
                <a:uFillTx/>
                <a:latin typeface="Didact Gothic"/>
                <a:ea typeface="Didact Gothic"/>
                <a:cs typeface="Didact Gothic"/>
                <a:sym typeface="Didact Gothic"/>
              </a:rPr>
              <a:t>.</a:t>
            </a:r>
          </a:p>
          <a:p>
            <a:pPr marL="457200" marR="0" lvl="0" indent="-317500" algn="r" defTabSz="914400" rtl="0" eaLnBrk="1" fontAlgn="auto" latinLnBrk="0" hangingPunct="1">
              <a:lnSpc>
                <a:spcPct val="100000"/>
              </a:lnSpc>
              <a:spcBef>
                <a:spcPts val="0"/>
              </a:spcBef>
              <a:spcAft>
                <a:spcPts val="0"/>
              </a:spcAft>
              <a:buClr>
                <a:schemeClr val="lt1"/>
              </a:buClr>
              <a:buSzPts val="2800"/>
              <a:buFont typeface="Questrial"/>
              <a:buNone/>
              <a:tabLst/>
              <a:defRPr/>
            </a:pPr>
            <a:endParaRPr kumimoji="0" lang="en-US" sz="1400" b="0" i="0" u="none" strike="noStrike" kern="0" cap="none" spc="0" normalizeH="0" baseline="0" noProof="0" dirty="0">
              <a:ln>
                <a:noFill/>
              </a:ln>
              <a:solidFill>
                <a:schemeClr val="lt1"/>
              </a:solidFill>
              <a:effectLst/>
              <a:uLnTx/>
              <a:uFillTx/>
              <a:latin typeface="Didact Gothic"/>
              <a:ea typeface="Didact Gothic"/>
              <a:cs typeface="Didact Gothic"/>
              <a:sym typeface="Didact Gothic"/>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295" y="256364"/>
            <a:ext cx="3427470" cy="1067941"/>
          </a:xfrm>
        </p:spPr>
        <p:txBody>
          <a:bodyPr/>
          <a:lstStyle/>
          <a:p>
            <a:r>
              <a:rPr lang="en-US" dirty="0" smtClean="0">
                <a:solidFill>
                  <a:schemeClr val="bg1">
                    <a:lumMod val="10000"/>
                  </a:schemeClr>
                </a:solidFill>
                <a:latin typeface="Julius Sans One" charset="0"/>
              </a:rPr>
              <a:t>How its doing?</a:t>
            </a:r>
            <a:endParaRPr lang="en-US" dirty="0">
              <a:solidFill>
                <a:schemeClr val="bg1">
                  <a:lumMod val="10000"/>
                </a:schemeClr>
              </a:solidFill>
              <a:latin typeface="Julius Sans One" charset="0"/>
            </a:endParaRPr>
          </a:p>
        </p:txBody>
      </p:sp>
      <p:sp>
        <p:nvSpPr>
          <p:cNvPr id="3" name="Subtitle 2"/>
          <p:cNvSpPr>
            <a:spLocks noGrp="1"/>
          </p:cNvSpPr>
          <p:nvPr>
            <p:ph type="subTitle" idx="1"/>
          </p:nvPr>
        </p:nvSpPr>
        <p:spPr>
          <a:xfrm>
            <a:off x="4463212" y="3069707"/>
            <a:ext cx="4321335" cy="248400"/>
          </a:xfrm>
        </p:spPr>
        <p:txBody>
          <a:bodyPr/>
          <a:lstStyle/>
          <a:p>
            <a:r>
              <a:rPr lang="en-IN" dirty="0" smtClean="0">
                <a:solidFill>
                  <a:schemeClr val="bg1">
                    <a:lumMod val="10000"/>
                  </a:schemeClr>
                </a:solidFill>
              </a:rPr>
              <a:t>. </a:t>
            </a:r>
            <a:endParaRPr lang="en-US" dirty="0" smtClean="0">
              <a:solidFill>
                <a:schemeClr val="bg1">
                  <a:lumMod val="10000"/>
                </a:schemeClr>
              </a:solidFill>
            </a:endParaRPr>
          </a:p>
          <a:p>
            <a:r>
              <a:rPr lang="en-US" dirty="0" smtClean="0"/>
              <a:t>Doing pretty well , predicting and detecting.</a:t>
            </a:r>
            <a:endParaRPr lang="en-US" dirty="0"/>
          </a:p>
        </p:txBody>
      </p:sp>
      <p:pic>
        <p:nvPicPr>
          <p:cNvPr id="4" name="Picture 3" descr="3e967051-80eb-43d0-8c70-8454f282eb5b.jpg"/>
          <p:cNvPicPr/>
          <p:nvPr/>
        </p:nvPicPr>
        <p:blipFill>
          <a:blip r:embed="rId2"/>
          <a:stretch>
            <a:fillRect/>
          </a:stretch>
        </p:blipFill>
        <p:spPr>
          <a:xfrm>
            <a:off x="4452181" y="195492"/>
            <a:ext cx="4475314" cy="3092138"/>
          </a:xfrm>
          <a:prstGeom prst="rect">
            <a:avLst/>
          </a:prstGeom>
        </p:spPr>
      </p:pic>
      <p:pic>
        <p:nvPicPr>
          <p:cNvPr id="5" name="Picture 4" descr="Screenshot 2022-01-28 142928.jpg"/>
          <p:cNvPicPr/>
          <p:nvPr/>
        </p:nvPicPr>
        <p:blipFill>
          <a:blip r:embed="rId3"/>
          <a:srcRect t="35053"/>
          <a:stretch>
            <a:fillRect/>
          </a:stretch>
        </p:blipFill>
        <p:spPr>
          <a:xfrm>
            <a:off x="101315" y="3979217"/>
            <a:ext cx="6349935" cy="953911"/>
          </a:xfrm>
          <a:prstGeom prst="rect">
            <a:avLst/>
          </a:prstGeom>
        </p:spPr>
      </p:pic>
      <p:sp>
        <p:nvSpPr>
          <p:cNvPr id="6" name="Subtitle 2"/>
          <p:cNvSpPr txBox="1">
            <a:spLocks/>
          </p:cNvSpPr>
          <p:nvPr/>
        </p:nvSpPr>
        <p:spPr>
          <a:xfrm>
            <a:off x="5257795" y="4382449"/>
            <a:ext cx="3804226" cy="248400"/>
          </a:xfrm>
          <a:prstGeom prst="rect">
            <a:avLst/>
          </a:prstGeom>
          <a:noFill/>
          <a:ln>
            <a:noFill/>
          </a:ln>
        </p:spPr>
        <p:txBody>
          <a:bodyPr spcFirstLastPara="1" wrap="square" lIns="91425" tIns="91425" rIns="91425" bIns="91425" anchor="t" anchorCtr="0">
            <a:noAutofit/>
          </a:bodyPr>
          <a:lstStyle/>
          <a:p>
            <a:pPr marL="457200" marR="0" lvl="0" indent="-317500" algn="r" defTabSz="914400" rtl="0" eaLnBrk="1" fontAlgn="auto" latinLnBrk="0" hangingPunct="1">
              <a:lnSpc>
                <a:spcPct val="100000"/>
              </a:lnSpc>
              <a:spcBef>
                <a:spcPts val="0"/>
              </a:spcBef>
              <a:spcAft>
                <a:spcPts val="0"/>
              </a:spcAft>
              <a:buClr>
                <a:schemeClr val="lt1"/>
              </a:buClr>
              <a:buSzPts val="2800"/>
              <a:buFont typeface="Questrial"/>
              <a:buNone/>
              <a:tabLst/>
              <a:defRPr/>
            </a:pPr>
            <a:r>
              <a:rPr lang="en-US" dirty="0" smtClean="0">
                <a:solidFill>
                  <a:srgbClr val="FFC000"/>
                </a:solidFill>
                <a:latin typeface="Didact Gothic"/>
                <a:ea typeface="Didact Gothic"/>
                <a:cs typeface="Didact Gothic"/>
                <a:sym typeface="Didact Gothic"/>
              </a:rPr>
              <a:t>And the accuracy is respectable too.</a:t>
            </a:r>
          </a:p>
          <a:p>
            <a:pPr marL="457200" marR="0" lvl="0" indent="-317500" algn="r" defTabSz="914400" rtl="0" eaLnBrk="1" fontAlgn="auto" latinLnBrk="0" hangingPunct="1">
              <a:lnSpc>
                <a:spcPct val="100000"/>
              </a:lnSpc>
              <a:spcBef>
                <a:spcPts val="0"/>
              </a:spcBef>
              <a:spcAft>
                <a:spcPts val="0"/>
              </a:spcAft>
              <a:buClr>
                <a:schemeClr val="lt1"/>
              </a:buClr>
              <a:buSzPts val="2800"/>
              <a:buFont typeface="Questrial"/>
              <a:buNone/>
              <a:tabLst/>
              <a:defRPr/>
            </a:pPr>
            <a:r>
              <a:rPr lang="en-US" dirty="0" smtClean="0">
                <a:solidFill>
                  <a:srgbClr val="FFC000"/>
                </a:solidFill>
                <a:latin typeface="Didact Gothic"/>
                <a:ea typeface="Didact Gothic"/>
                <a:cs typeface="Didact Gothic"/>
                <a:sym typeface="Didact Gothic"/>
              </a:rPr>
              <a:t>87.9% precisely</a:t>
            </a:r>
            <a:endParaRPr kumimoji="0" lang="en-US" sz="1400" b="0" i="0" u="none" strike="noStrike" kern="0" cap="none" spc="0" normalizeH="0" baseline="0" noProof="0" dirty="0">
              <a:ln>
                <a:noFill/>
              </a:ln>
              <a:solidFill>
                <a:srgbClr val="FFC000"/>
              </a:solidFill>
              <a:effectLst/>
              <a:uLnTx/>
              <a:uFillTx/>
              <a:latin typeface="Didact Gothic"/>
              <a:ea typeface="Didact Gothic"/>
              <a:cs typeface="Didact Gothic"/>
              <a:sym typeface="Didact Gothic"/>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295" y="256364"/>
            <a:ext cx="3427470" cy="1067941"/>
          </a:xfrm>
        </p:spPr>
        <p:txBody>
          <a:bodyPr/>
          <a:lstStyle/>
          <a:p>
            <a:r>
              <a:rPr lang="en-US" dirty="0" smtClean="0">
                <a:solidFill>
                  <a:schemeClr val="bg1">
                    <a:lumMod val="10000"/>
                  </a:schemeClr>
                </a:solidFill>
                <a:latin typeface="Julius Sans One" charset="0"/>
              </a:rPr>
              <a:t>Future scopes?</a:t>
            </a:r>
            <a:endParaRPr lang="en-US" dirty="0">
              <a:solidFill>
                <a:schemeClr val="bg1">
                  <a:lumMod val="10000"/>
                </a:schemeClr>
              </a:solidFill>
              <a:latin typeface="Julius Sans One" charset="0"/>
            </a:endParaRPr>
          </a:p>
        </p:txBody>
      </p:sp>
      <p:sp>
        <p:nvSpPr>
          <p:cNvPr id="3" name="Subtitle 2"/>
          <p:cNvSpPr>
            <a:spLocks noGrp="1"/>
          </p:cNvSpPr>
          <p:nvPr>
            <p:ph type="subTitle" idx="1"/>
          </p:nvPr>
        </p:nvSpPr>
        <p:spPr>
          <a:xfrm>
            <a:off x="4028083" y="2111164"/>
            <a:ext cx="4321335" cy="248400"/>
          </a:xfrm>
        </p:spPr>
        <p:txBody>
          <a:bodyPr/>
          <a:lstStyle/>
          <a:p>
            <a:r>
              <a:rPr lang="en-IN" dirty="0" smtClean="0">
                <a:solidFill>
                  <a:schemeClr val="bg1">
                    <a:lumMod val="10000"/>
                  </a:schemeClr>
                </a:solidFill>
              </a:rPr>
              <a:t>. </a:t>
            </a:r>
            <a:endParaRPr lang="en-US" dirty="0" smtClean="0">
              <a:solidFill>
                <a:schemeClr val="bg1">
                  <a:lumMod val="10000"/>
                </a:schemeClr>
              </a:solidFill>
            </a:endParaRPr>
          </a:p>
          <a:p>
            <a:pPr algn="l"/>
            <a:r>
              <a:rPr lang="en-IN" b="1" dirty="0" smtClean="0"/>
              <a:t>There are many such modifications and enhancement we would like to add to the current working model :</a:t>
            </a:r>
          </a:p>
          <a:p>
            <a:pPr lvl="0" algn="l"/>
            <a:endParaRPr lang="en-US" dirty="0" smtClean="0"/>
          </a:p>
          <a:p>
            <a:pPr lvl="0" algn="l">
              <a:buFont typeface="Arial" pitchFamily="34" charset="0"/>
              <a:buChar char="•"/>
            </a:pPr>
            <a:r>
              <a:rPr lang="en-US" dirty="0" smtClean="0"/>
              <a:t>Detect whether it is a motor bike or cycle.</a:t>
            </a:r>
          </a:p>
          <a:p>
            <a:pPr lvl="0" algn="l">
              <a:buFont typeface="Arial" pitchFamily="34" charset="0"/>
              <a:buChar char="•"/>
            </a:pPr>
            <a:r>
              <a:rPr lang="en-US" dirty="0" smtClean="0"/>
              <a:t>Detect whether a person is walking on road.</a:t>
            </a:r>
          </a:p>
          <a:p>
            <a:pPr lvl="0" algn="l">
              <a:buFont typeface="Arial" pitchFamily="34" charset="0"/>
              <a:buChar char="•"/>
            </a:pPr>
            <a:r>
              <a:rPr lang="en-US" dirty="0" smtClean="0"/>
              <a:t>Capture the image of license plates of the rule breakers.</a:t>
            </a:r>
          </a:p>
          <a:p>
            <a:pPr algn="l"/>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72"/>
        <p:cNvGrpSpPr/>
        <p:nvPr/>
      </p:nvGrpSpPr>
      <p:grpSpPr>
        <a:xfrm>
          <a:off x="0" y="0"/>
          <a:ext cx="0" cy="0"/>
          <a:chOff x="0" y="0"/>
          <a:chExt cx="0" cy="0"/>
        </a:xfrm>
      </p:grpSpPr>
      <p:sp>
        <p:nvSpPr>
          <p:cNvPr id="673" name="Google Shape;673;p67"/>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Thanks</a:t>
            </a:r>
            <a:endParaRPr/>
          </a:p>
        </p:txBody>
      </p:sp>
      <p:sp>
        <p:nvSpPr>
          <p:cNvPr id="18" name="Subtitle 17"/>
          <p:cNvSpPr>
            <a:spLocks noGrp="1"/>
          </p:cNvSpPr>
          <p:nvPr>
            <p:ph type="subTitle" idx="2"/>
          </p:nvPr>
        </p:nvSpPr>
        <p:spPr/>
        <p:txBody>
          <a:bodyPr/>
          <a:lstStyle/>
          <a:p>
            <a:r>
              <a:rPr lang="en-US" dirty="0" smtClean="0"/>
              <a:t>To our mentor and the teachers present.</a:t>
            </a:r>
            <a:endParaRPr lang="en-US" dirty="0"/>
          </a:p>
        </p:txBody>
      </p:sp>
      <p:sp>
        <p:nvSpPr>
          <p:cNvPr id="19" name="Rectangle 18"/>
          <p:cNvSpPr/>
          <p:nvPr/>
        </p:nvSpPr>
        <p:spPr>
          <a:xfrm>
            <a:off x="510803" y="3285534"/>
            <a:ext cx="6262063" cy="8198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89"/>
        <p:cNvGrpSpPr/>
        <p:nvPr/>
      </p:nvGrpSpPr>
      <p:grpSpPr>
        <a:xfrm>
          <a:off x="0" y="0"/>
          <a:ext cx="0" cy="0"/>
          <a:chOff x="0" y="0"/>
          <a:chExt cx="0" cy="0"/>
        </a:xfrm>
      </p:grpSpPr>
      <p:sp>
        <p:nvSpPr>
          <p:cNvPr id="291" name="Google Shape;291;p45"/>
          <p:cNvSpPr txBox="1">
            <a:spLocks noGrp="1"/>
          </p:cNvSpPr>
          <p:nvPr>
            <p:ph type="title" idx="4"/>
          </p:nvPr>
        </p:nvSpPr>
        <p:spPr>
          <a:xfrm>
            <a:off x="1595680" y="2701395"/>
            <a:ext cx="1763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a:t>
            </a:r>
            <a:r>
              <a:rPr lang="en-US" dirty="0" smtClean="0"/>
              <a:t>n</a:t>
            </a:r>
            <a:r>
              <a:rPr lang="en" dirty="0" smtClean="0"/>
              <a:t>iket </a:t>
            </a:r>
            <a:r>
              <a:rPr lang="en" dirty="0" smtClean="0"/>
              <a:t>Saha</a:t>
            </a:r>
            <a:br>
              <a:rPr lang="en" dirty="0" smtClean="0"/>
            </a:br>
            <a:r>
              <a:rPr lang="en" dirty="0" smtClean="0"/>
              <a:t>roll- 1811100002049</a:t>
            </a:r>
            <a:endParaRPr/>
          </a:p>
        </p:txBody>
      </p:sp>
      <p:sp>
        <p:nvSpPr>
          <p:cNvPr id="294" name="Google Shape;294;p45"/>
          <p:cNvSpPr txBox="1">
            <a:spLocks noGrp="1"/>
          </p:cNvSpPr>
          <p:nvPr>
            <p:ph type="title" idx="2"/>
          </p:nvPr>
        </p:nvSpPr>
        <p:spPr>
          <a:xfrm>
            <a:off x="5741099" y="2553113"/>
            <a:ext cx="2803597"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Sayantan dey </a:t>
            </a:r>
            <a:r>
              <a:rPr lang="en" dirty="0" smtClean="0"/>
              <a:t>sarkar</a:t>
            </a:r>
            <a:br>
              <a:rPr lang="en" dirty="0" smtClean="0"/>
            </a:br>
            <a:r>
              <a:rPr lang="en" dirty="0" smtClean="0"/>
              <a:t>roll-</a:t>
            </a:r>
            <a:br>
              <a:rPr lang="en" dirty="0" smtClean="0"/>
            </a:br>
            <a:r>
              <a:rPr lang="en" dirty="0" smtClean="0"/>
              <a:t>1811100002048</a:t>
            </a:r>
            <a:endParaRPr/>
          </a:p>
        </p:txBody>
      </p:sp>
      <p:sp>
        <p:nvSpPr>
          <p:cNvPr id="297" name="Google Shape;297;p45"/>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Our team</a:t>
            </a:r>
            <a:endParaRPr b="1"/>
          </a:p>
        </p:txBody>
      </p:sp>
      <p:cxnSp>
        <p:nvCxnSpPr>
          <p:cNvPr id="301" name="Google Shape;301;p45"/>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sp>
        <p:nvSpPr>
          <p:cNvPr id="20" name="Isosceles Triangle 19"/>
          <p:cNvSpPr/>
          <p:nvPr/>
        </p:nvSpPr>
        <p:spPr>
          <a:xfrm rot="10800000">
            <a:off x="1791729" y="1421028"/>
            <a:ext cx="1229497" cy="994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6553200" y="1301579"/>
            <a:ext cx="1229497" cy="994719"/>
          </a:xfrm>
          <a:prstGeom prst="triangle">
            <a:avLst>
              <a:gd name="adj" fmla="val 49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3761" y="4040660"/>
            <a:ext cx="7784756" cy="400110"/>
          </a:xfrm>
          <a:prstGeom prst="rect">
            <a:avLst/>
          </a:prstGeom>
          <a:solidFill>
            <a:schemeClr val="accent4">
              <a:lumMod val="50000"/>
            </a:schemeClr>
          </a:solidFill>
        </p:spPr>
        <p:txBody>
          <a:bodyPr wrap="square" rtlCol="0">
            <a:spAutoFit/>
          </a:bodyPr>
          <a:lstStyle/>
          <a:p>
            <a:pPr algn="ctr"/>
            <a:r>
              <a:rPr lang="en-US" sz="2000" b="1" dirty="0" smtClean="0">
                <a:solidFill>
                  <a:schemeClr val="accent6"/>
                </a:solidFill>
                <a:latin typeface="Julius Sans One" charset="0"/>
              </a:rPr>
              <a:t>Mentor : Professor Sudhindhu Bikash MAndal</a:t>
            </a:r>
            <a:endParaRPr lang="en-US" sz="2000" b="1" dirty="0">
              <a:solidFill>
                <a:schemeClr val="accent6"/>
              </a:solidFill>
              <a:latin typeface="Julius Sans On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rPr>
              <a:t>Table of contents</a:t>
            </a:r>
            <a:endParaRPr b="1">
              <a:solidFill>
                <a:schemeClr val="lt1"/>
              </a:solidFill>
            </a:endParaRPr>
          </a:p>
        </p:txBody>
      </p:sp>
      <p:sp>
        <p:nvSpPr>
          <p:cNvPr id="248" name="Google Shape;248;p41"/>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vs. Solution</a:t>
            </a:r>
            <a:endParaRPr>
              <a:solidFill>
                <a:schemeClr val="dk1"/>
              </a:solidFill>
            </a:endParaRPr>
          </a:p>
        </p:txBody>
      </p:sp>
      <p:sp>
        <p:nvSpPr>
          <p:cNvPr id="249" name="Google Shape;249;p41"/>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Project</a:t>
            </a:r>
            <a:endParaRPr>
              <a:solidFill>
                <a:schemeClr val="dk1"/>
              </a:solidFill>
            </a:endParaRPr>
          </a:p>
        </p:txBody>
      </p:sp>
      <p:sp>
        <p:nvSpPr>
          <p:cNvPr id="251" name="Google Shape;251;p41"/>
          <p:cNvSpPr txBox="1">
            <a:spLocks noGrp="1"/>
          </p:cNvSpPr>
          <p:nvPr>
            <p:ph type="title" idx="2"/>
          </p:nvPr>
        </p:nvSpPr>
        <p:spPr>
          <a:xfrm>
            <a:off x="4810771" y="11640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52" name="Google Shape;252;p41"/>
          <p:cNvSpPr txBox="1">
            <a:spLocks noGrp="1"/>
          </p:cNvSpPr>
          <p:nvPr>
            <p:ph type="title" idx="3"/>
          </p:nvPr>
        </p:nvSpPr>
        <p:spPr>
          <a:xfrm>
            <a:off x="4810771" y="203199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53" name="Google Shape;253;p41"/>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1"/>
                </a:solidFill>
              </a:rPr>
              <a:t>Hurdles</a:t>
            </a:r>
            <a:endParaRPr>
              <a:solidFill>
                <a:schemeClr val="dk1"/>
              </a:solidFill>
            </a:endParaRPr>
          </a:p>
        </p:txBody>
      </p:sp>
      <p:sp>
        <p:nvSpPr>
          <p:cNvPr id="255" name="Google Shape;255;p41"/>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1"/>
                </a:solidFill>
              </a:rPr>
              <a:t>Progress so Far…</a:t>
            </a:r>
            <a:endParaRPr>
              <a:solidFill>
                <a:schemeClr val="dk1"/>
              </a:solidFill>
            </a:endParaRPr>
          </a:p>
        </p:txBody>
      </p:sp>
      <p:sp>
        <p:nvSpPr>
          <p:cNvPr id="257" name="Google Shape;257;p41"/>
          <p:cNvSpPr txBox="1">
            <a:spLocks noGrp="1"/>
          </p:cNvSpPr>
          <p:nvPr>
            <p:ph type="title" idx="7"/>
          </p:nvPr>
        </p:nvSpPr>
        <p:spPr>
          <a:xfrm>
            <a:off x="4810771" y="288041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58" name="Google Shape;258;p41"/>
          <p:cNvSpPr txBox="1">
            <a:spLocks noGrp="1"/>
          </p:cNvSpPr>
          <p:nvPr>
            <p:ph type="title" idx="8"/>
          </p:nvPr>
        </p:nvSpPr>
        <p:spPr>
          <a:xfrm>
            <a:off x="4810771" y="374834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59" name="Google Shape;259;p41"/>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t>
            </a:r>
            <a:endParaRPr/>
          </a:p>
        </p:txBody>
      </p:sp>
      <p:sp>
        <p:nvSpPr>
          <p:cNvPr id="275" name="Google Shape;275;p43"/>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r>
              <a:rPr lang="en-IN" dirty="0" smtClean="0"/>
              <a:t>Road safety problems are local, meaning that the specific characteristics of a problem are often unique in each community.</a:t>
            </a:r>
            <a:endParaRPr/>
          </a:p>
        </p:txBody>
      </p:sp>
      <p:cxnSp>
        <p:nvCxnSpPr>
          <p:cNvPr id="278" name="Google Shape;278;p43"/>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7" name="Picture 6" descr="550-31.jpg"/>
          <p:cNvPicPr>
            <a:picLocks noChangeAspect="1"/>
          </p:cNvPicPr>
          <p:nvPr/>
        </p:nvPicPr>
        <p:blipFill>
          <a:blip r:embed="rId3"/>
          <a:srcRect b="5557"/>
          <a:stretch>
            <a:fillRect/>
          </a:stretch>
        </p:blipFill>
        <p:spPr>
          <a:xfrm>
            <a:off x="5177739" y="525161"/>
            <a:ext cx="3497075" cy="235396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07"/>
        <p:cNvGrpSpPr/>
        <p:nvPr/>
      </p:nvGrpSpPr>
      <p:grpSpPr>
        <a:xfrm>
          <a:off x="0" y="0"/>
          <a:ext cx="0" cy="0"/>
          <a:chOff x="0" y="0"/>
          <a:chExt cx="0" cy="0"/>
        </a:xfrm>
      </p:grpSpPr>
      <p:sp>
        <p:nvSpPr>
          <p:cNvPr id="308" name="Google Shape;308;p46"/>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a:t>
            </a:r>
            <a:endParaRPr/>
          </a:p>
        </p:txBody>
      </p:sp>
      <p:sp>
        <p:nvSpPr>
          <p:cNvPr id="309" name="Google Shape;309;p46"/>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p>
            <a:pPr marL="0" lvl="0" indent="0" algn="l"/>
            <a:r>
              <a:rPr lang="en-IN" sz="1800" dirty="0" smtClean="0"/>
              <a:t>Most people riding two wheelers are very ignorant about minimum riding safety</a:t>
            </a:r>
            <a:endParaRPr sz="1800">
              <a:solidFill>
                <a:schemeClr val="lt1"/>
              </a:solidFill>
              <a:latin typeface="Didact Gothic"/>
              <a:ea typeface="Didact Gothic"/>
              <a:cs typeface="Didact Gothic"/>
              <a:sym typeface="Didact Gothic"/>
            </a:endParaRPr>
          </a:p>
        </p:txBody>
      </p:sp>
      <p:cxnSp>
        <p:nvCxnSpPr>
          <p:cNvPr id="310" name="Google Shape;310;p46"/>
          <p:cNvCxnSpPr/>
          <p:nvPr/>
        </p:nvCxnSpPr>
        <p:spPr>
          <a:xfrm>
            <a:off x="4248450" y="3246928"/>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4"/>
        <p:cNvGrpSpPr/>
        <p:nvPr/>
      </p:nvGrpSpPr>
      <p:grpSpPr>
        <a:xfrm>
          <a:off x="0" y="0"/>
          <a:ext cx="0" cy="0"/>
          <a:chOff x="0" y="0"/>
          <a:chExt cx="0" cy="0"/>
        </a:xfrm>
      </p:grpSpPr>
      <p:sp>
        <p:nvSpPr>
          <p:cNvPr id="325" name="Google Shape;325;p48"/>
          <p:cNvSpPr txBox="1">
            <a:spLocks noGrp="1"/>
          </p:cNvSpPr>
          <p:nvPr>
            <p:ph type="ctrTitle"/>
          </p:nvPr>
        </p:nvSpPr>
        <p:spPr>
          <a:xfrm>
            <a:off x="1678187" y="1175294"/>
            <a:ext cx="5762400" cy="5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a:t>
            </a:r>
            <a:endParaRPr/>
          </a:p>
        </p:txBody>
      </p:sp>
      <p:sp>
        <p:nvSpPr>
          <p:cNvPr id="326" name="Google Shape;326;p48"/>
          <p:cNvSpPr txBox="1">
            <a:spLocks noGrp="1"/>
          </p:cNvSpPr>
          <p:nvPr>
            <p:ph type="subTitle" idx="1"/>
          </p:nvPr>
        </p:nvSpPr>
        <p:spPr>
          <a:xfrm>
            <a:off x="3229067" y="1860755"/>
            <a:ext cx="3026400" cy="999000"/>
          </a:xfrm>
          <a:prstGeom prst="rect">
            <a:avLst/>
          </a:prstGeom>
        </p:spPr>
        <p:txBody>
          <a:bodyPr spcFirstLastPara="1" wrap="square" lIns="91425" tIns="91425" rIns="91425" bIns="91425" anchor="t" anchorCtr="0">
            <a:noAutofit/>
          </a:bodyPr>
          <a:lstStyle/>
          <a:p>
            <a:pPr marL="0" lvl="0" indent="0" algn="l"/>
            <a:r>
              <a:rPr lang="en-IN" dirty="0" smtClean="0"/>
              <a:t>The project here is to take on them with the help of very effective high speed camera network, the project will be system upgrade to it this will detect people not wearing helmets riding their two wheelers</a:t>
            </a:r>
            <a:endParaRPr>
              <a:solidFill>
                <a:schemeClr val="dk1"/>
              </a:solidFill>
              <a:latin typeface="Didact Gothic"/>
              <a:ea typeface="Didact Gothic"/>
              <a:cs typeface="Didact Gothic"/>
              <a:sym typeface="Didact Gothic"/>
            </a:endParaRPr>
          </a:p>
        </p:txBody>
      </p:sp>
      <p:cxnSp>
        <p:nvCxnSpPr>
          <p:cNvPr id="327" name="Google Shape;327;p48"/>
          <p:cNvCxnSpPr/>
          <p:nvPr/>
        </p:nvCxnSpPr>
        <p:spPr>
          <a:xfrm>
            <a:off x="4248450" y="1861435"/>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4"/>
        <p:cNvGrpSpPr/>
        <p:nvPr/>
      </p:nvGrpSpPr>
      <p:grpSpPr>
        <a:xfrm>
          <a:off x="0" y="0"/>
          <a:ext cx="0" cy="0"/>
          <a:chOff x="0" y="0"/>
          <a:chExt cx="0" cy="0"/>
        </a:xfrm>
      </p:grpSpPr>
      <p:sp>
        <p:nvSpPr>
          <p:cNvPr id="325" name="Google Shape;325;p48"/>
          <p:cNvSpPr txBox="1">
            <a:spLocks noGrp="1"/>
          </p:cNvSpPr>
          <p:nvPr>
            <p:ph type="ctrTitle"/>
          </p:nvPr>
        </p:nvSpPr>
        <p:spPr>
          <a:xfrm>
            <a:off x="1703412" y="223057"/>
            <a:ext cx="5762400" cy="5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Literature Survey</a:t>
            </a:r>
            <a:endParaRPr/>
          </a:p>
        </p:txBody>
      </p:sp>
      <p:sp>
        <p:nvSpPr>
          <p:cNvPr id="326" name="Google Shape;326;p48"/>
          <p:cNvSpPr txBox="1">
            <a:spLocks noGrp="1"/>
          </p:cNvSpPr>
          <p:nvPr>
            <p:ph type="subTitle" idx="1"/>
          </p:nvPr>
        </p:nvSpPr>
        <p:spPr>
          <a:xfrm>
            <a:off x="3153392" y="1204909"/>
            <a:ext cx="3026400" cy="999000"/>
          </a:xfrm>
          <a:prstGeom prst="rect">
            <a:avLst/>
          </a:prstGeom>
        </p:spPr>
        <p:txBody>
          <a:bodyPr spcFirstLastPara="1" wrap="square" lIns="91425" tIns="91425" rIns="91425" bIns="91425" anchor="t" anchorCtr="0">
            <a:noAutofit/>
          </a:bodyPr>
          <a:lstStyle/>
          <a:p>
            <a:pPr marL="0" lvl="0" indent="0" algn="l"/>
            <a:r>
              <a:rPr lang="en-US" dirty="0" smtClean="0"/>
              <a:t>At present, previous studies and works of safety are done on helmets detection can be divided into three parts, sensor-based detection, machine based detection, and deep learning-based detection.</a:t>
            </a:r>
          </a:p>
          <a:p>
            <a:pPr marL="0" lvl="0" indent="0" algn="l"/>
            <a:endParaRPr lang="en-US" dirty="0" smtClean="0">
              <a:solidFill>
                <a:schemeClr val="dk1"/>
              </a:solidFill>
              <a:latin typeface="Didact Gothic"/>
              <a:ea typeface="Didact Gothic"/>
              <a:cs typeface="Didact Gothic"/>
              <a:sym typeface="Didact Gothic"/>
            </a:endParaRPr>
          </a:p>
          <a:p>
            <a:pPr marL="0" lvl="0" indent="0" algn="l"/>
            <a:r>
              <a:rPr lang="en-US" dirty="0" smtClean="0">
                <a:solidFill>
                  <a:srgbClr val="C00000"/>
                </a:solidFill>
              </a:rPr>
              <a:t>Source: </a:t>
            </a:r>
            <a:r>
              <a:rPr lang="en-US" dirty="0" err="1" smtClean="0">
                <a:solidFill>
                  <a:srgbClr val="C00000"/>
                </a:solidFill>
                <a:hlinkClick r:id="rId3" action="ppaction://hlinkfile"/>
              </a:rPr>
              <a:t>shorturl.at</a:t>
            </a:r>
            <a:r>
              <a:rPr lang="en-US" dirty="0" smtClean="0">
                <a:solidFill>
                  <a:srgbClr val="C00000"/>
                </a:solidFill>
                <a:hlinkClick r:id="rId3" action="ppaction://hlinkfile"/>
              </a:rPr>
              <a:t>/</a:t>
            </a:r>
            <a:r>
              <a:rPr lang="en-US" dirty="0" err="1" smtClean="0">
                <a:solidFill>
                  <a:srgbClr val="C00000"/>
                </a:solidFill>
                <a:hlinkClick r:id="rId3" action="ppaction://hlinkfile"/>
              </a:rPr>
              <a:t>izDHJ</a:t>
            </a:r>
            <a:endParaRPr>
              <a:solidFill>
                <a:srgbClr val="C00000"/>
              </a:solidFill>
              <a:latin typeface="Didact Gothic"/>
              <a:ea typeface="Didact Gothic"/>
              <a:cs typeface="Didact Gothic"/>
              <a:sym typeface="Didact Gothic"/>
            </a:endParaRPr>
          </a:p>
        </p:txBody>
      </p:sp>
      <p:cxnSp>
        <p:nvCxnSpPr>
          <p:cNvPr id="327" name="Google Shape;327;p48"/>
          <p:cNvCxnSpPr/>
          <p:nvPr/>
        </p:nvCxnSpPr>
        <p:spPr>
          <a:xfrm>
            <a:off x="4160163" y="846136"/>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31"/>
        <p:cNvGrpSpPr/>
        <p:nvPr/>
      </p:nvGrpSpPr>
      <p:grpSpPr>
        <a:xfrm>
          <a:off x="0" y="0"/>
          <a:ext cx="0" cy="0"/>
          <a:chOff x="0" y="0"/>
          <a:chExt cx="0" cy="0"/>
        </a:xfrm>
      </p:grpSpPr>
      <p:sp>
        <p:nvSpPr>
          <p:cNvPr id="334" name="Google Shape;334;p49"/>
          <p:cNvSpPr/>
          <p:nvPr/>
        </p:nvSpPr>
        <p:spPr>
          <a:xfrm>
            <a:off x="0" y="526626"/>
            <a:ext cx="5747400" cy="187676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9"/>
          <p:cNvSpPr txBox="1">
            <a:spLocks noGrp="1"/>
          </p:cNvSpPr>
          <p:nvPr>
            <p:ph type="title"/>
          </p:nvPr>
        </p:nvSpPr>
        <p:spPr>
          <a:xfrm>
            <a:off x="713225" y="923025"/>
            <a:ext cx="4220700" cy="9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Using the mechanicals eyes</a:t>
            </a:r>
            <a:endParaRPr/>
          </a:p>
        </p:txBody>
      </p:sp>
      <p:cxnSp>
        <p:nvCxnSpPr>
          <p:cNvPr id="337" name="Google Shape;337;p49"/>
          <p:cNvCxnSpPr/>
          <p:nvPr/>
        </p:nvCxnSpPr>
        <p:spPr>
          <a:xfrm>
            <a:off x="817621" y="2117160"/>
            <a:ext cx="647100" cy="0"/>
          </a:xfrm>
          <a:prstGeom prst="straightConnector1">
            <a:avLst/>
          </a:prstGeom>
          <a:noFill/>
          <a:ln w="19050" cap="flat" cmpd="sng">
            <a:solidFill>
              <a:schemeClr val="lt1"/>
            </a:solidFill>
            <a:prstDash val="solid"/>
            <a:round/>
            <a:headEnd type="none" w="med" len="med"/>
            <a:tailEnd type="none" w="med" len="med"/>
          </a:ln>
        </p:spPr>
      </p:cxnSp>
      <p:sp>
        <p:nvSpPr>
          <p:cNvPr id="9" name="TextBox 8"/>
          <p:cNvSpPr txBox="1"/>
          <p:nvPr/>
        </p:nvSpPr>
        <p:spPr>
          <a:xfrm>
            <a:off x="1266568" y="3064476"/>
            <a:ext cx="5816016" cy="954107"/>
          </a:xfrm>
          <a:prstGeom prst="rect">
            <a:avLst/>
          </a:prstGeom>
          <a:noFill/>
        </p:spPr>
        <p:txBody>
          <a:bodyPr wrap="none" rtlCol="0">
            <a:spAutoFit/>
          </a:bodyPr>
          <a:lstStyle/>
          <a:p>
            <a:r>
              <a:rPr lang="en-US" dirty="0" smtClean="0">
                <a:latin typeface="Didact Gothic" charset="0"/>
              </a:rPr>
              <a:t>The Traffic surveillance system has modernized a lot in most of the cities</a:t>
            </a:r>
          </a:p>
          <a:p>
            <a:r>
              <a:rPr lang="en-US" dirty="0" smtClean="0">
                <a:latin typeface="Didact Gothic" charset="0"/>
              </a:rPr>
              <a:t>Of India with network of CCTV now its time to catch not only rash driving </a:t>
            </a:r>
          </a:p>
          <a:p>
            <a:r>
              <a:rPr lang="en-US" dirty="0" smtClean="0">
                <a:latin typeface="Didact Gothic" charset="0"/>
              </a:rPr>
              <a:t>license plates of 4+ wheelers but also Safety ignoring motor bike riders by </a:t>
            </a:r>
          </a:p>
          <a:p>
            <a:r>
              <a:rPr lang="en-US" dirty="0" smtClean="0">
                <a:latin typeface="Didact Gothic" charset="0"/>
              </a:rPr>
              <a:t>baking some efficient algorithm into the system.</a:t>
            </a:r>
            <a:endParaRPr lang="en-US" dirty="0">
              <a:latin typeface="Didact Gothic"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3" name="Google Shape;383;p53"/>
          <p:cNvSpPr txBox="1">
            <a:spLocks noGrp="1"/>
          </p:cNvSpPr>
          <p:nvPr>
            <p:ph type="subTitle" idx="1"/>
          </p:nvPr>
        </p:nvSpPr>
        <p:spPr>
          <a:xfrm>
            <a:off x="3351393" y="1872305"/>
            <a:ext cx="2426100" cy="7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Detecting the motor-bike riders wearing helmet and non-wearers too “Precisely”</a:t>
            </a:r>
          </a:p>
          <a:p>
            <a:pPr marL="0" lvl="0" indent="0" algn="ctr" rtl="0">
              <a:spcBef>
                <a:spcPts val="0"/>
              </a:spcBef>
              <a:spcAft>
                <a:spcPts val="0"/>
              </a:spcAft>
              <a:buNone/>
            </a:pPr>
            <a:r>
              <a:rPr lang="en-US" dirty="0" smtClean="0"/>
              <a:t>At daylight</a:t>
            </a:r>
          </a:p>
        </p:txBody>
      </p:sp>
      <p:sp>
        <p:nvSpPr>
          <p:cNvPr id="391" name="Google Shape;391;p53"/>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Our </a:t>
            </a:r>
            <a:r>
              <a:rPr lang="en" dirty="0" smtClean="0">
                <a:solidFill>
                  <a:schemeClr val="lt1"/>
                </a:solidFill>
              </a:rPr>
              <a:t>plan</a:t>
            </a:r>
            <a:endParaRPr>
              <a:solidFill>
                <a:schemeClr val="lt1"/>
              </a:solidFill>
            </a:endParaRPr>
          </a:p>
        </p:txBody>
      </p:sp>
      <p:cxnSp>
        <p:nvCxnSpPr>
          <p:cNvPr id="392" name="Google Shape;392;p53"/>
          <p:cNvCxnSpPr/>
          <p:nvPr/>
        </p:nvCxnSpPr>
        <p:spPr>
          <a:xfrm>
            <a:off x="4248450" y="127506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364</Words>
  <PresentationFormat>On-screen Show (16:9)</PresentationFormat>
  <Paragraphs>55</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Julius Sans One</vt:lpstr>
      <vt:lpstr>Didact Gothic</vt:lpstr>
      <vt:lpstr>Questrial</vt:lpstr>
      <vt:lpstr>Minimalist Grayscale Pitch Deck by Slidesgo</vt:lpstr>
      <vt:lpstr>Project on: Road Safety Detection For Two Wheelers</vt:lpstr>
      <vt:lpstr>Aniket Saha roll- 1811100002049</vt:lpstr>
      <vt:lpstr>Table of contents</vt:lpstr>
      <vt:lpstr>Introduction </vt:lpstr>
      <vt:lpstr>Problem</vt:lpstr>
      <vt:lpstr>Solution</vt:lpstr>
      <vt:lpstr>Literature Survey</vt:lpstr>
      <vt:lpstr>Using the mechanicals eyes</vt:lpstr>
      <vt:lpstr>Our plan</vt:lpstr>
      <vt:lpstr>The algo in use: YoloV5</vt:lpstr>
      <vt:lpstr>Concisely how it works?: YoloV5</vt:lpstr>
      <vt:lpstr>there are hurdles</vt:lpstr>
      <vt:lpstr>Dataset &amp; preprocessing</vt:lpstr>
      <vt:lpstr>How its doing?</vt:lpstr>
      <vt:lpstr>Future scopes?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GRAYSCALE PITCH DECK</dc:title>
  <dc:creator>ANIKET</dc:creator>
  <cp:lastModifiedBy>ANIKET</cp:lastModifiedBy>
  <cp:revision>26</cp:revision>
  <dcterms:modified xsi:type="dcterms:W3CDTF">2022-07-01T03:41:02Z</dcterms:modified>
</cp:coreProperties>
</file>