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8B0BA3-1B9E-4AEC-9E25-777640D0D349}">
  <a:tblStyle styleId="{E68B0BA3-1B9E-4AEC-9E25-777640D0D34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b1ff448f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5b1ff448f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1ff448f3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5b1ff448f3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b1ff448f3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5b1ff448f3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b1ff448f3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5b1ff448f3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b1ff448f3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5b1ff448f3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0" y="142852"/>
            <a:ext cx="9144000" cy="157163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959"/>
              <a:buFont typeface="Calibri"/>
              <a:buNone/>
            </a:pPr>
            <a:r>
              <a:rPr i="0" lang="en-US" sz="3959" u="none" cap="none" strike="noStrike">
                <a:solidFill>
                  <a:srgbClr val="6D9EEB"/>
                </a:solidFill>
                <a:latin typeface="Times New Roman"/>
                <a:ea typeface="Times New Roman"/>
                <a:cs typeface="Times New Roman"/>
                <a:sym typeface="Times New Roman"/>
              </a:rPr>
              <a:t>Power Forecasting of Solar PV Systems Using</a:t>
            </a:r>
            <a:br>
              <a:rPr i="0" lang="en-US" sz="3959" u="none" cap="none" strike="noStrike">
                <a:solidFill>
                  <a:srgbClr val="6D9EEB"/>
                </a:solidFill>
                <a:latin typeface="Times New Roman"/>
                <a:ea typeface="Times New Roman"/>
                <a:cs typeface="Times New Roman"/>
                <a:sym typeface="Times New Roman"/>
              </a:rPr>
            </a:br>
            <a:r>
              <a:rPr lang="en-US" sz="3959">
                <a:solidFill>
                  <a:srgbClr val="6D9EEB"/>
                </a:solidFill>
                <a:latin typeface="Times New Roman"/>
                <a:ea typeface="Times New Roman"/>
                <a:cs typeface="Times New Roman"/>
                <a:sym typeface="Times New Roman"/>
              </a:rPr>
              <a:t>Recurrent Neural Network</a:t>
            </a:r>
            <a:endParaRPr i="0" sz="3959" u="none" cap="none" strike="noStrike">
              <a:solidFill>
                <a:srgbClr val="6D9EEB"/>
              </a:solidFill>
              <a:latin typeface="Times New Roman"/>
              <a:ea typeface="Times New Roman"/>
              <a:cs typeface="Times New Roman"/>
              <a:sym typeface="Times New Roman"/>
            </a:endParaRPr>
          </a:p>
        </p:txBody>
      </p:sp>
      <p:sp>
        <p:nvSpPr>
          <p:cNvPr id="85" name="Google Shape;85;p13"/>
          <p:cNvSpPr txBox="1"/>
          <p:nvPr>
            <p:ph idx="1" type="body"/>
          </p:nvPr>
        </p:nvSpPr>
        <p:spPr>
          <a:xfrm>
            <a:off x="457200" y="1600200"/>
            <a:ext cx="8229600" cy="504351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rgbClr val="0C0C0C"/>
              </a:buClr>
              <a:buSzPts val="2000"/>
              <a:buFont typeface="Arial"/>
              <a:buNone/>
            </a:pPr>
            <a:r>
              <a:t/>
            </a:r>
            <a:endParaRPr b="1" sz="2000">
              <a:solidFill>
                <a:srgbClr val="0C0C0C"/>
              </a:solidFill>
            </a:endParaRPr>
          </a:p>
          <a:p>
            <a:pPr indent="-342900" lvl="0" marL="800100" marR="0" rtl="0" algn="l">
              <a:lnSpc>
                <a:spcPct val="100000"/>
              </a:lnSpc>
              <a:spcBef>
                <a:spcPts val="400"/>
              </a:spcBef>
              <a:spcAft>
                <a:spcPts val="0"/>
              </a:spcAft>
              <a:buClr>
                <a:srgbClr val="0C0C0C"/>
              </a:buClr>
              <a:buSzPts val="2000"/>
              <a:buFont typeface="Arial"/>
              <a:buNone/>
            </a:pPr>
            <a:r>
              <a:rPr b="1" i="0" lang="en-US" sz="1400" u="none" cap="none" strike="noStrike">
                <a:solidFill>
                  <a:srgbClr val="0C0C0C"/>
                </a:solidFill>
                <a:latin typeface="Times New Roman"/>
                <a:ea typeface="Times New Roman"/>
                <a:cs typeface="Times New Roman"/>
                <a:sym typeface="Times New Roman"/>
              </a:rPr>
              <a:t>PRESENTED BY:</a:t>
            </a:r>
            <a:endParaRPr>
              <a:latin typeface="Times New Roman"/>
              <a:ea typeface="Times New Roman"/>
              <a:cs typeface="Times New Roman"/>
              <a:sym typeface="Times New Roman"/>
            </a:endParaRPr>
          </a:p>
          <a:p>
            <a:pPr indent="-342900" lvl="0" marL="800100" marR="0" rtl="0" algn="l">
              <a:lnSpc>
                <a:spcPct val="100000"/>
              </a:lnSpc>
              <a:spcBef>
                <a:spcPts val="280"/>
              </a:spcBef>
              <a:spcAft>
                <a:spcPts val="0"/>
              </a:spcAft>
              <a:buClr>
                <a:srgbClr val="0C0C0C"/>
              </a:buClr>
              <a:buSzPts val="1400"/>
              <a:buFont typeface="Arial"/>
              <a:buNone/>
            </a:pPr>
            <a:r>
              <a:rPr b="1" i="0" lang="en-US" sz="1400" u="none" cap="none" strike="noStrike">
                <a:solidFill>
                  <a:srgbClr val="0C0C0C"/>
                </a:solidFill>
                <a:latin typeface="Times New Roman"/>
                <a:ea typeface="Times New Roman"/>
                <a:cs typeface="Times New Roman"/>
                <a:sym typeface="Times New Roman"/>
              </a:rPr>
              <a:t>Aniket </a:t>
            </a:r>
            <a:endParaRPr b="1" i="0" sz="1400" u="none" cap="none" strike="noStrike">
              <a:solidFill>
                <a:srgbClr val="0C0C0C"/>
              </a:solidFill>
              <a:latin typeface="Times New Roman"/>
              <a:ea typeface="Times New Roman"/>
              <a:cs typeface="Times New Roman"/>
              <a:sym typeface="Times New Roman"/>
            </a:endParaRPr>
          </a:p>
          <a:p>
            <a:pPr indent="-342900" lvl="0" marL="800100" marR="0" rtl="0" algn="l">
              <a:lnSpc>
                <a:spcPct val="100000"/>
              </a:lnSpc>
              <a:spcBef>
                <a:spcPts val="280"/>
              </a:spcBef>
              <a:spcAft>
                <a:spcPts val="0"/>
              </a:spcAft>
              <a:buClr>
                <a:srgbClr val="0C0C0C"/>
              </a:buClr>
              <a:buSzPts val="1400"/>
              <a:buFont typeface="Arial"/>
              <a:buNone/>
            </a:pPr>
            <a:r>
              <a:rPr b="1" lang="en-US" sz="1400">
                <a:solidFill>
                  <a:srgbClr val="0C0C0C"/>
                </a:solidFill>
                <a:latin typeface="Times New Roman"/>
                <a:ea typeface="Times New Roman"/>
                <a:cs typeface="Times New Roman"/>
                <a:sym typeface="Times New Roman"/>
              </a:rPr>
              <a:t>Mrigais Pandey</a:t>
            </a:r>
            <a:r>
              <a:rPr b="1" i="0" lang="en-US" sz="1400" u="none" cap="none" strike="noStrike">
                <a:solidFill>
                  <a:srgbClr val="0C0C0C"/>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800100" marR="0" rtl="0" algn="l">
              <a:lnSpc>
                <a:spcPct val="100000"/>
              </a:lnSpc>
              <a:spcBef>
                <a:spcPts val="280"/>
              </a:spcBef>
              <a:spcAft>
                <a:spcPts val="0"/>
              </a:spcAft>
              <a:buClr>
                <a:srgbClr val="0C0C0C"/>
              </a:buClr>
              <a:buSzPts val="1400"/>
              <a:buFont typeface="Arial"/>
              <a:buNone/>
            </a:pPr>
            <a:r>
              <a:rPr b="1" i="0" lang="en-US" sz="1400" u="none" cap="none" strike="noStrike">
                <a:solidFill>
                  <a:srgbClr val="0C0C0C"/>
                </a:solidFill>
                <a:latin typeface="Times New Roman"/>
                <a:ea typeface="Times New Roman"/>
                <a:cs typeface="Times New Roman"/>
                <a:sym typeface="Times New Roman"/>
              </a:rPr>
              <a:t>Dhananjay Jha </a:t>
            </a:r>
            <a:endParaRPr>
              <a:latin typeface="Times New Roman"/>
              <a:ea typeface="Times New Roman"/>
              <a:cs typeface="Times New Roman"/>
              <a:sym typeface="Times New Roman"/>
            </a:endParaRPr>
          </a:p>
          <a:p>
            <a:pPr indent="-342900" lvl="0" marL="800100" marR="0" rtl="0" algn="l">
              <a:lnSpc>
                <a:spcPct val="100000"/>
              </a:lnSpc>
              <a:spcBef>
                <a:spcPts val="280"/>
              </a:spcBef>
              <a:spcAft>
                <a:spcPts val="0"/>
              </a:spcAft>
              <a:buClr>
                <a:srgbClr val="0C0C0C"/>
              </a:buClr>
              <a:buSzPts val="1400"/>
              <a:buFont typeface="Arial"/>
              <a:buNone/>
            </a:pPr>
            <a:r>
              <a:rPr b="1" i="0" lang="en-US" sz="1400" u="none" cap="none" strike="noStrike">
                <a:solidFill>
                  <a:srgbClr val="0C0C0C"/>
                </a:solidFill>
                <a:latin typeface="Times New Roman"/>
                <a:ea typeface="Times New Roman"/>
                <a:cs typeface="Times New Roman"/>
                <a:sym typeface="Times New Roman"/>
              </a:rPr>
              <a:t>Harjit Singh</a:t>
            </a:r>
            <a:endParaRPr b="1" i="0" sz="1400" u="none" cap="none" strike="noStrike">
              <a:solidFill>
                <a:srgbClr val="0C0C0C"/>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3428992" y="2000240"/>
            <a:ext cx="1752600" cy="1524000"/>
          </a:xfrm>
          <a:prstGeom prst="rect">
            <a:avLst/>
          </a:prstGeom>
          <a:noFill/>
          <a:ln>
            <a:noFill/>
          </a:ln>
        </p:spPr>
      </p:pic>
      <p:sp>
        <p:nvSpPr>
          <p:cNvPr id="87" name="Google Shape;87;p13"/>
          <p:cNvSpPr txBox="1"/>
          <p:nvPr/>
        </p:nvSpPr>
        <p:spPr>
          <a:xfrm>
            <a:off x="5486400" y="3505200"/>
            <a:ext cx="3048000" cy="769641"/>
          </a:xfrm>
          <a:prstGeom prst="rect">
            <a:avLst/>
          </a:prstGeom>
          <a:noFill/>
          <a:ln>
            <a:noFill/>
          </a:ln>
        </p:spPr>
        <p:txBody>
          <a:bodyPr anchorCtr="0" anchor="t" bIns="45700" lIns="91425" spcFirstLastPara="1" rIns="91425" wrap="square" tIns="45700">
            <a:noAutofit/>
          </a:bodyPr>
          <a:lstStyle/>
          <a:p>
            <a:pPr indent="-336550" lvl="0" marL="342900" marR="0" rtl="0" algn="l">
              <a:lnSpc>
                <a:spcPct val="100000"/>
              </a:lnSpc>
              <a:spcBef>
                <a:spcPts val="0"/>
              </a:spcBef>
              <a:spcAft>
                <a:spcPts val="0"/>
              </a:spcAft>
              <a:buClr>
                <a:srgbClr val="0C0C0C"/>
              </a:buClr>
              <a:buSzPts val="1400"/>
              <a:buFont typeface="Times New Roman"/>
              <a:buChar char="•"/>
            </a:pPr>
            <a:r>
              <a:rPr b="1" i="0" lang="en-US" sz="1400" u="none" cap="none" strike="noStrike">
                <a:solidFill>
                  <a:srgbClr val="0C0C0C"/>
                </a:solidFill>
                <a:latin typeface="Times New Roman"/>
                <a:ea typeface="Times New Roman"/>
                <a:cs typeface="Times New Roman"/>
                <a:sym typeface="Times New Roman"/>
              </a:rPr>
              <a:t>UNDER THE GUIDANCE OF:</a:t>
            </a:r>
            <a:endParaRPr b="0" i="0" sz="1400" u="none" cap="none" strike="noStrike">
              <a:solidFill>
                <a:srgbClr val="000000"/>
              </a:solidFill>
              <a:latin typeface="Times New Roman"/>
              <a:ea typeface="Times New Roman"/>
              <a:cs typeface="Times New Roman"/>
              <a:sym typeface="Times New Roman"/>
            </a:endParaRPr>
          </a:p>
          <a:p>
            <a:pPr indent="0" lvl="0" marL="342900" marR="0" rtl="0" algn="l">
              <a:lnSpc>
                <a:spcPct val="100000"/>
              </a:lnSpc>
              <a:spcBef>
                <a:spcPts val="300"/>
              </a:spcBef>
              <a:spcAft>
                <a:spcPts val="0"/>
              </a:spcAft>
              <a:buClr>
                <a:srgbClr val="000000"/>
              </a:buClr>
              <a:buSzPts val="1500"/>
              <a:buFont typeface="Arial"/>
              <a:buNone/>
            </a:pPr>
            <a:r>
              <a:rPr b="1" i="0" lang="en-US" sz="1500" u="none" cap="none" strike="noStrike">
                <a:solidFill>
                  <a:srgbClr val="0C0C0C"/>
                </a:solidFill>
                <a:latin typeface="Times New Roman"/>
                <a:ea typeface="Times New Roman"/>
                <a:cs typeface="Times New Roman"/>
                <a:sym typeface="Times New Roman"/>
              </a:rPr>
              <a:t>Dr. Sunil D Rathod</a:t>
            </a:r>
            <a:endParaRPr b="1" i="0" sz="1500" u="none" cap="none" strike="noStrike">
              <a:solidFill>
                <a:srgbClr val="0C0C0C"/>
              </a:solidFill>
              <a:latin typeface="Times New Roman"/>
              <a:ea typeface="Times New Roman"/>
              <a:cs typeface="Times New Roman"/>
              <a:sym typeface="Times New Roman"/>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cap="none" strike="noStrike">
              <a:solidFill>
                <a:srgbClr val="0C0C0C"/>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cap="none" strike="noStrike">
              <a:solidFill>
                <a:srgbClr val="0C0C0C"/>
              </a:solidFill>
              <a:latin typeface="Calibri"/>
              <a:ea typeface="Calibri"/>
              <a:cs typeface="Calibri"/>
              <a:sym typeface="Calibri"/>
            </a:endParaRPr>
          </a:p>
        </p:txBody>
      </p:sp>
      <p:sp>
        <p:nvSpPr>
          <p:cNvPr id="88" name="Google Shape;88;p13"/>
          <p:cNvSpPr txBox="1"/>
          <p:nvPr/>
        </p:nvSpPr>
        <p:spPr>
          <a:xfrm>
            <a:off x="357158" y="5143512"/>
            <a:ext cx="8552555" cy="16004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DEPARTMENT OF COMPUTER ENGINEERING</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Dr. D. Y. PATIL SCHOOL OF ENGINEERING</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Dr . D. Y. PATIL TECHNICAL CAMPUS, PUNE</a:t>
            </a:r>
            <a:r>
              <a:rPr b="0" i="0" lang="en-US" sz="1400" u="none" cap="none" strike="noStrike">
                <a:solidFill>
                  <a:srgbClr val="000000"/>
                </a:solidFill>
                <a:latin typeface="Times New Roman"/>
                <a:ea typeface="Times New Roman"/>
                <a:cs typeface="Times New Roman"/>
                <a:sym typeface="Times New Roman"/>
              </a:rPr>
              <a:t>-</a:t>
            </a:r>
            <a:r>
              <a:rPr b="1" i="0" lang="en-US" sz="1400" u="none" cap="none" strike="noStrike">
                <a:solidFill>
                  <a:schemeClr val="dk1"/>
                </a:solidFill>
                <a:latin typeface="Times New Roman"/>
                <a:ea typeface="Times New Roman"/>
                <a:cs typeface="Times New Roman"/>
                <a:sym typeface="Times New Roman"/>
              </a:rPr>
              <a:t>412105</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SAVITRIBAI PHULE PUNE UNIVERSITY</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2018-2019</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Algorithm </a:t>
            </a:r>
            <a:endParaRPr>
              <a:solidFill>
                <a:srgbClr val="B45F06"/>
              </a:solidFill>
              <a:latin typeface="Times New Roman"/>
              <a:ea typeface="Times New Roman"/>
              <a:cs typeface="Times New Roman"/>
              <a:sym typeface="Times New Roman"/>
            </a:endParaRPr>
          </a:p>
        </p:txBody>
      </p:sp>
      <p:sp>
        <p:nvSpPr>
          <p:cNvPr id="143" name="Google Shape;143;p22"/>
          <p:cNvSpPr txBox="1"/>
          <p:nvPr>
            <p:ph idx="1" type="body"/>
          </p:nvPr>
        </p:nvSpPr>
        <p:spPr>
          <a:xfrm>
            <a:off x="457200" y="131275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US" sz="2400">
                <a:latin typeface="Times New Roman"/>
                <a:ea typeface="Times New Roman"/>
                <a:cs typeface="Times New Roman"/>
                <a:sym typeface="Times New Roman"/>
              </a:rPr>
              <a:t>Recurrent Neural Network (RNN)</a:t>
            </a:r>
            <a:endParaRPr b="1"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Clr>
                <a:srgbClr val="222222"/>
              </a:buClr>
              <a:buSzPts val="2400"/>
              <a:buFont typeface="Times New Roman"/>
              <a:buChar char="•"/>
            </a:pPr>
            <a:r>
              <a:rPr lang="en-US" sz="2400">
                <a:solidFill>
                  <a:srgbClr val="222222"/>
                </a:solidFill>
                <a:highlight>
                  <a:srgbClr val="FFFFFF"/>
                </a:highlight>
                <a:latin typeface="Times New Roman"/>
                <a:ea typeface="Times New Roman"/>
                <a:cs typeface="Times New Roman"/>
                <a:sym typeface="Times New Roman"/>
              </a:rPr>
              <a:t>A </a:t>
            </a:r>
            <a:r>
              <a:rPr b="1" lang="en-US" sz="2400">
                <a:solidFill>
                  <a:srgbClr val="222222"/>
                </a:solidFill>
                <a:highlight>
                  <a:srgbClr val="FFFFFF"/>
                </a:highlight>
                <a:latin typeface="Times New Roman"/>
                <a:ea typeface="Times New Roman"/>
                <a:cs typeface="Times New Roman"/>
                <a:sym typeface="Times New Roman"/>
              </a:rPr>
              <a:t>Recurrent neural network</a:t>
            </a:r>
            <a:r>
              <a:rPr lang="en-US" sz="2400">
                <a:solidFill>
                  <a:srgbClr val="222222"/>
                </a:solidFill>
                <a:highlight>
                  <a:srgbClr val="FFFFFF"/>
                </a:highlight>
                <a:latin typeface="Times New Roman"/>
                <a:ea typeface="Times New Roman"/>
                <a:cs typeface="Times New Roman"/>
                <a:sym typeface="Times New Roman"/>
              </a:rPr>
              <a:t> (</a:t>
            </a:r>
            <a:r>
              <a:rPr b="1" lang="en-US" sz="2400">
                <a:solidFill>
                  <a:srgbClr val="222222"/>
                </a:solidFill>
                <a:highlight>
                  <a:srgbClr val="FFFFFF"/>
                </a:highlight>
                <a:latin typeface="Times New Roman"/>
                <a:ea typeface="Times New Roman"/>
                <a:cs typeface="Times New Roman"/>
                <a:sym typeface="Times New Roman"/>
              </a:rPr>
              <a:t>RNN</a:t>
            </a:r>
            <a:r>
              <a:rPr lang="en-US" sz="2400">
                <a:solidFill>
                  <a:srgbClr val="222222"/>
                </a:solidFill>
                <a:highlight>
                  <a:srgbClr val="FFFFFF"/>
                </a:highlight>
                <a:latin typeface="Times New Roman"/>
                <a:ea typeface="Times New Roman"/>
                <a:cs typeface="Times New Roman"/>
                <a:sym typeface="Times New Roman"/>
              </a:rPr>
              <a:t>) is a class of artificial neural network where connections between nodes form a directed graph along a temporal sequence. This allows it to exhibit temporal dynamic behavior. Unlike feedforward neural networks, RNNs can use their internal state (memory) to process sequences of inputs.</a:t>
            </a:r>
            <a:endParaRPr sz="2400">
              <a:solidFill>
                <a:srgbClr val="222222"/>
              </a:solidFill>
              <a:highlight>
                <a:srgbClr val="FFFFFF"/>
              </a:highlight>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Therefore a Recurrent Neural Network has two inputs, the present and the recent past. This is important because the sequence of data contains crucial information about what is coming next, which is why a RNN can do things other algorithms can’t.</a:t>
            </a:r>
            <a:endParaRPr sz="24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t/>
            </a:r>
            <a:endParaRPr/>
          </a:p>
        </p:txBody>
      </p:sp>
      <p:sp>
        <p:nvSpPr>
          <p:cNvPr id="149" name="Google Shape;149;p23"/>
          <p:cNvSpPr txBox="1"/>
          <p:nvPr>
            <p:ph idx="1" type="body"/>
          </p:nvPr>
        </p:nvSpPr>
        <p:spPr>
          <a:xfrm>
            <a:off x="457200" y="2607700"/>
            <a:ext cx="8229600" cy="349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Clr>
                <a:schemeClr val="dk1"/>
              </a:buClr>
              <a:buSzPts val="1100"/>
              <a:buFont typeface="Arial"/>
              <a:buNone/>
            </a:pPr>
            <a:r>
              <a:rPr lang="en-US" sz="2400">
                <a:latin typeface="Times New Roman"/>
                <a:ea typeface="Times New Roman"/>
                <a:cs typeface="Times New Roman"/>
                <a:sym typeface="Times New Roman"/>
              </a:rPr>
              <a:t>The prediction learning method implemented is an LSTM (Long Short Term Memory) recurrent neural network. We have assumed that a recurrent neural network is capable of capturing time-dependent trends in the data because feedback loops enable RNN’s to exhibit memorization of temporal behaviour. Developing the Recurrent Neural Network involved sampling performance on the basis of a wide range of modifiable parameters which includes the size and number of hidden layers, types of activation functions(Tanh, ReLu), type of optimization (Adam) and regularization, batch, epoch sizes, and K Fold Cross-Validation methods.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p>
        </p:txBody>
      </p:sp>
      <p:pic>
        <p:nvPicPr>
          <p:cNvPr id="150" name="Google Shape;150;p23"/>
          <p:cNvPicPr preferRelativeResize="0"/>
          <p:nvPr/>
        </p:nvPicPr>
        <p:blipFill rotWithShape="1">
          <a:blip r:embed="rId3">
            <a:alphaModFix/>
          </a:blip>
          <a:srcRect b="0" l="0" r="0" t="0"/>
          <a:stretch/>
        </p:blipFill>
        <p:spPr>
          <a:xfrm>
            <a:off x="1662125" y="347704"/>
            <a:ext cx="5176824" cy="1863675"/>
          </a:xfrm>
          <a:prstGeom prst="rect">
            <a:avLst/>
          </a:prstGeom>
          <a:noFill/>
          <a:ln>
            <a:noFill/>
          </a:ln>
        </p:spPr>
      </p:pic>
      <p:sp>
        <p:nvSpPr>
          <p:cNvPr id="151" name="Google Shape;151;p23"/>
          <p:cNvSpPr txBox="1"/>
          <p:nvPr/>
        </p:nvSpPr>
        <p:spPr>
          <a:xfrm>
            <a:off x="2792475" y="2279150"/>
            <a:ext cx="3120900" cy="53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RNN Working</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74648"/>
            <a:ext cx="8229600" cy="39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4200"/>
              </a:spcBef>
              <a:spcAft>
                <a:spcPts val="0"/>
              </a:spcAft>
              <a:buClr>
                <a:schemeClr val="dk1"/>
              </a:buClr>
              <a:buSzPts val="1100"/>
              <a:buFont typeface="Arial"/>
              <a:buNone/>
            </a:pPr>
            <a:r>
              <a:rPr b="1" lang="en-US" sz="2550">
                <a:solidFill>
                  <a:srgbClr val="B45F06"/>
                </a:solidFill>
                <a:latin typeface="Times New Roman"/>
                <a:ea typeface="Times New Roman"/>
                <a:cs typeface="Times New Roman"/>
                <a:sym typeface="Times New Roman"/>
              </a:rPr>
              <a:t>Long-Short Term Memory(LSTM)</a:t>
            </a:r>
            <a:endParaRPr>
              <a:solidFill>
                <a:srgbClr val="B45F06"/>
              </a:solidFill>
              <a:latin typeface="Times New Roman"/>
              <a:ea typeface="Times New Roman"/>
              <a:cs typeface="Times New Roman"/>
              <a:sym typeface="Times New Roman"/>
            </a:endParaRPr>
          </a:p>
        </p:txBody>
      </p:sp>
      <p:sp>
        <p:nvSpPr>
          <p:cNvPr id="157" name="Google Shape;157;p24"/>
          <p:cNvSpPr txBox="1"/>
          <p:nvPr>
            <p:ph idx="1" type="body"/>
          </p:nvPr>
        </p:nvSpPr>
        <p:spPr>
          <a:xfrm>
            <a:off x="457200" y="1120650"/>
            <a:ext cx="8229600" cy="4886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3200"/>
              <a:buNone/>
            </a:pPr>
            <a:r>
              <a:rPr lang="en-US" sz="2400">
                <a:latin typeface="Times New Roman"/>
                <a:ea typeface="Times New Roman"/>
                <a:cs typeface="Times New Roman"/>
                <a:sym typeface="Times New Roman"/>
              </a:rPr>
              <a:t>Long Short-Term Memory (LSTM) networks are an extension for recurrent neural networks, which basically extends their memory. Therefore it is well suited to learn from important experiences that have very long time lags in between.</a:t>
            </a:r>
            <a:endParaRPr sz="2400">
              <a:latin typeface="Times New Roman"/>
              <a:ea typeface="Times New Roman"/>
              <a:cs typeface="Times New Roman"/>
              <a:sym typeface="Times New Roman"/>
            </a:endParaRPr>
          </a:p>
          <a:p>
            <a:pPr indent="0" lvl="0" marL="0" rtl="0" algn="l">
              <a:lnSpc>
                <a:spcPct val="100000"/>
              </a:lnSpc>
              <a:spcBef>
                <a:spcPts val="600"/>
              </a:spcBef>
              <a:spcAft>
                <a:spcPts val="0"/>
              </a:spcAft>
              <a:buSzPts val="3200"/>
              <a:buNone/>
            </a:pPr>
            <a:r>
              <a:rPr lang="en-US" sz="2400">
                <a:latin typeface="Times New Roman"/>
                <a:ea typeface="Times New Roman"/>
                <a:cs typeface="Times New Roman"/>
                <a:sym typeface="Times New Roman"/>
              </a:rPr>
              <a:t>The units of an LSTM are used as building units for the layers of a RNN, which is then often called an LSTM network. </a:t>
            </a:r>
            <a:endParaRPr sz="2400">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rPr lang="en-US" sz="2400">
                <a:latin typeface="Times New Roman"/>
                <a:ea typeface="Times New Roman"/>
                <a:cs typeface="Times New Roman"/>
                <a:sym typeface="Times New Roman"/>
              </a:rPr>
              <a:t>LSTM’s enable RNN’s to remember their inputs over a long period of time. This is because LSTM’s contain their information in a memory, that is much like the memory of a computer because the LSTM can read, write and delete information from its memory.</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UML Diagrams(1)</a:t>
            </a:r>
            <a:endParaRPr>
              <a:solidFill>
                <a:srgbClr val="B45F06"/>
              </a:solidFill>
              <a:latin typeface="Times New Roman"/>
              <a:ea typeface="Times New Roman"/>
              <a:cs typeface="Times New Roman"/>
              <a:sym typeface="Times New Roman"/>
            </a:endParaRPr>
          </a:p>
        </p:txBody>
      </p:sp>
      <p:pic>
        <p:nvPicPr>
          <p:cNvPr id="163" name="Google Shape;163;p25"/>
          <p:cNvPicPr preferRelativeResize="0"/>
          <p:nvPr/>
        </p:nvPicPr>
        <p:blipFill rotWithShape="1">
          <a:blip r:embed="rId3">
            <a:alphaModFix/>
          </a:blip>
          <a:srcRect b="0" l="0" r="0" t="0"/>
          <a:stretch/>
        </p:blipFill>
        <p:spPr>
          <a:xfrm>
            <a:off x="399000" y="1199276"/>
            <a:ext cx="8128351" cy="5490400"/>
          </a:xfrm>
          <a:prstGeom prst="rect">
            <a:avLst/>
          </a:prstGeom>
          <a:noFill/>
          <a:ln>
            <a:noFill/>
          </a:ln>
        </p:spPr>
      </p:pic>
      <p:sp>
        <p:nvSpPr>
          <p:cNvPr id="164" name="Google Shape;164;p25"/>
          <p:cNvSpPr txBox="1"/>
          <p:nvPr/>
        </p:nvSpPr>
        <p:spPr>
          <a:xfrm>
            <a:off x="523950" y="966400"/>
            <a:ext cx="8128200" cy="6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USE CASE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UML Diagrams(2)</a:t>
            </a:r>
            <a:endParaRPr>
              <a:solidFill>
                <a:srgbClr val="B45F06"/>
              </a:solidFill>
              <a:latin typeface="Times New Roman"/>
              <a:ea typeface="Times New Roman"/>
              <a:cs typeface="Times New Roman"/>
              <a:sym typeface="Times New Roman"/>
            </a:endParaRPr>
          </a:p>
        </p:txBody>
      </p:sp>
      <p:pic>
        <p:nvPicPr>
          <p:cNvPr id="170" name="Google Shape;170;p26"/>
          <p:cNvPicPr preferRelativeResize="0"/>
          <p:nvPr/>
        </p:nvPicPr>
        <p:blipFill rotWithShape="1">
          <a:blip r:embed="rId3">
            <a:alphaModFix/>
          </a:blip>
          <a:srcRect b="0" l="1858" r="1867" t="0"/>
          <a:stretch/>
        </p:blipFill>
        <p:spPr>
          <a:xfrm>
            <a:off x="523950" y="1665025"/>
            <a:ext cx="8045650" cy="4634350"/>
          </a:xfrm>
          <a:prstGeom prst="rect">
            <a:avLst/>
          </a:prstGeom>
          <a:noFill/>
          <a:ln>
            <a:noFill/>
          </a:ln>
        </p:spPr>
      </p:pic>
      <p:sp>
        <p:nvSpPr>
          <p:cNvPr id="171" name="Google Shape;171;p26"/>
          <p:cNvSpPr txBox="1"/>
          <p:nvPr/>
        </p:nvSpPr>
        <p:spPr>
          <a:xfrm>
            <a:off x="523950" y="966400"/>
            <a:ext cx="8128200" cy="6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CLASS DIAGRAM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57200" y="93150"/>
            <a:ext cx="8229600" cy="6987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UML Diagrams(3)</a:t>
            </a:r>
            <a:endParaRPr>
              <a:solidFill>
                <a:srgbClr val="B45F06"/>
              </a:solidFill>
              <a:latin typeface="Times New Roman"/>
              <a:ea typeface="Times New Roman"/>
              <a:cs typeface="Times New Roman"/>
              <a:sym typeface="Times New Roman"/>
            </a:endParaRPr>
          </a:p>
        </p:txBody>
      </p:sp>
      <p:pic>
        <p:nvPicPr>
          <p:cNvPr id="177" name="Google Shape;177;p27"/>
          <p:cNvPicPr preferRelativeResize="0"/>
          <p:nvPr/>
        </p:nvPicPr>
        <p:blipFill rotWithShape="1">
          <a:blip r:embed="rId3">
            <a:alphaModFix/>
          </a:blip>
          <a:srcRect b="0" l="0" r="0" t="0"/>
          <a:stretch/>
        </p:blipFill>
        <p:spPr>
          <a:xfrm>
            <a:off x="2992375" y="1350650"/>
            <a:ext cx="3213600" cy="5123126"/>
          </a:xfrm>
          <a:prstGeom prst="rect">
            <a:avLst/>
          </a:prstGeom>
          <a:noFill/>
          <a:ln>
            <a:noFill/>
          </a:ln>
        </p:spPr>
      </p:pic>
      <p:sp>
        <p:nvSpPr>
          <p:cNvPr id="178" name="Google Shape;178;p27"/>
          <p:cNvSpPr txBox="1"/>
          <p:nvPr/>
        </p:nvSpPr>
        <p:spPr>
          <a:xfrm>
            <a:off x="507900" y="791850"/>
            <a:ext cx="8128200" cy="3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DATA FLOW DIAGRAM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UML Diagrams(4)</a:t>
            </a:r>
            <a:endParaRPr>
              <a:solidFill>
                <a:srgbClr val="B45F06"/>
              </a:solidFill>
              <a:latin typeface="Times New Roman"/>
              <a:ea typeface="Times New Roman"/>
              <a:cs typeface="Times New Roman"/>
              <a:sym typeface="Times New Roman"/>
            </a:endParaRPr>
          </a:p>
        </p:txBody>
      </p:sp>
      <p:pic>
        <p:nvPicPr>
          <p:cNvPr id="184" name="Google Shape;184;p28"/>
          <p:cNvPicPr preferRelativeResize="0"/>
          <p:nvPr/>
        </p:nvPicPr>
        <p:blipFill rotWithShape="1">
          <a:blip r:embed="rId3">
            <a:alphaModFix/>
          </a:blip>
          <a:srcRect b="0" l="0" r="0" t="0"/>
          <a:stretch/>
        </p:blipFill>
        <p:spPr>
          <a:xfrm>
            <a:off x="457200" y="1485025"/>
            <a:ext cx="8128350" cy="5186674"/>
          </a:xfrm>
          <a:prstGeom prst="rect">
            <a:avLst/>
          </a:prstGeom>
          <a:noFill/>
          <a:ln>
            <a:noFill/>
          </a:ln>
        </p:spPr>
      </p:pic>
      <p:sp>
        <p:nvSpPr>
          <p:cNvPr id="185" name="Google Shape;185;p28"/>
          <p:cNvSpPr txBox="1"/>
          <p:nvPr/>
        </p:nvSpPr>
        <p:spPr>
          <a:xfrm>
            <a:off x="523950" y="966400"/>
            <a:ext cx="8128200" cy="5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ACTIVITY DIAGRAM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UML Diagrams(5)</a:t>
            </a:r>
            <a:endParaRPr>
              <a:solidFill>
                <a:srgbClr val="B45F06"/>
              </a:solidFill>
              <a:latin typeface="Times New Roman"/>
              <a:ea typeface="Times New Roman"/>
              <a:cs typeface="Times New Roman"/>
              <a:sym typeface="Times New Roman"/>
            </a:endParaRPr>
          </a:p>
        </p:txBody>
      </p:sp>
      <p:pic>
        <p:nvPicPr>
          <p:cNvPr id="191" name="Google Shape;191;p29"/>
          <p:cNvPicPr preferRelativeResize="0"/>
          <p:nvPr/>
        </p:nvPicPr>
        <p:blipFill rotWithShape="1">
          <a:blip r:embed="rId3">
            <a:alphaModFix/>
          </a:blip>
          <a:srcRect b="0" l="0" r="0" t="0"/>
          <a:stretch/>
        </p:blipFill>
        <p:spPr>
          <a:xfrm>
            <a:off x="457200" y="1583500"/>
            <a:ext cx="8128350" cy="5029975"/>
          </a:xfrm>
          <a:prstGeom prst="rect">
            <a:avLst/>
          </a:prstGeom>
          <a:noFill/>
          <a:ln>
            <a:noFill/>
          </a:ln>
        </p:spPr>
      </p:pic>
      <p:sp>
        <p:nvSpPr>
          <p:cNvPr id="192" name="Google Shape;192;p29"/>
          <p:cNvSpPr txBox="1"/>
          <p:nvPr/>
        </p:nvSpPr>
        <p:spPr>
          <a:xfrm>
            <a:off x="523950" y="966400"/>
            <a:ext cx="8128200" cy="5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DEPLOYMENT DIAGRAM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Results(1)</a:t>
            </a:r>
            <a:endParaRPr>
              <a:solidFill>
                <a:srgbClr val="B45F06"/>
              </a:solidFill>
              <a:latin typeface="Times New Roman"/>
              <a:ea typeface="Times New Roman"/>
              <a:cs typeface="Times New Roman"/>
              <a:sym typeface="Times New Roman"/>
            </a:endParaRPr>
          </a:p>
        </p:txBody>
      </p:sp>
      <p:sp>
        <p:nvSpPr>
          <p:cNvPr id="198" name="Google Shape;198;p30"/>
          <p:cNvSpPr txBox="1"/>
          <p:nvPr/>
        </p:nvSpPr>
        <p:spPr>
          <a:xfrm>
            <a:off x="523950" y="966400"/>
            <a:ext cx="8128200" cy="5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US" sz="2400">
                <a:latin typeface="Times New Roman"/>
                <a:ea typeface="Times New Roman"/>
                <a:cs typeface="Times New Roman"/>
                <a:sym typeface="Times New Roman"/>
              </a:rPr>
              <a:t>Prediction Page Result</a:t>
            </a:r>
            <a:endParaRPr b="0" i="0" sz="2400" u="none" cap="none" strike="noStrike">
              <a:solidFill>
                <a:srgbClr val="000000"/>
              </a:solidFill>
              <a:latin typeface="Times New Roman"/>
              <a:ea typeface="Times New Roman"/>
              <a:cs typeface="Times New Roman"/>
              <a:sym typeface="Times New Roman"/>
            </a:endParaRPr>
          </a:p>
        </p:txBody>
      </p:sp>
      <p:pic>
        <p:nvPicPr>
          <p:cNvPr id="199" name="Google Shape;199;p30"/>
          <p:cNvPicPr preferRelativeResize="0"/>
          <p:nvPr/>
        </p:nvPicPr>
        <p:blipFill>
          <a:blip r:embed="rId3">
            <a:alphaModFix/>
          </a:blip>
          <a:stretch>
            <a:fillRect/>
          </a:stretch>
        </p:blipFill>
        <p:spPr>
          <a:xfrm>
            <a:off x="914400" y="1798425"/>
            <a:ext cx="7238477" cy="420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Results(2)</a:t>
            </a:r>
            <a:endParaRPr>
              <a:solidFill>
                <a:srgbClr val="B45F06"/>
              </a:solidFill>
              <a:latin typeface="Times New Roman"/>
              <a:ea typeface="Times New Roman"/>
              <a:cs typeface="Times New Roman"/>
              <a:sym typeface="Times New Roman"/>
            </a:endParaRPr>
          </a:p>
        </p:txBody>
      </p:sp>
      <p:sp>
        <p:nvSpPr>
          <p:cNvPr id="205" name="Google Shape;205;p31"/>
          <p:cNvSpPr txBox="1"/>
          <p:nvPr/>
        </p:nvSpPr>
        <p:spPr>
          <a:xfrm>
            <a:off x="523950" y="966400"/>
            <a:ext cx="8128200" cy="5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US" sz="2400">
                <a:latin typeface="Times New Roman"/>
                <a:ea typeface="Times New Roman"/>
                <a:cs typeface="Times New Roman"/>
                <a:sym typeface="Times New Roman"/>
              </a:rPr>
              <a:t>City Name Selection</a:t>
            </a:r>
            <a:endParaRPr b="0" i="0" sz="2400" u="none" cap="none" strike="noStrike">
              <a:solidFill>
                <a:srgbClr val="000000"/>
              </a:solidFill>
              <a:latin typeface="Times New Roman"/>
              <a:ea typeface="Times New Roman"/>
              <a:cs typeface="Times New Roman"/>
              <a:sym typeface="Times New Roman"/>
            </a:endParaRPr>
          </a:p>
        </p:txBody>
      </p:sp>
      <p:pic>
        <p:nvPicPr>
          <p:cNvPr id="206" name="Google Shape;206;p31"/>
          <p:cNvPicPr preferRelativeResize="0"/>
          <p:nvPr/>
        </p:nvPicPr>
        <p:blipFill rotWithShape="1">
          <a:blip r:embed="rId3">
            <a:alphaModFix/>
          </a:blip>
          <a:srcRect b="0" l="1550" r="1559" t="0"/>
          <a:stretch/>
        </p:blipFill>
        <p:spPr>
          <a:xfrm>
            <a:off x="914400" y="1798425"/>
            <a:ext cx="7238477" cy="420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119898"/>
            <a:ext cx="8229600" cy="9876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i="0" lang="en-US" sz="4400" u="none" cap="none" strike="noStrike">
                <a:solidFill>
                  <a:srgbClr val="B45F06"/>
                </a:solidFill>
                <a:latin typeface="Times New Roman"/>
                <a:ea typeface="Times New Roman"/>
                <a:cs typeface="Times New Roman"/>
                <a:sym typeface="Times New Roman"/>
              </a:rPr>
              <a:t>I</a:t>
            </a:r>
            <a:r>
              <a:rPr lang="en-US">
                <a:solidFill>
                  <a:srgbClr val="B45F06"/>
                </a:solidFill>
                <a:latin typeface="Times New Roman"/>
                <a:ea typeface="Times New Roman"/>
                <a:cs typeface="Times New Roman"/>
                <a:sym typeface="Times New Roman"/>
              </a:rPr>
              <a:t>ndex</a:t>
            </a:r>
            <a:endParaRPr i="0" sz="4400" u="none" cap="none" strike="noStrike">
              <a:solidFill>
                <a:srgbClr val="B45F06"/>
              </a:solidFill>
              <a:latin typeface="Times New Roman"/>
              <a:ea typeface="Times New Roman"/>
              <a:cs typeface="Times New Roman"/>
              <a:sym typeface="Times New Roman"/>
            </a:endParaRPr>
          </a:p>
        </p:txBody>
      </p:sp>
      <p:sp>
        <p:nvSpPr>
          <p:cNvPr id="94" name="Google Shape;94;p14"/>
          <p:cNvSpPr txBox="1"/>
          <p:nvPr>
            <p:ph idx="1" type="body"/>
          </p:nvPr>
        </p:nvSpPr>
        <p:spPr>
          <a:xfrm>
            <a:off x="457200" y="1107400"/>
            <a:ext cx="8229600" cy="4931700"/>
          </a:xfrm>
          <a:prstGeom prst="rect">
            <a:avLst/>
          </a:prstGeom>
          <a:noFill/>
          <a:ln>
            <a:noFill/>
          </a:ln>
        </p:spPr>
        <p:txBody>
          <a:bodyPr anchorCtr="0" anchor="t" bIns="45700" lIns="91425" spcFirstLastPara="1" rIns="91425" wrap="square" tIns="45700">
            <a:noAutofit/>
          </a:bodyPr>
          <a:lstStyle/>
          <a:p>
            <a:pPr indent="-273050" lvl="0" marL="342900" marR="0" rtl="0" algn="l">
              <a:lnSpc>
                <a:spcPct val="100000"/>
              </a:lnSpc>
              <a:spcBef>
                <a:spcPts val="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Introduction</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M</a:t>
            </a:r>
            <a:r>
              <a:rPr lang="en-US" sz="2100">
                <a:latin typeface="Times New Roman"/>
                <a:ea typeface="Times New Roman"/>
                <a:cs typeface="Times New Roman"/>
                <a:sym typeface="Times New Roman"/>
              </a:rPr>
              <a:t>otivation</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L</a:t>
            </a:r>
            <a:r>
              <a:rPr lang="en-US" sz="2100">
                <a:latin typeface="Times New Roman"/>
                <a:ea typeface="Times New Roman"/>
                <a:cs typeface="Times New Roman"/>
                <a:sym typeface="Times New Roman"/>
              </a:rPr>
              <a:t>iterature</a:t>
            </a:r>
            <a:r>
              <a:rPr i="0" lang="en-US" sz="2100" u="none" cap="none" strike="noStrike">
                <a:solidFill>
                  <a:schemeClr val="dk1"/>
                </a:solidFill>
                <a:latin typeface="Times New Roman"/>
                <a:ea typeface="Times New Roman"/>
                <a:cs typeface="Times New Roman"/>
                <a:sym typeface="Times New Roman"/>
              </a:rPr>
              <a:t> R</a:t>
            </a:r>
            <a:r>
              <a:rPr lang="en-US" sz="2100">
                <a:latin typeface="Times New Roman"/>
                <a:ea typeface="Times New Roman"/>
                <a:cs typeface="Times New Roman"/>
                <a:sym typeface="Times New Roman"/>
              </a:rPr>
              <a:t>eview</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P</a:t>
            </a:r>
            <a:r>
              <a:rPr lang="en-US" sz="2100">
                <a:latin typeface="Times New Roman"/>
                <a:ea typeface="Times New Roman"/>
                <a:cs typeface="Times New Roman"/>
                <a:sym typeface="Times New Roman"/>
              </a:rPr>
              <a:t>roblem</a:t>
            </a:r>
            <a:r>
              <a:rPr i="0" lang="en-US" sz="2100" u="none" cap="none" strike="noStrike">
                <a:solidFill>
                  <a:schemeClr val="dk1"/>
                </a:solidFill>
                <a:latin typeface="Times New Roman"/>
                <a:ea typeface="Times New Roman"/>
                <a:cs typeface="Times New Roman"/>
                <a:sym typeface="Times New Roman"/>
              </a:rPr>
              <a:t> S</a:t>
            </a:r>
            <a:r>
              <a:rPr lang="en-US" sz="2100">
                <a:latin typeface="Times New Roman"/>
                <a:ea typeface="Times New Roman"/>
                <a:cs typeface="Times New Roman"/>
                <a:sym typeface="Times New Roman"/>
              </a:rPr>
              <a:t>tatement</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O</a:t>
            </a:r>
            <a:r>
              <a:rPr lang="en-US" sz="2100">
                <a:latin typeface="Times New Roman"/>
                <a:ea typeface="Times New Roman"/>
                <a:cs typeface="Times New Roman"/>
                <a:sym typeface="Times New Roman"/>
              </a:rPr>
              <a:t>bjectives</a:t>
            </a:r>
            <a:r>
              <a:rPr i="0" lang="en-US" sz="2100" u="none" cap="none" strike="noStrike">
                <a:solidFill>
                  <a:schemeClr val="dk1"/>
                </a:solidFill>
                <a:latin typeface="Times New Roman"/>
                <a:ea typeface="Times New Roman"/>
                <a:cs typeface="Times New Roman"/>
                <a:sym typeface="Times New Roman"/>
              </a:rPr>
              <a:t>/S</a:t>
            </a:r>
            <a:r>
              <a:rPr lang="en-US" sz="2100">
                <a:latin typeface="Times New Roman"/>
                <a:ea typeface="Times New Roman"/>
                <a:cs typeface="Times New Roman"/>
                <a:sym typeface="Times New Roman"/>
              </a:rPr>
              <a:t>cope</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S</a:t>
            </a:r>
            <a:r>
              <a:rPr lang="en-US" sz="2100">
                <a:latin typeface="Times New Roman"/>
                <a:ea typeface="Times New Roman"/>
                <a:cs typeface="Times New Roman"/>
                <a:sym typeface="Times New Roman"/>
              </a:rPr>
              <a:t>ystem</a:t>
            </a:r>
            <a:r>
              <a:rPr i="0" lang="en-US" sz="2100" u="none" cap="none" strike="noStrike">
                <a:solidFill>
                  <a:schemeClr val="dk1"/>
                </a:solidFill>
                <a:latin typeface="Times New Roman"/>
                <a:ea typeface="Times New Roman"/>
                <a:cs typeface="Times New Roman"/>
                <a:sym typeface="Times New Roman"/>
              </a:rPr>
              <a:t> A</a:t>
            </a:r>
            <a:r>
              <a:rPr lang="en-US" sz="2100">
                <a:latin typeface="Times New Roman"/>
                <a:ea typeface="Times New Roman"/>
                <a:cs typeface="Times New Roman"/>
                <a:sym typeface="Times New Roman"/>
              </a:rPr>
              <a:t>rchitecture</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SzPts val="2100"/>
              <a:buFont typeface="Times New Roman"/>
              <a:buChar char="•"/>
            </a:pPr>
            <a:r>
              <a:rPr lang="en-US" sz="2100">
                <a:latin typeface="Times New Roman"/>
                <a:ea typeface="Times New Roman"/>
                <a:cs typeface="Times New Roman"/>
                <a:sym typeface="Times New Roman"/>
              </a:rPr>
              <a:t>Algorithm</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UML Diagrams</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SzPts val="2100"/>
              <a:buFont typeface="Times New Roman"/>
              <a:buChar char="•"/>
            </a:pPr>
            <a:r>
              <a:rPr lang="en-US" sz="2100">
                <a:latin typeface="Times New Roman"/>
                <a:ea typeface="Times New Roman"/>
                <a:cs typeface="Times New Roman"/>
                <a:sym typeface="Times New Roman"/>
              </a:rPr>
              <a:t>Result</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SzPts val="2100"/>
              <a:buFont typeface="Times New Roman"/>
              <a:buChar char="•"/>
            </a:pPr>
            <a:r>
              <a:rPr lang="en-US" sz="2100">
                <a:latin typeface="Times New Roman"/>
                <a:ea typeface="Times New Roman"/>
                <a:cs typeface="Times New Roman"/>
                <a:sym typeface="Times New Roman"/>
              </a:rPr>
              <a:t>Project Plan</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Requirement Analysis</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Feasibility</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Conclusion</a:t>
            </a:r>
            <a:endParaRPr sz="2100">
              <a:latin typeface="Times New Roman"/>
              <a:ea typeface="Times New Roman"/>
              <a:cs typeface="Times New Roman"/>
              <a:sym typeface="Times New Roman"/>
            </a:endParaRPr>
          </a:p>
          <a:p>
            <a:pPr indent="-273050" lvl="0" marL="342900" marR="0" rtl="0" algn="l">
              <a:lnSpc>
                <a:spcPct val="100000"/>
              </a:lnSpc>
              <a:spcBef>
                <a:spcPts val="64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References</a:t>
            </a:r>
            <a:endParaRPr sz="2100">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Arial"/>
              <a:buNone/>
            </a:pPr>
            <a:r>
              <a:t/>
            </a:r>
            <a:endParaRPr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Results(3)</a:t>
            </a:r>
            <a:endParaRPr>
              <a:solidFill>
                <a:srgbClr val="B45F06"/>
              </a:solidFill>
              <a:latin typeface="Times New Roman"/>
              <a:ea typeface="Times New Roman"/>
              <a:cs typeface="Times New Roman"/>
              <a:sym typeface="Times New Roman"/>
            </a:endParaRPr>
          </a:p>
        </p:txBody>
      </p:sp>
      <p:sp>
        <p:nvSpPr>
          <p:cNvPr id="212" name="Google Shape;212;p32"/>
          <p:cNvSpPr txBox="1"/>
          <p:nvPr/>
        </p:nvSpPr>
        <p:spPr>
          <a:xfrm>
            <a:off x="523950" y="966400"/>
            <a:ext cx="8128200" cy="5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US" sz="2400">
                <a:latin typeface="Times New Roman"/>
                <a:ea typeface="Times New Roman"/>
                <a:cs typeface="Times New Roman"/>
                <a:sym typeface="Times New Roman"/>
              </a:rPr>
              <a:t>Login</a:t>
            </a:r>
            <a:endParaRPr b="0" i="0" sz="2400" u="none" cap="none" strike="noStrike">
              <a:solidFill>
                <a:srgbClr val="000000"/>
              </a:solidFill>
              <a:latin typeface="Times New Roman"/>
              <a:ea typeface="Times New Roman"/>
              <a:cs typeface="Times New Roman"/>
              <a:sym typeface="Times New Roman"/>
            </a:endParaRPr>
          </a:p>
        </p:txBody>
      </p:sp>
      <p:pic>
        <p:nvPicPr>
          <p:cNvPr id="213" name="Google Shape;213;p32"/>
          <p:cNvPicPr preferRelativeResize="0"/>
          <p:nvPr/>
        </p:nvPicPr>
        <p:blipFill rotWithShape="1">
          <a:blip r:embed="rId3">
            <a:alphaModFix/>
          </a:blip>
          <a:srcRect b="0" l="1550" r="1559" t="0"/>
          <a:stretch/>
        </p:blipFill>
        <p:spPr>
          <a:xfrm>
            <a:off x="914400" y="1798425"/>
            <a:ext cx="7238477" cy="4202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457200" y="274650"/>
            <a:ext cx="8229600" cy="6918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Results(4)</a:t>
            </a:r>
            <a:endParaRPr>
              <a:solidFill>
                <a:srgbClr val="B45F06"/>
              </a:solidFill>
              <a:latin typeface="Times New Roman"/>
              <a:ea typeface="Times New Roman"/>
              <a:cs typeface="Times New Roman"/>
              <a:sym typeface="Times New Roman"/>
            </a:endParaRPr>
          </a:p>
        </p:txBody>
      </p:sp>
      <p:sp>
        <p:nvSpPr>
          <p:cNvPr id="219" name="Google Shape;219;p33"/>
          <p:cNvSpPr txBox="1"/>
          <p:nvPr/>
        </p:nvSpPr>
        <p:spPr>
          <a:xfrm>
            <a:off x="523950" y="966400"/>
            <a:ext cx="8128200" cy="5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US" sz="2400">
                <a:latin typeface="Times New Roman"/>
                <a:ea typeface="Times New Roman"/>
                <a:cs typeface="Times New Roman"/>
                <a:sym typeface="Times New Roman"/>
              </a:rPr>
              <a:t>Database</a:t>
            </a:r>
            <a:endParaRPr b="0" i="0" sz="2400" u="none" cap="none" strike="noStrike">
              <a:solidFill>
                <a:srgbClr val="000000"/>
              </a:solidFill>
              <a:latin typeface="Times New Roman"/>
              <a:ea typeface="Times New Roman"/>
              <a:cs typeface="Times New Roman"/>
              <a:sym typeface="Times New Roman"/>
            </a:endParaRPr>
          </a:p>
        </p:txBody>
      </p:sp>
      <p:pic>
        <p:nvPicPr>
          <p:cNvPr id="220" name="Google Shape;220;p33"/>
          <p:cNvPicPr preferRelativeResize="0"/>
          <p:nvPr/>
        </p:nvPicPr>
        <p:blipFill rotWithShape="1">
          <a:blip r:embed="rId3">
            <a:alphaModFix/>
          </a:blip>
          <a:srcRect b="3797" l="0" r="0" t="3797"/>
          <a:stretch/>
        </p:blipFill>
        <p:spPr>
          <a:xfrm>
            <a:off x="914400" y="1798425"/>
            <a:ext cx="7238477" cy="420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457200" y="274638"/>
            <a:ext cx="8229600" cy="11430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Project Plan</a:t>
            </a:r>
            <a:endParaRPr>
              <a:solidFill>
                <a:srgbClr val="B45F06"/>
              </a:solidFill>
              <a:latin typeface="Times New Roman"/>
              <a:ea typeface="Times New Roman"/>
              <a:cs typeface="Times New Roman"/>
              <a:sym typeface="Times New Roman"/>
            </a:endParaRPr>
          </a:p>
        </p:txBody>
      </p:sp>
      <p:sp>
        <p:nvSpPr>
          <p:cNvPr id="226" name="Google Shape;226;p34"/>
          <p:cNvSpPr txBox="1"/>
          <p:nvPr>
            <p:ph idx="1" type="body"/>
          </p:nvPr>
        </p:nvSpPr>
        <p:spPr>
          <a:xfrm>
            <a:off x="457200" y="1600200"/>
            <a:ext cx="8229600" cy="510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p:txBody>
      </p:sp>
      <p:pic>
        <p:nvPicPr>
          <p:cNvPr descr="planofexec.PNG" id="227" name="Google Shape;227;p34"/>
          <p:cNvPicPr preferRelativeResize="0"/>
          <p:nvPr/>
        </p:nvPicPr>
        <p:blipFill>
          <a:blip r:embed="rId3">
            <a:alphaModFix/>
          </a:blip>
          <a:stretch>
            <a:fillRect/>
          </a:stretch>
        </p:blipFill>
        <p:spPr>
          <a:xfrm>
            <a:off x="959150" y="1902900"/>
            <a:ext cx="7181725" cy="3886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57200" y="274638"/>
            <a:ext cx="8229600" cy="11430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Requirement Analysis(1)</a:t>
            </a:r>
            <a:endParaRPr>
              <a:solidFill>
                <a:srgbClr val="B45F06"/>
              </a:solidFill>
              <a:latin typeface="Times New Roman"/>
              <a:ea typeface="Times New Roman"/>
              <a:cs typeface="Times New Roman"/>
              <a:sym typeface="Times New Roman"/>
            </a:endParaRPr>
          </a:p>
        </p:txBody>
      </p:sp>
      <p:sp>
        <p:nvSpPr>
          <p:cNvPr id="233" name="Google Shape;233;p35"/>
          <p:cNvSpPr txBox="1"/>
          <p:nvPr>
            <p:ph idx="1" type="body"/>
          </p:nvPr>
        </p:nvSpPr>
        <p:spPr>
          <a:xfrm>
            <a:off x="457200" y="1600200"/>
            <a:ext cx="8229600" cy="51063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Font typeface="Times New Roman"/>
              <a:buChar char="●"/>
            </a:pPr>
            <a:r>
              <a:rPr lang="en-US">
                <a:latin typeface="Times New Roman"/>
                <a:ea typeface="Times New Roman"/>
                <a:cs typeface="Times New Roman"/>
                <a:sym typeface="Times New Roman"/>
              </a:rPr>
              <a:t>Hardware Requirement:</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RAM- 8GB</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Processor- i3 or Higher</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Hard Disk- 500GB</a:t>
            </a:r>
            <a:endParaRPr>
              <a:latin typeface="Times New Roman"/>
              <a:ea typeface="Times New Roman"/>
              <a:cs typeface="Times New Roman"/>
              <a:sym typeface="Times New Roman"/>
            </a:endParaRPr>
          </a:p>
          <a:p>
            <a:pPr indent="-431800" lvl="0" marL="4572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Software Requirement:</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Anaconda 5.2</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Python 3.6</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HTML</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openweathermap.org and darksky.net API</a:t>
            </a:r>
            <a:endParaRPr>
              <a:latin typeface="Times New Roman"/>
              <a:ea typeface="Times New Roman"/>
              <a:cs typeface="Times New Roman"/>
              <a:sym typeface="Times New Roman"/>
            </a:endParaRPr>
          </a:p>
          <a:p>
            <a:pPr indent="-431800" lvl="0" marL="9144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Flask Server</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457200" y="274638"/>
            <a:ext cx="8229600" cy="11430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Requirement Analysis(2)</a:t>
            </a:r>
            <a:endParaRPr>
              <a:solidFill>
                <a:srgbClr val="B45F06"/>
              </a:solidFill>
              <a:latin typeface="Times New Roman"/>
              <a:ea typeface="Times New Roman"/>
              <a:cs typeface="Times New Roman"/>
              <a:sym typeface="Times New Roman"/>
            </a:endParaRPr>
          </a:p>
        </p:txBody>
      </p:sp>
      <p:sp>
        <p:nvSpPr>
          <p:cNvPr id="239" name="Google Shape;239;p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640"/>
              </a:spcBef>
              <a:spcAft>
                <a:spcPts val="0"/>
              </a:spcAft>
              <a:buSzPts val="2800"/>
              <a:buFont typeface="Times New Roman"/>
              <a:buChar char="•"/>
            </a:pPr>
            <a:r>
              <a:rPr lang="en-US" sz="2800">
                <a:latin typeface="Times New Roman"/>
                <a:ea typeface="Times New Roman"/>
                <a:cs typeface="Times New Roman"/>
                <a:sym typeface="Times New Roman"/>
              </a:rPr>
              <a:t>Software Requirements:</a:t>
            </a:r>
            <a:endParaRPr sz="28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rPr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All the software required are “Open Source”</a:t>
            </a:r>
            <a:endParaRPr sz="22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06400" lvl="0" marL="457200" rtl="0" algn="l">
              <a:lnSpc>
                <a:spcPct val="100000"/>
              </a:lnSpc>
              <a:spcBef>
                <a:spcPts val="640"/>
              </a:spcBef>
              <a:spcAft>
                <a:spcPts val="0"/>
              </a:spcAft>
              <a:buSzPts val="2800"/>
              <a:buFont typeface="Times New Roman"/>
              <a:buChar char="•"/>
            </a:pPr>
            <a:r>
              <a:rPr lang="en-US" sz="2800">
                <a:latin typeface="Times New Roman"/>
                <a:ea typeface="Times New Roman"/>
                <a:cs typeface="Times New Roman"/>
                <a:sym typeface="Times New Roman"/>
              </a:rPr>
              <a:t>Dataset Requirements:</a:t>
            </a:r>
            <a:endParaRPr sz="2800">
              <a:latin typeface="Times New Roman"/>
              <a:ea typeface="Times New Roman"/>
              <a:cs typeface="Times New Roman"/>
              <a:sym typeface="Times New Roman"/>
            </a:endParaRPr>
          </a:p>
          <a:p>
            <a:pPr indent="457200" lvl="0" marL="457200" rtl="0" algn="l">
              <a:lnSpc>
                <a:spcPct val="100000"/>
              </a:lnSpc>
              <a:spcBef>
                <a:spcPts val="640"/>
              </a:spcBef>
              <a:spcAft>
                <a:spcPts val="0"/>
              </a:spcAft>
              <a:buNone/>
            </a:pPr>
            <a:r>
              <a:rPr lang="en-US" sz="2200">
                <a:solidFill>
                  <a:srgbClr val="000000"/>
                </a:solidFill>
                <a:latin typeface="Times New Roman"/>
                <a:ea typeface="Times New Roman"/>
                <a:cs typeface="Times New Roman"/>
                <a:sym typeface="Times New Roman"/>
              </a:rPr>
              <a:t>The solar energy output necessary to power the campus of the University of Illinois in Urbana-Champaign was obtained from publicly-available repository.</a:t>
            </a:r>
            <a:endParaRPr sz="2200">
              <a:solidFill>
                <a:srgbClr val="000000"/>
              </a:solidFill>
              <a:latin typeface="Times New Roman"/>
              <a:ea typeface="Times New Roman"/>
              <a:cs typeface="Times New Roman"/>
              <a:sym typeface="Times New Roman"/>
            </a:endParaRPr>
          </a:p>
          <a:p>
            <a:pPr indent="457200" lvl="0" marL="457200" rtl="0" algn="l">
              <a:lnSpc>
                <a:spcPct val="100000"/>
              </a:lnSpc>
              <a:spcBef>
                <a:spcPts val="640"/>
              </a:spcBef>
              <a:spcAft>
                <a:spcPts val="0"/>
              </a:spcAft>
              <a:buSzPts val="3200"/>
              <a:buNone/>
            </a:pPr>
            <a:r>
              <a:rPr lang="en-US" sz="2200">
                <a:solidFill>
                  <a:srgbClr val="000000"/>
                </a:solidFill>
                <a:latin typeface="Times New Roman"/>
                <a:ea typeface="Times New Roman"/>
                <a:cs typeface="Times New Roman"/>
                <a:sym typeface="Times New Roman"/>
              </a:rPr>
              <a:t>The weather data used in this work is historical weather data from Amherst, MA, and is maintained by the University of Massachusetts, Amherst – Computer Science Weather Station.</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457200" y="274638"/>
            <a:ext cx="8229600" cy="11430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Feasibility</a:t>
            </a:r>
            <a:endParaRPr>
              <a:solidFill>
                <a:srgbClr val="B45F06"/>
              </a:solidFill>
              <a:latin typeface="Times New Roman"/>
              <a:ea typeface="Times New Roman"/>
              <a:cs typeface="Times New Roman"/>
              <a:sym typeface="Times New Roman"/>
            </a:endParaRPr>
          </a:p>
        </p:txBody>
      </p:sp>
      <p:sp>
        <p:nvSpPr>
          <p:cNvPr id="245" name="Google Shape;245;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14300" lvl="0" marL="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MARKET FEASIBILITY :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3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Font typeface="Arial"/>
              <a:buNone/>
            </a:pPr>
            <a:r>
              <a:rPr lang="en-US" sz="1800">
                <a:latin typeface="Times New Roman"/>
                <a:ea typeface="Times New Roman"/>
                <a:cs typeface="Times New Roman"/>
                <a:sym typeface="Times New Roman"/>
              </a:rPr>
              <a:t>	As there is no such device or model for  Solar Power prediction, consequently this proposed system can be very useful for various Industrial and Residential sector.</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114300" lvl="0" marL="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TECHNICAL FEASIBILITY:</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Font typeface="Arial"/>
              <a:buNone/>
            </a:pPr>
            <a:r>
              <a:rPr lang="en-US" sz="1800">
                <a:latin typeface="Times New Roman"/>
                <a:ea typeface="Times New Roman"/>
                <a:cs typeface="Times New Roman"/>
                <a:sym typeface="Times New Roman"/>
              </a:rPr>
              <a:t>	It is possible to develop the system as software resources used are fully open-source.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114300" lvl="0" marL="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FINANCIAL FEASIBILITY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3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Font typeface="Arial"/>
              <a:buNone/>
            </a:pPr>
            <a:r>
              <a:rPr lang="en-US" sz="1800">
                <a:latin typeface="Times New Roman"/>
                <a:ea typeface="Times New Roman"/>
                <a:cs typeface="Times New Roman"/>
                <a:sym typeface="Times New Roman"/>
              </a:rPr>
              <a:t>	The project is financially feasible as it can be completed in less resources and almost no capita.</a:t>
            </a:r>
            <a:endParaRPr sz="18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57200" y="274638"/>
            <a:ext cx="8229600" cy="11430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Conclusion</a:t>
            </a:r>
            <a:endParaRPr>
              <a:solidFill>
                <a:srgbClr val="B45F06"/>
              </a:solidFill>
              <a:latin typeface="Times New Roman"/>
              <a:ea typeface="Times New Roman"/>
              <a:cs typeface="Times New Roman"/>
              <a:sym typeface="Times New Roman"/>
            </a:endParaRPr>
          </a:p>
        </p:txBody>
      </p:sp>
      <p:sp>
        <p:nvSpPr>
          <p:cNvPr id="251" name="Google Shape;251;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This model will help user predict the Solar Power Generation. It will also guide the user through unfamiliar situation which can occur so that he could save power prior itself. It will also help in promoting use of renewable source of energy.</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With the use of it along with Solar Power Forecast, Weather report for upcoming days can also be viewed.</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457200" y="274638"/>
            <a:ext cx="8229600" cy="11430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400"/>
              <a:buNone/>
            </a:pPr>
            <a:r>
              <a:rPr lang="en-US">
                <a:solidFill>
                  <a:srgbClr val="B45F06"/>
                </a:solidFill>
                <a:latin typeface="Times New Roman"/>
                <a:ea typeface="Times New Roman"/>
                <a:cs typeface="Times New Roman"/>
                <a:sym typeface="Times New Roman"/>
              </a:rPr>
              <a:t>References</a:t>
            </a:r>
            <a:endParaRPr>
              <a:solidFill>
                <a:srgbClr val="B45F06"/>
              </a:solidFill>
              <a:latin typeface="Times New Roman"/>
              <a:ea typeface="Times New Roman"/>
              <a:cs typeface="Times New Roman"/>
              <a:sym typeface="Times New Roman"/>
            </a:endParaRPr>
          </a:p>
        </p:txBody>
      </p:sp>
      <p:sp>
        <p:nvSpPr>
          <p:cNvPr id="257" name="Google Shape;257;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US">
                <a:latin typeface="Times New Roman"/>
                <a:ea typeface="Times New Roman"/>
                <a:cs typeface="Times New Roman"/>
                <a:sym typeface="Times New Roman"/>
              </a:rPr>
              <a:t>IEEE Papers</a:t>
            </a:r>
            <a:endParaRPr>
              <a:latin typeface="Times New Roman"/>
              <a:ea typeface="Times New Roman"/>
              <a:cs typeface="Times New Roman"/>
              <a:sym typeface="Times New Roman"/>
            </a:endParaRPr>
          </a:p>
          <a:p>
            <a:pPr indent="-342900" lvl="0" marL="457200" rtl="0" algn="l">
              <a:lnSpc>
                <a:spcPct val="100000"/>
              </a:lnSpc>
              <a:spcBef>
                <a:spcPts val="640"/>
              </a:spcBef>
              <a:spcAft>
                <a:spcPts val="0"/>
              </a:spcAft>
              <a:buSzPts val="1800"/>
              <a:buFont typeface="Times New Roman"/>
              <a:buChar char="•"/>
            </a:pPr>
            <a:r>
              <a:rPr lang="en-US" sz="1800">
                <a:latin typeface="Times New Roman"/>
                <a:ea typeface="Times New Roman"/>
                <a:cs typeface="Times New Roman"/>
                <a:sym typeface="Times New Roman"/>
              </a:rPr>
              <a:t>N. Sharma, P. Sharma, D. Irwin, and P. Shenoy, “Predicting solar generation from weather forecasts using machine learning,” in Smart Grid Communications (SmartGridComm), 2011 IEEE International Conference on, pp. 528–533, IEEE, 2011.</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Gensler-Janosch, A., et al. “Deep Learning for solar power forecasting — An approach using AutoEncoder and LSTM Neural Networks.” 2016 IEEE International Conference on Systems, Man, and Cybernetics (SMC), 2016</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Mayukh Samanta, Bharath Srikanth, Jayesh Yerrapragada, “Short Term Power Forecasting Of Solar PV Systems Using Machine Learning Techniques.”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http://s35695.mini.alsoenergy.com/Dashboard/2a5669735065572f4a42454b772b714d3d</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626625" y="232075"/>
            <a:ext cx="7832700" cy="754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959"/>
              <a:buFont typeface="Calibri"/>
              <a:buNone/>
            </a:pPr>
            <a:r>
              <a:rPr b="0" i="0" lang="en-US" sz="3959" u="none" cap="none" strike="noStrike">
                <a:solidFill>
                  <a:srgbClr val="B45F06"/>
                </a:solidFill>
                <a:latin typeface="Calibri"/>
                <a:ea typeface="Calibri"/>
                <a:cs typeface="Calibri"/>
                <a:sym typeface="Calibri"/>
              </a:rPr>
              <a:t> </a:t>
            </a:r>
            <a:endParaRPr b="0" i="0" sz="3959" u="none" cap="none" strike="noStrike">
              <a:solidFill>
                <a:srgbClr val="B45F06"/>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3959"/>
              <a:buFont typeface="Calibri"/>
              <a:buNone/>
            </a:pPr>
            <a:r>
              <a:rPr lang="en-US" sz="3959">
                <a:solidFill>
                  <a:srgbClr val="B45F06"/>
                </a:solidFill>
              </a:rPr>
              <a:t> </a:t>
            </a:r>
            <a:r>
              <a:rPr lang="en-US" sz="3959">
                <a:solidFill>
                  <a:srgbClr val="B45F06"/>
                </a:solidFill>
                <a:latin typeface="Times New Roman"/>
                <a:ea typeface="Times New Roman"/>
                <a:cs typeface="Times New Roman"/>
                <a:sym typeface="Times New Roman"/>
              </a:rPr>
              <a:t>   </a:t>
            </a:r>
            <a:r>
              <a:rPr i="0" lang="en-US" sz="3959" u="none" cap="none" strike="noStrike">
                <a:solidFill>
                  <a:srgbClr val="B45F06"/>
                </a:solidFill>
                <a:latin typeface="Times New Roman"/>
                <a:ea typeface="Times New Roman"/>
                <a:cs typeface="Times New Roman"/>
                <a:sym typeface="Times New Roman"/>
              </a:rPr>
              <a:t>Presentation </a:t>
            </a:r>
            <a:r>
              <a:rPr lang="en-US" sz="3959">
                <a:solidFill>
                  <a:srgbClr val="B45F06"/>
                </a:solidFill>
                <a:latin typeface="Times New Roman"/>
                <a:ea typeface="Times New Roman"/>
                <a:cs typeface="Times New Roman"/>
                <a:sym typeface="Times New Roman"/>
              </a:rPr>
              <a:t>B</a:t>
            </a:r>
            <a:r>
              <a:rPr i="0" lang="en-US" sz="3959" u="none" cap="none" strike="noStrike">
                <a:solidFill>
                  <a:srgbClr val="B45F06"/>
                </a:solidFill>
                <a:latin typeface="Times New Roman"/>
                <a:ea typeface="Times New Roman"/>
                <a:cs typeface="Times New Roman"/>
                <a:sym typeface="Times New Roman"/>
              </a:rPr>
              <a:t>y</a:t>
            </a:r>
            <a:r>
              <a:rPr lang="en-US" sz="3959">
                <a:solidFill>
                  <a:srgbClr val="B45F06"/>
                </a:solidFill>
                <a:latin typeface="Times New Roman"/>
                <a:ea typeface="Times New Roman"/>
                <a:cs typeface="Times New Roman"/>
                <a:sym typeface="Times New Roman"/>
              </a:rPr>
              <a:t>:</a:t>
            </a:r>
            <a:br>
              <a:rPr b="0" i="0" lang="en-US" sz="3959" u="none" cap="none" strike="noStrike">
                <a:solidFill>
                  <a:srgbClr val="B45F06"/>
                </a:solidFill>
                <a:latin typeface="Calibri"/>
                <a:ea typeface="Calibri"/>
                <a:cs typeface="Calibri"/>
                <a:sym typeface="Calibri"/>
              </a:rPr>
            </a:br>
            <a:endParaRPr b="0" i="0" sz="3959" u="none" cap="none" strike="noStrike">
              <a:solidFill>
                <a:srgbClr val="B45F06"/>
              </a:solidFill>
              <a:latin typeface="Calibri"/>
              <a:ea typeface="Calibri"/>
              <a:cs typeface="Calibri"/>
              <a:sym typeface="Calibri"/>
            </a:endParaRPr>
          </a:p>
        </p:txBody>
      </p:sp>
      <p:sp>
        <p:nvSpPr>
          <p:cNvPr id="263" name="Google Shape;263;p40"/>
          <p:cNvSpPr txBox="1"/>
          <p:nvPr>
            <p:ph idx="1" type="body"/>
          </p:nvPr>
        </p:nvSpPr>
        <p:spPr>
          <a:xfrm>
            <a:off x="0" y="1440325"/>
            <a:ext cx="9144000" cy="5417700"/>
          </a:xfrm>
          <a:prstGeom prst="rect">
            <a:avLst/>
          </a:prstGeom>
          <a:solidFill>
            <a:srgbClr val="FFFFFF"/>
          </a:solidFill>
          <a:ln>
            <a:noFill/>
          </a:ln>
          <a:effectLst>
            <a:outerShdw blurRad="40000" rotWithShape="0" dir="5400000" dist="23000">
              <a:srgbClr val="000000">
                <a:alpha val="34117"/>
              </a:srgbClr>
            </a:outerShdw>
          </a:effectLst>
        </p:spPr>
        <p:txBody>
          <a:bodyPr anchorCtr="0" anchor="t" bIns="45700" lIns="91425" spcFirstLastPara="1" rIns="91425" wrap="square" tIns="45700">
            <a:noAutofit/>
          </a:bodyPr>
          <a:lstStyle/>
          <a:p>
            <a:pPr indent="0" lvl="0" marL="342900" marR="0" rtl="0" algn="ctr">
              <a:lnSpc>
                <a:spcPct val="100000"/>
              </a:lnSpc>
              <a:spcBef>
                <a:spcPts val="0"/>
              </a:spcBef>
              <a:spcAft>
                <a:spcPts val="0"/>
              </a:spcAft>
              <a:buSzPts val="3200"/>
              <a:buNone/>
            </a:pPr>
            <a:r>
              <a:t/>
            </a:r>
            <a:endParaRPr>
              <a:solidFill>
                <a:srgbClr val="000000"/>
              </a:solidFill>
            </a:endParaRPr>
          </a:p>
          <a:p>
            <a:pPr indent="-342900" lvl="0" marL="342900" marR="0" rtl="0" algn="ctr">
              <a:lnSpc>
                <a:spcPct val="100000"/>
              </a:lnSpc>
              <a:spcBef>
                <a:spcPts val="0"/>
              </a:spcBef>
              <a:spcAft>
                <a:spcPts val="0"/>
              </a:spcAft>
              <a:buClr>
                <a:srgbClr val="000000"/>
              </a:buClr>
              <a:buSzPts val="3200"/>
              <a:buFont typeface="Times New Roman"/>
              <a:buChar char="•"/>
            </a:pPr>
            <a:r>
              <a:rPr i="0" lang="en-US" sz="3200" u="none" cap="none" strike="noStrike">
                <a:solidFill>
                  <a:srgbClr val="000000"/>
                </a:solidFill>
                <a:latin typeface="Times New Roman"/>
                <a:ea typeface="Times New Roman"/>
                <a:cs typeface="Times New Roman"/>
                <a:sym typeface="Times New Roman"/>
              </a:rPr>
              <a:t>Aniket</a:t>
            </a:r>
            <a:endParaRPr i="0" sz="3200" u="none" cap="none" strike="noStrike">
              <a:solidFill>
                <a:srgbClr val="000000"/>
              </a:solidFill>
              <a:latin typeface="Times New Roman"/>
              <a:ea typeface="Times New Roman"/>
              <a:cs typeface="Times New Roman"/>
              <a:sym typeface="Times New Roman"/>
            </a:endParaRPr>
          </a:p>
          <a:p>
            <a:pPr indent="-342900" lvl="0" marL="342900" marR="0" rtl="0" algn="ctr">
              <a:lnSpc>
                <a:spcPct val="100000"/>
              </a:lnSpc>
              <a:spcBef>
                <a:spcPts val="640"/>
              </a:spcBef>
              <a:spcAft>
                <a:spcPts val="0"/>
              </a:spcAft>
              <a:buClr>
                <a:srgbClr val="000000"/>
              </a:buClr>
              <a:buSzPts val="3200"/>
              <a:buFont typeface="Times New Roman"/>
              <a:buChar char="•"/>
            </a:pPr>
            <a:r>
              <a:rPr i="0" lang="en-US" sz="3200" u="none" cap="none" strike="noStrike">
                <a:solidFill>
                  <a:srgbClr val="000000"/>
                </a:solidFill>
                <a:latin typeface="Times New Roman"/>
                <a:ea typeface="Times New Roman"/>
                <a:cs typeface="Times New Roman"/>
                <a:sym typeface="Times New Roman"/>
              </a:rPr>
              <a:t>Dhananjay Jha</a:t>
            </a:r>
            <a:endParaRPr i="0" sz="3200" u="none" cap="none" strike="noStrike">
              <a:solidFill>
                <a:srgbClr val="000000"/>
              </a:solidFill>
              <a:latin typeface="Times New Roman"/>
              <a:ea typeface="Times New Roman"/>
              <a:cs typeface="Times New Roman"/>
              <a:sym typeface="Times New Roman"/>
            </a:endParaRPr>
          </a:p>
          <a:p>
            <a:pPr indent="-342900" lvl="0" marL="342900" marR="0" rtl="0" algn="ctr">
              <a:lnSpc>
                <a:spcPct val="100000"/>
              </a:lnSpc>
              <a:spcBef>
                <a:spcPts val="640"/>
              </a:spcBef>
              <a:spcAft>
                <a:spcPts val="0"/>
              </a:spcAft>
              <a:buClr>
                <a:srgbClr val="000000"/>
              </a:buClr>
              <a:buSzPts val="3200"/>
              <a:buFont typeface="Times New Roman"/>
              <a:buChar char="•"/>
            </a:pPr>
            <a:r>
              <a:rPr i="0" lang="en-US" sz="3200" u="none" cap="none" strike="noStrike">
                <a:solidFill>
                  <a:srgbClr val="000000"/>
                </a:solidFill>
                <a:latin typeface="Times New Roman"/>
                <a:ea typeface="Times New Roman"/>
                <a:cs typeface="Times New Roman"/>
                <a:sym typeface="Times New Roman"/>
              </a:rPr>
              <a:t>Harjit Singh</a:t>
            </a:r>
            <a:endParaRPr>
              <a:solidFill>
                <a:srgbClr val="000000"/>
              </a:solidFill>
              <a:latin typeface="Times New Roman"/>
              <a:ea typeface="Times New Roman"/>
              <a:cs typeface="Times New Roman"/>
              <a:sym typeface="Times New Roman"/>
            </a:endParaRPr>
          </a:p>
          <a:p>
            <a:pPr indent="-342900" lvl="0" marL="342900" marR="0" rtl="0" algn="ctr">
              <a:lnSpc>
                <a:spcPct val="100000"/>
              </a:lnSpc>
              <a:spcBef>
                <a:spcPts val="640"/>
              </a:spcBef>
              <a:spcAft>
                <a:spcPts val="0"/>
              </a:spcAft>
              <a:buClr>
                <a:srgbClr val="000000"/>
              </a:buClr>
              <a:buSzPts val="3200"/>
              <a:buFont typeface="Times New Roman"/>
              <a:buChar char="•"/>
            </a:pPr>
            <a:r>
              <a:rPr i="0" lang="en-US" sz="3200" u="none" cap="none" strike="noStrike">
                <a:solidFill>
                  <a:srgbClr val="000000"/>
                </a:solidFill>
                <a:latin typeface="Times New Roman"/>
                <a:ea typeface="Times New Roman"/>
                <a:cs typeface="Times New Roman"/>
                <a:sym typeface="Times New Roman"/>
              </a:rPr>
              <a:t>Mrigais Pandey</a:t>
            </a:r>
            <a:endParaRPr i="0" sz="3200" u="none" cap="none" strike="noStrike">
              <a:solidFill>
                <a:srgbClr val="000000"/>
              </a:solidFill>
              <a:latin typeface="Times New Roman"/>
              <a:ea typeface="Times New Roman"/>
              <a:cs typeface="Times New Roman"/>
              <a:sym typeface="Times New Roman"/>
            </a:endParaRPr>
          </a:p>
          <a:p>
            <a:pPr indent="-139700" lvl="0" marL="342900" marR="0" rtl="0" algn="ctr">
              <a:lnSpc>
                <a:spcPct val="100000"/>
              </a:lnSpc>
              <a:spcBef>
                <a:spcPts val="640"/>
              </a:spcBef>
              <a:spcAft>
                <a:spcPts val="0"/>
              </a:spcAft>
              <a:buClr>
                <a:schemeClr val="dk1"/>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i="0" lang="en-US" sz="4400" u="none" cap="none" strike="noStrike">
                <a:solidFill>
                  <a:srgbClr val="B45F06"/>
                </a:solidFill>
                <a:latin typeface="Times New Roman"/>
                <a:ea typeface="Times New Roman"/>
                <a:cs typeface="Times New Roman"/>
                <a:sym typeface="Times New Roman"/>
              </a:rPr>
              <a:t>I</a:t>
            </a:r>
            <a:r>
              <a:rPr lang="en-US">
                <a:solidFill>
                  <a:srgbClr val="B45F06"/>
                </a:solidFill>
                <a:latin typeface="Times New Roman"/>
                <a:ea typeface="Times New Roman"/>
                <a:cs typeface="Times New Roman"/>
                <a:sym typeface="Times New Roman"/>
              </a:rPr>
              <a:t>ntroduction</a:t>
            </a:r>
            <a:endParaRPr i="0" sz="4400" u="none" cap="none" strike="noStrike">
              <a:solidFill>
                <a:srgbClr val="B45F06"/>
              </a:solidFill>
              <a:latin typeface="Times New Roman"/>
              <a:ea typeface="Times New Roman"/>
              <a:cs typeface="Times New Roman"/>
              <a:sym typeface="Times New Roman"/>
            </a:endParaRPr>
          </a:p>
        </p:txBody>
      </p:sp>
      <p:sp>
        <p:nvSpPr>
          <p:cNvPr id="100" name="Google Shape;100;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64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Solar Power- Power obtained by harnessing the energy of the sun's rays.</a:t>
            </a:r>
            <a:endParaRPr sz="2400">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1" lang="en-US" sz="2400">
                <a:solidFill>
                  <a:srgbClr val="000000"/>
                </a:solidFill>
                <a:latin typeface="Times New Roman"/>
                <a:ea typeface="Times New Roman"/>
                <a:cs typeface="Times New Roman"/>
                <a:sym typeface="Times New Roman"/>
              </a:rPr>
              <a:t>Machine Learning</a:t>
            </a:r>
            <a:r>
              <a:rPr lang="en-US" sz="2400">
                <a:solidFill>
                  <a:srgbClr val="000000"/>
                </a:solidFill>
                <a:latin typeface="Times New Roman"/>
                <a:ea typeface="Times New Roman"/>
                <a:cs typeface="Times New Roman"/>
                <a:sym typeface="Times New Roman"/>
              </a:rPr>
              <a:t>- </a:t>
            </a:r>
            <a:r>
              <a:rPr lang="en-US" sz="2400">
                <a:solidFill>
                  <a:srgbClr val="000000"/>
                </a:solidFill>
                <a:highlight>
                  <a:srgbClr val="FFFFFF"/>
                </a:highlight>
                <a:latin typeface="Times New Roman"/>
                <a:ea typeface="Times New Roman"/>
                <a:cs typeface="Times New Roman"/>
                <a:sym typeface="Times New Roman"/>
              </a:rPr>
              <a:t>It is an application of </a:t>
            </a:r>
            <a:r>
              <a:rPr b="1" lang="en-US" sz="2400">
                <a:solidFill>
                  <a:srgbClr val="000000"/>
                </a:solidFill>
                <a:highlight>
                  <a:srgbClr val="FFFFFF"/>
                </a:highlight>
                <a:latin typeface="Times New Roman"/>
                <a:ea typeface="Times New Roman"/>
                <a:cs typeface="Times New Roman"/>
                <a:sym typeface="Times New Roman"/>
              </a:rPr>
              <a:t>Artificial Intelligence</a:t>
            </a:r>
            <a:r>
              <a:rPr lang="en-US" sz="2400">
                <a:solidFill>
                  <a:srgbClr val="000000"/>
                </a:solidFill>
                <a:highlight>
                  <a:srgbClr val="FFFFFF"/>
                </a:highlight>
                <a:latin typeface="Times New Roman"/>
                <a:ea typeface="Times New Roman"/>
                <a:cs typeface="Times New Roman"/>
                <a:sym typeface="Times New Roman"/>
              </a:rPr>
              <a:t> (AI) that provides systems the ability to automatically learn and improve from experience without being explicitly programmed. </a:t>
            </a:r>
            <a:r>
              <a:rPr lang="en-US" sz="2400">
                <a:solidFill>
                  <a:srgbClr val="000000"/>
                </a:solidFill>
                <a:latin typeface="Times New Roman"/>
                <a:ea typeface="Times New Roman"/>
                <a:cs typeface="Times New Roman"/>
                <a:sym typeface="Times New Roman"/>
              </a:rPr>
              <a:t>Machine learning focuses on the development of computer programs</a:t>
            </a:r>
            <a:r>
              <a:rPr lang="en-US" sz="2400">
                <a:solidFill>
                  <a:srgbClr val="000000"/>
                </a:solidFill>
                <a:highlight>
                  <a:srgbClr val="FFFFFF"/>
                </a:highlight>
                <a:latin typeface="Times New Roman"/>
                <a:ea typeface="Times New Roman"/>
                <a:cs typeface="Times New Roman"/>
                <a:sym typeface="Times New Roman"/>
              </a:rPr>
              <a:t> that can access data and use it learn for themselves.</a:t>
            </a:r>
            <a:endParaRPr sz="2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94550" y="197275"/>
            <a:ext cx="8250600" cy="120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i="0" lang="en-US" sz="4400" u="none" cap="none" strike="noStrike">
                <a:solidFill>
                  <a:srgbClr val="B45F06"/>
                </a:solidFill>
                <a:latin typeface="Times New Roman"/>
                <a:ea typeface="Times New Roman"/>
                <a:cs typeface="Times New Roman"/>
                <a:sym typeface="Times New Roman"/>
              </a:rPr>
              <a:t>Motivation(1)</a:t>
            </a:r>
            <a:endParaRPr i="0" sz="4400" u="none" cap="none" strike="noStrike">
              <a:solidFill>
                <a:srgbClr val="B45F06"/>
              </a:solidFill>
              <a:latin typeface="Times New Roman"/>
              <a:ea typeface="Times New Roman"/>
              <a:cs typeface="Times New Roman"/>
              <a:sym typeface="Times New Roman"/>
            </a:endParaRPr>
          </a:p>
        </p:txBody>
      </p:sp>
      <p:sp>
        <p:nvSpPr>
          <p:cNvPr id="106" name="Google Shape;106;p16"/>
          <p:cNvSpPr txBox="1"/>
          <p:nvPr>
            <p:ph idx="1" type="body"/>
          </p:nvPr>
        </p:nvSpPr>
        <p:spPr>
          <a:xfrm>
            <a:off x="0" y="1600200"/>
            <a:ext cx="9144000" cy="5257800"/>
          </a:xfrm>
          <a:prstGeom prst="rect">
            <a:avLst/>
          </a:prstGeom>
          <a:solidFill>
            <a:srgbClr val="FFFFFF"/>
          </a:solidFill>
          <a:ln>
            <a:noFill/>
          </a:ln>
          <a:effectLst>
            <a:outerShdw blurRad="40000" rotWithShape="0" dir="5400000" dist="23000">
              <a:srgbClr val="000000">
                <a:alpha val="34117"/>
              </a:srgbClr>
            </a:outerShdw>
          </a:effectLst>
        </p:spPr>
        <p:txBody>
          <a:bodyPr anchorCtr="0" anchor="t" bIns="45700" lIns="91425" spcFirstLastPara="1" rIns="91425" wrap="square" tIns="45700">
            <a:noAutofit/>
          </a:bodyPr>
          <a:lstStyle/>
          <a:p>
            <a:pPr indent="-340360" lvl="0" marL="800100" marR="0" rtl="0" algn="l">
              <a:lnSpc>
                <a:spcPct val="80000"/>
              </a:lnSpc>
              <a:spcBef>
                <a:spcPts val="0"/>
              </a:spcBef>
              <a:spcAft>
                <a:spcPts val="0"/>
              </a:spcAft>
              <a:buClr>
                <a:srgbClr val="000000"/>
              </a:buClr>
              <a:buSzPts val="2200"/>
              <a:buFont typeface="Times New Roman"/>
              <a:buChar char="•"/>
            </a:pPr>
            <a:r>
              <a:rPr i="0" lang="en-US" sz="2200" u="none" cap="none" strike="noStrike">
                <a:solidFill>
                  <a:srgbClr val="000000"/>
                </a:solidFill>
                <a:latin typeface="Times New Roman"/>
                <a:ea typeface="Times New Roman"/>
                <a:cs typeface="Times New Roman"/>
                <a:sym typeface="Times New Roman"/>
              </a:rPr>
              <a:t>Roof-top mounted solar photovoltaic (PV) systems are becoming an increasingly popular means of incorporating clean energy into the</a:t>
            </a:r>
            <a:r>
              <a:rPr lang="en-US" sz="2200">
                <a:solidFill>
                  <a:srgbClr val="000000"/>
                </a:solidFill>
                <a:latin typeface="Times New Roman"/>
                <a:ea typeface="Times New Roman"/>
                <a:cs typeface="Times New Roman"/>
                <a:sym typeface="Times New Roman"/>
              </a:rPr>
              <a:t> </a:t>
            </a:r>
            <a:r>
              <a:rPr i="0" lang="en-US" sz="2200" u="none" cap="none" strike="noStrike">
                <a:solidFill>
                  <a:srgbClr val="000000"/>
                </a:solidFill>
                <a:latin typeface="Times New Roman"/>
                <a:ea typeface="Times New Roman"/>
                <a:cs typeface="Times New Roman"/>
                <a:sym typeface="Times New Roman"/>
              </a:rPr>
              <a:t>consumption profile of its users.</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0"/>
              </a:spcBef>
              <a:spcAft>
                <a:spcPts val="0"/>
              </a:spcAft>
              <a:buSzPts val="3200"/>
              <a:buNone/>
            </a:pPr>
            <a:r>
              <a:t/>
            </a:r>
            <a:endParaRPr sz="2200">
              <a:solidFill>
                <a:srgbClr val="000000"/>
              </a:solidFill>
              <a:latin typeface="Times New Roman"/>
              <a:ea typeface="Times New Roman"/>
              <a:cs typeface="Times New Roman"/>
              <a:sym typeface="Times New Roman"/>
            </a:endParaRPr>
          </a:p>
          <a:p>
            <a:pPr indent="-368300" lvl="0" marL="914400" marR="0" rtl="0" algn="l">
              <a:lnSpc>
                <a:spcPct val="8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It is one of the most efficient renewable source of energy which can be used over non renewable sources of energy as Fossil Fuels.</a:t>
            </a:r>
            <a:endParaRPr sz="2200">
              <a:solidFill>
                <a:srgbClr val="000000"/>
              </a:solidFill>
              <a:latin typeface="Times New Roman"/>
              <a:ea typeface="Times New Roman"/>
              <a:cs typeface="Times New Roman"/>
              <a:sym typeface="Times New Roman"/>
            </a:endParaRPr>
          </a:p>
          <a:p>
            <a:pPr indent="0" lvl="0" marL="0" marR="0" rtl="0" algn="l">
              <a:lnSpc>
                <a:spcPct val="80000"/>
              </a:lnSpc>
              <a:spcBef>
                <a:spcPts val="0"/>
              </a:spcBef>
              <a:spcAft>
                <a:spcPts val="0"/>
              </a:spcAft>
              <a:buSzPts val="3200"/>
              <a:buNone/>
            </a:pPr>
            <a:r>
              <a:t/>
            </a:r>
            <a:endParaRPr sz="2200">
              <a:solidFill>
                <a:srgbClr val="000000"/>
              </a:solidFill>
              <a:latin typeface="Times New Roman"/>
              <a:ea typeface="Times New Roman"/>
              <a:cs typeface="Times New Roman"/>
              <a:sym typeface="Times New Roman"/>
            </a:endParaRPr>
          </a:p>
          <a:p>
            <a:pPr indent="-368300" lvl="0" marL="914400" marR="0" rtl="0" algn="l">
              <a:lnSpc>
                <a:spcPct val="8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There are certain influencing factors which promote the use of Solar Energy such as</a:t>
            </a:r>
            <a:endParaRPr sz="2200">
              <a:solidFill>
                <a:srgbClr val="000000"/>
              </a:solidFill>
              <a:latin typeface="Times New Roman"/>
              <a:ea typeface="Times New Roman"/>
              <a:cs typeface="Times New Roman"/>
              <a:sym typeface="Times New Roman"/>
            </a:endParaRPr>
          </a:p>
          <a:p>
            <a:pPr indent="0" lvl="0" marL="0" marR="0" rtl="0" algn="l">
              <a:lnSpc>
                <a:spcPct val="80000"/>
              </a:lnSpc>
              <a:spcBef>
                <a:spcPts val="0"/>
              </a:spcBef>
              <a:spcAft>
                <a:spcPts val="0"/>
              </a:spcAft>
              <a:buSzPts val="3200"/>
              <a:buNone/>
            </a:pPr>
            <a:r>
              <a:t/>
            </a:r>
            <a:endParaRPr sz="2200">
              <a:solidFill>
                <a:srgbClr val="000000"/>
              </a:solidFill>
              <a:latin typeface="Times New Roman"/>
              <a:ea typeface="Times New Roman"/>
              <a:cs typeface="Times New Roman"/>
              <a:sym typeface="Times New Roman"/>
            </a:endParaRPr>
          </a:p>
          <a:p>
            <a:pPr indent="-368300" lvl="0" marL="1371600" marR="0" rtl="0" algn="l">
              <a:lnSpc>
                <a:spcPct val="8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Environment Friendly</a:t>
            </a:r>
            <a:endParaRPr sz="2200">
              <a:solidFill>
                <a:srgbClr val="000000"/>
              </a:solidFill>
              <a:latin typeface="Times New Roman"/>
              <a:ea typeface="Times New Roman"/>
              <a:cs typeface="Times New Roman"/>
              <a:sym typeface="Times New Roman"/>
            </a:endParaRPr>
          </a:p>
          <a:p>
            <a:pPr indent="-368300" lvl="0" marL="1371600" marR="0" rtl="0" algn="l">
              <a:lnSpc>
                <a:spcPct val="8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Safer than traditional electric current.</a:t>
            </a:r>
            <a:endParaRPr sz="2200">
              <a:solidFill>
                <a:srgbClr val="000000"/>
              </a:solidFill>
              <a:latin typeface="Times New Roman"/>
              <a:ea typeface="Times New Roman"/>
              <a:cs typeface="Times New Roman"/>
              <a:sym typeface="Times New Roman"/>
            </a:endParaRPr>
          </a:p>
          <a:p>
            <a:pPr indent="0" lvl="0" marL="342900" marR="0" rtl="0" algn="l">
              <a:lnSpc>
                <a:spcPct val="80000"/>
              </a:lnSpc>
              <a:spcBef>
                <a:spcPts val="448"/>
              </a:spcBef>
              <a:spcAft>
                <a:spcPts val="0"/>
              </a:spcAft>
              <a:buSzPts val="3200"/>
              <a:buNone/>
            </a:pPr>
            <a:r>
              <a:t/>
            </a:r>
            <a:endParaRPr i="0" sz="2000" u="none" cap="none" strike="noStrike">
              <a:solidFill>
                <a:srgbClr val="000000"/>
              </a:solidFill>
              <a:latin typeface="Times New Roman"/>
              <a:ea typeface="Times New Roman"/>
              <a:cs typeface="Times New Roman"/>
              <a:sym typeface="Times New Roman"/>
            </a:endParaRPr>
          </a:p>
          <a:p>
            <a:pPr indent="-200660" lvl="0" marL="342900" marR="0" rtl="0" algn="l">
              <a:lnSpc>
                <a:spcPct val="80000"/>
              </a:lnSpc>
              <a:spcBef>
                <a:spcPts val="448"/>
              </a:spcBef>
              <a:spcAft>
                <a:spcPts val="0"/>
              </a:spcAft>
              <a:buClr>
                <a:schemeClr val="dk1"/>
              </a:buClr>
              <a:buSzPts val="224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94550" y="197275"/>
            <a:ext cx="8250600" cy="120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i="0" lang="en-US" sz="4400" u="none" cap="none" strike="noStrike">
                <a:solidFill>
                  <a:srgbClr val="B45F06"/>
                </a:solidFill>
                <a:latin typeface="Times New Roman"/>
                <a:ea typeface="Times New Roman"/>
                <a:cs typeface="Times New Roman"/>
                <a:sym typeface="Times New Roman"/>
              </a:rPr>
              <a:t>Motivation(</a:t>
            </a:r>
            <a:r>
              <a:rPr lang="en-US">
                <a:solidFill>
                  <a:srgbClr val="B45F06"/>
                </a:solidFill>
                <a:latin typeface="Times New Roman"/>
                <a:ea typeface="Times New Roman"/>
                <a:cs typeface="Times New Roman"/>
                <a:sym typeface="Times New Roman"/>
              </a:rPr>
              <a:t>2</a:t>
            </a:r>
            <a:r>
              <a:rPr i="0" lang="en-US" sz="4400" u="none" cap="none" strike="noStrike">
                <a:solidFill>
                  <a:srgbClr val="B45F06"/>
                </a:solidFill>
                <a:latin typeface="Times New Roman"/>
                <a:ea typeface="Times New Roman"/>
                <a:cs typeface="Times New Roman"/>
                <a:sym typeface="Times New Roman"/>
              </a:rPr>
              <a:t>)</a:t>
            </a:r>
            <a:endParaRPr i="0" sz="4400" u="none" cap="none" strike="noStrike">
              <a:solidFill>
                <a:srgbClr val="B45F06"/>
              </a:solidFill>
              <a:latin typeface="Times New Roman"/>
              <a:ea typeface="Times New Roman"/>
              <a:cs typeface="Times New Roman"/>
              <a:sym typeface="Times New Roman"/>
            </a:endParaRPr>
          </a:p>
        </p:txBody>
      </p:sp>
      <p:sp>
        <p:nvSpPr>
          <p:cNvPr id="112" name="Google Shape;112;p17"/>
          <p:cNvSpPr txBox="1"/>
          <p:nvPr>
            <p:ph idx="1" type="body"/>
          </p:nvPr>
        </p:nvSpPr>
        <p:spPr>
          <a:xfrm>
            <a:off x="0" y="1600200"/>
            <a:ext cx="9144000" cy="5257800"/>
          </a:xfrm>
          <a:prstGeom prst="rect">
            <a:avLst/>
          </a:prstGeom>
          <a:solidFill>
            <a:srgbClr val="FFFFFF"/>
          </a:solidFill>
          <a:ln>
            <a:noFill/>
          </a:ln>
          <a:effectLst>
            <a:outerShdw blurRad="40000" rotWithShape="0" dir="5400000" dist="23000">
              <a:srgbClr val="000000">
                <a:alpha val="34117"/>
              </a:srgbClr>
            </a:outerShdw>
          </a:effectLst>
        </p:spPr>
        <p:txBody>
          <a:bodyPr anchorCtr="0" anchor="t" bIns="45700" lIns="91425" spcFirstLastPara="1" rIns="91425" wrap="square" tIns="45700">
            <a:noAutofit/>
          </a:bodyPr>
          <a:lstStyle/>
          <a:p>
            <a:pPr indent="-340360" lvl="0" marL="342900" marR="0" rtl="0" algn="l">
              <a:lnSpc>
                <a:spcPct val="80000"/>
              </a:lnSpc>
              <a:spcBef>
                <a:spcPts val="448"/>
              </a:spcBef>
              <a:spcAft>
                <a:spcPts val="0"/>
              </a:spcAft>
              <a:buClr>
                <a:srgbClr val="000000"/>
              </a:buClr>
              <a:buSzPts val="2200"/>
              <a:buFont typeface="Times New Roman"/>
              <a:buChar char="•"/>
            </a:pPr>
            <a:r>
              <a:rPr i="0" lang="en-US" sz="2200" u="none" cap="none" strike="noStrike">
                <a:solidFill>
                  <a:srgbClr val="000000"/>
                </a:solidFill>
                <a:latin typeface="Times New Roman"/>
                <a:ea typeface="Times New Roman"/>
                <a:cs typeface="Times New Roman"/>
                <a:sym typeface="Times New Roman"/>
              </a:rPr>
              <a:t>The motivation behind taking up this project was to implement a model which would help people manage the energy resources in an efficient and economic way.</a:t>
            </a:r>
            <a:endParaRPr sz="2200">
              <a:solidFill>
                <a:srgbClr val="000000"/>
              </a:solidFill>
              <a:latin typeface="Times New Roman"/>
              <a:ea typeface="Times New Roman"/>
              <a:cs typeface="Times New Roman"/>
              <a:sym typeface="Times New Roman"/>
            </a:endParaRPr>
          </a:p>
          <a:p>
            <a:pPr indent="-340360" lvl="0" marL="342900" marR="0" rtl="0" algn="l">
              <a:lnSpc>
                <a:spcPct val="80000"/>
              </a:lnSpc>
              <a:spcBef>
                <a:spcPts val="448"/>
              </a:spcBef>
              <a:spcAft>
                <a:spcPts val="0"/>
              </a:spcAft>
              <a:buClr>
                <a:srgbClr val="000000"/>
              </a:buClr>
              <a:buSzPts val="2200"/>
              <a:buFont typeface="Times New Roman"/>
              <a:buChar char="•"/>
            </a:pPr>
            <a:r>
              <a:rPr i="0" lang="en-US" sz="2200" u="none" cap="none" strike="noStrike">
                <a:solidFill>
                  <a:srgbClr val="000000"/>
                </a:solidFill>
                <a:latin typeface="Times New Roman"/>
                <a:ea typeface="Times New Roman"/>
                <a:cs typeface="Times New Roman"/>
                <a:sym typeface="Times New Roman"/>
              </a:rPr>
              <a:t>This model can help the user to pre-plan and use the power according to the prediction made by different machine learning and statistical techniques and avoid any sorts of loss due to sudden weather changes which are not in their control.</a:t>
            </a:r>
            <a:endParaRPr sz="2200">
              <a:solidFill>
                <a:srgbClr val="000000"/>
              </a:solidFill>
              <a:latin typeface="Times New Roman"/>
              <a:ea typeface="Times New Roman"/>
              <a:cs typeface="Times New Roman"/>
              <a:sym typeface="Times New Roman"/>
            </a:endParaRPr>
          </a:p>
          <a:p>
            <a:pPr indent="-340360" lvl="0" marL="342900" marR="0" rtl="0" algn="l">
              <a:lnSpc>
                <a:spcPct val="80000"/>
              </a:lnSpc>
              <a:spcBef>
                <a:spcPts val="448"/>
              </a:spcBef>
              <a:spcAft>
                <a:spcPts val="0"/>
              </a:spcAft>
              <a:buClr>
                <a:srgbClr val="000000"/>
              </a:buClr>
              <a:buSzPts val="2200"/>
              <a:buFont typeface="Times New Roman"/>
              <a:buChar char="•"/>
            </a:pPr>
            <a:r>
              <a:rPr i="0" lang="en-US" sz="2200" u="none" cap="none" strike="noStrike">
                <a:solidFill>
                  <a:srgbClr val="000000"/>
                </a:solidFill>
                <a:latin typeface="Times New Roman"/>
                <a:ea typeface="Times New Roman"/>
                <a:cs typeface="Times New Roman"/>
                <a:sym typeface="Times New Roman"/>
              </a:rPr>
              <a:t>Application of this model incurs low cost for installation(economical), safer and comparatively more available than other energy resources.</a:t>
            </a:r>
            <a:endParaRPr sz="2200">
              <a:solidFill>
                <a:srgbClr val="000000"/>
              </a:solidFill>
              <a:latin typeface="Times New Roman"/>
              <a:ea typeface="Times New Roman"/>
              <a:cs typeface="Times New Roman"/>
              <a:sym typeface="Times New Roman"/>
            </a:endParaRPr>
          </a:p>
          <a:p>
            <a:pPr indent="-340360" lvl="0" marL="342900" marR="0" rtl="0" algn="l">
              <a:lnSpc>
                <a:spcPct val="80000"/>
              </a:lnSpc>
              <a:spcBef>
                <a:spcPts val="448"/>
              </a:spcBef>
              <a:spcAft>
                <a:spcPts val="0"/>
              </a:spcAft>
              <a:buClr>
                <a:srgbClr val="000000"/>
              </a:buClr>
              <a:buSzPts val="2200"/>
              <a:buFont typeface="Times New Roman"/>
              <a:buChar char="•"/>
            </a:pPr>
            <a:r>
              <a:rPr i="0" lang="en-US" sz="2200" u="none" cap="none" strike="noStrike">
                <a:solidFill>
                  <a:srgbClr val="000000"/>
                </a:solidFill>
                <a:latin typeface="Times New Roman"/>
                <a:ea typeface="Times New Roman"/>
                <a:cs typeface="Times New Roman"/>
                <a:sym typeface="Times New Roman"/>
              </a:rPr>
              <a:t>Electric utilities often allow the inter-connection of such systems to the grid, compensating system owners for electricity production. As the systems grow in number and their contribution to the overall load profile becomes increasingly significant, it becomes imperative for utilities to accurately account for them while planning and forecasting generation.</a:t>
            </a:r>
            <a:endParaRPr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graphicFrame>
        <p:nvGraphicFramePr>
          <p:cNvPr id="117" name="Google Shape;117;p18"/>
          <p:cNvGraphicFramePr/>
          <p:nvPr/>
        </p:nvGraphicFramePr>
        <p:xfrm>
          <a:off x="228600" y="1205876"/>
          <a:ext cx="3000000" cy="3000000"/>
        </p:xfrm>
        <a:graphic>
          <a:graphicData uri="http://schemas.openxmlformats.org/drawingml/2006/table">
            <a:tbl>
              <a:tblPr bandRow="1" firstRow="1">
                <a:noFill/>
                <a:tableStyleId>{E68B0BA3-1B9E-4AEC-9E25-777640D0D349}</a:tableStyleId>
              </a:tblPr>
              <a:tblGrid>
                <a:gridCol w="821575"/>
                <a:gridCol w="3077775"/>
                <a:gridCol w="2279925"/>
                <a:gridCol w="2507525"/>
              </a:tblGrid>
              <a:tr h="1017875">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NO.</a:t>
                      </a:r>
                      <a:endParaRPr sz="1400" u="none" cap="none" strike="noStrike">
                        <a:latin typeface="Times New Roman"/>
                        <a:ea typeface="Times New Roman"/>
                        <a:cs typeface="Times New Roman"/>
                        <a:sym typeface="Times New Roman"/>
                      </a:endParaRP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NAME </a:t>
                      </a:r>
                      <a:endParaRPr sz="1800" u="none" cap="none" strike="noStrike">
                        <a:latin typeface="Times New Roman"/>
                        <a:ea typeface="Times New Roman"/>
                        <a:cs typeface="Times New Roman"/>
                        <a:sym typeface="Times New Roman"/>
                      </a:endParaRP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lnB cap="flat" cmpd="sng" w="38100">
                      <a:solidFill>
                        <a:srgbClr val="FFFFF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1419675">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latin typeface="Times New Roman"/>
                          <a:ea typeface="Times New Roman"/>
                          <a:cs typeface="Times New Roman"/>
                          <a:sym typeface="Times New Roman"/>
                        </a:rPr>
                        <a:t>N. Sharma, P. Sharma, D. Irwin, and P. Shenoy, “Predicting solar</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US" sz="1600" u="none" cap="none" strike="noStrike">
                          <a:latin typeface="Times New Roman"/>
                          <a:ea typeface="Times New Roman"/>
                          <a:cs typeface="Times New Roman"/>
                          <a:sym typeface="Times New Roman"/>
                        </a:rPr>
                        <a:t>generation from weather forecasts using machine learning.”</a:t>
                      </a:r>
                      <a:endParaRPr sz="1600" u="none" cap="none" strike="noStrike">
                        <a:latin typeface="Times New Roman"/>
                        <a:ea typeface="Times New Roman"/>
                        <a:cs typeface="Times New Roman"/>
                        <a:sym typeface="Times New Roman"/>
                      </a:endParaRPr>
                    </a:p>
                  </a:txBody>
                  <a:tcPr marT="45725" marB="45725" marR="91450" marL="91450">
                    <a:lnR cap="flat" cmpd="sng" w="12700">
                      <a:solidFill>
                        <a:srgbClr val="FFFFFF"/>
                      </a:solidFill>
                      <a:prstDash val="solid"/>
                      <a:round/>
                      <a:headEnd len="sm" w="sm" type="none"/>
                      <a:tailEnd len="sm" w="sm" type="none"/>
                    </a:lnR>
                  </a:tcPr>
                </a:tc>
                <a:tc>
                  <a:txBody>
                    <a:bodyPr>
                      <a:noAutofit/>
                    </a:bodyPr>
                    <a:lstStyle/>
                    <a:p>
                      <a:pPr indent="-266700" lvl="0" marL="285750" marR="0" rtl="0" algn="l">
                        <a:lnSpc>
                          <a:spcPct val="100000"/>
                        </a:lnSpc>
                        <a:spcBef>
                          <a:spcPts val="0"/>
                        </a:spcBef>
                        <a:spcAft>
                          <a:spcPts val="0"/>
                        </a:spcAft>
                        <a:buClr>
                          <a:schemeClr val="dk1"/>
                        </a:buClr>
                        <a:buSzPts val="1300"/>
                        <a:buFont typeface="Times New Roman"/>
                        <a:buChar char="•"/>
                      </a:pPr>
                      <a:r>
                        <a:rPr lang="en-US" sz="1300" u="none" cap="none" strike="noStrike">
                          <a:latin typeface="Times New Roman"/>
                          <a:ea typeface="Times New Roman"/>
                          <a:cs typeface="Times New Roman"/>
                          <a:sym typeface="Times New Roman"/>
                        </a:rPr>
                        <a:t>27% more accurate than existing models.</a:t>
                      </a:r>
                      <a:endParaRPr sz="1300" u="none" cap="none" strike="noStrike">
                        <a:latin typeface="Times New Roman"/>
                        <a:ea typeface="Times New Roman"/>
                        <a:cs typeface="Times New Roman"/>
                        <a:sym typeface="Times New Roman"/>
                      </a:endParaRPr>
                    </a:p>
                    <a:p>
                      <a:pPr indent="-266700" lvl="0" marL="285750" marR="0" rtl="0" algn="l">
                        <a:lnSpc>
                          <a:spcPct val="100000"/>
                        </a:lnSpc>
                        <a:spcBef>
                          <a:spcPts val="0"/>
                        </a:spcBef>
                        <a:spcAft>
                          <a:spcPts val="0"/>
                        </a:spcAft>
                        <a:buClr>
                          <a:schemeClr val="dk1"/>
                        </a:buClr>
                        <a:buSzPts val="1300"/>
                        <a:buFont typeface="Times New Roman"/>
                        <a:buChar char="•"/>
                      </a:pPr>
                      <a:r>
                        <a:rPr lang="en-US" sz="1300" u="none" cap="none" strike="noStrike">
                          <a:solidFill>
                            <a:srgbClr val="222222"/>
                          </a:solidFill>
                          <a:highlight>
                            <a:srgbClr val="CFD7E7"/>
                          </a:highlight>
                          <a:latin typeface="Times New Roman"/>
                          <a:ea typeface="Times New Roman"/>
                          <a:cs typeface="Times New Roman"/>
                          <a:sym typeface="Times New Roman"/>
                        </a:rPr>
                        <a:t>51% better than simple approaches that only use the past to predict the future.</a:t>
                      </a:r>
                      <a:endParaRPr sz="1300" u="none" cap="none" strike="noStrike">
                        <a:highlight>
                          <a:srgbClr val="CFD7E7"/>
                        </a:highlight>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7E7"/>
                    </a:solidFill>
                  </a:tcPr>
                </a:tc>
                <a:tc>
                  <a:txBody>
                    <a:bodyPr>
                      <a:noAutofit/>
                    </a:bodyPr>
                    <a:lstStyle/>
                    <a:p>
                      <a:pPr indent="-273050" lvl="0" marL="285750" marR="0" rtl="0" algn="l">
                        <a:lnSpc>
                          <a:spcPct val="100000"/>
                        </a:lnSpc>
                        <a:spcBef>
                          <a:spcPts val="0"/>
                        </a:spcBef>
                        <a:spcAft>
                          <a:spcPts val="0"/>
                        </a:spcAft>
                        <a:buClr>
                          <a:schemeClr val="dk1"/>
                        </a:buClr>
                        <a:buSzPts val="1400"/>
                        <a:buFont typeface="Times New Roman"/>
                        <a:buChar char="•"/>
                      </a:pPr>
                      <a:r>
                        <a:rPr lang="en-US" sz="1400" u="none" cap="none" strike="noStrike">
                          <a:latin typeface="Times New Roman"/>
                          <a:ea typeface="Times New Roman"/>
                          <a:cs typeface="Times New Roman"/>
                          <a:sym typeface="Times New Roman"/>
                        </a:rPr>
                        <a:t>It does not incorporate information from multiple weather metrics and their impact on solar intensity.</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tcPr>
                </a:tc>
              </a:tr>
              <a:tr h="1498525">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45725" marB="45725" marR="91450" marL="91450"/>
                </a:tc>
                <a:tc>
                  <a:txBody>
                    <a:bodyPr>
                      <a:noAutofit/>
                    </a:bodyPr>
                    <a:lstStyle/>
                    <a:p>
                      <a:pPr indent="0" lvl="0" marL="0" marR="0" rtl="0" algn="l">
                        <a:lnSpc>
                          <a:spcPct val="115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Gensler-Janosch, A., et al. “Deep Learning for solar power forecasting - An approach using AutoEncoder and LSTM Neural Networks.”</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noAutofit/>
                    </a:bodyPr>
                    <a:lstStyle/>
                    <a:p>
                      <a:pPr indent="-266700" lvl="0" marL="285750" marR="0" rtl="0" algn="l">
                        <a:lnSpc>
                          <a:spcPct val="100000"/>
                        </a:lnSpc>
                        <a:spcBef>
                          <a:spcPts val="0"/>
                        </a:spcBef>
                        <a:spcAft>
                          <a:spcPts val="0"/>
                        </a:spcAft>
                        <a:buClr>
                          <a:schemeClr val="dk1"/>
                        </a:buClr>
                        <a:buSzPts val="1300"/>
                        <a:buFont typeface="Times New Roman"/>
                        <a:buChar char="•"/>
                      </a:pPr>
                      <a:r>
                        <a:rPr lang="en-US" sz="1300" u="none" cap="none" strike="noStrike">
                          <a:latin typeface="Times New Roman"/>
                          <a:ea typeface="Times New Roman"/>
                          <a:cs typeface="Times New Roman"/>
                          <a:sym typeface="Times New Roman"/>
                        </a:rPr>
                        <a:t>Performance achieved can also be transferred to other regenerative energy sources, e.g. forecasting of wind power output.</a:t>
                      </a:r>
                      <a:endParaRPr sz="1300" u="none" cap="none" strike="noStrike">
                        <a:latin typeface="Times New Roman"/>
                        <a:ea typeface="Times New Roman"/>
                        <a:cs typeface="Times New Roman"/>
                        <a:sym typeface="Times New Roman"/>
                      </a:endParaRPr>
                    </a:p>
                    <a:p>
                      <a:pPr indent="-266700" lvl="0" marL="285750" marR="0" rtl="0" algn="l">
                        <a:lnSpc>
                          <a:spcPct val="100000"/>
                        </a:lnSpc>
                        <a:spcBef>
                          <a:spcPts val="0"/>
                        </a:spcBef>
                        <a:spcAft>
                          <a:spcPts val="0"/>
                        </a:spcAft>
                        <a:buClr>
                          <a:schemeClr val="dk1"/>
                        </a:buClr>
                        <a:buSzPts val="1300"/>
                        <a:buFont typeface="Times New Roman"/>
                        <a:buChar char="•"/>
                      </a:pPr>
                      <a:r>
                        <a:rPr lang="en-US" sz="1300" u="none" cap="none" strike="noStrike">
                          <a:latin typeface="Times New Roman"/>
                          <a:ea typeface="Times New Roman"/>
                          <a:cs typeface="Times New Roman"/>
                          <a:sym typeface="Times New Roman"/>
                        </a:rPr>
                        <a:t>Feature Extraction Capability.</a:t>
                      </a:r>
                      <a:endParaRPr sz="1300" u="none" cap="none" strike="noStrike">
                        <a:latin typeface="Times New Roman"/>
                        <a:ea typeface="Times New Roman"/>
                        <a:cs typeface="Times New Roman"/>
                        <a:sym typeface="Times New Roman"/>
                      </a:endParaRPr>
                    </a:p>
                  </a:txBody>
                  <a:tcPr marT="45725" marB="45725" marR="91450" marL="91450">
                    <a:lnT cap="flat" cmpd="sng" w="12700">
                      <a:solidFill>
                        <a:srgbClr val="FFFFFF"/>
                      </a:solidFill>
                      <a:prstDash val="solid"/>
                      <a:round/>
                      <a:headEnd len="sm" w="sm" type="none"/>
                      <a:tailEnd len="sm" w="sm" type="none"/>
                    </a:lnT>
                  </a:tcPr>
                </a:tc>
                <a:tc>
                  <a:txBody>
                    <a:bodyPr>
                      <a:noAutofit/>
                    </a:bodyPr>
                    <a:lstStyle/>
                    <a:p>
                      <a:pPr indent="-273050" lvl="0" marL="285750" marR="0" rtl="0" algn="l">
                        <a:lnSpc>
                          <a:spcPct val="100000"/>
                        </a:lnSpc>
                        <a:spcBef>
                          <a:spcPts val="0"/>
                        </a:spcBef>
                        <a:spcAft>
                          <a:spcPts val="0"/>
                        </a:spcAft>
                        <a:buClr>
                          <a:schemeClr val="dk1"/>
                        </a:buClr>
                        <a:buSzPts val="1400"/>
                        <a:buFont typeface="Times New Roman"/>
                        <a:buChar char="•"/>
                      </a:pPr>
                      <a:r>
                        <a:rPr lang="en-US" sz="1400" u="none" cap="none" strike="noStrike">
                          <a:latin typeface="Times New Roman"/>
                          <a:ea typeface="Times New Roman"/>
                          <a:cs typeface="Times New Roman"/>
                          <a:sym typeface="Times New Roman"/>
                        </a:rPr>
                        <a:t>It needs to take into account if an overestimation or an underestimation is preferred.</a:t>
                      </a:r>
                      <a:endParaRPr sz="1400" u="none" cap="none" strike="noStrike">
                        <a:latin typeface="Times New Roman"/>
                        <a:ea typeface="Times New Roman"/>
                        <a:cs typeface="Times New Roman"/>
                        <a:sym typeface="Times New Roman"/>
                      </a:endParaRPr>
                    </a:p>
                  </a:txBody>
                  <a:tcPr marT="45725" marB="45725" marR="91450" marL="91450"/>
                </a:tc>
              </a:tr>
              <a:tr h="13763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Mayukh Samanta, Bharath Srikanth, Jayesh Yerrapragada, “Short Term Power Forecasting Of Solar PV Systems Using Machine Learning Techniques.”</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noAutofit/>
                    </a:bodyPr>
                    <a:lstStyle/>
                    <a:p>
                      <a:pPr indent="-285750" lvl="0" marL="285750" marR="0" rtl="0" algn="l">
                        <a:lnSpc>
                          <a:spcPct val="100000"/>
                        </a:lnSpc>
                        <a:spcBef>
                          <a:spcPts val="0"/>
                        </a:spcBef>
                        <a:spcAft>
                          <a:spcPts val="0"/>
                        </a:spcAft>
                        <a:buClr>
                          <a:schemeClr val="dk1"/>
                        </a:buClr>
                        <a:buSzPts val="1600"/>
                        <a:buFont typeface="Times New Roman"/>
                        <a:buChar char="•"/>
                      </a:pPr>
                      <a:r>
                        <a:rPr lang="en-US" sz="1400" u="none" cap="none" strike="noStrike">
                          <a:latin typeface="Times New Roman"/>
                          <a:ea typeface="Times New Roman"/>
                          <a:cs typeface="Times New Roman"/>
                          <a:sym typeface="Times New Roman"/>
                        </a:rPr>
                        <a:t>High Accuracy using Hybrid Model.</a:t>
                      </a:r>
                      <a:endParaRPr sz="1400" u="none" cap="none" strike="noStrike">
                        <a:latin typeface="Times New Roman"/>
                        <a:ea typeface="Times New Roman"/>
                        <a:cs typeface="Times New Roman"/>
                        <a:sym typeface="Times New Roman"/>
                      </a:endParaRPr>
                    </a:p>
                  </a:txBody>
                  <a:tcPr marT="45725" marB="45725" marR="91450" marL="91450"/>
                </a:tc>
                <a:tc>
                  <a:txBody>
                    <a:bodyPr>
                      <a:noAutofit/>
                    </a:bodyPr>
                    <a:lstStyle/>
                    <a:p>
                      <a:pPr indent="-285750" lvl="0" marL="285750" marR="0" rtl="0" algn="l">
                        <a:lnSpc>
                          <a:spcPct val="100000"/>
                        </a:lnSpc>
                        <a:spcBef>
                          <a:spcPts val="0"/>
                        </a:spcBef>
                        <a:spcAft>
                          <a:spcPts val="0"/>
                        </a:spcAft>
                        <a:buClr>
                          <a:schemeClr val="dk1"/>
                        </a:buClr>
                        <a:buSzPts val="1600"/>
                        <a:buFont typeface="Times New Roman"/>
                        <a:buChar char="•"/>
                      </a:pPr>
                      <a:r>
                        <a:rPr lang="en-US" sz="1400" u="none" cap="none" strike="noStrike">
                          <a:latin typeface="Times New Roman"/>
                          <a:ea typeface="Times New Roman"/>
                          <a:cs typeface="Times New Roman"/>
                          <a:sym typeface="Times New Roman"/>
                        </a:rPr>
                        <a:t>Predicts a Non Zero Solar irradiance during period of day when there is completely no sunlight.</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18" name="Google Shape;118;p18"/>
          <p:cNvSpPr txBox="1"/>
          <p:nvPr/>
        </p:nvSpPr>
        <p:spPr>
          <a:xfrm>
            <a:off x="568600" y="152400"/>
            <a:ext cx="7879200" cy="880500"/>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632423"/>
              </a:buClr>
              <a:buSzPts val="4290"/>
              <a:buFont typeface="Calibri"/>
              <a:buNone/>
            </a:pPr>
            <a:r>
              <a:rPr b="0" i="0" lang="en-US" sz="4400" u="none" cap="none" strike="noStrike">
                <a:solidFill>
                  <a:srgbClr val="B45F06"/>
                </a:solidFill>
                <a:latin typeface="Times New Roman"/>
                <a:ea typeface="Times New Roman"/>
                <a:cs typeface="Times New Roman"/>
                <a:sym typeface="Times New Roman"/>
              </a:rPr>
              <a:t>Literature Review</a:t>
            </a:r>
            <a:endParaRPr b="0" i="0" sz="4400" u="none" cap="none" strike="noStrike">
              <a:solidFill>
                <a:srgbClr val="B45F0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29350" y="255300"/>
            <a:ext cx="8030100" cy="116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lang="en-US">
                <a:solidFill>
                  <a:srgbClr val="B45F06"/>
                </a:solidFill>
                <a:latin typeface="Times New Roman"/>
                <a:ea typeface="Times New Roman"/>
                <a:cs typeface="Times New Roman"/>
                <a:sym typeface="Times New Roman"/>
              </a:rPr>
              <a:t>   </a:t>
            </a:r>
            <a:r>
              <a:rPr i="0" lang="en-US" sz="4400" u="none" cap="none" strike="noStrike">
                <a:solidFill>
                  <a:srgbClr val="B45F06"/>
                </a:solidFill>
                <a:latin typeface="Times New Roman"/>
                <a:ea typeface="Times New Roman"/>
                <a:cs typeface="Times New Roman"/>
                <a:sym typeface="Times New Roman"/>
              </a:rPr>
              <a:t>Problem Statement</a:t>
            </a:r>
            <a:r>
              <a:rPr i="0" lang="en-US" sz="4400" u="none" cap="none" strike="noStrike">
                <a:solidFill>
                  <a:srgbClr val="000000"/>
                </a:solidFill>
                <a:latin typeface="Times New Roman"/>
                <a:ea typeface="Times New Roman"/>
                <a:cs typeface="Times New Roman"/>
                <a:sym typeface="Times New Roman"/>
              </a:rPr>
              <a:t>		</a:t>
            </a:r>
            <a:endParaRPr i="0" sz="4400" u="none" cap="none" strike="noStrike">
              <a:solidFill>
                <a:srgbClr val="000000"/>
              </a:solidFill>
              <a:latin typeface="Times New Roman"/>
              <a:ea typeface="Times New Roman"/>
              <a:cs typeface="Times New Roman"/>
              <a:sym typeface="Times New Roman"/>
            </a:endParaRPr>
          </a:p>
        </p:txBody>
      </p:sp>
      <p:sp>
        <p:nvSpPr>
          <p:cNvPr id="124" name="Google Shape;124;p19"/>
          <p:cNvSpPr txBox="1"/>
          <p:nvPr>
            <p:ph idx="1" type="body"/>
          </p:nvPr>
        </p:nvSpPr>
        <p:spPr>
          <a:xfrm>
            <a:off x="0" y="1643050"/>
            <a:ext cx="9144000" cy="5214950"/>
          </a:xfrm>
          <a:prstGeom prst="rect">
            <a:avLst/>
          </a:prstGeom>
          <a:solidFill>
            <a:srgbClr val="FFFFFF"/>
          </a:solidFill>
          <a:ln>
            <a:noFill/>
          </a:ln>
          <a:effectLst>
            <a:outerShdw blurRad="40000" rotWithShape="0" dir="5400000" dist="23000">
              <a:srgbClr val="000000">
                <a:alpha val="34117"/>
              </a:srgbClr>
            </a:outerShdw>
          </a:effectLst>
        </p:spPr>
        <p:txBody>
          <a:bodyPr anchorCtr="0" anchor="t" bIns="45700" lIns="91425" spcFirstLastPara="1" rIns="91425" wrap="square" tIns="45700">
            <a:noAutofit/>
          </a:bodyPr>
          <a:lstStyle/>
          <a:p>
            <a:pPr indent="-381000" lvl="0" marL="457200" marR="0" rtl="0" algn="l">
              <a:lnSpc>
                <a:spcPct val="80000"/>
              </a:lnSpc>
              <a:spcBef>
                <a:spcPts val="448"/>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To develop a system for accurately predicting the power forecasting of solar power for PV systems using RNN for a short period of time.</a:t>
            </a:r>
            <a:endParaRPr sz="2400">
              <a:solidFill>
                <a:srgbClr val="000000"/>
              </a:solidFill>
              <a:latin typeface="Times New Roman"/>
              <a:ea typeface="Times New Roman"/>
              <a:cs typeface="Times New Roman"/>
              <a:sym typeface="Times New Roman"/>
            </a:endParaRPr>
          </a:p>
          <a:p>
            <a:pPr indent="0" lvl="0" marL="457200" marR="0" rtl="0" algn="l">
              <a:lnSpc>
                <a:spcPct val="80000"/>
              </a:lnSpc>
              <a:spcBef>
                <a:spcPts val="448"/>
              </a:spcBef>
              <a:spcAft>
                <a:spcPts val="0"/>
              </a:spcAft>
              <a:buSzPts val="3200"/>
              <a:buNone/>
            </a:pPr>
            <a:r>
              <a:t/>
            </a:r>
            <a:endParaRPr sz="2400">
              <a:solidFill>
                <a:srgbClr val="000000"/>
              </a:solidFill>
              <a:latin typeface="Times New Roman"/>
              <a:ea typeface="Times New Roman"/>
              <a:cs typeface="Times New Roman"/>
              <a:sym typeface="Times New Roman"/>
            </a:endParaRPr>
          </a:p>
          <a:p>
            <a:pPr indent="-381000" lvl="0" marL="457200" marR="0" rtl="0" algn="l">
              <a:lnSpc>
                <a:spcPct val="80000"/>
              </a:lnSpc>
              <a:spcBef>
                <a:spcPts val="448"/>
              </a:spcBef>
              <a:spcAft>
                <a:spcPts val="0"/>
              </a:spcAft>
              <a:buClr>
                <a:srgbClr val="000000"/>
              </a:buClr>
              <a:buSzPts val="2400"/>
              <a:buFont typeface="Times New Roman"/>
              <a:buChar char="•"/>
            </a:pPr>
            <a:r>
              <a:rPr lang="en-US" sz="2400">
                <a:solidFill>
                  <a:srgbClr val="000000"/>
                </a:solidFill>
                <a:highlight>
                  <a:srgbClr val="FFFFFF"/>
                </a:highlight>
                <a:latin typeface="Times New Roman"/>
                <a:ea typeface="Times New Roman"/>
                <a:cs typeface="Times New Roman"/>
                <a:sym typeface="Times New Roman"/>
              </a:rPr>
              <a:t>The system comprises of machine learning modules which will predict the power generation by solar pv systems by taking into consideration different meteorological and weather related parameters.</a:t>
            </a:r>
            <a:endParaRPr sz="2400">
              <a:solidFill>
                <a:srgbClr val="000000"/>
              </a:solidFill>
              <a:latin typeface="Times New Roman"/>
              <a:ea typeface="Times New Roman"/>
              <a:cs typeface="Times New Roman"/>
              <a:sym typeface="Times New Roman"/>
            </a:endParaRPr>
          </a:p>
          <a:p>
            <a:pPr indent="-200660" lvl="0" marL="342900" marR="0" rtl="0" algn="l">
              <a:lnSpc>
                <a:spcPct val="80000"/>
              </a:lnSpc>
              <a:spcBef>
                <a:spcPts val="448"/>
              </a:spcBef>
              <a:spcAft>
                <a:spcPts val="0"/>
              </a:spcAft>
              <a:buClr>
                <a:schemeClr val="dk1"/>
              </a:buClr>
              <a:buSzPts val="2240"/>
              <a:buFont typeface="Arial"/>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06150" y="197300"/>
            <a:ext cx="8157600" cy="110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i="0" lang="en-US" sz="4400" u="none" cap="none" strike="noStrike">
                <a:solidFill>
                  <a:srgbClr val="B45F06"/>
                </a:solidFill>
                <a:latin typeface="Times New Roman"/>
                <a:ea typeface="Times New Roman"/>
                <a:cs typeface="Times New Roman"/>
                <a:sym typeface="Times New Roman"/>
              </a:rPr>
              <a:t>Objective/Scope </a:t>
            </a:r>
            <a:endParaRPr i="0" sz="4400" u="none" cap="none" strike="noStrike">
              <a:solidFill>
                <a:srgbClr val="B45F06"/>
              </a:solidFill>
              <a:latin typeface="Times New Roman"/>
              <a:ea typeface="Times New Roman"/>
              <a:cs typeface="Times New Roman"/>
              <a:sym typeface="Times New Roman"/>
            </a:endParaRPr>
          </a:p>
        </p:txBody>
      </p:sp>
      <p:sp>
        <p:nvSpPr>
          <p:cNvPr id="130" name="Google Shape;130;p20"/>
          <p:cNvSpPr txBox="1"/>
          <p:nvPr>
            <p:ph idx="1" type="body"/>
          </p:nvPr>
        </p:nvSpPr>
        <p:spPr>
          <a:xfrm>
            <a:off x="0" y="1543350"/>
            <a:ext cx="9144000" cy="5314800"/>
          </a:xfrm>
          <a:prstGeom prst="rect">
            <a:avLst/>
          </a:prstGeom>
          <a:solidFill>
            <a:srgbClr val="FFFFFF"/>
          </a:solidFill>
          <a:ln>
            <a:noFill/>
          </a:ln>
          <a:effectLst>
            <a:outerShdw blurRad="40000" rotWithShape="0" dir="5400000" dist="23000">
              <a:srgbClr val="000000">
                <a:alpha val="34117"/>
              </a:srgbClr>
            </a:outerShdw>
          </a:effectLst>
        </p:spPr>
        <p:txBody>
          <a:bodyPr anchorCtr="0" anchor="t" bIns="45700" lIns="91425" spcFirstLastPara="1" rIns="91425" wrap="square" tIns="45700">
            <a:noAutofit/>
          </a:bodyPr>
          <a:lstStyle/>
          <a:p>
            <a:pPr indent="-266700" lvl="0" marL="342900" marR="0" rtl="0" algn="l">
              <a:lnSpc>
                <a:spcPct val="80000"/>
              </a:lnSpc>
              <a:spcBef>
                <a:spcPts val="448"/>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The main objective is to benchmark different forecasting techniques of solar PV panel energy output. Towards this end, machine learning and statistical techniques can be used to dynamically learn the relationship between different weather conditions and the energy output of PV systems. </a:t>
            </a:r>
            <a:endParaRPr sz="2000">
              <a:solidFill>
                <a:srgbClr val="000000"/>
              </a:solidFill>
              <a:latin typeface="Times New Roman"/>
              <a:ea typeface="Times New Roman"/>
              <a:cs typeface="Times New Roman"/>
              <a:sym typeface="Times New Roman"/>
            </a:endParaRPr>
          </a:p>
          <a:p>
            <a:pPr indent="-327660" lvl="0" marL="342900" marR="0" rtl="0" algn="l">
              <a:lnSpc>
                <a:spcPct val="80000"/>
              </a:lnSpc>
              <a:spcBef>
                <a:spcPts val="448"/>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This is being done to optimize the energy structure and improve the performance of a PV system.</a:t>
            </a:r>
            <a:endParaRPr sz="2000">
              <a:solidFill>
                <a:srgbClr val="000000"/>
              </a:solidFill>
              <a:latin typeface="Times New Roman"/>
              <a:ea typeface="Times New Roman"/>
              <a:cs typeface="Times New Roman"/>
              <a:sym typeface="Times New Roman"/>
            </a:endParaRPr>
          </a:p>
          <a:p>
            <a:pPr indent="-327660" lvl="0" marL="342900" marR="0" rtl="0" algn="l">
              <a:lnSpc>
                <a:spcPct val="80000"/>
              </a:lnSpc>
              <a:spcBef>
                <a:spcPts val="448"/>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Accurate prediction of PV power output is required to make better generation plans, support the spatial and temporal compensation, and achieve coordinated power control, so that the need for energy storage capacity and operating costs can be reduced.</a:t>
            </a:r>
            <a:endParaRPr sz="2000">
              <a:solidFill>
                <a:srgbClr val="000000"/>
              </a:solidFill>
              <a:latin typeface="Times New Roman"/>
              <a:ea typeface="Times New Roman"/>
              <a:cs typeface="Times New Roman"/>
              <a:sym typeface="Times New Roman"/>
            </a:endParaRPr>
          </a:p>
          <a:p>
            <a:pPr indent="-327660" lvl="0" marL="342900" marR="0" rtl="0" algn="l">
              <a:lnSpc>
                <a:spcPct val="80000"/>
              </a:lnSpc>
              <a:spcBef>
                <a:spcPts val="448"/>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Our aim is to investigate the future engineering methodologies, which can be used to increase the overall prediction accuracy.</a:t>
            </a:r>
            <a:endParaRPr sz="2000">
              <a:solidFill>
                <a:srgbClr val="000000"/>
              </a:solidFill>
              <a:latin typeface="Times New Roman"/>
              <a:ea typeface="Times New Roman"/>
              <a:cs typeface="Times New Roman"/>
              <a:sym typeface="Times New Roman"/>
            </a:endParaRPr>
          </a:p>
          <a:p>
            <a:pPr indent="-327660" lvl="0" marL="342900" marR="0" rtl="0" algn="l">
              <a:lnSpc>
                <a:spcPct val="80000"/>
              </a:lnSpc>
              <a:spcBef>
                <a:spcPts val="448"/>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We will be using various techniques to train models on solar irradiance data and different meteorological parameters to forecast solar irradiance, and therefore power, for different forecasting horizons in the short-term future.</a:t>
            </a:r>
            <a:endParaRPr sz="2000">
              <a:solidFill>
                <a:srgbClr val="000000"/>
              </a:solidFill>
              <a:latin typeface="Times New Roman"/>
              <a:ea typeface="Times New Roman"/>
              <a:cs typeface="Times New Roman"/>
              <a:sym typeface="Times New Roman"/>
            </a:endParaRPr>
          </a:p>
          <a:p>
            <a:pPr indent="-200660" lvl="0" marL="342900" marR="0" rtl="0" algn="l">
              <a:lnSpc>
                <a:spcPct val="80000"/>
              </a:lnSpc>
              <a:spcBef>
                <a:spcPts val="448"/>
              </a:spcBef>
              <a:spcAft>
                <a:spcPts val="0"/>
              </a:spcAft>
              <a:buClr>
                <a:schemeClr val="dk1"/>
              </a:buClr>
              <a:buSzPts val="224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06150" y="197300"/>
            <a:ext cx="8157600" cy="110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lang="en-US">
                <a:solidFill>
                  <a:srgbClr val="B45F06"/>
                </a:solidFill>
                <a:latin typeface="Times New Roman"/>
                <a:ea typeface="Times New Roman"/>
                <a:cs typeface="Times New Roman"/>
                <a:sym typeface="Times New Roman"/>
              </a:rPr>
              <a:t>System Architecture</a:t>
            </a:r>
            <a:r>
              <a:rPr i="0" lang="en-US" sz="4400" u="none" cap="none" strike="noStrike">
                <a:solidFill>
                  <a:srgbClr val="B45F06"/>
                </a:solidFill>
                <a:latin typeface="Times New Roman"/>
                <a:ea typeface="Times New Roman"/>
                <a:cs typeface="Times New Roman"/>
                <a:sym typeface="Times New Roman"/>
              </a:rPr>
              <a:t> </a:t>
            </a:r>
            <a:endParaRPr i="0" sz="4400" u="none" cap="none" strike="noStrike">
              <a:solidFill>
                <a:srgbClr val="B45F06"/>
              </a:solidFill>
              <a:latin typeface="Times New Roman"/>
              <a:ea typeface="Times New Roman"/>
              <a:cs typeface="Times New Roman"/>
              <a:sym typeface="Times New Roman"/>
            </a:endParaRPr>
          </a:p>
        </p:txBody>
      </p:sp>
      <p:sp>
        <p:nvSpPr>
          <p:cNvPr id="136" name="Google Shape;136;p21"/>
          <p:cNvSpPr txBox="1"/>
          <p:nvPr>
            <p:ph idx="1" type="body"/>
          </p:nvPr>
        </p:nvSpPr>
        <p:spPr>
          <a:xfrm>
            <a:off x="0" y="1543350"/>
            <a:ext cx="9144000" cy="5314800"/>
          </a:xfrm>
          <a:prstGeom prst="rect">
            <a:avLst/>
          </a:prstGeom>
          <a:solidFill>
            <a:srgbClr val="FFFFFF"/>
          </a:solidFill>
          <a:ln>
            <a:noFill/>
          </a:ln>
          <a:effectLst>
            <a:outerShdw blurRad="40000" rotWithShape="0" dir="5400000" dist="23000">
              <a:srgbClr val="000000">
                <a:alpha val="34117"/>
              </a:srgbClr>
            </a:outerShdw>
          </a:effectLst>
        </p:spPr>
        <p:txBody>
          <a:bodyPr anchorCtr="0" anchor="t" bIns="45700" lIns="91425" spcFirstLastPara="1" rIns="91425" wrap="square" tIns="45700">
            <a:noAutofit/>
          </a:bodyPr>
          <a:lstStyle/>
          <a:p>
            <a:pPr indent="0" lvl="0" marL="342900" marR="0" rtl="0" algn="l">
              <a:lnSpc>
                <a:spcPct val="80000"/>
              </a:lnSpc>
              <a:spcBef>
                <a:spcPts val="448"/>
              </a:spcBef>
              <a:spcAft>
                <a:spcPts val="0"/>
              </a:spcAft>
              <a:buSzPts val="3200"/>
              <a:buNone/>
            </a:pPr>
            <a:r>
              <a:t/>
            </a:r>
            <a:endParaRPr sz="2000">
              <a:solidFill>
                <a:srgbClr val="000000"/>
              </a:solidFill>
            </a:endParaRPr>
          </a:p>
          <a:p>
            <a:pPr indent="-200660" lvl="0" marL="342900" marR="0" rtl="0" algn="l">
              <a:lnSpc>
                <a:spcPct val="80000"/>
              </a:lnSpc>
              <a:spcBef>
                <a:spcPts val="448"/>
              </a:spcBef>
              <a:spcAft>
                <a:spcPts val="0"/>
              </a:spcAft>
              <a:buClr>
                <a:schemeClr val="dk1"/>
              </a:buClr>
              <a:buSzPts val="2240"/>
              <a:buFont typeface="Arial"/>
              <a:buNone/>
            </a:pPr>
            <a:r>
              <a:t/>
            </a:r>
            <a:endParaRPr b="0" i="0" sz="2000" u="none" cap="none" strike="noStrike">
              <a:solidFill>
                <a:srgbClr val="000000"/>
              </a:solidFill>
              <a:latin typeface="Calibri"/>
              <a:ea typeface="Calibri"/>
              <a:cs typeface="Calibri"/>
              <a:sym typeface="Calibri"/>
            </a:endParaRPr>
          </a:p>
        </p:txBody>
      </p:sp>
      <p:pic>
        <p:nvPicPr>
          <p:cNvPr id="137" name="Google Shape;137;p21"/>
          <p:cNvPicPr preferRelativeResize="0"/>
          <p:nvPr/>
        </p:nvPicPr>
        <p:blipFill rotWithShape="1">
          <a:blip r:embed="rId3">
            <a:alphaModFix/>
          </a:blip>
          <a:srcRect b="1968" l="0" r="0" t="1958"/>
          <a:stretch/>
        </p:blipFill>
        <p:spPr>
          <a:xfrm>
            <a:off x="556975" y="1543350"/>
            <a:ext cx="7855948" cy="512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