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71" r:id="rId9"/>
    <p:sldId id="272" r:id="rId10"/>
    <p:sldId id="282" r:id="rId11"/>
    <p:sldId id="283" r:id="rId12"/>
    <p:sldId id="284" r:id="rId13"/>
    <p:sldId id="285" r:id="rId14"/>
    <p:sldId id="289" r:id="rId15"/>
    <p:sldId id="286" r:id="rId16"/>
    <p:sldId id="293" r:id="rId17"/>
    <p:sldId id="287" r:id="rId18"/>
    <p:sldId id="290" r:id="rId19"/>
    <p:sldId id="288" r:id="rId20"/>
    <p:sldId id="29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F41"/>
    <a:srgbClr val="B9BBC5"/>
    <a:srgbClr val="605E63"/>
    <a:srgbClr val="89BBC5"/>
    <a:srgbClr val="06F2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27FFF-D0B0-832E-8715-650E9F69AC34}" v="36" dt="2023-05-02T20:44:44.276"/>
    <p1510:client id="{20A03334-FEAC-FE18-0322-1CD7EA47E928}" v="7" dt="2023-05-02T06:14:34.217"/>
    <p1510:client id="{2CAA68D2-6347-018F-2F67-DBED8D6AAD97}" v="8" dt="2023-05-02T23:11:54.348"/>
    <p1510:client id="{BCBDC769-5675-41FB-56BC-7931E9DCE7E7}" v="5" dt="2023-05-03T06:03:26.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6F464-3D37-4C45-8CF4-0C0A2C464A37}"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58A96-CBF6-DC4B-95FD-09C8CA78A2E3}" type="slidenum">
              <a:rPr lang="en-US" smtClean="0"/>
              <a:t>‹#›</a:t>
            </a:fld>
            <a:endParaRPr lang="en-US"/>
          </a:p>
        </p:txBody>
      </p:sp>
    </p:spTree>
    <p:extLst>
      <p:ext uri="{BB962C8B-B14F-4D97-AF65-F5344CB8AC3E}">
        <p14:creationId xmlns:p14="http://schemas.microsoft.com/office/powerpoint/2010/main" val="182276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DF57-FF3A-1F76-47FC-ABF8BA0D4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F799A7-811A-4A93-6DBF-5CB6EECA8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05D9A-4344-D3BE-B640-8F3AFE6099A1}"/>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5" name="Footer Placeholder 4">
            <a:extLst>
              <a:ext uri="{FF2B5EF4-FFF2-40B4-BE49-F238E27FC236}">
                <a16:creationId xmlns:a16="http://schemas.microsoft.com/office/drawing/2014/main" id="{7F89CB50-6460-6FB4-C058-789A96358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856F1-A8B9-3A96-FF7F-92EEF242FDCD}"/>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44474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F8CD-D343-EA4E-3C0D-2A7B985A0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EA5964-1F71-DB41-7AE1-B55F6187C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EE8EE-6C96-97F1-B842-624406F1978C}"/>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5" name="Footer Placeholder 4">
            <a:extLst>
              <a:ext uri="{FF2B5EF4-FFF2-40B4-BE49-F238E27FC236}">
                <a16:creationId xmlns:a16="http://schemas.microsoft.com/office/drawing/2014/main" id="{83D759BB-57E9-DF3B-B7B8-C63DD6FA0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BBD2C-8EA1-44C2-47FF-F2EFD5875B74}"/>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226870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5B9E4-7FD6-5634-23DB-AA0380B6FB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9CDF35-EDC9-75DC-66D9-D967BA4E78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AC9D4-8679-D5A5-7EB1-0C052E8D5CB8}"/>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5" name="Footer Placeholder 4">
            <a:extLst>
              <a:ext uri="{FF2B5EF4-FFF2-40B4-BE49-F238E27FC236}">
                <a16:creationId xmlns:a16="http://schemas.microsoft.com/office/drawing/2014/main" id="{29D7B2B5-BA9A-6521-B6C7-709E3C2AF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A32C2-F8A3-B892-6E8B-65E3E34C0C59}"/>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32416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4AE9-9B56-406A-32FC-3631FCF83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17C86-3CA5-DEDD-EC78-6AA6000D3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E1A21-4735-D8F4-1856-54CC12D8E798}"/>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5" name="Footer Placeholder 4">
            <a:extLst>
              <a:ext uri="{FF2B5EF4-FFF2-40B4-BE49-F238E27FC236}">
                <a16:creationId xmlns:a16="http://schemas.microsoft.com/office/drawing/2014/main" id="{5FF778A8-EF1A-7637-2BB8-698A68EA8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A6C04-006C-634E-A3FD-816AE0B81A0C}"/>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34530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4830-0ADD-E988-BA66-4E7B7198B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2ACBEE-EB39-EF4B-7DEE-76943884A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8DD49B-E48C-FC46-55D8-DD0CAED13E44}"/>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5" name="Footer Placeholder 4">
            <a:extLst>
              <a:ext uri="{FF2B5EF4-FFF2-40B4-BE49-F238E27FC236}">
                <a16:creationId xmlns:a16="http://schemas.microsoft.com/office/drawing/2014/main" id="{D0420B59-79F4-24A7-D77B-15FB51663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20F52-40BE-F10B-0F5A-4204A696CE1E}"/>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411019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78DE-9A58-9279-61C8-F4ECDFAB9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37ED2-9A0B-32F0-E688-6E32532AD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09F9E-C583-12B0-3775-2773B6D73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BB014-4B67-1B8A-A187-CFCB1B8B5ADC}"/>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6" name="Footer Placeholder 5">
            <a:extLst>
              <a:ext uri="{FF2B5EF4-FFF2-40B4-BE49-F238E27FC236}">
                <a16:creationId xmlns:a16="http://schemas.microsoft.com/office/drawing/2014/main" id="{0298BBFC-F22B-8EFC-95DF-C33374A9A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C8206-2758-4F50-FAD9-32243F1A833A}"/>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29654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A9AA-B009-CFFB-10F7-37719B34C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886ACF-A842-202C-FC38-497A4BDE7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3C56D1-3E63-8499-0F1A-750027B1B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A179B9-D531-EC30-D4FD-2DD1CE2E5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E48B2-BC54-96F1-B798-7514CDC88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9D0D3-C01B-0956-7D29-A3F59C9C171E}"/>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8" name="Footer Placeholder 7">
            <a:extLst>
              <a:ext uri="{FF2B5EF4-FFF2-40B4-BE49-F238E27FC236}">
                <a16:creationId xmlns:a16="http://schemas.microsoft.com/office/drawing/2014/main" id="{0B7A0190-3F74-A5B0-B470-E5298B54CD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BE6385-C5DF-CB9B-A18C-BABA99C23B27}"/>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976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ABD7-01F6-3EA9-CC51-D502980C07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59993D-7FAC-90FB-AB1B-76A09E57B338}"/>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4" name="Footer Placeholder 3">
            <a:extLst>
              <a:ext uri="{FF2B5EF4-FFF2-40B4-BE49-F238E27FC236}">
                <a16:creationId xmlns:a16="http://schemas.microsoft.com/office/drawing/2014/main" id="{61C56A75-B7A3-AE38-A9D5-642BD02960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3DD14C-FFE6-C3B6-E591-A4B681278F34}"/>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150530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2431C-FA08-763A-F504-08AFA151C5D8}"/>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3" name="Footer Placeholder 2">
            <a:extLst>
              <a:ext uri="{FF2B5EF4-FFF2-40B4-BE49-F238E27FC236}">
                <a16:creationId xmlns:a16="http://schemas.microsoft.com/office/drawing/2014/main" id="{8FFAB392-B458-51FE-476A-BE47DBCF54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5FF57-1FDE-523B-4DD3-D22D8EE1CCBC}"/>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165460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A80B-1951-6345-7145-EFCC604A6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9527AB-5426-6387-34AE-0BDC83219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DE0996-E657-FF64-661C-382EE0CC1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690AE-26FA-C93A-694B-A645AF7BE158}"/>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6" name="Footer Placeholder 5">
            <a:extLst>
              <a:ext uri="{FF2B5EF4-FFF2-40B4-BE49-F238E27FC236}">
                <a16:creationId xmlns:a16="http://schemas.microsoft.com/office/drawing/2014/main" id="{303ADE09-B4EE-CC4B-AA9F-A48F3A507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98A29-1F34-4342-6EFE-6D757DA38239}"/>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15726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B1FB-7A05-AB77-C813-53BC7F02D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EDFE2F-3857-9278-FE12-8331C0276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4CAE3-9996-A019-7F33-9A604E4C1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99B4F-BA84-59A7-22B7-9D5061D8F8F5}"/>
              </a:ext>
            </a:extLst>
          </p:cNvPr>
          <p:cNvSpPr>
            <a:spLocks noGrp="1"/>
          </p:cNvSpPr>
          <p:nvPr>
            <p:ph type="dt" sz="half" idx="10"/>
          </p:nvPr>
        </p:nvSpPr>
        <p:spPr/>
        <p:txBody>
          <a:bodyPr/>
          <a:lstStyle/>
          <a:p>
            <a:fld id="{650B5F21-BC07-7B45-8AA2-A1E87A038008}" type="datetimeFigureOut">
              <a:rPr lang="en-US" smtClean="0"/>
              <a:t>5/3/23</a:t>
            </a:fld>
            <a:endParaRPr lang="en-US"/>
          </a:p>
        </p:txBody>
      </p:sp>
      <p:sp>
        <p:nvSpPr>
          <p:cNvPr id="6" name="Footer Placeholder 5">
            <a:extLst>
              <a:ext uri="{FF2B5EF4-FFF2-40B4-BE49-F238E27FC236}">
                <a16:creationId xmlns:a16="http://schemas.microsoft.com/office/drawing/2014/main" id="{156697D1-F194-7BDB-2E6E-C7C2EAD07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61DF2-D0EF-5559-4F65-E7BD82C0C568}"/>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90135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9E320-E8EA-7F4C-2981-67C5C14B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F58072-DBB5-7DC7-9ADF-59EF4A7BF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DAF13-49AA-A26A-245A-7C2481503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B5F21-BC07-7B45-8AA2-A1E87A038008}" type="datetimeFigureOut">
              <a:rPr lang="en-US" smtClean="0"/>
              <a:t>5/3/23</a:t>
            </a:fld>
            <a:endParaRPr lang="en-US"/>
          </a:p>
        </p:txBody>
      </p:sp>
      <p:sp>
        <p:nvSpPr>
          <p:cNvPr id="5" name="Footer Placeholder 4">
            <a:extLst>
              <a:ext uri="{FF2B5EF4-FFF2-40B4-BE49-F238E27FC236}">
                <a16:creationId xmlns:a16="http://schemas.microsoft.com/office/drawing/2014/main" id="{07B1CE56-DEF1-6C1D-813C-65F148605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961A9C-41B2-080F-B30C-A4C90DEC7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9D0E-51D7-384E-88B6-41272CEB55BA}" type="slidenum">
              <a:rPr lang="en-US" smtClean="0"/>
              <a:t>‹#›</a:t>
            </a:fld>
            <a:endParaRPr lang="en-US"/>
          </a:p>
        </p:txBody>
      </p:sp>
    </p:spTree>
    <p:extLst>
      <p:ext uri="{BB962C8B-B14F-4D97-AF65-F5344CB8AC3E}">
        <p14:creationId xmlns:p14="http://schemas.microsoft.com/office/powerpoint/2010/main" val="113007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alammar.github.io/illustrated-transform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cfilt.iitb.ac.in/iitb_parallel/" TargetMode="External"/><Relationship Id="rId2" Type="http://schemas.openxmlformats.org/officeDocument/2006/relationships/hyperlink" Target="https://github.com/aniket414/vaswani-et-al-2017" TargetMode="External"/><Relationship Id="rId1" Type="http://schemas.openxmlformats.org/officeDocument/2006/relationships/slideLayout" Target="../slideLayouts/slideLayout2.xml"/><Relationship Id="rId4" Type="http://schemas.openxmlformats.org/officeDocument/2006/relationships/hyperlink" Target="https://www.cse.iitb.ac.in/~anoopk/pages/softwares.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kCc8FmEb1nY" TargetMode="External"/><Relationship Id="rId2" Type="http://schemas.openxmlformats.org/officeDocument/2006/relationships/hyperlink" Target="https://github.com/rsennrich/subword-nmt/" TargetMode="External"/><Relationship Id="rId1" Type="http://schemas.openxmlformats.org/officeDocument/2006/relationships/slideLayout" Target="../slideLayouts/slideLayout2.xml"/><Relationship Id="rId6" Type="http://schemas.openxmlformats.org/officeDocument/2006/relationships/hyperlink" Target="https://pytorch.org/tutorials/beginner/translation_transformer.html" TargetMode="External"/><Relationship Id="rId5" Type="http://schemas.openxmlformats.org/officeDocument/2006/relationships/hyperlink" Target="https://jalammar.github.io/illustrated-transformer/" TargetMode="External"/><Relationship Id="rId4" Type="http://schemas.openxmlformats.org/officeDocument/2006/relationships/hyperlink" Target="https://www.youtube.com/watch?v=U0s0f995w1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803.07416"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abs/1911.03179"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i.googleblog.com/2017/08/transformer-novel-neural-network.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1F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167-1483-0518-8AF1-F8D27D5ED186}"/>
              </a:ext>
            </a:extLst>
          </p:cNvPr>
          <p:cNvSpPr>
            <a:spLocks noGrp="1"/>
          </p:cNvSpPr>
          <p:nvPr>
            <p:ph type="ctrTitle"/>
          </p:nvPr>
        </p:nvSpPr>
        <p:spPr>
          <a:xfrm>
            <a:off x="1524000" y="1702675"/>
            <a:ext cx="9144000" cy="1075449"/>
          </a:xfrm>
        </p:spPr>
        <p:txBody>
          <a:bodyPr>
            <a:normAutofit/>
          </a:bodyPr>
          <a:lstStyle/>
          <a:p>
            <a:r>
              <a:rPr lang="en-US" sz="6600">
                <a:solidFill>
                  <a:schemeClr val="bg1"/>
                </a:solidFill>
              </a:rPr>
              <a:t>Attention Is All You Need</a:t>
            </a:r>
          </a:p>
        </p:txBody>
      </p:sp>
      <p:sp>
        <p:nvSpPr>
          <p:cNvPr id="3" name="Subtitle 2">
            <a:extLst>
              <a:ext uri="{FF2B5EF4-FFF2-40B4-BE49-F238E27FC236}">
                <a16:creationId xmlns:a16="http://schemas.microsoft.com/office/drawing/2014/main" id="{A8B75BF2-64B1-99CB-A987-34F901012C06}"/>
              </a:ext>
            </a:extLst>
          </p:cNvPr>
          <p:cNvSpPr>
            <a:spLocks noGrp="1"/>
          </p:cNvSpPr>
          <p:nvPr>
            <p:ph type="subTitle" idx="1"/>
          </p:nvPr>
        </p:nvSpPr>
        <p:spPr>
          <a:xfrm>
            <a:off x="2414588" y="2984007"/>
            <a:ext cx="7515225" cy="889985"/>
          </a:xfrm>
        </p:spPr>
        <p:txBody>
          <a:bodyPr>
            <a:normAutofit/>
          </a:bodyPr>
          <a:lstStyle/>
          <a:p>
            <a:r>
              <a:rPr lang="en-US" sz="2000">
                <a:solidFill>
                  <a:srgbClr val="B9BBC5"/>
                </a:solidFill>
              </a:rPr>
              <a:t>Ashish Vaswani, Noam Shazeer, Niki Parmar, Jakob Uszkoreit, Llion Jones, Aidan N. Gomez, Lukasz Kaiser, and Illia Polosukhin</a:t>
            </a:r>
          </a:p>
        </p:txBody>
      </p:sp>
      <p:sp>
        <p:nvSpPr>
          <p:cNvPr id="7" name="TextBox 6">
            <a:extLst>
              <a:ext uri="{FF2B5EF4-FFF2-40B4-BE49-F238E27FC236}">
                <a16:creationId xmlns:a16="http://schemas.microsoft.com/office/drawing/2014/main" id="{28B1DB6F-52B1-24EF-7EF0-4FB2FAA8269B}"/>
              </a:ext>
            </a:extLst>
          </p:cNvPr>
          <p:cNvSpPr txBox="1"/>
          <p:nvPr/>
        </p:nvSpPr>
        <p:spPr>
          <a:xfrm>
            <a:off x="8828689" y="5302470"/>
            <a:ext cx="3205655" cy="1015663"/>
          </a:xfrm>
          <a:prstGeom prst="rect">
            <a:avLst/>
          </a:prstGeom>
          <a:noFill/>
        </p:spPr>
        <p:txBody>
          <a:bodyPr wrap="square" rtlCol="0">
            <a:spAutoFit/>
          </a:bodyPr>
          <a:lstStyle/>
          <a:p>
            <a:pPr algn="ctr"/>
            <a:r>
              <a:rPr lang="en-US" sz="2000">
                <a:solidFill>
                  <a:schemeClr val="bg1"/>
                </a:solidFill>
              </a:rPr>
              <a:t>Reimplementation &amp; Demo:</a:t>
            </a:r>
          </a:p>
          <a:p>
            <a:pPr algn="ctr"/>
            <a:r>
              <a:rPr lang="en-US" sz="2000">
                <a:solidFill>
                  <a:schemeClr val="bg1"/>
                </a:solidFill>
              </a:rPr>
              <a:t>Aniket Pandey</a:t>
            </a:r>
          </a:p>
          <a:p>
            <a:pPr algn="ctr"/>
            <a:r>
              <a:rPr lang="en-US" sz="2000">
                <a:solidFill>
                  <a:schemeClr val="bg1"/>
                </a:solidFill>
              </a:rPr>
              <a:t>Adel Alkhamisy</a:t>
            </a:r>
          </a:p>
        </p:txBody>
      </p:sp>
      <p:cxnSp>
        <p:nvCxnSpPr>
          <p:cNvPr id="5" name="Straight Connector 4">
            <a:extLst>
              <a:ext uri="{FF2B5EF4-FFF2-40B4-BE49-F238E27FC236}">
                <a16:creationId xmlns:a16="http://schemas.microsoft.com/office/drawing/2014/main" id="{182A5B95-8CD9-3FC3-5562-DA46295BDBFA}"/>
              </a:ext>
            </a:extLst>
          </p:cNvPr>
          <p:cNvCxnSpPr>
            <a:cxnSpLocks/>
          </p:cNvCxnSpPr>
          <p:nvPr/>
        </p:nvCxnSpPr>
        <p:spPr>
          <a:xfrm>
            <a:off x="4892565" y="2785569"/>
            <a:ext cx="2406869" cy="0"/>
          </a:xfrm>
          <a:prstGeom prst="line">
            <a:avLst/>
          </a:prstGeom>
          <a:ln w="3810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49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198" y="218283"/>
            <a:ext cx="3725972" cy="1023695"/>
          </a:xfrm>
        </p:spPr>
        <p:txBody>
          <a:bodyPr>
            <a:normAutofit fontScale="90000"/>
          </a:bodyPr>
          <a:lstStyle/>
          <a:p>
            <a:r>
              <a:rPr lang="en-US">
                <a:solidFill>
                  <a:srgbClr val="041F41"/>
                </a:solidFill>
              </a:rPr>
              <a:t>Implementation</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1014908" y="109370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B407A33-A72C-1E9B-7628-7270CD21CA70}"/>
              </a:ext>
            </a:extLst>
          </p:cNvPr>
          <p:cNvCxnSpPr>
            <a:cxnSpLocks/>
          </p:cNvCxnSpPr>
          <p:nvPr/>
        </p:nvCxnSpPr>
        <p:spPr>
          <a:xfrm>
            <a:off x="6137810" y="0"/>
            <a:ext cx="0" cy="6880504"/>
          </a:xfrm>
          <a:prstGeom prst="line">
            <a:avLst/>
          </a:prstGeom>
          <a:ln w="19050">
            <a:solidFill>
              <a:srgbClr val="041F41"/>
            </a:solidFill>
            <a:prstDash val="sys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5A22998-2176-4C75-D6F6-C38FA55E3EC1}"/>
              </a:ext>
            </a:extLst>
          </p:cNvPr>
          <p:cNvSpPr txBox="1"/>
          <p:nvPr/>
        </p:nvSpPr>
        <p:spPr>
          <a:xfrm>
            <a:off x="6371735" y="2549781"/>
            <a:ext cx="1608517" cy="276999"/>
          </a:xfrm>
          <a:prstGeom prst="rect">
            <a:avLst/>
          </a:prstGeom>
          <a:noFill/>
        </p:spPr>
        <p:txBody>
          <a:bodyPr wrap="none" lIns="0" tIns="0" rIns="0" bIns="0" rtlCol="0" anchor="ctr">
            <a:spAutoFit/>
          </a:bodyPr>
          <a:lstStyle/>
          <a:p>
            <a:pPr lvl="0" defTabSz="914400">
              <a:spcBef>
                <a:spcPct val="20000"/>
              </a:spcBef>
              <a:defRPr/>
            </a:pPr>
            <a:r>
              <a:rPr lang="en-US" b="1">
                <a:solidFill>
                  <a:srgbClr val="041F41"/>
                </a:solidFill>
                <a:latin typeface="Bogle" charset="0"/>
                <a:ea typeface="Bogle" charset="0"/>
                <a:cs typeface="Bogle" charset="0"/>
              </a:rPr>
              <a:t>ENCODER BLOCK</a:t>
            </a:r>
            <a:endParaRPr lang="en-US">
              <a:solidFill>
                <a:srgbClr val="041F41"/>
              </a:solidFill>
              <a:latin typeface="Bogle" charset="0"/>
              <a:ea typeface="Bogle" charset="0"/>
              <a:cs typeface="Bogle" charset="0"/>
            </a:endParaRPr>
          </a:p>
        </p:txBody>
      </p:sp>
      <p:sp>
        <p:nvSpPr>
          <p:cNvPr id="59" name="Oval 58">
            <a:extLst>
              <a:ext uri="{FF2B5EF4-FFF2-40B4-BE49-F238E27FC236}">
                <a16:creationId xmlns:a16="http://schemas.microsoft.com/office/drawing/2014/main" id="{18C8016B-C65B-5E5A-AF36-0491A22B9F10}"/>
              </a:ext>
            </a:extLst>
          </p:cNvPr>
          <p:cNvSpPr/>
          <p:nvPr/>
        </p:nvSpPr>
        <p:spPr>
          <a:xfrm>
            <a:off x="6021306" y="2533052"/>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0" name="Group 59">
            <a:extLst>
              <a:ext uri="{FF2B5EF4-FFF2-40B4-BE49-F238E27FC236}">
                <a16:creationId xmlns:a16="http://schemas.microsoft.com/office/drawing/2014/main" id="{3DD81309-B304-A276-006E-1BE5C6689A29}"/>
              </a:ext>
            </a:extLst>
          </p:cNvPr>
          <p:cNvGrpSpPr/>
          <p:nvPr/>
        </p:nvGrpSpPr>
        <p:grpSpPr>
          <a:xfrm>
            <a:off x="2038310" y="2273692"/>
            <a:ext cx="3973509" cy="1643268"/>
            <a:chOff x="2038310" y="2723859"/>
            <a:chExt cx="3973509" cy="1643268"/>
          </a:xfrm>
        </p:grpSpPr>
        <p:sp>
          <p:nvSpPr>
            <p:cNvPr id="61" name="Rounded Rectangle 60">
              <a:extLst>
                <a:ext uri="{FF2B5EF4-FFF2-40B4-BE49-F238E27FC236}">
                  <a16:creationId xmlns:a16="http://schemas.microsoft.com/office/drawing/2014/main" id="{501FCFF6-0ED3-2245-976C-17913E3FC84A}"/>
                </a:ext>
              </a:extLst>
            </p:cNvPr>
            <p:cNvSpPr/>
            <p:nvPr/>
          </p:nvSpPr>
          <p:spPr>
            <a:xfrm>
              <a:off x="2038310" y="3235771"/>
              <a:ext cx="3725972"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2" name="Group 34">
              <a:extLst>
                <a:ext uri="{FF2B5EF4-FFF2-40B4-BE49-F238E27FC236}">
                  <a16:creationId xmlns:a16="http://schemas.microsoft.com/office/drawing/2014/main" id="{6A0D4968-7FA3-CDFB-B8F4-BA14589AC41C}"/>
                </a:ext>
              </a:extLst>
            </p:cNvPr>
            <p:cNvGrpSpPr/>
            <p:nvPr/>
          </p:nvGrpSpPr>
          <p:grpSpPr>
            <a:xfrm>
              <a:off x="2038310" y="2723859"/>
              <a:ext cx="3973509" cy="762109"/>
              <a:chOff x="425669" y="2253444"/>
              <a:chExt cx="3973509" cy="762109"/>
            </a:xfrm>
          </p:grpSpPr>
          <p:sp>
            <p:nvSpPr>
              <p:cNvPr id="67" name="Rounded Rectangle 66">
                <a:extLst>
                  <a:ext uri="{FF2B5EF4-FFF2-40B4-BE49-F238E27FC236}">
                    <a16:creationId xmlns:a16="http://schemas.microsoft.com/office/drawing/2014/main" id="{5B1C7858-C5F5-2B8B-7BD1-EA3962214562}"/>
                  </a:ext>
                </a:extLst>
              </p:cNvPr>
              <p:cNvSpPr/>
              <p:nvPr/>
            </p:nvSpPr>
            <p:spPr>
              <a:xfrm>
                <a:off x="425669" y="2253444"/>
                <a:ext cx="372597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68" name="Isosceles Triangle 10">
                <a:extLst>
                  <a:ext uri="{FF2B5EF4-FFF2-40B4-BE49-F238E27FC236}">
                    <a16:creationId xmlns:a16="http://schemas.microsoft.com/office/drawing/2014/main" id="{754FF813-7F35-C968-AB1C-2C4E93BE9B63}"/>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63" name="Group 38">
              <a:extLst>
                <a:ext uri="{FF2B5EF4-FFF2-40B4-BE49-F238E27FC236}">
                  <a16:creationId xmlns:a16="http://schemas.microsoft.com/office/drawing/2014/main" id="{4B598A3E-5E1D-C5F4-A4C8-F514662271C2}"/>
                </a:ext>
              </a:extLst>
            </p:cNvPr>
            <p:cNvGrpSpPr/>
            <p:nvPr/>
          </p:nvGrpSpPr>
          <p:grpSpPr>
            <a:xfrm>
              <a:off x="2988138" y="2852153"/>
              <a:ext cx="2522695" cy="518900"/>
              <a:chOff x="885153" y="1452657"/>
              <a:chExt cx="2522695" cy="518900"/>
            </a:xfrm>
          </p:grpSpPr>
          <p:sp>
            <p:nvSpPr>
              <p:cNvPr id="65" name="TextBox 64">
                <a:extLst>
                  <a:ext uri="{FF2B5EF4-FFF2-40B4-BE49-F238E27FC236}">
                    <a16:creationId xmlns:a16="http://schemas.microsoft.com/office/drawing/2014/main" id="{006C22B1-F25B-9BDD-35E7-BC1D7635BFD6}"/>
                  </a:ext>
                </a:extLst>
              </p:cNvPr>
              <p:cNvSpPr txBox="1"/>
              <p:nvPr/>
            </p:nvSpPr>
            <p:spPr>
              <a:xfrm>
                <a:off x="885153" y="1452657"/>
                <a:ext cx="605037" cy="215444"/>
              </a:xfrm>
              <a:prstGeom prst="rect">
                <a:avLst/>
              </a:prstGeom>
              <a:noFill/>
            </p:spPr>
            <p:txBody>
              <a:bodyPr wrap="none" lIns="0" tIns="0" rIns="0" bIns="0" rtlCol="0" anchor="ctr">
                <a:spAutoFit/>
              </a:bodyPr>
              <a:lstStyle/>
              <a:p>
                <a:r>
                  <a:rPr lang="en-US" sz="1400" b="1">
                    <a:solidFill>
                      <a:schemeClr val="bg1"/>
                    </a:solidFill>
                    <a:latin typeface="Bogle" charset="0"/>
                    <a:ea typeface="Bogle" charset="0"/>
                    <a:cs typeface="Bogle" charset="0"/>
                  </a:rPr>
                  <a:t>Encoder</a:t>
                </a:r>
              </a:p>
            </p:txBody>
          </p:sp>
          <p:sp>
            <p:nvSpPr>
              <p:cNvPr id="66" name="TextBox 65">
                <a:extLst>
                  <a:ext uri="{FF2B5EF4-FFF2-40B4-BE49-F238E27FC236}">
                    <a16:creationId xmlns:a16="http://schemas.microsoft.com/office/drawing/2014/main" id="{BA6C64F1-779B-8AB3-5F3A-39F7FF2D4552}"/>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a:solidFill>
                      <a:schemeClr val="bg1"/>
                    </a:solidFill>
                    <a:latin typeface="Bogle" charset="0"/>
                    <a:ea typeface="Bogle" charset="0"/>
                    <a:cs typeface="Bogle" charset="0"/>
                  </a:rPr>
                  <a:t>Takes in Key, Value, and Query from input after positional encoding.</a:t>
                </a:r>
              </a:p>
            </p:txBody>
          </p:sp>
        </p:grpSp>
        <p:sp>
          <p:nvSpPr>
            <p:cNvPr id="64" name="TextBox 63">
              <a:extLst>
                <a:ext uri="{FF2B5EF4-FFF2-40B4-BE49-F238E27FC236}">
                  <a16:creationId xmlns:a16="http://schemas.microsoft.com/office/drawing/2014/main" id="{ED75A650-A5DE-4097-9553-875CF7565F56}"/>
                </a:ext>
              </a:extLst>
            </p:cNvPr>
            <p:cNvSpPr txBox="1"/>
            <p:nvPr/>
          </p:nvSpPr>
          <p:spPr>
            <a:xfrm>
              <a:off x="2162426" y="3597687"/>
              <a:ext cx="3348407" cy="615553"/>
            </a:xfrm>
            <a:prstGeom prst="rect">
              <a:avLst/>
            </a:prstGeom>
            <a:noFill/>
          </p:spPr>
          <p:txBody>
            <a:bodyPr wrap="square" lIns="0" tIns="0" rIns="0" bIns="0" rtlCol="0" anchor="t">
              <a:spAutoFit/>
            </a:bodyPr>
            <a:lstStyle/>
            <a:p>
              <a:pPr defTabSz="914400">
                <a:spcBef>
                  <a:spcPct val="20000"/>
                </a:spcBef>
                <a:defRPr/>
              </a:pPr>
              <a:r>
                <a:rPr lang="en-US" sz="1000">
                  <a:solidFill>
                    <a:srgbClr val="605E63"/>
                  </a:solidFill>
                  <a:latin typeface="Bogle" charset="0"/>
                  <a:ea typeface="Bogle" charset="0"/>
                  <a:cs typeface="Bogle" charset="0"/>
                </a:rPr>
                <a:t>Stack of N=6 identical layers consisting of multi-head self attention and second is position wise fully connected feed-forward network followed by residual connection of layer normalization. This produces output of dimension d</a:t>
              </a:r>
              <a:r>
                <a:rPr lang="en-US" sz="1000" baseline="-25000">
                  <a:solidFill>
                    <a:srgbClr val="605E63"/>
                  </a:solidFill>
                  <a:latin typeface="Bogle" charset="0"/>
                  <a:ea typeface="Bogle" charset="0"/>
                  <a:cs typeface="Bogle" charset="0"/>
                </a:rPr>
                <a:t>model</a:t>
              </a:r>
              <a:r>
                <a:rPr lang="en-US" sz="1000">
                  <a:solidFill>
                    <a:srgbClr val="605E63"/>
                  </a:solidFill>
                  <a:latin typeface="Bogle" charset="0"/>
                  <a:ea typeface="Bogle" charset="0"/>
                  <a:cs typeface="Bogle" charset="0"/>
                </a:rPr>
                <a:t>=512.</a:t>
              </a:r>
            </a:p>
          </p:txBody>
        </p:sp>
      </p:grpSp>
      <p:grpSp>
        <p:nvGrpSpPr>
          <p:cNvPr id="69" name="Group 68">
            <a:extLst>
              <a:ext uri="{FF2B5EF4-FFF2-40B4-BE49-F238E27FC236}">
                <a16:creationId xmlns:a16="http://schemas.microsoft.com/office/drawing/2014/main" id="{E1CF34B3-CABA-29FD-B656-11C52442367C}"/>
              </a:ext>
            </a:extLst>
          </p:cNvPr>
          <p:cNvGrpSpPr/>
          <p:nvPr/>
        </p:nvGrpSpPr>
        <p:grpSpPr>
          <a:xfrm>
            <a:off x="6320402" y="4073933"/>
            <a:ext cx="3978289" cy="1663818"/>
            <a:chOff x="6320402" y="4524100"/>
            <a:chExt cx="3978289" cy="1663818"/>
          </a:xfrm>
        </p:grpSpPr>
        <p:sp>
          <p:nvSpPr>
            <p:cNvPr id="70" name="Rounded Rectangle 69">
              <a:extLst>
                <a:ext uri="{FF2B5EF4-FFF2-40B4-BE49-F238E27FC236}">
                  <a16:creationId xmlns:a16="http://schemas.microsoft.com/office/drawing/2014/main" id="{03588478-6968-F9BD-D05A-C8E024E1F73B}"/>
                </a:ext>
              </a:extLst>
            </p:cNvPr>
            <p:cNvSpPr/>
            <p:nvPr/>
          </p:nvSpPr>
          <p:spPr>
            <a:xfrm flipH="1">
              <a:off x="6567939" y="5036012"/>
              <a:ext cx="3721608"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71" name="Group 37">
              <a:extLst>
                <a:ext uri="{FF2B5EF4-FFF2-40B4-BE49-F238E27FC236}">
                  <a16:creationId xmlns:a16="http://schemas.microsoft.com/office/drawing/2014/main" id="{E71322F1-B83E-9CB1-4E70-636322B973B2}"/>
                </a:ext>
              </a:extLst>
            </p:cNvPr>
            <p:cNvGrpSpPr/>
            <p:nvPr/>
          </p:nvGrpSpPr>
          <p:grpSpPr>
            <a:xfrm flipH="1">
              <a:off x="6320402" y="4524100"/>
              <a:ext cx="3978289" cy="762109"/>
              <a:chOff x="420889" y="2253444"/>
              <a:chExt cx="3978289" cy="762109"/>
            </a:xfrm>
          </p:grpSpPr>
          <p:sp>
            <p:nvSpPr>
              <p:cNvPr id="76" name="Rounded Rectangle 75">
                <a:extLst>
                  <a:ext uri="{FF2B5EF4-FFF2-40B4-BE49-F238E27FC236}">
                    <a16:creationId xmlns:a16="http://schemas.microsoft.com/office/drawing/2014/main" id="{0A7ABEB2-5BEF-62C2-3857-2E27F9A7F8E6}"/>
                  </a:ext>
                </a:extLst>
              </p:cNvPr>
              <p:cNvSpPr/>
              <p:nvPr/>
            </p:nvSpPr>
            <p:spPr>
              <a:xfrm>
                <a:off x="420889" y="2253444"/>
                <a:ext cx="373075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7" name="Isosceles Triangle 22">
                <a:extLst>
                  <a:ext uri="{FF2B5EF4-FFF2-40B4-BE49-F238E27FC236}">
                    <a16:creationId xmlns:a16="http://schemas.microsoft.com/office/drawing/2014/main" id="{78A22029-1F2B-0E53-73D4-B4E6DC9194E2}"/>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72" name="Group 38">
              <a:extLst>
                <a:ext uri="{FF2B5EF4-FFF2-40B4-BE49-F238E27FC236}">
                  <a16:creationId xmlns:a16="http://schemas.microsoft.com/office/drawing/2014/main" id="{07F251B3-6C89-9787-AB1D-33266EB7761C}"/>
                </a:ext>
              </a:extLst>
            </p:cNvPr>
            <p:cNvGrpSpPr/>
            <p:nvPr/>
          </p:nvGrpSpPr>
          <p:grpSpPr>
            <a:xfrm>
              <a:off x="6908485" y="4646347"/>
              <a:ext cx="2522695" cy="518900"/>
              <a:chOff x="885153" y="1466725"/>
              <a:chExt cx="2522695" cy="518900"/>
            </a:xfrm>
          </p:grpSpPr>
          <p:sp>
            <p:nvSpPr>
              <p:cNvPr id="74" name="TextBox 73">
                <a:extLst>
                  <a:ext uri="{FF2B5EF4-FFF2-40B4-BE49-F238E27FC236}">
                    <a16:creationId xmlns:a16="http://schemas.microsoft.com/office/drawing/2014/main" id="{126917FE-146E-C937-CCFF-042D2BC32F75}"/>
                  </a:ext>
                </a:extLst>
              </p:cNvPr>
              <p:cNvSpPr txBox="1"/>
              <p:nvPr/>
            </p:nvSpPr>
            <p:spPr>
              <a:xfrm>
                <a:off x="2783575" y="1466725"/>
                <a:ext cx="624273" cy="215444"/>
              </a:xfrm>
              <a:prstGeom prst="rect">
                <a:avLst/>
              </a:prstGeom>
              <a:noFill/>
            </p:spPr>
            <p:txBody>
              <a:bodyPr wrap="none" lIns="0" tIns="0" rIns="0" bIns="0" rtlCol="0" anchor="ctr">
                <a:spAutoFit/>
              </a:bodyPr>
              <a:lstStyle/>
              <a:p>
                <a:pPr algn="r"/>
                <a:r>
                  <a:rPr lang="en-US" sz="1400" b="1">
                    <a:solidFill>
                      <a:schemeClr val="bg1"/>
                    </a:solidFill>
                    <a:latin typeface="Bogle" charset="0"/>
                    <a:ea typeface="Bogle" charset="0"/>
                    <a:cs typeface="Bogle" charset="0"/>
                  </a:rPr>
                  <a:t>Decoder</a:t>
                </a:r>
              </a:p>
            </p:txBody>
          </p:sp>
          <p:sp>
            <p:nvSpPr>
              <p:cNvPr id="75" name="TextBox 74">
                <a:extLst>
                  <a:ext uri="{FF2B5EF4-FFF2-40B4-BE49-F238E27FC236}">
                    <a16:creationId xmlns:a16="http://schemas.microsoft.com/office/drawing/2014/main" id="{9616C12D-7633-6AA6-D380-33DB8DAFA234}"/>
                  </a:ext>
                </a:extLst>
              </p:cNvPr>
              <p:cNvSpPr txBox="1"/>
              <p:nvPr/>
            </p:nvSpPr>
            <p:spPr>
              <a:xfrm>
                <a:off x="885153" y="1677848"/>
                <a:ext cx="2522695" cy="307777"/>
              </a:xfrm>
              <a:prstGeom prst="rect">
                <a:avLst/>
              </a:prstGeom>
              <a:noFill/>
            </p:spPr>
            <p:txBody>
              <a:bodyPr wrap="square" lIns="0" tIns="0" rIns="0" bIns="0" rtlCol="0" anchor="t">
                <a:spAutoFit/>
              </a:bodyPr>
              <a:lstStyle/>
              <a:p>
                <a:pPr lvl="0" algn="r" defTabSz="914400">
                  <a:spcBef>
                    <a:spcPct val="20000"/>
                  </a:spcBef>
                  <a:defRPr/>
                </a:pPr>
                <a:r>
                  <a:rPr lang="en-US" sz="1000">
                    <a:solidFill>
                      <a:schemeClr val="bg1"/>
                    </a:solidFill>
                    <a:latin typeface="Bogle" charset="0"/>
                    <a:ea typeface="Bogle" charset="0"/>
                    <a:cs typeface="Bogle" charset="0"/>
                  </a:rPr>
                  <a:t>Takes in output positional embedding and combines it to the output of encoder block.</a:t>
                </a:r>
              </a:p>
            </p:txBody>
          </p:sp>
        </p:grpSp>
        <p:sp>
          <p:nvSpPr>
            <p:cNvPr id="73" name="TextBox 72">
              <a:extLst>
                <a:ext uri="{FF2B5EF4-FFF2-40B4-BE49-F238E27FC236}">
                  <a16:creationId xmlns:a16="http://schemas.microsoft.com/office/drawing/2014/main" id="{223C3069-F9F6-97F4-0307-34525A67E64D}"/>
                </a:ext>
              </a:extLst>
            </p:cNvPr>
            <p:cNvSpPr txBox="1"/>
            <p:nvPr/>
          </p:nvSpPr>
          <p:spPr>
            <a:xfrm>
              <a:off x="6794695" y="5418477"/>
              <a:ext cx="3332012" cy="769441"/>
            </a:xfrm>
            <a:prstGeom prst="rect">
              <a:avLst/>
            </a:prstGeom>
            <a:noFill/>
          </p:spPr>
          <p:txBody>
            <a:bodyPr wrap="square" lIns="0" tIns="0" rIns="0" bIns="0" rtlCol="0" anchor="t">
              <a:spAutoFit/>
            </a:bodyPr>
            <a:lstStyle/>
            <a:p>
              <a:pPr algn="r" defTabSz="914400">
                <a:spcBef>
                  <a:spcPct val="20000"/>
                </a:spcBef>
                <a:defRPr/>
              </a:pPr>
              <a:r>
                <a:rPr lang="en-US" sz="1000">
                  <a:solidFill>
                    <a:srgbClr val="605E63"/>
                  </a:solidFill>
                  <a:latin typeface="Bogle" charset="0"/>
                  <a:ea typeface="Bogle" charset="0"/>
                  <a:cs typeface="Bogle" charset="0"/>
                </a:rPr>
                <a:t>Similar to encoder it is a stack of N=6 identical layers. In addition to two sublayers in the encoder block, it has a multi head attention layer over output of encoder block. Modify the self attention layer to prevent positions from attending to subsequent positions.</a:t>
              </a:r>
            </a:p>
          </p:txBody>
        </p:sp>
      </p:grpSp>
      <p:sp>
        <p:nvSpPr>
          <p:cNvPr id="78" name="Oval 77">
            <a:extLst>
              <a:ext uri="{FF2B5EF4-FFF2-40B4-BE49-F238E27FC236}">
                <a16:creationId xmlns:a16="http://schemas.microsoft.com/office/drawing/2014/main" id="{7C0F5B5E-503C-DC2F-C7F4-EDE1345E4BE0}"/>
              </a:ext>
            </a:extLst>
          </p:cNvPr>
          <p:cNvSpPr/>
          <p:nvPr/>
        </p:nvSpPr>
        <p:spPr>
          <a:xfrm>
            <a:off x="6021306" y="4330764"/>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9" name="TextBox 78">
            <a:extLst>
              <a:ext uri="{FF2B5EF4-FFF2-40B4-BE49-F238E27FC236}">
                <a16:creationId xmlns:a16="http://schemas.microsoft.com/office/drawing/2014/main" id="{E355E5CB-621E-B417-D43A-A997086FF84B}"/>
              </a:ext>
            </a:extLst>
          </p:cNvPr>
          <p:cNvSpPr txBox="1"/>
          <p:nvPr/>
        </p:nvSpPr>
        <p:spPr>
          <a:xfrm>
            <a:off x="4300773" y="4256890"/>
            <a:ext cx="1706044" cy="276999"/>
          </a:xfrm>
          <a:prstGeom prst="rect">
            <a:avLst/>
          </a:prstGeom>
          <a:noFill/>
        </p:spPr>
        <p:txBody>
          <a:bodyPr wrap="none" lIns="0" tIns="0" rIns="0" bIns="0" rtlCol="0" anchor="ctr">
            <a:spAutoFit/>
          </a:bodyPr>
          <a:lstStyle/>
          <a:p>
            <a:pPr lvl="0" defTabSz="914400">
              <a:spcBef>
                <a:spcPct val="20000"/>
              </a:spcBef>
              <a:defRPr/>
            </a:pPr>
            <a:r>
              <a:rPr lang="en-US" b="1">
                <a:solidFill>
                  <a:srgbClr val="041F41"/>
                </a:solidFill>
                <a:latin typeface="Bogle" charset="0"/>
                <a:ea typeface="Bogle" charset="0"/>
                <a:cs typeface="Bogle" charset="0"/>
              </a:rPr>
              <a:t>DECODER BLOCKS</a:t>
            </a:r>
            <a:endParaRPr lang="en-US">
              <a:solidFill>
                <a:srgbClr val="041F41"/>
              </a:solidFill>
              <a:latin typeface="Bogle" charset="0"/>
              <a:ea typeface="Bogle" charset="0"/>
              <a:cs typeface="Bogle" charset="0"/>
            </a:endParaRPr>
          </a:p>
        </p:txBody>
      </p:sp>
      <p:sp>
        <p:nvSpPr>
          <p:cNvPr id="80" name="TextBox 79">
            <a:extLst>
              <a:ext uri="{FF2B5EF4-FFF2-40B4-BE49-F238E27FC236}">
                <a16:creationId xmlns:a16="http://schemas.microsoft.com/office/drawing/2014/main" id="{6AC048D6-CE8B-D80F-AB52-CA5ED4DE1BC6}"/>
              </a:ext>
            </a:extLst>
          </p:cNvPr>
          <p:cNvSpPr txBox="1"/>
          <p:nvPr/>
        </p:nvSpPr>
        <p:spPr>
          <a:xfrm>
            <a:off x="6371735" y="2806921"/>
            <a:ext cx="1126912" cy="169277"/>
          </a:xfrm>
          <a:prstGeom prst="rect">
            <a:avLst/>
          </a:prstGeom>
          <a:noFill/>
        </p:spPr>
        <p:txBody>
          <a:bodyPr wrap="none" lIns="0" tIns="0" rIns="0" bIns="0" rtlCol="0" anchor="ctr">
            <a:spAutoFit/>
          </a:bodyPr>
          <a:lstStyle/>
          <a:p>
            <a:pPr lvl="0" defTabSz="914400">
              <a:spcBef>
                <a:spcPct val="20000"/>
              </a:spcBef>
              <a:defRPr/>
            </a:pPr>
            <a:r>
              <a:rPr lang="en-US" sz="1100">
                <a:solidFill>
                  <a:srgbClr val="041F41"/>
                </a:solidFill>
                <a:latin typeface="Bogle" charset="0"/>
                <a:ea typeface="Bogle" charset="0"/>
                <a:cs typeface="Bogle" charset="0"/>
              </a:rPr>
              <a:t>6 layers of encoder</a:t>
            </a:r>
          </a:p>
        </p:txBody>
      </p:sp>
      <p:sp>
        <p:nvSpPr>
          <p:cNvPr id="81" name="TextBox 80">
            <a:extLst>
              <a:ext uri="{FF2B5EF4-FFF2-40B4-BE49-F238E27FC236}">
                <a16:creationId xmlns:a16="http://schemas.microsoft.com/office/drawing/2014/main" id="{4AAA37D7-8F9C-68F3-FB0F-D27C5D94FFEA}"/>
              </a:ext>
            </a:extLst>
          </p:cNvPr>
          <p:cNvSpPr txBox="1"/>
          <p:nvPr/>
        </p:nvSpPr>
        <p:spPr>
          <a:xfrm>
            <a:off x="4837448" y="4533889"/>
            <a:ext cx="1094852" cy="169277"/>
          </a:xfrm>
          <a:prstGeom prst="rect">
            <a:avLst/>
          </a:prstGeom>
          <a:noFill/>
        </p:spPr>
        <p:txBody>
          <a:bodyPr wrap="none" lIns="0" tIns="0" rIns="0" bIns="0" rtlCol="0" anchor="ctr">
            <a:spAutoFit/>
          </a:bodyPr>
          <a:lstStyle/>
          <a:p>
            <a:pPr lvl="0" algn="r" defTabSz="914400">
              <a:spcBef>
                <a:spcPct val="20000"/>
              </a:spcBef>
              <a:defRPr/>
            </a:pPr>
            <a:r>
              <a:rPr lang="en-US" sz="1100">
                <a:solidFill>
                  <a:srgbClr val="041F41"/>
                </a:solidFill>
                <a:latin typeface="Bogle" charset="0"/>
                <a:ea typeface="Bogle" charset="0"/>
                <a:cs typeface="Bogle" charset="0"/>
              </a:rPr>
              <a:t>6 layers of decoder</a:t>
            </a:r>
          </a:p>
        </p:txBody>
      </p:sp>
      <p:pic>
        <p:nvPicPr>
          <p:cNvPr id="82" name="Picture 81">
            <a:extLst>
              <a:ext uri="{FF2B5EF4-FFF2-40B4-BE49-F238E27FC236}">
                <a16:creationId xmlns:a16="http://schemas.microsoft.com/office/drawing/2014/main" id="{ED69570B-153D-4454-D4E2-A26A80D3739A}"/>
              </a:ext>
            </a:extLst>
          </p:cNvPr>
          <p:cNvPicPr>
            <a:picLocks noChangeAspect="1"/>
          </p:cNvPicPr>
          <p:nvPr/>
        </p:nvPicPr>
        <p:blipFill>
          <a:blip r:embed="rId2"/>
          <a:srcRect/>
          <a:stretch/>
        </p:blipFill>
        <p:spPr>
          <a:xfrm>
            <a:off x="2250572" y="2416377"/>
            <a:ext cx="433839" cy="422113"/>
          </a:xfrm>
          <a:prstGeom prst="rect">
            <a:avLst/>
          </a:prstGeom>
        </p:spPr>
      </p:pic>
      <p:pic>
        <p:nvPicPr>
          <p:cNvPr id="83" name="Picture 82">
            <a:extLst>
              <a:ext uri="{FF2B5EF4-FFF2-40B4-BE49-F238E27FC236}">
                <a16:creationId xmlns:a16="http://schemas.microsoft.com/office/drawing/2014/main" id="{81A7E592-5631-D307-3A6A-369473BC0BE6}"/>
              </a:ext>
            </a:extLst>
          </p:cNvPr>
          <p:cNvPicPr>
            <a:picLocks noChangeAspect="1"/>
          </p:cNvPicPr>
          <p:nvPr/>
        </p:nvPicPr>
        <p:blipFill>
          <a:blip r:embed="rId3"/>
          <a:srcRect/>
          <a:stretch/>
        </p:blipFill>
        <p:spPr>
          <a:xfrm>
            <a:off x="9657364" y="4216901"/>
            <a:ext cx="456810" cy="456810"/>
          </a:xfrm>
          <a:prstGeom prst="rect">
            <a:avLst/>
          </a:prstGeom>
        </p:spPr>
      </p:pic>
    </p:spTree>
    <p:extLst>
      <p:ext uri="{BB962C8B-B14F-4D97-AF65-F5344CB8AC3E}">
        <p14:creationId xmlns:p14="http://schemas.microsoft.com/office/powerpoint/2010/main" val="31496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par>
                          <p:cTn id="15" fill="hold">
                            <p:stCondLst>
                              <p:cond delay="500"/>
                            </p:stCondLst>
                            <p:childTnLst>
                              <p:par>
                                <p:cTn id="16" presetID="2" presetClass="entr" presetSubtype="2" accel="50000" decel="50000" fill="hold" grpId="1"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additive="base">
                                        <p:cTn id="18" dur="500" fill="hold"/>
                                        <p:tgtEl>
                                          <p:spTgt spid="80"/>
                                        </p:tgtEl>
                                        <p:attrNameLst>
                                          <p:attrName>ppt_x</p:attrName>
                                        </p:attrNameLst>
                                      </p:cBhvr>
                                      <p:tavLst>
                                        <p:tav tm="0">
                                          <p:val>
                                            <p:strVal val="1+#ppt_w/2"/>
                                          </p:val>
                                        </p:tav>
                                        <p:tav tm="100000">
                                          <p:val>
                                            <p:strVal val="#ppt_x"/>
                                          </p:val>
                                        </p:tav>
                                      </p:tavLst>
                                    </p:anim>
                                    <p:anim calcmode="lin" valueType="num">
                                      <p:cBhvr additive="base">
                                        <p:cTn id="19" dur="500" fill="hold"/>
                                        <p:tgtEl>
                                          <p:spTgt spid="80"/>
                                        </p:tgtEl>
                                        <p:attrNameLst>
                                          <p:attrName>ppt_y</p:attrName>
                                        </p:attrNameLst>
                                      </p:cBhvr>
                                      <p:tavLst>
                                        <p:tav tm="0">
                                          <p:val>
                                            <p:strVal val="#ppt_y"/>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2" presetClass="entr" presetSubtype="8" accel="50000" decel="5000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additive="base">
                                        <p:cTn id="32" dur="500" fill="hold"/>
                                        <p:tgtEl>
                                          <p:spTgt spid="81"/>
                                        </p:tgtEl>
                                        <p:attrNameLst>
                                          <p:attrName>ppt_x</p:attrName>
                                        </p:attrNameLst>
                                      </p:cBhvr>
                                      <p:tavLst>
                                        <p:tav tm="0">
                                          <p:val>
                                            <p:strVal val="0-#ppt_w/2"/>
                                          </p:val>
                                        </p:tav>
                                        <p:tav tm="100000">
                                          <p:val>
                                            <p:strVal val="#ppt_x"/>
                                          </p:val>
                                        </p:tav>
                                      </p:tavLst>
                                    </p:anim>
                                    <p:anim calcmode="lin" valueType="num">
                                      <p:cBhvr additive="base">
                                        <p:cTn id="33" dur="500" fill="hold"/>
                                        <p:tgtEl>
                                          <p:spTgt spid="81"/>
                                        </p:tgtEl>
                                        <p:attrNameLst>
                                          <p:attrName>ppt_y</p:attrName>
                                        </p:attrNameLst>
                                      </p:cBhvr>
                                      <p:tavLst>
                                        <p:tav tm="0">
                                          <p:val>
                                            <p:strVal val="#ppt_y"/>
                                          </p:val>
                                        </p:tav>
                                        <p:tav tm="100000">
                                          <p:val>
                                            <p:strVal val="#ppt_y"/>
                                          </p:val>
                                        </p:tav>
                                      </p:tavLst>
                                    </p:anim>
                                  </p:childTnLst>
                                </p:cTn>
                              </p:par>
                              <p:par>
                                <p:cTn id="34" presetID="53" presetClass="entr" presetSubtype="0"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animEffect transition="in" filter="fade">
                                      <p:cBhvr>
                                        <p:cTn id="3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P spid="78" grpId="0" animBg="1"/>
      <p:bldP spid="79" grpId="0"/>
      <p:bldP spid="80" grpId="0"/>
      <p:bldP spid="80" grpId="1"/>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198" y="218283"/>
            <a:ext cx="3725972" cy="1023695"/>
          </a:xfrm>
        </p:spPr>
        <p:txBody>
          <a:bodyPr>
            <a:normAutofit fontScale="90000"/>
          </a:bodyPr>
          <a:lstStyle/>
          <a:p>
            <a:r>
              <a:rPr lang="en-US">
                <a:solidFill>
                  <a:srgbClr val="041F41"/>
                </a:solidFill>
              </a:rPr>
              <a:t>Implementation</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1014908" y="109370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4987095-E177-2C52-07D7-F237D14541D1}"/>
              </a:ext>
            </a:extLst>
          </p:cNvPr>
          <p:cNvGrpSpPr/>
          <p:nvPr/>
        </p:nvGrpSpPr>
        <p:grpSpPr>
          <a:xfrm rot="10800000">
            <a:off x="5795367" y="0"/>
            <a:ext cx="681656" cy="6609042"/>
            <a:chOff x="5755172" y="1343025"/>
            <a:chExt cx="681656" cy="6748916"/>
          </a:xfrm>
        </p:grpSpPr>
        <p:sp>
          <p:nvSpPr>
            <p:cNvPr id="3" name="Rectangle 2">
              <a:extLst>
                <a:ext uri="{FF2B5EF4-FFF2-40B4-BE49-F238E27FC236}">
                  <a16:creationId xmlns:a16="http://schemas.microsoft.com/office/drawing/2014/main" id="{BAA1D531-C5CA-0E64-A62C-8D19D32414B3}"/>
                </a:ext>
              </a:extLst>
            </p:cNvPr>
            <p:cNvSpPr/>
            <p:nvPr/>
          </p:nvSpPr>
          <p:spPr>
            <a:xfrm>
              <a:off x="5755172" y="1343025"/>
              <a:ext cx="681656" cy="536808"/>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8A2E07-3734-D70E-EAD4-9B57AC62295B}"/>
                </a:ext>
              </a:extLst>
            </p:cNvPr>
            <p:cNvSpPr/>
            <p:nvPr/>
          </p:nvSpPr>
          <p:spPr>
            <a:xfrm rot="2700000">
              <a:off x="5852703" y="1637882"/>
              <a:ext cx="486592" cy="477414"/>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C6D372D-1743-A133-03FB-F02BF33F2F11}"/>
                </a:ext>
              </a:extLst>
            </p:cNvPr>
            <p:cNvSpPr/>
            <p:nvPr/>
          </p:nvSpPr>
          <p:spPr>
            <a:xfrm>
              <a:off x="5858909" y="1405102"/>
              <a:ext cx="474179" cy="471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C32069C-AE74-91D6-A6EA-E1DDEE3819EC}"/>
                </a:ext>
              </a:extLst>
            </p:cNvPr>
            <p:cNvSpPr/>
            <p:nvPr/>
          </p:nvSpPr>
          <p:spPr>
            <a:xfrm>
              <a:off x="5917921" y="1462251"/>
              <a:ext cx="356154" cy="357187"/>
            </a:xfrm>
            <a:prstGeom prst="ellipse">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Shape 52">
              <a:extLst>
                <a:ext uri="{FF2B5EF4-FFF2-40B4-BE49-F238E27FC236}">
                  <a16:creationId xmlns:a16="http://schemas.microsoft.com/office/drawing/2014/main" id="{BBCF8D0C-9400-F4C6-7494-682EFF2E2DF1}"/>
                </a:ext>
              </a:extLst>
            </p:cNvPr>
            <p:cNvSpPr/>
            <p:nvPr/>
          </p:nvSpPr>
          <p:spPr>
            <a:xfrm rot="16200000" flipH="1" flipV="1">
              <a:off x="6028310" y="1594509"/>
              <a:ext cx="173736" cy="137160"/>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B407A33-A72C-1E9B-7628-7270CD21CA70}"/>
                </a:ext>
              </a:extLst>
            </p:cNvPr>
            <p:cNvCxnSpPr>
              <a:cxnSpLocks/>
            </p:cNvCxnSpPr>
            <p:nvPr/>
          </p:nvCxnSpPr>
          <p:spPr>
            <a:xfrm rot="10800000" flipV="1">
              <a:off x="6095998" y="2217416"/>
              <a:ext cx="0" cy="5874525"/>
            </a:xfrm>
            <a:prstGeom prst="line">
              <a:avLst/>
            </a:prstGeom>
            <a:ln w="19050">
              <a:solidFill>
                <a:srgbClr val="041F4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85A22998-2176-4C75-D6F6-C38FA55E3EC1}"/>
              </a:ext>
            </a:extLst>
          </p:cNvPr>
          <p:cNvSpPr txBox="1"/>
          <p:nvPr/>
        </p:nvSpPr>
        <p:spPr>
          <a:xfrm>
            <a:off x="6340095" y="1925762"/>
            <a:ext cx="1477905" cy="276999"/>
          </a:xfrm>
          <a:prstGeom prst="rect">
            <a:avLst/>
          </a:prstGeom>
          <a:noFill/>
        </p:spPr>
        <p:txBody>
          <a:bodyPr wrap="none" lIns="0" tIns="0" rIns="0" bIns="0" rtlCol="0" anchor="ctr">
            <a:spAutoFit/>
          </a:bodyPr>
          <a:lstStyle/>
          <a:p>
            <a:pPr lvl="0" defTabSz="914400">
              <a:spcBef>
                <a:spcPct val="20000"/>
              </a:spcBef>
              <a:defRPr/>
            </a:pPr>
            <a:r>
              <a:rPr lang="en-US" b="1">
                <a:solidFill>
                  <a:srgbClr val="041F41"/>
                </a:solidFill>
                <a:latin typeface="Bogle" charset="0"/>
                <a:ea typeface="Bogle" charset="0"/>
                <a:cs typeface="Bogle" charset="0"/>
              </a:rPr>
              <a:t>TRANSFORMER</a:t>
            </a:r>
            <a:endParaRPr lang="en-US">
              <a:solidFill>
                <a:srgbClr val="041F41"/>
              </a:solidFill>
              <a:latin typeface="Bogle" charset="0"/>
              <a:ea typeface="Bogle" charset="0"/>
              <a:cs typeface="Bogle" charset="0"/>
            </a:endParaRPr>
          </a:p>
        </p:txBody>
      </p:sp>
      <p:sp>
        <p:nvSpPr>
          <p:cNvPr id="59" name="Oval 58">
            <a:extLst>
              <a:ext uri="{FF2B5EF4-FFF2-40B4-BE49-F238E27FC236}">
                <a16:creationId xmlns:a16="http://schemas.microsoft.com/office/drawing/2014/main" id="{18C8016B-C65B-5E5A-AF36-0491A22B9F10}"/>
              </a:ext>
            </a:extLst>
          </p:cNvPr>
          <p:cNvSpPr/>
          <p:nvPr/>
        </p:nvSpPr>
        <p:spPr>
          <a:xfrm>
            <a:off x="6009825" y="2019725"/>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0" name="Group 59">
            <a:extLst>
              <a:ext uri="{FF2B5EF4-FFF2-40B4-BE49-F238E27FC236}">
                <a16:creationId xmlns:a16="http://schemas.microsoft.com/office/drawing/2014/main" id="{3DD81309-B304-A276-006E-1BE5C6689A29}"/>
              </a:ext>
            </a:extLst>
          </p:cNvPr>
          <p:cNvGrpSpPr/>
          <p:nvPr/>
        </p:nvGrpSpPr>
        <p:grpSpPr>
          <a:xfrm>
            <a:off x="2047797" y="1779124"/>
            <a:ext cx="3973509" cy="1643268"/>
            <a:chOff x="2038310" y="2723859"/>
            <a:chExt cx="3973509" cy="1643268"/>
          </a:xfrm>
        </p:grpSpPr>
        <p:sp>
          <p:nvSpPr>
            <p:cNvPr id="61" name="Rounded Rectangle 60">
              <a:extLst>
                <a:ext uri="{FF2B5EF4-FFF2-40B4-BE49-F238E27FC236}">
                  <a16:creationId xmlns:a16="http://schemas.microsoft.com/office/drawing/2014/main" id="{501FCFF6-0ED3-2245-976C-17913E3FC84A}"/>
                </a:ext>
              </a:extLst>
            </p:cNvPr>
            <p:cNvSpPr/>
            <p:nvPr/>
          </p:nvSpPr>
          <p:spPr>
            <a:xfrm>
              <a:off x="2038310" y="3235771"/>
              <a:ext cx="3725972"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2" name="Group 34">
              <a:extLst>
                <a:ext uri="{FF2B5EF4-FFF2-40B4-BE49-F238E27FC236}">
                  <a16:creationId xmlns:a16="http://schemas.microsoft.com/office/drawing/2014/main" id="{6A0D4968-7FA3-CDFB-B8F4-BA14589AC41C}"/>
                </a:ext>
              </a:extLst>
            </p:cNvPr>
            <p:cNvGrpSpPr/>
            <p:nvPr/>
          </p:nvGrpSpPr>
          <p:grpSpPr>
            <a:xfrm>
              <a:off x="2038310" y="2723859"/>
              <a:ext cx="3973509" cy="762109"/>
              <a:chOff x="425669" y="2253444"/>
              <a:chExt cx="3973509" cy="762109"/>
            </a:xfrm>
          </p:grpSpPr>
          <p:sp>
            <p:nvSpPr>
              <p:cNvPr id="67" name="Rounded Rectangle 66">
                <a:extLst>
                  <a:ext uri="{FF2B5EF4-FFF2-40B4-BE49-F238E27FC236}">
                    <a16:creationId xmlns:a16="http://schemas.microsoft.com/office/drawing/2014/main" id="{5B1C7858-C5F5-2B8B-7BD1-EA3962214562}"/>
                  </a:ext>
                </a:extLst>
              </p:cNvPr>
              <p:cNvSpPr/>
              <p:nvPr/>
            </p:nvSpPr>
            <p:spPr>
              <a:xfrm>
                <a:off x="425669" y="2253444"/>
                <a:ext cx="372597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68" name="Isosceles Triangle 10">
                <a:extLst>
                  <a:ext uri="{FF2B5EF4-FFF2-40B4-BE49-F238E27FC236}">
                    <a16:creationId xmlns:a16="http://schemas.microsoft.com/office/drawing/2014/main" id="{754FF813-7F35-C968-AB1C-2C4E93BE9B63}"/>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63" name="Group 38">
              <a:extLst>
                <a:ext uri="{FF2B5EF4-FFF2-40B4-BE49-F238E27FC236}">
                  <a16:creationId xmlns:a16="http://schemas.microsoft.com/office/drawing/2014/main" id="{4B598A3E-5E1D-C5F4-A4C8-F514662271C2}"/>
                </a:ext>
              </a:extLst>
            </p:cNvPr>
            <p:cNvGrpSpPr/>
            <p:nvPr/>
          </p:nvGrpSpPr>
          <p:grpSpPr>
            <a:xfrm>
              <a:off x="2988138" y="2852153"/>
              <a:ext cx="2522695" cy="518900"/>
              <a:chOff x="885153" y="1452657"/>
              <a:chExt cx="2522695" cy="518900"/>
            </a:xfrm>
          </p:grpSpPr>
          <p:sp>
            <p:nvSpPr>
              <p:cNvPr id="65" name="TextBox 64">
                <a:extLst>
                  <a:ext uri="{FF2B5EF4-FFF2-40B4-BE49-F238E27FC236}">
                    <a16:creationId xmlns:a16="http://schemas.microsoft.com/office/drawing/2014/main" id="{006C22B1-F25B-9BDD-35E7-BC1D7635BFD6}"/>
                  </a:ext>
                </a:extLst>
              </p:cNvPr>
              <p:cNvSpPr txBox="1"/>
              <p:nvPr/>
            </p:nvSpPr>
            <p:spPr>
              <a:xfrm>
                <a:off x="885153" y="1452657"/>
                <a:ext cx="1447191" cy="215444"/>
              </a:xfrm>
              <a:prstGeom prst="rect">
                <a:avLst/>
              </a:prstGeom>
              <a:noFill/>
            </p:spPr>
            <p:txBody>
              <a:bodyPr wrap="none" lIns="0" tIns="0" rIns="0" bIns="0" rtlCol="0" anchor="ctr">
                <a:spAutoFit/>
              </a:bodyPr>
              <a:lstStyle/>
              <a:p>
                <a:r>
                  <a:rPr lang="en-US" sz="1400" b="1">
                    <a:solidFill>
                      <a:schemeClr val="bg1"/>
                    </a:solidFill>
                    <a:latin typeface="Bogle" charset="0"/>
                    <a:ea typeface="Bogle" charset="0"/>
                    <a:cs typeface="Bogle" charset="0"/>
                  </a:rPr>
                  <a:t>Model Architecture</a:t>
                </a:r>
              </a:p>
            </p:txBody>
          </p:sp>
          <p:sp>
            <p:nvSpPr>
              <p:cNvPr id="66" name="TextBox 65">
                <a:extLst>
                  <a:ext uri="{FF2B5EF4-FFF2-40B4-BE49-F238E27FC236}">
                    <a16:creationId xmlns:a16="http://schemas.microsoft.com/office/drawing/2014/main" id="{BA6C64F1-779B-8AB3-5F3A-39F7FF2D4552}"/>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a:solidFill>
                      <a:schemeClr val="bg1"/>
                    </a:solidFill>
                    <a:latin typeface="Bogle" charset="0"/>
                    <a:ea typeface="Bogle" charset="0"/>
                    <a:cs typeface="Bogle" charset="0"/>
                  </a:rPr>
                  <a:t>Putting all the blocks of architecture together to form a complete structure as shown in paper.</a:t>
                </a:r>
              </a:p>
            </p:txBody>
          </p:sp>
        </p:grpSp>
        <p:sp>
          <p:nvSpPr>
            <p:cNvPr id="64" name="TextBox 63">
              <a:extLst>
                <a:ext uri="{FF2B5EF4-FFF2-40B4-BE49-F238E27FC236}">
                  <a16:creationId xmlns:a16="http://schemas.microsoft.com/office/drawing/2014/main" id="{ED75A650-A5DE-4097-9553-875CF7565F56}"/>
                </a:ext>
              </a:extLst>
            </p:cNvPr>
            <p:cNvSpPr txBox="1"/>
            <p:nvPr/>
          </p:nvSpPr>
          <p:spPr>
            <a:xfrm>
              <a:off x="2162426" y="3597687"/>
              <a:ext cx="3348407" cy="461665"/>
            </a:xfrm>
            <a:prstGeom prst="rect">
              <a:avLst/>
            </a:prstGeom>
            <a:noFill/>
          </p:spPr>
          <p:txBody>
            <a:bodyPr wrap="square" lIns="0" tIns="0" rIns="0" bIns="0" rtlCol="0" anchor="t">
              <a:spAutoFit/>
            </a:bodyPr>
            <a:lstStyle/>
            <a:p>
              <a:pPr defTabSz="914400">
                <a:spcBef>
                  <a:spcPct val="20000"/>
                </a:spcBef>
                <a:defRPr/>
              </a:pPr>
              <a:r>
                <a:rPr lang="en-US" sz="1000">
                  <a:solidFill>
                    <a:srgbClr val="605E63"/>
                  </a:solidFill>
                  <a:latin typeface="Bogle" charset="0"/>
                  <a:ea typeface="Bogle" charset="0"/>
                  <a:cs typeface="Bogle" charset="0"/>
                </a:rPr>
                <a:t>Added a new Transformer class to put together all the blocks of the model together. Encoder, Decoder, Attention and Positional Encoding along with trainer code to run and train the model.</a:t>
              </a:r>
            </a:p>
          </p:txBody>
        </p:sp>
      </p:grpSp>
      <p:grpSp>
        <p:nvGrpSpPr>
          <p:cNvPr id="69" name="Group 68">
            <a:extLst>
              <a:ext uri="{FF2B5EF4-FFF2-40B4-BE49-F238E27FC236}">
                <a16:creationId xmlns:a16="http://schemas.microsoft.com/office/drawing/2014/main" id="{E1CF34B3-CABA-29FD-B656-11C52442367C}"/>
              </a:ext>
            </a:extLst>
          </p:cNvPr>
          <p:cNvGrpSpPr/>
          <p:nvPr/>
        </p:nvGrpSpPr>
        <p:grpSpPr>
          <a:xfrm>
            <a:off x="6290525" y="3574107"/>
            <a:ext cx="3978289" cy="1643268"/>
            <a:chOff x="6320402" y="4524100"/>
            <a:chExt cx="3978289" cy="1643268"/>
          </a:xfrm>
        </p:grpSpPr>
        <p:sp>
          <p:nvSpPr>
            <p:cNvPr id="70" name="Rounded Rectangle 69">
              <a:extLst>
                <a:ext uri="{FF2B5EF4-FFF2-40B4-BE49-F238E27FC236}">
                  <a16:creationId xmlns:a16="http://schemas.microsoft.com/office/drawing/2014/main" id="{03588478-6968-F9BD-D05A-C8E024E1F73B}"/>
                </a:ext>
              </a:extLst>
            </p:cNvPr>
            <p:cNvSpPr/>
            <p:nvPr/>
          </p:nvSpPr>
          <p:spPr>
            <a:xfrm flipH="1">
              <a:off x="6567939" y="5036012"/>
              <a:ext cx="3721608"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71" name="Group 37">
              <a:extLst>
                <a:ext uri="{FF2B5EF4-FFF2-40B4-BE49-F238E27FC236}">
                  <a16:creationId xmlns:a16="http://schemas.microsoft.com/office/drawing/2014/main" id="{E71322F1-B83E-9CB1-4E70-636322B973B2}"/>
                </a:ext>
              </a:extLst>
            </p:cNvPr>
            <p:cNvGrpSpPr/>
            <p:nvPr/>
          </p:nvGrpSpPr>
          <p:grpSpPr>
            <a:xfrm flipH="1">
              <a:off x="6320402" y="4524100"/>
              <a:ext cx="3978289" cy="762109"/>
              <a:chOff x="420889" y="2253444"/>
              <a:chExt cx="3978289" cy="762109"/>
            </a:xfrm>
          </p:grpSpPr>
          <p:sp>
            <p:nvSpPr>
              <p:cNvPr id="76" name="Rounded Rectangle 75">
                <a:extLst>
                  <a:ext uri="{FF2B5EF4-FFF2-40B4-BE49-F238E27FC236}">
                    <a16:creationId xmlns:a16="http://schemas.microsoft.com/office/drawing/2014/main" id="{0A7ABEB2-5BEF-62C2-3857-2E27F9A7F8E6}"/>
                  </a:ext>
                </a:extLst>
              </p:cNvPr>
              <p:cNvSpPr/>
              <p:nvPr/>
            </p:nvSpPr>
            <p:spPr>
              <a:xfrm>
                <a:off x="420889" y="2253444"/>
                <a:ext cx="373075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7" name="Isosceles Triangle 22">
                <a:extLst>
                  <a:ext uri="{FF2B5EF4-FFF2-40B4-BE49-F238E27FC236}">
                    <a16:creationId xmlns:a16="http://schemas.microsoft.com/office/drawing/2014/main" id="{78A22029-1F2B-0E53-73D4-B4E6DC9194E2}"/>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72" name="Group 38">
              <a:extLst>
                <a:ext uri="{FF2B5EF4-FFF2-40B4-BE49-F238E27FC236}">
                  <a16:creationId xmlns:a16="http://schemas.microsoft.com/office/drawing/2014/main" id="{07F251B3-6C89-9787-AB1D-33266EB7761C}"/>
                </a:ext>
              </a:extLst>
            </p:cNvPr>
            <p:cNvGrpSpPr/>
            <p:nvPr/>
          </p:nvGrpSpPr>
          <p:grpSpPr>
            <a:xfrm>
              <a:off x="6908485" y="4646347"/>
              <a:ext cx="2522695" cy="365011"/>
              <a:chOff x="885153" y="1466725"/>
              <a:chExt cx="2522695" cy="365011"/>
            </a:xfrm>
          </p:grpSpPr>
          <p:sp>
            <p:nvSpPr>
              <p:cNvPr id="74" name="TextBox 73">
                <a:extLst>
                  <a:ext uri="{FF2B5EF4-FFF2-40B4-BE49-F238E27FC236}">
                    <a16:creationId xmlns:a16="http://schemas.microsoft.com/office/drawing/2014/main" id="{126917FE-146E-C937-CCFF-042D2BC32F75}"/>
                  </a:ext>
                </a:extLst>
              </p:cNvPr>
              <p:cNvSpPr txBox="1"/>
              <p:nvPr/>
            </p:nvSpPr>
            <p:spPr>
              <a:xfrm>
                <a:off x="1931738" y="1466725"/>
                <a:ext cx="1476110" cy="215444"/>
              </a:xfrm>
              <a:prstGeom prst="rect">
                <a:avLst/>
              </a:prstGeom>
              <a:noFill/>
            </p:spPr>
            <p:txBody>
              <a:bodyPr wrap="none" lIns="0" tIns="0" rIns="0" bIns="0" rtlCol="0" anchor="ctr">
                <a:spAutoFit/>
              </a:bodyPr>
              <a:lstStyle/>
              <a:p>
                <a:pPr algn="r"/>
                <a:r>
                  <a:rPr lang="en-US" sz="1400" b="1">
                    <a:solidFill>
                      <a:schemeClr val="bg1"/>
                    </a:solidFill>
                    <a:latin typeface="Bogle" charset="0"/>
                    <a:ea typeface="Bogle" charset="0"/>
                    <a:cs typeface="Bogle" charset="0"/>
                  </a:rPr>
                  <a:t>Training and Testing</a:t>
                </a:r>
              </a:p>
            </p:txBody>
          </p:sp>
          <p:sp>
            <p:nvSpPr>
              <p:cNvPr id="75" name="TextBox 74">
                <a:extLst>
                  <a:ext uri="{FF2B5EF4-FFF2-40B4-BE49-F238E27FC236}">
                    <a16:creationId xmlns:a16="http://schemas.microsoft.com/office/drawing/2014/main" id="{9616C12D-7633-6AA6-D380-33DB8DAFA234}"/>
                  </a:ext>
                </a:extLst>
              </p:cNvPr>
              <p:cNvSpPr txBox="1"/>
              <p:nvPr/>
            </p:nvSpPr>
            <p:spPr>
              <a:xfrm>
                <a:off x="885153" y="1677848"/>
                <a:ext cx="2522695" cy="153888"/>
              </a:xfrm>
              <a:prstGeom prst="rect">
                <a:avLst/>
              </a:prstGeom>
              <a:noFill/>
            </p:spPr>
            <p:txBody>
              <a:bodyPr wrap="square" lIns="0" tIns="0" rIns="0" bIns="0" rtlCol="0" anchor="t">
                <a:spAutoFit/>
              </a:bodyPr>
              <a:lstStyle/>
              <a:p>
                <a:pPr lvl="0" algn="r" defTabSz="914400">
                  <a:spcBef>
                    <a:spcPct val="20000"/>
                  </a:spcBef>
                  <a:defRPr/>
                </a:pPr>
                <a:r>
                  <a:rPr lang="en-US" sz="1000">
                    <a:solidFill>
                      <a:schemeClr val="bg1"/>
                    </a:solidFill>
                    <a:latin typeface="Bogle" charset="0"/>
                    <a:ea typeface="Bogle" charset="0"/>
                    <a:cs typeface="Bogle" charset="0"/>
                  </a:rPr>
                  <a:t>Training regime for the model</a:t>
                </a:r>
              </a:p>
            </p:txBody>
          </p:sp>
        </p:grpSp>
        <p:sp>
          <p:nvSpPr>
            <p:cNvPr id="73" name="TextBox 72">
              <a:extLst>
                <a:ext uri="{FF2B5EF4-FFF2-40B4-BE49-F238E27FC236}">
                  <a16:creationId xmlns:a16="http://schemas.microsoft.com/office/drawing/2014/main" id="{223C3069-F9F6-97F4-0307-34525A67E64D}"/>
                </a:ext>
              </a:extLst>
            </p:cNvPr>
            <p:cNvSpPr txBox="1"/>
            <p:nvPr/>
          </p:nvSpPr>
          <p:spPr>
            <a:xfrm>
              <a:off x="6800531" y="5373644"/>
              <a:ext cx="3332012" cy="769441"/>
            </a:xfrm>
            <a:prstGeom prst="rect">
              <a:avLst/>
            </a:prstGeom>
            <a:noFill/>
          </p:spPr>
          <p:txBody>
            <a:bodyPr wrap="square" lIns="0" tIns="0" rIns="0" bIns="0" rtlCol="0" anchor="t">
              <a:spAutoFit/>
            </a:bodyPr>
            <a:lstStyle/>
            <a:p>
              <a:pPr algn="r" defTabSz="914400">
                <a:spcBef>
                  <a:spcPct val="20000"/>
                </a:spcBef>
                <a:defRPr/>
              </a:pPr>
              <a:r>
                <a:rPr lang="en-US" sz="1000">
                  <a:solidFill>
                    <a:srgbClr val="605E63"/>
                  </a:solidFill>
                  <a:latin typeface="Bogle" charset="0"/>
                  <a:ea typeface="Bogle" charset="0"/>
                  <a:cs typeface="Bogle" charset="0"/>
                </a:rPr>
                <a:t>Used Adam optimizer with beta1=0.9, beta2=0.98, and epsilon=10</a:t>
              </a:r>
              <a:r>
                <a:rPr lang="en-US" sz="1000" baseline="30000">
                  <a:solidFill>
                    <a:srgbClr val="605E63"/>
                  </a:solidFill>
                  <a:latin typeface="Bogle" charset="0"/>
                  <a:ea typeface="Bogle" charset="0"/>
                  <a:cs typeface="Bogle" charset="0"/>
                </a:rPr>
                <a:t>-9</a:t>
              </a:r>
              <a:r>
                <a:rPr lang="en-US" sz="1000">
                  <a:solidFill>
                    <a:srgbClr val="605E63"/>
                  </a:solidFill>
                  <a:latin typeface="Bogle" charset="0"/>
                  <a:ea typeface="Bogle" charset="0"/>
                  <a:cs typeface="Bogle" charset="0"/>
                </a:rPr>
                <a:t>. Varied the learning rate with a factor of 0.5 as described in paper and added warmup step of 4000. Added dropout of 0.1 and label smoothing with value 0.1. Integrated tensorboard for loss and learning rate visualization.</a:t>
              </a:r>
            </a:p>
          </p:txBody>
        </p:sp>
      </p:grpSp>
      <p:sp>
        <p:nvSpPr>
          <p:cNvPr id="78" name="Oval 77">
            <a:extLst>
              <a:ext uri="{FF2B5EF4-FFF2-40B4-BE49-F238E27FC236}">
                <a16:creationId xmlns:a16="http://schemas.microsoft.com/office/drawing/2014/main" id="{7C0F5B5E-503C-DC2F-C7F4-EDE1345E4BE0}"/>
              </a:ext>
            </a:extLst>
          </p:cNvPr>
          <p:cNvSpPr/>
          <p:nvPr/>
        </p:nvSpPr>
        <p:spPr>
          <a:xfrm>
            <a:off x="6021307" y="3788551"/>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9" name="TextBox 78">
            <a:extLst>
              <a:ext uri="{FF2B5EF4-FFF2-40B4-BE49-F238E27FC236}">
                <a16:creationId xmlns:a16="http://schemas.microsoft.com/office/drawing/2014/main" id="{E355E5CB-621E-B417-D43A-A997086FF84B}"/>
              </a:ext>
            </a:extLst>
          </p:cNvPr>
          <p:cNvSpPr txBox="1"/>
          <p:nvPr/>
        </p:nvSpPr>
        <p:spPr>
          <a:xfrm>
            <a:off x="5006869" y="3723205"/>
            <a:ext cx="956993" cy="276999"/>
          </a:xfrm>
          <a:prstGeom prst="rect">
            <a:avLst/>
          </a:prstGeom>
          <a:noFill/>
        </p:spPr>
        <p:txBody>
          <a:bodyPr wrap="none" lIns="0" tIns="0" rIns="0" bIns="0" rtlCol="0" anchor="ctr">
            <a:spAutoFit/>
          </a:bodyPr>
          <a:lstStyle/>
          <a:p>
            <a:pPr lvl="0" defTabSz="914400">
              <a:spcBef>
                <a:spcPct val="20000"/>
              </a:spcBef>
              <a:defRPr/>
            </a:pPr>
            <a:r>
              <a:rPr lang="en-US" b="1">
                <a:solidFill>
                  <a:srgbClr val="041F41"/>
                </a:solidFill>
                <a:latin typeface="Bogle" charset="0"/>
                <a:ea typeface="Bogle" charset="0"/>
                <a:cs typeface="Bogle" charset="0"/>
              </a:rPr>
              <a:t>TRAINING</a:t>
            </a:r>
            <a:endParaRPr lang="en-US">
              <a:solidFill>
                <a:srgbClr val="041F41"/>
              </a:solidFill>
              <a:latin typeface="Bogle" charset="0"/>
              <a:ea typeface="Bogle" charset="0"/>
              <a:cs typeface="Bogle" charset="0"/>
            </a:endParaRPr>
          </a:p>
        </p:txBody>
      </p:sp>
      <p:sp>
        <p:nvSpPr>
          <p:cNvPr id="80" name="TextBox 79">
            <a:extLst>
              <a:ext uri="{FF2B5EF4-FFF2-40B4-BE49-F238E27FC236}">
                <a16:creationId xmlns:a16="http://schemas.microsoft.com/office/drawing/2014/main" id="{6AC048D6-CE8B-D80F-AB52-CA5ED4DE1BC6}"/>
              </a:ext>
            </a:extLst>
          </p:cNvPr>
          <p:cNvSpPr txBox="1"/>
          <p:nvPr/>
        </p:nvSpPr>
        <p:spPr>
          <a:xfrm>
            <a:off x="6373286" y="2192672"/>
            <a:ext cx="1213474" cy="169277"/>
          </a:xfrm>
          <a:prstGeom prst="rect">
            <a:avLst/>
          </a:prstGeom>
          <a:noFill/>
        </p:spPr>
        <p:txBody>
          <a:bodyPr wrap="none" lIns="0" tIns="0" rIns="0" bIns="0" rtlCol="0" anchor="ctr">
            <a:spAutoFit/>
          </a:bodyPr>
          <a:lstStyle/>
          <a:p>
            <a:pPr lvl="0" defTabSz="914400">
              <a:spcBef>
                <a:spcPct val="20000"/>
              </a:spcBef>
              <a:defRPr/>
            </a:pPr>
            <a:r>
              <a:rPr lang="en-US" sz="1100">
                <a:solidFill>
                  <a:srgbClr val="041F41"/>
                </a:solidFill>
                <a:latin typeface="Bogle" charset="0"/>
                <a:ea typeface="Bogle" charset="0"/>
                <a:cs typeface="Bogle" charset="0"/>
              </a:rPr>
              <a:t>Putting it all together</a:t>
            </a:r>
          </a:p>
        </p:txBody>
      </p:sp>
      <p:sp>
        <p:nvSpPr>
          <p:cNvPr id="81" name="TextBox 80">
            <a:extLst>
              <a:ext uri="{FF2B5EF4-FFF2-40B4-BE49-F238E27FC236}">
                <a16:creationId xmlns:a16="http://schemas.microsoft.com/office/drawing/2014/main" id="{4AAA37D7-8F9C-68F3-FB0F-D27C5D94FFEA}"/>
              </a:ext>
            </a:extLst>
          </p:cNvPr>
          <p:cNvSpPr txBox="1"/>
          <p:nvPr/>
        </p:nvSpPr>
        <p:spPr>
          <a:xfrm>
            <a:off x="4387504" y="3986065"/>
            <a:ext cx="1543692" cy="169277"/>
          </a:xfrm>
          <a:prstGeom prst="rect">
            <a:avLst/>
          </a:prstGeom>
          <a:noFill/>
        </p:spPr>
        <p:txBody>
          <a:bodyPr wrap="none" lIns="0" tIns="0" rIns="0" bIns="0" rtlCol="0" anchor="ctr">
            <a:spAutoFit/>
          </a:bodyPr>
          <a:lstStyle/>
          <a:p>
            <a:pPr lvl="0" algn="r" defTabSz="914400">
              <a:spcBef>
                <a:spcPct val="20000"/>
              </a:spcBef>
              <a:defRPr/>
            </a:pPr>
            <a:r>
              <a:rPr lang="en-US" sz="1100">
                <a:solidFill>
                  <a:srgbClr val="041F41"/>
                </a:solidFill>
                <a:latin typeface="Bogle" charset="0"/>
                <a:ea typeface="Bogle" charset="0"/>
                <a:cs typeface="Bogle" charset="0"/>
              </a:rPr>
              <a:t>Optimizer &amp; Regularization</a:t>
            </a:r>
          </a:p>
        </p:txBody>
      </p:sp>
      <p:pic>
        <p:nvPicPr>
          <p:cNvPr id="82" name="Picture 81">
            <a:extLst>
              <a:ext uri="{FF2B5EF4-FFF2-40B4-BE49-F238E27FC236}">
                <a16:creationId xmlns:a16="http://schemas.microsoft.com/office/drawing/2014/main" id="{ED69570B-153D-4454-D4E2-A26A80D3739A}"/>
              </a:ext>
            </a:extLst>
          </p:cNvPr>
          <p:cNvPicPr>
            <a:picLocks noChangeAspect="1"/>
          </p:cNvPicPr>
          <p:nvPr/>
        </p:nvPicPr>
        <p:blipFill>
          <a:blip r:embed="rId2"/>
          <a:srcRect/>
          <a:stretch/>
        </p:blipFill>
        <p:spPr>
          <a:xfrm>
            <a:off x="2267345" y="1946334"/>
            <a:ext cx="433839" cy="433839"/>
          </a:xfrm>
          <a:prstGeom prst="rect">
            <a:avLst/>
          </a:prstGeom>
        </p:spPr>
      </p:pic>
      <p:pic>
        <p:nvPicPr>
          <p:cNvPr id="83" name="Picture 82">
            <a:extLst>
              <a:ext uri="{FF2B5EF4-FFF2-40B4-BE49-F238E27FC236}">
                <a16:creationId xmlns:a16="http://schemas.microsoft.com/office/drawing/2014/main" id="{81A7E592-5631-D307-3A6A-369473BC0BE6}"/>
              </a:ext>
            </a:extLst>
          </p:cNvPr>
          <p:cNvPicPr>
            <a:picLocks noChangeAspect="1"/>
          </p:cNvPicPr>
          <p:nvPr/>
        </p:nvPicPr>
        <p:blipFill>
          <a:blip r:embed="rId3"/>
          <a:srcRect/>
          <a:stretch/>
        </p:blipFill>
        <p:spPr>
          <a:xfrm>
            <a:off x="9645856" y="3755718"/>
            <a:ext cx="456810" cy="456810"/>
          </a:xfrm>
          <a:prstGeom prst="rect">
            <a:avLst/>
          </a:prstGeom>
        </p:spPr>
      </p:pic>
    </p:spTree>
    <p:extLst>
      <p:ext uri="{BB962C8B-B14F-4D97-AF65-F5344CB8AC3E}">
        <p14:creationId xmlns:p14="http://schemas.microsoft.com/office/powerpoint/2010/main" val="21335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par>
                          <p:cTn id="15" fill="hold">
                            <p:stCondLst>
                              <p:cond delay="500"/>
                            </p:stCondLst>
                            <p:childTnLst>
                              <p:par>
                                <p:cTn id="16" presetID="2" presetClass="entr" presetSubtype="2" accel="50000" decel="50000" fill="hold" grpId="1"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additive="base">
                                        <p:cTn id="18" dur="500" fill="hold"/>
                                        <p:tgtEl>
                                          <p:spTgt spid="80"/>
                                        </p:tgtEl>
                                        <p:attrNameLst>
                                          <p:attrName>ppt_x</p:attrName>
                                        </p:attrNameLst>
                                      </p:cBhvr>
                                      <p:tavLst>
                                        <p:tav tm="0">
                                          <p:val>
                                            <p:strVal val="1+#ppt_w/2"/>
                                          </p:val>
                                        </p:tav>
                                        <p:tav tm="100000">
                                          <p:val>
                                            <p:strVal val="#ppt_x"/>
                                          </p:val>
                                        </p:tav>
                                      </p:tavLst>
                                    </p:anim>
                                    <p:anim calcmode="lin" valueType="num">
                                      <p:cBhvr additive="base">
                                        <p:cTn id="19" dur="500" fill="hold"/>
                                        <p:tgtEl>
                                          <p:spTgt spid="80"/>
                                        </p:tgtEl>
                                        <p:attrNameLst>
                                          <p:attrName>ppt_y</p:attrName>
                                        </p:attrNameLst>
                                      </p:cBhvr>
                                      <p:tavLst>
                                        <p:tav tm="0">
                                          <p:val>
                                            <p:strVal val="#ppt_y"/>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2" presetClass="entr" presetSubtype="8" accel="50000" decel="5000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additive="base">
                                        <p:cTn id="32" dur="500" fill="hold"/>
                                        <p:tgtEl>
                                          <p:spTgt spid="81"/>
                                        </p:tgtEl>
                                        <p:attrNameLst>
                                          <p:attrName>ppt_x</p:attrName>
                                        </p:attrNameLst>
                                      </p:cBhvr>
                                      <p:tavLst>
                                        <p:tav tm="0">
                                          <p:val>
                                            <p:strVal val="0-#ppt_w/2"/>
                                          </p:val>
                                        </p:tav>
                                        <p:tav tm="100000">
                                          <p:val>
                                            <p:strVal val="#ppt_x"/>
                                          </p:val>
                                        </p:tav>
                                      </p:tavLst>
                                    </p:anim>
                                    <p:anim calcmode="lin" valueType="num">
                                      <p:cBhvr additive="base">
                                        <p:cTn id="33" dur="500" fill="hold"/>
                                        <p:tgtEl>
                                          <p:spTgt spid="81"/>
                                        </p:tgtEl>
                                        <p:attrNameLst>
                                          <p:attrName>ppt_y</p:attrName>
                                        </p:attrNameLst>
                                      </p:cBhvr>
                                      <p:tavLst>
                                        <p:tav tm="0">
                                          <p:val>
                                            <p:strVal val="#ppt_y"/>
                                          </p:val>
                                        </p:tav>
                                        <p:tav tm="100000">
                                          <p:val>
                                            <p:strVal val="#ppt_y"/>
                                          </p:val>
                                        </p:tav>
                                      </p:tavLst>
                                    </p:anim>
                                  </p:childTnLst>
                                </p:cTn>
                              </p:par>
                              <p:par>
                                <p:cTn id="34" presetID="53" presetClass="entr" presetSubtype="0"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animEffect transition="in" filter="fade">
                                      <p:cBhvr>
                                        <p:cTn id="3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P spid="78" grpId="0" animBg="1"/>
      <p:bldP spid="79" grpId="0"/>
      <p:bldP spid="80" grpId="0"/>
      <p:bldP spid="80" grpId="1"/>
      <p:bldP spid="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Difference from Original Study</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5B5FFE-EA94-E608-53B3-3E55F15F9378}"/>
              </a:ext>
            </a:extLst>
          </p:cNvPr>
          <p:cNvCxnSpPr>
            <a:cxnSpLocks/>
          </p:cNvCxnSpPr>
          <p:nvPr/>
        </p:nvCxnSpPr>
        <p:spPr>
          <a:xfrm>
            <a:off x="6096000" y="2014541"/>
            <a:ext cx="0" cy="3700459"/>
          </a:xfrm>
          <a:prstGeom prst="line">
            <a:avLst/>
          </a:prstGeom>
          <a:ln w="44450">
            <a:solidFill>
              <a:srgbClr val="06F27B"/>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38925BD-4FE0-3019-3025-0B8F54CF2D9F}"/>
              </a:ext>
            </a:extLst>
          </p:cNvPr>
          <p:cNvSpPr txBox="1"/>
          <p:nvPr/>
        </p:nvSpPr>
        <p:spPr>
          <a:xfrm>
            <a:off x="838199" y="1643063"/>
            <a:ext cx="4919663" cy="4708981"/>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rgbClr val="041F41"/>
                </a:solidFill>
              </a:rPr>
              <a:t>The implementation is in Tensorflow.</a:t>
            </a:r>
          </a:p>
          <a:p>
            <a:pPr marL="285750" indent="-285750">
              <a:buFont typeface="Arial" panose="020B0604020202020204" pitchFamily="34" charset="0"/>
              <a:buChar char="•"/>
            </a:pPr>
            <a:r>
              <a:rPr lang="en-US" sz="2000">
                <a:solidFill>
                  <a:srgbClr val="041F41"/>
                </a:solidFill>
              </a:rPr>
              <a:t>They use WMT 2014 English to German and English to French dataset</a:t>
            </a:r>
          </a:p>
          <a:p>
            <a:pPr marL="742950" lvl="1" indent="-285750">
              <a:buFont typeface="Arial" panose="020B0604020202020204" pitchFamily="34" charset="0"/>
              <a:buChar char="•"/>
            </a:pPr>
            <a:r>
              <a:rPr lang="en-US" sz="2000">
                <a:solidFill>
                  <a:srgbClr val="041F41"/>
                </a:solidFill>
              </a:rPr>
              <a:t>4.5 million sentence pairs (en-de)</a:t>
            </a:r>
          </a:p>
          <a:p>
            <a:pPr marL="742950" lvl="1" indent="-285750">
              <a:buFont typeface="Arial" panose="020B0604020202020204" pitchFamily="34" charset="0"/>
              <a:buChar char="•"/>
            </a:pPr>
            <a:r>
              <a:rPr lang="en-US" sz="2000">
                <a:solidFill>
                  <a:srgbClr val="041F41"/>
                </a:solidFill>
              </a:rPr>
              <a:t>36 million sentence pairs (en-</a:t>
            </a:r>
            <a:r>
              <a:rPr lang="en-US" sz="2000" err="1">
                <a:solidFill>
                  <a:srgbClr val="041F41"/>
                </a:solidFill>
              </a:rPr>
              <a:t>fr</a:t>
            </a:r>
            <a:r>
              <a:rPr lang="en-US" sz="2000">
                <a:solidFill>
                  <a:srgbClr val="041F41"/>
                </a:solidFill>
              </a:rPr>
              <a:t>)</a:t>
            </a:r>
          </a:p>
          <a:p>
            <a:pPr marL="285750" indent="-285750">
              <a:buFont typeface="Arial" panose="020B0604020202020204" pitchFamily="34" charset="0"/>
              <a:buChar char="•"/>
            </a:pPr>
            <a:r>
              <a:rPr lang="en-US" sz="2000">
                <a:solidFill>
                  <a:srgbClr val="041F41"/>
                </a:solidFill>
              </a:rPr>
              <a:t>The author doesn’t report their random seeding. And even if they did, even slight differences in the code structure could lead to different random sampling. </a:t>
            </a:r>
          </a:p>
          <a:p>
            <a:pPr marL="285750" indent="-285750">
              <a:buFont typeface="Arial" panose="020B0604020202020204" pitchFamily="34" charset="0"/>
              <a:buChar char="•"/>
            </a:pPr>
            <a:r>
              <a:rPr lang="en-US" sz="2000">
                <a:solidFill>
                  <a:srgbClr val="041F41"/>
                </a:solidFill>
              </a:rPr>
              <a:t>For English to German, they train their base model for 100,000 steps or 12 hours.</a:t>
            </a:r>
          </a:p>
          <a:p>
            <a:pPr marL="285750" indent="-285750">
              <a:buFont typeface="Arial" panose="020B0604020202020204" pitchFamily="34" charset="0"/>
              <a:buChar char="•"/>
            </a:pPr>
            <a:r>
              <a:rPr lang="en-US" sz="2000">
                <a:solidFill>
                  <a:srgbClr val="041F41"/>
                </a:solidFill>
              </a:rPr>
              <a:t>For English to French, they train the model 300,000 steps for 3.5 days.</a:t>
            </a:r>
          </a:p>
          <a:p>
            <a:pPr marL="285750" indent="-285750">
              <a:buFont typeface="Arial" panose="020B0604020202020204" pitchFamily="34" charset="0"/>
              <a:buChar char="•"/>
            </a:pPr>
            <a:r>
              <a:rPr lang="en-US" sz="2000">
                <a:solidFill>
                  <a:srgbClr val="041F41"/>
                </a:solidFill>
              </a:rPr>
              <a:t>Hardware: 8 NVIDIA P100 GPUs.</a:t>
            </a:r>
          </a:p>
          <a:p>
            <a:pPr marL="285750" indent="-285750">
              <a:buFont typeface="Arial" panose="020B0604020202020204" pitchFamily="34" charset="0"/>
              <a:buChar char="•"/>
            </a:pPr>
            <a:endParaRPr lang="en-US" sz="2000">
              <a:solidFill>
                <a:srgbClr val="041F41"/>
              </a:solidFill>
            </a:endParaRPr>
          </a:p>
        </p:txBody>
      </p:sp>
      <p:sp>
        <p:nvSpPr>
          <p:cNvPr id="13" name="TextBox 12">
            <a:extLst>
              <a:ext uri="{FF2B5EF4-FFF2-40B4-BE49-F238E27FC236}">
                <a16:creationId xmlns:a16="http://schemas.microsoft.com/office/drawing/2014/main" id="{8D2738CE-51B8-FE27-8129-A2622A34F1C1}"/>
              </a:ext>
            </a:extLst>
          </p:cNvPr>
          <p:cNvSpPr txBox="1"/>
          <p:nvPr/>
        </p:nvSpPr>
        <p:spPr>
          <a:xfrm>
            <a:off x="6434138" y="1643063"/>
            <a:ext cx="4919655" cy="4093428"/>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rgbClr val="041F41"/>
                </a:solidFill>
              </a:rPr>
              <a:t>Our implementation is in PyTorch.</a:t>
            </a:r>
          </a:p>
          <a:p>
            <a:pPr marL="342900" indent="-342900">
              <a:buFont typeface="Arial" panose="020B0604020202020204" pitchFamily="34" charset="0"/>
              <a:buChar char="•"/>
            </a:pPr>
            <a:r>
              <a:rPr lang="en-US" sz="2000">
                <a:solidFill>
                  <a:srgbClr val="041F41"/>
                </a:solidFill>
              </a:rPr>
              <a:t>We use Multi30k based on WMT 2016 dataset.</a:t>
            </a:r>
          </a:p>
          <a:p>
            <a:pPr marL="800100" lvl="1" indent="-342900">
              <a:buFont typeface="Arial" panose="020B0604020202020204" pitchFamily="34" charset="0"/>
              <a:buChar char="•"/>
            </a:pPr>
            <a:r>
              <a:rPr lang="en-US" sz="2000">
                <a:solidFill>
                  <a:srgbClr val="041F41"/>
                </a:solidFill>
              </a:rPr>
              <a:t>Train 29000 sentence pairs</a:t>
            </a:r>
          </a:p>
          <a:p>
            <a:pPr marL="800100" lvl="1" indent="-342900">
              <a:buFont typeface="Arial" panose="020B0604020202020204" pitchFamily="34" charset="0"/>
              <a:buChar char="•"/>
            </a:pPr>
            <a:r>
              <a:rPr lang="en-US" sz="2000">
                <a:solidFill>
                  <a:srgbClr val="041F41"/>
                </a:solidFill>
              </a:rPr>
              <a:t>Valid 1040 sentence pairs</a:t>
            </a:r>
          </a:p>
          <a:p>
            <a:pPr marL="800100" lvl="1" indent="-342900">
              <a:buFont typeface="Arial" panose="020B0604020202020204" pitchFamily="34" charset="0"/>
              <a:buChar char="•"/>
            </a:pPr>
            <a:r>
              <a:rPr lang="en-US" sz="2000">
                <a:solidFill>
                  <a:srgbClr val="041F41"/>
                </a:solidFill>
              </a:rPr>
              <a:t>Test 1000 sentence pairs</a:t>
            </a:r>
          </a:p>
          <a:p>
            <a:pPr marL="342900" indent="-342900">
              <a:buFont typeface="Arial" panose="020B0604020202020204" pitchFamily="34" charset="0"/>
              <a:buChar char="•"/>
            </a:pPr>
            <a:r>
              <a:rPr lang="en-US" sz="2000">
                <a:solidFill>
                  <a:srgbClr val="041F41"/>
                </a:solidFill>
              </a:rPr>
              <a:t>We do a random seeding of 1337**</a:t>
            </a:r>
          </a:p>
          <a:p>
            <a:pPr marL="342900" indent="-342900">
              <a:buFont typeface="Arial" panose="020B0604020202020204" pitchFamily="34" charset="0"/>
              <a:buChar char="•"/>
            </a:pPr>
            <a:r>
              <a:rPr lang="en-US" sz="2000">
                <a:solidFill>
                  <a:srgbClr val="041F41"/>
                </a:solidFill>
              </a:rPr>
              <a:t>For English to German, we train our model for 6 hours over 1000 epochs.</a:t>
            </a:r>
          </a:p>
          <a:p>
            <a:pPr marL="342900" indent="-342900">
              <a:buFont typeface="Arial" panose="020B0604020202020204" pitchFamily="34" charset="0"/>
              <a:buChar char="•"/>
            </a:pPr>
            <a:r>
              <a:rPr lang="en-US" sz="2000">
                <a:solidFill>
                  <a:srgbClr val="041F41"/>
                </a:solidFill>
              </a:rPr>
              <a:t>Hardware: 4 NVIDIA A100-SXM-80GB GPUs.</a:t>
            </a:r>
          </a:p>
          <a:p>
            <a:pPr marL="800100" lvl="1" indent="-342900">
              <a:buFont typeface="Arial" panose="020B0604020202020204" pitchFamily="34" charset="0"/>
              <a:buChar char="•"/>
            </a:pPr>
            <a:r>
              <a:rPr lang="en-US" sz="2000">
                <a:solidFill>
                  <a:srgbClr val="041F41"/>
                </a:solidFill>
              </a:rPr>
              <a:t>4 cores/gpu</a:t>
            </a:r>
          </a:p>
          <a:p>
            <a:pPr marL="800100" lvl="1" indent="-342900">
              <a:buFont typeface="Arial" panose="020B0604020202020204" pitchFamily="34" charset="0"/>
              <a:buChar char="•"/>
            </a:pPr>
            <a:r>
              <a:rPr lang="en-US" sz="2000">
                <a:solidFill>
                  <a:srgbClr val="041F41"/>
                </a:solidFill>
              </a:rPr>
              <a:t>8 gb/core</a:t>
            </a:r>
          </a:p>
        </p:txBody>
      </p:sp>
      <p:sp>
        <p:nvSpPr>
          <p:cNvPr id="14" name="TextBox 13">
            <a:extLst>
              <a:ext uri="{FF2B5EF4-FFF2-40B4-BE49-F238E27FC236}">
                <a16:creationId xmlns:a16="http://schemas.microsoft.com/office/drawing/2014/main" id="{F1840C1F-AB9B-196B-30C3-F0880A1FEB74}"/>
              </a:ext>
            </a:extLst>
          </p:cNvPr>
          <p:cNvSpPr txBox="1"/>
          <p:nvPr/>
        </p:nvSpPr>
        <p:spPr>
          <a:xfrm>
            <a:off x="9049407" y="6397881"/>
            <a:ext cx="2646750" cy="338554"/>
          </a:xfrm>
          <a:prstGeom prst="rect">
            <a:avLst/>
          </a:prstGeom>
          <a:noFill/>
        </p:spPr>
        <p:txBody>
          <a:bodyPr wrap="none" rtlCol="0">
            <a:spAutoFit/>
          </a:bodyPr>
          <a:lstStyle/>
          <a:p>
            <a:r>
              <a:rPr lang="en-US" sz="1600">
                <a:solidFill>
                  <a:srgbClr val="041F41"/>
                </a:solidFill>
              </a:rPr>
              <a:t>**</a:t>
            </a:r>
            <a:r>
              <a:rPr lang="en-US" sz="1600">
                <a:solidFill>
                  <a:srgbClr val="041F41"/>
                </a:solidFill>
                <a:hlinkClick r:id="rId2"/>
              </a:rPr>
              <a:t>The Illustrated Transformer</a:t>
            </a:r>
            <a:endParaRPr lang="en-US" sz="1600">
              <a:solidFill>
                <a:srgbClr val="041F41"/>
              </a:solidFill>
            </a:endParaRPr>
          </a:p>
        </p:txBody>
      </p:sp>
    </p:spTree>
    <p:extLst>
      <p:ext uri="{BB962C8B-B14F-4D97-AF65-F5344CB8AC3E}">
        <p14:creationId xmlns:p14="http://schemas.microsoft.com/office/powerpoint/2010/main" val="20303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nodeType="afterEffect">
                                  <p:stCondLst>
                                    <p:cond delay="30000"/>
                                  </p:stCondLst>
                                  <p:childTnLst>
                                    <p:set>
                                      <p:cBhvr>
                                        <p:cTn id="13" dur="1" fill="hold">
                                          <p:stCondLst>
                                            <p:cond delay="0"/>
                                          </p:stCondLst>
                                        </p:cTn>
                                        <p:tgtEl>
                                          <p:spTgt spid="10">
                                            <p:txEl>
                                              <p:pRg st="0" end="0"/>
                                            </p:txEl>
                                          </p:spTgt>
                                        </p:tgtEl>
                                        <p:attrNameLst>
                                          <p:attrName>style.visibility</p:attrName>
                                        </p:attrNameLst>
                                      </p:cBhvr>
                                      <p:to>
                                        <p:strVal val="hidden"/>
                                      </p:to>
                                    </p:set>
                                  </p:childTnLst>
                                </p:cTn>
                              </p:par>
                            </p:childTnLst>
                          </p:cTn>
                        </p:par>
                        <p:par>
                          <p:cTn id="14" fill="hold">
                            <p:stCondLst>
                              <p:cond delay="30000"/>
                            </p:stCondLst>
                            <p:childTnLst>
                              <p:par>
                                <p:cTn id="15" presetID="1" presetClass="exit" presetSubtype="0" fill="hold" nodeType="afterEffect">
                                  <p:stCondLst>
                                    <p:cond delay="30000"/>
                                  </p:stCondLst>
                                  <p:childTnLst>
                                    <p:set>
                                      <p:cBhvr>
                                        <p:cTn id="16" dur="1" fill="hold">
                                          <p:stCondLst>
                                            <p:cond delay="0"/>
                                          </p:stCondLst>
                                        </p:cTn>
                                        <p:tgtEl>
                                          <p:spTgt spid="13">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nodeType="afterEffect">
                                  <p:stCondLst>
                                    <p:cond delay="20000"/>
                                  </p:stCondLst>
                                  <p:childTnLst>
                                    <p:set>
                                      <p:cBhvr>
                                        <p:cTn id="37" dur="1" fill="hold">
                                          <p:stCondLst>
                                            <p:cond delay="0"/>
                                          </p:stCondLst>
                                        </p:cTn>
                                        <p:tgtEl>
                                          <p:spTgt spid="10">
                                            <p:txEl>
                                              <p:pRg st="1" end="1"/>
                                            </p:txEl>
                                          </p:spTgt>
                                        </p:tgtEl>
                                        <p:attrNameLst>
                                          <p:attrName>style.visibility</p:attrName>
                                        </p:attrNameLst>
                                      </p:cBhvr>
                                      <p:to>
                                        <p:strVal val="hidden"/>
                                      </p:to>
                                    </p:set>
                                  </p:childTnLst>
                                </p:cTn>
                              </p:par>
                            </p:childTnLst>
                          </p:cTn>
                        </p:par>
                        <p:par>
                          <p:cTn id="38" fill="hold">
                            <p:stCondLst>
                              <p:cond delay="20000"/>
                            </p:stCondLst>
                            <p:childTnLst>
                              <p:par>
                                <p:cTn id="39" presetID="1" presetClass="exit" presetSubtype="0" fill="hold" nodeType="afterEffect">
                                  <p:stCondLst>
                                    <p:cond delay="20000"/>
                                  </p:stCondLst>
                                  <p:childTnLst>
                                    <p:set>
                                      <p:cBhvr>
                                        <p:cTn id="40" dur="1" fill="hold">
                                          <p:stCondLst>
                                            <p:cond delay="0"/>
                                          </p:stCondLst>
                                        </p:cTn>
                                        <p:tgtEl>
                                          <p:spTgt spid="10">
                                            <p:txEl>
                                              <p:pRg st="2" end="2"/>
                                            </p:txEl>
                                          </p:spTgt>
                                        </p:tgtEl>
                                        <p:attrNameLst>
                                          <p:attrName>style.visibility</p:attrName>
                                        </p:attrNameLst>
                                      </p:cBhvr>
                                      <p:to>
                                        <p:strVal val="hidden"/>
                                      </p:to>
                                    </p:set>
                                  </p:childTnLst>
                                </p:cTn>
                              </p:par>
                            </p:childTnLst>
                          </p:cTn>
                        </p:par>
                        <p:par>
                          <p:cTn id="41" fill="hold">
                            <p:stCondLst>
                              <p:cond delay="40000"/>
                            </p:stCondLst>
                            <p:childTnLst>
                              <p:par>
                                <p:cTn id="42" presetID="1" presetClass="exit" presetSubtype="0" fill="hold" nodeType="afterEffect">
                                  <p:stCondLst>
                                    <p:cond delay="20000"/>
                                  </p:stCondLst>
                                  <p:childTnLst>
                                    <p:set>
                                      <p:cBhvr>
                                        <p:cTn id="43" dur="1" fill="hold">
                                          <p:stCondLst>
                                            <p:cond delay="0"/>
                                          </p:stCondLst>
                                        </p:cTn>
                                        <p:tgtEl>
                                          <p:spTgt spid="10">
                                            <p:txEl>
                                              <p:pRg st="3" end="3"/>
                                            </p:txEl>
                                          </p:spTgt>
                                        </p:tgtEl>
                                        <p:attrNameLst>
                                          <p:attrName>style.visibility</p:attrName>
                                        </p:attrNameLst>
                                      </p:cBhvr>
                                      <p:to>
                                        <p:strVal val="hidden"/>
                                      </p:to>
                                    </p:set>
                                  </p:childTnLst>
                                </p:cTn>
                              </p:par>
                            </p:childTnLst>
                          </p:cTn>
                        </p:par>
                        <p:par>
                          <p:cTn id="44" fill="hold">
                            <p:stCondLst>
                              <p:cond delay="60000"/>
                            </p:stCondLst>
                            <p:childTnLst>
                              <p:par>
                                <p:cTn id="45" presetID="1" presetClass="exit" presetSubtype="0" fill="hold" nodeType="afterEffect">
                                  <p:stCondLst>
                                    <p:cond delay="20000"/>
                                  </p:stCondLst>
                                  <p:childTnLst>
                                    <p:set>
                                      <p:cBhvr>
                                        <p:cTn id="46" dur="1" fill="hold">
                                          <p:stCondLst>
                                            <p:cond delay="0"/>
                                          </p:stCondLst>
                                        </p:cTn>
                                        <p:tgtEl>
                                          <p:spTgt spid="13">
                                            <p:txEl>
                                              <p:pRg st="1" end="1"/>
                                            </p:txEl>
                                          </p:spTgt>
                                        </p:tgtEl>
                                        <p:attrNameLst>
                                          <p:attrName>style.visibility</p:attrName>
                                        </p:attrNameLst>
                                      </p:cBhvr>
                                      <p:to>
                                        <p:strVal val="hidden"/>
                                      </p:to>
                                    </p:set>
                                  </p:childTnLst>
                                </p:cTn>
                              </p:par>
                            </p:childTnLst>
                          </p:cTn>
                        </p:par>
                        <p:par>
                          <p:cTn id="47" fill="hold">
                            <p:stCondLst>
                              <p:cond delay="80000"/>
                            </p:stCondLst>
                            <p:childTnLst>
                              <p:par>
                                <p:cTn id="48" presetID="1" presetClass="exit" presetSubtype="0" fill="hold" nodeType="afterEffect">
                                  <p:stCondLst>
                                    <p:cond delay="20000"/>
                                  </p:stCondLst>
                                  <p:childTnLst>
                                    <p:set>
                                      <p:cBhvr>
                                        <p:cTn id="49" dur="1" fill="hold">
                                          <p:stCondLst>
                                            <p:cond delay="0"/>
                                          </p:stCondLst>
                                        </p:cTn>
                                        <p:tgtEl>
                                          <p:spTgt spid="13">
                                            <p:txEl>
                                              <p:pRg st="2" end="2"/>
                                            </p:txEl>
                                          </p:spTgt>
                                        </p:tgtEl>
                                        <p:attrNameLst>
                                          <p:attrName>style.visibility</p:attrName>
                                        </p:attrNameLst>
                                      </p:cBhvr>
                                      <p:to>
                                        <p:strVal val="hidden"/>
                                      </p:to>
                                    </p:set>
                                  </p:childTnLst>
                                </p:cTn>
                              </p:par>
                            </p:childTnLst>
                          </p:cTn>
                        </p:par>
                        <p:par>
                          <p:cTn id="50" fill="hold">
                            <p:stCondLst>
                              <p:cond delay="100000"/>
                            </p:stCondLst>
                            <p:childTnLst>
                              <p:par>
                                <p:cTn id="51" presetID="1" presetClass="exit" presetSubtype="0" fill="hold" nodeType="afterEffect">
                                  <p:stCondLst>
                                    <p:cond delay="20000"/>
                                  </p:stCondLst>
                                  <p:childTnLst>
                                    <p:set>
                                      <p:cBhvr>
                                        <p:cTn id="52" dur="1" fill="hold">
                                          <p:stCondLst>
                                            <p:cond delay="0"/>
                                          </p:stCondLst>
                                        </p:cTn>
                                        <p:tgtEl>
                                          <p:spTgt spid="13">
                                            <p:txEl>
                                              <p:pRg st="3" end="3"/>
                                            </p:txEl>
                                          </p:spTgt>
                                        </p:tgtEl>
                                        <p:attrNameLst>
                                          <p:attrName>style.visibility</p:attrName>
                                        </p:attrNameLst>
                                      </p:cBhvr>
                                      <p:to>
                                        <p:strVal val="hidden"/>
                                      </p:to>
                                    </p:set>
                                  </p:childTnLst>
                                </p:cTn>
                              </p:par>
                            </p:childTnLst>
                          </p:cTn>
                        </p:par>
                        <p:par>
                          <p:cTn id="53" fill="hold">
                            <p:stCondLst>
                              <p:cond delay="120000"/>
                            </p:stCondLst>
                            <p:childTnLst>
                              <p:par>
                                <p:cTn id="54" presetID="1" presetClass="exit" presetSubtype="0" fill="hold" nodeType="afterEffect">
                                  <p:stCondLst>
                                    <p:cond delay="20000"/>
                                  </p:stCondLst>
                                  <p:childTnLst>
                                    <p:set>
                                      <p:cBhvr>
                                        <p:cTn id="55" dur="1" fill="hold">
                                          <p:stCondLst>
                                            <p:cond delay="0"/>
                                          </p:stCondLst>
                                        </p:cTn>
                                        <p:tgtEl>
                                          <p:spTgt spid="13">
                                            <p:txEl>
                                              <p:pRg st="4" end="4"/>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xEl>
                                              <p:pRg st="5" end="5"/>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par>
                          <p:cTn id="66" fill="hold">
                            <p:stCondLst>
                              <p:cond delay="0"/>
                            </p:stCondLst>
                            <p:childTnLst>
                              <p:par>
                                <p:cTn id="67" presetID="1" presetClass="exit" presetSubtype="0" fill="hold" nodeType="afterEffect">
                                  <p:stCondLst>
                                    <p:cond delay="30000"/>
                                  </p:stCondLst>
                                  <p:childTnLst>
                                    <p:set>
                                      <p:cBhvr>
                                        <p:cTn id="68" dur="1" fill="hold">
                                          <p:stCondLst>
                                            <p:cond delay="0"/>
                                          </p:stCondLst>
                                        </p:cTn>
                                        <p:tgtEl>
                                          <p:spTgt spid="10">
                                            <p:txEl>
                                              <p:pRg st="4" end="4"/>
                                            </p:txEl>
                                          </p:spTgt>
                                        </p:tgtEl>
                                        <p:attrNameLst>
                                          <p:attrName>style.visibility</p:attrName>
                                        </p:attrNameLst>
                                      </p:cBhvr>
                                      <p:to>
                                        <p:strVal val="hidden"/>
                                      </p:to>
                                    </p:set>
                                  </p:childTnLst>
                                </p:cTn>
                              </p:par>
                            </p:childTnLst>
                          </p:cTn>
                        </p:par>
                        <p:par>
                          <p:cTn id="69" fill="hold">
                            <p:stCondLst>
                              <p:cond delay="30000"/>
                            </p:stCondLst>
                            <p:childTnLst>
                              <p:par>
                                <p:cTn id="70" presetID="1" presetClass="exit" presetSubtype="0" fill="hold" nodeType="afterEffect">
                                  <p:stCondLst>
                                    <p:cond delay="30000"/>
                                  </p:stCondLst>
                                  <p:childTnLst>
                                    <p:set>
                                      <p:cBhvr>
                                        <p:cTn id="71"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3">
                                            <p:txEl>
                                              <p:pRg st="6" end="6"/>
                                            </p:txEl>
                                          </p:spTgt>
                                        </p:tgtEl>
                                        <p:attrNameLst>
                                          <p:attrName>style.visibility</p:attrName>
                                        </p:attrNameLst>
                                      </p:cBhvr>
                                      <p:to>
                                        <p:strVal val="visible"/>
                                      </p:to>
                                    </p:set>
                                  </p:childTnLst>
                                </p:cTn>
                              </p:par>
                            </p:childTnLst>
                          </p:cTn>
                        </p:par>
                        <p:par>
                          <p:cTn id="82" fill="hold">
                            <p:stCondLst>
                              <p:cond delay="0"/>
                            </p:stCondLst>
                            <p:childTnLst>
                              <p:par>
                                <p:cTn id="83" presetID="1" presetClass="exit" presetSubtype="0" fill="hold" nodeType="afterEffect">
                                  <p:stCondLst>
                                    <p:cond delay="30000"/>
                                  </p:stCondLst>
                                  <p:childTnLst>
                                    <p:set>
                                      <p:cBhvr>
                                        <p:cTn id="84" dur="1" fill="hold">
                                          <p:stCondLst>
                                            <p:cond delay="0"/>
                                          </p:stCondLst>
                                        </p:cTn>
                                        <p:tgtEl>
                                          <p:spTgt spid="10">
                                            <p:txEl>
                                              <p:pRg st="5" end="5"/>
                                            </p:txEl>
                                          </p:spTgt>
                                        </p:tgtEl>
                                        <p:attrNameLst>
                                          <p:attrName>style.visibility</p:attrName>
                                        </p:attrNameLst>
                                      </p:cBhvr>
                                      <p:to>
                                        <p:strVal val="hidden"/>
                                      </p:to>
                                    </p:set>
                                  </p:childTnLst>
                                </p:cTn>
                              </p:par>
                            </p:childTnLst>
                          </p:cTn>
                        </p:par>
                        <p:par>
                          <p:cTn id="85" fill="hold">
                            <p:stCondLst>
                              <p:cond delay="30000"/>
                            </p:stCondLst>
                            <p:childTnLst>
                              <p:par>
                                <p:cTn id="86" presetID="1" presetClass="exit" presetSubtype="0" fill="hold" nodeType="afterEffect">
                                  <p:stCondLst>
                                    <p:cond delay="30000"/>
                                  </p:stCondLst>
                                  <p:childTnLst>
                                    <p:set>
                                      <p:cBhvr>
                                        <p:cTn id="87" dur="1" fill="hold">
                                          <p:stCondLst>
                                            <p:cond delay="0"/>
                                          </p:stCondLst>
                                        </p:cTn>
                                        <p:tgtEl>
                                          <p:spTgt spid="10">
                                            <p:txEl>
                                              <p:pRg st="6" end="6"/>
                                            </p:txEl>
                                          </p:spTgt>
                                        </p:tgtEl>
                                        <p:attrNameLst>
                                          <p:attrName>style.visibility</p:attrName>
                                        </p:attrNameLst>
                                      </p:cBhvr>
                                      <p:to>
                                        <p:strVal val="hidden"/>
                                      </p:to>
                                    </p:set>
                                  </p:childTnLst>
                                </p:cTn>
                              </p:par>
                            </p:childTnLst>
                          </p:cTn>
                        </p:par>
                        <p:par>
                          <p:cTn id="88" fill="hold">
                            <p:stCondLst>
                              <p:cond delay="60000"/>
                            </p:stCondLst>
                            <p:childTnLst>
                              <p:par>
                                <p:cTn id="89" presetID="1" presetClass="exit" presetSubtype="0" fill="hold" nodeType="afterEffect">
                                  <p:stCondLst>
                                    <p:cond delay="30000"/>
                                  </p:stCondLst>
                                  <p:childTnLst>
                                    <p:set>
                                      <p:cBhvr>
                                        <p:cTn id="90" dur="1" fill="hold">
                                          <p:stCondLst>
                                            <p:cond delay="0"/>
                                          </p:stCondLst>
                                        </p:cTn>
                                        <p:tgtEl>
                                          <p:spTgt spid="13">
                                            <p:txEl>
                                              <p:pRg st="6" end="6"/>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
                                            <p:txEl>
                                              <p:pRg st="7" end="7"/>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
                                            <p:txEl>
                                              <p:pRg st="1" end="1"/>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
                                            <p:txEl>
                                              <p:pRg st="2" end="2"/>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
                                            <p:txEl>
                                              <p:pRg st="3" end="3"/>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
                                            <p:txEl>
                                              <p:pRg st="5" end="5"/>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
                                            <p:txEl>
                                              <p:pRg st="6" end="6"/>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
                                            <p:txEl>
                                              <p:pRg st="7" end="7"/>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3">
                                            <p:txEl>
                                              <p:pRg st="0" end="0"/>
                                            </p:txEl>
                                          </p:spTgt>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
                                            <p:txEl>
                                              <p:pRg st="1" end="1"/>
                                            </p:txEl>
                                          </p:spTgt>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
                                            <p:txEl>
                                              <p:pRg st="2" end="2"/>
                                            </p:txEl>
                                          </p:spTgt>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3">
                                            <p:txEl>
                                              <p:pRg st="3" end="3"/>
                                            </p:txEl>
                                          </p:spTgt>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
                                            <p:txEl>
                                              <p:pRg st="4" end="4"/>
                                            </p:txEl>
                                          </p:spTgt>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
                                            <p:txEl>
                                              <p:pRg st="5" end="5"/>
                                            </p:txEl>
                                          </p:spTgt>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
                                            <p:txEl>
                                              <p:pRg st="6" end="6"/>
                                            </p:tx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
                                            <p:txEl>
                                              <p:pRg st="7" end="7"/>
                                            </p:txEl>
                                          </p:spTgt>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
                                            <p:txEl>
                                              <p:pRg st="8" end="8"/>
                                            </p:txEl>
                                          </p:spTgt>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3" grpId="0" build="allAtOnce"/>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Result</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8D6869B-5475-3176-96A9-89648B0243AF}"/>
              </a:ext>
            </a:extLst>
          </p:cNvPr>
          <p:cNvSpPr>
            <a:spLocks noGrp="1"/>
          </p:cNvSpPr>
          <p:nvPr>
            <p:ph idx="1"/>
          </p:nvPr>
        </p:nvSpPr>
        <p:spPr>
          <a:xfrm>
            <a:off x="838200" y="1545025"/>
            <a:ext cx="10515600" cy="4631938"/>
          </a:xfrm>
        </p:spPr>
        <p:txBody>
          <a:bodyPr>
            <a:normAutofit/>
          </a:bodyPr>
          <a:lstStyle/>
          <a:p>
            <a:r>
              <a:rPr lang="en-US" sz="2000">
                <a:solidFill>
                  <a:srgbClr val="041F41"/>
                </a:solidFill>
              </a:rPr>
              <a:t>We trained for 100, 500, 1000, 1500, and 2000 epoch</a:t>
            </a:r>
          </a:p>
          <a:p>
            <a:r>
              <a:rPr lang="en-US" sz="2000">
                <a:solidFill>
                  <a:srgbClr val="041F41"/>
                </a:solidFill>
              </a:rPr>
              <a:t>The best performance was on 1000 epochs.</a:t>
            </a:r>
          </a:p>
          <a:p>
            <a:r>
              <a:rPr lang="en-US" sz="2000">
                <a:solidFill>
                  <a:srgbClr val="041F41"/>
                </a:solidFill>
              </a:rPr>
              <a:t>On 1500 epoch the kernel crashed with memory issue.</a:t>
            </a:r>
          </a:p>
          <a:p>
            <a:r>
              <a:rPr lang="en-US" sz="2000">
                <a:solidFill>
                  <a:srgbClr val="041F41"/>
                </a:solidFill>
              </a:rPr>
              <a:t>On 2000 epoch we were not able to run the complete epoch due to memory issue.</a:t>
            </a:r>
          </a:p>
          <a:p>
            <a:pPr marL="0" indent="0">
              <a:buNone/>
            </a:pPr>
            <a:endParaRPr lang="en-US" sz="2000">
              <a:solidFill>
                <a:srgbClr val="041F41"/>
              </a:solidFill>
            </a:endParaRPr>
          </a:p>
        </p:txBody>
      </p:sp>
      <p:graphicFrame>
        <p:nvGraphicFramePr>
          <p:cNvPr id="11" name="Table 11">
            <a:extLst>
              <a:ext uri="{FF2B5EF4-FFF2-40B4-BE49-F238E27FC236}">
                <a16:creationId xmlns:a16="http://schemas.microsoft.com/office/drawing/2014/main" id="{0B6C177A-AFA9-A0DB-7FF7-B0DADC73105B}"/>
              </a:ext>
            </a:extLst>
          </p:cNvPr>
          <p:cNvGraphicFramePr>
            <a:graphicFrameLocks noGrp="1"/>
          </p:cNvGraphicFramePr>
          <p:nvPr>
            <p:extLst>
              <p:ext uri="{D42A27DB-BD31-4B8C-83A1-F6EECF244321}">
                <p14:modId xmlns:p14="http://schemas.microsoft.com/office/powerpoint/2010/main" val="3321809069"/>
              </p:ext>
            </p:extLst>
          </p:nvPr>
        </p:nvGraphicFramePr>
        <p:xfrm>
          <a:off x="1653628" y="3405844"/>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1427907744"/>
                    </a:ext>
                  </a:extLst>
                </a:gridCol>
                <a:gridCol w="2709333">
                  <a:extLst>
                    <a:ext uri="{9D8B030D-6E8A-4147-A177-3AD203B41FA5}">
                      <a16:colId xmlns:a16="http://schemas.microsoft.com/office/drawing/2014/main" val="972399167"/>
                    </a:ext>
                  </a:extLst>
                </a:gridCol>
                <a:gridCol w="2709333">
                  <a:extLst>
                    <a:ext uri="{9D8B030D-6E8A-4147-A177-3AD203B41FA5}">
                      <a16:colId xmlns:a16="http://schemas.microsoft.com/office/drawing/2014/main" val="608163406"/>
                    </a:ext>
                  </a:extLst>
                </a:gridCol>
              </a:tblGrid>
              <a:tr h="370840">
                <a:tc>
                  <a:txBody>
                    <a:bodyPr/>
                    <a:lstStyle/>
                    <a:p>
                      <a:r>
                        <a:rPr lang="en-US">
                          <a:solidFill>
                            <a:schemeClr val="bg1"/>
                          </a:solidFill>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1F41"/>
                    </a:solidFill>
                  </a:tcPr>
                </a:tc>
                <a:tc>
                  <a:txBody>
                    <a:bodyPr/>
                    <a:lstStyle/>
                    <a:p>
                      <a:r>
                        <a:rPr lang="en-US">
                          <a:solidFill>
                            <a:schemeClr val="bg1"/>
                          </a:solidFill>
                        </a:rPr>
                        <a:t>Original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41F41"/>
                      </a:solidFill>
                      <a:prstDash val="solid"/>
                      <a:round/>
                      <a:headEnd type="none" w="med" len="med"/>
                      <a:tailEnd type="none" w="med" len="med"/>
                    </a:lnB>
                    <a:solidFill>
                      <a:srgbClr val="041F41"/>
                    </a:solidFill>
                  </a:tcPr>
                </a:tc>
                <a:tc>
                  <a:txBody>
                    <a:bodyPr/>
                    <a:lstStyle/>
                    <a:p>
                      <a:r>
                        <a:rPr lang="en-US">
                          <a:solidFill>
                            <a:schemeClr val="bg1"/>
                          </a:solidFill>
                        </a:rPr>
                        <a:t>Our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1F41"/>
                    </a:solidFill>
                  </a:tcPr>
                </a:tc>
                <a:extLst>
                  <a:ext uri="{0D108BD9-81ED-4DB2-BD59-A6C34878D82A}">
                    <a16:rowId xmlns:a16="http://schemas.microsoft.com/office/drawing/2014/main" val="2259466643"/>
                  </a:ext>
                </a:extLst>
              </a:tr>
              <a:tr h="370840">
                <a:tc>
                  <a:txBody>
                    <a:bodyPr/>
                    <a:lstStyle/>
                    <a:p>
                      <a:r>
                        <a:rPr lang="en-US">
                          <a:solidFill>
                            <a:srgbClr val="041F41"/>
                          </a:solidFill>
                        </a:rPr>
                        <a:t>English to 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solidFill>
                            <a:srgbClr val="041F41"/>
                          </a:solidFill>
                        </a:rPr>
                        <a:t>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41F4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solidFill>
                            <a:srgbClr val="041F41"/>
                          </a:solidFill>
                        </a:rPr>
                        <a:t>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754314"/>
                  </a:ext>
                </a:extLst>
              </a:tr>
              <a:tr h="370840">
                <a:tc>
                  <a:txBody>
                    <a:bodyPr/>
                    <a:lstStyle/>
                    <a:p>
                      <a:r>
                        <a:rPr lang="en-US">
                          <a:solidFill>
                            <a:srgbClr val="041F41"/>
                          </a:solidFill>
                        </a:rPr>
                        <a:t>English to French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solidFill>
                            <a:srgbClr val="041F41"/>
                          </a:solidFill>
                        </a:rPr>
                        <a:t>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solidFill>
                            <a:srgbClr val="041F41"/>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58664"/>
                  </a:ext>
                </a:extLst>
              </a:tr>
            </a:tbl>
          </a:graphicData>
        </a:graphic>
      </p:graphicFrame>
    </p:spTree>
    <p:extLst>
      <p:ext uri="{BB962C8B-B14F-4D97-AF65-F5344CB8AC3E}">
        <p14:creationId xmlns:p14="http://schemas.microsoft.com/office/powerpoint/2010/main" val="296886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Result Analysis</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3C86BA58-726F-01EE-C414-30629A8389DF}"/>
              </a:ext>
            </a:extLst>
          </p:cNvPr>
          <p:cNvPicPr>
            <a:picLocks noGrp="1" noChangeAspect="1"/>
          </p:cNvPicPr>
          <p:nvPr>
            <p:ph idx="1"/>
          </p:nvPr>
        </p:nvPicPr>
        <p:blipFill>
          <a:blip r:embed="rId2"/>
          <a:stretch>
            <a:fillRect/>
          </a:stretch>
        </p:blipFill>
        <p:spPr>
          <a:xfrm>
            <a:off x="838200" y="1409043"/>
            <a:ext cx="4406462" cy="3263900"/>
          </a:xfrm>
          <a:prstGeom prst="rect">
            <a:avLst/>
          </a:prstGeom>
        </p:spPr>
      </p:pic>
      <p:pic>
        <p:nvPicPr>
          <p:cNvPr id="4" name="Picture 3">
            <a:extLst>
              <a:ext uri="{FF2B5EF4-FFF2-40B4-BE49-F238E27FC236}">
                <a16:creationId xmlns:a16="http://schemas.microsoft.com/office/drawing/2014/main" id="{93768B54-172C-5C6B-5969-9461EDB64550}"/>
              </a:ext>
            </a:extLst>
          </p:cNvPr>
          <p:cNvPicPr>
            <a:picLocks noChangeAspect="1"/>
          </p:cNvPicPr>
          <p:nvPr/>
        </p:nvPicPr>
        <p:blipFill>
          <a:blip r:embed="rId3"/>
          <a:stretch>
            <a:fillRect/>
          </a:stretch>
        </p:blipFill>
        <p:spPr>
          <a:xfrm>
            <a:off x="6358347" y="1409043"/>
            <a:ext cx="4995453" cy="3263900"/>
          </a:xfrm>
          <a:prstGeom prst="rect">
            <a:avLst/>
          </a:prstGeom>
        </p:spPr>
      </p:pic>
      <p:sp>
        <p:nvSpPr>
          <p:cNvPr id="6" name="TextBox 5">
            <a:extLst>
              <a:ext uri="{FF2B5EF4-FFF2-40B4-BE49-F238E27FC236}">
                <a16:creationId xmlns:a16="http://schemas.microsoft.com/office/drawing/2014/main" id="{34D3185C-DB72-00C1-AD5B-6866BF4DD612}"/>
              </a:ext>
            </a:extLst>
          </p:cNvPr>
          <p:cNvSpPr txBox="1"/>
          <p:nvPr/>
        </p:nvSpPr>
        <p:spPr>
          <a:xfrm>
            <a:off x="2378878" y="4672943"/>
            <a:ext cx="1325106" cy="338554"/>
          </a:xfrm>
          <a:prstGeom prst="rect">
            <a:avLst/>
          </a:prstGeom>
          <a:noFill/>
        </p:spPr>
        <p:txBody>
          <a:bodyPr wrap="none" rtlCol="0">
            <a:spAutoFit/>
          </a:bodyPr>
          <a:lstStyle/>
          <a:p>
            <a:r>
              <a:rPr lang="en-US" sz="1600">
                <a:solidFill>
                  <a:srgbClr val="041F41"/>
                </a:solidFill>
              </a:rPr>
              <a:t>Learning Rate</a:t>
            </a:r>
          </a:p>
        </p:txBody>
      </p:sp>
      <p:sp>
        <p:nvSpPr>
          <p:cNvPr id="7" name="TextBox 6">
            <a:extLst>
              <a:ext uri="{FF2B5EF4-FFF2-40B4-BE49-F238E27FC236}">
                <a16:creationId xmlns:a16="http://schemas.microsoft.com/office/drawing/2014/main" id="{D828BB75-8960-8CB4-0CE1-DA960F14AEF9}"/>
              </a:ext>
            </a:extLst>
          </p:cNvPr>
          <p:cNvSpPr txBox="1"/>
          <p:nvPr/>
        </p:nvSpPr>
        <p:spPr>
          <a:xfrm>
            <a:off x="8585806" y="4672943"/>
            <a:ext cx="540533" cy="338554"/>
          </a:xfrm>
          <a:prstGeom prst="rect">
            <a:avLst/>
          </a:prstGeom>
          <a:noFill/>
        </p:spPr>
        <p:txBody>
          <a:bodyPr wrap="none" rtlCol="0">
            <a:spAutoFit/>
          </a:bodyPr>
          <a:lstStyle/>
          <a:p>
            <a:r>
              <a:rPr lang="en-US" sz="1600">
                <a:solidFill>
                  <a:srgbClr val="041F41"/>
                </a:solidFill>
              </a:rPr>
              <a:t>Loss</a:t>
            </a:r>
          </a:p>
        </p:txBody>
      </p:sp>
    </p:spTree>
    <p:extLst>
      <p:ext uri="{BB962C8B-B14F-4D97-AF65-F5344CB8AC3E}">
        <p14:creationId xmlns:p14="http://schemas.microsoft.com/office/powerpoint/2010/main" val="7623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Limitation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r>
              <a:rPr lang="en-US" sz="2000">
                <a:solidFill>
                  <a:srgbClr val="041F41"/>
                </a:solidFill>
                <a:effectLst/>
              </a:rPr>
              <a:t>The baseline transformer uses O(n</a:t>
            </a:r>
            <a:r>
              <a:rPr lang="en-US" sz="2000" baseline="30000">
                <a:solidFill>
                  <a:srgbClr val="041F41"/>
                </a:solidFill>
                <a:effectLst/>
              </a:rPr>
              <a:t>2</a:t>
            </a:r>
            <a:r>
              <a:rPr lang="en-US" sz="2000">
                <a:solidFill>
                  <a:srgbClr val="041F41"/>
                </a:solidFill>
                <a:effectLst/>
              </a:rPr>
              <a:t>) in memory computation.</a:t>
            </a:r>
          </a:p>
          <a:p>
            <a:pPr lvl="1"/>
            <a:r>
              <a:rPr lang="en-US" sz="2000">
                <a:solidFill>
                  <a:srgbClr val="041F41"/>
                </a:solidFill>
              </a:rPr>
              <a:t>Increasing size of length increases computation quadratically.</a:t>
            </a:r>
            <a:endParaRPr lang="en-US" sz="2000">
              <a:solidFill>
                <a:srgbClr val="041F41"/>
              </a:solidFill>
              <a:effectLst/>
            </a:endParaRPr>
          </a:p>
          <a:p>
            <a:r>
              <a:rPr lang="en-US" sz="2000">
                <a:solidFill>
                  <a:srgbClr val="041F41"/>
                </a:solidFill>
              </a:rPr>
              <a:t>Fixed length unlike RNN of arbitrary length.</a:t>
            </a:r>
          </a:p>
          <a:p>
            <a:r>
              <a:rPr lang="en-US" sz="2000">
                <a:solidFill>
                  <a:srgbClr val="041F41"/>
                </a:solidFill>
                <a:effectLst/>
              </a:rPr>
              <a:t>Inability to process input sequentially.</a:t>
            </a:r>
          </a:p>
          <a:p>
            <a:pPr lvl="1"/>
            <a:r>
              <a:rPr lang="en-US" sz="2000">
                <a:solidFill>
                  <a:srgbClr val="041F41"/>
                </a:solidFill>
                <a:effectLst/>
              </a:rPr>
              <a:t>Not like how human brain works.</a:t>
            </a:r>
          </a:p>
          <a:p>
            <a:r>
              <a:rPr lang="en-US" sz="2000">
                <a:solidFill>
                  <a:srgbClr val="041F41"/>
                </a:solidFill>
              </a:rPr>
              <a:t>Paper addressing limitation</a:t>
            </a:r>
          </a:p>
          <a:p>
            <a:pPr lvl="1"/>
            <a:r>
              <a:rPr lang="en-US" sz="2000">
                <a:solidFill>
                  <a:srgbClr val="041F41"/>
                </a:solidFill>
                <a:effectLst/>
              </a:rPr>
              <a:t>Limited access to long memory.</a:t>
            </a:r>
          </a:p>
          <a:p>
            <a:pPr lvl="1"/>
            <a:r>
              <a:rPr lang="en-US" sz="2000">
                <a:solidFill>
                  <a:srgbClr val="041F41"/>
                </a:solidFill>
              </a:rPr>
              <a:t>Limited ability to update state.</a:t>
            </a:r>
            <a:endParaRPr lang="en-US" sz="2000">
              <a:solidFill>
                <a:srgbClr val="041F41"/>
              </a:solidFill>
              <a:effectLst/>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33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1F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167-1483-0518-8AF1-F8D27D5ED186}"/>
              </a:ext>
            </a:extLst>
          </p:cNvPr>
          <p:cNvSpPr>
            <a:spLocks noGrp="1"/>
          </p:cNvSpPr>
          <p:nvPr>
            <p:ph type="ctrTitle"/>
          </p:nvPr>
        </p:nvSpPr>
        <p:spPr>
          <a:xfrm>
            <a:off x="1524000" y="3236420"/>
            <a:ext cx="9144000" cy="1075449"/>
          </a:xfrm>
        </p:spPr>
        <p:txBody>
          <a:bodyPr>
            <a:normAutofit/>
          </a:bodyPr>
          <a:lstStyle/>
          <a:p>
            <a:r>
              <a:rPr lang="en-US" sz="6600">
                <a:solidFill>
                  <a:schemeClr val="bg1"/>
                </a:solidFill>
              </a:rPr>
              <a:t>Demo</a:t>
            </a:r>
          </a:p>
        </p:txBody>
      </p:sp>
      <p:cxnSp>
        <p:nvCxnSpPr>
          <p:cNvPr id="6" name="Straight Connector 5">
            <a:extLst>
              <a:ext uri="{FF2B5EF4-FFF2-40B4-BE49-F238E27FC236}">
                <a16:creationId xmlns:a16="http://schemas.microsoft.com/office/drawing/2014/main" id="{55190669-F3DB-75A2-ED25-921317745D54}"/>
              </a:ext>
            </a:extLst>
          </p:cNvPr>
          <p:cNvCxnSpPr>
            <a:cxnSpLocks/>
          </p:cNvCxnSpPr>
          <p:nvPr/>
        </p:nvCxnSpPr>
        <p:spPr>
          <a:xfrm>
            <a:off x="4885503" y="3236420"/>
            <a:ext cx="2406869" cy="0"/>
          </a:xfrm>
          <a:prstGeom prst="line">
            <a:avLst/>
          </a:prstGeom>
          <a:ln w="38100">
            <a:solidFill>
              <a:srgbClr val="06F27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1316AD-4B19-1E40-0E03-AEF1F7B2F008}"/>
              </a:ext>
            </a:extLst>
          </p:cNvPr>
          <p:cNvSpPr/>
          <p:nvPr/>
        </p:nvSpPr>
        <p:spPr>
          <a:xfrm>
            <a:off x="5486400" y="1939213"/>
            <a:ext cx="1157288" cy="10754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26A61C6-237C-0C6E-B4EF-D10F0DBB20B2}"/>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5660311" y="2160972"/>
            <a:ext cx="857251" cy="725103"/>
          </a:xfrm>
          <a:prstGeom prst="rect">
            <a:avLst/>
          </a:prstGeom>
        </p:spPr>
      </p:pic>
    </p:spTree>
    <p:extLst>
      <p:ext uri="{BB962C8B-B14F-4D97-AF65-F5344CB8AC3E}">
        <p14:creationId xmlns:p14="http://schemas.microsoft.com/office/powerpoint/2010/main" val="46177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Code Repository and Future Task</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r>
              <a:rPr lang="en-US" sz="2000">
                <a:solidFill>
                  <a:srgbClr val="041F41"/>
                </a:solidFill>
              </a:rPr>
              <a:t>The complete working code with instructions on how to run and details is available at </a:t>
            </a:r>
            <a:r>
              <a:rPr lang="en-US" sz="2000">
                <a:solidFill>
                  <a:srgbClr val="041F41"/>
                </a:solidFill>
                <a:latin typeface="Courier New" panose="02070309020205020404" pitchFamily="49" charset="0"/>
                <a:cs typeface="Courier New" panose="02070309020205020404" pitchFamily="49" charset="0"/>
                <a:hlinkClick r:id="rId2"/>
              </a:rPr>
              <a:t>https://github.com/aniket414/vaswani-et-al-2017</a:t>
            </a:r>
            <a:endParaRPr lang="en-US" sz="2000">
              <a:solidFill>
                <a:srgbClr val="041F41"/>
              </a:solidFill>
              <a:latin typeface="Courier New" panose="02070309020205020404" pitchFamily="49" charset="0"/>
              <a:cs typeface="Courier New" panose="02070309020205020404" pitchFamily="49" charset="0"/>
            </a:endParaRPr>
          </a:p>
          <a:p>
            <a:r>
              <a:rPr lang="en-US" sz="2000">
                <a:solidFill>
                  <a:srgbClr val="041F41"/>
                </a:solidFill>
              </a:rPr>
              <a:t>If you like our work and want to contribute to the project, we are working on English to Hindi translation.</a:t>
            </a:r>
          </a:p>
          <a:p>
            <a:pPr lvl="1"/>
            <a:r>
              <a:rPr lang="en-US" sz="2000">
                <a:solidFill>
                  <a:srgbClr val="041F41"/>
                </a:solidFill>
              </a:rPr>
              <a:t>Dataset: </a:t>
            </a:r>
            <a:r>
              <a:rPr lang="en-US" sz="2000">
                <a:solidFill>
                  <a:srgbClr val="041F41"/>
                </a:solidFill>
                <a:hlinkClick r:id="rId3"/>
              </a:rPr>
              <a:t>IIT Bombay English-Hindi Corpus</a:t>
            </a:r>
            <a:endParaRPr lang="en-US" sz="2000">
              <a:solidFill>
                <a:srgbClr val="041F41"/>
              </a:solidFill>
            </a:endParaRPr>
          </a:p>
          <a:p>
            <a:pPr lvl="1"/>
            <a:r>
              <a:rPr lang="en-US" sz="2000">
                <a:solidFill>
                  <a:srgbClr val="041F41"/>
                </a:solidFill>
              </a:rPr>
              <a:t>Tokenizer: </a:t>
            </a:r>
            <a:r>
              <a:rPr lang="en-US" sz="2000">
                <a:solidFill>
                  <a:srgbClr val="041F41"/>
                </a:solidFill>
                <a:hlinkClick r:id="rId4"/>
              </a:rPr>
              <a:t>Indic language NLP library</a:t>
            </a:r>
            <a:endParaRPr lang="en-US" sz="2000">
              <a:solidFill>
                <a:srgbClr val="041F41"/>
              </a:solidFill>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5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Acknowledgement</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r>
              <a:rPr lang="en-US" sz="2000">
                <a:solidFill>
                  <a:srgbClr val="041F41"/>
                </a:solidFill>
              </a:rPr>
              <a:t>The byte pair encoding parts are borrowed from </a:t>
            </a:r>
            <a:r>
              <a:rPr lang="en-US" sz="2000">
                <a:solidFill>
                  <a:srgbClr val="041F41"/>
                </a:solidFill>
                <a:hlinkClick r:id="rId2"/>
              </a:rPr>
              <a:t>subword-nmt</a:t>
            </a:r>
            <a:r>
              <a:rPr lang="en-US" sz="2000">
                <a:solidFill>
                  <a:srgbClr val="041F41"/>
                </a:solidFill>
              </a:rPr>
              <a:t>.</a:t>
            </a:r>
          </a:p>
          <a:p>
            <a:r>
              <a:rPr lang="en-US" sz="2000">
                <a:solidFill>
                  <a:srgbClr val="041F41"/>
                </a:solidFill>
              </a:rPr>
              <a:t>Andrej Karpathy youtube video “</a:t>
            </a:r>
            <a:r>
              <a:rPr lang="en-US" sz="2000">
                <a:solidFill>
                  <a:srgbClr val="041F41"/>
                </a:solidFill>
                <a:hlinkClick r:id="rId3"/>
              </a:rPr>
              <a:t>Let's build GPT: from scratch, in code, spelled out</a:t>
            </a:r>
            <a:r>
              <a:rPr lang="en-US" sz="2000">
                <a:solidFill>
                  <a:srgbClr val="041F41"/>
                </a:solidFill>
              </a:rPr>
              <a:t>”.</a:t>
            </a:r>
          </a:p>
          <a:p>
            <a:r>
              <a:rPr lang="en-US" sz="2000">
                <a:solidFill>
                  <a:srgbClr val="041F41"/>
                </a:solidFill>
              </a:rPr>
              <a:t>Aladdin Persson youtube video “</a:t>
            </a:r>
            <a:r>
              <a:rPr lang="en-US" sz="2000">
                <a:solidFill>
                  <a:srgbClr val="041F41"/>
                </a:solidFill>
                <a:hlinkClick r:id="rId4"/>
              </a:rPr>
              <a:t>Pytorch Transformers</a:t>
            </a:r>
            <a:r>
              <a:rPr lang="en-US" sz="2000">
                <a:solidFill>
                  <a:srgbClr val="041F41"/>
                </a:solidFill>
              </a:rPr>
              <a:t>”.</a:t>
            </a:r>
          </a:p>
          <a:p>
            <a:r>
              <a:rPr lang="en-US" sz="2000">
                <a:solidFill>
                  <a:srgbClr val="041F41"/>
                </a:solidFill>
                <a:hlinkClick r:id="rId5"/>
              </a:rPr>
              <a:t>The Illustrated Transformer</a:t>
            </a:r>
            <a:r>
              <a:rPr lang="en-US" sz="2000">
                <a:solidFill>
                  <a:srgbClr val="041F41"/>
                </a:solidFill>
              </a:rPr>
              <a:t> by Jay Alammar.</a:t>
            </a:r>
          </a:p>
          <a:p>
            <a:r>
              <a:rPr lang="en-US" sz="2000">
                <a:solidFill>
                  <a:srgbClr val="041F41"/>
                </a:solidFill>
              </a:rPr>
              <a:t>Pytorch tutorial “</a:t>
            </a:r>
            <a:r>
              <a:rPr lang="en-US" sz="2000">
                <a:solidFill>
                  <a:srgbClr val="041F41"/>
                </a:solidFill>
                <a:hlinkClick r:id="rId6"/>
              </a:rPr>
              <a:t>LANGUAGE TRANSLATION WITH NN.TRANSFORMER AND TORCHTEXT</a:t>
            </a:r>
            <a:r>
              <a:rPr lang="en-US" sz="2000">
                <a:solidFill>
                  <a:srgbClr val="041F41"/>
                </a:solidFill>
              </a:rPr>
              <a:t>”.</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6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1F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167-1483-0518-8AF1-F8D27D5ED186}"/>
              </a:ext>
            </a:extLst>
          </p:cNvPr>
          <p:cNvSpPr>
            <a:spLocks noGrp="1"/>
          </p:cNvSpPr>
          <p:nvPr>
            <p:ph type="ctrTitle"/>
          </p:nvPr>
        </p:nvSpPr>
        <p:spPr>
          <a:xfrm>
            <a:off x="1524000" y="1702675"/>
            <a:ext cx="9144000" cy="1075449"/>
          </a:xfrm>
        </p:spPr>
        <p:txBody>
          <a:bodyPr>
            <a:normAutofit/>
          </a:bodyPr>
          <a:lstStyle/>
          <a:p>
            <a:r>
              <a:rPr lang="en-US" sz="6600">
                <a:solidFill>
                  <a:schemeClr val="bg1"/>
                </a:solidFill>
              </a:rPr>
              <a:t>Thank You!</a:t>
            </a:r>
          </a:p>
        </p:txBody>
      </p:sp>
      <p:cxnSp>
        <p:nvCxnSpPr>
          <p:cNvPr id="3" name="Straight Connector 2">
            <a:extLst>
              <a:ext uri="{FF2B5EF4-FFF2-40B4-BE49-F238E27FC236}">
                <a16:creationId xmlns:a16="http://schemas.microsoft.com/office/drawing/2014/main" id="{655BA4F7-1EC5-BC54-91E1-A530039B60B9}"/>
              </a:ext>
            </a:extLst>
          </p:cNvPr>
          <p:cNvCxnSpPr>
            <a:cxnSpLocks/>
          </p:cNvCxnSpPr>
          <p:nvPr/>
        </p:nvCxnSpPr>
        <p:spPr>
          <a:xfrm>
            <a:off x="4918841" y="2778124"/>
            <a:ext cx="2406869" cy="0"/>
          </a:xfrm>
          <a:prstGeom prst="line">
            <a:avLst/>
          </a:prstGeom>
          <a:ln w="3810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33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Motivation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vert="horz" lIns="91440" tIns="45720" rIns="91440" bIns="45720" rtlCol="0" anchor="t">
            <a:normAutofit/>
          </a:bodyPr>
          <a:lstStyle/>
          <a:p>
            <a:r>
              <a:rPr lang="en-US" sz="2000" dirty="0">
                <a:solidFill>
                  <a:srgbClr val="041F41"/>
                </a:solidFill>
              </a:rPr>
              <a:t>In our NLP class we worked on Dialectal Question Answer using BERT which is based on this Transformer.</a:t>
            </a:r>
          </a:p>
          <a:p>
            <a:r>
              <a:rPr lang="en-US" sz="2000" dirty="0">
                <a:solidFill>
                  <a:srgbClr val="041F41"/>
                </a:solidFill>
              </a:rPr>
              <a:t>Breakthrough for NLP especially machine translation and state-of-art.</a:t>
            </a:r>
          </a:p>
          <a:p>
            <a:r>
              <a:rPr lang="en-US" sz="2000">
                <a:solidFill>
                  <a:srgbClr val="041F41"/>
                </a:solidFill>
              </a:rPr>
              <a:t>Transformers </a:t>
            </a:r>
            <a:r>
              <a:rPr lang="en-US" sz="2000" dirty="0">
                <a:solidFill>
                  <a:srgbClr val="041F41"/>
                </a:solidFill>
              </a:rPr>
              <a:t>were developed to solve the problem machine translation and sequence transduction, or neural machine translation... but they do so much more! </a:t>
            </a:r>
          </a:p>
          <a:p>
            <a:pPr lvl="1"/>
            <a:r>
              <a:rPr lang="en-US" sz="2000" dirty="0">
                <a:solidFill>
                  <a:srgbClr val="041F41"/>
                </a:solidFill>
              </a:rPr>
              <a:t>Great performance in computer vision like </a:t>
            </a:r>
            <a:r>
              <a:rPr lang="en-US" sz="2000" dirty="0" err="1">
                <a:solidFill>
                  <a:srgbClr val="041F41"/>
                </a:solidFill>
              </a:rPr>
              <a:t>ViT</a:t>
            </a:r>
            <a:r>
              <a:rPr lang="en-US" sz="2000" dirty="0">
                <a:solidFill>
                  <a:srgbClr val="041F41"/>
                </a:solidFill>
              </a:rPr>
              <a:t> (</a:t>
            </a:r>
            <a:r>
              <a:rPr lang="en-US" sz="2000" dirty="0" err="1">
                <a:solidFill>
                  <a:srgbClr val="041F41"/>
                </a:solidFill>
                <a:effectLst/>
              </a:rPr>
              <a:t>Dosovitskiy</a:t>
            </a:r>
            <a:r>
              <a:rPr lang="en-US" sz="2000" dirty="0">
                <a:solidFill>
                  <a:srgbClr val="041F41"/>
                </a:solidFill>
              </a:rPr>
              <a:t> et al.,</a:t>
            </a:r>
            <a:r>
              <a:rPr lang="en-US" sz="2000" dirty="0">
                <a:solidFill>
                  <a:srgbClr val="041F41"/>
                </a:solidFill>
                <a:effectLst/>
              </a:rPr>
              <a:t> 2020)</a:t>
            </a:r>
            <a:endParaRPr lang="en-US" sz="2000" dirty="0">
              <a:solidFill>
                <a:srgbClr val="041F41"/>
              </a:solidFill>
              <a:effectLst/>
              <a:ea typeface="Calibri"/>
              <a:cs typeface="Calibri"/>
            </a:endParaRPr>
          </a:p>
          <a:p>
            <a:pPr lvl="1"/>
            <a:r>
              <a:rPr lang="en-US" sz="2000" dirty="0">
                <a:solidFill>
                  <a:srgbClr val="041F41"/>
                </a:solidFill>
                <a:effectLst/>
              </a:rPr>
              <a:t>Image Classification (</a:t>
            </a:r>
            <a:r>
              <a:rPr lang="en-US" sz="2000" dirty="0" err="1">
                <a:solidFill>
                  <a:srgbClr val="041F41"/>
                </a:solidFill>
                <a:effectLst/>
              </a:rPr>
              <a:t>CoCa</a:t>
            </a:r>
            <a:r>
              <a:rPr lang="en-US" sz="2000" dirty="0">
                <a:solidFill>
                  <a:srgbClr val="041F41"/>
                </a:solidFill>
                <a:effectLst/>
              </a:rPr>
              <a:t> Transformer) </a:t>
            </a:r>
          </a:p>
          <a:p>
            <a:pPr lvl="1"/>
            <a:r>
              <a:rPr lang="en-US" sz="2000" dirty="0">
                <a:solidFill>
                  <a:srgbClr val="041F41"/>
                </a:solidFill>
                <a:effectLst/>
              </a:rPr>
              <a:t>Semantic Segmentation (</a:t>
            </a:r>
            <a:r>
              <a:rPr lang="en-US" sz="2000" dirty="0">
                <a:solidFill>
                  <a:srgbClr val="041F41"/>
                </a:solidFill>
              </a:rPr>
              <a:t>e.g.:</a:t>
            </a:r>
            <a:r>
              <a:rPr lang="en-US" sz="2000" dirty="0">
                <a:solidFill>
                  <a:srgbClr val="041F41"/>
                </a:solidFill>
                <a:effectLst/>
              </a:rPr>
              <a:t> FD-SwinV2-G Transformer)</a:t>
            </a:r>
            <a:r>
              <a:rPr lang="en-US" sz="2000" dirty="0">
                <a:solidFill>
                  <a:srgbClr val="041F41"/>
                </a:solidFill>
              </a:rPr>
              <a:t> </a:t>
            </a:r>
            <a:endParaRPr lang="en-US" sz="2000" dirty="0">
              <a:solidFill>
                <a:srgbClr val="041F41"/>
              </a:solidFill>
              <a:effectLst/>
              <a:cs typeface="Calibri"/>
            </a:endParaRPr>
          </a:p>
          <a:p>
            <a:pPr lvl="1"/>
            <a:r>
              <a:rPr lang="en-US" sz="2000" dirty="0">
                <a:solidFill>
                  <a:srgbClr val="041F41"/>
                </a:solidFill>
                <a:effectLst/>
              </a:rPr>
              <a:t>Object Detection (</a:t>
            </a:r>
            <a:r>
              <a:rPr lang="en-US" sz="2000" dirty="0">
                <a:solidFill>
                  <a:srgbClr val="041F41"/>
                </a:solidFill>
              </a:rPr>
              <a:t>e.g.:</a:t>
            </a:r>
            <a:r>
              <a:rPr lang="en-US" sz="2000" dirty="0">
                <a:solidFill>
                  <a:srgbClr val="041F41"/>
                </a:solidFill>
                <a:effectLst/>
              </a:rPr>
              <a:t> FD-SwinV2-G Transformer)</a:t>
            </a:r>
            <a:r>
              <a:rPr lang="en-US" sz="2000" dirty="0">
                <a:solidFill>
                  <a:srgbClr val="041F41"/>
                </a:solidFill>
              </a:rPr>
              <a:t> </a:t>
            </a:r>
            <a:endParaRPr lang="en-US" sz="2000" dirty="0">
              <a:solidFill>
                <a:srgbClr val="041F41"/>
              </a:solidFill>
              <a:effectLst/>
              <a:cs typeface="Calibri" panose="020F0502020204030204"/>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15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Why doesn’t the Transformer converge?</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447644"/>
            <a:ext cx="10515600" cy="4511722"/>
          </a:xfrm>
        </p:spPr>
        <p:txBody>
          <a:bodyPr vert="horz" lIns="91440" tIns="45720" rIns="91440" bIns="45720" rtlCol="0" anchor="t">
            <a:normAutofit/>
          </a:bodyPr>
          <a:lstStyle/>
          <a:p>
            <a:r>
              <a:rPr lang="en-US" sz="2000">
                <a:solidFill>
                  <a:srgbClr val="041F41"/>
                </a:solidFill>
              </a:rPr>
              <a:t>It is a known issue with Deep Transformers that they don’t converge well.</a:t>
            </a:r>
          </a:p>
          <a:p>
            <a:r>
              <a:rPr lang="en-US" sz="2000">
                <a:solidFill>
                  <a:srgbClr val="041F41"/>
                </a:solidFill>
              </a:rPr>
              <a:t>Transformer employs residual connection and layer normalization to ease the optimization difficulties caused by its multi-layer encoder/decoder structure. While several previous works show that even with residual connection and layer normalization, deep Transformers still have difficulty in training, and particularly a Transformer model with more than 12 encoder/decoder layers fails to converge.</a:t>
            </a:r>
          </a:p>
          <a:p>
            <a:r>
              <a:rPr lang="en-US" sz="2000">
                <a:solidFill>
                  <a:srgbClr val="041F41"/>
                </a:solidFill>
              </a:rPr>
              <a:t>The original paper** and official implementation</a:t>
            </a:r>
            <a:r>
              <a:rPr lang="en-US" sz="2000" baseline="30000">
                <a:solidFill>
                  <a:srgbClr val="041F41"/>
                </a:solidFill>
              </a:rPr>
              <a:t>#</a:t>
            </a:r>
            <a:r>
              <a:rPr lang="en-US" sz="2000">
                <a:solidFill>
                  <a:srgbClr val="041F41"/>
                </a:solidFill>
              </a:rPr>
              <a:t> make a small change in implementation paper however they still aren’t able to converge significantly.</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F19341-2448-FB8A-BDEA-652044153BD9}"/>
              </a:ext>
            </a:extLst>
          </p:cNvPr>
          <p:cNvSpPr txBox="1"/>
          <p:nvPr/>
        </p:nvSpPr>
        <p:spPr>
          <a:xfrm>
            <a:off x="9028386" y="6123542"/>
            <a:ext cx="2042739" cy="584775"/>
          </a:xfrm>
          <a:prstGeom prst="rect">
            <a:avLst/>
          </a:prstGeom>
          <a:noFill/>
        </p:spPr>
        <p:txBody>
          <a:bodyPr wrap="none" rtlCol="0">
            <a:spAutoFit/>
          </a:bodyPr>
          <a:lstStyle/>
          <a:p>
            <a:r>
              <a:rPr lang="en-US" sz="1600">
                <a:solidFill>
                  <a:srgbClr val="041F41"/>
                </a:solidFill>
              </a:rPr>
              <a:t>**</a:t>
            </a:r>
            <a:r>
              <a:rPr lang="en-US" sz="1600">
                <a:solidFill>
                  <a:srgbClr val="041F41"/>
                </a:solidFill>
                <a:hlinkClick r:id="rId2"/>
              </a:rPr>
              <a:t>Vaswani et al., 2017</a:t>
            </a:r>
            <a:endParaRPr lang="en-US" sz="1600">
              <a:solidFill>
                <a:srgbClr val="041F41"/>
              </a:solidFill>
            </a:endParaRPr>
          </a:p>
          <a:p>
            <a:r>
              <a:rPr lang="en-US" sz="1600" baseline="30000">
                <a:solidFill>
                  <a:srgbClr val="041F41"/>
                </a:solidFill>
              </a:rPr>
              <a:t>     #</a:t>
            </a:r>
            <a:r>
              <a:rPr lang="en-US" sz="1600">
                <a:solidFill>
                  <a:srgbClr val="041F41"/>
                </a:solidFill>
                <a:hlinkClick r:id="rId3"/>
              </a:rPr>
              <a:t>Vaswani et al., 2018</a:t>
            </a:r>
            <a:endParaRPr lang="en-US" sz="1600">
              <a:solidFill>
                <a:srgbClr val="041F41"/>
              </a:solidFill>
            </a:endParaRPr>
          </a:p>
        </p:txBody>
      </p:sp>
    </p:spTree>
    <p:extLst>
      <p:ext uri="{BB962C8B-B14F-4D97-AF65-F5344CB8AC3E}">
        <p14:creationId xmlns:p14="http://schemas.microsoft.com/office/powerpoint/2010/main" val="149375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How to converge?</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C8BA5DE-2F56-2933-481E-EAE2621E5626}"/>
              </a:ext>
            </a:extLst>
          </p:cNvPr>
          <p:cNvPicPr>
            <a:picLocks noChangeAspect="1"/>
          </p:cNvPicPr>
          <p:nvPr/>
        </p:nvPicPr>
        <p:blipFill>
          <a:blip r:embed="rId2"/>
          <a:stretch>
            <a:fillRect/>
          </a:stretch>
        </p:blipFill>
        <p:spPr>
          <a:xfrm>
            <a:off x="1858852" y="1587066"/>
            <a:ext cx="7772400" cy="3541981"/>
          </a:xfrm>
          <a:prstGeom prst="rect">
            <a:avLst/>
          </a:prstGeom>
        </p:spPr>
      </p:pic>
      <p:sp>
        <p:nvSpPr>
          <p:cNvPr id="8" name="TextBox 7">
            <a:extLst>
              <a:ext uri="{FF2B5EF4-FFF2-40B4-BE49-F238E27FC236}">
                <a16:creationId xmlns:a16="http://schemas.microsoft.com/office/drawing/2014/main" id="{B5E148E0-B863-84E9-A9E1-27582E8ECB58}"/>
              </a:ext>
            </a:extLst>
          </p:cNvPr>
          <p:cNvSpPr txBox="1"/>
          <p:nvPr/>
        </p:nvSpPr>
        <p:spPr>
          <a:xfrm>
            <a:off x="1145628" y="5370786"/>
            <a:ext cx="7288342" cy="400110"/>
          </a:xfrm>
          <a:prstGeom prst="rect">
            <a:avLst/>
          </a:prstGeom>
          <a:noFill/>
        </p:spPr>
        <p:txBody>
          <a:bodyPr wrap="none" rtlCol="0">
            <a:spAutoFit/>
          </a:bodyPr>
          <a:lstStyle/>
          <a:p>
            <a:r>
              <a:rPr lang="en-US" sz="2000">
                <a:solidFill>
                  <a:srgbClr val="041F41"/>
                </a:solidFill>
              </a:rPr>
              <a:t>Possible convergence: Lipschitz Constrained Parameter Initialization.</a:t>
            </a:r>
          </a:p>
        </p:txBody>
      </p:sp>
      <p:sp>
        <p:nvSpPr>
          <p:cNvPr id="9" name="TextBox 8">
            <a:extLst>
              <a:ext uri="{FF2B5EF4-FFF2-40B4-BE49-F238E27FC236}">
                <a16:creationId xmlns:a16="http://schemas.microsoft.com/office/drawing/2014/main" id="{3B4F4B84-C38B-0F67-C6AD-94BCD6FAC80C}"/>
              </a:ext>
            </a:extLst>
          </p:cNvPr>
          <p:cNvSpPr txBox="1"/>
          <p:nvPr/>
        </p:nvSpPr>
        <p:spPr>
          <a:xfrm>
            <a:off x="9344741" y="6323597"/>
            <a:ext cx="2731645" cy="338554"/>
          </a:xfrm>
          <a:prstGeom prst="rect">
            <a:avLst/>
          </a:prstGeom>
          <a:noFill/>
        </p:spPr>
        <p:txBody>
          <a:bodyPr wrap="none" rtlCol="0">
            <a:spAutoFit/>
          </a:bodyPr>
          <a:lstStyle/>
          <a:p>
            <a:r>
              <a:rPr lang="en-US" sz="1600">
                <a:solidFill>
                  <a:srgbClr val="041F41"/>
                </a:solidFill>
              </a:rPr>
              <a:t>Source: </a:t>
            </a:r>
            <a:r>
              <a:rPr lang="en-US" sz="1600">
                <a:solidFill>
                  <a:srgbClr val="041F41"/>
                </a:solidFill>
                <a:hlinkClick r:id="rId3"/>
              </a:rPr>
              <a:t>Hongfei Xu et al., 2020</a:t>
            </a:r>
            <a:endParaRPr lang="en-US" sz="1600">
              <a:solidFill>
                <a:srgbClr val="041F41"/>
              </a:solidFill>
            </a:endParaRPr>
          </a:p>
        </p:txBody>
      </p:sp>
    </p:spTree>
    <p:extLst>
      <p:ext uri="{BB962C8B-B14F-4D97-AF65-F5344CB8AC3E}">
        <p14:creationId xmlns:p14="http://schemas.microsoft.com/office/powerpoint/2010/main" val="410565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Context</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5"/>
            <a:ext cx="10515600" cy="2136379"/>
          </a:xfrm>
        </p:spPr>
        <p:txBody>
          <a:bodyPr>
            <a:normAutofit lnSpcReduction="10000"/>
          </a:bodyPr>
          <a:lstStyle/>
          <a:p>
            <a:pPr marL="0" indent="0">
              <a:buNone/>
            </a:pPr>
            <a:r>
              <a:rPr lang="en-US" sz="2000">
                <a:solidFill>
                  <a:srgbClr val="041F41"/>
                </a:solidFill>
              </a:rPr>
              <a:t>What issue is the paper trying to solve?</a:t>
            </a:r>
          </a:p>
          <a:p>
            <a:r>
              <a:rPr lang="en-US" sz="2000">
                <a:solidFill>
                  <a:srgbClr val="041F41"/>
                </a:solidFill>
              </a:rPr>
              <a:t>Previous work RNN, LSTM, and GRU slow to train. Factorization trick helps but still slow.</a:t>
            </a:r>
          </a:p>
          <a:p>
            <a:r>
              <a:rPr lang="en-US" sz="2000">
                <a:solidFill>
                  <a:srgbClr val="041F41"/>
                </a:solidFill>
              </a:rPr>
              <a:t>Suffers from exploding and vanishing gradients.</a:t>
            </a:r>
          </a:p>
          <a:p>
            <a:r>
              <a:rPr lang="en-US" sz="2000">
                <a:solidFill>
                  <a:srgbClr val="041F41"/>
                </a:solidFill>
              </a:rPr>
              <a:t>Cannot handle very long-term dependency.</a:t>
            </a:r>
          </a:p>
          <a:p>
            <a:pPr lvl="1"/>
            <a:r>
              <a:rPr lang="en-US" sz="2000">
                <a:solidFill>
                  <a:srgbClr val="041F41"/>
                </a:solidFill>
                <a:effectLst/>
              </a:rPr>
              <a:t>In Seq-Seq models, decoder only accesses last hidden state. Early information in sentence can be lost. </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9FE4B0-D40B-E825-AF8A-72675D9901B3}"/>
              </a:ext>
            </a:extLst>
          </p:cNvPr>
          <p:cNvSpPr txBox="1"/>
          <p:nvPr/>
        </p:nvSpPr>
        <p:spPr>
          <a:xfrm>
            <a:off x="4214648" y="3636579"/>
            <a:ext cx="5758499" cy="1631216"/>
          </a:xfrm>
          <a:prstGeom prst="rect">
            <a:avLst/>
          </a:prstGeom>
          <a:noFill/>
        </p:spPr>
        <p:txBody>
          <a:bodyPr wrap="none" lIns="91440" tIns="45720" rIns="91440" bIns="45720" rtlCol="0" anchor="t">
            <a:spAutoFit/>
          </a:bodyPr>
          <a:lstStyle/>
          <a:p>
            <a:r>
              <a:rPr lang="en-US" sz="2000">
                <a:solidFill>
                  <a:srgbClr val="041F41"/>
                </a:solidFill>
              </a:rPr>
              <a:t>Question?</a:t>
            </a:r>
          </a:p>
          <a:p>
            <a:r>
              <a:rPr lang="en-US" sz="2000">
                <a:solidFill>
                  <a:srgbClr val="041F41"/>
                </a:solidFill>
              </a:rPr>
              <a:t>How would a RNN, LSTM, and GRU do word masking?</a:t>
            </a:r>
            <a:endParaRPr lang="en-US" sz="2000">
              <a:solidFill>
                <a:srgbClr val="041F41"/>
              </a:solidFill>
              <a:cs typeface="Calibri"/>
            </a:endParaRPr>
          </a:p>
          <a:p>
            <a:pPr marL="342900" indent="-342900">
              <a:buAutoNum type="arabicPeriod"/>
            </a:pPr>
            <a:r>
              <a:rPr lang="en-US" sz="2000">
                <a:solidFill>
                  <a:srgbClr val="041F41"/>
                </a:solidFill>
              </a:rPr>
              <a:t>Encode word inside cell state.</a:t>
            </a:r>
          </a:p>
          <a:p>
            <a:pPr marL="342900" indent="-342900">
              <a:buAutoNum type="arabicPeriod"/>
            </a:pPr>
            <a:r>
              <a:rPr lang="en-US" sz="2000">
                <a:solidFill>
                  <a:srgbClr val="041F41"/>
                </a:solidFill>
              </a:rPr>
              <a:t>Transfer cell state from one word to another.</a:t>
            </a:r>
          </a:p>
          <a:p>
            <a:pPr marL="342900" indent="-342900">
              <a:buAutoNum type="arabicPeriod"/>
            </a:pPr>
            <a:r>
              <a:rPr lang="en-US" sz="2000">
                <a:solidFill>
                  <a:srgbClr val="041F41"/>
                </a:solidFill>
              </a:rPr>
              <a:t>Decode word from previous cell state.</a:t>
            </a:r>
          </a:p>
        </p:txBody>
      </p:sp>
      <p:sp>
        <p:nvSpPr>
          <p:cNvPr id="6" name="TextBox 5">
            <a:extLst>
              <a:ext uri="{FF2B5EF4-FFF2-40B4-BE49-F238E27FC236}">
                <a16:creationId xmlns:a16="http://schemas.microsoft.com/office/drawing/2014/main" id="{2B31A1DA-5230-A4E6-DB74-D265B4A711A6}"/>
              </a:ext>
            </a:extLst>
          </p:cNvPr>
          <p:cNvSpPr txBox="1"/>
          <p:nvPr/>
        </p:nvSpPr>
        <p:spPr>
          <a:xfrm>
            <a:off x="6232634" y="5666389"/>
            <a:ext cx="5452198" cy="400110"/>
          </a:xfrm>
          <a:prstGeom prst="rect">
            <a:avLst/>
          </a:prstGeom>
          <a:noFill/>
        </p:spPr>
        <p:txBody>
          <a:bodyPr wrap="none" rtlCol="0">
            <a:spAutoFit/>
          </a:bodyPr>
          <a:lstStyle/>
          <a:p>
            <a:r>
              <a:rPr lang="en-US" sz="2000">
                <a:solidFill>
                  <a:srgbClr val="041F41"/>
                </a:solidFill>
              </a:rPr>
              <a:t>Definitely not ideal! There has to be a better way...</a:t>
            </a:r>
          </a:p>
        </p:txBody>
      </p:sp>
    </p:spTree>
    <p:extLst>
      <p:ext uri="{BB962C8B-B14F-4D97-AF65-F5344CB8AC3E}">
        <p14:creationId xmlns:p14="http://schemas.microsoft.com/office/powerpoint/2010/main" val="13507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Self-Attention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5"/>
            <a:ext cx="8106103" cy="1095852"/>
          </a:xfrm>
        </p:spPr>
        <p:txBody>
          <a:bodyPr>
            <a:normAutofit/>
          </a:bodyPr>
          <a:lstStyle/>
          <a:p>
            <a:r>
              <a:rPr lang="en-US" sz="2000">
                <a:solidFill>
                  <a:srgbClr val="041F41"/>
                </a:solidFill>
              </a:rPr>
              <a:t>Each element attends to every other element.</a:t>
            </a:r>
          </a:p>
          <a:p>
            <a:pPr>
              <a:buFont typeface="Arial" panose="020B0604020202020204" pitchFamily="34" charset="0"/>
              <a:buChar char="•"/>
            </a:pPr>
            <a:r>
              <a:rPr lang="en-US" sz="2000">
                <a:solidFill>
                  <a:srgbClr val="041F41"/>
                </a:solidFill>
                <a:effectLst/>
              </a:rPr>
              <a:t>Each element becomes query, key, and value from the input embeddings by multiplying by a weight matrix.</a:t>
            </a:r>
            <a:endParaRPr lang="en-US" sz="2000">
              <a:solidFill>
                <a:srgbClr val="041F41"/>
              </a:solidFill>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with low confidence">
            <a:extLst>
              <a:ext uri="{FF2B5EF4-FFF2-40B4-BE49-F238E27FC236}">
                <a16:creationId xmlns:a16="http://schemas.microsoft.com/office/drawing/2014/main" id="{2C70B644-0E72-2146-BBCF-D01988F5F91F}"/>
              </a:ext>
            </a:extLst>
          </p:cNvPr>
          <p:cNvPicPr>
            <a:picLocks noChangeAspect="1"/>
          </p:cNvPicPr>
          <p:nvPr/>
        </p:nvPicPr>
        <p:blipFill rotWithShape="1">
          <a:blip r:embed="rId2"/>
          <a:srcRect r="51868"/>
          <a:stretch/>
        </p:blipFill>
        <p:spPr>
          <a:xfrm rot="5400000">
            <a:off x="8777014" y="1837559"/>
            <a:ext cx="3017344" cy="2136228"/>
          </a:xfrm>
          <a:prstGeom prst="rect">
            <a:avLst/>
          </a:prstGeom>
        </p:spPr>
      </p:pic>
      <p:sp>
        <p:nvSpPr>
          <p:cNvPr id="8" name="Content Placeholder 2">
            <a:extLst>
              <a:ext uri="{FF2B5EF4-FFF2-40B4-BE49-F238E27FC236}">
                <a16:creationId xmlns:a16="http://schemas.microsoft.com/office/drawing/2014/main" id="{DEBC1A7B-AD30-8215-F460-505022C82F06}"/>
              </a:ext>
            </a:extLst>
          </p:cNvPr>
          <p:cNvSpPr txBox="1">
            <a:spLocks/>
          </p:cNvSpPr>
          <p:nvPr/>
        </p:nvSpPr>
        <p:spPr>
          <a:xfrm>
            <a:off x="838200" y="2596046"/>
            <a:ext cx="8379371" cy="3626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solidFill>
                  <a:srgbClr val="041F41"/>
                </a:solidFill>
              </a:rPr>
              <a:t>Idea Behind Attention?</a:t>
            </a:r>
          </a:p>
          <a:p>
            <a:pPr marL="0" indent="0">
              <a:buFont typeface="Arial" panose="020B0604020202020204" pitchFamily="34" charset="0"/>
              <a:buNone/>
            </a:pPr>
            <a:r>
              <a:rPr lang="en-US" sz="2000">
                <a:solidFill>
                  <a:srgbClr val="041F41"/>
                </a:solidFill>
              </a:rPr>
              <a:t>Learn how to pick relevant information from input data.</a:t>
            </a:r>
          </a:p>
          <a:p>
            <a:pPr marL="457200" indent="-457200">
              <a:buFont typeface="Arial" panose="020B0604020202020204" pitchFamily="34" charset="0"/>
              <a:buAutoNum type="arabicPeriod"/>
            </a:pPr>
            <a:r>
              <a:rPr lang="en-US" sz="2000">
                <a:solidFill>
                  <a:srgbClr val="041F41"/>
                </a:solidFill>
              </a:rPr>
              <a:t>Create three vectors from each of encoder’s input value (query, key, value).</a:t>
            </a:r>
          </a:p>
          <a:p>
            <a:pPr marL="457200" indent="-457200">
              <a:buFont typeface="Arial" panose="020B0604020202020204" pitchFamily="34" charset="0"/>
              <a:buAutoNum type="arabicPeriod"/>
            </a:pPr>
            <a:r>
              <a:rPr lang="en-US" sz="2000">
                <a:solidFill>
                  <a:srgbClr val="041F41"/>
                </a:solidFill>
                <a:effectLst/>
              </a:rPr>
              <a:t>Calculate a score for how much to focus on each part of the input when we encode words at specific positions.</a:t>
            </a:r>
          </a:p>
          <a:p>
            <a:pPr marL="457200" indent="-457200">
              <a:buFont typeface="Arial" panose="020B0604020202020204" pitchFamily="34" charset="0"/>
              <a:buAutoNum type="arabicPeriod"/>
            </a:pPr>
            <a:r>
              <a:rPr lang="en-US" sz="2000">
                <a:solidFill>
                  <a:srgbClr val="041F41"/>
                </a:solidFill>
              </a:rPr>
              <a:t>How? Actual math was covered in class lecture.</a:t>
            </a:r>
          </a:p>
          <a:p>
            <a:pPr marL="0" indent="0">
              <a:buNone/>
            </a:pPr>
            <a:endParaRPr lang="en-US" sz="2000">
              <a:solidFill>
                <a:srgbClr val="041F41"/>
              </a:solidFill>
              <a:effectLst/>
            </a:endParaRPr>
          </a:p>
        </p:txBody>
      </p:sp>
      <p:graphicFrame>
        <p:nvGraphicFramePr>
          <p:cNvPr id="9" name="Table 9">
            <a:extLst>
              <a:ext uri="{FF2B5EF4-FFF2-40B4-BE49-F238E27FC236}">
                <a16:creationId xmlns:a16="http://schemas.microsoft.com/office/drawing/2014/main" id="{DC139FC7-5C01-1EAB-D8C7-D34F44AFB276}"/>
              </a:ext>
            </a:extLst>
          </p:cNvPr>
          <p:cNvGraphicFramePr>
            <a:graphicFrameLocks noGrp="1"/>
          </p:cNvGraphicFramePr>
          <p:nvPr>
            <p:extLst>
              <p:ext uri="{D42A27DB-BD31-4B8C-83A1-F6EECF244321}">
                <p14:modId xmlns:p14="http://schemas.microsoft.com/office/powerpoint/2010/main" val="3193927782"/>
              </p:ext>
            </p:extLst>
          </p:nvPr>
        </p:nvGraphicFramePr>
        <p:xfrm>
          <a:off x="1433347" y="4928300"/>
          <a:ext cx="3594538" cy="1463040"/>
        </p:xfrm>
        <a:graphic>
          <a:graphicData uri="http://schemas.openxmlformats.org/drawingml/2006/table">
            <a:tbl>
              <a:tblPr>
                <a:noFill/>
                <a:tableStyleId>{5940675A-B579-460E-94D1-54222C63F5DA}</a:tableStyleId>
              </a:tblPr>
              <a:tblGrid>
                <a:gridCol w="1797269">
                  <a:extLst>
                    <a:ext uri="{9D8B030D-6E8A-4147-A177-3AD203B41FA5}">
                      <a16:colId xmlns:a16="http://schemas.microsoft.com/office/drawing/2014/main" val="198276056"/>
                    </a:ext>
                  </a:extLst>
                </a:gridCol>
                <a:gridCol w="1797269">
                  <a:extLst>
                    <a:ext uri="{9D8B030D-6E8A-4147-A177-3AD203B41FA5}">
                      <a16:colId xmlns:a16="http://schemas.microsoft.com/office/drawing/2014/main" val="1255197222"/>
                    </a:ext>
                  </a:extLst>
                </a:gridCol>
              </a:tblGrid>
              <a:tr h="303152">
                <a:tc>
                  <a:txBody>
                    <a:bodyPr/>
                    <a:lstStyle/>
                    <a:p>
                      <a:r>
                        <a:rPr lang="en-US">
                          <a:solidFill>
                            <a:schemeClr val="bg1"/>
                          </a:solidFill>
                        </a:rPr>
                        <a:t>key</a:t>
                      </a:r>
                    </a:p>
                  </a:txBody>
                  <a:tcPr>
                    <a:solidFill>
                      <a:srgbClr val="041F41"/>
                    </a:solidFill>
                  </a:tcPr>
                </a:tc>
                <a:tc>
                  <a:txBody>
                    <a:bodyPr/>
                    <a:lstStyle/>
                    <a:p>
                      <a:r>
                        <a:rPr lang="en-US">
                          <a:solidFill>
                            <a:schemeClr val="bg1"/>
                          </a:solidFill>
                        </a:rPr>
                        <a:t>value</a:t>
                      </a:r>
                    </a:p>
                  </a:txBody>
                  <a:tcPr>
                    <a:solidFill>
                      <a:srgbClr val="041F41"/>
                    </a:solidFill>
                  </a:tcPr>
                </a:tc>
                <a:extLst>
                  <a:ext uri="{0D108BD9-81ED-4DB2-BD59-A6C34878D82A}">
                    <a16:rowId xmlns:a16="http://schemas.microsoft.com/office/drawing/2014/main" val="1475583392"/>
                  </a:ext>
                </a:extLst>
              </a:tr>
              <a:tr h="303152">
                <a:tc>
                  <a:txBody>
                    <a:bodyPr/>
                    <a:lstStyle/>
                    <a:p>
                      <a:r>
                        <a:rPr lang="en-US">
                          <a:solidFill>
                            <a:srgbClr val="041F41"/>
                          </a:solidFill>
                        </a:rPr>
                        <a:t>name</a:t>
                      </a:r>
                    </a:p>
                  </a:txBody>
                  <a:tcPr>
                    <a:noFill/>
                  </a:tcPr>
                </a:tc>
                <a:tc>
                  <a:txBody>
                    <a:bodyPr/>
                    <a:lstStyle/>
                    <a:p>
                      <a:r>
                        <a:rPr lang="en-US">
                          <a:solidFill>
                            <a:srgbClr val="041F41"/>
                          </a:solidFill>
                        </a:rPr>
                        <a:t>Quinn</a:t>
                      </a:r>
                    </a:p>
                  </a:txBody>
                  <a:tcPr>
                    <a:noFill/>
                  </a:tcPr>
                </a:tc>
                <a:extLst>
                  <a:ext uri="{0D108BD9-81ED-4DB2-BD59-A6C34878D82A}">
                    <a16:rowId xmlns:a16="http://schemas.microsoft.com/office/drawing/2014/main" val="624175622"/>
                  </a:ext>
                </a:extLst>
              </a:tr>
              <a:tr h="303152">
                <a:tc>
                  <a:txBody>
                    <a:bodyPr/>
                    <a:lstStyle/>
                    <a:p>
                      <a:r>
                        <a:rPr lang="en-US">
                          <a:solidFill>
                            <a:srgbClr val="041F41"/>
                          </a:solidFill>
                        </a:rPr>
                        <a:t>position</a:t>
                      </a:r>
                    </a:p>
                  </a:txBody>
                  <a:tcPr>
                    <a:noFill/>
                  </a:tcPr>
                </a:tc>
                <a:tc>
                  <a:txBody>
                    <a:bodyPr/>
                    <a:lstStyle/>
                    <a:p>
                      <a:r>
                        <a:rPr lang="en-US">
                          <a:solidFill>
                            <a:srgbClr val="041F41"/>
                          </a:solidFill>
                        </a:rPr>
                        <a:t>quarterback</a:t>
                      </a:r>
                    </a:p>
                  </a:txBody>
                  <a:tcPr>
                    <a:noFill/>
                  </a:tcPr>
                </a:tc>
                <a:extLst>
                  <a:ext uri="{0D108BD9-81ED-4DB2-BD59-A6C34878D82A}">
                    <a16:rowId xmlns:a16="http://schemas.microsoft.com/office/drawing/2014/main" val="4253362788"/>
                  </a:ext>
                </a:extLst>
              </a:tr>
              <a:tr h="303152">
                <a:tc>
                  <a:txBody>
                    <a:bodyPr/>
                    <a:lstStyle/>
                    <a:p>
                      <a:r>
                        <a:rPr lang="en-US">
                          <a:solidFill>
                            <a:srgbClr val="041F41"/>
                          </a:solidFill>
                        </a:rPr>
                        <a:t>handedness</a:t>
                      </a:r>
                    </a:p>
                  </a:txBody>
                  <a:tcPr>
                    <a:noFill/>
                  </a:tcPr>
                </a:tc>
                <a:tc>
                  <a:txBody>
                    <a:bodyPr/>
                    <a:lstStyle/>
                    <a:p>
                      <a:r>
                        <a:rPr lang="en-US">
                          <a:solidFill>
                            <a:srgbClr val="041F41"/>
                          </a:solidFill>
                        </a:rPr>
                        <a:t>right</a:t>
                      </a:r>
                    </a:p>
                  </a:txBody>
                  <a:tcPr>
                    <a:noFill/>
                  </a:tcPr>
                </a:tc>
                <a:extLst>
                  <a:ext uri="{0D108BD9-81ED-4DB2-BD59-A6C34878D82A}">
                    <a16:rowId xmlns:a16="http://schemas.microsoft.com/office/drawing/2014/main" val="1974404070"/>
                  </a:ext>
                </a:extLst>
              </a:tr>
            </a:tbl>
          </a:graphicData>
        </a:graphic>
      </p:graphicFrame>
      <p:sp>
        <p:nvSpPr>
          <p:cNvPr id="10" name="TextBox 9">
            <a:extLst>
              <a:ext uri="{FF2B5EF4-FFF2-40B4-BE49-F238E27FC236}">
                <a16:creationId xmlns:a16="http://schemas.microsoft.com/office/drawing/2014/main" id="{ABACB518-08C4-D826-B344-628B520C6270}"/>
              </a:ext>
            </a:extLst>
          </p:cNvPr>
          <p:cNvSpPr txBox="1"/>
          <p:nvPr/>
        </p:nvSpPr>
        <p:spPr>
          <a:xfrm>
            <a:off x="9724652" y="6391340"/>
            <a:ext cx="1858394" cy="338554"/>
          </a:xfrm>
          <a:prstGeom prst="rect">
            <a:avLst/>
          </a:prstGeom>
          <a:noFill/>
        </p:spPr>
        <p:txBody>
          <a:bodyPr wrap="none" rtlCol="0">
            <a:spAutoFit/>
          </a:bodyPr>
          <a:lstStyle/>
          <a:p>
            <a:r>
              <a:rPr lang="en-US" sz="1600">
                <a:solidFill>
                  <a:srgbClr val="041F41"/>
                </a:solidFill>
              </a:rPr>
              <a:t>Source: </a:t>
            </a:r>
            <a:r>
              <a:rPr lang="en-US" sz="1600">
                <a:solidFill>
                  <a:srgbClr val="041F41"/>
                </a:solidFill>
                <a:hlinkClick r:id="rId3"/>
              </a:rPr>
              <a:t>Google Blog</a:t>
            </a:r>
            <a:endParaRPr lang="en-US" sz="1600">
              <a:solidFill>
                <a:srgbClr val="041F41"/>
              </a:solidFill>
            </a:endParaRPr>
          </a:p>
        </p:txBody>
      </p:sp>
      <p:sp>
        <p:nvSpPr>
          <p:cNvPr id="11" name="TextBox 10">
            <a:extLst>
              <a:ext uri="{FF2B5EF4-FFF2-40B4-BE49-F238E27FC236}">
                <a16:creationId xmlns:a16="http://schemas.microsoft.com/office/drawing/2014/main" id="{C85F62A8-70B5-D8B1-930B-5C93E35DB995}"/>
              </a:ext>
            </a:extLst>
          </p:cNvPr>
          <p:cNvSpPr txBox="1"/>
          <p:nvPr/>
        </p:nvSpPr>
        <p:spPr>
          <a:xfrm>
            <a:off x="5157199" y="5806565"/>
            <a:ext cx="931665" cy="584775"/>
          </a:xfrm>
          <a:prstGeom prst="rect">
            <a:avLst/>
          </a:prstGeom>
          <a:noFill/>
        </p:spPr>
        <p:txBody>
          <a:bodyPr wrap="none" rtlCol="0">
            <a:spAutoFit/>
          </a:bodyPr>
          <a:lstStyle/>
          <a:p>
            <a:r>
              <a:rPr lang="en-US" sz="800">
                <a:solidFill>
                  <a:srgbClr val="041F41"/>
                </a:solidFill>
                <a:effectLst/>
              </a:rPr>
              <a:t>Keys and values</a:t>
            </a:r>
          </a:p>
          <a:p>
            <a:r>
              <a:rPr lang="en-US" sz="800">
                <a:solidFill>
                  <a:srgbClr val="041F41"/>
                </a:solidFill>
                <a:effectLst/>
              </a:rPr>
              <a:t>are actually word </a:t>
            </a:r>
          </a:p>
          <a:p>
            <a:r>
              <a:rPr lang="en-US" sz="800">
                <a:solidFill>
                  <a:srgbClr val="041F41"/>
                </a:solidFill>
                <a:effectLst/>
              </a:rPr>
              <a:t>embeddings, </a:t>
            </a:r>
          </a:p>
          <a:p>
            <a:r>
              <a:rPr lang="en-US" sz="800">
                <a:solidFill>
                  <a:srgbClr val="041F41"/>
                </a:solidFill>
                <a:effectLst/>
              </a:rPr>
              <a:t>not words.</a:t>
            </a:r>
          </a:p>
        </p:txBody>
      </p:sp>
    </p:spTree>
    <p:extLst>
      <p:ext uri="{BB962C8B-B14F-4D97-AF65-F5344CB8AC3E}">
        <p14:creationId xmlns:p14="http://schemas.microsoft.com/office/powerpoint/2010/main" val="24598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Multi-Head Attention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6789684" cy="4992677"/>
          </a:xfrm>
        </p:spPr>
        <p:txBody>
          <a:bodyPr>
            <a:normAutofit/>
          </a:bodyPr>
          <a:lstStyle/>
          <a:p>
            <a:r>
              <a:rPr lang="en-US" sz="2000">
                <a:solidFill>
                  <a:srgbClr val="041F41"/>
                </a:solidFill>
              </a:rPr>
              <a:t>Idea:</a:t>
            </a:r>
          </a:p>
          <a:p>
            <a:pPr lvl="1">
              <a:buFont typeface="+mj-lt"/>
              <a:buAutoNum type="arabicPeriod"/>
            </a:pPr>
            <a:r>
              <a:rPr lang="en-US" sz="2000">
                <a:solidFill>
                  <a:srgbClr val="041F41"/>
                </a:solidFill>
                <a:effectLst/>
              </a:rPr>
              <a:t>Stack linear layers (weight matrices without biases) that are independent each for keys, queries, values. </a:t>
            </a:r>
          </a:p>
          <a:p>
            <a:pPr lvl="1">
              <a:buFont typeface="+mj-lt"/>
              <a:buAutoNum type="arabicPeriod"/>
            </a:pPr>
            <a:r>
              <a:rPr lang="en-US" sz="2000">
                <a:solidFill>
                  <a:srgbClr val="041F41"/>
                </a:solidFill>
                <a:effectLst/>
              </a:rPr>
              <a:t>Concatenate output of attention heads to form (plus non-linearity) output layer.</a:t>
            </a:r>
            <a:endParaRPr lang="en-US" sz="2000">
              <a:solidFill>
                <a:srgbClr val="041F41"/>
              </a:solidFill>
            </a:endParaRPr>
          </a:p>
          <a:p>
            <a:r>
              <a:rPr lang="en-US" sz="2000">
                <a:solidFill>
                  <a:srgbClr val="041F41"/>
                </a:solidFill>
              </a:rPr>
              <a:t>Why?</a:t>
            </a:r>
          </a:p>
          <a:p>
            <a:pPr lvl="1">
              <a:buFont typeface="+mj-lt"/>
              <a:buAutoNum type="arabicPeriod"/>
            </a:pPr>
            <a:r>
              <a:rPr lang="en-US" sz="2000">
                <a:solidFill>
                  <a:srgbClr val="041F41"/>
                </a:solidFill>
                <a:effectLst/>
              </a:rPr>
              <a:t>Allows for model to focus on different positions. </a:t>
            </a:r>
          </a:p>
          <a:p>
            <a:pPr lvl="1">
              <a:buFont typeface="+mj-lt"/>
              <a:buAutoNum type="arabicPeriod"/>
            </a:pPr>
            <a:r>
              <a:rPr lang="en-US" sz="2000">
                <a:solidFill>
                  <a:srgbClr val="041F41"/>
                </a:solidFill>
                <a:effectLst/>
              </a:rPr>
              <a:t>Gives attention layer multiple “representation subspaces” </a:t>
            </a:r>
          </a:p>
          <a:p>
            <a:pPr lvl="1">
              <a:buFont typeface="+mj-lt"/>
              <a:buAutoNum type="arabicPeriod"/>
            </a:pPr>
            <a:r>
              <a:rPr lang="en-US" sz="2000">
                <a:solidFill>
                  <a:srgbClr val="041F41"/>
                </a:solidFill>
                <a:effectLst/>
              </a:rPr>
              <a:t>No longer need to oversaturate one attention mechanism.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41F41"/>
                </a:solidFill>
                <a:effectLst/>
                <a:uLnTx/>
                <a:uFillTx/>
                <a:ea typeface="+mn-ea"/>
                <a:cs typeface="+mn-cs"/>
              </a:rPr>
              <a:t>Key Point</a:t>
            </a:r>
          </a:p>
          <a:p>
            <a:pPr lvl="1">
              <a:buFont typeface="+mj-lt"/>
              <a:buAutoNum type="arabicPeriod"/>
            </a:pPr>
            <a:r>
              <a:rPr lang="en-US" sz="2000">
                <a:solidFill>
                  <a:srgbClr val="041F41"/>
                </a:solidFill>
                <a:effectLst/>
              </a:rPr>
              <a:t>Calculate 8 different attention heads and combine them.</a:t>
            </a:r>
          </a:p>
          <a:p>
            <a:pPr lvl="1">
              <a:buFont typeface="+mj-lt"/>
              <a:buAutoNum type="arabicPeriod"/>
            </a:pPr>
            <a:r>
              <a:rPr lang="en-US" sz="2000">
                <a:solidFill>
                  <a:srgbClr val="041F41"/>
                </a:solidFill>
              </a:rPr>
              <a:t>Attention heads are independent of each other.</a:t>
            </a:r>
            <a:endParaRPr lang="en-US" sz="2000">
              <a:solidFill>
                <a:srgbClr val="041F41"/>
              </a:solidFill>
              <a:effectLst/>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F69822A-F39C-1189-A83F-2EB2E2A414D2}"/>
              </a:ext>
            </a:extLst>
          </p:cNvPr>
          <p:cNvPicPr>
            <a:picLocks noChangeAspect="1"/>
          </p:cNvPicPr>
          <p:nvPr/>
        </p:nvPicPr>
        <p:blipFill>
          <a:blip r:embed="rId2"/>
          <a:stretch>
            <a:fillRect/>
          </a:stretch>
        </p:blipFill>
        <p:spPr>
          <a:xfrm>
            <a:off x="7704083" y="903890"/>
            <a:ext cx="3573518" cy="4508938"/>
          </a:xfrm>
          <a:prstGeom prst="rect">
            <a:avLst/>
          </a:prstGeom>
        </p:spPr>
      </p:pic>
      <p:sp>
        <p:nvSpPr>
          <p:cNvPr id="6" name="TextBox 5">
            <a:extLst>
              <a:ext uri="{FF2B5EF4-FFF2-40B4-BE49-F238E27FC236}">
                <a16:creationId xmlns:a16="http://schemas.microsoft.com/office/drawing/2014/main" id="{0E98EE7C-055E-01E0-62D8-407E8E38EA94}"/>
              </a:ext>
            </a:extLst>
          </p:cNvPr>
          <p:cNvSpPr txBox="1"/>
          <p:nvPr/>
        </p:nvSpPr>
        <p:spPr>
          <a:xfrm>
            <a:off x="8810252" y="6308208"/>
            <a:ext cx="2916119" cy="338554"/>
          </a:xfrm>
          <a:prstGeom prst="rect">
            <a:avLst/>
          </a:prstGeom>
          <a:noFill/>
        </p:spPr>
        <p:txBody>
          <a:bodyPr wrap="none" rtlCol="0">
            <a:spAutoFit/>
          </a:bodyPr>
          <a:lstStyle/>
          <a:p>
            <a:r>
              <a:rPr lang="en-US" sz="1600">
                <a:solidFill>
                  <a:srgbClr val="041F41"/>
                </a:solidFill>
              </a:rPr>
              <a:t>Source: </a:t>
            </a:r>
            <a:r>
              <a:rPr lang="en-US" sz="1600">
                <a:solidFill>
                  <a:srgbClr val="041F41"/>
                </a:solidFill>
                <a:hlinkClick r:id="rId3"/>
              </a:rPr>
              <a:t>Attention Is All You Need</a:t>
            </a:r>
            <a:endParaRPr lang="en-US" sz="1600">
              <a:solidFill>
                <a:srgbClr val="041F41"/>
              </a:solidFill>
            </a:endParaRPr>
          </a:p>
        </p:txBody>
      </p:sp>
    </p:spTree>
    <p:extLst>
      <p:ext uri="{BB962C8B-B14F-4D97-AF65-F5344CB8AC3E}">
        <p14:creationId xmlns:p14="http://schemas.microsoft.com/office/powerpoint/2010/main" val="5540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Positional Encoding</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pPr>
              <a:buFont typeface="Arial" panose="020B0604020202020204" pitchFamily="34" charset="0"/>
              <a:buChar char="•"/>
            </a:pPr>
            <a:r>
              <a:rPr lang="en-US" sz="2000">
                <a:solidFill>
                  <a:srgbClr val="041F41"/>
                </a:solidFill>
                <a:effectLst/>
              </a:rPr>
              <a:t>Need for information about the position and order of tokens in a sequence.</a:t>
            </a:r>
          </a:p>
          <a:p>
            <a:pPr>
              <a:buFont typeface="Arial" panose="020B0604020202020204" pitchFamily="34" charset="0"/>
              <a:buChar char="•"/>
            </a:pPr>
            <a:r>
              <a:rPr lang="en-US" sz="2000">
                <a:solidFill>
                  <a:srgbClr val="041F41"/>
                </a:solidFill>
                <a:effectLst/>
              </a:rPr>
              <a:t>Positional Embedding: Vector that represents position of each token.</a:t>
            </a:r>
          </a:p>
          <a:p>
            <a:pPr lvl="1"/>
            <a:r>
              <a:rPr lang="en-US" sz="2000">
                <a:solidFill>
                  <a:srgbClr val="041F41"/>
                </a:solidFill>
                <a:effectLst/>
              </a:rPr>
              <a:t>Element wise addition the position embedding to the word embedding vector.</a:t>
            </a:r>
            <a:endParaRPr lang="en-US" sz="2000">
              <a:solidFill>
                <a:srgbClr val="041F41"/>
              </a:solidFill>
            </a:endParaRPr>
          </a:p>
          <a:p>
            <a:pPr lvl="1"/>
            <a:r>
              <a:rPr lang="en-US" sz="2000">
                <a:solidFill>
                  <a:srgbClr val="041F41"/>
                </a:solidFill>
                <a:effectLst/>
              </a:rPr>
              <a:t>Positional embedding be fixed or learned.</a:t>
            </a:r>
          </a:p>
          <a:p>
            <a:pPr lvl="1"/>
            <a:endParaRPr lang="en-US" sz="2000">
              <a:solidFill>
                <a:srgbClr val="041F41"/>
              </a:solidFill>
            </a:endParaRPr>
          </a:p>
          <a:p>
            <a:pPr marL="457200" lvl="1" indent="0">
              <a:buNone/>
            </a:pPr>
            <a:endParaRPr lang="en-US" sz="2000">
              <a:solidFill>
                <a:srgbClr val="041F41"/>
              </a:solidFill>
            </a:endParaRPr>
          </a:p>
          <a:p>
            <a:pPr marL="0" indent="0">
              <a:buNone/>
            </a:pPr>
            <a:r>
              <a:rPr lang="en-US" sz="2000">
                <a:solidFill>
                  <a:srgbClr val="041F41"/>
                </a:solidFill>
              </a:rPr>
              <a:t>From paper: “We chose this function because we hypothesized it would allow the model to easily learn to attend by relative positions, since for any fixed offset k, </a:t>
            </a:r>
            <a:r>
              <a:rPr lang="en-US" sz="2000" err="1">
                <a:solidFill>
                  <a:srgbClr val="041F41"/>
                </a:solidFill>
              </a:rPr>
              <a:t>PE</a:t>
            </a:r>
            <a:r>
              <a:rPr lang="en-US" sz="2000" baseline="-25000" err="1">
                <a:solidFill>
                  <a:srgbClr val="041F41"/>
                </a:solidFill>
              </a:rPr>
              <a:t>pos+k</a:t>
            </a:r>
            <a:r>
              <a:rPr lang="en-US" sz="2000" baseline="-25000">
                <a:solidFill>
                  <a:srgbClr val="041F41"/>
                </a:solidFill>
              </a:rPr>
              <a:t>  </a:t>
            </a:r>
            <a:r>
              <a:rPr lang="en-US" sz="2000">
                <a:solidFill>
                  <a:srgbClr val="041F41"/>
                </a:solidFill>
              </a:rPr>
              <a:t>can be represented as a linear function of </a:t>
            </a:r>
            <a:r>
              <a:rPr lang="en-US" sz="2000" err="1">
                <a:solidFill>
                  <a:srgbClr val="041F41"/>
                </a:solidFill>
              </a:rPr>
              <a:t>PE</a:t>
            </a:r>
            <a:r>
              <a:rPr lang="en-US" sz="2000" baseline="-25000" err="1">
                <a:solidFill>
                  <a:srgbClr val="041F41"/>
                </a:solidFill>
              </a:rPr>
              <a:t>pos</a:t>
            </a:r>
            <a:r>
              <a:rPr lang="en-US" sz="2000">
                <a:solidFill>
                  <a:srgbClr val="041F41"/>
                </a:solidFill>
              </a:rPr>
              <a:t>”.</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0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51881"/>
            <a:ext cx="10515600" cy="833054"/>
          </a:xfrm>
        </p:spPr>
        <p:txBody>
          <a:bodyPr/>
          <a:lstStyle/>
          <a:p>
            <a:r>
              <a:rPr lang="en-US">
                <a:solidFill>
                  <a:srgbClr val="041F41"/>
                </a:solidFill>
              </a:rPr>
              <a:t>Complete Architecture</a:t>
            </a:r>
          </a:p>
        </p:txBody>
      </p:sp>
      <p:pic>
        <p:nvPicPr>
          <p:cNvPr id="4" name="Content Placeholder 3">
            <a:extLst>
              <a:ext uri="{FF2B5EF4-FFF2-40B4-BE49-F238E27FC236}">
                <a16:creationId xmlns:a16="http://schemas.microsoft.com/office/drawing/2014/main" id="{09C6D1B0-7E34-3F33-06D4-9FEFD245B532}"/>
              </a:ext>
            </a:extLst>
          </p:cNvPr>
          <p:cNvPicPr>
            <a:picLocks noGrp="1" noChangeAspect="1"/>
          </p:cNvPicPr>
          <p:nvPr>
            <p:ph idx="1"/>
          </p:nvPr>
        </p:nvPicPr>
        <p:blipFill>
          <a:blip r:embed="rId2"/>
          <a:stretch>
            <a:fillRect/>
          </a:stretch>
        </p:blipFill>
        <p:spPr>
          <a:xfrm>
            <a:off x="4236607" y="1366838"/>
            <a:ext cx="3718786" cy="5296721"/>
          </a:xfrm>
          <a:prstGeom prst="rect">
            <a:avLst/>
          </a:prstGeom>
        </p:spPr>
      </p:pic>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D402AA-45FF-F5E0-9828-F9D30235063D}"/>
              </a:ext>
            </a:extLst>
          </p:cNvPr>
          <p:cNvCxnSpPr>
            <a:cxnSpLocks/>
            <a:stCxn id="47" idx="3"/>
          </p:cNvCxnSpPr>
          <p:nvPr/>
        </p:nvCxnSpPr>
        <p:spPr>
          <a:xfrm>
            <a:off x="3806539" y="3496573"/>
            <a:ext cx="1209382" cy="389628"/>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6C52627-277E-2614-0534-1C685BA1F5B1}"/>
              </a:ext>
            </a:extLst>
          </p:cNvPr>
          <p:cNvCxnSpPr>
            <a:cxnSpLocks/>
            <a:stCxn id="45" idx="3"/>
          </p:cNvCxnSpPr>
          <p:nvPr/>
        </p:nvCxnSpPr>
        <p:spPr>
          <a:xfrm flipV="1">
            <a:off x="3565214" y="4816173"/>
            <a:ext cx="1486118" cy="263230"/>
          </a:xfrm>
          <a:prstGeom prst="straightConnector1">
            <a:avLst/>
          </a:prstGeom>
          <a:ln w="254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BCB22A-2EC1-A292-48AB-5C73B23912C2}"/>
              </a:ext>
            </a:extLst>
          </p:cNvPr>
          <p:cNvCxnSpPr>
            <a:cxnSpLocks/>
            <a:stCxn id="56" idx="1"/>
          </p:cNvCxnSpPr>
          <p:nvPr/>
        </p:nvCxnSpPr>
        <p:spPr>
          <a:xfrm flipH="1">
            <a:off x="7191012" y="1996193"/>
            <a:ext cx="1217879" cy="954107"/>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B61B33-3C7B-ADD2-AB47-642AA41D1E30}"/>
              </a:ext>
            </a:extLst>
          </p:cNvPr>
          <p:cNvCxnSpPr>
            <a:cxnSpLocks/>
            <a:stCxn id="50" idx="1"/>
          </p:cNvCxnSpPr>
          <p:nvPr/>
        </p:nvCxnSpPr>
        <p:spPr>
          <a:xfrm flipH="1">
            <a:off x="7179106" y="3463229"/>
            <a:ext cx="1262062" cy="24861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16D22F-7A73-E5B2-0E21-D73F9B2FD967}"/>
              </a:ext>
            </a:extLst>
          </p:cNvPr>
          <p:cNvCxnSpPr>
            <a:cxnSpLocks/>
            <a:stCxn id="49" idx="1"/>
          </p:cNvCxnSpPr>
          <p:nvPr/>
        </p:nvCxnSpPr>
        <p:spPr>
          <a:xfrm flipH="1" flipV="1">
            <a:off x="7161340" y="4812264"/>
            <a:ext cx="1250156" cy="23442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DFE6B8-0C94-DFE6-D4F1-3FB4C01072DB}"/>
              </a:ext>
            </a:extLst>
          </p:cNvPr>
          <p:cNvCxnSpPr>
            <a:cxnSpLocks/>
          </p:cNvCxnSpPr>
          <p:nvPr/>
        </p:nvCxnSpPr>
        <p:spPr>
          <a:xfrm>
            <a:off x="4855055" y="2196557"/>
            <a:ext cx="429301" cy="1246731"/>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1BC244-7B76-84C7-8FBB-D160E38F3510}"/>
              </a:ext>
            </a:extLst>
          </p:cNvPr>
          <p:cNvCxnSpPr>
            <a:cxnSpLocks/>
            <a:stCxn id="51" idx="3"/>
          </p:cNvCxnSpPr>
          <p:nvPr/>
        </p:nvCxnSpPr>
        <p:spPr>
          <a:xfrm>
            <a:off x="5393319" y="1877631"/>
            <a:ext cx="872042" cy="692695"/>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4280BC-0238-5888-BE62-3F56FF973475}"/>
              </a:ext>
            </a:extLst>
          </p:cNvPr>
          <p:cNvCxnSpPr>
            <a:cxnSpLocks/>
          </p:cNvCxnSpPr>
          <p:nvPr/>
        </p:nvCxnSpPr>
        <p:spPr>
          <a:xfrm>
            <a:off x="5361786" y="2150543"/>
            <a:ext cx="914613" cy="1170908"/>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09330B-1FEB-5965-BBE1-66E73C5EA244}"/>
              </a:ext>
            </a:extLst>
          </p:cNvPr>
          <p:cNvCxnSpPr>
            <a:cxnSpLocks/>
            <a:stCxn id="51" idx="2"/>
          </p:cNvCxnSpPr>
          <p:nvPr/>
        </p:nvCxnSpPr>
        <p:spPr>
          <a:xfrm>
            <a:off x="4290705" y="2170018"/>
            <a:ext cx="743910" cy="2103804"/>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90BFB2-9A92-AF9E-0F8B-D1743FA7F257}"/>
              </a:ext>
            </a:extLst>
          </p:cNvPr>
          <p:cNvCxnSpPr>
            <a:cxnSpLocks/>
          </p:cNvCxnSpPr>
          <p:nvPr/>
        </p:nvCxnSpPr>
        <p:spPr>
          <a:xfrm>
            <a:off x="5135351" y="2170018"/>
            <a:ext cx="1183619" cy="1936132"/>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1AE87B3-3CF9-9C6B-B296-1C1C2D3BEF46}"/>
              </a:ext>
            </a:extLst>
          </p:cNvPr>
          <p:cNvSpPr txBox="1"/>
          <p:nvPr/>
        </p:nvSpPr>
        <p:spPr>
          <a:xfrm>
            <a:off x="1359986" y="4617738"/>
            <a:ext cx="2205228" cy="923330"/>
          </a:xfrm>
          <a:prstGeom prst="rect">
            <a:avLst/>
          </a:prstGeom>
          <a:noFill/>
        </p:spPr>
        <p:txBody>
          <a:bodyPr wrap="square" rtlCol="0">
            <a:spAutoFit/>
          </a:bodyPr>
          <a:lstStyle/>
          <a:p>
            <a:pPr algn="ctr"/>
            <a:r>
              <a:rPr lang="en-US" sz="1600">
                <a:solidFill>
                  <a:schemeClr val="accent6">
                    <a:lumMod val="75000"/>
                  </a:schemeClr>
                </a:solidFill>
                <a:latin typeface="+mj-lt"/>
              </a:rPr>
              <a:t>Encoder</a:t>
            </a:r>
            <a:r>
              <a:rPr lang="en-US" sz="1600">
                <a:latin typeface="+mj-lt"/>
              </a:rPr>
              <a:t> self-attention:</a:t>
            </a:r>
          </a:p>
          <a:p>
            <a:pPr algn="ctr"/>
            <a:r>
              <a:rPr lang="en-US" sz="1400">
                <a:latin typeface="+mj-lt"/>
              </a:rPr>
              <a:t>tokens look at each other</a:t>
            </a:r>
          </a:p>
          <a:p>
            <a:pPr algn="ctr"/>
            <a:r>
              <a:rPr lang="en-US" sz="1200">
                <a:solidFill>
                  <a:srgbClr val="B9BBC5"/>
                </a:solidFill>
                <a:latin typeface="+mj-lt"/>
              </a:rPr>
              <a:t>queries, key, value are computed from encoder states</a:t>
            </a:r>
          </a:p>
        </p:txBody>
      </p:sp>
      <p:sp>
        <p:nvSpPr>
          <p:cNvPr id="47" name="TextBox 46">
            <a:extLst>
              <a:ext uri="{FF2B5EF4-FFF2-40B4-BE49-F238E27FC236}">
                <a16:creationId xmlns:a16="http://schemas.microsoft.com/office/drawing/2014/main" id="{5E332FB6-F7CB-3A19-B143-A6D7A14C472E}"/>
              </a:ext>
            </a:extLst>
          </p:cNvPr>
          <p:cNvSpPr txBox="1"/>
          <p:nvPr/>
        </p:nvSpPr>
        <p:spPr>
          <a:xfrm>
            <a:off x="1072055" y="3004130"/>
            <a:ext cx="2734484" cy="984885"/>
          </a:xfrm>
          <a:prstGeom prst="rect">
            <a:avLst/>
          </a:prstGeom>
          <a:noFill/>
        </p:spPr>
        <p:txBody>
          <a:bodyPr wrap="square" rtlCol="0">
            <a:spAutoFit/>
          </a:bodyPr>
          <a:lstStyle/>
          <a:p>
            <a:pPr algn="ctr"/>
            <a:r>
              <a:rPr lang="en-US" sz="1600">
                <a:solidFill>
                  <a:schemeClr val="accent1">
                    <a:lumMod val="60000"/>
                    <a:lumOff val="40000"/>
                  </a:schemeClr>
                </a:solidFill>
                <a:latin typeface="+mj-lt"/>
              </a:rPr>
              <a:t>Feed-forward network</a:t>
            </a:r>
            <a:r>
              <a:rPr lang="en-US" sz="1600">
                <a:latin typeface="+mj-lt"/>
              </a:rPr>
              <a:t>:</a:t>
            </a:r>
          </a:p>
          <a:p>
            <a:pPr algn="ctr"/>
            <a:r>
              <a:rPr lang="en-US" sz="1400">
                <a:latin typeface="+mj-lt"/>
              </a:rPr>
              <a:t>after taking information from other tokens, take a moment to think and process this information </a:t>
            </a:r>
          </a:p>
        </p:txBody>
      </p:sp>
      <p:sp>
        <p:nvSpPr>
          <p:cNvPr id="49" name="TextBox 48">
            <a:extLst>
              <a:ext uri="{FF2B5EF4-FFF2-40B4-BE49-F238E27FC236}">
                <a16:creationId xmlns:a16="http://schemas.microsoft.com/office/drawing/2014/main" id="{B5894A91-E0BE-56CB-95DC-AF0E0B054AB3}"/>
              </a:ext>
            </a:extLst>
          </p:cNvPr>
          <p:cNvSpPr txBox="1"/>
          <p:nvPr/>
        </p:nvSpPr>
        <p:spPr>
          <a:xfrm>
            <a:off x="8411496" y="4585026"/>
            <a:ext cx="2942304" cy="923330"/>
          </a:xfrm>
          <a:prstGeom prst="rect">
            <a:avLst/>
          </a:prstGeom>
          <a:noFill/>
        </p:spPr>
        <p:txBody>
          <a:bodyPr wrap="square" rtlCol="0">
            <a:spAutoFit/>
          </a:bodyPr>
          <a:lstStyle/>
          <a:p>
            <a:pPr algn="ctr"/>
            <a:r>
              <a:rPr lang="en-US" sz="1600">
                <a:solidFill>
                  <a:schemeClr val="accent2">
                    <a:lumMod val="75000"/>
                  </a:schemeClr>
                </a:solidFill>
                <a:latin typeface="+mj-lt"/>
              </a:rPr>
              <a:t>Decoder</a:t>
            </a:r>
            <a:r>
              <a:rPr lang="en-US" sz="1600">
                <a:latin typeface="+mj-lt"/>
              </a:rPr>
              <a:t> self-attention (masked):</a:t>
            </a:r>
          </a:p>
          <a:p>
            <a:pPr algn="ctr"/>
            <a:r>
              <a:rPr lang="en-US" sz="1400">
                <a:latin typeface="+mj-lt"/>
              </a:rPr>
              <a:t>tokens look at previous tokens</a:t>
            </a:r>
          </a:p>
          <a:p>
            <a:pPr algn="ctr"/>
            <a:r>
              <a:rPr lang="en-US" sz="1200">
                <a:solidFill>
                  <a:srgbClr val="B9BBC5"/>
                </a:solidFill>
                <a:latin typeface="+mj-lt"/>
              </a:rPr>
              <a:t>queries, keys, values are computed from decoder states</a:t>
            </a:r>
          </a:p>
        </p:txBody>
      </p:sp>
      <p:sp>
        <p:nvSpPr>
          <p:cNvPr id="50" name="TextBox 49">
            <a:extLst>
              <a:ext uri="{FF2B5EF4-FFF2-40B4-BE49-F238E27FC236}">
                <a16:creationId xmlns:a16="http://schemas.microsoft.com/office/drawing/2014/main" id="{D92B2B97-45C3-D9B0-BC41-DD42E0EEC50C}"/>
              </a:ext>
            </a:extLst>
          </p:cNvPr>
          <p:cNvSpPr txBox="1"/>
          <p:nvPr/>
        </p:nvSpPr>
        <p:spPr>
          <a:xfrm>
            <a:off x="8441168" y="3001564"/>
            <a:ext cx="2912632" cy="923330"/>
          </a:xfrm>
          <a:prstGeom prst="rect">
            <a:avLst/>
          </a:prstGeom>
          <a:noFill/>
        </p:spPr>
        <p:txBody>
          <a:bodyPr wrap="square" rtlCol="0">
            <a:spAutoFit/>
          </a:bodyPr>
          <a:lstStyle/>
          <a:p>
            <a:pPr algn="ctr"/>
            <a:r>
              <a:rPr lang="en-US" sz="1600">
                <a:solidFill>
                  <a:schemeClr val="accent2">
                    <a:lumMod val="75000"/>
                  </a:schemeClr>
                </a:solidFill>
                <a:latin typeface="+mj-lt"/>
              </a:rPr>
              <a:t>Decoder</a:t>
            </a:r>
            <a:r>
              <a:rPr lang="en-US" sz="1600">
                <a:solidFill>
                  <a:schemeClr val="accent6">
                    <a:lumMod val="75000"/>
                  </a:schemeClr>
                </a:solidFill>
                <a:latin typeface="+mj-lt"/>
              </a:rPr>
              <a:t> </a:t>
            </a:r>
            <a:r>
              <a:rPr lang="en-US" sz="1600">
                <a:solidFill>
                  <a:srgbClr val="041F41"/>
                </a:solidFill>
                <a:latin typeface="+mj-lt"/>
              </a:rPr>
              <a:t>-</a:t>
            </a:r>
            <a:r>
              <a:rPr lang="en-US" sz="1600">
                <a:solidFill>
                  <a:schemeClr val="accent6">
                    <a:lumMod val="75000"/>
                  </a:schemeClr>
                </a:solidFill>
                <a:latin typeface="+mj-lt"/>
              </a:rPr>
              <a:t> Encoder</a:t>
            </a:r>
            <a:r>
              <a:rPr lang="en-US" sz="1600">
                <a:latin typeface="+mj-lt"/>
              </a:rPr>
              <a:t> self-attention:</a:t>
            </a:r>
          </a:p>
          <a:p>
            <a:pPr algn="ctr"/>
            <a:r>
              <a:rPr lang="en-US" sz="1400">
                <a:latin typeface="+mj-lt"/>
              </a:rPr>
              <a:t>target tokens look at the source</a:t>
            </a:r>
          </a:p>
          <a:p>
            <a:pPr algn="ctr"/>
            <a:r>
              <a:rPr lang="en-US" sz="1200">
                <a:solidFill>
                  <a:srgbClr val="B9BBC5"/>
                </a:solidFill>
                <a:latin typeface="+mj-lt"/>
              </a:rPr>
              <a:t>queries – from decoder state; keys and values from encoder states</a:t>
            </a:r>
          </a:p>
        </p:txBody>
      </p:sp>
      <p:sp>
        <p:nvSpPr>
          <p:cNvPr id="51" name="TextBox 50">
            <a:extLst>
              <a:ext uri="{FF2B5EF4-FFF2-40B4-BE49-F238E27FC236}">
                <a16:creationId xmlns:a16="http://schemas.microsoft.com/office/drawing/2014/main" id="{264C9B38-9B58-8A8C-3863-3512B4FD20D7}"/>
              </a:ext>
            </a:extLst>
          </p:cNvPr>
          <p:cNvSpPr txBox="1"/>
          <p:nvPr/>
        </p:nvSpPr>
        <p:spPr>
          <a:xfrm>
            <a:off x="3188091" y="1585243"/>
            <a:ext cx="2205228" cy="584775"/>
          </a:xfrm>
          <a:prstGeom prst="rect">
            <a:avLst/>
          </a:prstGeom>
          <a:noFill/>
        </p:spPr>
        <p:txBody>
          <a:bodyPr wrap="square" rtlCol="0">
            <a:spAutoFit/>
          </a:bodyPr>
          <a:lstStyle/>
          <a:p>
            <a:pPr algn="ctr"/>
            <a:r>
              <a:rPr lang="en-US" sz="1600">
                <a:solidFill>
                  <a:schemeClr val="accent4">
                    <a:lumMod val="60000"/>
                    <a:lumOff val="40000"/>
                  </a:schemeClr>
                </a:solidFill>
                <a:latin typeface="+mj-lt"/>
              </a:rPr>
              <a:t>Residual connections and layer normalization</a:t>
            </a:r>
          </a:p>
        </p:txBody>
      </p:sp>
      <p:sp>
        <p:nvSpPr>
          <p:cNvPr id="56" name="TextBox 55">
            <a:extLst>
              <a:ext uri="{FF2B5EF4-FFF2-40B4-BE49-F238E27FC236}">
                <a16:creationId xmlns:a16="http://schemas.microsoft.com/office/drawing/2014/main" id="{EC3A9909-F606-08F0-CA8F-538368F2E143}"/>
              </a:ext>
            </a:extLst>
          </p:cNvPr>
          <p:cNvSpPr txBox="1"/>
          <p:nvPr/>
        </p:nvSpPr>
        <p:spPr>
          <a:xfrm>
            <a:off x="8408891" y="1503750"/>
            <a:ext cx="2734484" cy="984885"/>
          </a:xfrm>
          <a:prstGeom prst="rect">
            <a:avLst/>
          </a:prstGeom>
          <a:noFill/>
        </p:spPr>
        <p:txBody>
          <a:bodyPr wrap="square" rtlCol="0">
            <a:spAutoFit/>
          </a:bodyPr>
          <a:lstStyle/>
          <a:p>
            <a:pPr algn="ctr"/>
            <a:r>
              <a:rPr lang="en-US" sz="1600">
                <a:solidFill>
                  <a:schemeClr val="accent1">
                    <a:lumMod val="60000"/>
                    <a:lumOff val="40000"/>
                  </a:schemeClr>
                </a:solidFill>
                <a:latin typeface="+mj-lt"/>
              </a:rPr>
              <a:t>Feed-forward network</a:t>
            </a:r>
            <a:r>
              <a:rPr lang="en-US" sz="1600">
                <a:latin typeface="+mj-lt"/>
              </a:rPr>
              <a:t>:</a:t>
            </a:r>
          </a:p>
          <a:p>
            <a:pPr algn="ctr"/>
            <a:r>
              <a:rPr lang="en-US" sz="1400">
                <a:latin typeface="+mj-lt"/>
              </a:rPr>
              <a:t>after taking information from other tokens, take a moment to think and process this information </a:t>
            </a:r>
          </a:p>
        </p:txBody>
      </p:sp>
      <p:cxnSp>
        <p:nvCxnSpPr>
          <p:cNvPr id="66" name="Straight Arrow Connector 65">
            <a:extLst>
              <a:ext uri="{FF2B5EF4-FFF2-40B4-BE49-F238E27FC236}">
                <a16:creationId xmlns:a16="http://schemas.microsoft.com/office/drawing/2014/main" id="{D4623500-81FD-CECB-08D8-E65BFA9AB3F6}"/>
              </a:ext>
            </a:extLst>
          </p:cNvPr>
          <p:cNvCxnSpPr>
            <a:cxnSpLocks/>
            <a:stCxn id="72" idx="3"/>
          </p:cNvCxnSpPr>
          <p:nvPr/>
        </p:nvCxnSpPr>
        <p:spPr>
          <a:xfrm flipV="1">
            <a:off x="3471908" y="3966964"/>
            <a:ext cx="1374634" cy="291775"/>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5BC1561-FB32-70F1-2839-25ECBACFA524}"/>
              </a:ext>
            </a:extLst>
          </p:cNvPr>
          <p:cNvCxnSpPr>
            <a:cxnSpLocks/>
            <a:stCxn id="72" idx="3"/>
          </p:cNvCxnSpPr>
          <p:nvPr/>
        </p:nvCxnSpPr>
        <p:spPr>
          <a:xfrm>
            <a:off x="3471908" y="4258739"/>
            <a:ext cx="1394259" cy="144664"/>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ADDDACA-0536-85FA-7204-BD7879F6C9FF}"/>
              </a:ext>
            </a:extLst>
          </p:cNvPr>
          <p:cNvSpPr txBox="1"/>
          <p:nvPr/>
        </p:nvSpPr>
        <p:spPr>
          <a:xfrm>
            <a:off x="737424" y="3997129"/>
            <a:ext cx="2734484" cy="523220"/>
          </a:xfrm>
          <a:prstGeom prst="rect">
            <a:avLst/>
          </a:prstGeom>
          <a:noFill/>
        </p:spPr>
        <p:txBody>
          <a:bodyPr wrap="square" rtlCol="0">
            <a:spAutoFit/>
          </a:bodyPr>
          <a:lstStyle/>
          <a:p>
            <a:pPr algn="ctr"/>
            <a:r>
              <a:rPr lang="en-US" sz="1600">
                <a:solidFill>
                  <a:srgbClr val="605E63"/>
                </a:solidFill>
                <a:latin typeface="+mj-lt"/>
              </a:rPr>
              <a:t>Skip Connection:</a:t>
            </a:r>
          </a:p>
          <a:p>
            <a:pPr algn="ctr"/>
            <a:r>
              <a:rPr lang="en-US" sz="1200">
                <a:solidFill>
                  <a:srgbClr val="B9BBC5"/>
                </a:solidFill>
              </a:rPr>
              <a:t>attention + query</a:t>
            </a:r>
            <a:endParaRPr lang="en-US" sz="1200">
              <a:solidFill>
                <a:srgbClr val="605E63"/>
              </a:solidFill>
              <a:latin typeface="+mj-lt"/>
            </a:endParaRPr>
          </a:p>
        </p:txBody>
      </p:sp>
      <p:sp>
        <p:nvSpPr>
          <p:cNvPr id="75" name="TextBox 74">
            <a:extLst>
              <a:ext uri="{FF2B5EF4-FFF2-40B4-BE49-F238E27FC236}">
                <a16:creationId xmlns:a16="http://schemas.microsoft.com/office/drawing/2014/main" id="{C457BDBE-FDFD-2E0C-FEBC-F19CF2FA4CF2}"/>
              </a:ext>
            </a:extLst>
          </p:cNvPr>
          <p:cNvSpPr txBox="1"/>
          <p:nvPr/>
        </p:nvSpPr>
        <p:spPr>
          <a:xfrm>
            <a:off x="8731204" y="4035815"/>
            <a:ext cx="2444447" cy="523220"/>
          </a:xfrm>
          <a:prstGeom prst="rect">
            <a:avLst/>
          </a:prstGeom>
          <a:noFill/>
        </p:spPr>
        <p:txBody>
          <a:bodyPr wrap="square" rtlCol="0">
            <a:spAutoFit/>
          </a:bodyPr>
          <a:lstStyle/>
          <a:p>
            <a:pPr algn="ctr"/>
            <a:r>
              <a:rPr lang="en-US" sz="1600">
                <a:solidFill>
                  <a:srgbClr val="605E63"/>
                </a:solidFill>
                <a:latin typeface="+mj-lt"/>
              </a:rPr>
              <a:t>Skip Connection:</a:t>
            </a:r>
          </a:p>
          <a:p>
            <a:pPr algn="ctr"/>
            <a:r>
              <a:rPr lang="en-US" sz="1200">
                <a:solidFill>
                  <a:srgbClr val="B9BBC5"/>
                </a:solidFill>
              </a:rPr>
              <a:t>attention + query</a:t>
            </a:r>
            <a:endParaRPr lang="en-US" sz="1200">
              <a:solidFill>
                <a:srgbClr val="605E63"/>
              </a:solidFill>
            </a:endParaRPr>
          </a:p>
        </p:txBody>
      </p:sp>
      <p:cxnSp>
        <p:nvCxnSpPr>
          <p:cNvPr id="76" name="Straight Arrow Connector 75">
            <a:extLst>
              <a:ext uri="{FF2B5EF4-FFF2-40B4-BE49-F238E27FC236}">
                <a16:creationId xmlns:a16="http://schemas.microsoft.com/office/drawing/2014/main" id="{9CE5F2E9-0FC5-A167-2E29-5732667F9D2E}"/>
              </a:ext>
            </a:extLst>
          </p:cNvPr>
          <p:cNvCxnSpPr>
            <a:cxnSpLocks/>
            <a:stCxn id="75" idx="1"/>
          </p:cNvCxnSpPr>
          <p:nvPr/>
        </p:nvCxnSpPr>
        <p:spPr>
          <a:xfrm flipH="1" flipV="1">
            <a:off x="7318444" y="3117990"/>
            <a:ext cx="1412760" cy="1179435"/>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6AD07C4-C35D-FCC4-C9C5-6F9E0B3B01EC}"/>
              </a:ext>
            </a:extLst>
          </p:cNvPr>
          <p:cNvCxnSpPr>
            <a:cxnSpLocks/>
            <a:stCxn id="75" idx="1"/>
          </p:cNvCxnSpPr>
          <p:nvPr/>
        </p:nvCxnSpPr>
        <p:spPr>
          <a:xfrm flipH="1" flipV="1">
            <a:off x="7318444" y="4015198"/>
            <a:ext cx="1412760" cy="282227"/>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8B662F5-A687-4DD9-7BA8-CAE12F7E37DF}"/>
              </a:ext>
            </a:extLst>
          </p:cNvPr>
          <p:cNvCxnSpPr>
            <a:cxnSpLocks/>
            <a:stCxn id="75" idx="1"/>
          </p:cNvCxnSpPr>
          <p:nvPr/>
        </p:nvCxnSpPr>
        <p:spPr>
          <a:xfrm flipH="1">
            <a:off x="7336947" y="4297425"/>
            <a:ext cx="1394257" cy="131495"/>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CC6A736-0B66-DA10-3BCC-8E08E47FA054}"/>
              </a:ext>
            </a:extLst>
          </p:cNvPr>
          <p:cNvSpPr txBox="1"/>
          <p:nvPr/>
        </p:nvSpPr>
        <p:spPr>
          <a:xfrm>
            <a:off x="6242785" y="4848132"/>
            <a:ext cx="264816" cy="276999"/>
          </a:xfrm>
          <a:prstGeom prst="rect">
            <a:avLst/>
          </a:prstGeom>
          <a:noFill/>
        </p:spPr>
        <p:txBody>
          <a:bodyPr wrap="none" rtlCol="0">
            <a:spAutoFit/>
          </a:bodyPr>
          <a:lstStyle/>
          <a:p>
            <a:r>
              <a:rPr lang="en-US" sz="1200">
                <a:solidFill>
                  <a:schemeClr val="accent2">
                    <a:lumMod val="50000"/>
                  </a:schemeClr>
                </a:solidFill>
              </a:rPr>
              <a:t>K</a:t>
            </a:r>
          </a:p>
        </p:txBody>
      </p:sp>
      <p:sp>
        <p:nvSpPr>
          <p:cNvPr id="86" name="TextBox 85">
            <a:extLst>
              <a:ext uri="{FF2B5EF4-FFF2-40B4-BE49-F238E27FC236}">
                <a16:creationId xmlns:a16="http://schemas.microsoft.com/office/drawing/2014/main" id="{9D92EE7C-E535-4714-61EC-96CDDC0F625B}"/>
              </a:ext>
            </a:extLst>
          </p:cNvPr>
          <p:cNvSpPr txBox="1"/>
          <p:nvPr/>
        </p:nvSpPr>
        <p:spPr>
          <a:xfrm>
            <a:off x="5041172" y="4848133"/>
            <a:ext cx="264816" cy="276999"/>
          </a:xfrm>
          <a:prstGeom prst="rect">
            <a:avLst/>
          </a:prstGeom>
          <a:noFill/>
        </p:spPr>
        <p:txBody>
          <a:bodyPr wrap="none" rtlCol="0">
            <a:spAutoFit/>
          </a:bodyPr>
          <a:lstStyle/>
          <a:p>
            <a:r>
              <a:rPr lang="en-US" sz="1200">
                <a:solidFill>
                  <a:schemeClr val="accent2">
                    <a:lumMod val="50000"/>
                  </a:schemeClr>
                </a:solidFill>
              </a:rPr>
              <a:t>K</a:t>
            </a:r>
          </a:p>
        </p:txBody>
      </p:sp>
      <p:sp>
        <p:nvSpPr>
          <p:cNvPr id="87" name="TextBox 86">
            <a:extLst>
              <a:ext uri="{FF2B5EF4-FFF2-40B4-BE49-F238E27FC236}">
                <a16:creationId xmlns:a16="http://schemas.microsoft.com/office/drawing/2014/main" id="{54F30EC7-DF9F-4A2E-0591-5BB9B9C6C775}"/>
              </a:ext>
            </a:extLst>
          </p:cNvPr>
          <p:cNvSpPr txBox="1"/>
          <p:nvPr/>
        </p:nvSpPr>
        <p:spPr>
          <a:xfrm>
            <a:off x="6194811" y="3786394"/>
            <a:ext cx="264816" cy="276999"/>
          </a:xfrm>
          <a:prstGeom prst="rect">
            <a:avLst/>
          </a:prstGeom>
          <a:noFill/>
        </p:spPr>
        <p:txBody>
          <a:bodyPr wrap="none" rtlCol="0">
            <a:spAutoFit/>
          </a:bodyPr>
          <a:lstStyle/>
          <a:p>
            <a:r>
              <a:rPr lang="en-US" sz="1200">
                <a:solidFill>
                  <a:schemeClr val="accent2">
                    <a:lumMod val="50000"/>
                  </a:schemeClr>
                </a:solidFill>
              </a:rPr>
              <a:t>K</a:t>
            </a:r>
          </a:p>
        </p:txBody>
      </p:sp>
      <p:sp>
        <p:nvSpPr>
          <p:cNvPr id="88" name="TextBox 87">
            <a:extLst>
              <a:ext uri="{FF2B5EF4-FFF2-40B4-BE49-F238E27FC236}">
                <a16:creationId xmlns:a16="http://schemas.microsoft.com/office/drawing/2014/main" id="{F8A1964E-AF77-AB45-8095-313E789820C3}"/>
              </a:ext>
            </a:extLst>
          </p:cNvPr>
          <p:cNvSpPr txBox="1"/>
          <p:nvPr/>
        </p:nvSpPr>
        <p:spPr>
          <a:xfrm>
            <a:off x="5421892" y="4909330"/>
            <a:ext cx="288862" cy="276999"/>
          </a:xfrm>
          <a:prstGeom prst="rect">
            <a:avLst/>
          </a:prstGeom>
          <a:noFill/>
        </p:spPr>
        <p:txBody>
          <a:bodyPr wrap="none" rtlCol="0">
            <a:spAutoFit/>
          </a:bodyPr>
          <a:lstStyle/>
          <a:p>
            <a:r>
              <a:rPr lang="en-US" sz="1200">
                <a:solidFill>
                  <a:schemeClr val="accent2">
                    <a:lumMod val="50000"/>
                  </a:schemeClr>
                </a:solidFill>
              </a:rPr>
              <a:t>Q</a:t>
            </a:r>
          </a:p>
        </p:txBody>
      </p:sp>
      <p:sp>
        <p:nvSpPr>
          <p:cNvPr id="89" name="TextBox 88">
            <a:extLst>
              <a:ext uri="{FF2B5EF4-FFF2-40B4-BE49-F238E27FC236}">
                <a16:creationId xmlns:a16="http://schemas.microsoft.com/office/drawing/2014/main" id="{87FF970C-1A90-9AEA-9DB3-BAE348A2439F}"/>
              </a:ext>
            </a:extLst>
          </p:cNvPr>
          <p:cNvSpPr txBox="1"/>
          <p:nvPr/>
        </p:nvSpPr>
        <p:spPr>
          <a:xfrm>
            <a:off x="6481248" y="4909329"/>
            <a:ext cx="288862" cy="276999"/>
          </a:xfrm>
          <a:prstGeom prst="rect">
            <a:avLst/>
          </a:prstGeom>
          <a:noFill/>
        </p:spPr>
        <p:txBody>
          <a:bodyPr wrap="none" rtlCol="0">
            <a:spAutoFit/>
          </a:bodyPr>
          <a:lstStyle/>
          <a:p>
            <a:r>
              <a:rPr lang="en-US" sz="1200">
                <a:solidFill>
                  <a:schemeClr val="accent2">
                    <a:lumMod val="50000"/>
                  </a:schemeClr>
                </a:solidFill>
              </a:rPr>
              <a:t>Q</a:t>
            </a:r>
          </a:p>
        </p:txBody>
      </p:sp>
      <p:sp>
        <p:nvSpPr>
          <p:cNvPr id="90" name="TextBox 89">
            <a:extLst>
              <a:ext uri="{FF2B5EF4-FFF2-40B4-BE49-F238E27FC236}">
                <a16:creationId xmlns:a16="http://schemas.microsoft.com/office/drawing/2014/main" id="{423296DB-5C4E-E3CE-668C-C10AD51C4791}"/>
              </a:ext>
            </a:extLst>
          </p:cNvPr>
          <p:cNvSpPr txBox="1"/>
          <p:nvPr/>
        </p:nvSpPr>
        <p:spPr>
          <a:xfrm>
            <a:off x="6958979" y="3819970"/>
            <a:ext cx="288862" cy="276999"/>
          </a:xfrm>
          <a:prstGeom prst="rect">
            <a:avLst/>
          </a:prstGeom>
          <a:noFill/>
        </p:spPr>
        <p:txBody>
          <a:bodyPr wrap="none" rtlCol="0">
            <a:spAutoFit/>
          </a:bodyPr>
          <a:lstStyle/>
          <a:p>
            <a:r>
              <a:rPr lang="en-US" sz="1200">
                <a:solidFill>
                  <a:schemeClr val="accent2">
                    <a:lumMod val="50000"/>
                  </a:schemeClr>
                </a:solidFill>
              </a:rPr>
              <a:t>Q</a:t>
            </a:r>
          </a:p>
        </p:txBody>
      </p:sp>
      <p:sp>
        <p:nvSpPr>
          <p:cNvPr id="91" name="TextBox 90">
            <a:extLst>
              <a:ext uri="{FF2B5EF4-FFF2-40B4-BE49-F238E27FC236}">
                <a16:creationId xmlns:a16="http://schemas.microsoft.com/office/drawing/2014/main" id="{7CD487B0-DA75-081F-C0E2-E04C1026E8F8}"/>
              </a:ext>
            </a:extLst>
          </p:cNvPr>
          <p:cNvSpPr txBox="1"/>
          <p:nvPr/>
        </p:nvSpPr>
        <p:spPr>
          <a:xfrm>
            <a:off x="5702405" y="4848132"/>
            <a:ext cx="271228" cy="276999"/>
          </a:xfrm>
          <a:prstGeom prst="rect">
            <a:avLst/>
          </a:prstGeom>
          <a:noFill/>
        </p:spPr>
        <p:txBody>
          <a:bodyPr wrap="none" rtlCol="0">
            <a:spAutoFit/>
          </a:bodyPr>
          <a:lstStyle/>
          <a:p>
            <a:r>
              <a:rPr lang="en-US" sz="1200">
                <a:solidFill>
                  <a:schemeClr val="accent2">
                    <a:lumMod val="50000"/>
                  </a:schemeClr>
                </a:solidFill>
              </a:rPr>
              <a:t>V</a:t>
            </a:r>
          </a:p>
        </p:txBody>
      </p:sp>
      <p:sp>
        <p:nvSpPr>
          <p:cNvPr id="92" name="TextBox 91">
            <a:extLst>
              <a:ext uri="{FF2B5EF4-FFF2-40B4-BE49-F238E27FC236}">
                <a16:creationId xmlns:a16="http://schemas.microsoft.com/office/drawing/2014/main" id="{DFE6E1FB-5F66-BE1C-3013-94B36DA9B292}"/>
              </a:ext>
            </a:extLst>
          </p:cNvPr>
          <p:cNvSpPr txBox="1"/>
          <p:nvPr/>
        </p:nvSpPr>
        <p:spPr>
          <a:xfrm>
            <a:off x="6935515" y="4840824"/>
            <a:ext cx="271228" cy="276999"/>
          </a:xfrm>
          <a:prstGeom prst="rect">
            <a:avLst/>
          </a:prstGeom>
          <a:noFill/>
        </p:spPr>
        <p:txBody>
          <a:bodyPr wrap="none" rtlCol="0">
            <a:spAutoFit/>
          </a:bodyPr>
          <a:lstStyle/>
          <a:p>
            <a:r>
              <a:rPr lang="en-US" sz="1200">
                <a:solidFill>
                  <a:schemeClr val="accent2">
                    <a:lumMod val="50000"/>
                  </a:schemeClr>
                </a:solidFill>
              </a:rPr>
              <a:t>V</a:t>
            </a:r>
          </a:p>
        </p:txBody>
      </p:sp>
      <p:sp>
        <p:nvSpPr>
          <p:cNvPr id="93" name="TextBox 92">
            <a:extLst>
              <a:ext uri="{FF2B5EF4-FFF2-40B4-BE49-F238E27FC236}">
                <a16:creationId xmlns:a16="http://schemas.microsoft.com/office/drawing/2014/main" id="{F5D1BF23-536F-13AA-20DB-8736160978A5}"/>
              </a:ext>
            </a:extLst>
          </p:cNvPr>
          <p:cNvSpPr txBox="1"/>
          <p:nvPr/>
        </p:nvSpPr>
        <p:spPr>
          <a:xfrm>
            <a:off x="6483763" y="3786394"/>
            <a:ext cx="271228" cy="276999"/>
          </a:xfrm>
          <a:prstGeom prst="rect">
            <a:avLst/>
          </a:prstGeom>
          <a:noFill/>
        </p:spPr>
        <p:txBody>
          <a:bodyPr wrap="none" rtlCol="0">
            <a:spAutoFit/>
          </a:bodyPr>
          <a:lstStyle/>
          <a:p>
            <a:r>
              <a:rPr lang="en-US" sz="1200">
                <a:solidFill>
                  <a:schemeClr val="accent2">
                    <a:lumMod val="50000"/>
                  </a:schemeClr>
                </a:solidFill>
              </a:rPr>
              <a:t>V</a:t>
            </a:r>
          </a:p>
        </p:txBody>
      </p:sp>
    </p:spTree>
    <p:extLst>
      <p:ext uri="{BB962C8B-B14F-4D97-AF65-F5344CB8AC3E}">
        <p14:creationId xmlns:p14="http://schemas.microsoft.com/office/powerpoint/2010/main" val="7336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49" grpId="0"/>
      <p:bldP spid="50" grpId="0"/>
      <p:bldP spid="51" grpId="0"/>
      <p:bldP spid="56" grpId="0"/>
      <p:bldP spid="72" grpId="0"/>
      <p:bldP spid="75" grpId="0"/>
      <p:bldP spid="85" grpId="0"/>
      <p:bldP spid="86" grpId="0"/>
      <p:bldP spid="87" grpId="0"/>
      <p:bldP spid="88" grpId="0"/>
      <p:bldP spid="89" grpId="0"/>
      <p:bldP spid="90" grpId="0"/>
      <p:bldP spid="91" grpId="0"/>
      <p:bldP spid="92" grpId="0"/>
      <p:bldP spid="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a:solidFill>
                  <a:srgbClr val="041F41"/>
                </a:solidFill>
              </a:rPr>
              <a:t>Our Approach</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9E91F5-B6BD-5868-77B0-14D6109385B8}"/>
              </a:ext>
            </a:extLst>
          </p:cNvPr>
          <p:cNvGrpSpPr/>
          <p:nvPr/>
        </p:nvGrpSpPr>
        <p:grpSpPr>
          <a:xfrm>
            <a:off x="1360511" y="2154531"/>
            <a:ext cx="1812995" cy="1844939"/>
            <a:chOff x="2135809" y="2154531"/>
            <a:chExt cx="1324962" cy="1844939"/>
          </a:xfrm>
        </p:grpSpPr>
        <p:grpSp>
          <p:nvGrpSpPr>
            <p:cNvPr id="6" name="Group 47">
              <a:extLst>
                <a:ext uri="{FF2B5EF4-FFF2-40B4-BE49-F238E27FC236}">
                  <a16:creationId xmlns:a16="http://schemas.microsoft.com/office/drawing/2014/main" id="{78195AB2-CA76-BC4F-9F9A-6ED79251CEAE}"/>
                </a:ext>
              </a:extLst>
            </p:cNvPr>
            <p:cNvGrpSpPr/>
            <p:nvPr/>
          </p:nvGrpSpPr>
          <p:grpSpPr>
            <a:xfrm>
              <a:off x="2135809" y="2154532"/>
              <a:ext cx="1324962" cy="1844938"/>
              <a:chOff x="663207" y="1246790"/>
              <a:chExt cx="1324962" cy="1844938"/>
            </a:xfrm>
            <a:solidFill>
              <a:schemeClr val="accent1">
                <a:lumMod val="75000"/>
              </a:schemeClr>
            </a:solidFill>
          </p:grpSpPr>
          <p:sp>
            <p:nvSpPr>
              <p:cNvPr id="8" name="Rounded Rectangle 7">
                <a:extLst>
                  <a:ext uri="{FF2B5EF4-FFF2-40B4-BE49-F238E27FC236}">
                    <a16:creationId xmlns:a16="http://schemas.microsoft.com/office/drawing/2014/main" id="{04A20478-E016-8440-C308-16240413033A}"/>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9" name="Isosceles Triangle 6">
                <a:extLst>
                  <a:ext uri="{FF2B5EF4-FFF2-40B4-BE49-F238E27FC236}">
                    <a16:creationId xmlns:a16="http://schemas.microsoft.com/office/drawing/2014/main" id="{9DE6BB9D-69C5-E97E-DB5D-9EBBAE59EB99}"/>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10" name="Text Placeholder 3">
                <a:extLst>
                  <a:ext uri="{FF2B5EF4-FFF2-40B4-BE49-F238E27FC236}">
                    <a16:creationId xmlns:a16="http://schemas.microsoft.com/office/drawing/2014/main" id="{57F13D30-9F15-7605-4650-860F24181D09}"/>
                  </a:ext>
                </a:extLst>
              </p:cNvPr>
              <p:cNvSpPr txBox="1">
                <a:spLocks/>
              </p:cNvSpPr>
              <p:nvPr/>
            </p:nvSpPr>
            <p:spPr>
              <a:xfrm>
                <a:off x="684554" y="2428957"/>
                <a:ext cx="1282274"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i="0" u="none" strike="noStrike" kern="1200" cap="none" spc="0" normalizeH="0" baseline="0" noProof="0">
                    <a:ln>
                      <a:noFill/>
                    </a:ln>
                    <a:solidFill>
                      <a:schemeClr val="bg1"/>
                    </a:solidFill>
                    <a:effectLst/>
                    <a:uLnTx/>
                    <a:uFillTx/>
                    <a:latin typeface="Bogle" charset="0"/>
                    <a:ea typeface="Bogle" charset="0"/>
                    <a:cs typeface="Bogle" charset="0"/>
                  </a:rPr>
                  <a:t>Brainstorm/Research</a:t>
                </a:r>
              </a:p>
            </p:txBody>
          </p:sp>
        </p:grpSp>
        <p:sp>
          <p:nvSpPr>
            <p:cNvPr id="7" name="Round Same Side Corner Rectangle 6">
              <a:extLst>
                <a:ext uri="{FF2B5EF4-FFF2-40B4-BE49-F238E27FC236}">
                  <a16:creationId xmlns:a16="http://schemas.microsoft.com/office/drawing/2014/main" id="{B30AD0C3-98B8-6AAA-275B-A237AA6D1698}"/>
                </a:ext>
              </a:extLst>
            </p:cNvPr>
            <p:cNvSpPr/>
            <p:nvPr/>
          </p:nvSpPr>
          <p:spPr>
            <a:xfrm>
              <a:off x="2135809"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highlight>
                  <a:srgbClr val="041F41"/>
                </a:highlight>
                <a:latin typeface="Bogle" charset="0"/>
                <a:ea typeface="Bogle" charset="0"/>
                <a:cs typeface="Bogle" charset="0"/>
              </a:endParaRPr>
            </a:p>
          </p:txBody>
        </p:sp>
      </p:grpSp>
      <p:sp>
        <p:nvSpPr>
          <p:cNvPr id="11" name="TextBox 10">
            <a:extLst>
              <a:ext uri="{FF2B5EF4-FFF2-40B4-BE49-F238E27FC236}">
                <a16:creationId xmlns:a16="http://schemas.microsoft.com/office/drawing/2014/main" id="{9D472405-5BB9-BBEF-4638-735CFF8A4EAA}"/>
              </a:ext>
            </a:extLst>
          </p:cNvPr>
          <p:cNvSpPr txBox="1"/>
          <p:nvPr/>
        </p:nvSpPr>
        <p:spPr>
          <a:xfrm>
            <a:off x="1447266" y="4170776"/>
            <a:ext cx="1639483" cy="1077218"/>
          </a:xfrm>
          <a:prstGeom prst="rect">
            <a:avLst/>
          </a:prstGeom>
          <a:noFill/>
        </p:spPr>
        <p:txBody>
          <a:bodyPr wrap="square" lIns="0" tIns="0" rIns="0" bIns="0" rtlCol="0" anchor="t">
            <a:spAutoFit/>
          </a:bodyPr>
          <a:lstStyle/>
          <a:p>
            <a:pPr algn="ctr">
              <a:spcBef>
                <a:spcPct val="20000"/>
              </a:spcBef>
              <a:defRPr/>
            </a:pPr>
            <a:r>
              <a:rPr lang="en-US" sz="1400">
                <a:solidFill>
                  <a:srgbClr val="605E63"/>
                </a:solidFill>
                <a:latin typeface="Bogle" charset="0"/>
                <a:ea typeface="Bogle" charset="0"/>
                <a:cs typeface="Bogle" charset="0"/>
              </a:rPr>
              <a:t>Read the paper, watched YouTube videos, and tutorials to understand the details of model.</a:t>
            </a:r>
          </a:p>
        </p:txBody>
      </p:sp>
      <p:grpSp>
        <p:nvGrpSpPr>
          <p:cNvPr id="12" name="Group 11">
            <a:extLst>
              <a:ext uri="{FF2B5EF4-FFF2-40B4-BE49-F238E27FC236}">
                <a16:creationId xmlns:a16="http://schemas.microsoft.com/office/drawing/2014/main" id="{BD701E52-1DDF-CC99-8ED9-41649DB0CDF9}"/>
              </a:ext>
            </a:extLst>
          </p:cNvPr>
          <p:cNvGrpSpPr/>
          <p:nvPr/>
        </p:nvGrpSpPr>
        <p:grpSpPr>
          <a:xfrm>
            <a:off x="3358946" y="2154531"/>
            <a:ext cx="1812994" cy="1844939"/>
            <a:chOff x="3748805" y="2154531"/>
            <a:chExt cx="1324962" cy="1844939"/>
          </a:xfrm>
        </p:grpSpPr>
        <p:grpSp>
          <p:nvGrpSpPr>
            <p:cNvPr id="13" name="Group 48">
              <a:extLst>
                <a:ext uri="{FF2B5EF4-FFF2-40B4-BE49-F238E27FC236}">
                  <a16:creationId xmlns:a16="http://schemas.microsoft.com/office/drawing/2014/main" id="{09DC621C-6B2A-D167-8880-D6596C4FE5E5}"/>
                </a:ext>
              </a:extLst>
            </p:cNvPr>
            <p:cNvGrpSpPr/>
            <p:nvPr/>
          </p:nvGrpSpPr>
          <p:grpSpPr>
            <a:xfrm>
              <a:off x="3748805" y="2154532"/>
              <a:ext cx="1324962" cy="1844938"/>
              <a:chOff x="663207" y="1246790"/>
              <a:chExt cx="1324962" cy="1844938"/>
            </a:xfrm>
            <a:solidFill>
              <a:schemeClr val="accent2">
                <a:lumMod val="75000"/>
              </a:schemeClr>
            </a:solidFill>
          </p:grpSpPr>
          <p:sp>
            <p:nvSpPr>
              <p:cNvPr id="15" name="Rounded Rectangle 14">
                <a:extLst>
                  <a:ext uri="{FF2B5EF4-FFF2-40B4-BE49-F238E27FC236}">
                    <a16:creationId xmlns:a16="http://schemas.microsoft.com/office/drawing/2014/main" id="{E382A216-FA18-E92B-34B3-AE99C36F8CC8}"/>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16" name="Isosceles Triangle 12">
                <a:extLst>
                  <a:ext uri="{FF2B5EF4-FFF2-40B4-BE49-F238E27FC236}">
                    <a16:creationId xmlns:a16="http://schemas.microsoft.com/office/drawing/2014/main" id="{4F2353CD-8825-FAF5-2A93-E78BB87D90CA}"/>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17" name="Text Placeholder 3">
                <a:extLst>
                  <a:ext uri="{FF2B5EF4-FFF2-40B4-BE49-F238E27FC236}">
                    <a16:creationId xmlns:a16="http://schemas.microsoft.com/office/drawing/2014/main" id="{00821CF2-13F8-CA94-101E-88AA8F4CC66C}"/>
                  </a:ext>
                </a:extLst>
              </p:cNvPr>
              <p:cNvSpPr txBox="1">
                <a:spLocks/>
              </p:cNvSpPr>
              <p:nvPr/>
            </p:nvSpPr>
            <p:spPr>
              <a:xfrm>
                <a:off x="924313" y="2428957"/>
                <a:ext cx="802757"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a:solidFill>
                      <a:schemeClr val="bg1"/>
                    </a:solidFill>
                    <a:latin typeface="Bogle" charset="0"/>
                    <a:ea typeface="Bogle" charset="0"/>
                    <a:cs typeface="Bogle" charset="0"/>
                  </a:rPr>
                  <a:t>Data Pipeline</a:t>
                </a:r>
                <a:endParaRPr kumimoji="0" lang="en-US" sz="1600" i="0" u="none" strike="noStrike" kern="1200" cap="none" spc="0" normalizeH="0" baseline="0" noProof="0">
                  <a:ln>
                    <a:noFill/>
                  </a:ln>
                  <a:solidFill>
                    <a:schemeClr val="bg1"/>
                  </a:solidFill>
                  <a:effectLst/>
                  <a:uLnTx/>
                  <a:uFillTx/>
                  <a:latin typeface="Bogle" charset="0"/>
                  <a:ea typeface="Bogle" charset="0"/>
                  <a:cs typeface="Bogle" charset="0"/>
                </a:endParaRPr>
              </a:p>
            </p:txBody>
          </p:sp>
        </p:grpSp>
        <p:sp>
          <p:nvSpPr>
            <p:cNvPr id="14" name="Round Same Side Corner Rectangle 13">
              <a:extLst>
                <a:ext uri="{FF2B5EF4-FFF2-40B4-BE49-F238E27FC236}">
                  <a16:creationId xmlns:a16="http://schemas.microsoft.com/office/drawing/2014/main" id="{5CA24292-E0DB-9736-8A36-C5340E622C1F}"/>
                </a:ext>
              </a:extLst>
            </p:cNvPr>
            <p:cNvSpPr/>
            <p:nvPr/>
          </p:nvSpPr>
          <p:spPr>
            <a:xfrm>
              <a:off x="3748805"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latin typeface="Bogle" charset="0"/>
                <a:ea typeface="Bogle" charset="0"/>
                <a:cs typeface="Bogle" charset="0"/>
              </a:endParaRPr>
            </a:p>
          </p:txBody>
        </p:sp>
      </p:grpSp>
      <p:grpSp>
        <p:nvGrpSpPr>
          <p:cNvPr id="18" name="Group 17">
            <a:extLst>
              <a:ext uri="{FF2B5EF4-FFF2-40B4-BE49-F238E27FC236}">
                <a16:creationId xmlns:a16="http://schemas.microsoft.com/office/drawing/2014/main" id="{20B19379-A458-CB68-347B-8DDAD5F09F93}"/>
              </a:ext>
            </a:extLst>
          </p:cNvPr>
          <p:cNvGrpSpPr/>
          <p:nvPr/>
        </p:nvGrpSpPr>
        <p:grpSpPr>
          <a:xfrm>
            <a:off x="5361830" y="2154531"/>
            <a:ext cx="1810512" cy="1844939"/>
            <a:chOff x="5361801" y="2154531"/>
            <a:chExt cx="1324962" cy="1844939"/>
          </a:xfrm>
        </p:grpSpPr>
        <p:grpSp>
          <p:nvGrpSpPr>
            <p:cNvPr id="19" name="Group 54">
              <a:extLst>
                <a:ext uri="{FF2B5EF4-FFF2-40B4-BE49-F238E27FC236}">
                  <a16:creationId xmlns:a16="http://schemas.microsoft.com/office/drawing/2014/main" id="{5B98E980-2E19-0362-BC21-04647FA81F3A}"/>
                </a:ext>
              </a:extLst>
            </p:cNvPr>
            <p:cNvGrpSpPr/>
            <p:nvPr/>
          </p:nvGrpSpPr>
          <p:grpSpPr>
            <a:xfrm>
              <a:off x="5361801" y="2154532"/>
              <a:ext cx="1324962" cy="1844938"/>
              <a:chOff x="663207" y="1246790"/>
              <a:chExt cx="1324962" cy="1844938"/>
            </a:xfrm>
            <a:solidFill>
              <a:schemeClr val="accent3">
                <a:lumMod val="75000"/>
              </a:schemeClr>
            </a:solidFill>
          </p:grpSpPr>
          <p:sp>
            <p:nvSpPr>
              <p:cNvPr id="21" name="Rounded Rectangle 20">
                <a:extLst>
                  <a:ext uri="{FF2B5EF4-FFF2-40B4-BE49-F238E27FC236}">
                    <a16:creationId xmlns:a16="http://schemas.microsoft.com/office/drawing/2014/main" id="{D547D02D-554D-739A-9CFB-7D75188369A8}"/>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2" name="Isosceles Triangle 18">
                <a:extLst>
                  <a:ext uri="{FF2B5EF4-FFF2-40B4-BE49-F238E27FC236}">
                    <a16:creationId xmlns:a16="http://schemas.microsoft.com/office/drawing/2014/main" id="{6FCB1141-BD88-8D42-AEF4-CC81BF2B40EC}"/>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3" name="Text Placeholder 3">
                <a:extLst>
                  <a:ext uri="{FF2B5EF4-FFF2-40B4-BE49-F238E27FC236}">
                    <a16:creationId xmlns:a16="http://schemas.microsoft.com/office/drawing/2014/main" id="{5D001FAA-9DB9-D837-123F-B192F66046EF}"/>
                  </a:ext>
                </a:extLst>
              </p:cNvPr>
              <p:cNvSpPr txBox="1">
                <a:spLocks/>
              </p:cNvSpPr>
              <p:nvPr/>
            </p:nvSpPr>
            <p:spPr>
              <a:xfrm>
                <a:off x="836478" y="2428957"/>
                <a:ext cx="978416"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kumimoji="0" lang="en-US" sz="1600" i="0" u="none" strike="noStrike" kern="1200" cap="none" spc="0" normalizeH="0" baseline="0" noProof="0">
                    <a:ln>
                      <a:noFill/>
                    </a:ln>
                    <a:solidFill>
                      <a:schemeClr val="bg1"/>
                    </a:solidFill>
                    <a:effectLst/>
                    <a:uLnTx/>
                    <a:uFillTx/>
                    <a:latin typeface="Bogle" charset="0"/>
                    <a:ea typeface="Bogle" charset="0"/>
                    <a:cs typeface="Bogle" charset="0"/>
                  </a:rPr>
                  <a:t>Implementation</a:t>
                </a:r>
              </a:p>
            </p:txBody>
          </p:sp>
        </p:grpSp>
        <p:sp>
          <p:nvSpPr>
            <p:cNvPr id="20" name="Round Same Side Corner Rectangle 19">
              <a:extLst>
                <a:ext uri="{FF2B5EF4-FFF2-40B4-BE49-F238E27FC236}">
                  <a16:creationId xmlns:a16="http://schemas.microsoft.com/office/drawing/2014/main" id="{97E7ECE5-DD84-72C1-5332-38E1B53A0C2D}"/>
                </a:ext>
              </a:extLst>
            </p:cNvPr>
            <p:cNvSpPr/>
            <p:nvPr/>
          </p:nvSpPr>
          <p:spPr>
            <a:xfrm>
              <a:off x="5361801"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50000"/>
                  </a:schemeClr>
                </a:solidFill>
                <a:latin typeface="Bogle" charset="0"/>
                <a:ea typeface="Bogle" charset="0"/>
                <a:cs typeface="Bogle" charset="0"/>
              </a:endParaRPr>
            </a:p>
          </p:txBody>
        </p:sp>
      </p:grpSp>
      <p:grpSp>
        <p:nvGrpSpPr>
          <p:cNvPr id="24" name="Group 23">
            <a:extLst>
              <a:ext uri="{FF2B5EF4-FFF2-40B4-BE49-F238E27FC236}">
                <a16:creationId xmlns:a16="http://schemas.microsoft.com/office/drawing/2014/main" id="{79258F36-3C68-4B99-18E7-E50FE29ADA75}"/>
              </a:ext>
            </a:extLst>
          </p:cNvPr>
          <p:cNvGrpSpPr/>
          <p:nvPr/>
        </p:nvGrpSpPr>
        <p:grpSpPr>
          <a:xfrm>
            <a:off x="7355814" y="2154531"/>
            <a:ext cx="1812994" cy="1844939"/>
            <a:chOff x="6974797" y="2154531"/>
            <a:chExt cx="1324962" cy="1844939"/>
          </a:xfrm>
        </p:grpSpPr>
        <p:grpSp>
          <p:nvGrpSpPr>
            <p:cNvPr id="25" name="Group 60">
              <a:extLst>
                <a:ext uri="{FF2B5EF4-FFF2-40B4-BE49-F238E27FC236}">
                  <a16:creationId xmlns:a16="http://schemas.microsoft.com/office/drawing/2014/main" id="{270D8873-A613-7BD6-741C-FADEC1A7BD7C}"/>
                </a:ext>
              </a:extLst>
            </p:cNvPr>
            <p:cNvGrpSpPr/>
            <p:nvPr/>
          </p:nvGrpSpPr>
          <p:grpSpPr>
            <a:xfrm>
              <a:off x="6974797" y="2154532"/>
              <a:ext cx="1324962" cy="1844938"/>
              <a:chOff x="663207" y="1246790"/>
              <a:chExt cx="1324962" cy="1844938"/>
            </a:xfrm>
            <a:solidFill>
              <a:schemeClr val="accent4">
                <a:lumMod val="50000"/>
              </a:schemeClr>
            </a:solidFill>
          </p:grpSpPr>
          <p:sp>
            <p:nvSpPr>
              <p:cNvPr id="27" name="Rounded Rectangle 26">
                <a:extLst>
                  <a:ext uri="{FF2B5EF4-FFF2-40B4-BE49-F238E27FC236}">
                    <a16:creationId xmlns:a16="http://schemas.microsoft.com/office/drawing/2014/main" id="{E651EDF5-4BB3-1B86-15B9-D6DD1944E0DD}"/>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8" name="Isosceles Triangle 24">
                <a:extLst>
                  <a:ext uri="{FF2B5EF4-FFF2-40B4-BE49-F238E27FC236}">
                    <a16:creationId xmlns:a16="http://schemas.microsoft.com/office/drawing/2014/main" id="{2F846845-5FCB-F4F2-9A4F-8F75FF507067}"/>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9" name="Text Placeholder 3">
                <a:extLst>
                  <a:ext uri="{FF2B5EF4-FFF2-40B4-BE49-F238E27FC236}">
                    <a16:creationId xmlns:a16="http://schemas.microsoft.com/office/drawing/2014/main" id="{752D49D2-7B5A-8517-ADDA-80F7244A6F62}"/>
                  </a:ext>
                </a:extLst>
              </p:cNvPr>
              <p:cNvSpPr txBox="1">
                <a:spLocks/>
              </p:cNvSpPr>
              <p:nvPr/>
            </p:nvSpPr>
            <p:spPr>
              <a:xfrm>
                <a:off x="971521" y="2428957"/>
                <a:ext cx="708334"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a:solidFill>
                      <a:schemeClr val="bg1"/>
                    </a:solidFill>
                    <a:latin typeface="Bogle" charset="0"/>
                    <a:ea typeface="Bogle" charset="0"/>
                    <a:cs typeface="Bogle" charset="0"/>
                  </a:rPr>
                  <a:t>Train &amp; Test</a:t>
                </a:r>
                <a:endParaRPr kumimoji="0" lang="en-US" sz="1600" i="0" u="none" strike="noStrike" kern="1200" cap="none" spc="0" normalizeH="0" baseline="0" noProof="0">
                  <a:ln>
                    <a:noFill/>
                  </a:ln>
                  <a:solidFill>
                    <a:schemeClr val="bg1"/>
                  </a:solidFill>
                  <a:effectLst/>
                  <a:uLnTx/>
                  <a:uFillTx/>
                  <a:latin typeface="Bogle" charset="0"/>
                  <a:ea typeface="Bogle" charset="0"/>
                  <a:cs typeface="Bogle" charset="0"/>
                </a:endParaRPr>
              </a:p>
            </p:txBody>
          </p:sp>
        </p:grpSp>
        <p:sp>
          <p:nvSpPr>
            <p:cNvPr id="26" name="Round Same Side Corner Rectangle 25">
              <a:extLst>
                <a:ext uri="{FF2B5EF4-FFF2-40B4-BE49-F238E27FC236}">
                  <a16:creationId xmlns:a16="http://schemas.microsoft.com/office/drawing/2014/main" id="{2329B0DA-A752-4FC0-7567-C2078C237C94}"/>
                </a:ext>
              </a:extLst>
            </p:cNvPr>
            <p:cNvSpPr/>
            <p:nvPr/>
          </p:nvSpPr>
          <p:spPr>
            <a:xfrm>
              <a:off x="6974797"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50000"/>
                  </a:schemeClr>
                </a:solidFill>
                <a:latin typeface="Bogle" charset="0"/>
                <a:ea typeface="Bogle" charset="0"/>
                <a:cs typeface="Bogle" charset="0"/>
              </a:endParaRPr>
            </a:p>
          </p:txBody>
        </p:sp>
      </p:grpSp>
      <p:grpSp>
        <p:nvGrpSpPr>
          <p:cNvPr id="30" name="Group 29">
            <a:extLst>
              <a:ext uri="{FF2B5EF4-FFF2-40B4-BE49-F238E27FC236}">
                <a16:creationId xmlns:a16="http://schemas.microsoft.com/office/drawing/2014/main" id="{42FC5B05-FDB0-A612-1ED0-C197328A81DE}"/>
              </a:ext>
            </a:extLst>
          </p:cNvPr>
          <p:cNvGrpSpPr/>
          <p:nvPr/>
        </p:nvGrpSpPr>
        <p:grpSpPr>
          <a:xfrm>
            <a:off x="9354247" y="2154531"/>
            <a:ext cx="1810512" cy="1844939"/>
            <a:chOff x="8587793" y="2154531"/>
            <a:chExt cx="1324962" cy="1844939"/>
          </a:xfrm>
        </p:grpSpPr>
        <p:grpSp>
          <p:nvGrpSpPr>
            <p:cNvPr id="31" name="Group 66">
              <a:extLst>
                <a:ext uri="{FF2B5EF4-FFF2-40B4-BE49-F238E27FC236}">
                  <a16:creationId xmlns:a16="http://schemas.microsoft.com/office/drawing/2014/main" id="{BAFF6EAF-A1D3-EE74-BE21-07C3E4625E11}"/>
                </a:ext>
              </a:extLst>
            </p:cNvPr>
            <p:cNvGrpSpPr/>
            <p:nvPr/>
          </p:nvGrpSpPr>
          <p:grpSpPr>
            <a:xfrm>
              <a:off x="8587793" y="2154532"/>
              <a:ext cx="1324962" cy="1844938"/>
              <a:chOff x="663207" y="1246790"/>
              <a:chExt cx="1324962" cy="1844938"/>
            </a:xfrm>
            <a:solidFill>
              <a:schemeClr val="accent5">
                <a:lumMod val="75000"/>
              </a:schemeClr>
            </a:solidFill>
          </p:grpSpPr>
          <p:sp>
            <p:nvSpPr>
              <p:cNvPr id="33" name="Rounded Rectangle 32">
                <a:extLst>
                  <a:ext uri="{FF2B5EF4-FFF2-40B4-BE49-F238E27FC236}">
                    <a16:creationId xmlns:a16="http://schemas.microsoft.com/office/drawing/2014/main" id="{C592D73D-47D6-CC46-F9B9-0CA40AA53DD1}"/>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34" name="Isosceles Triangle 30">
                <a:extLst>
                  <a:ext uri="{FF2B5EF4-FFF2-40B4-BE49-F238E27FC236}">
                    <a16:creationId xmlns:a16="http://schemas.microsoft.com/office/drawing/2014/main" id="{DD4ADFEA-D260-35DA-D86A-75D0A8698CA6}"/>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35" name="Text Placeholder 3">
                <a:extLst>
                  <a:ext uri="{FF2B5EF4-FFF2-40B4-BE49-F238E27FC236}">
                    <a16:creationId xmlns:a16="http://schemas.microsoft.com/office/drawing/2014/main" id="{3A2B43FA-8F67-BA17-6F45-8594C23C1D3D}"/>
                  </a:ext>
                </a:extLst>
              </p:cNvPr>
              <p:cNvSpPr txBox="1">
                <a:spLocks/>
              </p:cNvSpPr>
              <p:nvPr/>
            </p:nvSpPr>
            <p:spPr>
              <a:xfrm>
                <a:off x="1081213" y="2428957"/>
                <a:ext cx="488951"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a:solidFill>
                      <a:schemeClr val="bg1"/>
                    </a:solidFill>
                    <a:latin typeface="Bogle" charset="0"/>
                    <a:ea typeface="Bogle" charset="0"/>
                    <a:cs typeface="Bogle" charset="0"/>
                  </a:rPr>
                  <a:t>Analysis</a:t>
                </a:r>
                <a:endParaRPr kumimoji="0" lang="en-US" sz="1600" i="0" u="none" strike="noStrike" kern="1200" cap="none" spc="0" normalizeH="0" baseline="0" noProof="0">
                  <a:ln>
                    <a:noFill/>
                  </a:ln>
                  <a:solidFill>
                    <a:schemeClr val="bg1"/>
                  </a:solidFill>
                  <a:effectLst/>
                  <a:uLnTx/>
                  <a:uFillTx/>
                  <a:latin typeface="Bogle" charset="0"/>
                  <a:ea typeface="Bogle" charset="0"/>
                  <a:cs typeface="Bogle" charset="0"/>
                </a:endParaRPr>
              </a:p>
            </p:txBody>
          </p:sp>
        </p:grpSp>
        <p:sp>
          <p:nvSpPr>
            <p:cNvPr id="32" name="Round Same Side Corner Rectangle 31">
              <a:extLst>
                <a:ext uri="{FF2B5EF4-FFF2-40B4-BE49-F238E27FC236}">
                  <a16:creationId xmlns:a16="http://schemas.microsoft.com/office/drawing/2014/main" id="{D743DEC7-AF36-E924-58AC-C63C3BD30FC4}"/>
                </a:ext>
              </a:extLst>
            </p:cNvPr>
            <p:cNvSpPr/>
            <p:nvPr/>
          </p:nvSpPr>
          <p:spPr>
            <a:xfrm>
              <a:off x="8587793"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latin typeface="Bogle" charset="0"/>
                <a:ea typeface="Bogle" charset="0"/>
                <a:cs typeface="Bogle" charset="0"/>
              </a:endParaRPr>
            </a:p>
          </p:txBody>
        </p:sp>
      </p:grpSp>
      <p:sp>
        <p:nvSpPr>
          <p:cNvPr id="36" name="Arc 35">
            <a:extLst>
              <a:ext uri="{FF2B5EF4-FFF2-40B4-BE49-F238E27FC236}">
                <a16:creationId xmlns:a16="http://schemas.microsoft.com/office/drawing/2014/main" id="{97B81041-E637-CEC3-7766-37651731C297}"/>
              </a:ext>
            </a:extLst>
          </p:cNvPr>
          <p:cNvSpPr/>
          <p:nvPr/>
        </p:nvSpPr>
        <p:spPr>
          <a:xfrm rot="19051047">
            <a:off x="2397707"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37" name="Arc 36">
            <a:extLst>
              <a:ext uri="{FF2B5EF4-FFF2-40B4-BE49-F238E27FC236}">
                <a16:creationId xmlns:a16="http://schemas.microsoft.com/office/drawing/2014/main" id="{D78B723F-7536-5D60-B234-9BA819DC54FC}"/>
              </a:ext>
            </a:extLst>
          </p:cNvPr>
          <p:cNvSpPr/>
          <p:nvPr/>
        </p:nvSpPr>
        <p:spPr>
          <a:xfrm rot="19051047">
            <a:off x="4293742"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38" name="Arc 37">
            <a:extLst>
              <a:ext uri="{FF2B5EF4-FFF2-40B4-BE49-F238E27FC236}">
                <a16:creationId xmlns:a16="http://schemas.microsoft.com/office/drawing/2014/main" id="{0CE39E55-804B-4B99-7B74-1D2F5F37F55A}"/>
              </a:ext>
            </a:extLst>
          </p:cNvPr>
          <p:cNvSpPr/>
          <p:nvPr/>
        </p:nvSpPr>
        <p:spPr>
          <a:xfrm rot="19051047">
            <a:off x="6324247"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39" name="Arc 38">
            <a:extLst>
              <a:ext uri="{FF2B5EF4-FFF2-40B4-BE49-F238E27FC236}">
                <a16:creationId xmlns:a16="http://schemas.microsoft.com/office/drawing/2014/main" id="{5E5E739B-5904-D02E-9F8B-F8889F87E1FC}"/>
              </a:ext>
            </a:extLst>
          </p:cNvPr>
          <p:cNvSpPr/>
          <p:nvPr/>
        </p:nvSpPr>
        <p:spPr>
          <a:xfrm rot="19051047">
            <a:off x="8300963"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40" name="TextBox 39">
            <a:extLst>
              <a:ext uri="{FF2B5EF4-FFF2-40B4-BE49-F238E27FC236}">
                <a16:creationId xmlns:a16="http://schemas.microsoft.com/office/drawing/2014/main" id="{778CB1C2-7CD5-308E-9493-7E13DF340850}"/>
              </a:ext>
            </a:extLst>
          </p:cNvPr>
          <p:cNvSpPr txBox="1"/>
          <p:nvPr/>
        </p:nvSpPr>
        <p:spPr>
          <a:xfrm>
            <a:off x="3502740" y="4170776"/>
            <a:ext cx="1639483" cy="1077218"/>
          </a:xfrm>
          <a:prstGeom prst="rect">
            <a:avLst/>
          </a:prstGeom>
          <a:noFill/>
        </p:spPr>
        <p:txBody>
          <a:bodyPr wrap="square" lIns="0" tIns="0" rIns="0" bIns="0" rtlCol="0" anchor="t">
            <a:spAutoFit/>
          </a:bodyPr>
          <a:lstStyle/>
          <a:p>
            <a:pPr algn="ctr"/>
            <a:r>
              <a:rPr lang="en-US" sz="1400" b="0" i="0" u="none" strike="noStrike">
                <a:solidFill>
                  <a:srgbClr val="605E63"/>
                </a:solidFill>
                <a:effectLst/>
                <a:latin typeface="-apple-system"/>
              </a:rPr>
              <a:t>Created pipeline to efficiently read dataset into </a:t>
            </a:r>
            <a:r>
              <a:rPr lang="en-US" sz="1400">
                <a:solidFill>
                  <a:srgbClr val="605E63"/>
                </a:solidFill>
                <a:latin typeface="Bogle" charset="0"/>
              </a:rPr>
              <a:t>project and byte-pair encoding</a:t>
            </a:r>
          </a:p>
        </p:txBody>
      </p:sp>
      <p:sp>
        <p:nvSpPr>
          <p:cNvPr id="41" name="TextBox 40">
            <a:extLst>
              <a:ext uri="{FF2B5EF4-FFF2-40B4-BE49-F238E27FC236}">
                <a16:creationId xmlns:a16="http://schemas.microsoft.com/office/drawing/2014/main" id="{685D5EB2-5649-9132-083D-62E1A24DDE5D}"/>
              </a:ext>
            </a:extLst>
          </p:cNvPr>
          <p:cNvSpPr txBox="1"/>
          <p:nvPr/>
        </p:nvSpPr>
        <p:spPr>
          <a:xfrm>
            <a:off x="5441042" y="4170776"/>
            <a:ext cx="1639483" cy="646331"/>
          </a:xfrm>
          <a:prstGeom prst="rect">
            <a:avLst/>
          </a:prstGeom>
          <a:noFill/>
        </p:spPr>
        <p:txBody>
          <a:bodyPr wrap="square" lIns="0" tIns="0" rIns="0" bIns="0" rtlCol="0" anchor="t">
            <a:spAutoFit/>
          </a:bodyPr>
          <a:lstStyle/>
          <a:p>
            <a:pPr algn="ctr">
              <a:spcBef>
                <a:spcPct val="20000"/>
              </a:spcBef>
              <a:defRPr/>
            </a:pPr>
            <a:r>
              <a:rPr lang="en-US" sz="1400">
                <a:solidFill>
                  <a:srgbClr val="605E63"/>
                </a:solidFill>
                <a:latin typeface="Bogle" charset="0"/>
                <a:ea typeface="Bogle" charset="0"/>
                <a:cs typeface="Bogle" charset="0"/>
              </a:rPr>
              <a:t>Developed the model architecture as specified in paper.</a:t>
            </a:r>
          </a:p>
        </p:txBody>
      </p:sp>
      <p:sp>
        <p:nvSpPr>
          <p:cNvPr id="42" name="TextBox 41">
            <a:extLst>
              <a:ext uri="{FF2B5EF4-FFF2-40B4-BE49-F238E27FC236}">
                <a16:creationId xmlns:a16="http://schemas.microsoft.com/office/drawing/2014/main" id="{CE5E85B6-4F09-8B71-CC46-97A15F8B5954}"/>
              </a:ext>
            </a:extLst>
          </p:cNvPr>
          <p:cNvSpPr txBox="1"/>
          <p:nvPr/>
        </p:nvSpPr>
        <p:spPr>
          <a:xfrm>
            <a:off x="7437403" y="4170776"/>
            <a:ext cx="1639483" cy="1508105"/>
          </a:xfrm>
          <a:prstGeom prst="rect">
            <a:avLst/>
          </a:prstGeom>
          <a:noFill/>
        </p:spPr>
        <p:txBody>
          <a:bodyPr wrap="square" lIns="0" tIns="0" rIns="0" bIns="0" rtlCol="0" anchor="t">
            <a:spAutoFit/>
          </a:bodyPr>
          <a:lstStyle/>
          <a:p>
            <a:pPr algn="ctr">
              <a:spcBef>
                <a:spcPct val="20000"/>
              </a:spcBef>
              <a:defRPr/>
            </a:pPr>
            <a:r>
              <a:rPr lang="en-US" sz="1400">
                <a:solidFill>
                  <a:srgbClr val="605E63"/>
                </a:solidFill>
                <a:latin typeface="Bogle" charset="0"/>
                <a:ea typeface="Bogle" charset="0"/>
                <a:cs typeface="Bogle" charset="0"/>
              </a:rPr>
              <a:t>Implemented the train pipeline to train the model and save the result. Also added a testing code to test the model and predict based on user input.</a:t>
            </a:r>
          </a:p>
        </p:txBody>
      </p:sp>
      <p:sp>
        <p:nvSpPr>
          <p:cNvPr id="43" name="TextBox 42">
            <a:extLst>
              <a:ext uri="{FF2B5EF4-FFF2-40B4-BE49-F238E27FC236}">
                <a16:creationId xmlns:a16="http://schemas.microsoft.com/office/drawing/2014/main" id="{2922EC99-7EA3-081E-FBDD-8FC7CCCF305F}"/>
              </a:ext>
            </a:extLst>
          </p:cNvPr>
          <p:cNvSpPr txBox="1"/>
          <p:nvPr/>
        </p:nvSpPr>
        <p:spPr>
          <a:xfrm>
            <a:off x="9441015" y="4170776"/>
            <a:ext cx="1639483" cy="1077218"/>
          </a:xfrm>
          <a:prstGeom prst="rect">
            <a:avLst/>
          </a:prstGeom>
          <a:noFill/>
        </p:spPr>
        <p:txBody>
          <a:bodyPr wrap="square" lIns="0" tIns="0" rIns="0" bIns="0" rtlCol="0" anchor="t">
            <a:spAutoFit/>
          </a:bodyPr>
          <a:lstStyle/>
          <a:p>
            <a:pPr algn="ctr">
              <a:spcBef>
                <a:spcPct val="20000"/>
              </a:spcBef>
              <a:defRPr/>
            </a:pPr>
            <a:r>
              <a:rPr lang="en-US" sz="1400">
                <a:solidFill>
                  <a:srgbClr val="605E63"/>
                </a:solidFill>
                <a:latin typeface="Bogle" charset="0"/>
                <a:ea typeface="Bogle" charset="0"/>
                <a:cs typeface="Bogle" charset="0"/>
              </a:rPr>
              <a:t>Used tensorboard to visualize the results and derived the output generated from the model.</a:t>
            </a:r>
          </a:p>
        </p:txBody>
      </p:sp>
      <p:pic>
        <p:nvPicPr>
          <p:cNvPr id="44" name="Picture 43">
            <a:extLst>
              <a:ext uri="{FF2B5EF4-FFF2-40B4-BE49-F238E27FC236}">
                <a16:creationId xmlns:a16="http://schemas.microsoft.com/office/drawing/2014/main" id="{F1019078-1688-E577-0CCD-B6A8A20F9257}"/>
              </a:ext>
            </a:extLst>
          </p:cNvPr>
          <p:cNvPicPr>
            <a:picLocks noChangeAspect="1"/>
          </p:cNvPicPr>
          <p:nvPr/>
        </p:nvPicPr>
        <p:blipFill>
          <a:blip r:embed="rId2"/>
          <a:srcRect/>
          <a:stretch/>
        </p:blipFill>
        <p:spPr>
          <a:xfrm>
            <a:off x="2019412" y="2404279"/>
            <a:ext cx="561081" cy="561081"/>
          </a:xfrm>
          <a:prstGeom prst="rect">
            <a:avLst/>
          </a:prstGeom>
        </p:spPr>
      </p:pic>
      <p:pic>
        <p:nvPicPr>
          <p:cNvPr id="45" name="Picture 44">
            <a:extLst>
              <a:ext uri="{FF2B5EF4-FFF2-40B4-BE49-F238E27FC236}">
                <a16:creationId xmlns:a16="http://schemas.microsoft.com/office/drawing/2014/main" id="{92F38CDC-2E03-5C69-5C02-ED991DAB2FE7}"/>
              </a:ext>
            </a:extLst>
          </p:cNvPr>
          <p:cNvPicPr>
            <a:picLocks noChangeAspect="1"/>
          </p:cNvPicPr>
          <p:nvPr/>
        </p:nvPicPr>
        <p:blipFill>
          <a:blip r:embed="rId3"/>
          <a:srcRect/>
          <a:stretch/>
        </p:blipFill>
        <p:spPr>
          <a:xfrm>
            <a:off x="8041469" y="2434759"/>
            <a:ext cx="539500" cy="561081"/>
          </a:xfrm>
          <a:prstGeom prst="rect">
            <a:avLst/>
          </a:prstGeom>
        </p:spPr>
      </p:pic>
      <p:pic>
        <p:nvPicPr>
          <p:cNvPr id="46" name="Picture 45">
            <a:extLst>
              <a:ext uri="{FF2B5EF4-FFF2-40B4-BE49-F238E27FC236}">
                <a16:creationId xmlns:a16="http://schemas.microsoft.com/office/drawing/2014/main" id="{21599E5D-F1EC-3397-1553-1BDE9267DA90}"/>
              </a:ext>
            </a:extLst>
          </p:cNvPr>
          <p:cNvPicPr>
            <a:picLocks noChangeAspect="1"/>
          </p:cNvPicPr>
          <p:nvPr/>
        </p:nvPicPr>
        <p:blipFill>
          <a:blip r:embed="rId4"/>
          <a:srcRect/>
          <a:stretch/>
        </p:blipFill>
        <p:spPr>
          <a:xfrm>
            <a:off x="6035596" y="2434759"/>
            <a:ext cx="514144" cy="514144"/>
          </a:xfrm>
          <a:prstGeom prst="rect">
            <a:avLst/>
          </a:prstGeom>
        </p:spPr>
      </p:pic>
      <p:pic>
        <p:nvPicPr>
          <p:cNvPr id="49" name="Picture 48">
            <a:extLst>
              <a:ext uri="{FF2B5EF4-FFF2-40B4-BE49-F238E27FC236}">
                <a16:creationId xmlns:a16="http://schemas.microsoft.com/office/drawing/2014/main" id="{AB699ABB-B52D-9566-EA4E-C335FAFA5617}"/>
              </a:ext>
            </a:extLst>
          </p:cNvPr>
          <p:cNvPicPr>
            <a:picLocks noChangeAspect="1"/>
          </p:cNvPicPr>
          <p:nvPr/>
        </p:nvPicPr>
        <p:blipFill>
          <a:blip r:embed="rId5"/>
          <a:srcRect/>
          <a:stretch/>
        </p:blipFill>
        <p:spPr>
          <a:xfrm>
            <a:off x="10025851" y="2450078"/>
            <a:ext cx="561081" cy="561081"/>
          </a:xfrm>
          <a:prstGeom prst="rect">
            <a:avLst/>
          </a:prstGeom>
        </p:spPr>
      </p:pic>
      <p:pic>
        <p:nvPicPr>
          <p:cNvPr id="50" name="Picture 49">
            <a:extLst>
              <a:ext uri="{FF2B5EF4-FFF2-40B4-BE49-F238E27FC236}">
                <a16:creationId xmlns:a16="http://schemas.microsoft.com/office/drawing/2014/main" id="{39AFDBFA-E984-256A-7BD7-5D22AE518FA6}"/>
              </a:ext>
            </a:extLst>
          </p:cNvPr>
          <p:cNvPicPr>
            <a:picLocks noChangeAspect="1"/>
          </p:cNvPicPr>
          <p:nvPr/>
        </p:nvPicPr>
        <p:blipFill>
          <a:blip r:embed="rId6" cstate="print">
            <a:extLst>
              <a:ext uri="{28A0092B-C50C-407E-A947-70E740481C1C}">
                <a14:useLocalDpi xmlns:a14="http://schemas.microsoft.com/office/drawing/2010/main"/>
              </a:ext>
            </a:extLst>
          </a:blip>
          <a:srcRect/>
          <a:stretch/>
        </p:blipFill>
        <p:spPr>
          <a:xfrm>
            <a:off x="4017984" y="2404279"/>
            <a:ext cx="525637" cy="561081"/>
          </a:xfrm>
          <a:prstGeom prst="rect">
            <a:avLst/>
          </a:prstGeom>
        </p:spPr>
      </p:pic>
    </p:spTree>
    <p:extLst>
      <p:ext uri="{BB962C8B-B14F-4D97-AF65-F5344CB8AC3E}">
        <p14:creationId xmlns:p14="http://schemas.microsoft.com/office/powerpoint/2010/main" val="38077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p:bldP spid="41" grpId="0"/>
      <p:bldP spid="4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198" y="218283"/>
            <a:ext cx="3725972" cy="1023695"/>
          </a:xfrm>
        </p:spPr>
        <p:txBody>
          <a:bodyPr>
            <a:normAutofit fontScale="90000"/>
          </a:bodyPr>
          <a:lstStyle/>
          <a:p>
            <a:r>
              <a:rPr lang="en-US">
                <a:solidFill>
                  <a:srgbClr val="041F41"/>
                </a:solidFill>
              </a:rPr>
              <a:t>Implementation</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1014908" y="109370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4987095-E177-2C52-07D7-F237D14541D1}"/>
              </a:ext>
            </a:extLst>
          </p:cNvPr>
          <p:cNvGrpSpPr/>
          <p:nvPr/>
        </p:nvGrpSpPr>
        <p:grpSpPr>
          <a:xfrm>
            <a:off x="5796984" y="883101"/>
            <a:ext cx="681656" cy="5997403"/>
            <a:chOff x="5755172" y="1343025"/>
            <a:chExt cx="681656" cy="6124332"/>
          </a:xfrm>
        </p:grpSpPr>
        <p:sp>
          <p:nvSpPr>
            <p:cNvPr id="3" name="Rectangle 2">
              <a:extLst>
                <a:ext uri="{FF2B5EF4-FFF2-40B4-BE49-F238E27FC236}">
                  <a16:creationId xmlns:a16="http://schemas.microsoft.com/office/drawing/2014/main" id="{BAA1D531-C5CA-0E64-A62C-8D19D32414B3}"/>
                </a:ext>
              </a:extLst>
            </p:cNvPr>
            <p:cNvSpPr/>
            <p:nvPr/>
          </p:nvSpPr>
          <p:spPr>
            <a:xfrm>
              <a:off x="5755172" y="1343025"/>
              <a:ext cx="681656" cy="536808"/>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8A2E07-3734-D70E-EAD4-9B57AC62295B}"/>
                </a:ext>
              </a:extLst>
            </p:cNvPr>
            <p:cNvSpPr/>
            <p:nvPr/>
          </p:nvSpPr>
          <p:spPr>
            <a:xfrm rot="2700000">
              <a:off x="5852703" y="1637882"/>
              <a:ext cx="486592" cy="477414"/>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C6D372D-1743-A133-03FB-F02BF33F2F11}"/>
                </a:ext>
              </a:extLst>
            </p:cNvPr>
            <p:cNvSpPr/>
            <p:nvPr/>
          </p:nvSpPr>
          <p:spPr>
            <a:xfrm>
              <a:off x="5858909" y="1405102"/>
              <a:ext cx="474179" cy="471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C32069C-AE74-91D6-A6EA-E1DDEE3819EC}"/>
                </a:ext>
              </a:extLst>
            </p:cNvPr>
            <p:cNvSpPr/>
            <p:nvPr/>
          </p:nvSpPr>
          <p:spPr>
            <a:xfrm>
              <a:off x="5917921" y="1462251"/>
              <a:ext cx="356154" cy="357187"/>
            </a:xfrm>
            <a:prstGeom prst="ellipse">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Shape 52">
              <a:extLst>
                <a:ext uri="{FF2B5EF4-FFF2-40B4-BE49-F238E27FC236}">
                  <a16:creationId xmlns:a16="http://schemas.microsoft.com/office/drawing/2014/main" id="{BBCF8D0C-9400-F4C6-7494-682EFF2E2DF1}"/>
                </a:ext>
              </a:extLst>
            </p:cNvPr>
            <p:cNvSpPr/>
            <p:nvPr/>
          </p:nvSpPr>
          <p:spPr>
            <a:xfrm rot="5400000" flipH="1" flipV="1">
              <a:off x="6009130" y="1554049"/>
              <a:ext cx="173736" cy="137160"/>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B407A33-A72C-1E9B-7628-7270CD21CA70}"/>
                </a:ext>
              </a:extLst>
            </p:cNvPr>
            <p:cNvCxnSpPr>
              <a:cxnSpLocks/>
            </p:cNvCxnSpPr>
            <p:nvPr/>
          </p:nvCxnSpPr>
          <p:spPr>
            <a:xfrm>
              <a:off x="6095998" y="2217417"/>
              <a:ext cx="0" cy="5249940"/>
            </a:xfrm>
            <a:prstGeom prst="line">
              <a:avLst/>
            </a:prstGeom>
            <a:ln w="19050">
              <a:solidFill>
                <a:srgbClr val="041F4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85A22998-2176-4C75-D6F6-C38FA55E3EC1}"/>
              </a:ext>
            </a:extLst>
          </p:cNvPr>
          <p:cNvSpPr txBox="1"/>
          <p:nvPr/>
        </p:nvSpPr>
        <p:spPr>
          <a:xfrm>
            <a:off x="6371735" y="2549781"/>
            <a:ext cx="1393138" cy="276999"/>
          </a:xfrm>
          <a:prstGeom prst="rect">
            <a:avLst/>
          </a:prstGeom>
          <a:noFill/>
        </p:spPr>
        <p:txBody>
          <a:bodyPr wrap="none" lIns="0" tIns="0" rIns="0" bIns="0" rtlCol="0" anchor="ctr">
            <a:spAutoFit/>
          </a:bodyPr>
          <a:lstStyle/>
          <a:p>
            <a:pPr lvl="0" defTabSz="914400">
              <a:spcBef>
                <a:spcPct val="20000"/>
              </a:spcBef>
              <a:defRPr/>
            </a:pPr>
            <a:r>
              <a:rPr lang="en-US" b="1">
                <a:solidFill>
                  <a:srgbClr val="041F41"/>
                </a:solidFill>
                <a:latin typeface="Bogle" charset="0"/>
                <a:ea typeface="Bogle" charset="0"/>
                <a:cs typeface="Bogle" charset="0"/>
              </a:rPr>
              <a:t>DATA PIPELINE</a:t>
            </a:r>
            <a:endParaRPr lang="en-US">
              <a:solidFill>
                <a:srgbClr val="041F41"/>
              </a:solidFill>
              <a:latin typeface="Bogle" charset="0"/>
              <a:ea typeface="Bogle" charset="0"/>
              <a:cs typeface="Bogle" charset="0"/>
            </a:endParaRPr>
          </a:p>
        </p:txBody>
      </p:sp>
      <p:sp>
        <p:nvSpPr>
          <p:cNvPr id="59" name="Oval 58">
            <a:extLst>
              <a:ext uri="{FF2B5EF4-FFF2-40B4-BE49-F238E27FC236}">
                <a16:creationId xmlns:a16="http://schemas.microsoft.com/office/drawing/2014/main" id="{18C8016B-C65B-5E5A-AF36-0491A22B9F10}"/>
              </a:ext>
            </a:extLst>
          </p:cNvPr>
          <p:cNvSpPr/>
          <p:nvPr/>
        </p:nvSpPr>
        <p:spPr>
          <a:xfrm>
            <a:off x="6021306" y="2533052"/>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0" name="Group 59">
            <a:extLst>
              <a:ext uri="{FF2B5EF4-FFF2-40B4-BE49-F238E27FC236}">
                <a16:creationId xmlns:a16="http://schemas.microsoft.com/office/drawing/2014/main" id="{3DD81309-B304-A276-006E-1BE5C6689A29}"/>
              </a:ext>
            </a:extLst>
          </p:cNvPr>
          <p:cNvGrpSpPr/>
          <p:nvPr/>
        </p:nvGrpSpPr>
        <p:grpSpPr>
          <a:xfrm>
            <a:off x="2038310" y="2273692"/>
            <a:ext cx="3973509" cy="1643268"/>
            <a:chOff x="2038310" y="2723859"/>
            <a:chExt cx="3973509" cy="1643268"/>
          </a:xfrm>
        </p:grpSpPr>
        <p:sp>
          <p:nvSpPr>
            <p:cNvPr id="61" name="Rounded Rectangle 60">
              <a:extLst>
                <a:ext uri="{FF2B5EF4-FFF2-40B4-BE49-F238E27FC236}">
                  <a16:creationId xmlns:a16="http://schemas.microsoft.com/office/drawing/2014/main" id="{501FCFF6-0ED3-2245-976C-17913E3FC84A}"/>
                </a:ext>
              </a:extLst>
            </p:cNvPr>
            <p:cNvSpPr/>
            <p:nvPr/>
          </p:nvSpPr>
          <p:spPr>
            <a:xfrm>
              <a:off x="2038310" y="3235771"/>
              <a:ext cx="3725972"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2" name="Group 34">
              <a:extLst>
                <a:ext uri="{FF2B5EF4-FFF2-40B4-BE49-F238E27FC236}">
                  <a16:creationId xmlns:a16="http://schemas.microsoft.com/office/drawing/2014/main" id="{6A0D4968-7FA3-CDFB-B8F4-BA14589AC41C}"/>
                </a:ext>
              </a:extLst>
            </p:cNvPr>
            <p:cNvGrpSpPr/>
            <p:nvPr/>
          </p:nvGrpSpPr>
          <p:grpSpPr>
            <a:xfrm>
              <a:off x="2038310" y="2723859"/>
              <a:ext cx="3973509" cy="762109"/>
              <a:chOff x="425669" y="2253444"/>
              <a:chExt cx="3973509" cy="762109"/>
            </a:xfrm>
          </p:grpSpPr>
          <p:sp>
            <p:nvSpPr>
              <p:cNvPr id="67" name="Rounded Rectangle 66">
                <a:extLst>
                  <a:ext uri="{FF2B5EF4-FFF2-40B4-BE49-F238E27FC236}">
                    <a16:creationId xmlns:a16="http://schemas.microsoft.com/office/drawing/2014/main" id="{5B1C7858-C5F5-2B8B-7BD1-EA3962214562}"/>
                  </a:ext>
                </a:extLst>
              </p:cNvPr>
              <p:cNvSpPr/>
              <p:nvPr/>
            </p:nvSpPr>
            <p:spPr>
              <a:xfrm>
                <a:off x="425669" y="2253444"/>
                <a:ext cx="372597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68" name="Isosceles Triangle 10">
                <a:extLst>
                  <a:ext uri="{FF2B5EF4-FFF2-40B4-BE49-F238E27FC236}">
                    <a16:creationId xmlns:a16="http://schemas.microsoft.com/office/drawing/2014/main" id="{754FF813-7F35-C968-AB1C-2C4E93BE9B63}"/>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63" name="Group 38">
              <a:extLst>
                <a:ext uri="{FF2B5EF4-FFF2-40B4-BE49-F238E27FC236}">
                  <a16:creationId xmlns:a16="http://schemas.microsoft.com/office/drawing/2014/main" id="{4B598A3E-5E1D-C5F4-A4C8-F514662271C2}"/>
                </a:ext>
              </a:extLst>
            </p:cNvPr>
            <p:cNvGrpSpPr/>
            <p:nvPr/>
          </p:nvGrpSpPr>
          <p:grpSpPr>
            <a:xfrm>
              <a:off x="2988138" y="2852153"/>
              <a:ext cx="2522695" cy="518900"/>
              <a:chOff x="885153" y="1452657"/>
              <a:chExt cx="2522695" cy="518900"/>
            </a:xfrm>
          </p:grpSpPr>
          <p:sp>
            <p:nvSpPr>
              <p:cNvPr id="65" name="TextBox 64">
                <a:extLst>
                  <a:ext uri="{FF2B5EF4-FFF2-40B4-BE49-F238E27FC236}">
                    <a16:creationId xmlns:a16="http://schemas.microsoft.com/office/drawing/2014/main" id="{006C22B1-F25B-9BDD-35E7-BC1D7635BFD6}"/>
                  </a:ext>
                </a:extLst>
              </p:cNvPr>
              <p:cNvSpPr txBox="1"/>
              <p:nvPr/>
            </p:nvSpPr>
            <p:spPr>
              <a:xfrm>
                <a:off x="885153" y="1452657"/>
                <a:ext cx="674865" cy="215444"/>
              </a:xfrm>
              <a:prstGeom prst="rect">
                <a:avLst/>
              </a:prstGeom>
              <a:noFill/>
            </p:spPr>
            <p:txBody>
              <a:bodyPr wrap="none" lIns="0" tIns="0" rIns="0" bIns="0" rtlCol="0" anchor="ctr">
                <a:spAutoFit/>
              </a:bodyPr>
              <a:lstStyle/>
              <a:p>
                <a:r>
                  <a:rPr lang="en-US" sz="1400" b="1">
                    <a:solidFill>
                      <a:schemeClr val="bg1"/>
                    </a:solidFill>
                    <a:latin typeface="Bogle" charset="0"/>
                    <a:ea typeface="Bogle" charset="0"/>
                    <a:cs typeface="Bogle" charset="0"/>
                  </a:rPr>
                  <a:t>Multi30k</a:t>
                </a:r>
              </a:p>
            </p:txBody>
          </p:sp>
          <p:sp>
            <p:nvSpPr>
              <p:cNvPr id="66" name="TextBox 65">
                <a:extLst>
                  <a:ext uri="{FF2B5EF4-FFF2-40B4-BE49-F238E27FC236}">
                    <a16:creationId xmlns:a16="http://schemas.microsoft.com/office/drawing/2014/main" id="{BA6C64F1-779B-8AB3-5F3A-39F7FF2D4552}"/>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a:solidFill>
                      <a:schemeClr val="bg1"/>
                    </a:solidFill>
                    <a:latin typeface="Bogle" charset="0"/>
                    <a:ea typeface="Bogle" charset="0"/>
                    <a:cs typeface="Bogle" charset="0"/>
                  </a:rPr>
                  <a:t>The dataset is based on WMT 2016 consists of English to German.</a:t>
                </a:r>
              </a:p>
            </p:txBody>
          </p:sp>
        </p:grpSp>
        <p:sp>
          <p:nvSpPr>
            <p:cNvPr id="64" name="TextBox 63">
              <a:extLst>
                <a:ext uri="{FF2B5EF4-FFF2-40B4-BE49-F238E27FC236}">
                  <a16:creationId xmlns:a16="http://schemas.microsoft.com/office/drawing/2014/main" id="{ED75A650-A5DE-4097-9553-875CF7565F56}"/>
                </a:ext>
              </a:extLst>
            </p:cNvPr>
            <p:cNvSpPr txBox="1"/>
            <p:nvPr/>
          </p:nvSpPr>
          <p:spPr>
            <a:xfrm>
              <a:off x="2162426" y="3597687"/>
              <a:ext cx="3487494" cy="615553"/>
            </a:xfrm>
            <a:prstGeom prst="rect">
              <a:avLst/>
            </a:prstGeom>
            <a:noFill/>
          </p:spPr>
          <p:txBody>
            <a:bodyPr wrap="square" lIns="0" tIns="0" rIns="0" bIns="0" rtlCol="0" anchor="t">
              <a:spAutoFit/>
            </a:bodyPr>
            <a:lstStyle/>
            <a:p>
              <a:pPr defTabSz="914400">
                <a:spcBef>
                  <a:spcPct val="20000"/>
                </a:spcBef>
                <a:defRPr/>
              </a:pPr>
              <a:r>
                <a:rPr lang="en-US" sz="1000">
                  <a:solidFill>
                    <a:srgbClr val="605E63"/>
                  </a:solidFill>
                  <a:latin typeface="Bogle" charset="0"/>
                  <a:ea typeface="Bogle" charset="0"/>
                  <a:cs typeface="Bogle" charset="0"/>
                </a:rPr>
                <a:t>Added preprocessing pipeline and used the library spacy for tokenizing. Specifically, de_core_news_sm and en_core_web_sm.  Added padding for start, end, and unknown. Also, finding insights so that Transformer block can be build accordingly.</a:t>
              </a:r>
            </a:p>
          </p:txBody>
        </p:sp>
      </p:grpSp>
      <p:grpSp>
        <p:nvGrpSpPr>
          <p:cNvPr id="69" name="Group 68">
            <a:extLst>
              <a:ext uri="{FF2B5EF4-FFF2-40B4-BE49-F238E27FC236}">
                <a16:creationId xmlns:a16="http://schemas.microsoft.com/office/drawing/2014/main" id="{E1CF34B3-CABA-29FD-B656-11C52442367C}"/>
              </a:ext>
            </a:extLst>
          </p:cNvPr>
          <p:cNvGrpSpPr/>
          <p:nvPr/>
        </p:nvGrpSpPr>
        <p:grpSpPr>
          <a:xfrm>
            <a:off x="6320402" y="4073933"/>
            <a:ext cx="3978289" cy="1643268"/>
            <a:chOff x="6320402" y="4524100"/>
            <a:chExt cx="3978289" cy="1643268"/>
          </a:xfrm>
        </p:grpSpPr>
        <p:sp>
          <p:nvSpPr>
            <p:cNvPr id="70" name="Rounded Rectangle 69">
              <a:extLst>
                <a:ext uri="{FF2B5EF4-FFF2-40B4-BE49-F238E27FC236}">
                  <a16:creationId xmlns:a16="http://schemas.microsoft.com/office/drawing/2014/main" id="{03588478-6968-F9BD-D05A-C8E024E1F73B}"/>
                </a:ext>
              </a:extLst>
            </p:cNvPr>
            <p:cNvSpPr/>
            <p:nvPr/>
          </p:nvSpPr>
          <p:spPr>
            <a:xfrm flipH="1">
              <a:off x="6567939" y="5036012"/>
              <a:ext cx="3721608"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71" name="Group 37">
              <a:extLst>
                <a:ext uri="{FF2B5EF4-FFF2-40B4-BE49-F238E27FC236}">
                  <a16:creationId xmlns:a16="http://schemas.microsoft.com/office/drawing/2014/main" id="{E71322F1-B83E-9CB1-4E70-636322B973B2}"/>
                </a:ext>
              </a:extLst>
            </p:cNvPr>
            <p:cNvGrpSpPr/>
            <p:nvPr/>
          </p:nvGrpSpPr>
          <p:grpSpPr>
            <a:xfrm flipH="1">
              <a:off x="6320402" y="4524100"/>
              <a:ext cx="3978289" cy="762109"/>
              <a:chOff x="420889" y="2253444"/>
              <a:chExt cx="3978289" cy="762109"/>
            </a:xfrm>
          </p:grpSpPr>
          <p:sp>
            <p:nvSpPr>
              <p:cNvPr id="76" name="Rounded Rectangle 75">
                <a:extLst>
                  <a:ext uri="{FF2B5EF4-FFF2-40B4-BE49-F238E27FC236}">
                    <a16:creationId xmlns:a16="http://schemas.microsoft.com/office/drawing/2014/main" id="{0A7ABEB2-5BEF-62C2-3857-2E27F9A7F8E6}"/>
                  </a:ext>
                </a:extLst>
              </p:cNvPr>
              <p:cNvSpPr/>
              <p:nvPr/>
            </p:nvSpPr>
            <p:spPr>
              <a:xfrm>
                <a:off x="420889" y="2253444"/>
                <a:ext cx="373075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7" name="Isosceles Triangle 22">
                <a:extLst>
                  <a:ext uri="{FF2B5EF4-FFF2-40B4-BE49-F238E27FC236}">
                    <a16:creationId xmlns:a16="http://schemas.microsoft.com/office/drawing/2014/main" id="{78A22029-1F2B-0E53-73D4-B4E6DC9194E2}"/>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72" name="Group 38">
              <a:extLst>
                <a:ext uri="{FF2B5EF4-FFF2-40B4-BE49-F238E27FC236}">
                  <a16:creationId xmlns:a16="http://schemas.microsoft.com/office/drawing/2014/main" id="{07F251B3-6C89-9787-AB1D-33266EB7761C}"/>
                </a:ext>
              </a:extLst>
            </p:cNvPr>
            <p:cNvGrpSpPr/>
            <p:nvPr/>
          </p:nvGrpSpPr>
          <p:grpSpPr>
            <a:xfrm>
              <a:off x="6908485" y="4646347"/>
              <a:ext cx="2522695" cy="365011"/>
              <a:chOff x="885153" y="1466725"/>
              <a:chExt cx="2522695" cy="365011"/>
            </a:xfrm>
          </p:grpSpPr>
          <p:sp>
            <p:nvSpPr>
              <p:cNvPr id="74" name="TextBox 73">
                <a:extLst>
                  <a:ext uri="{FF2B5EF4-FFF2-40B4-BE49-F238E27FC236}">
                    <a16:creationId xmlns:a16="http://schemas.microsoft.com/office/drawing/2014/main" id="{126917FE-146E-C937-CCFF-042D2BC32F75}"/>
                  </a:ext>
                </a:extLst>
              </p:cNvPr>
              <p:cNvSpPr txBox="1"/>
              <p:nvPr/>
            </p:nvSpPr>
            <p:spPr>
              <a:xfrm>
                <a:off x="2699576" y="1466725"/>
                <a:ext cx="708272" cy="215444"/>
              </a:xfrm>
              <a:prstGeom prst="rect">
                <a:avLst/>
              </a:prstGeom>
              <a:noFill/>
            </p:spPr>
            <p:txBody>
              <a:bodyPr wrap="none" lIns="0" tIns="0" rIns="0" bIns="0" rtlCol="0" anchor="ctr">
                <a:spAutoFit/>
              </a:bodyPr>
              <a:lstStyle/>
              <a:p>
                <a:pPr algn="r"/>
                <a:r>
                  <a:rPr lang="en-US" sz="1400" b="1">
                    <a:solidFill>
                      <a:schemeClr val="bg1"/>
                    </a:solidFill>
                    <a:latin typeface="Bogle" charset="0"/>
                    <a:ea typeface="Bogle" charset="0"/>
                    <a:cs typeface="Bogle" charset="0"/>
                  </a:rPr>
                  <a:t>Attention</a:t>
                </a:r>
              </a:p>
            </p:txBody>
          </p:sp>
          <p:sp>
            <p:nvSpPr>
              <p:cNvPr id="75" name="TextBox 74">
                <a:extLst>
                  <a:ext uri="{FF2B5EF4-FFF2-40B4-BE49-F238E27FC236}">
                    <a16:creationId xmlns:a16="http://schemas.microsoft.com/office/drawing/2014/main" id="{9616C12D-7633-6AA6-D380-33DB8DAFA234}"/>
                  </a:ext>
                </a:extLst>
              </p:cNvPr>
              <p:cNvSpPr txBox="1"/>
              <p:nvPr/>
            </p:nvSpPr>
            <p:spPr>
              <a:xfrm>
                <a:off x="885153" y="1677848"/>
                <a:ext cx="2522695" cy="153888"/>
              </a:xfrm>
              <a:prstGeom prst="rect">
                <a:avLst/>
              </a:prstGeom>
              <a:noFill/>
            </p:spPr>
            <p:txBody>
              <a:bodyPr wrap="square" lIns="0" tIns="0" rIns="0" bIns="0" rtlCol="0" anchor="t">
                <a:spAutoFit/>
              </a:bodyPr>
              <a:lstStyle/>
              <a:p>
                <a:pPr lvl="0" algn="r" defTabSz="914400">
                  <a:spcBef>
                    <a:spcPct val="20000"/>
                  </a:spcBef>
                  <a:defRPr/>
                </a:pPr>
                <a:r>
                  <a:rPr lang="en-US" sz="1000">
                    <a:solidFill>
                      <a:schemeClr val="bg1"/>
                    </a:solidFill>
                    <a:latin typeface="Bogle" charset="0"/>
                    <a:ea typeface="Bogle" charset="0"/>
                    <a:cs typeface="Bogle" charset="0"/>
                  </a:rPr>
                  <a:t>Each element attends to every other element.</a:t>
                </a:r>
              </a:p>
            </p:txBody>
          </p:sp>
        </p:grpSp>
        <p:sp>
          <p:nvSpPr>
            <p:cNvPr id="73" name="TextBox 72">
              <a:extLst>
                <a:ext uri="{FF2B5EF4-FFF2-40B4-BE49-F238E27FC236}">
                  <a16:creationId xmlns:a16="http://schemas.microsoft.com/office/drawing/2014/main" id="{223C3069-F9F6-97F4-0307-34525A67E64D}"/>
                </a:ext>
              </a:extLst>
            </p:cNvPr>
            <p:cNvSpPr txBox="1"/>
            <p:nvPr/>
          </p:nvSpPr>
          <p:spPr>
            <a:xfrm>
              <a:off x="6794695" y="5418477"/>
              <a:ext cx="3332012" cy="615553"/>
            </a:xfrm>
            <a:prstGeom prst="rect">
              <a:avLst/>
            </a:prstGeom>
            <a:noFill/>
          </p:spPr>
          <p:txBody>
            <a:bodyPr wrap="square" lIns="0" tIns="0" rIns="0" bIns="0" rtlCol="0" anchor="t">
              <a:spAutoFit/>
            </a:bodyPr>
            <a:lstStyle/>
            <a:p>
              <a:pPr algn="r" defTabSz="914400">
                <a:spcBef>
                  <a:spcPct val="20000"/>
                </a:spcBef>
                <a:defRPr/>
              </a:pPr>
              <a:r>
                <a:rPr lang="en-US" sz="1000">
                  <a:solidFill>
                    <a:srgbClr val="605E63"/>
                  </a:solidFill>
                  <a:latin typeface="Bogle" charset="0"/>
                  <a:ea typeface="Bogle" charset="0"/>
                  <a:cs typeface="Bogle" charset="0"/>
                </a:rPr>
                <a:t>The self attention takes in embedding size and heads. The hidden dimension is calculated by dividing embedding size by heads. Make sure it is divisible by 8. e.g., 512//8.  Add masking to key, value, and query.</a:t>
              </a:r>
            </a:p>
          </p:txBody>
        </p:sp>
      </p:grpSp>
      <p:sp>
        <p:nvSpPr>
          <p:cNvPr id="78" name="Oval 77">
            <a:extLst>
              <a:ext uri="{FF2B5EF4-FFF2-40B4-BE49-F238E27FC236}">
                <a16:creationId xmlns:a16="http://schemas.microsoft.com/office/drawing/2014/main" id="{7C0F5B5E-503C-DC2F-C7F4-EDE1345E4BE0}"/>
              </a:ext>
            </a:extLst>
          </p:cNvPr>
          <p:cNvSpPr/>
          <p:nvPr/>
        </p:nvSpPr>
        <p:spPr>
          <a:xfrm>
            <a:off x="6021306" y="4330764"/>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9" name="TextBox 78">
            <a:extLst>
              <a:ext uri="{FF2B5EF4-FFF2-40B4-BE49-F238E27FC236}">
                <a16:creationId xmlns:a16="http://schemas.microsoft.com/office/drawing/2014/main" id="{E355E5CB-621E-B417-D43A-A997086FF84B}"/>
              </a:ext>
            </a:extLst>
          </p:cNvPr>
          <p:cNvSpPr txBox="1"/>
          <p:nvPr/>
        </p:nvSpPr>
        <p:spPr>
          <a:xfrm>
            <a:off x="4877912" y="4268803"/>
            <a:ext cx="1098891" cy="276999"/>
          </a:xfrm>
          <a:prstGeom prst="rect">
            <a:avLst/>
          </a:prstGeom>
          <a:noFill/>
        </p:spPr>
        <p:txBody>
          <a:bodyPr wrap="none" lIns="0" tIns="0" rIns="0" bIns="0" rtlCol="0" anchor="ctr">
            <a:spAutoFit/>
          </a:bodyPr>
          <a:lstStyle/>
          <a:p>
            <a:pPr lvl="0" defTabSz="914400">
              <a:spcBef>
                <a:spcPct val="20000"/>
              </a:spcBef>
              <a:defRPr/>
            </a:pPr>
            <a:r>
              <a:rPr lang="en-US" b="1">
                <a:solidFill>
                  <a:srgbClr val="041F41"/>
                </a:solidFill>
                <a:latin typeface="Bogle" charset="0"/>
                <a:ea typeface="Bogle" charset="0"/>
                <a:cs typeface="Bogle" charset="0"/>
              </a:rPr>
              <a:t>ATTENTION</a:t>
            </a:r>
            <a:endParaRPr lang="en-US">
              <a:solidFill>
                <a:srgbClr val="041F41"/>
              </a:solidFill>
              <a:latin typeface="Bogle" charset="0"/>
              <a:ea typeface="Bogle" charset="0"/>
              <a:cs typeface="Bogle" charset="0"/>
            </a:endParaRPr>
          </a:p>
        </p:txBody>
      </p:sp>
      <p:sp>
        <p:nvSpPr>
          <p:cNvPr id="80" name="TextBox 79">
            <a:extLst>
              <a:ext uri="{FF2B5EF4-FFF2-40B4-BE49-F238E27FC236}">
                <a16:creationId xmlns:a16="http://schemas.microsoft.com/office/drawing/2014/main" id="{6AC048D6-CE8B-D80F-AB52-CA5ED4DE1BC6}"/>
              </a:ext>
            </a:extLst>
          </p:cNvPr>
          <p:cNvSpPr txBox="1"/>
          <p:nvPr/>
        </p:nvSpPr>
        <p:spPr>
          <a:xfrm>
            <a:off x="6371735" y="2806921"/>
            <a:ext cx="799899" cy="169277"/>
          </a:xfrm>
          <a:prstGeom prst="rect">
            <a:avLst/>
          </a:prstGeom>
          <a:noFill/>
        </p:spPr>
        <p:txBody>
          <a:bodyPr wrap="none" lIns="0" tIns="0" rIns="0" bIns="0" rtlCol="0" anchor="ctr">
            <a:spAutoFit/>
          </a:bodyPr>
          <a:lstStyle/>
          <a:p>
            <a:pPr lvl="0" defTabSz="914400">
              <a:spcBef>
                <a:spcPct val="20000"/>
              </a:spcBef>
              <a:defRPr/>
            </a:pPr>
            <a:r>
              <a:rPr lang="en-US" sz="1100">
                <a:solidFill>
                  <a:srgbClr val="041F41"/>
                </a:solidFill>
                <a:latin typeface="Bogle" charset="0"/>
                <a:ea typeface="Bogle" charset="0"/>
                <a:cs typeface="Bogle" charset="0"/>
              </a:rPr>
              <a:t>Preprocessing</a:t>
            </a:r>
          </a:p>
        </p:txBody>
      </p:sp>
      <p:sp>
        <p:nvSpPr>
          <p:cNvPr id="81" name="TextBox 80">
            <a:extLst>
              <a:ext uri="{FF2B5EF4-FFF2-40B4-BE49-F238E27FC236}">
                <a16:creationId xmlns:a16="http://schemas.microsoft.com/office/drawing/2014/main" id="{4AAA37D7-8F9C-68F3-FB0F-D27C5D94FFEA}"/>
              </a:ext>
            </a:extLst>
          </p:cNvPr>
          <p:cNvSpPr txBox="1"/>
          <p:nvPr/>
        </p:nvSpPr>
        <p:spPr>
          <a:xfrm>
            <a:off x="4348532" y="4533889"/>
            <a:ext cx="1583768" cy="169277"/>
          </a:xfrm>
          <a:prstGeom prst="rect">
            <a:avLst/>
          </a:prstGeom>
          <a:noFill/>
        </p:spPr>
        <p:txBody>
          <a:bodyPr wrap="none" lIns="0" tIns="0" rIns="0" bIns="0" rtlCol="0" anchor="ctr">
            <a:spAutoFit/>
          </a:bodyPr>
          <a:lstStyle/>
          <a:p>
            <a:pPr lvl="0" algn="r" defTabSz="914400">
              <a:spcBef>
                <a:spcPct val="20000"/>
              </a:spcBef>
              <a:defRPr/>
            </a:pPr>
            <a:r>
              <a:rPr lang="en-US" sz="1100">
                <a:solidFill>
                  <a:srgbClr val="041F41"/>
                </a:solidFill>
                <a:latin typeface="Bogle" charset="0"/>
                <a:ea typeface="Bogle" charset="0"/>
                <a:cs typeface="Bogle" charset="0"/>
              </a:rPr>
              <a:t>Self &amp; Multi Head Attention</a:t>
            </a:r>
          </a:p>
        </p:txBody>
      </p:sp>
      <p:pic>
        <p:nvPicPr>
          <p:cNvPr id="82" name="Picture 81">
            <a:extLst>
              <a:ext uri="{FF2B5EF4-FFF2-40B4-BE49-F238E27FC236}">
                <a16:creationId xmlns:a16="http://schemas.microsoft.com/office/drawing/2014/main" id="{ED69570B-153D-4454-D4E2-A26A80D3739A}"/>
              </a:ext>
            </a:extLst>
          </p:cNvPr>
          <p:cNvPicPr>
            <a:picLocks noChangeAspect="1"/>
          </p:cNvPicPr>
          <p:nvPr/>
        </p:nvPicPr>
        <p:blipFill>
          <a:blip r:embed="rId2"/>
          <a:srcRect/>
          <a:stretch/>
        </p:blipFill>
        <p:spPr>
          <a:xfrm>
            <a:off x="2265032" y="2410514"/>
            <a:ext cx="476347" cy="510372"/>
          </a:xfrm>
          <a:prstGeom prst="rect">
            <a:avLst/>
          </a:prstGeom>
        </p:spPr>
      </p:pic>
      <p:pic>
        <p:nvPicPr>
          <p:cNvPr id="83" name="Picture 82">
            <a:extLst>
              <a:ext uri="{FF2B5EF4-FFF2-40B4-BE49-F238E27FC236}">
                <a16:creationId xmlns:a16="http://schemas.microsoft.com/office/drawing/2014/main" id="{81A7E592-5631-D307-3A6A-369473BC0BE6}"/>
              </a:ext>
            </a:extLst>
          </p:cNvPr>
          <p:cNvPicPr>
            <a:picLocks noChangeAspect="1"/>
          </p:cNvPicPr>
          <p:nvPr/>
        </p:nvPicPr>
        <p:blipFill>
          <a:blip r:embed="rId3"/>
          <a:srcRect/>
          <a:stretch/>
        </p:blipFill>
        <p:spPr>
          <a:xfrm>
            <a:off x="9657364" y="4216901"/>
            <a:ext cx="456810" cy="456810"/>
          </a:xfrm>
          <a:prstGeom prst="rect">
            <a:avLst/>
          </a:prstGeom>
        </p:spPr>
      </p:pic>
    </p:spTree>
    <p:extLst>
      <p:ext uri="{BB962C8B-B14F-4D97-AF65-F5344CB8AC3E}">
        <p14:creationId xmlns:p14="http://schemas.microsoft.com/office/powerpoint/2010/main" val="130609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par>
                          <p:cTn id="15" fill="hold">
                            <p:stCondLst>
                              <p:cond delay="500"/>
                            </p:stCondLst>
                            <p:childTnLst>
                              <p:par>
                                <p:cTn id="16" presetID="2" presetClass="entr" presetSubtype="2" accel="50000" decel="50000" fill="hold" grpId="1"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additive="base">
                                        <p:cTn id="18" dur="500" fill="hold"/>
                                        <p:tgtEl>
                                          <p:spTgt spid="80"/>
                                        </p:tgtEl>
                                        <p:attrNameLst>
                                          <p:attrName>ppt_x</p:attrName>
                                        </p:attrNameLst>
                                      </p:cBhvr>
                                      <p:tavLst>
                                        <p:tav tm="0">
                                          <p:val>
                                            <p:strVal val="1+#ppt_w/2"/>
                                          </p:val>
                                        </p:tav>
                                        <p:tav tm="100000">
                                          <p:val>
                                            <p:strVal val="#ppt_x"/>
                                          </p:val>
                                        </p:tav>
                                      </p:tavLst>
                                    </p:anim>
                                    <p:anim calcmode="lin" valueType="num">
                                      <p:cBhvr additive="base">
                                        <p:cTn id="19" dur="500" fill="hold"/>
                                        <p:tgtEl>
                                          <p:spTgt spid="80"/>
                                        </p:tgtEl>
                                        <p:attrNameLst>
                                          <p:attrName>ppt_y</p:attrName>
                                        </p:attrNameLst>
                                      </p:cBhvr>
                                      <p:tavLst>
                                        <p:tav tm="0">
                                          <p:val>
                                            <p:strVal val="#ppt_y"/>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2" presetClass="entr" presetSubtype="8" accel="50000" decel="5000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additive="base">
                                        <p:cTn id="32" dur="500" fill="hold"/>
                                        <p:tgtEl>
                                          <p:spTgt spid="81"/>
                                        </p:tgtEl>
                                        <p:attrNameLst>
                                          <p:attrName>ppt_x</p:attrName>
                                        </p:attrNameLst>
                                      </p:cBhvr>
                                      <p:tavLst>
                                        <p:tav tm="0">
                                          <p:val>
                                            <p:strVal val="0-#ppt_w/2"/>
                                          </p:val>
                                        </p:tav>
                                        <p:tav tm="100000">
                                          <p:val>
                                            <p:strVal val="#ppt_x"/>
                                          </p:val>
                                        </p:tav>
                                      </p:tavLst>
                                    </p:anim>
                                    <p:anim calcmode="lin" valueType="num">
                                      <p:cBhvr additive="base">
                                        <p:cTn id="33" dur="500" fill="hold"/>
                                        <p:tgtEl>
                                          <p:spTgt spid="81"/>
                                        </p:tgtEl>
                                        <p:attrNameLst>
                                          <p:attrName>ppt_y</p:attrName>
                                        </p:attrNameLst>
                                      </p:cBhvr>
                                      <p:tavLst>
                                        <p:tav tm="0">
                                          <p:val>
                                            <p:strVal val="#ppt_y"/>
                                          </p:val>
                                        </p:tav>
                                        <p:tav tm="100000">
                                          <p:val>
                                            <p:strVal val="#ppt_y"/>
                                          </p:val>
                                        </p:tav>
                                      </p:tavLst>
                                    </p:anim>
                                  </p:childTnLst>
                                </p:cTn>
                              </p:par>
                              <p:par>
                                <p:cTn id="34" presetID="53" presetClass="entr" presetSubtype="0"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animEffect transition="in" filter="fade">
                                      <p:cBhvr>
                                        <p:cTn id="3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P spid="78" grpId="0" animBg="1"/>
      <p:bldP spid="79" grpId="0"/>
      <p:bldP spid="80" grpId="0"/>
      <p:bldP spid="80" grpId="1"/>
      <p:bldP spid="8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1711</Words>
  <Application>Microsoft Macintosh PowerPoint</Application>
  <PresentationFormat>Widescreen</PresentationFormat>
  <Paragraphs>206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Bogle</vt:lpstr>
      <vt:lpstr>Calibri</vt:lpstr>
      <vt:lpstr>Calibri Light</vt:lpstr>
      <vt:lpstr>Courier New</vt:lpstr>
      <vt:lpstr>Office Theme</vt:lpstr>
      <vt:lpstr>Attention Is All You Need</vt:lpstr>
      <vt:lpstr>Motivation</vt:lpstr>
      <vt:lpstr>Context</vt:lpstr>
      <vt:lpstr>Self-Attention</vt:lpstr>
      <vt:lpstr>Multi-Head Attention</vt:lpstr>
      <vt:lpstr>Positional Encoding</vt:lpstr>
      <vt:lpstr>Complete Architecture</vt:lpstr>
      <vt:lpstr>Our Approach</vt:lpstr>
      <vt:lpstr>Implementation</vt:lpstr>
      <vt:lpstr>Implementation</vt:lpstr>
      <vt:lpstr>Implementation</vt:lpstr>
      <vt:lpstr>Difference from Original Study</vt:lpstr>
      <vt:lpstr>Result</vt:lpstr>
      <vt:lpstr>Result Analysis</vt:lpstr>
      <vt:lpstr>Limitation</vt:lpstr>
      <vt:lpstr>Demo</vt:lpstr>
      <vt:lpstr>Code Repository and Future Task</vt:lpstr>
      <vt:lpstr>Acknowledgement</vt:lpstr>
      <vt:lpstr>Thank You!</vt:lpstr>
      <vt:lpstr>Why doesn’t the Transformer converge?</vt:lpstr>
      <vt:lpstr>How to converge?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Aniket Pandey</dc:creator>
  <cp:lastModifiedBy>Aniket Pandey</cp:lastModifiedBy>
  <cp:revision>3</cp:revision>
  <dcterms:created xsi:type="dcterms:W3CDTF">2023-04-29T04:23:06Z</dcterms:created>
  <dcterms:modified xsi:type="dcterms:W3CDTF">2023-05-03T06:17:10Z</dcterms:modified>
</cp:coreProperties>
</file>