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71" r:id="rId9"/>
    <p:sldId id="272" r:id="rId10"/>
    <p:sldId id="282" r:id="rId11"/>
    <p:sldId id="283" r:id="rId12"/>
    <p:sldId id="284" r:id="rId13"/>
    <p:sldId id="285" r:id="rId14"/>
    <p:sldId id="289" r:id="rId15"/>
    <p:sldId id="286" r:id="rId16"/>
    <p:sldId id="293" r:id="rId17"/>
    <p:sldId id="287" r:id="rId18"/>
    <p:sldId id="290" r:id="rId19"/>
    <p:sldId id="288" r:id="rId20"/>
    <p:sldId id="291"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F41"/>
    <a:srgbClr val="B9BBC5"/>
    <a:srgbClr val="605E63"/>
    <a:srgbClr val="89BBC5"/>
    <a:srgbClr val="06F2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6F464-3D37-4C45-8CF4-0C0A2C464A37}" type="datetimeFigureOut">
              <a:rPr lang="en-US" smtClean="0"/>
              <a:t>4/30/23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58A96-CBF6-DC4B-95FD-09C8CA78A2E3}" type="slidenum">
              <a:rPr lang="en-US" smtClean="0"/>
              <a:t>‹#›</a:t>
            </a:fld>
            <a:endParaRPr lang="en-US"/>
          </a:p>
        </p:txBody>
      </p:sp>
    </p:spTree>
    <p:extLst>
      <p:ext uri="{BB962C8B-B14F-4D97-AF65-F5344CB8AC3E}">
        <p14:creationId xmlns:p14="http://schemas.microsoft.com/office/powerpoint/2010/main" val="182276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DF57-FF3A-1F76-47FC-ABF8BA0D4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F799A7-811A-4A93-6DBF-5CB6EECA8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405D9A-4344-D3BE-B640-8F3AFE6099A1}"/>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5" name="Footer Placeholder 4">
            <a:extLst>
              <a:ext uri="{FF2B5EF4-FFF2-40B4-BE49-F238E27FC236}">
                <a16:creationId xmlns:a16="http://schemas.microsoft.com/office/drawing/2014/main" id="{7F89CB50-6460-6FB4-C058-789A96358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856F1-A8B9-3A96-FF7F-92EEF242FDCD}"/>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44474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F8CD-D343-EA4E-3C0D-2A7B985A09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EA5964-1F71-DB41-7AE1-B55F6187C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EE8EE-6C96-97F1-B842-624406F1978C}"/>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5" name="Footer Placeholder 4">
            <a:extLst>
              <a:ext uri="{FF2B5EF4-FFF2-40B4-BE49-F238E27FC236}">
                <a16:creationId xmlns:a16="http://schemas.microsoft.com/office/drawing/2014/main" id="{83D759BB-57E9-DF3B-B7B8-C63DD6FA0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BBD2C-8EA1-44C2-47FF-F2EFD5875B74}"/>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226870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25B9E4-7FD6-5634-23DB-AA0380B6FB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9CDF35-EDC9-75DC-66D9-D967BA4E78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AC9D4-8679-D5A5-7EB1-0C052E8D5CB8}"/>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5" name="Footer Placeholder 4">
            <a:extLst>
              <a:ext uri="{FF2B5EF4-FFF2-40B4-BE49-F238E27FC236}">
                <a16:creationId xmlns:a16="http://schemas.microsoft.com/office/drawing/2014/main" id="{29D7B2B5-BA9A-6521-B6C7-709E3C2AF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A32C2-F8A3-B892-6E8B-65E3E34C0C59}"/>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332416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4AE9-9B56-406A-32FC-3631FCF83B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17C86-3CA5-DEDD-EC78-6AA6000D3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E1A21-4735-D8F4-1856-54CC12D8E798}"/>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5" name="Footer Placeholder 4">
            <a:extLst>
              <a:ext uri="{FF2B5EF4-FFF2-40B4-BE49-F238E27FC236}">
                <a16:creationId xmlns:a16="http://schemas.microsoft.com/office/drawing/2014/main" id="{5FF778A8-EF1A-7637-2BB8-698A68EA8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A6C04-006C-634E-A3FD-816AE0B81A0C}"/>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334530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F4830-0ADD-E988-BA66-4E7B7198B4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2ACBEE-EB39-EF4B-7DEE-76943884A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8DD49B-E48C-FC46-55D8-DD0CAED13E44}"/>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5" name="Footer Placeholder 4">
            <a:extLst>
              <a:ext uri="{FF2B5EF4-FFF2-40B4-BE49-F238E27FC236}">
                <a16:creationId xmlns:a16="http://schemas.microsoft.com/office/drawing/2014/main" id="{D0420B59-79F4-24A7-D77B-15FB51663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20F52-40BE-F10B-0F5A-4204A696CE1E}"/>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4110191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78DE-9A58-9279-61C8-F4ECDFAB95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37ED2-9A0B-32F0-E688-6E32532AD0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09F9E-C583-12B0-3775-2773B6D738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6BB014-4B67-1B8A-A187-CFCB1B8B5ADC}"/>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6" name="Footer Placeholder 5">
            <a:extLst>
              <a:ext uri="{FF2B5EF4-FFF2-40B4-BE49-F238E27FC236}">
                <a16:creationId xmlns:a16="http://schemas.microsoft.com/office/drawing/2014/main" id="{0298BBFC-F22B-8EFC-95DF-C33374A9A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C8206-2758-4F50-FAD9-32243F1A833A}"/>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29654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A9AA-B009-CFFB-10F7-37719B34CD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886ACF-A842-202C-FC38-497A4BDE7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3C56D1-3E63-8499-0F1A-750027B1B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A179B9-D531-EC30-D4FD-2DD1CE2E5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E48B2-BC54-96F1-B798-7514CDC88C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F9D0D3-C01B-0956-7D29-A3F59C9C171E}"/>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8" name="Footer Placeholder 7">
            <a:extLst>
              <a:ext uri="{FF2B5EF4-FFF2-40B4-BE49-F238E27FC236}">
                <a16:creationId xmlns:a16="http://schemas.microsoft.com/office/drawing/2014/main" id="{0B7A0190-3F74-A5B0-B470-E5298B54CD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BE6385-C5DF-CB9B-A18C-BABA99C23B27}"/>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39764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ABD7-01F6-3EA9-CC51-D502980C07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59993D-7FAC-90FB-AB1B-76A09E57B338}"/>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4" name="Footer Placeholder 3">
            <a:extLst>
              <a:ext uri="{FF2B5EF4-FFF2-40B4-BE49-F238E27FC236}">
                <a16:creationId xmlns:a16="http://schemas.microsoft.com/office/drawing/2014/main" id="{61C56A75-B7A3-AE38-A9D5-642BD02960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3DD14C-FFE6-C3B6-E591-A4B681278F34}"/>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150530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2431C-FA08-763A-F504-08AFA151C5D8}"/>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3" name="Footer Placeholder 2">
            <a:extLst>
              <a:ext uri="{FF2B5EF4-FFF2-40B4-BE49-F238E27FC236}">
                <a16:creationId xmlns:a16="http://schemas.microsoft.com/office/drawing/2014/main" id="{8FFAB392-B458-51FE-476A-BE47DBCF54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35FF57-1FDE-523B-4DD3-D22D8EE1CCBC}"/>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165460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A80B-1951-6345-7145-EFCC604A6C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9527AB-5426-6387-34AE-0BDC83219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DE0996-E657-FF64-661C-382EE0CC1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690AE-26FA-C93A-694B-A645AF7BE158}"/>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6" name="Footer Placeholder 5">
            <a:extLst>
              <a:ext uri="{FF2B5EF4-FFF2-40B4-BE49-F238E27FC236}">
                <a16:creationId xmlns:a16="http://schemas.microsoft.com/office/drawing/2014/main" id="{303ADE09-B4EE-CC4B-AA9F-A48F3A507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98A29-1F34-4342-6EFE-6D757DA38239}"/>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3157261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8B1FB-7A05-AB77-C813-53BC7F02D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EDFE2F-3857-9278-FE12-8331C0276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94CAE3-9996-A019-7F33-9A604E4C1A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99B4F-BA84-59A7-22B7-9D5061D8F8F5}"/>
              </a:ext>
            </a:extLst>
          </p:cNvPr>
          <p:cNvSpPr>
            <a:spLocks noGrp="1"/>
          </p:cNvSpPr>
          <p:nvPr>
            <p:ph type="dt" sz="half" idx="10"/>
          </p:nvPr>
        </p:nvSpPr>
        <p:spPr/>
        <p:txBody>
          <a:bodyPr/>
          <a:lstStyle/>
          <a:p>
            <a:fld id="{650B5F21-BC07-7B45-8AA2-A1E87A038008}" type="datetimeFigureOut">
              <a:rPr lang="en-US" smtClean="0"/>
              <a:t>4/30/23</a:t>
            </a:fld>
            <a:endParaRPr lang="en-US"/>
          </a:p>
        </p:txBody>
      </p:sp>
      <p:sp>
        <p:nvSpPr>
          <p:cNvPr id="6" name="Footer Placeholder 5">
            <a:extLst>
              <a:ext uri="{FF2B5EF4-FFF2-40B4-BE49-F238E27FC236}">
                <a16:creationId xmlns:a16="http://schemas.microsoft.com/office/drawing/2014/main" id="{156697D1-F194-7BDB-2E6E-C7C2EAD07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61DF2-D0EF-5559-4F65-E7BD82C0C568}"/>
              </a:ext>
            </a:extLst>
          </p:cNvPr>
          <p:cNvSpPr>
            <a:spLocks noGrp="1"/>
          </p:cNvSpPr>
          <p:nvPr>
            <p:ph type="sldNum" sz="quarter" idx="12"/>
          </p:nvPr>
        </p:nvSpPr>
        <p:spPr/>
        <p:txBody>
          <a:bodyPr/>
          <a:lstStyle/>
          <a:p>
            <a:fld id="{BFCE9D0E-51D7-384E-88B6-41272CEB55BA}" type="slidenum">
              <a:rPr lang="en-US" smtClean="0"/>
              <a:t>‹#›</a:t>
            </a:fld>
            <a:endParaRPr lang="en-US"/>
          </a:p>
        </p:txBody>
      </p:sp>
    </p:spTree>
    <p:extLst>
      <p:ext uri="{BB962C8B-B14F-4D97-AF65-F5344CB8AC3E}">
        <p14:creationId xmlns:p14="http://schemas.microsoft.com/office/powerpoint/2010/main" val="90135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9E320-E8EA-7F4C-2981-67C5C14B6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F58072-DBB5-7DC7-9ADF-59EF4A7BF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DAF13-49AA-A26A-245A-7C2481503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B5F21-BC07-7B45-8AA2-A1E87A038008}" type="datetimeFigureOut">
              <a:rPr lang="en-US" smtClean="0"/>
              <a:t>4/30/23</a:t>
            </a:fld>
            <a:endParaRPr lang="en-US"/>
          </a:p>
        </p:txBody>
      </p:sp>
      <p:sp>
        <p:nvSpPr>
          <p:cNvPr id="5" name="Footer Placeholder 4">
            <a:extLst>
              <a:ext uri="{FF2B5EF4-FFF2-40B4-BE49-F238E27FC236}">
                <a16:creationId xmlns:a16="http://schemas.microsoft.com/office/drawing/2014/main" id="{07B1CE56-DEF1-6C1D-813C-65F148605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961A9C-41B2-080F-B30C-A4C90DEC7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E9D0E-51D7-384E-88B6-41272CEB55BA}" type="slidenum">
              <a:rPr lang="en-US" smtClean="0"/>
              <a:t>‹#›</a:t>
            </a:fld>
            <a:endParaRPr lang="en-US"/>
          </a:p>
        </p:txBody>
      </p:sp>
    </p:spTree>
    <p:extLst>
      <p:ext uri="{BB962C8B-B14F-4D97-AF65-F5344CB8AC3E}">
        <p14:creationId xmlns:p14="http://schemas.microsoft.com/office/powerpoint/2010/main" val="113007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jalammar.github.io/illustrated-transform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cfilt.iitb.ac.in/iitb_parallel/" TargetMode="External"/><Relationship Id="rId2" Type="http://schemas.openxmlformats.org/officeDocument/2006/relationships/hyperlink" Target="https://github.com/aniket414/vaswani-et-al-2017" TargetMode="External"/><Relationship Id="rId1" Type="http://schemas.openxmlformats.org/officeDocument/2006/relationships/slideLayout" Target="../slideLayouts/slideLayout2.xml"/><Relationship Id="rId4" Type="http://schemas.openxmlformats.org/officeDocument/2006/relationships/hyperlink" Target="https://www.cse.iitb.ac.in/~anoopk/pages/softwares.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kCc8FmEb1nY" TargetMode="External"/><Relationship Id="rId2" Type="http://schemas.openxmlformats.org/officeDocument/2006/relationships/hyperlink" Target="https://github.com/rsennrich/subword-nmt/" TargetMode="External"/><Relationship Id="rId1" Type="http://schemas.openxmlformats.org/officeDocument/2006/relationships/slideLayout" Target="../slideLayouts/slideLayout2.xml"/><Relationship Id="rId6" Type="http://schemas.openxmlformats.org/officeDocument/2006/relationships/hyperlink" Target="https://pytorch.org/tutorials/beginner/translation_transformer.html" TargetMode="External"/><Relationship Id="rId5" Type="http://schemas.openxmlformats.org/officeDocument/2006/relationships/hyperlink" Target="https://jalammar.github.io/illustrated-transformer/" TargetMode="External"/><Relationship Id="rId4" Type="http://schemas.openxmlformats.org/officeDocument/2006/relationships/hyperlink" Target="https://www.youtube.com/watch?v=U0s0f995w1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803.07416"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abs/1911.03179"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i.googleblog.com/2017/08/transformer-novel-neural-network.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1F4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5167-1483-0518-8AF1-F8D27D5ED186}"/>
              </a:ext>
            </a:extLst>
          </p:cNvPr>
          <p:cNvSpPr>
            <a:spLocks noGrp="1"/>
          </p:cNvSpPr>
          <p:nvPr>
            <p:ph type="ctrTitle"/>
          </p:nvPr>
        </p:nvSpPr>
        <p:spPr>
          <a:xfrm>
            <a:off x="1524000" y="1702675"/>
            <a:ext cx="9144000" cy="1075449"/>
          </a:xfrm>
        </p:spPr>
        <p:txBody>
          <a:bodyPr>
            <a:normAutofit/>
          </a:bodyPr>
          <a:lstStyle/>
          <a:p>
            <a:r>
              <a:rPr lang="en-US" sz="6600" dirty="0">
                <a:solidFill>
                  <a:schemeClr val="bg1"/>
                </a:solidFill>
              </a:rPr>
              <a:t>Attention Is All You Need</a:t>
            </a:r>
          </a:p>
        </p:txBody>
      </p:sp>
      <p:sp>
        <p:nvSpPr>
          <p:cNvPr id="3" name="Subtitle 2">
            <a:extLst>
              <a:ext uri="{FF2B5EF4-FFF2-40B4-BE49-F238E27FC236}">
                <a16:creationId xmlns:a16="http://schemas.microsoft.com/office/drawing/2014/main" id="{A8B75BF2-64B1-99CB-A987-34F901012C06}"/>
              </a:ext>
            </a:extLst>
          </p:cNvPr>
          <p:cNvSpPr>
            <a:spLocks noGrp="1"/>
          </p:cNvSpPr>
          <p:nvPr>
            <p:ph type="subTitle" idx="1"/>
          </p:nvPr>
        </p:nvSpPr>
        <p:spPr>
          <a:xfrm>
            <a:off x="2414588" y="2984007"/>
            <a:ext cx="7515225" cy="889985"/>
          </a:xfrm>
        </p:spPr>
        <p:txBody>
          <a:bodyPr>
            <a:normAutofit/>
          </a:bodyPr>
          <a:lstStyle/>
          <a:p>
            <a:r>
              <a:rPr lang="en-US" sz="2000" dirty="0">
                <a:solidFill>
                  <a:srgbClr val="B9BBC5"/>
                </a:solidFill>
              </a:rPr>
              <a:t>Ashish Vaswani, Noam Shazeer, Niki Parmar, Jakob Uszkoreit, Llion Jones, Aidan N. Gomez, Lukasz Kaiser, and Illia Polosukhin</a:t>
            </a:r>
          </a:p>
        </p:txBody>
      </p:sp>
      <p:sp>
        <p:nvSpPr>
          <p:cNvPr id="7" name="TextBox 6">
            <a:extLst>
              <a:ext uri="{FF2B5EF4-FFF2-40B4-BE49-F238E27FC236}">
                <a16:creationId xmlns:a16="http://schemas.microsoft.com/office/drawing/2014/main" id="{28B1DB6F-52B1-24EF-7EF0-4FB2FAA8269B}"/>
              </a:ext>
            </a:extLst>
          </p:cNvPr>
          <p:cNvSpPr txBox="1"/>
          <p:nvPr/>
        </p:nvSpPr>
        <p:spPr>
          <a:xfrm>
            <a:off x="8828689" y="5302470"/>
            <a:ext cx="3205655" cy="1015663"/>
          </a:xfrm>
          <a:prstGeom prst="rect">
            <a:avLst/>
          </a:prstGeom>
          <a:noFill/>
        </p:spPr>
        <p:txBody>
          <a:bodyPr wrap="square" rtlCol="0">
            <a:spAutoFit/>
          </a:bodyPr>
          <a:lstStyle/>
          <a:p>
            <a:pPr algn="ctr"/>
            <a:r>
              <a:rPr lang="en-US" sz="2000" dirty="0">
                <a:solidFill>
                  <a:schemeClr val="bg1"/>
                </a:solidFill>
              </a:rPr>
              <a:t>Reimplementation &amp; Demo:</a:t>
            </a:r>
          </a:p>
          <a:p>
            <a:pPr algn="ctr"/>
            <a:r>
              <a:rPr lang="en-US" sz="2000" dirty="0">
                <a:solidFill>
                  <a:schemeClr val="bg1"/>
                </a:solidFill>
              </a:rPr>
              <a:t>Aniket Pandey</a:t>
            </a:r>
          </a:p>
          <a:p>
            <a:pPr algn="ctr"/>
            <a:r>
              <a:rPr lang="en-US" sz="2000" dirty="0">
                <a:solidFill>
                  <a:schemeClr val="bg1"/>
                </a:solidFill>
              </a:rPr>
              <a:t>Adel Alkhamisy</a:t>
            </a:r>
          </a:p>
        </p:txBody>
      </p:sp>
      <p:cxnSp>
        <p:nvCxnSpPr>
          <p:cNvPr id="5" name="Straight Connector 4">
            <a:extLst>
              <a:ext uri="{FF2B5EF4-FFF2-40B4-BE49-F238E27FC236}">
                <a16:creationId xmlns:a16="http://schemas.microsoft.com/office/drawing/2014/main" id="{182A5B95-8CD9-3FC3-5562-DA46295BDBFA}"/>
              </a:ext>
            </a:extLst>
          </p:cNvPr>
          <p:cNvCxnSpPr>
            <a:cxnSpLocks/>
          </p:cNvCxnSpPr>
          <p:nvPr/>
        </p:nvCxnSpPr>
        <p:spPr>
          <a:xfrm>
            <a:off x="4892565" y="2785569"/>
            <a:ext cx="2406869" cy="0"/>
          </a:xfrm>
          <a:prstGeom prst="line">
            <a:avLst/>
          </a:prstGeom>
          <a:ln w="3810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49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198" y="218283"/>
            <a:ext cx="3725972" cy="1023695"/>
          </a:xfrm>
        </p:spPr>
        <p:txBody>
          <a:bodyPr>
            <a:normAutofit fontScale="90000"/>
          </a:bodyPr>
          <a:lstStyle/>
          <a:p>
            <a:r>
              <a:rPr lang="en-US" dirty="0">
                <a:solidFill>
                  <a:srgbClr val="041F41"/>
                </a:solidFill>
              </a:rPr>
              <a:t>Implementation</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1014908" y="109370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B407A33-A72C-1E9B-7628-7270CD21CA70}"/>
              </a:ext>
            </a:extLst>
          </p:cNvPr>
          <p:cNvCxnSpPr>
            <a:cxnSpLocks/>
          </p:cNvCxnSpPr>
          <p:nvPr/>
        </p:nvCxnSpPr>
        <p:spPr>
          <a:xfrm>
            <a:off x="6137810" y="0"/>
            <a:ext cx="0" cy="6880504"/>
          </a:xfrm>
          <a:prstGeom prst="line">
            <a:avLst/>
          </a:prstGeom>
          <a:ln w="19050">
            <a:solidFill>
              <a:srgbClr val="041F41"/>
            </a:solidFill>
            <a:prstDash val="sys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85A22998-2176-4C75-D6F6-C38FA55E3EC1}"/>
              </a:ext>
            </a:extLst>
          </p:cNvPr>
          <p:cNvSpPr txBox="1"/>
          <p:nvPr/>
        </p:nvSpPr>
        <p:spPr>
          <a:xfrm>
            <a:off x="6371735" y="2549781"/>
            <a:ext cx="1608517" cy="276999"/>
          </a:xfrm>
          <a:prstGeom prst="rect">
            <a:avLst/>
          </a:prstGeom>
          <a:noFill/>
        </p:spPr>
        <p:txBody>
          <a:bodyPr wrap="none" lIns="0" tIns="0" rIns="0" bIns="0" rtlCol="0" anchor="ctr">
            <a:spAutoFit/>
          </a:bodyPr>
          <a:lstStyle/>
          <a:p>
            <a:pPr lvl="0" defTabSz="914400">
              <a:spcBef>
                <a:spcPct val="20000"/>
              </a:spcBef>
              <a:defRPr/>
            </a:pPr>
            <a:r>
              <a:rPr lang="en-US" b="1" dirty="0">
                <a:solidFill>
                  <a:srgbClr val="041F41"/>
                </a:solidFill>
                <a:latin typeface="Bogle" charset="0"/>
                <a:ea typeface="Bogle" charset="0"/>
                <a:cs typeface="Bogle" charset="0"/>
              </a:rPr>
              <a:t>ENCODER BLOCK</a:t>
            </a:r>
            <a:endParaRPr lang="en-US" dirty="0">
              <a:solidFill>
                <a:srgbClr val="041F41"/>
              </a:solidFill>
              <a:latin typeface="Bogle" charset="0"/>
              <a:ea typeface="Bogle" charset="0"/>
              <a:cs typeface="Bogle" charset="0"/>
            </a:endParaRPr>
          </a:p>
        </p:txBody>
      </p:sp>
      <p:sp>
        <p:nvSpPr>
          <p:cNvPr id="59" name="Oval 58">
            <a:extLst>
              <a:ext uri="{FF2B5EF4-FFF2-40B4-BE49-F238E27FC236}">
                <a16:creationId xmlns:a16="http://schemas.microsoft.com/office/drawing/2014/main" id="{18C8016B-C65B-5E5A-AF36-0491A22B9F10}"/>
              </a:ext>
            </a:extLst>
          </p:cNvPr>
          <p:cNvSpPr/>
          <p:nvPr/>
        </p:nvSpPr>
        <p:spPr>
          <a:xfrm>
            <a:off x="6021306" y="2533052"/>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0" name="Group 59">
            <a:extLst>
              <a:ext uri="{FF2B5EF4-FFF2-40B4-BE49-F238E27FC236}">
                <a16:creationId xmlns:a16="http://schemas.microsoft.com/office/drawing/2014/main" id="{3DD81309-B304-A276-006E-1BE5C6689A29}"/>
              </a:ext>
            </a:extLst>
          </p:cNvPr>
          <p:cNvGrpSpPr/>
          <p:nvPr/>
        </p:nvGrpSpPr>
        <p:grpSpPr>
          <a:xfrm>
            <a:off x="2038310" y="2273692"/>
            <a:ext cx="3973509" cy="1643268"/>
            <a:chOff x="2038310" y="2723859"/>
            <a:chExt cx="3973509" cy="1643268"/>
          </a:xfrm>
        </p:grpSpPr>
        <p:sp>
          <p:nvSpPr>
            <p:cNvPr id="61" name="Rounded Rectangle 60">
              <a:extLst>
                <a:ext uri="{FF2B5EF4-FFF2-40B4-BE49-F238E27FC236}">
                  <a16:creationId xmlns:a16="http://schemas.microsoft.com/office/drawing/2014/main" id="{501FCFF6-0ED3-2245-976C-17913E3FC84A}"/>
                </a:ext>
              </a:extLst>
            </p:cNvPr>
            <p:cNvSpPr/>
            <p:nvPr/>
          </p:nvSpPr>
          <p:spPr>
            <a:xfrm>
              <a:off x="2038310" y="3235771"/>
              <a:ext cx="3725972"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2" name="Group 34">
              <a:extLst>
                <a:ext uri="{FF2B5EF4-FFF2-40B4-BE49-F238E27FC236}">
                  <a16:creationId xmlns:a16="http://schemas.microsoft.com/office/drawing/2014/main" id="{6A0D4968-7FA3-CDFB-B8F4-BA14589AC41C}"/>
                </a:ext>
              </a:extLst>
            </p:cNvPr>
            <p:cNvGrpSpPr/>
            <p:nvPr/>
          </p:nvGrpSpPr>
          <p:grpSpPr>
            <a:xfrm>
              <a:off x="2038310" y="2723859"/>
              <a:ext cx="3973509" cy="762109"/>
              <a:chOff x="425669" y="2253444"/>
              <a:chExt cx="3973509" cy="762109"/>
            </a:xfrm>
          </p:grpSpPr>
          <p:sp>
            <p:nvSpPr>
              <p:cNvPr id="67" name="Rounded Rectangle 66">
                <a:extLst>
                  <a:ext uri="{FF2B5EF4-FFF2-40B4-BE49-F238E27FC236}">
                    <a16:creationId xmlns:a16="http://schemas.microsoft.com/office/drawing/2014/main" id="{5B1C7858-C5F5-2B8B-7BD1-EA3962214562}"/>
                  </a:ext>
                </a:extLst>
              </p:cNvPr>
              <p:cNvSpPr/>
              <p:nvPr/>
            </p:nvSpPr>
            <p:spPr>
              <a:xfrm>
                <a:off x="425669" y="2253444"/>
                <a:ext cx="372597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68" name="Isosceles Triangle 10">
                <a:extLst>
                  <a:ext uri="{FF2B5EF4-FFF2-40B4-BE49-F238E27FC236}">
                    <a16:creationId xmlns:a16="http://schemas.microsoft.com/office/drawing/2014/main" id="{754FF813-7F35-C968-AB1C-2C4E93BE9B63}"/>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63" name="Group 38">
              <a:extLst>
                <a:ext uri="{FF2B5EF4-FFF2-40B4-BE49-F238E27FC236}">
                  <a16:creationId xmlns:a16="http://schemas.microsoft.com/office/drawing/2014/main" id="{4B598A3E-5E1D-C5F4-A4C8-F514662271C2}"/>
                </a:ext>
              </a:extLst>
            </p:cNvPr>
            <p:cNvGrpSpPr/>
            <p:nvPr/>
          </p:nvGrpSpPr>
          <p:grpSpPr>
            <a:xfrm>
              <a:off x="2988138" y="2852153"/>
              <a:ext cx="2522695" cy="518900"/>
              <a:chOff x="885153" y="1452657"/>
              <a:chExt cx="2522695" cy="518900"/>
            </a:xfrm>
          </p:grpSpPr>
          <p:sp>
            <p:nvSpPr>
              <p:cNvPr id="65" name="TextBox 64">
                <a:extLst>
                  <a:ext uri="{FF2B5EF4-FFF2-40B4-BE49-F238E27FC236}">
                    <a16:creationId xmlns:a16="http://schemas.microsoft.com/office/drawing/2014/main" id="{006C22B1-F25B-9BDD-35E7-BC1D7635BFD6}"/>
                  </a:ext>
                </a:extLst>
              </p:cNvPr>
              <p:cNvSpPr txBox="1"/>
              <p:nvPr/>
            </p:nvSpPr>
            <p:spPr>
              <a:xfrm>
                <a:off x="885153" y="1452657"/>
                <a:ext cx="605037" cy="215444"/>
              </a:xfrm>
              <a:prstGeom prst="rect">
                <a:avLst/>
              </a:prstGeom>
              <a:noFill/>
            </p:spPr>
            <p:txBody>
              <a:bodyPr wrap="none" lIns="0" tIns="0" rIns="0" bIns="0" rtlCol="0" anchor="ctr">
                <a:spAutoFit/>
              </a:bodyPr>
              <a:lstStyle/>
              <a:p>
                <a:r>
                  <a:rPr lang="en-US" sz="1400" b="1" dirty="0">
                    <a:solidFill>
                      <a:schemeClr val="bg1"/>
                    </a:solidFill>
                    <a:latin typeface="Bogle" charset="0"/>
                    <a:ea typeface="Bogle" charset="0"/>
                    <a:cs typeface="Bogle" charset="0"/>
                  </a:rPr>
                  <a:t>Encoder</a:t>
                </a:r>
              </a:p>
            </p:txBody>
          </p:sp>
          <p:sp>
            <p:nvSpPr>
              <p:cNvPr id="66" name="TextBox 65">
                <a:extLst>
                  <a:ext uri="{FF2B5EF4-FFF2-40B4-BE49-F238E27FC236}">
                    <a16:creationId xmlns:a16="http://schemas.microsoft.com/office/drawing/2014/main" id="{BA6C64F1-779B-8AB3-5F3A-39F7FF2D4552}"/>
                  </a:ext>
                </a:extLst>
              </p:cNvPr>
              <p:cNvSpPr txBox="1"/>
              <p:nvPr/>
            </p:nvSpPr>
            <p:spPr>
              <a:xfrm>
                <a:off x="885153" y="1663780"/>
                <a:ext cx="2522695"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bg1"/>
                    </a:solidFill>
                    <a:latin typeface="Bogle" charset="0"/>
                    <a:ea typeface="Bogle" charset="0"/>
                    <a:cs typeface="Bogle" charset="0"/>
                  </a:rPr>
                  <a:t>Takes in Key, Value, and Query from input after positional encoding.</a:t>
                </a:r>
              </a:p>
            </p:txBody>
          </p:sp>
        </p:grpSp>
        <p:sp>
          <p:nvSpPr>
            <p:cNvPr id="64" name="TextBox 63">
              <a:extLst>
                <a:ext uri="{FF2B5EF4-FFF2-40B4-BE49-F238E27FC236}">
                  <a16:creationId xmlns:a16="http://schemas.microsoft.com/office/drawing/2014/main" id="{ED75A650-A5DE-4097-9553-875CF7565F56}"/>
                </a:ext>
              </a:extLst>
            </p:cNvPr>
            <p:cNvSpPr txBox="1"/>
            <p:nvPr/>
          </p:nvSpPr>
          <p:spPr>
            <a:xfrm>
              <a:off x="2162426" y="3597687"/>
              <a:ext cx="3348407" cy="615553"/>
            </a:xfrm>
            <a:prstGeom prst="rect">
              <a:avLst/>
            </a:prstGeom>
            <a:noFill/>
          </p:spPr>
          <p:txBody>
            <a:bodyPr wrap="square" lIns="0" tIns="0" rIns="0" bIns="0" rtlCol="0" anchor="t">
              <a:spAutoFit/>
            </a:bodyPr>
            <a:lstStyle/>
            <a:p>
              <a:pPr defTabSz="914400">
                <a:spcBef>
                  <a:spcPct val="20000"/>
                </a:spcBef>
                <a:defRPr/>
              </a:pPr>
              <a:r>
                <a:rPr lang="en-US" sz="1000" dirty="0">
                  <a:solidFill>
                    <a:srgbClr val="605E63"/>
                  </a:solidFill>
                  <a:latin typeface="Bogle" charset="0"/>
                  <a:ea typeface="Bogle" charset="0"/>
                  <a:cs typeface="Bogle" charset="0"/>
                </a:rPr>
                <a:t>Stack of N=6 identical layers consisting of multi-head self attention and second is position wise fully connected feed-forward network followed by residual connection of layer normalization. This produces output of dimension d</a:t>
              </a:r>
              <a:r>
                <a:rPr lang="en-US" sz="1000" baseline="-25000" dirty="0">
                  <a:solidFill>
                    <a:srgbClr val="605E63"/>
                  </a:solidFill>
                  <a:latin typeface="Bogle" charset="0"/>
                  <a:ea typeface="Bogle" charset="0"/>
                  <a:cs typeface="Bogle" charset="0"/>
                </a:rPr>
                <a:t>model</a:t>
              </a:r>
              <a:r>
                <a:rPr lang="en-US" sz="1000" dirty="0">
                  <a:solidFill>
                    <a:srgbClr val="605E63"/>
                  </a:solidFill>
                  <a:latin typeface="Bogle" charset="0"/>
                  <a:ea typeface="Bogle" charset="0"/>
                  <a:cs typeface="Bogle" charset="0"/>
                </a:rPr>
                <a:t>=512.</a:t>
              </a:r>
            </a:p>
          </p:txBody>
        </p:sp>
      </p:grpSp>
      <p:grpSp>
        <p:nvGrpSpPr>
          <p:cNvPr id="69" name="Group 68">
            <a:extLst>
              <a:ext uri="{FF2B5EF4-FFF2-40B4-BE49-F238E27FC236}">
                <a16:creationId xmlns:a16="http://schemas.microsoft.com/office/drawing/2014/main" id="{E1CF34B3-CABA-29FD-B656-11C52442367C}"/>
              </a:ext>
            </a:extLst>
          </p:cNvPr>
          <p:cNvGrpSpPr/>
          <p:nvPr/>
        </p:nvGrpSpPr>
        <p:grpSpPr>
          <a:xfrm>
            <a:off x="6320402" y="4073933"/>
            <a:ext cx="3978289" cy="1663818"/>
            <a:chOff x="6320402" y="4524100"/>
            <a:chExt cx="3978289" cy="1663818"/>
          </a:xfrm>
        </p:grpSpPr>
        <p:sp>
          <p:nvSpPr>
            <p:cNvPr id="70" name="Rounded Rectangle 69">
              <a:extLst>
                <a:ext uri="{FF2B5EF4-FFF2-40B4-BE49-F238E27FC236}">
                  <a16:creationId xmlns:a16="http://schemas.microsoft.com/office/drawing/2014/main" id="{03588478-6968-F9BD-D05A-C8E024E1F73B}"/>
                </a:ext>
              </a:extLst>
            </p:cNvPr>
            <p:cNvSpPr/>
            <p:nvPr/>
          </p:nvSpPr>
          <p:spPr>
            <a:xfrm flipH="1">
              <a:off x="6567939" y="5036012"/>
              <a:ext cx="3721608"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71" name="Group 37">
              <a:extLst>
                <a:ext uri="{FF2B5EF4-FFF2-40B4-BE49-F238E27FC236}">
                  <a16:creationId xmlns:a16="http://schemas.microsoft.com/office/drawing/2014/main" id="{E71322F1-B83E-9CB1-4E70-636322B973B2}"/>
                </a:ext>
              </a:extLst>
            </p:cNvPr>
            <p:cNvGrpSpPr/>
            <p:nvPr/>
          </p:nvGrpSpPr>
          <p:grpSpPr>
            <a:xfrm flipH="1">
              <a:off x="6320402" y="4524100"/>
              <a:ext cx="3978289" cy="762109"/>
              <a:chOff x="420889" y="2253444"/>
              <a:chExt cx="3978289" cy="762109"/>
            </a:xfrm>
          </p:grpSpPr>
          <p:sp>
            <p:nvSpPr>
              <p:cNvPr id="76" name="Rounded Rectangle 75">
                <a:extLst>
                  <a:ext uri="{FF2B5EF4-FFF2-40B4-BE49-F238E27FC236}">
                    <a16:creationId xmlns:a16="http://schemas.microsoft.com/office/drawing/2014/main" id="{0A7ABEB2-5BEF-62C2-3857-2E27F9A7F8E6}"/>
                  </a:ext>
                </a:extLst>
              </p:cNvPr>
              <p:cNvSpPr/>
              <p:nvPr/>
            </p:nvSpPr>
            <p:spPr>
              <a:xfrm>
                <a:off x="420889" y="2253444"/>
                <a:ext cx="373075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7" name="Isosceles Triangle 22">
                <a:extLst>
                  <a:ext uri="{FF2B5EF4-FFF2-40B4-BE49-F238E27FC236}">
                    <a16:creationId xmlns:a16="http://schemas.microsoft.com/office/drawing/2014/main" id="{78A22029-1F2B-0E53-73D4-B4E6DC9194E2}"/>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72" name="Group 38">
              <a:extLst>
                <a:ext uri="{FF2B5EF4-FFF2-40B4-BE49-F238E27FC236}">
                  <a16:creationId xmlns:a16="http://schemas.microsoft.com/office/drawing/2014/main" id="{07F251B3-6C89-9787-AB1D-33266EB7761C}"/>
                </a:ext>
              </a:extLst>
            </p:cNvPr>
            <p:cNvGrpSpPr/>
            <p:nvPr/>
          </p:nvGrpSpPr>
          <p:grpSpPr>
            <a:xfrm>
              <a:off x="6908485" y="4646347"/>
              <a:ext cx="2522695" cy="518900"/>
              <a:chOff x="885153" y="1466725"/>
              <a:chExt cx="2522695" cy="518900"/>
            </a:xfrm>
          </p:grpSpPr>
          <p:sp>
            <p:nvSpPr>
              <p:cNvPr id="74" name="TextBox 73">
                <a:extLst>
                  <a:ext uri="{FF2B5EF4-FFF2-40B4-BE49-F238E27FC236}">
                    <a16:creationId xmlns:a16="http://schemas.microsoft.com/office/drawing/2014/main" id="{126917FE-146E-C937-CCFF-042D2BC32F75}"/>
                  </a:ext>
                </a:extLst>
              </p:cNvPr>
              <p:cNvSpPr txBox="1"/>
              <p:nvPr/>
            </p:nvSpPr>
            <p:spPr>
              <a:xfrm>
                <a:off x="2783575" y="1466725"/>
                <a:ext cx="624273" cy="215444"/>
              </a:xfrm>
              <a:prstGeom prst="rect">
                <a:avLst/>
              </a:prstGeom>
              <a:noFill/>
            </p:spPr>
            <p:txBody>
              <a:bodyPr wrap="none" lIns="0" tIns="0" rIns="0" bIns="0" rtlCol="0" anchor="ctr">
                <a:spAutoFit/>
              </a:bodyPr>
              <a:lstStyle/>
              <a:p>
                <a:pPr algn="r"/>
                <a:r>
                  <a:rPr lang="en-US" sz="1400" b="1" dirty="0">
                    <a:solidFill>
                      <a:schemeClr val="bg1"/>
                    </a:solidFill>
                    <a:latin typeface="Bogle" charset="0"/>
                    <a:ea typeface="Bogle" charset="0"/>
                    <a:cs typeface="Bogle" charset="0"/>
                  </a:rPr>
                  <a:t>Decoder</a:t>
                </a:r>
              </a:p>
            </p:txBody>
          </p:sp>
          <p:sp>
            <p:nvSpPr>
              <p:cNvPr id="75" name="TextBox 74">
                <a:extLst>
                  <a:ext uri="{FF2B5EF4-FFF2-40B4-BE49-F238E27FC236}">
                    <a16:creationId xmlns:a16="http://schemas.microsoft.com/office/drawing/2014/main" id="{9616C12D-7633-6AA6-D380-33DB8DAFA234}"/>
                  </a:ext>
                </a:extLst>
              </p:cNvPr>
              <p:cNvSpPr txBox="1"/>
              <p:nvPr/>
            </p:nvSpPr>
            <p:spPr>
              <a:xfrm>
                <a:off x="885153" y="1677848"/>
                <a:ext cx="2522695" cy="307777"/>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bg1"/>
                    </a:solidFill>
                    <a:latin typeface="Bogle" charset="0"/>
                    <a:ea typeface="Bogle" charset="0"/>
                    <a:cs typeface="Bogle" charset="0"/>
                  </a:rPr>
                  <a:t>Takes in output positional embedding and combines it to the output of encoder block.</a:t>
                </a:r>
              </a:p>
            </p:txBody>
          </p:sp>
        </p:grpSp>
        <p:sp>
          <p:nvSpPr>
            <p:cNvPr id="73" name="TextBox 72">
              <a:extLst>
                <a:ext uri="{FF2B5EF4-FFF2-40B4-BE49-F238E27FC236}">
                  <a16:creationId xmlns:a16="http://schemas.microsoft.com/office/drawing/2014/main" id="{223C3069-F9F6-97F4-0307-34525A67E64D}"/>
                </a:ext>
              </a:extLst>
            </p:cNvPr>
            <p:cNvSpPr txBox="1"/>
            <p:nvPr/>
          </p:nvSpPr>
          <p:spPr>
            <a:xfrm>
              <a:off x="6794695" y="5418477"/>
              <a:ext cx="3332012" cy="769441"/>
            </a:xfrm>
            <a:prstGeom prst="rect">
              <a:avLst/>
            </a:prstGeom>
            <a:noFill/>
          </p:spPr>
          <p:txBody>
            <a:bodyPr wrap="square" lIns="0" tIns="0" rIns="0" bIns="0" rtlCol="0" anchor="t">
              <a:spAutoFit/>
            </a:bodyPr>
            <a:lstStyle/>
            <a:p>
              <a:pPr algn="r" defTabSz="914400">
                <a:spcBef>
                  <a:spcPct val="20000"/>
                </a:spcBef>
                <a:defRPr/>
              </a:pPr>
              <a:r>
                <a:rPr lang="en-US" sz="1000" dirty="0">
                  <a:solidFill>
                    <a:srgbClr val="605E63"/>
                  </a:solidFill>
                  <a:latin typeface="Bogle" charset="0"/>
                  <a:ea typeface="Bogle" charset="0"/>
                  <a:cs typeface="Bogle" charset="0"/>
                </a:rPr>
                <a:t>Similar to encoder it is a stack of N=6 identical layers. In addition to two sublayers in the encoder block, it has a multi head attention layer over output of encoder block. Modify the self attention layer to prevent positions from attending to subsequent positions.</a:t>
              </a:r>
            </a:p>
          </p:txBody>
        </p:sp>
      </p:grpSp>
      <p:sp>
        <p:nvSpPr>
          <p:cNvPr id="78" name="Oval 77">
            <a:extLst>
              <a:ext uri="{FF2B5EF4-FFF2-40B4-BE49-F238E27FC236}">
                <a16:creationId xmlns:a16="http://schemas.microsoft.com/office/drawing/2014/main" id="{7C0F5B5E-503C-DC2F-C7F4-EDE1345E4BE0}"/>
              </a:ext>
            </a:extLst>
          </p:cNvPr>
          <p:cNvSpPr/>
          <p:nvPr/>
        </p:nvSpPr>
        <p:spPr>
          <a:xfrm>
            <a:off x="6021306" y="4330764"/>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9" name="TextBox 78">
            <a:extLst>
              <a:ext uri="{FF2B5EF4-FFF2-40B4-BE49-F238E27FC236}">
                <a16:creationId xmlns:a16="http://schemas.microsoft.com/office/drawing/2014/main" id="{E355E5CB-621E-B417-D43A-A997086FF84B}"/>
              </a:ext>
            </a:extLst>
          </p:cNvPr>
          <p:cNvSpPr txBox="1"/>
          <p:nvPr/>
        </p:nvSpPr>
        <p:spPr>
          <a:xfrm>
            <a:off x="4300773" y="4256890"/>
            <a:ext cx="1706044" cy="276999"/>
          </a:xfrm>
          <a:prstGeom prst="rect">
            <a:avLst/>
          </a:prstGeom>
          <a:noFill/>
        </p:spPr>
        <p:txBody>
          <a:bodyPr wrap="none" lIns="0" tIns="0" rIns="0" bIns="0" rtlCol="0" anchor="ctr">
            <a:spAutoFit/>
          </a:bodyPr>
          <a:lstStyle/>
          <a:p>
            <a:pPr lvl="0" defTabSz="914400">
              <a:spcBef>
                <a:spcPct val="20000"/>
              </a:spcBef>
              <a:defRPr/>
            </a:pPr>
            <a:r>
              <a:rPr lang="en-US" b="1" dirty="0">
                <a:solidFill>
                  <a:srgbClr val="041F41"/>
                </a:solidFill>
                <a:latin typeface="Bogle" charset="0"/>
                <a:ea typeface="Bogle" charset="0"/>
                <a:cs typeface="Bogle" charset="0"/>
              </a:rPr>
              <a:t>DECODER BLOCKS</a:t>
            </a:r>
            <a:endParaRPr lang="en-US" dirty="0">
              <a:solidFill>
                <a:srgbClr val="041F41"/>
              </a:solidFill>
              <a:latin typeface="Bogle" charset="0"/>
              <a:ea typeface="Bogle" charset="0"/>
              <a:cs typeface="Bogle" charset="0"/>
            </a:endParaRPr>
          </a:p>
        </p:txBody>
      </p:sp>
      <p:sp>
        <p:nvSpPr>
          <p:cNvPr id="80" name="TextBox 79">
            <a:extLst>
              <a:ext uri="{FF2B5EF4-FFF2-40B4-BE49-F238E27FC236}">
                <a16:creationId xmlns:a16="http://schemas.microsoft.com/office/drawing/2014/main" id="{6AC048D6-CE8B-D80F-AB52-CA5ED4DE1BC6}"/>
              </a:ext>
            </a:extLst>
          </p:cNvPr>
          <p:cNvSpPr txBox="1"/>
          <p:nvPr/>
        </p:nvSpPr>
        <p:spPr>
          <a:xfrm>
            <a:off x="6371735" y="2806921"/>
            <a:ext cx="1126912" cy="169277"/>
          </a:xfrm>
          <a:prstGeom prst="rect">
            <a:avLst/>
          </a:prstGeom>
          <a:noFill/>
        </p:spPr>
        <p:txBody>
          <a:bodyPr wrap="none" lIns="0" tIns="0" rIns="0" bIns="0" rtlCol="0" anchor="ctr">
            <a:spAutoFit/>
          </a:bodyPr>
          <a:lstStyle/>
          <a:p>
            <a:pPr lvl="0" defTabSz="914400">
              <a:spcBef>
                <a:spcPct val="20000"/>
              </a:spcBef>
              <a:defRPr/>
            </a:pPr>
            <a:r>
              <a:rPr lang="en-US" sz="1100" dirty="0">
                <a:solidFill>
                  <a:srgbClr val="041F41"/>
                </a:solidFill>
                <a:latin typeface="Bogle" charset="0"/>
                <a:ea typeface="Bogle" charset="0"/>
                <a:cs typeface="Bogle" charset="0"/>
              </a:rPr>
              <a:t>6 layers of encoder</a:t>
            </a:r>
          </a:p>
        </p:txBody>
      </p:sp>
      <p:sp>
        <p:nvSpPr>
          <p:cNvPr id="81" name="TextBox 80">
            <a:extLst>
              <a:ext uri="{FF2B5EF4-FFF2-40B4-BE49-F238E27FC236}">
                <a16:creationId xmlns:a16="http://schemas.microsoft.com/office/drawing/2014/main" id="{4AAA37D7-8F9C-68F3-FB0F-D27C5D94FFEA}"/>
              </a:ext>
            </a:extLst>
          </p:cNvPr>
          <p:cNvSpPr txBox="1"/>
          <p:nvPr/>
        </p:nvSpPr>
        <p:spPr>
          <a:xfrm>
            <a:off x="4837448" y="4533889"/>
            <a:ext cx="1094852" cy="169277"/>
          </a:xfrm>
          <a:prstGeom prst="rect">
            <a:avLst/>
          </a:prstGeom>
          <a:noFill/>
        </p:spPr>
        <p:txBody>
          <a:bodyPr wrap="none" lIns="0" tIns="0" rIns="0" bIns="0" rtlCol="0" anchor="ctr">
            <a:spAutoFit/>
          </a:bodyPr>
          <a:lstStyle/>
          <a:p>
            <a:pPr lvl="0" algn="r" defTabSz="914400">
              <a:spcBef>
                <a:spcPct val="20000"/>
              </a:spcBef>
              <a:defRPr/>
            </a:pPr>
            <a:r>
              <a:rPr lang="en-US" sz="1100" dirty="0">
                <a:solidFill>
                  <a:srgbClr val="041F41"/>
                </a:solidFill>
                <a:latin typeface="Bogle" charset="0"/>
                <a:ea typeface="Bogle" charset="0"/>
                <a:cs typeface="Bogle" charset="0"/>
              </a:rPr>
              <a:t>6 layers of decoder</a:t>
            </a:r>
          </a:p>
        </p:txBody>
      </p:sp>
      <p:pic>
        <p:nvPicPr>
          <p:cNvPr id="82" name="Picture 81">
            <a:extLst>
              <a:ext uri="{FF2B5EF4-FFF2-40B4-BE49-F238E27FC236}">
                <a16:creationId xmlns:a16="http://schemas.microsoft.com/office/drawing/2014/main" id="{ED69570B-153D-4454-D4E2-A26A80D3739A}"/>
              </a:ext>
            </a:extLst>
          </p:cNvPr>
          <p:cNvPicPr>
            <a:picLocks noChangeAspect="1"/>
          </p:cNvPicPr>
          <p:nvPr/>
        </p:nvPicPr>
        <p:blipFill>
          <a:blip r:embed="rId2"/>
          <a:srcRect/>
          <a:stretch/>
        </p:blipFill>
        <p:spPr>
          <a:xfrm>
            <a:off x="2250572" y="2416377"/>
            <a:ext cx="433839" cy="422113"/>
          </a:xfrm>
          <a:prstGeom prst="rect">
            <a:avLst/>
          </a:prstGeom>
        </p:spPr>
      </p:pic>
      <p:pic>
        <p:nvPicPr>
          <p:cNvPr id="83" name="Picture 82">
            <a:extLst>
              <a:ext uri="{FF2B5EF4-FFF2-40B4-BE49-F238E27FC236}">
                <a16:creationId xmlns:a16="http://schemas.microsoft.com/office/drawing/2014/main" id="{81A7E592-5631-D307-3A6A-369473BC0BE6}"/>
              </a:ext>
            </a:extLst>
          </p:cNvPr>
          <p:cNvPicPr>
            <a:picLocks noChangeAspect="1"/>
          </p:cNvPicPr>
          <p:nvPr/>
        </p:nvPicPr>
        <p:blipFill>
          <a:blip r:embed="rId3"/>
          <a:srcRect/>
          <a:stretch/>
        </p:blipFill>
        <p:spPr>
          <a:xfrm>
            <a:off x="9657364" y="4216901"/>
            <a:ext cx="456810" cy="456810"/>
          </a:xfrm>
          <a:prstGeom prst="rect">
            <a:avLst/>
          </a:prstGeom>
        </p:spPr>
      </p:pic>
    </p:spTree>
    <p:extLst>
      <p:ext uri="{BB962C8B-B14F-4D97-AF65-F5344CB8AC3E}">
        <p14:creationId xmlns:p14="http://schemas.microsoft.com/office/powerpoint/2010/main" val="314960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childTnLst>
                          </p:cTn>
                        </p:par>
                        <p:par>
                          <p:cTn id="15" fill="hold">
                            <p:stCondLst>
                              <p:cond delay="500"/>
                            </p:stCondLst>
                            <p:childTnLst>
                              <p:par>
                                <p:cTn id="16" presetID="2" presetClass="entr" presetSubtype="2" accel="50000" decel="50000" fill="hold" grpId="1" nodeType="afterEffect">
                                  <p:stCondLst>
                                    <p:cond delay="0"/>
                                  </p:stCondLst>
                                  <p:childTnLst>
                                    <p:set>
                                      <p:cBhvr>
                                        <p:cTn id="17" dur="1" fill="hold">
                                          <p:stCondLst>
                                            <p:cond delay="0"/>
                                          </p:stCondLst>
                                        </p:cTn>
                                        <p:tgtEl>
                                          <p:spTgt spid="80"/>
                                        </p:tgtEl>
                                        <p:attrNameLst>
                                          <p:attrName>style.visibility</p:attrName>
                                        </p:attrNameLst>
                                      </p:cBhvr>
                                      <p:to>
                                        <p:strVal val="visible"/>
                                      </p:to>
                                    </p:set>
                                    <p:anim calcmode="lin" valueType="num">
                                      <p:cBhvr additive="base">
                                        <p:cTn id="18" dur="500" fill="hold"/>
                                        <p:tgtEl>
                                          <p:spTgt spid="80"/>
                                        </p:tgtEl>
                                        <p:attrNameLst>
                                          <p:attrName>ppt_x</p:attrName>
                                        </p:attrNameLst>
                                      </p:cBhvr>
                                      <p:tavLst>
                                        <p:tav tm="0">
                                          <p:val>
                                            <p:strVal val="1+#ppt_w/2"/>
                                          </p:val>
                                        </p:tav>
                                        <p:tav tm="100000">
                                          <p:val>
                                            <p:strVal val="#ppt_x"/>
                                          </p:val>
                                        </p:tav>
                                      </p:tavLst>
                                    </p:anim>
                                    <p:anim calcmode="lin" valueType="num">
                                      <p:cBhvr additive="base">
                                        <p:cTn id="19" dur="500" fill="hold"/>
                                        <p:tgtEl>
                                          <p:spTgt spid="80"/>
                                        </p:tgtEl>
                                        <p:attrNameLst>
                                          <p:attrName>ppt_y</p:attrName>
                                        </p:attrNameLst>
                                      </p:cBhvr>
                                      <p:tavLst>
                                        <p:tav tm="0">
                                          <p:val>
                                            <p:strVal val="#ppt_y"/>
                                          </p:val>
                                        </p:tav>
                                        <p:tav tm="100000">
                                          <p:val>
                                            <p:strVal val="#ppt_y"/>
                                          </p:val>
                                        </p:tav>
                                      </p:tavLst>
                                    </p:anim>
                                  </p:childTnLst>
                                </p:cTn>
                              </p:par>
                              <p:par>
                                <p:cTn id="20" presetID="53"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par>
                                <p:cTn id="30" presetID="2" presetClass="entr" presetSubtype="8" accel="50000" decel="5000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 calcmode="lin" valueType="num">
                                      <p:cBhvr additive="base">
                                        <p:cTn id="32" dur="500" fill="hold"/>
                                        <p:tgtEl>
                                          <p:spTgt spid="81"/>
                                        </p:tgtEl>
                                        <p:attrNameLst>
                                          <p:attrName>ppt_x</p:attrName>
                                        </p:attrNameLst>
                                      </p:cBhvr>
                                      <p:tavLst>
                                        <p:tav tm="0">
                                          <p:val>
                                            <p:strVal val="0-#ppt_w/2"/>
                                          </p:val>
                                        </p:tav>
                                        <p:tav tm="100000">
                                          <p:val>
                                            <p:strVal val="#ppt_x"/>
                                          </p:val>
                                        </p:tav>
                                      </p:tavLst>
                                    </p:anim>
                                    <p:anim calcmode="lin" valueType="num">
                                      <p:cBhvr additive="base">
                                        <p:cTn id="33" dur="500" fill="hold"/>
                                        <p:tgtEl>
                                          <p:spTgt spid="81"/>
                                        </p:tgtEl>
                                        <p:attrNameLst>
                                          <p:attrName>ppt_y</p:attrName>
                                        </p:attrNameLst>
                                      </p:cBhvr>
                                      <p:tavLst>
                                        <p:tav tm="0">
                                          <p:val>
                                            <p:strVal val="#ppt_y"/>
                                          </p:val>
                                        </p:tav>
                                        <p:tav tm="100000">
                                          <p:val>
                                            <p:strVal val="#ppt_y"/>
                                          </p:val>
                                        </p:tav>
                                      </p:tavLst>
                                    </p:anim>
                                  </p:childTnLst>
                                </p:cTn>
                              </p:par>
                              <p:par>
                                <p:cTn id="34" presetID="53" presetClass="entr" presetSubtype="0" fill="hold" grpId="0" nodeType="withEffect">
                                  <p:stCondLst>
                                    <p:cond delay="0"/>
                                  </p:stCondLst>
                                  <p:childTnLst>
                                    <p:set>
                                      <p:cBhvr>
                                        <p:cTn id="35" dur="1" fill="hold">
                                          <p:stCondLst>
                                            <p:cond delay="0"/>
                                          </p:stCondLst>
                                        </p:cTn>
                                        <p:tgtEl>
                                          <p:spTgt spid="80"/>
                                        </p:tgtEl>
                                        <p:attrNameLst>
                                          <p:attrName>style.visibility</p:attrName>
                                        </p:attrNameLst>
                                      </p:cBhvr>
                                      <p:to>
                                        <p:strVal val="visible"/>
                                      </p:to>
                                    </p:set>
                                    <p:anim calcmode="lin" valueType="num">
                                      <p:cBhvr>
                                        <p:cTn id="36" dur="500" fill="hold"/>
                                        <p:tgtEl>
                                          <p:spTgt spid="80"/>
                                        </p:tgtEl>
                                        <p:attrNameLst>
                                          <p:attrName>ppt_w</p:attrName>
                                        </p:attrNameLst>
                                      </p:cBhvr>
                                      <p:tavLst>
                                        <p:tav tm="0">
                                          <p:val>
                                            <p:fltVal val="0"/>
                                          </p:val>
                                        </p:tav>
                                        <p:tav tm="100000">
                                          <p:val>
                                            <p:strVal val="#ppt_w"/>
                                          </p:val>
                                        </p:tav>
                                      </p:tavLst>
                                    </p:anim>
                                    <p:anim calcmode="lin" valueType="num">
                                      <p:cBhvr>
                                        <p:cTn id="37" dur="500" fill="hold"/>
                                        <p:tgtEl>
                                          <p:spTgt spid="80"/>
                                        </p:tgtEl>
                                        <p:attrNameLst>
                                          <p:attrName>ppt_h</p:attrName>
                                        </p:attrNameLst>
                                      </p:cBhvr>
                                      <p:tavLst>
                                        <p:tav tm="0">
                                          <p:val>
                                            <p:fltVal val="0"/>
                                          </p:val>
                                        </p:tav>
                                        <p:tav tm="100000">
                                          <p:val>
                                            <p:strVal val="#ppt_h"/>
                                          </p:val>
                                        </p:tav>
                                      </p:tavLst>
                                    </p:anim>
                                    <p:animEffect transition="in" filter="fade">
                                      <p:cBhvr>
                                        <p:cTn id="3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nimBg="1"/>
      <p:bldP spid="78" grpId="0" animBg="1"/>
      <p:bldP spid="79" grpId="0"/>
      <p:bldP spid="80" grpId="0"/>
      <p:bldP spid="80" grpId="1"/>
      <p:bldP spid="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198" y="218283"/>
            <a:ext cx="3725972" cy="1023695"/>
          </a:xfrm>
        </p:spPr>
        <p:txBody>
          <a:bodyPr>
            <a:normAutofit fontScale="90000"/>
          </a:bodyPr>
          <a:lstStyle/>
          <a:p>
            <a:r>
              <a:rPr lang="en-US" dirty="0">
                <a:solidFill>
                  <a:srgbClr val="041F41"/>
                </a:solidFill>
              </a:rPr>
              <a:t>Implementation</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1014908" y="109370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4987095-E177-2C52-07D7-F237D14541D1}"/>
              </a:ext>
            </a:extLst>
          </p:cNvPr>
          <p:cNvGrpSpPr/>
          <p:nvPr/>
        </p:nvGrpSpPr>
        <p:grpSpPr>
          <a:xfrm rot="10800000">
            <a:off x="5795367" y="0"/>
            <a:ext cx="681656" cy="6609042"/>
            <a:chOff x="5755172" y="1343025"/>
            <a:chExt cx="681656" cy="6748916"/>
          </a:xfrm>
        </p:grpSpPr>
        <p:sp>
          <p:nvSpPr>
            <p:cNvPr id="3" name="Rectangle 2">
              <a:extLst>
                <a:ext uri="{FF2B5EF4-FFF2-40B4-BE49-F238E27FC236}">
                  <a16:creationId xmlns:a16="http://schemas.microsoft.com/office/drawing/2014/main" id="{BAA1D531-C5CA-0E64-A62C-8D19D32414B3}"/>
                </a:ext>
              </a:extLst>
            </p:cNvPr>
            <p:cNvSpPr/>
            <p:nvPr/>
          </p:nvSpPr>
          <p:spPr>
            <a:xfrm>
              <a:off x="5755172" y="1343025"/>
              <a:ext cx="681656" cy="536808"/>
            </a:xfrm>
            <a:prstGeom prst="rect">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8A2E07-3734-D70E-EAD4-9B57AC62295B}"/>
                </a:ext>
              </a:extLst>
            </p:cNvPr>
            <p:cNvSpPr/>
            <p:nvPr/>
          </p:nvSpPr>
          <p:spPr>
            <a:xfrm rot="2700000">
              <a:off x="5852703" y="1637882"/>
              <a:ext cx="486592" cy="477414"/>
            </a:xfrm>
            <a:prstGeom prst="rect">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C6D372D-1743-A133-03FB-F02BF33F2F11}"/>
                </a:ext>
              </a:extLst>
            </p:cNvPr>
            <p:cNvSpPr/>
            <p:nvPr/>
          </p:nvSpPr>
          <p:spPr>
            <a:xfrm>
              <a:off x="5858909" y="1405102"/>
              <a:ext cx="474179" cy="471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C32069C-AE74-91D6-A6EA-E1DDEE3819EC}"/>
                </a:ext>
              </a:extLst>
            </p:cNvPr>
            <p:cNvSpPr/>
            <p:nvPr/>
          </p:nvSpPr>
          <p:spPr>
            <a:xfrm>
              <a:off x="5917921" y="1462251"/>
              <a:ext cx="356154" cy="357187"/>
            </a:xfrm>
            <a:prstGeom prst="ellipse">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Shape 52">
              <a:extLst>
                <a:ext uri="{FF2B5EF4-FFF2-40B4-BE49-F238E27FC236}">
                  <a16:creationId xmlns:a16="http://schemas.microsoft.com/office/drawing/2014/main" id="{BBCF8D0C-9400-F4C6-7494-682EFF2E2DF1}"/>
                </a:ext>
              </a:extLst>
            </p:cNvPr>
            <p:cNvSpPr/>
            <p:nvPr/>
          </p:nvSpPr>
          <p:spPr>
            <a:xfrm rot="16200000" flipH="1" flipV="1">
              <a:off x="6028310" y="1594509"/>
              <a:ext cx="173736" cy="137160"/>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B407A33-A72C-1E9B-7628-7270CD21CA70}"/>
                </a:ext>
              </a:extLst>
            </p:cNvPr>
            <p:cNvCxnSpPr>
              <a:cxnSpLocks/>
            </p:cNvCxnSpPr>
            <p:nvPr/>
          </p:nvCxnSpPr>
          <p:spPr>
            <a:xfrm rot="10800000" flipV="1">
              <a:off x="6095998" y="2217416"/>
              <a:ext cx="0" cy="5874525"/>
            </a:xfrm>
            <a:prstGeom prst="line">
              <a:avLst/>
            </a:prstGeom>
            <a:ln w="19050">
              <a:solidFill>
                <a:srgbClr val="041F41"/>
              </a:solidFill>
              <a:prstDash val="sysDash"/>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85A22998-2176-4C75-D6F6-C38FA55E3EC1}"/>
              </a:ext>
            </a:extLst>
          </p:cNvPr>
          <p:cNvSpPr txBox="1"/>
          <p:nvPr/>
        </p:nvSpPr>
        <p:spPr>
          <a:xfrm>
            <a:off x="6340095" y="1925762"/>
            <a:ext cx="1477905" cy="276999"/>
          </a:xfrm>
          <a:prstGeom prst="rect">
            <a:avLst/>
          </a:prstGeom>
          <a:noFill/>
        </p:spPr>
        <p:txBody>
          <a:bodyPr wrap="none" lIns="0" tIns="0" rIns="0" bIns="0" rtlCol="0" anchor="ctr">
            <a:spAutoFit/>
          </a:bodyPr>
          <a:lstStyle/>
          <a:p>
            <a:pPr lvl="0" defTabSz="914400">
              <a:spcBef>
                <a:spcPct val="20000"/>
              </a:spcBef>
              <a:defRPr/>
            </a:pPr>
            <a:r>
              <a:rPr lang="en-US" b="1" dirty="0">
                <a:solidFill>
                  <a:srgbClr val="041F41"/>
                </a:solidFill>
                <a:latin typeface="Bogle" charset="0"/>
                <a:ea typeface="Bogle" charset="0"/>
                <a:cs typeface="Bogle" charset="0"/>
              </a:rPr>
              <a:t>TRANSFORMER</a:t>
            </a:r>
            <a:endParaRPr lang="en-US" dirty="0">
              <a:solidFill>
                <a:srgbClr val="041F41"/>
              </a:solidFill>
              <a:latin typeface="Bogle" charset="0"/>
              <a:ea typeface="Bogle" charset="0"/>
              <a:cs typeface="Bogle" charset="0"/>
            </a:endParaRPr>
          </a:p>
        </p:txBody>
      </p:sp>
      <p:sp>
        <p:nvSpPr>
          <p:cNvPr id="59" name="Oval 58">
            <a:extLst>
              <a:ext uri="{FF2B5EF4-FFF2-40B4-BE49-F238E27FC236}">
                <a16:creationId xmlns:a16="http://schemas.microsoft.com/office/drawing/2014/main" id="{18C8016B-C65B-5E5A-AF36-0491A22B9F10}"/>
              </a:ext>
            </a:extLst>
          </p:cNvPr>
          <p:cNvSpPr/>
          <p:nvPr/>
        </p:nvSpPr>
        <p:spPr>
          <a:xfrm>
            <a:off x="6009825" y="2019725"/>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0" name="Group 59">
            <a:extLst>
              <a:ext uri="{FF2B5EF4-FFF2-40B4-BE49-F238E27FC236}">
                <a16:creationId xmlns:a16="http://schemas.microsoft.com/office/drawing/2014/main" id="{3DD81309-B304-A276-006E-1BE5C6689A29}"/>
              </a:ext>
            </a:extLst>
          </p:cNvPr>
          <p:cNvGrpSpPr/>
          <p:nvPr/>
        </p:nvGrpSpPr>
        <p:grpSpPr>
          <a:xfrm>
            <a:off x="2047797" y="1779124"/>
            <a:ext cx="3973509" cy="1643268"/>
            <a:chOff x="2038310" y="2723859"/>
            <a:chExt cx="3973509" cy="1643268"/>
          </a:xfrm>
        </p:grpSpPr>
        <p:sp>
          <p:nvSpPr>
            <p:cNvPr id="61" name="Rounded Rectangle 60">
              <a:extLst>
                <a:ext uri="{FF2B5EF4-FFF2-40B4-BE49-F238E27FC236}">
                  <a16:creationId xmlns:a16="http://schemas.microsoft.com/office/drawing/2014/main" id="{501FCFF6-0ED3-2245-976C-17913E3FC84A}"/>
                </a:ext>
              </a:extLst>
            </p:cNvPr>
            <p:cNvSpPr/>
            <p:nvPr/>
          </p:nvSpPr>
          <p:spPr>
            <a:xfrm>
              <a:off x="2038310" y="3235771"/>
              <a:ext cx="3725972"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2" name="Group 34">
              <a:extLst>
                <a:ext uri="{FF2B5EF4-FFF2-40B4-BE49-F238E27FC236}">
                  <a16:creationId xmlns:a16="http://schemas.microsoft.com/office/drawing/2014/main" id="{6A0D4968-7FA3-CDFB-B8F4-BA14589AC41C}"/>
                </a:ext>
              </a:extLst>
            </p:cNvPr>
            <p:cNvGrpSpPr/>
            <p:nvPr/>
          </p:nvGrpSpPr>
          <p:grpSpPr>
            <a:xfrm>
              <a:off x="2038310" y="2723859"/>
              <a:ext cx="3973509" cy="762109"/>
              <a:chOff x="425669" y="2253444"/>
              <a:chExt cx="3973509" cy="762109"/>
            </a:xfrm>
          </p:grpSpPr>
          <p:sp>
            <p:nvSpPr>
              <p:cNvPr id="67" name="Rounded Rectangle 66">
                <a:extLst>
                  <a:ext uri="{FF2B5EF4-FFF2-40B4-BE49-F238E27FC236}">
                    <a16:creationId xmlns:a16="http://schemas.microsoft.com/office/drawing/2014/main" id="{5B1C7858-C5F5-2B8B-7BD1-EA3962214562}"/>
                  </a:ext>
                </a:extLst>
              </p:cNvPr>
              <p:cNvSpPr/>
              <p:nvPr/>
            </p:nvSpPr>
            <p:spPr>
              <a:xfrm>
                <a:off x="425669" y="2253444"/>
                <a:ext cx="372597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68" name="Isosceles Triangle 10">
                <a:extLst>
                  <a:ext uri="{FF2B5EF4-FFF2-40B4-BE49-F238E27FC236}">
                    <a16:creationId xmlns:a16="http://schemas.microsoft.com/office/drawing/2014/main" id="{754FF813-7F35-C968-AB1C-2C4E93BE9B63}"/>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63" name="Group 38">
              <a:extLst>
                <a:ext uri="{FF2B5EF4-FFF2-40B4-BE49-F238E27FC236}">
                  <a16:creationId xmlns:a16="http://schemas.microsoft.com/office/drawing/2014/main" id="{4B598A3E-5E1D-C5F4-A4C8-F514662271C2}"/>
                </a:ext>
              </a:extLst>
            </p:cNvPr>
            <p:cNvGrpSpPr/>
            <p:nvPr/>
          </p:nvGrpSpPr>
          <p:grpSpPr>
            <a:xfrm>
              <a:off x="2988138" y="2852153"/>
              <a:ext cx="2522695" cy="518900"/>
              <a:chOff x="885153" y="1452657"/>
              <a:chExt cx="2522695" cy="518900"/>
            </a:xfrm>
          </p:grpSpPr>
          <p:sp>
            <p:nvSpPr>
              <p:cNvPr id="65" name="TextBox 64">
                <a:extLst>
                  <a:ext uri="{FF2B5EF4-FFF2-40B4-BE49-F238E27FC236}">
                    <a16:creationId xmlns:a16="http://schemas.microsoft.com/office/drawing/2014/main" id="{006C22B1-F25B-9BDD-35E7-BC1D7635BFD6}"/>
                  </a:ext>
                </a:extLst>
              </p:cNvPr>
              <p:cNvSpPr txBox="1"/>
              <p:nvPr/>
            </p:nvSpPr>
            <p:spPr>
              <a:xfrm>
                <a:off x="885153" y="1452657"/>
                <a:ext cx="1447191" cy="215444"/>
              </a:xfrm>
              <a:prstGeom prst="rect">
                <a:avLst/>
              </a:prstGeom>
              <a:noFill/>
            </p:spPr>
            <p:txBody>
              <a:bodyPr wrap="none" lIns="0" tIns="0" rIns="0" bIns="0" rtlCol="0" anchor="ctr">
                <a:spAutoFit/>
              </a:bodyPr>
              <a:lstStyle/>
              <a:p>
                <a:r>
                  <a:rPr lang="en-US" sz="1400" b="1" dirty="0">
                    <a:solidFill>
                      <a:schemeClr val="bg1"/>
                    </a:solidFill>
                    <a:latin typeface="Bogle" charset="0"/>
                    <a:ea typeface="Bogle" charset="0"/>
                    <a:cs typeface="Bogle" charset="0"/>
                  </a:rPr>
                  <a:t>Model Architecture</a:t>
                </a:r>
              </a:p>
            </p:txBody>
          </p:sp>
          <p:sp>
            <p:nvSpPr>
              <p:cNvPr id="66" name="TextBox 65">
                <a:extLst>
                  <a:ext uri="{FF2B5EF4-FFF2-40B4-BE49-F238E27FC236}">
                    <a16:creationId xmlns:a16="http://schemas.microsoft.com/office/drawing/2014/main" id="{BA6C64F1-779B-8AB3-5F3A-39F7FF2D4552}"/>
                  </a:ext>
                </a:extLst>
              </p:cNvPr>
              <p:cNvSpPr txBox="1"/>
              <p:nvPr/>
            </p:nvSpPr>
            <p:spPr>
              <a:xfrm>
                <a:off x="885153" y="1663780"/>
                <a:ext cx="2522695"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bg1"/>
                    </a:solidFill>
                    <a:latin typeface="Bogle" charset="0"/>
                    <a:ea typeface="Bogle" charset="0"/>
                    <a:cs typeface="Bogle" charset="0"/>
                  </a:rPr>
                  <a:t>Putting all the blocks of architecture together to form a complete structure as shown in paper.</a:t>
                </a:r>
              </a:p>
            </p:txBody>
          </p:sp>
        </p:grpSp>
        <p:sp>
          <p:nvSpPr>
            <p:cNvPr id="64" name="TextBox 63">
              <a:extLst>
                <a:ext uri="{FF2B5EF4-FFF2-40B4-BE49-F238E27FC236}">
                  <a16:creationId xmlns:a16="http://schemas.microsoft.com/office/drawing/2014/main" id="{ED75A650-A5DE-4097-9553-875CF7565F56}"/>
                </a:ext>
              </a:extLst>
            </p:cNvPr>
            <p:cNvSpPr txBox="1"/>
            <p:nvPr/>
          </p:nvSpPr>
          <p:spPr>
            <a:xfrm>
              <a:off x="2162426" y="3597687"/>
              <a:ext cx="3348407" cy="461665"/>
            </a:xfrm>
            <a:prstGeom prst="rect">
              <a:avLst/>
            </a:prstGeom>
            <a:noFill/>
          </p:spPr>
          <p:txBody>
            <a:bodyPr wrap="square" lIns="0" tIns="0" rIns="0" bIns="0" rtlCol="0" anchor="t">
              <a:spAutoFit/>
            </a:bodyPr>
            <a:lstStyle/>
            <a:p>
              <a:pPr defTabSz="914400">
                <a:spcBef>
                  <a:spcPct val="20000"/>
                </a:spcBef>
                <a:defRPr/>
              </a:pPr>
              <a:r>
                <a:rPr lang="en-US" sz="1000" dirty="0">
                  <a:solidFill>
                    <a:srgbClr val="605E63"/>
                  </a:solidFill>
                  <a:latin typeface="Bogle" charset="0"/>
                  <a:ea typeface="Bogle" charset="0"/>
                  <a:cs typeface="Bogle" charset="0"/>
                </a:rPr>
                <a:t>Added a new Transformer class to put together all the blocks of the model together. Encoder, Decoder, Attention and Positional Encoding along with trainer code to run and train the model.</a:t>
              </a:r>
            </a:p>
          </p:txBody>
        </p:sp>
      </p:grpSp>
      <p:grpSp>
        <p:nvGrpSpPr>
          <p:cNvPr id="69" name="Group 68">
            <a:extLst>
              <a:ext uri="{FF2B5EF4-FFF2-40B4-BE49-F238E27FC236}">
                <a16:creationId xmlns:a16="http://schemas.microsoft.com/office/drawing/2014/main" id="{E1CF34B3-CABA-29FD-B656-11C52442367C}"/>
              </a:ext>
            </a:extLst>
          </p:cNvPr>
          <p:cNvGrpSpPr/>
          <p:nvPr/>
        </p:nvGrpSpPr>
        <p:grpSpPr>
          <a:xfrm>
            <a:off x="6290525" y="3574107"/>
            <a:ext cx="3978289" cy="1643268"/>
            <a:chOff x="6320402" y="4524100"/>
            <a:chExt cx="3978289" cy="1643268"/>
          </a:xfrm>
        </p:grpSpPr>
        <p:sp>
          <p:nvSpPr>
            <p:cNvPr id="70" name="Rounded Rectangle 69">
              <a:extLst>
                <a:ext uri="{FF2B5EF4-FFF2-40B4-BE49-F238E27FC236}">
                  <a16:creationId xmlns:a16="http://schemas.microsoft.com/office/drawing/2014/main" id="{03588478-6968-F9BD-D05A-C8E024E1F73B}"/>
                </a:ext>
              </a:extLst>
            </p:cNvPr>
            <p:cNvSpPr/>
            <p:nvPr/>
          </p:nvSpPr>
          <p:spPr>
            <a:xfrm flipH="1">
              <a:off x="6567939" y="5036012"/>
              <a:ext cx="3721608"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71" name="Group 37">
              <a:extLst>
                <a:ext uri="{FF2B5EF4-FFF2-40B4-BE49-F238E27FC236}">
                  <a16:creationId xmlns:a16="http://schemas.microsoft.com/office/drawing/2014/main" id="{E71322F1-B83E-9CB1-4E70-636322B973B2}"/>
                </a:ext>
              </a:extLst>
            </p:cNvPr>
            <p:cNvGrpSpPr/>
            <p:nvPr/>
          </p:nvGrpSpPr>
          <p:grpSpPr>
            <a:xfrm flipH="1">
              <a:off x="6320402" y="4524100"/>
              <a:ext cx="3978289" cy="762109"/>
              <a:chOff x="420889" y="2253444"/>
              <a:chExt cx="3978289" cy="762109"/>
            </a:xfrm>
          </p:grpSpPr>
          <p:sp>
            <p:nvSpPr>
              <p:cNvPr id="76" name="Rounded Rectangle 75">
                <a:extLst>
                  <a:ext uri="{FF2B5EF4-FFF2-40B4-BE49-F238E27FC236}">
                    <a16:creationId xmlns:a16="http://schemas.microsoft.com/office/drawing/2014/main" id="{0A7ABEB2-5BEF-62C2-3857-2E27F9A7F8E6}"/>
                  </a:ext>
                </a:extLst>
              </p:cNvPr>
              <p:cNvSpPr/>
              <p:nvPr/>
            </p:nvSpPr>
            <p:spPr>
              <a:xfrm>
                <a:off x="420889" y="2253444"/>
                <a:ext cx="373075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7" name="Isosceles Triangle 22">
                <a:extLst>
                  <a:ext uri="{FF2B5EF4-FFF2-40B4-BE49-F238E27FC236}">
                    <a16:creationId xmlns:a16="http://schemas.microsoft.com/office/drawing/2014/main" id="{78A22029-1F2B-0E53-73D4-B4E6DC9194E2}"/>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72" name="Group 38">
              <a:extLst>
                <a:ext uri="{FF2B5EF4-FFF2-40B4-BE49-F238E27FC236}">
                  <a16:creationId xmlns:a16="http://schemas.microsoft.com/office/drawing/2014/main" id="{07F251B3-6C89-9787-AB1D-33266EB7761C}"/>
                </a:ext>
              </a:extLst>
            </p:cNvPr>
            <p:cNvGrpSpPr/>
            <p:nvPr/>
          </p:nvGrpSpPr>
          <p:grpSpPr>
            <a:xfrm>
              <a:off x="6908485" y="4646347"/>
              <a:ext cx="2522695" cy="365011"/>
              <a:chOff x="885153" y="1466725"/>
              <a:chExt cx="2522695" cy="365011"/>
            </a:xfrm>
          </p:grpSpPr>
          <p:sp>
            <p:nvSpPr>
              <p:cNvPr id="74" name="TextBox 73">
                <a:extLst>
                  <a:ext uri="{FF2B5EF4-FFF2-40B4-BE49-F238E27FC236}">
                    <a16:creationId xmlns:a16="http://schemas.microsoft.com/office/drawing/2014/main" id="{126917FE-146E-C937-CCFF-042D2BC32F75}"/>
                  </a:ext>
                </a:extLst>
              </p:cNvPr>
              <p:cNvSpPr txBox="1"/>
              <p:nvPr/>
            </p:nvSpPr>
            <p:spPr>
              <a:xfrm>
                <a:off x="1931738" y="1466725"/>
                <a:ext cx="1476110" cy="215444"/>
              </a:xfrm>
              <a:prstGeom prst="rect">
                <a:avLst/>
              </a:prstGeom>
              <a:noFill/>
            </p:spPr>
            <p:txBody>
              <a:bodyPr wrap="none" lIns="0" tIns="0" rIns="0" bIns="0" rtlCol="0" anchor="ctr">
                <a:spAutoFit/>
              </a:bodyPr>
              <a:lstStyle/>
              <a:p>
                <a:pPr algn="r"/>
                <a:r>
                  <a:rPr lang="en-US" sz="1400" b="1" dirty="0">
                    <a:solidFill>
                      <a:schemeClr val="bg1"/>
                    </a:solidFill>
                    <a:latin typeface="Bogle" charset="0"/>
                    <a:ea typeface="Bogle" charset="0"/>
                    <a:cs typeface="Bogle" charset="0"/>
                  </a:rPr>
                  <a:t>Training and Testing</a:t>
                </a:r>
              </a:p>
            </p:txBody>
          </p:sp>
          <p:sp>
            <p:nvSpPr>
              <p:cNvPr id="75" name="TextBox 74">
                <a:extLst>
                  <a:ext uri="{FF2B5EF4-FFF2-40B4-BE49-F238E27FC236}">
                    <a16:creationId xmlns:a16="http://schemas.microsoft.com/office/drawing/2014/main" id="{9616C12D-7633-6AA6-D380-33DB8DAFA234}"/>
                  </a:ext>
                </a:extLst>
              </p:cNvPr>
              <p:cNvSpPr txBox="1"/>
              <p:nvPr/>
            </p:nvSpPr>
            <p:spPr>
              <a:xfrm>
                <a:off x="885153" y="1677848"/>
                <a:ext cx="2522695" cy="153888"/>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bg1"/>
                    </a:solidFill>
                    <a:latin typeface="Bogle" charset="0"/>
                    <a:ea typeface="Bogle" charset="0"/>
                    <a:cs typeface="Bogle" charset="0"/>
                  </a:rPr>
                  <a:t>Training regime for the model</a:t>
                </a:r>
              </a:p>
            </p:txBody>
          </p:sp>
        </p:grpSp>
        <p:sp>
          <p:nvSpPr>
            <p:cNvPr id="73" name="TextBox 72">
              <a:extLst>
                <a:ext uri="{FF2B5EF4-FFF2-40B4-BE49-F238E27FC236}">
                  <a16:creationId xmlns:a16="http://schemas.microsoft.com/office/drawing/2014/main" id="{223C3069-F9F6-97F4-0307-34525A67E64D}"/>
                </a:ext>
              </a:extLst>
            </p:cNvPr>
            <p:cNvSpPr txBox="1"/>
            <p:nvPr/>
          </p:nvSpPr>
          <p:spPr>
            <a:xfrm>
              <a:off x="6800531" y="5373644"/>
              <a:ext cx="3332012" cy="769441"/>
            </a:xfrm>
            <a:prstGeom prst="rect">
              <a:avLst/>
            </a:prstGeom>
            <a:noFill/>
          </p:spPr>
          <p:txBody>
            <a:bodyPr wrap="square" lIns="0" tIns="0" rIns="0" bIns="0" rtlCol="0" anchor="t">
              <a:spAutoFit/>
            </a:bodyPr>
            <a:lstStyle/>
            <a:p>
              <a:pPr algn="r" defTabSz="914400">
                <a:spcBef>
                  <a:spcPct val="20000"/>
                </a:spcBef>
                <a:defRPr/>
              </a:pPr>
              <a:r>
                <a:rPr lang="en-US" sz="1000" dirty="0">
                  <a:solidFill>
                    <a:srgbClr val="605E63"/>
                  </a:solidFill>
                  <a:latin typeface="Bogle" charset="0"/>
                  <a:ea typeface="Bogle" charset="0"/>
                  <a:cs typeface="Bogle" charset="0"/>
                </a:rPr>
                <a:t>Used Adam optimizer with beta1=0.9, beta2=0.98, and epsilon=10</a:t>
              </a:r>
              <a:r>
                <a:rPr lang="en-US" sz="1000" baseline="30000" dirty="0">
                  <a:solidFill>
                    <a:srgbClr val="605E63"/>
                  </a:solidFill>
                  <a:latin typeface="Bogle" charset="0"/>
                  <a:ea typeface="Bogle" charset="0"/>
                  <a:cs typeface="Bogle" charset="0"/>
                </a:rPr>
                <a:t>-9</a:t>
              </a:r>
              <a:r>
                <a:rPr lang="en-US" sz="1000" dirty="0">
                  <a:solidFill>
                    <a:srgbClr val="605E63"/>
                  </a:solidFill>
                  <a:latin typeface="Bogle" charset="0"/>
                  <a:ea typeface="Bogle" charset="0"/>
                  <a:cs typeface="Bogle" charset="0"/>
                </a:rPr>
                <a:t>. Varied the learning rate with a factor of 0.5 as described in paper and added warmup step of 4000. Added dropout of 0.1 and label smoothing with value 0.1. Integrated tensorboard for loss and learning rate visualization.</a:t>
              </a:r>
            </a:p>
          </p:txBody>
        </p:sp>
      </p:grpSp>
      <p:sp>
        <p:nvSpPr>
          <p:cNvPr id="78" name="Oval 77">
            <a:extLst>
              <a:ext uri="{FF2B5EF4-FFF2-40B4-BE49-F238E27FC236}">
                <a16:creationId xmlns:a16="http://schemas.microsoft.com/office/drawing/2014/main" id="{7C0F5B5E-503C-DC2F-C7F4-EDE1345E4BE0}"/>
              </a:ext>
            </a:extLst>
          </p:cNvPr>
          <p:cNvSpPr/>
          <p:nvPr/>
        </p:nvSpPr>
        <p:spPr>
          <a:xfrm>
            <a:off x="6021307" y="3788551"/>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9" name="TextBox 78">
            <a:extLst>
              <a:ext uri="{FF2B5EF4-FFF2-40B4-BE49-F238E27FC236}">
                <a16:creationId xmlns:a16="http://schemas.microsoft.com/office/drawing/2014/main" id="{E355E5CB-621E-B417-D43A-A997086FF84B}"/>
              </a:ext>
            </a:extLst>
          </p:cNvPr>
          <p:cNvSpPr txBox="1"/>
          <p:nvPr/>
        </p:nvSpPr>
        <p:spPr>
          <a:xfrm>
            <a:off x="5006869" y="3723205"/>
            <a:ext cx="956993" cy="276999"/>
          </a:xfrm>
          <a:prstGeom prst="rect">
            <a:avLst/>
          </a:prstGeom>
          <a:noFill/>
        </p:spPr>
        <p:txBody>
          <a:bodyPr wrap="none" lIns="0" tIns="0" rIns="0" bIns="0" rtlCol="0" anchor="ctr">
            <a:spAutoFit/>
          </a:bodyPr>
          <a:lstStyle/>
          <a:p>
            <a:pPr lvl="0" defTabSz="914400">
              <a:spcBef>
                <a:spcPct val="20000"/>
              </a:spcBef>
              <a:defRPr/>
            </a:pPr>
            <a:r>
              <a:rPr lang="en-US" b="1" dirty="0">
                <a:solidFill>
                  <a:srgbClr val="041F41"/>
                </a:solidFill>
                <a:latin typeface="Bogle" charset="0"/>
                <a:ea typeface="Bogle" charset="0"/>
                <a:cs typeface="Bogle" charset="0"/>
              </a:rPr>
              <a:t>TRAINING</a:t>
            </a:r>
            <a:endParaRPr lang="en-US" dirty="0">
              <a:solidFill>
                <a:srgbClr val="041F41"/>
              </a:solidFill>
              <a:latin typeface="Bogle" charset="0"/>
              <a:ea typeface="Bogle" charset="0"/>
              <a:cs typeface="Bogle" charset="0"/>
            </a:endParaRPr>
          </a:p>
        </p:txBody>
      </p:sp>
      <p:sp>
        <p:nvSpPr>
          <p:cNvPr id="80" name="TextBox 79">
            <a:extLst>
              <a:ext uri="{FF2B5EF4-FFF2-40B4-BE49-F238E27FC236}">
                <a16:creationId xmlns:a16="http://schemas.microsoft.com/office/drawing/2014/main" id="{6AC048D6-CE8B-D80F-AB52-CA5ED4DE1BC6}"/>
              </a:ext>
            </a:extLst>
          </p:cNvPr>
          <p:cNvSpPr txBox="1"/>
          <p:nvPr/>
        </p:nvSpPr>
        <p:spPr>
          <a:xfrm>
            <a:off x="6373286" y="2192672"/>
            <a:ext cx="1213474" cy="169277"/>
          </a:xfrm>
          <a:prstGeom prst="rect">
            <a:avLst/>
          </a:prstGeom>
          <a:noFill/>
        </p:spPr>
        <p:txBody>
          <a:bodyPr wrap="none" lIns="0" tIns="0" rIns="0" bIns="0" rtlCol="0" anchor="ctr">
            <a:spAutoFit/>
          </a:bodyPr>
          <a:lstStyle/>
          <a:p>
            <a:pPr lvl="0" defTabSz="914400">
              <a:spcBef>
                <a:spcPct val="20000"/>
              </a:spcBef>
              <a:defRPr/>
            </a:pPr>
            <a:r>
              <a:rPr lang="en-US" sz="1100" dirty="0">
                <a:solidFill>
                  <a:srgbClr val="041F41"/>
                </a:solidFill>
                <a:latin typeface="Bogle" charset="0"/>
                <a:ea typeface="Bogle" charset="0"/>
                <a:cs typeface="Bogle" charset="0"/>
              </a:rPr>
              <a:t>Putting it all together</a:t>
            </a:r>
          </a:p>
        </p:txBody>
      </p:sp>
      <p:sp>
        <p:nvSpPr>
          <p:cNvPr id="81" name="TextBox 80">
            <a:extLst>
              <a:ext uri="{FF2B5EF4-FFF2-40B4-BE49-F238E27FC236}">
                <a16:creationId xmlns:a16="http://schemas.microsoft.com/office/drawing/2014/main" id="{4AAA37D7-8F9C-68F3-FB0F-D27C5D94FFEA}"/>
              </a:ext>
            </a:extLst>
          </p:cNvPr>
          <p:cNvSpPr txBox="1"/>
          <p:nvPr/>
        </p:nvSpPr>
        <p:spPr>
          <a:xfrm>
            <a:off x="4387504" y="3986065"/>
            <a:ext cx="1543692" cy="169277"/>
          </a:xfrm>
          <a:prstGeom prst="rect">
            <a:avLst/>
          </a:prstGeom>
          <a:noFill/>
        </p:spPr>
        <p:txBody>
          <a:bodyPr wrap="none" lIns="0" tIns="0" rIns="0" bIns="0" rtlCol="0" anchor="ctr">
            <a:spAutoFit/>
          </a:bodyPr>
          <a:lstStyle/>
          <a:p>
            <a:pPr lvl="0" algn="r" defTabSz="914400">
              <a:spcBef>
                <a:spcPct val="20000"/>
              </a:spcBef>
              <a:defRPr/>
            </a:pPr>
            <a:r>
              <a:rPr lang="en-US" sz="1100" dirty="0">
                <a:solidFill>
                  <a:srgbClr val="041F41"/>
                </a:solidFill>
                <a:latin typeface="Bogle" charset="0"/>
                <a:ea typeface="Bogle" charset="0"/>
                <a:cs typeface="Bogle" charset="0"/>
              </a:rPr>
              <a:t>Optimizer &amp; Regularization</a:t>
            </a:r>
          </a:p>
        </p:txBody>
      </p:sp>
      <p:pic>
        <p:nvPicPr>
          <p:cNvPr id="82" name="Picture 81">
            <a:extLst>
              <a:ext uri="{FF2B5EF4-FFF2-40B4-BE49-F238E27FC236}">
                <a16:creationId xmlns:a16="http://schemas.microsoft.com/office/drawing/2014/main" id="{ED69570B-153D-4454-D4E2-A26A80D3739A}"/>
              </a:ext>
            </a:extLst>
          </p:cNvPr>
          <p:cNvPicPr>
            <a:picLocks noChangeAspect="1"/>
          </p:cNvPicPr>
          <p:nvPr/>
        </p:nvPicPr>
        <p:blipFill>
          <a:blip r:embed="rId2"/>
          <a:srcRect/>
          <a:stretch/>
        </p:blipFill>
        <p:spPr>
          <a:xfrm>
            <a:off x="2267345" y="1946334"/>
            <a:ext cx="433839" cy="433839"/>
          </a:xfrm>
          <a:prstGeom prst="rect">
            <a:avLst/>
          </a:prstGeom>
        </p:spPr>
      </p:pic>
      <p:pic>
        <p:nvPicPr>
          <p:cNvPr id="83" name="Picture 82">
            <a:extLst>
              <a:ext uri="{FF2B5EF4-FFF2-40B4-BE49-F238E27FC236}">
                <a16:creationId xmlns:a16="http://schemas.microsoft.com/office/drawing/2014/main" id="{81A7E592-5631-D307-3A6A-369473BC0BE6}"/>
              </a:ext>
            </a:extLst>
          </p:cNvPr>
          <p:cNvPicPr>
            <a:picLocks noChangeAspect="1"/>
          </p:cNvPicPr>
          <p:nvPr/>
        </p:nvPicPr>
        <p:blipFill>
          <a:blip r:embed="rId3"/>
          <a:srcRect/>
          <a:stretch/>
        </p:blipFill>
        <p:spPr>
          <a:xfrm>
            <a:off x="9645856" y="3755718"/>
            <a:ext cx="456810" cy="456810"/>
          </a:xfrm>
          <a:prstGeom prst="rect">
            <a:avLst/>
          </a:prstGeom>
        </p:spPr>
      </p:pic>
    </p:spTree>
    <p:extLst>
      <p:ext uri="{BB962C8B-B14F-4D97-AF65-F5344CB8AC3E}">
        <p14:creationId xmlns:p14="http://schemas.microsoft.com/office/powerpoint/2010/main" val="21335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childTnLst>
                          </p:cTn>
                        </p:par>
                        <p:par>
                          <p:cTn id="15" fill="hold">
                            <p:stCondLst>
                              <p:cond delay="500"/>
                            </p:stCondLst>
                            <p:childTnLst>
                              <p:par>
                                <p:cTn id="16" presetID="2" presetClass="entr" presetSubtype="2" accel="50000" decel="50000" fill="hold" grpId="1" nodeType="afterEffect">
                                  <p:stCondLst>
                                    <p:cond delay="0"/>
                                  </p:stCondLst>
                                  <p:childTnLst>
                                    <p:set>
                                      <p:cBhvr>
                                        <p:cTn id="17" dur="1" fill="hold">
                                          <p:stCondLst>
                                            <p:cond delay="0"/>
                                          </p:stCondLst>
                                        </p:cTn>
                                        <p:tgtEl>
                                          <p:spTgt spid="80"/>
                                        </p:tgtEl>
                                        <p:attrNameLst>
                                          <p:attrName>style.visibility</p:attrName>
                                        </p:attrNameLst>
                                      </p:cBhvr>
                                      <p:to>
                                        <p:strVal val="visible"/>
                                      </p:to>
                                    </p:set>
                                    <p:anim calcmode="lin" valueType="num">
                                      <p:cBhvr additive="base">
                                        <p:cTn id="18" dur="500" fill="hold"/>
                                        <p:tgtEl>
                                          <p:spTgt spid="80"/>
                                        </p:tgtEl>
                                        <p:attrNameLst>
                                          <p:attrName>ppt_x</p:attrName>
                                        </p:attrNameLst>
                                      </p:cBhvr>
                                      <p:tavLst>
                                        <p:tav tm="0">
                                          <p:val>
                                            <p:strVal val="1+#ppt_w/2"/>
                                          </p:val>
                                        </p:tav>
                                        <p:tav tm="100000">
                                          <p:val>
                                            <p:strVal val="#ppt_x"/>
                                          </p:val>
                                        </p:tav>
                                      </p:tavLst>
                                    </p:anim>
                                    <p:anim calcmode="lin" valueType="num">
                                      <p:cBhvr additive="base">
                                        <p:cTn id="19" dur="500" fill="hold"/>
                                        <p:tgtEl>
                                          <p:spTgt spid="80"/>
                                        </p:tgtEl>
                                        <p:attrNameLst>
                                          <p:attrName>ppt_y</p:attrName>
                                        </p:attrNameLst>
                                      </p:cBhvr>
                                      <p:tavLst>
                                        <p:tav tm="0">
                                          <p:val>
                                            <p:strVal val="#ppt_y"/>
                                          </p:val>
                                        </p:tav>
                                        <p:tav tm="100000">
                                          <p:val>
                                            <p:strVal val="#ppt_y"/>
                                          </p:val>
                                        </p:tav>
                                      </p:tavLst>
                                    </p:anim>
                                  </p:childTnLst>
                                </p:cTn>
                              </p:par>
                              <p:par>
                                <p:cTn id="20" presetID="53"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par>
                                <p:cTn id="30" presetID="2" presetClass="entr" presetSubtype="8" accel="50000" decel="5000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 calcmode="lin" valueType="num">
                                      <p:cBhvr additive="base">
                                        <p:cTn id="32" dur="500" fill="hold"/>
                                        <p:tgtEl>
                                          <p:spTgt spid="81"/>
                                        </p:tgtEl>
                                        <p:attrNameLst>
                                          <p:attrName>ppt_x</p:attrName>
                                        </p:attrNameLst>
                                      </p:cBhvr>
                                      <p:tavLst>
                                        <p:tav tm="0">
                                          <p:val>
                                            <p:strVal val="0-#ppt_w/2"/>
                                          </p:val>
                                        </p:tav>
                                        <p:tav tm="100000">
                                          <p:val>
                                            <p:strVal val="#ppt_x"/>
                                          </p:val>
                                        </p:tav>
                                      </p:tavLst>
                                    </p:anim>
                                    <p:anim calcmode="lin" valueType="num">
                                      <p:cBhvr additive="base">
                                        <p:cTn id="33" dur="500" fill="hold"/>
                                        <p:tgtEl>
                                          <p:spTgt spid="81"/>
                                        </p:tgtEl>
                                        <p:attrNameLst>
                                          <p:attrName>ppt_y</p:attrName>
                                        </p:attrNameLst>
                                      </p:cBhvr>
                                      <p:tavLst>
                                        <p:tav tm="0">
                                          <p:val>
                                            <p:strVal val="#ppt_y"/>
                                          </p:val>
                                        </p:tav>
                                        <p:tav tm="100000">
                                          <p:val>
                                            <p:strVal val="#ppt_y"/>
                                          </p:val>
                                        </p:tav>
                                      </p:tavLst>
                                    </p:anim>
                                  </p:childTnLst>
                                </p:cTn>
                              </p:par>
                              <p:par>
                                <p:cTn id="34" presetID="53" presetClass="entr" presetSubtype="0" fill="hold" grpId="0" nodeType="withEffect">
                                  <p:stCondLst>
                                    <p:cond delay="0"/>
                                  </p:stCondLst>
                                  <p:childTnLst>
                                    <p:set>
                                      <p:cBhvr>
                                        <p:cTn id="35" dur="1" fill="hold">
                                          <p:stCondLst>
                                            <p:cond delay="0"/>
                                          </p:stCondLst>
                                        </p:cTn>
                                        <p:tgtEl>
                                          <p:spTgt spid="80"/>
                                        </p:tgtEl>
                                        <p:attrNameLst>
                                          <p:attrName>style.visibility</p:attrName>
                                        </p:attrNameLst>
                                      </p:cBhvr>
                                      <p:to>
                                        <p:strVal val="visible"/>
                                      </p:to>
                                    </p:set>
                                    <p:anim calcmode="lin" valueType="num">
                                      <p:cBhvr>
                                        <p:cTn id="36" dur="500" fill="hold"/>
                                        <p:tgtEl>
                                          <p:spTgt spid="80"/>
                                        </p:tgtEl>
                                        <p:attrNameLst>
                                          <p:attrName>ppt_w</p:attrName>
                                        </p:attrNameLst>
                                      </p:cBhvr>
                                      <p:tavLst>
                                        <p:tav tm="0">
                                          <p:val>
                                            <p:fltVal val="0"/>
                                          </p:val>
                                        </p:tav>
                                        <p:tav tm="100000">
                                          <p:val>
                                            <p:strVal val="#ppt_w"/>
                                          </p:val>
                                        </p:tav>
                                      </p:tavLst>
                                    </p:anim>
                                    <p:anim calcmode="lin" valueType="num">
                                      <p:cBhvr>
                                        <p:cTn id="37" dur="500" fill="hold"/>
                                        <p:tgtEl>
                                          <p:spTgt spid="80"/>
                                        </p:tgtEl>
                                        <p:attrNameLst>
                                          <p:attrName>ppt_h</p:attrName>
                                        </p:attrNameLst>
                                      </p:cBhvr>
                                      <p:tavLst>
                                        <p:tav tm="0">
                                          <p:val>
                                            <p:fltVal val="0"/>
                                          </p:val>
                                        </p:tav>
                                        <p:tav tm="100000">
                                          <p:val>
                                            <p:strVal val="#ppt_h"/>
                                          </p:val>
                                        </p:tav>
                                      </p:tavLst>
                                    </p:anim>
                                    <p:animEffect transition="in" filter="fade">
                                      <p:cBhvr>
                                        <p:cTn id="3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nimBg="1"/>
      <p:bldP spid="78" grpId="0" animBg="1"/>
      <p:bldP spid="79" grpId="0"/>
      <p:bldP spid="80" grpId="0"/>
      <p:bldP spid="80" grpId="1"/>
      <p:bldP spid="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Difference from Original Study</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95B5FFE-EA94-E608-53B3-3E55F15F9378}"/>
              </a:ext>
            </a:extLst>
          </p:cNvPr>
          <p:cNvCxnSpPr>
            <a:cxnSpLocks/>
          </p:cNvCxnSpPr>
          <p:nvPr/>
        </p:nvCxnSpPr>
        <p:spPr>
          <a:xfrm>
            <a:off x="6096000" y="2014541"/>
            <a:ext cx="0" cy="3700459"/>
          </a:xfrm>
          <a:prstGeom prst="line">
            <a:avLst/>
          </a:prstGeom>
          <a:ln w="44450">
            <a:solidFill>
              <a:srgbClr val="06F27B"/>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38925BD-4FE0-3019-3025-0B8F54CF2D9F}"/>
              </a:ext>
            </a:extLst>
          </p:cNvPr>
          <p:cNvSpPr txBox="1"/>
          <p:nvPr/>
        </p:nvSpPr>
        <p:spPr>
          <a:xfrm>
            <a:off x="838199" y="1643063"/>
            <a:ext cx="4919663"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41F41"/>
                </a:solidFill>
              </a:rPr>
              <a:t>The implementation is in Tensorflow.</a:t>
            </a:r>
          </a:p>
          <a:p>
            <a:pPr marL="285750" indent="-285750">
              <a:buFont typeface="Arial" panose="020B0604020202020204" pitchFamily="34" charset="0"/>
              <a:buChar char="•"/>
            </a:pPr>
            <a:r>
              <a:rPr lang="en-US" sz="2000" dirty="0">
                <a:solidFill>
                  <a:srgbClr val="041F41"/>
                </a:solidFill>
              </a:rPr>
              <a:t>They use WMT 2014 English to German and English to French dataset</a:t>
            </a:r>
          </a:p>
          <a:p>
            <a:pPr marL="742950" lvl="1" indent="-285750">
              <a:buFont typeface="Arial" panose="020B0604020202020204" pitchFamily="34" charset="0"/>
              <a:buChar char="•"/>
            </a:pPr>
            <a:r>
              <a:rPr lang="en-US" sz="2000" dirty="0">
                <a:solidFill>
                  <a:srgbClr val="041F41"/>
                </a:solidFill>
              </a:rPr>
              <a:t>4.5 million sentence pairs (en-de)</a:t>
            </a:r>
          </a:p>
          <a:p>
            <a:pPr marL="742950" lvl="1" indent="-285750">
              <a:buFont typeface="Arial" panose="020B0604020202020204" pitchFamily="34" charset="0"/>
              <a:buChar char="•"/>
            </a:pPr>
            <a:r>
              <a:rPr lang="en-US" sz="2000" dirty="0">
                <a:solidFill>
                  <a:srgbClr val="041F41"/>
                </a:solidFill>
              </a:rPr>
              <a:t>36 million sentence pairs (en-</a:t>
            </a:r>
            <a:r>
              <a:rPr lang="en-US" sz="2000" dirty="0" err="1">
                <a:solidFill>
                  <a:srgbClr val="041F41"/>
                </a:solidFill>
              </a:rPr>
              <a:t>fr</a:t>
            </a:r>
            <a:r>
              <a:rPr lang="en-US" sz="2000" dirty="0">
                <a:solidFill>
                  <a:srgbClr val="041F41"/>
                </a:solidFill>
              </a:rPr>
              <a:t>)</a:t>
            </a:r>
          </a:p>
          <a:p>
            <a:pPr marL="285750" indent="-285750">
              <a:buFont typeface="Arial" panose="020B0604020202020204" pitchFamily="34" charset="0"/>
              <a:buChar char="•"/>
            </a:pPr>
            <a:r>
              <a:rPr lang="en-US" sz="2000" dirty="0">
                <a:solidFill>
                  <a:srgbClr val="041F41"/>
                </a:solidFill>
              </a:rPr>
              <a:t>The author doesn’t report their random seeding. And even if they did, even slight differences in the code structure could lead to different random sampling. </a:t>
            </a:r>
          </a:p>
          <a:p>
            <a:pPr marL="285750" indent="-285750">
              <a:buFont typeface="Arial" panose="020B0604020202020204" pitchFamily="34" charset="0"/>
              <a:buChar char="•"/>
            </a:pPr>
            <a:r>
              <a:rPr lang="en-US" sz="2000" dirty="0">
                <a:solidFill>
                  <a:srgbClr val="041F41"/>
                </a:solidFill>
              </a:rPr>
              <a:t>For English to German, they train their base model for 100,000 steps or 12 hours.</a:t>
            </a:r>
          </a:p>
          <a:p>
            <a:pPr marL="285750" indent="-285750">
              <a:buFont typeface="Arial" panose="020B0604020202020204" pitchFamily="34" charset="0"/>
              <a:buChar char="•"/>
            </a:pPr>
            <a:r>
              <a:rPr lang="en-US" sz="2000" dirty="0">
                <a:solidFill>
                  <a:srgbClr val="041F41"/>
                </a:solidFill>
              </a:rPr>
              <a:t>For English to French, they train the model 300,000 steps for 3.5 days.</a:t>
            </a:r>
          </a:p>
          <a:p>
            <a:pPr marL="285750" indent="-285750">
              <a:buFont typeface="Arial" panose="020B0604020202020204" pitchFamily="34" charset="0"/>
              <a:buChar char="•"/>
            </a:pPr>
            <a:r>
              <a:rPr lang="en-US" sz="2000" dirty="0">
                <a:solidFill>
                  <a:srgbClr val="041F41"/>
                </a:solidFill>
              </a:rPr>
              <a:t>Hardware: 8 NVIDIA P100 GPUs.</a:t>
            </a:r>
          </a:p>
          <a:p>
            <a:pPr marL="285750" indent="-285750">
              <a:buFont typeface="Arial" panose="020B0604020202020204" pitchFamily="34" charset="0"/>
              <a:buChar char="•"/>
            </a:pPr>
            <a:endParaRPr lang="en-US" sz="2000" dirty="0">
              <a:solidFill>
                <a:srgbClr val="041F41"/>
              </a:solidFill>
            </a:endParaRPr>
          </a:p>
        </p:txBody>
      </p:sp>
      <p:sp>
        <p:nvSpPr>
          <p:cNvPr id="13" name="TextBox 12">
            <a:extLst>
              <a:ext uri="{FF2B5EF4-FFF2-40B4-BE49-F238E27FC236}">
                <a16:creationId xmlns:a16="http://schemas.microsoft.com/office/drawing/2014/main" id="{8D2738CE-51B8-FE27-8129-A2622A34F1C1}"/>
              </a:ext>
            </a:extLst>
          </p:cNvPr>
          <p:cNvSpPr txBox="1"/>
          <p:nvPr/>
        </p:nvSpPr>
        <p:spPr>
          <a:xfrm>
            <a:off x="6434138" y="1643063"/>
            <a:ext cx="4919655"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041F41"/>
                </a:solidFill>
              </a:rPr>
              <a:t>Our implementation is in PyTorch.</a:t>
            </a:r>
          </a:p>
          <a:p>
            <a:pPr marL="342900" indent="-342900">
              <a:buFont typeface="Arial" panose="020B0604020202020204" pitchFamily="34" charset="0"/>
              <a:buChar char="•"/>
            </a:pPr>
            <a:r>
              <a:rPr lang="en-US" sz="2000" dirty="0">
                <a:solidFill>
                  <a:srgbClr val="041F41"/>
                </a:solidFill>
              </a:rPr>
              <a:t>We use Multi30k based on WMT 2016 dataset.</a:t>
            </a:r>
          </a:p>
          <a:p>
            <a:pPr marL="800100" lvl="1" indent="-342900">
              <a:buFont typeface="Arial" panose="020B0604020202020204" pitchFamily="34" charset="0"/>
              <a:buChar char="•"/>
            </a:pPr>
            <a:r>
              <a:rPr lang="en-US" sz="2000" dirty="0">
                <a:solidFill>
                  <a:srgbClr val="041F41"/>
                </a:solidFill>
              </a:rPr>
              <a:t>Train 29000 sentence pairs</a:t>
            </a:r>
          </a:p>
          <a:p>
            <a:pPr marL="800100" lvl="1" indent="-342900">
              <a:buFont typeface="Arial" panose="020B0604020202020204" pitchFamily="34" charset="0"/>
              <a:buChar char="•"/>
            </a:pPr>
            <a:r>
              <a:rPr lang="en-US" sz="2000" dirty="0">
                <a:solidFill>
                  <a:srgbClr val="041F41"/>
                </a:solidFill>
              </a:rPr>
              <a:t>Valid 1040 sentence pairs</a:t>
            </a:r>
          </a:p>
          <a:p>
            <a:pPr marL="800100" lvl="1" indent="-342900">
              <a:buFont typeface="Arial" panose="020B0604020202020204" pitchFamily="34" charset="0"/>
              <a:buChar char="•"/>
            </a:pPr>
            <a:r>
              <a:rPr lang="en-US" sz="2000" dirty="0">
                <a:solidFill>
                  <a:srgbClr val="041F41"/>
                </a:solidFill>
              </a:rPr>
              <a:t>Test 1000 sentence pairs</a:t>
            </a:r>
          </a:p>
          <a:p>
            <a:pPr marL="342900" indent="-342900">
              <a:buFont typeface="Arial" panose="020B0604020202020204" pitchFamily="34" charset="0"/>
              <a:buChar char="•"/>
            </a:pPr>
            <a:r>
              <a:rPr lang="en-US" sz="2000" dirty="0">
                <a:solidFill>
                  <a:srgbClr val="041F41"/>
                </a:solidFill>
              </a:rPr>
              <a:t>We do a random seeding of 1337**</a:t>
            </a:r>
          </a:p>
          <a:p>
            <a:pPr marL="342900" indent="-342900">
              <a:buFont typeface="Arial" panose="020B0604020202020204" pitchFamily="34" charset="0"/>
              <a:buChar char="•"/>
            </a:pPr>
            <a:r>
              <a:rPr lang="en-US" sz="2000" dirty="0">
                <a:solidFill>
                  <a:srgbClr val="041F41"/>
                </a:solidFill>
              </a:rPr>
              <a:t>For English to German, we train our model for 6 hours over 1000 epochs.</a:t>
            </a:r>
          </a:p>
          <a:p>
            <a:pPr marL="342900" indent="-342900">
              <a:buFont typeface="Arial" panose="020B0604020202020204" pitchFamily="34" charset="0"/>
              <a:buChar char="•"/>
            </a:pPr>
            <a:r>
              <a:rPr lang="en-US" sz="2000" dirty="0">
                <a:solidFill>
                  <a:srgbClr val="041F41"/>
                </a:solidFill>
              </a:rPr>
              <a:t>Hardware: 4 NVIDIA A100-SXM-80GB GPUs.</a:t>
            </a:r>
          </a:p>
          <a:p>
            <a:pPr marL="800100" lvl="1" indent="-342900">
              <a:buFont typeface="Arial" panose="020B0604020202020204" pitchFamily="34" charset="0"/>
              <a:buChar char="•"/>
            </a:pPr>
            <a:r>
              <a:rPr lang="en-US" sz="2000" dirty="0">
                <a:solidFill>
                  <a:srgbClr val="041F41"/>
                </a:solidFill>
              </a:rPr>
              <a:t>4 cores/gpu</a:t>
            </a:r>
          </a:p>
          <a:p>
            <a:pPr marL="800100" lvl="1" indent="-342900">
              <a:buFont typeface="Arial" panose="020B0604020202020204" pitchFamily="34" charset="0"/>
              <a:buChar char="•"/>
            </a:pPr>
            <a:r>
              <a:rPr lang="en-US" sz="2000" dirty="0">
                <a:solidFill>
                  <a:srgbClr val="041F41"/>
                </a:solidFill>
              </a:rPr>
              <a:t>8 gb/core</a:t>
            </a:r>
          </a:p>
        </p:txBody>
      </p:sp>
      <p:sp>
        <p:nvSpPr>
          <p:cNvPr id="14" name="TextBox 13">
            <a:extLst>
              <a:ext uri="{FF2B5EF4-FFF2-40B4-BE49-F238E27FC236}">
                <a16:creationId xmlns:a16="http://schemas.microsoft.com/office/drawing/2014/main" id="{F1840C1F-AB9B-196B-30C3-F0880A1FEB74}"/>
              </a:ext>
            </a:extLst>
          </p:cNvPr>
          <p:cNvSpPr txBox="1"/>
          <p:nvPr/>
        </p:nvSpPr>
        <p:spPr>
          <a:xfrm>
            <a:off x="9049407" y="6397881"/>
            <a:ext cx="2646750" cy="338554"/>
          </a:xfrm>
          <a:prstGeom prst="rect">
            <a:avLst/>
          </a:prstGeom>
          <a:noFill/>
        </p:spPr>
        <p:txBody>
          <a:bodyPr wrap="none" rtlCol="0">
            <a:spAutoFit/>
          </a:bodyPr>
          <a:lstStyle/>
          <a:p>
            <a:r>
              <a:rPr lang="en-US" sz="1600" dirty="0">
                <a:solidFill>
                  <a:srgbClr val="041F41"/>
                </a:solidFill>
              </a:rPr>
              <a:t>**</a:t>
            </a:r>
            <a:r>
              <a:rPr lang="en-US" sz="1600" dirty="0">
                <a:solidFill>
                  <a:srgbClr val="041F41"/>
                </a:solidFill>
                <a:hlinkClick r:id="rId2"/>
              </a:rPr>
              <a:t>The Illustrated Transformer</a:t>
            </a:r>
            <a:endParaRPr lang="en-US" sz="1600" dirty="0">
              <a:solidFill>
                <a:srgbClr val="041F41"/>
              </a:solidFill>
            </a:endParaRPr>
          </a:p>
        </p:txBody>
      </p:sp>
    </p:spTree>
    <p:extLst>
      <p:ext uri="{BB962C8B-B14F-4D97-AF65-F5344CB8AC3E}">
        <p14:creationId xmlns:p14="http://schemas.microsoft.com/office/powerpoint/2010/main" val="20303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nodeType="afterEffect">
                                  <p:stCondLst>
                                    <p:cond delay="30000"/>
                                  </p:stCondLst>
                                  <p:childTnLst>
                                    <p:set>
                                      <p:cBhvr>
                                        <p:cTn id="13" dur="1" fill="hold">
                                          <p:stCondLst>
                                            <p:cond delay="0"/>
                                          </p:stCondLst>
                                        </p:cTn>
                                        <p:tgtEl>
                                          <p:spTgt spid="10">
                                            <p:txEl>
                                              <p:pRg st="0" end="0"/>
                                            </p:txEl>
                                          </p:spTgt>
                                        </p:tgtEl>
                                        <p:attrNameLst>
                                          <p:attrName>style.visibility</p:attrName>
                                        </p:attrNameLst>
                                      </p:cBhvr>
                                      <p:to>
                                        <p:strVal val="hidden"/>
                                      </p:to>
                                    </p:set>
                                  </p:childTnLst>
                                </p:cTn>
                              </p:par>
                            </p:childTnLst>
                          </p:cTn>
                        </p:par>
                        <p:par>
                          <p:cTn id="14" fill="hold">
                            <p:stCondLst>
                              <p:cond delay="30000"/>
                            </p:stCondLst>
                            <p:childTnLst>
                              <p:par>
                                <p:cTn id="15" presetID="1" presetClass="exit" presetSubtype="0" fill="hold" nodeType="afterEffect">
                                  <p:stCondLst>
                                    <p:cond delay="30000"/>
                                  </p:stCondLst>
                                  <p:childTnLst>
                                    <p:set>
                                      <p:cBhvr>
                                        <p:cTn id="16" dur="1" fill="hold">
                                          <p:stCondLst>
                                            <p:cond delay="0"/>
                                          </p:stCondLst>
                                        </p:cTn>
                                        <p:tgtEl>
                                          <p:spTgt spid="13">
                                            <p:txEl>
                                              <p:pRg st="0" end="0"/>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nodeType="afterEffect">
                                  <p:stCondLst>
                                    <p:cond delay="20000"/>
                                  </p:stCondLst>
                                  <p:childTnLst>
                                    <p:set>
                                      <p:cBhvr>
                                        <p:cTn id="37" dur="1" fill="hold">
                                          <p:stCondLst>
                                            <p:cond delay="0"/>
                                          </p:stCondLst>
                                        </p:cTn>
                                        <p:tgtEl>
                                          <p:spTgt spid="10">
                                            <p:txEl>
                                              <p:pRg st="1" end="1"/>
                                            </p:txEl>
                                          </p:spTgt>
                                        </p:tgtEl>
                                        <p:attrNameLst>
                                          <p:attrName>style.visibility</p:attrName>
                                        </p:attrNameLst>
                                      </p:cBhvr>
                                      <p:to>
                                        <p:strVal val="hidden"/>
                                      </p:to>
                                    </p:set>
                                  </p:childTnLst>
                                </p:cTn>
                              </p:par>
                            </p:childTnLst>
                          </p:cTn>
                        </p:par>
                        <p:par>
                          <p:cTn id="38" fill="hold">
                            <p:stCondLst>
                              <p:cond delay="20000"/>
                            </p:stCondLst>
                            <p:childTnLst>
                              <p:par>
                                <p:cTn id="39" presetID="1" presetClass="exit" presetSubtype="0" fill="hold" nodeType="afterEffect">
                                  <p:stCondLst>
                                    <p:cond delay="20000"/>
                                  </p:stCondLst>
                                  <p:childTnLst>
                                    <p:set>
                                      <p:cBhvr>
                                        <p:cTn id="40" dur="1" fill="hold">
                                          <p:stCondLst>
                                            <p:cond delay="0"/>
                                          </p:stCondLst>
                                        </p:cTn>
                                        <p:tgtEl>
                                          <p:spTgt spid="10">
                                            <p:txEl>
                                              <p:pRg st="2" end="2"/>
                                            </p:txEl>
                                          </p:spTgt>
                                        </p:tgtEl>
                                        <p:attrNameLst>
                                          <p:attrName>style.visibility</p:attrName>
                                        </p:attrNameLst>
                                      </p:cBhvr>
                                      <p:to>
                                        <p:strVal val="hidden"/>
                                      </p:to>
                                    </p:set>
                                  </p:childTnLst>
                                </p:cTn>
                              </p:par>
                            </p:childTnLst>
                          </p:cTn>
                        </p:par>
                        <p:par>
                          <p:cTn id="41" fill="hold">
                            <p:stCondLst>
                              <p:cond delay="40000"/>
                            </p:stCondLst>
                            <p:childTnLst>
                              <p:par>
                                <p:cTn id="42" presetID="1" presetClass="exit" presetSubtype="0" fill="hold" nodeType="afterEffect">
                                  <p:stCondLst>
                                    <p:cond delay="20000"/>
                                  </p:stCondLst>
                                  <p:childTnLst>
                                    <p:set>
                                      <p:cBhvr>
                                        <p:cTn id="43" dur="1" fill="hold">
                                          <p:stCondLst>
                                            <p:cond delay="0"/>
                                          </p:stCondLst>
                                        </p:cTn>
                                        <p:tgtEl>
                                          <p:spTgt spid="10">
                                            <p:txEl>
                                              <p:pRg st="3" end="3"/>
                                            </p:txEl>
                                          </p:spTgt>
                                        </p:tgtEl>
                                        <p:attrNameLst>
                                          <p:attrName>style.visibility</p:attrName>
                                        </p:attrNameLst>
                                      </p:cBhvr>
                                      <p:to>
                                        <p:strVal val="hidden"/>
                                      </p:to>
                                    </p:set>
                                  </p:childTnLst>
                                </p:cTn>
                              </p:par>
                            </p:childTnLst>
                          </p:cTn>
                        </p:par>
                        <p:par>
                          <p:cTn id="44" fill="hold">
                            <p:stCondLst>
                              <p:cond delay="60000"/>
                            </p:stCondLst>
                            <p:childTnLst>
                              <p:par>
                                <p:cTn id="45" presetID="1" presetClass="exit" presetSubtype="0" fill="hold" nodeType="afterEffect">
                                  <p:stCondLst>
                                    <p:cond delay="20000"/>
                                  </p:stCondLst>
                                  <p:childTnLst>
                                    <p:set>
                                      <p:cBhvr>
                                        <p:cTn id="46" dur="1" fill="hold">
                                          <p:stCondLst>
                                            <p:cond delay="0"/>
                                          </p:stCondLst>
                                        </p:cTn>
                                        <p:tgtEl>
                                          <p:spTgt spid="13">
                                            <p:txEl>
                                              <p:pRg st="1" end="1"/>
                                            </p:txEl>
                                          </p:spTgt>
                                        </p:tgtEl>
                                        <p:attrNameLst>
                                          <p:attrName>style.visibility</p:attrName>
                                        </p:attrNameLst>
                                      </p:cBhvr>
                                      <p:to>
                                        <p:strVal val="hidden"/>
                                      </p:to>
                                    </p:set>
                                  </p:childTnLst>
                                </p:cTn>
                              </p:par>
                            </p:childTnLst>
                          </p:cTn>
                        </p:par>
                        <p:par>
                          <p:cTn id="47" fill="hold">
                            <p:stCondLst>
                              <p:cond delay="80000"/>
                            </p:stCondLst>
                            <p:childTnLst>
                              <p:par>
                                <p:cTn id="48" presetID="1" presetClass="exit" presetSubtype="0" fill="hold" nodeType="afterEffect">
                                  <p:stCondLst>
                                    <p:cond delay="20000"/>
                                  </p:stCondLst>
                                  <p:childTnLst>
                                    <p:set>
                                      <p:cBhvr>
                                        <p:cTn id="49" dur="1" fill="hold">
                                          <p:stCondLst>
                                            <p:cond delay="0"/>
                                          </p:stCondLst>
                                        </p:cTn>
                                        <p:tgtEl>
                                          <p:spTgt spid="13">
                                            <p:txEl>
                                              <p:pRg st="2" end="2"/>
                                            </p:txEl>
                                          </p:spTgt>
                                        </p:tgtEl>
                                        <p:attrNameLst>
                                          <p:attrName>style.visibility</p:attrName>
                                        </p:attrNameLst>
                                      </p:cBhvr>
                                      <p:to>
                                        <p:strVal val="hidden"/>
                                      </p:to>
                                    </p:set>
                                  </p:childTnLst>
                                </p:cTn>
                              </p:par>
                            </p:childTnLst>
                          </p:cTn>
                        </p:par>
                        <p:par>
                          <p:cTn id="50" fill="hold">
                            <p:stCondLst>
                              <p:cond delay="100000"/>
                            </p:stCondLst>
                            <p:childTnLst>
                              <p:par>
                                <p:cTn id="51" presetID="1" presetClass="exit" presetSubtype="0" fill="hold" nodeType="afterEffect">
                                  <p:stCondLst>
                                    <p:cond delay="20000"/>
                                  </p:stCondLst>
                                  <p:childTnLst>
                                    <p:set>
                                      <p:cBhvr>
                                        <p:cTn id="52" dur="1" fill="hold">
                                          <p:stCondLst>
                                            <p:cond delay="0"/>
                                          </p:stCondLst>
                                        </p:cTn>
                                        <p:tgtEl>
                                          <p:spTgt spid="13">
                                            <p:txEl>
                                              <p:pRg st="3" end="3"/>
                                            </p:txEl>
                                          </p:spTgt>
                                        </p:tgtEl>
                                        <p:attrNameLst>
                                          <p:attrName>style.visibility</p:attrName>
                                        </p:attrNameLst>
                                      </p:cBhvr>
                                      <p:to>
                                        <p:strVal val="hidden"/>
                                      </p:to>
                                    </p:set>
                                  </p:childTnLst>
                                </p:cTn>
                              </p:par>
                            </p:childTnLst>
                          </p:cTn>
                        </p:par>
                        <p:par>
                          <p:cTn id="53" fill="hold">
                            <p:stCondLst>
                              <p:cond delay="120000"/>
                            </p:stCondLst>
                            <p:childTnLst>
                              <p:par>
                                <p:cTn id="54" presetID="1" presetClass="exit" presetSubtype="0" fill="hold" nodeType="afterEffect">
                                  <p:stCondLst>
                                    <p:cond delay="20000"/>
                                  </p:stCondLst>
                                  <p:childTnLst>
                                    <p:set>
                                      <p:cBhvr>
                                        <p:cTn id="55" dur="1" fill="hold">
                                          <p:stCondLst>
                                            <p:cond delay="0"/>
                                          </p:stCondLst>
                                        </p:cTn>
                                        <p:tgtEl>
                                          <p:spTgt spid="13">
                                            <p:txEl>
                                              <p:pRg st="4" end="4"/>
                                            </p:txEl>
                                          </p:spTgt>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3">
                                            <p:txEl>
                                              <p:pRg st="5" end="5"/>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childTnLst>
                          </p:cTn>
                        </p:par>
                        <p:par>
                          <p:cTn id="66" fill="hold">
                            <p:stCondLst>
                              <p:cond delay="0"/>
                            </p:stCondLst>
                            <p:childTnLst>
                              <p:par>
                                <p:cTn id="67" presetID="1" presetClass="exit" presetSubtype="0" fill="hold" nodeType="afterEffect">
                                  <p:stCondLst>
                                    <p:cond delay="30000"/>
                                  </p:stCondLst>
                                  <p:childTnLst>
                                    <p:set>
                                      <p:cBhvr>
                                        <p:cTn id="68" dur="1" fill="hold">
                                          <p:stCondLst>
                                            <p:cond delay="0"/>
                                          </p:stCondLst>
                                        </p:cTn>
                                        <p:tgtEl>
                                          <p:spTgt spid="10">
                                            <p:txEl>
                                              <p:pRg st="4" end="4"/>
                                            </p:txEl>
                                          </p:spTgt>
                                        </p:tgtEl>
                                        <p:attrNameLst>
                                          <p:attrName>style.visibility</p:attrName>
                                        </p:attrNameLst>
                                      </p:cBhvr>
                                      <p:to>
                                        <p:strVal val="hidden"/>
                                      </p:to>
                                    </p:set>
                                  </p:childTnLst>
                                </p:cTn>
                              </p:par>
                            </p:childTnLst>
                          </p:cTn>
                        </p:par>
                        <p:par>
                          <p:cTn id="69" fill="hold">
                            <p:stCondLst>
                              <p:cond delay="30000"/>
                            </p:stCondLst>
                            <p:childTnLst>
                              <p:par>
                                <p:cTn id="70" presetID="1" presetClass="exit" presetSubtype="0" fill="hold" nodeType="afterEffect">
                                  <p:stCondLst>
                                    <p:cond delay="30000"/>
                                  </p:stCondLst>
                                  <p:childTnLst>
                                    <p:set>
                                      <p:cBhvr>
                                        <p:cTn id="71" dur="1" fill="hold">
                                          <p:stCondLst>
                                            <p:cond delay="0"/>
                                          </p:stCondLst>
                                        </p:cTn>
                                        <p:tgtEl>
                                          <p:spTgt spid="13">
                                            <p:txEl>
                                              <p:pRg st="5" end="5"/>
                                            </p:txEl>
                                          </p:spTgt>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
                                            <p:txEl>
                                              <p:pRg st="5" end="5"/>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3">
                                            <p:txEl>
                                              <p:pRg st="6" end="6"/>
                                            </p:txEl>
                                          </p:spTgt>
                                        </p:tgtEl>
                                        <p:attrNameLst>
                                          <p:attrName>style.visibility</p:attrName>
                                        </p:attrNameLst>
                                      </p:cBhvr>
                                      <p:to>
                                        <p:strVal val="visible"/>
                                      </p:to>
                                    </p:set>
                                  </p:childTnLst>
                                </p:cTn>
                              </p:par>
                            </p:childTnLst>
                          </p:cTn>
                        </p:par>
                        <p:par>
                          <p:cTn id="82" fill="hold">
                            <p:stCondLst>
                              <p:cond delay="0"/>
                            </p:stCondLst>
                            <p:childTnLst>
                              <p:par>
                                <p:cTn id="83" presetID="1" presetClass="exit" presetSubtype="0" fill="hold" nodeType="afterEffect">
                                  <p:stCondLst>
                                    <p:cond delay="30000"/>
                                  </p:stCondLst>
                                  <p:childTnLst>
                                    <p:set>
                                      <p:cBhvr>
                                        <p:cTn id="84" dur="1" fill="hold">
                                          <p:stCondLst>
                                            <p:cond delay="0"/>
                                          </p:stCondLst>
                                        </p:cTn>
                                        <p:tgtEl>
                                          <p:spTgt spid="10">
                                            <p:txEl>
                                              <p:pRg st="5" end="5"/>
                                            </p:txEl>
                                          </p:spTgt>
                                        </p:tgtEl>
                                        <p:attrNameLst>
                                          <p:attrName>style.visibility</p:attrName>
                                        </p:attrNameLst>
                                      </p:cBhvr>
                                      <p:to>
                                        <p:strVal val="hidden"/>
                                      </p:to>
                                    </p:set>
                                  </p:childTnLst>
                                </p:cTn>
                              </p:par>
                            </p:childTnLst>
                          </p:cTn>
                        </p:par>
                        <p:par>
                          <p:cTn id="85" fill="hold">
                            <p:stCondLst>
                              <p:cond delay="30000"/>
                            </p:stCondLst>
                            <p:childTnLst>
                              <p:par>
                                <p:cTn id="86" presetID="1" presetClass="exit" presetSubtype="0" fill="hold" nodeType="afterEffect">
                                  <p:stCondLst>
                                    <p:cond delay="30000"/>
                                  </p:stCondLst>
                                  <p:childTnLst>
                                    <p:set>
                                      <p:cBhvr>
                                        <p:cTn id="87" dur="1" fill="hold">
                                          <p:stCondLst>
                                            <p:cond delay="0"/>
                                          </p:stCondLst>
                                        </p:cTn>
                                        <p:tgtEl>
                                          <p:spTgt spid="10">
                                            <p:txEl>
                                              <p:pRg st="6" end="6"/>
                                            </p:txEl>
                                          </p:spTgt>
                                        </p:tgtEl>
                                        <p:attrNameLst>
                                          <p:attrName>style.visibility</p:attrName>
                                        </p:attrNameLst>
                                      </p:cBhvr>
                                      <p:to>
                                        <p:strVal val="hidden"/>
                                      </p:to>
                                    </p:set>
                                  </p:childTnLst>
                                </p:cTn>
                              </p:par>
                            </p:childTnLst>
                          </p:cTn>
                        </p:par>
                        <p:par>
                          <p:cTn id="88" fill="hold">
                            <p:stCondLst>
                              <p:cond delay="60000"/>
                            </p:stCondLst>
                            <p:childTnLst>
                              <p:par>
                                <p:cTn id="89" presetID="1" presetClass="exit" presetSubtype="0" fill="hold" nodeType="afterEffect">
                                  <p:stCondLst>
                                    <p:cond delay="30000"/>
                                  </p:stCondLst>
                                  <p:childTnLst>
                                    <p:set>
                                      <p:cBhvr>
                                        <p:cTn id="90" dur="1" fill="hold">
                                          <p:stCondLst>
                                            <p:cond delay="0"/>
                                          </p:stCondLst>
                                        </p:cTn>
                                        <p:tgtEl>
                                          <p:spTgt spid="13">
                                            <p:txEl>
                                              <p:pRg st="6" end="6"/>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
                                            <p:txEl>
                                              <p:pRg st="7" end="7"/>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3">
                                            <p:txEl>
                                              <p:pRg st="8" end="8"/>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
                                            <p:txEl>
                                              <p:pRg st="0" end="0"/>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
                                            <p:txEl>
                                              <p:pRg st="1" end="1"/>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
                                            <p:txEl>
                                              <p:pRg st="2" end="2"/>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
                                            <p:txEl>
                                              <p:pRg st="3" end="3"/>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
                                            <p:txEl>
                                              <p:pRg st="5" end="5"/>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
                                            <p:txEl>
                                              <p:pRg st="6" end="6"/>
                                            </p:tx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0">
                                            <p:txEl>
                                              <p:pRg st="7" end="7"/>
                                            </p:tx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3">
                                            <p:txEl>
                                              <p:pRg st="0" end="0"/>
                                            </p:txEl>
                                          </p:spTgt>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
                                            <p:txEl>
                                              <p:pRg st="1" end="1"/>
                                            </p:txEl>
                                          </p:spTgt>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
                                            <p:txEl>
                                              <p:pRg st="2" end="2"/>
                                            </p:txEl>
                                          </p:spTgt>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3">
                                            <p:txEl>
                                              <p:pRg st="3" end="3"/>
                                            </p:txEl>
                                          </p:spTgt>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
                                            <p:txEl>
                                              <p:pRg st="4" end="4"/>
                                            </p:txEl>
                                          </p:spTgt>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
                                            <p:txEl>
                                              <p:pRg st="5" end="5"/>
                                            </p:txEl>
                                          </p:spTgt>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
                                            <p:txEl>
                                              <p:pRg st="6" end="6"/>
                                            </p:txEl>
                                          </p:spTgt>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
                                            <p:txEl>
                                              <p:pRg st="7" end="7"/>
                                            </p:txEl>
                                          </p:spTgt>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
                                            <p:txEl>
                                              <p:pRg st="8" end="8"/>
                                            </p:txEl>
                                          </p:spTgt>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3" grpId="0" build="allAtOnce"/>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Result</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78D6869B-5475-3176-96A9-89648B0243AF}"/>
              </a:ext>
            </a:extLst>
          </p:cNvPr>
          <p:cNvSpPr>
            <a:spLocks noGrp="1"/>
          </p:cNvSpPr>
          <p:nvPr>
            <p:ph idx="1"/>
          </p:nvPr>
        </p:nvSpPr>
        <p:spPr>
          <a:xfrm>
            <a:off x="838200" y="1545025"/>
            <a:ext cx="10515600" cy="4631938"/>
          </a:xfrm>
        </p:spPr>
        <p:txBody>
          <a:bodyPr>
            <a:normAutofit/>
          </a:bodyPr>
          <a:lstStyle/>
          <a:p>
            <a:r>
              <a:rPr lang="en-US" sz="2000" dirty="0">
                <a:solidFill>
                  <a:srgbClr val="041F41"/>
                </a:solidFill>
              </a:rPr>
              <a:t>We trained for 100, 500, 1000, 1500, and 2000 epoch</a:t>
            </a:r>
          </a:p>
          <a:p>
            <a:r>
              <a:rPr lang="en-US" sz="2000" dirty="0">
                <a:solidFill>
                  <a:srgbClr val="041F41"/>
                </a:solidFill>
              </a:rPr>
              <a:t>The best performance was on 1000 epochs.</a:t>
            </a:r>
          </a:p>
          <a:p>
            <a:r>
              <a:rPr lang="en-US" sz="2000" dirty="0">
                <a:solidFill>
                  <a:srgbClr val="041F41"/>
                </a:solidFill>
              </a:rPr>
              <a:t>On 1500 epoch the kernel crashed with memory issue.</a:t>
            </a:r>
          </a:p>
          <a:p>
            <a:r>
              <a:rPr lang="en-US" sz="2000" dirty="0">
                <a:solidFill>
                  <a:srgbClr val="041F41"/>
                </a:solidFill>
              </a:rPr>
              <a:t>On 2000 epoch we were not able to run the complete epoch due to memory issue.</a:t>
            </a:r>
          </a:p>
          <a:p>
            <a:pPr marL="0" indent="0">
              <a:buNone/>
            </a:pPr>
            <a:endParaRPr lang="en-US" sz="2000" dirty="0">
              <a:solidFill>
                <a:srgbClr val="041F41"/>
              </a:solidFill>
            </a:endParaRPr>
          </a:p>
        </p:txBody>
      </p:sp>
      <p:graphicFrame>
        <p:nvGraphicFramePr>
          <p:cNvPr id="11" name="Table 11">
            <a:extLst>
              <a:ext uri="{FF2B5EF4-FFF2-40B4-BE49-F238E27FC236}">
                <a16:creationId xmlns:a16="http://schemas.microsoft.com/office/drawing/2014/main" id="{0B6C177A-AFA9-A0DB-7FF7-B0DADC73105B}"/>
              </a:ext>
            </a:extLst>
          </p:cNvPr>
          <p:cNvGraphicFramePr>
            <a:graphicFrameLocks noGrp="1"/>
          </p:cNvGraphicFramePr>
          <p:nvPr>
            <p:extLst>
              <p:ext uri="{D42A27DB-BD31-4B8C-83A1-F6EECF244321}">
                <p14:modId xmlns:p14="http://schemas.microsoft.com/office/powerpoint/2010/main" val="3321809069"/>
              </p:ext>
            </p:extLst>
          </p:nvPr>
        </p:nvGraphicFramePr>
        <p:xfrm>
          <a:off x="1653628" y="3405844"/>
          <a:ext cx="8127999" cy="111252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1427907744"/>
                    </a:ext>
                  </a:extLst>
                </a:gridCol>
                <a:gridCol w="2709333">
                  <a:extLst>
                    <a:ext uri="{9D8B030D-6E8A-4147-A177-3AD203B41FA5}">
                      <a16:colId xmlns:a16="http://schemas.microsoft.com/office/drawing/2014/main" val="972399167"/>
                    </a:ext>
                  </a:extLst>
                </a:gridCol>
                <a:gridCol w="2709333">
                  <a:extLst>
                    <a:ext uri="{9D8B030D-6E8A-4147-A177-3AD203B41FA5}">
                      <a16:colId xmlns:a16="http://schemas.microsoft.com/office/drawing/2014/main" val="608163406"/>
                    </a:ext>
                  </a:extLst>
                </a:gridCol>
              </a:tblGrid>
              <a:tr h="370840">
                <a:tc>
                  <a:txBody>
                    <a:bodyPr/>
                    <a:lstStyle/>
                    <a:p>
                      <a:r>
                        <a:rPr lang="en-US" dirty="0">
                          <a:solidFill>
                            <a:schemeClr val="bg1"/>
                          </a:solidFill>
                        </a:rPr>
                        <a:t>Task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1F41"/>
                    </a:solidFill>
                  </a:tcPr>
                </a:tc>
                <a:tc>
                  <a:txBody>
                    <a:bodyPr/>
                    <a:lstStyle/>
                    <a:p>
                      <a:r>
                        <a:rPr lang="en-US" dirty="0">
                          <a:solidFill>
                            <a:schemeClr val="bg1"/>
                          </a:solidFill>
                        </a:rPr>
                        <a:t>Original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41F41"/>
                      </a:solidFill>
                      <a:prstDash val="solid"/>
                      <a:round/>
                      <a:headEnd type="none" w="med" len="med"/>
                      <a:tailEnd type="none" w="med" len="med"/>
                    </a:lnB>
                    <a:solidFill>
                      <a:srgbClr val="041F41"/>
                    </a:solidFill>
                  </a:tcPr>
                </a:tc>
                <a:tc>
                  <a:txBody>
                    <a:bodyPr/>
                    <a:lstStyle/>
                    <a:p>
                      <a:r>
                        <a:rPr lang="en-US" dirty="0">
                          <a:solidFill>
                            <a:schemeClr val="bg1"/>
                          </a:solidFill>
                        </a:rPr>
                        <a:t>Our 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41F41"/>
                    </a:solidFill>
                  </a:tcPr>
                </a:tc>
                <a:extLst>
                  <a:ext uri="{0D108BD9-81ED-4DB2-BD59-A6C34878D82A}">
                    <a16:rowId xmlns:a16="http://schemas.microsoft.com/office/drawing/2014/main" val="2259466643"/>
                  </a:ext>
                </a:extLst>
              </a:tr>
              <a:tr h="370840">
                <a:tc>
                  <a:txBody>
                    <a:bodyPr/>
                    <a:lstStyle/>
                    <a:p>
                      <a:r>
                        <a:rPr lang="en-US" dirty="0">
                          <a:solidFill>
                            <a:srgbClr val="041F41"/>
                          </a:solidFill>
                        </a:rPr>
                        <a:t>English to German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41F41"/>
                          </a:solidFill>
                        </a:rPr>
                        <a:t>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41F4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41F41"/>
                          </a:solidFill>
                        </a:rPr>
                        <a:t>29.4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754314"/>
                  </a:ext>
                </a:extLst>
              </a:tr>
              <a:tr h="370840">
                <a:tc>
                  <a:txBody>
                    <a:bodyPr/>
                    <a:lstStyle/>
                    <a:p>
                      <a:r>
                        <a:rPr lang="en-US" dirty="0">
                          <a:solidFill>
                            <a:srgbClr val="041F41"/>
                          </a:solidFill>
                        </a:rPr>
                        <a:t>English to French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41F41"/>
                          </a:solidFill>
                        </a:rPr>
                        <a:t>41.8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41F41"/>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58664"/>
                  </a:ext>
                </a:extLst>
              </a:tr>
            </a:tbl>
          </a:graphicData>
        </a:graphic>
      </p:graphicFrame>
    </p:spTree>
    <p:extLst>
      <p:ext uri="{BB962C8B-B14F-4D97-AF65-F5344CB8AC3E}">
        <p14:creationId xmlns:p14="http://schemas.microsoft.com/office/powerpoint/2010/main" val="296886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Result Analysis</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pic>
        <p:nvPicPr>
          <p:cNvPr id="3" name="Content Placeholder 2">
            <a:extLst>
              <a:ext uri="{FF2B5EF4-FFF2-40B4-BE49-F238E27FC236}">
                <a16:creationId xmlns:a16="http://schemas.microsoft.com/office/drawing/2014/main" id="{3C86BA58-726F-01EE-C414-30629A8389DF}"/>
              </a:ext>
            </a:extLst>
          </p:cNvPr>
          <p:cNvPicPr>
            <a:picLocks noGrp="1" noChangeAspect="1"/>
          </p:cNvPicPr>
          <p:nvPr>
            <p:ph idx="1"/>
          </p:nvPr>
        </p:nvPicPr>
        <p:blipFill>
          <a:blip r:embed="rId2"/>
          <a:stretch>
            <a:fillRect/>
          </a:stretch>
        </p:blipFill>
        <p:spPr>
          <a:xfrm>
            <a:off x="838200" y="1409043"/>
            <a:ext cx="4406462" cy="3263900"/>
          </a:xfrm>
          <a:prstGeom prst="rect">
            <a:avLst/>
          </a:prstGeom>
        </p:spPr>
      </p:pic>
      <p:pic>
        <p:nvPicPr>
          <p:cNvPr id="4" name="Picture 3">
            <a:extLst>
              <a:ext uri="{FF2B5EF4-FFF2-40B4-BE49-F238E27FC236}">
                <a16:creationId xmlns:a16="http://schemas.microsoft.com/office/drawing/2014/main" id="{93768B54-172C-5C6B-5969-9461EDB64550}"/>
              </a:ext>
            </a:extLst>
          </p:cNvPr>
          <p:cNvPicPr>
            <a:picLocks noChangeAspect="1"/>
          </p:cNvPicPr>
          <p:nvPr/>
        </p:nvPicPr>
        <p:blipFill>
          <a:blip r:embed="rId3"/>
          <a:stretch>
            <a:fillRect/>
          </a:stretch>
        </p:blipFill>
        <p:spPr>
          <a:xfrm>
            <a:off x="6358347" y="1409043"/>
            <a:ext cx="4995453" cy="3263900"/>
          </a:xfrm>
          <a:prstGeom prst="rect">
            <a:avLst/>
          </a:prstGeom>
        </p:spPr>
      </p:pic>
      <p:sp>
        <p:nvSpPr>
          <p:cNvPr id="6" name="TextBox 5">
            <a:extLst>
              <a:ext uri="{FF2B5EF4-FFF2-40B4-BE49-F238E27FC236}">
                <a16:creationId xmlns:a16="http://schemas.microsoft.com/office/drawing/2014/main" id="{34D3185C-DB72-00C1-AD5B-6866BF4DD612}"/>
              </a:ext>
            </a:extLst>
          </p:cNvPr>
          <p:cNvSpPr txBox="1"/>
          <p:nvPr/>
        </p:nvSpPr>
        <p:spPr>
          <a:xfrm>
            <a:off x="2378878" y="4672943"/>
            <a:ext cx="1325106" cy="338554"/>
          </a:xfrm>
          <a:prstGeom prst="rect">
            <a:avLst/>
          </a:prstGeom>
          <a:noFill/>
        </p:spPr>
        <p:txBody>
          <a:bodyPr wrap="none" rtlCol="0">
            <a:spAutoFit/>
          </a:bodyPr>
          <a:lstStyle/>
          <a:p>
            <a:r>
              <a:rPr lang="en-US" sz="1600" dirty="0">
                <a:solidFill>
                  <a:srgbClr val="041F41"/>
                </a:solidFill>
              </a:rPr>
              <a:t>Learning Rate</a:t>
            </a:r>
          </a:p>
        </p:txBody>
      </p:sp>
      <p:sp>
        <p:nvSpPr>
          <p:cNvPr id="7" name="TextBox 6">
            <a:extLst>
              <a:ext uri="{FF2B5EF4-FFF2-40B4-BE49-F238E27FC236}">
                <a16:creationId xmlns:a16="http://schemas.microsoft.com/office/drawing/2014/main" id="{D828BB75-8960-8CB4-0CE1-DA960F14AEF9}"/>
              </a:ext>
            </a:extLst>
          </p:cNvPr>
          <p:cNvSpPr txBox="1"/>
          <p:nvPr/>
        </p:nvSpPr>
        <p:spPr>
          <a:xfrm>
            <a:off x="8585806" y="4672943"/>
            <a:ext cx="540533" cy="338554"/>
          </a:xfrm>
          <a:prstGeom prst="rect">
            <a:avLst/>
          </a:prstGeom>
          <a:noFill/>
        </p:spPr>
        <p:txBody>
          <a:bodyPr wrap="none" rtlCol="0">
            <a:spAutoFit/>
          </a:bodyPr>
          <a:lstStyle/>
          <a:p>
            <a:r>
              <a:rPr lang="en-US" sz="1600" dirty="0">
                <a:solidFill>
                  <a:srgbClr val="041F41"/>
                </a:solidFill>
              </a:rPr>
              <a:t>Loss</a:t>
            </a:r>
          </a:p>
        </p:txBody>
      </p:sp>
    </p:spTree>
    <p:extLst>
      <p:ext uri="{BB962C8B-B14F-4D97-AF65-F5344CB8AC3E}">
        <p14:creationId xmlns:p14="http://schemas.microsoft.com/office/powerpoint/2010/main" val="76235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Limitation</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a:normAutofit/>
          </a:bodyPr>
          <a:lstStyle/>
          <a:p>
            <a:r>
              <a:rPr lang="en-US" sz="2000" dirty="0">
                <a:solidFill>
                  <a:srgbClr val="041F41"/>
                </a:solidFill>
                <a:effectLst/>
              </a:rPr>
              <a:t>The baseline transformer uses O(n</a:t>
            </a:r>
            <a:r>
              <a:rPr lang="en-US" sz="2000" baseline="30000" dirty="0">
                <a:solidFill>
                  <a:srgbClr val="041F41"/>
                </a:solidFill>
                <a:effectLst/>
              </a:rPr>
              <a:t>2</a:t>
            </a:r>
            <a:r>
              <a:rPr lang="en-US" sz="2000" dirty="0">
                <a:solidFill>
                  <a:srgbClr val="041F41"/>
                </a:solidFill>
                <a:effectLst/>
              </a:rPr>
              <a:t>) in memory computation.</a:t>
            </a:r>
          </a:p>
          <a:p>
            <a:pPr lvl="1"/>
            <a:r>
              <a:rPr lang="en-US" sz="2000" dirty="0">
                <a:solidFill>
                  <a:srgbClr val="041F41"/>
                </a:solidFill>
              </a:rPr>
              <a:t>Increasing size of length increases computation quadratically.</a:t>
            </a:r>
            <a:endParaRPr lang="en-US" sz="2000" dirty="0">
              <a:solidFill>
                <a:srgbClr val="041F41"/>
              </a:solidFill>
              <a:effectLst/>
            </a:endParaRPr>
          </a:p>
          <a:p>
            <a:r>
              <a:rPr lang="en-US" sz="2000" dirty="0">
                <a:solidFill>
                  <a:srgbClr val="041F41"/>
                </a:solidFill>
              </a:rPr>
              <a:t>Fixed length unlike RNN of arbitrary length.</a:t>
            </a:r>
          </a:p>
          <a:p>
            <a:r>
              <a:rPr lang="en-US" sz="2000" dirty="0">
                <a:solidFill>
                  <a:srgbClr val="041F41"/>
                </a:solidFill>
                <a:effectLst/>
              </a:rPr>
              <a:t>Inability to process input sequentially.</a:t>
            </a:r>
          </a:p>
          <a:p>
            <a:pPr lvl="1"/>
            <a:r>
              <a:rPr lang="en-US" sz="2000" dirty="0">
                <a:solidFill>
                  <a:srgbClr val="041F41"/>
                </a:solidFill>
                <a:effectLst/>
              </a:rPr>
              <a:t>Not like how human brain works.</a:t>
            </a:r>
          </a:p>
          <a:p>
            <a:r>
              <a:rPr lang="en-US" sz="2000" dirty="0">
                <a:solidFill>
                  <a:srgbClr val="041F41"/>
                </a:solidFill>
              </a:rPr>
              <a:t>Paper addressing limitation</a:t>
            </a:r>
          </a:p>
          <a:p>
            <a:pPr lvl="1"/>
            <a:r>
              <a:rPr lang="en-US" sz="2000" dirty="0">
                <a:solidFill>
                  <a:srgbClr val="041F41"/>
                </a:solidFill>
                <a:effectLst/>
              </a:rPr>
              <a:t>Limited access to long memory.</a:t>
            </a:r>
          </a:p>
          <a:p>
            <a:pPr lvl="1"/>
            <a:r>
              <a:rPr lang="en-US" sz="2000" dirty="0">
                <a:solidFill>
                  <a:srgbClr val="041F41"/>
                </a:solidFill>
              </a:rPr>
              <a:t>Limited ability to update state.</a:t>
            </a:r>
            <a:endParaRPr lang="en-US" sz="2000" dirty="0">
              <a:solidFill>
                <a:srgbClr val="041F41"/>
              </a:solidFill>
              <a:effectLst/>
            </a:endParaRP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33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1F4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5167-1483-0518-8AF1-F8D27D5ED186}"/>
              </a:ext>
            </a:extLst>
          </p:cNvPr>
          <p:cNvSpPr>
            <a:spLocks noGrp="1"/>
          </p:cNvSpPr>
          <p:nvPr>
            <p:ph type="ctrTitle"/>
          </p:nvPr>
        </p:nvSpPr>
        <p:spPr>
          <a:xfrm>
            <a:off x="1524000" y="3236420"/>
            <a:ext cx="9144000" cy="1075449"/>
          </a:xfrm>
        </p:spPr>
        <p:txBody>
          <a:bodyPr>
            <a:normAutofit/>
          </a:bodyPr>
          <a:lstStyle/>
          <a:p>
            <a:r>
              <a:rPr lang="en-US" sz="6600" dirty="0">
                <a:solidFill>
                  <a:schemeClr val="bg1"/>
                </a:solidFill>
              </a:rPr>
              <a:t>Demo</a:t>
            </a:r>
          </a:p>
        </p:txBody>
      </p:sp>
      <p:cxnSp>
        <p:nvCxnSpPr>
          <p:cNvPr id="6" name="Straight Connector 5">
            <a:extLst>
              <a:ext uri="{FF2B5EF4-FFF2-40B4-BE49-F238E27FC236}">
                <a16:creationId xmlns:a16="http://schemas.microsoft.com/office/drawing/2014/main" id="{55190669-F3DB-75A2-ED25-921317745D54}"/>
              </a:ext>
            </a:extLst>
          </p:cNvPr>
          <p:cNvCxnSpPr>
            <a:cxnSpLocks/>
          </p:cNvCxnSpPr>
          <p:nvPr/>
        </p:nvCxnSpPr>
        <p:spPr>
          <a:xfrm>
            <a:off x="4885503" y="3236420"/>
            <a:ext cx="2406869" cy="0"/>
          </a:xfrm>
          <a:prstGeom prst="line">
            <a:avLst/>
          </a:prstGeom>
          <a:ln w="38100">
            <a:solidFill>
              <a:srgbClr val="06F27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81316AD-4B19-1E40-0E03-AEF1F7B2F008}"/>
              </a:ext>
            </a:extLst>
          </p:cNvPr>
          <p:cNvSpPr/>
          <p:nvPr/>
        </p:nvSpPr>
        <p:spPr>
          <a:xfrm>
            <a:off x="5486400" y="1939213"/>
            <a:ext cx="1157288" cy="107544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26A61C6-237C-0C6E-B4EF-D10F0DBB20B2}"/>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5660311" y="2160972"/>
            <a:ext cx="857251" cy="725103"/>
          </a:xfrm>
          <a:prstGeom prst="rect">
            <a:avLst/>
          </a:prstGeom>
        </p:spPr>
      </p:pic>
    </p:spTree>
    <p:extLst>
      <p:ext uri="{BB962C8B-B14F-4D97-AF65-F5344CB8AC3E}">
        <p14:creationId xmlns:p14="http://schemas.microsoft.com/office/powerpoint/2010/main" val="46177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Code Repository and Future Task</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a:normAutofit/>
          </a:bodyPr>
          <a:lstStyle/>
          <a:p>
            <a:r>
              <a:rPr lang="en-US" sz="2000" dirty="0">
                <a:solidFill>
                  <a:srgbClr val="041F41"/>
                </a:solidFill>
              </a:rPr>
              <a:t>The complete working code with instructions on how to run and details is available at </a:t>
            </a:r>
            <a:r>
              <a:rPr lang="en-US" sz="2000" dirty="0">
                <a:solidFill>
                  <a:srgbClr val="041F41"/>
                </a:solidFill>
                <a:latin typeface="Courier New" panose="02070309020205020404" pitchFamily="49" charset="0"/>
                <a:cs typeface="Courier New" panose="02070309020205020404" pitchFamily="49" charset="0"/>
                <a:hlinkClick r:id="rId2"/>
              </a:rPr>
              <a:t>https://github.com/aniket414/vaswani-et-al-2017</a:t>
            </a:r>
            <a:endParaRPr lang="en-US" sz="2000" dirty="0">
              <a:solidFill>
                <a:srgbClr val="041F41"/>
              </a:solidFill>
              <a:latin typeface="Courier New" panose="02070309020205020404" pitchFamily="49" charset="0"/>
              <a:cs typeface="Courier New" panose="02070309020205020404" pitchFamily="49" charset="0"/>
            </a:endParaRPr>
          </a:p>
          <a:p>
            <a:r>
              <a:rPr lang="en-US" sz="2000" dirty="0">
                <a:solidFill>
                  <a:srgbClr val="041F41"/>
                </a:solidFill>
              </a:rPr>
              <a:t>If you like our work and want to contribute to the project, we are working on English to Hindi translation.</a:t>
            </a:r>
          </a:p>
          <a:p>
            <a:pPr lvl="1"/>
            <a:r>
              <a:rPr lang="en-US" sz="2000" dirty="0">
                <a:solidFill>
                  <a:srgbClr val="041F41"/>
                </a:solidFill>
              </a:rPr>
              <a:t>Dataset: </a:t>
            </a:r>
            <a:r>
              <a:rPr lang="en-US" sz="2000" dirty="0">
                <a:solidFill>
                  <a:srgbClr val="041F41"/>
                </a:solidFill>
                <a:hlinkClick r:id="rId3"/>
              </a:rPr>
              <a:t>IIT Bombay English-Hindi Corpus</a:t>
            </a:r>
            <a:endParaRPr lang="en-US" sz="2000" dirty="0">
              <a:solidFill>
                <a:srgbClr val="041F41"/>
              </a:solidFill>
            </a:endParaRPr>
          </a:p>
          <a:p>
            <a:pPr lvl="1"/>
            <a:r>
              <a:rPr lang="en-US" sz="2000" dirty="0">
                <a:solidFill>
                  <a:srgbClr val="041F41"/>
                </a:solidFill>
              </a:rPr>
              <a:t>Tokenizer: </a:t>
            </a:r>
            <a:r>
              <a:rPr lang="en-US" sz="2000" dirty="0">
                <a:solidFill>
                  <a:srgbClr val="041F41"/>
                </a:solidFill>
                <a:hlinkClick r:id="rId4"/>
              </a:rPr>
              <a:t>Indic language NLP library</a:t>
            </a:r>
            <a:endParaRPr lang="en-US" sz="2000" dirty="0">
              <a:solidFill>
                <a:srgbClr val="041F41"/>
              </a:solidFill>
            </a:endParaRP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85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Acknowledgement</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a:normAutofit/>
          </a:bodyPr>
          <a:lstStyle/>
          <a:p>
            <a:r>
              <a:rPr lang="en-US" sz="2000" dirty="0">
                <a:solidFill>
                  <a:srgbClr val="041F41"/>
                </a:solidFill>
              </a:rPr>
              <a:t>The byte pair encoding parts are borrowed from </a:t>
            </a:r>
            <a:r>
              <a:rPr lang="en-US" sz="2000" dirty="0">
                <a:solidFill>
                  <a:srgbClr val="041F41"/>
                </a:solidFill>
                <a:hlinkClick r:id="rId2"/>
              </a:rPr>
              <a:t>subword-nmt</a:t>
            </a:r>
            <a:r>
              <a:rPr lang="en-US" sz="2000" dirty="0">
                <a:solidFill>
                  <a:srgbClr val="041F41"/>
                </a:solidFill>
              </a:rPr>
              <a:t>.</a:t>
            </a:r>
          </a:p>
          <a:p>
            <a:r>
              <a:rPr lang="en-US" sz="2000" dirty="0">
                <a:solidFill>
                  <a:srgbClr val="041F41"/>
                </a:solidFill>
              </a:rPr>
              <a:t>Andrej Karpathy youtube video “</a:t>
            </a:r>
            <a:r>
              <a:rPr lang="en-US" sz="2000" dirty="0">
                <a:solidFill>
                  <a:srgbClr val="041F41"/>
                </a:solidFill>
                <a:hlinkClick r:id="rId3"/>
              </a:rPr>
              <a:t>Let's build GPT: from scratch, in code, spelled out</a:t>
            </a:r>
            <a:r>
              <a:rPr lang="en-US" sz="2000" dirty="0">
                <a:solidFill>
                  <a:srgbClr val="041F41"/>
                </a:solidFill>
              </a:rPr>
              <a:t>”.</a:t>
            </a:r>
          </a:p>
          <a:p>
            <a:r>
              <a:rPr lang="en-US" sz="2000" dirty="0">
                <a:solidFill>
                  <a:srgbClr val="041F41"/>
                </a:solidFill>
              </a:rPr>
              <a:t>Aladdin Persson youtube video “</a:t>
            </a:r>
            <a:r>
              <a:rPr lang="en-US" sz="2000" dirty="0">
                <a:solidFill>
                  <a:srgbClr val="041F41"/>
                </a:solidFill>
                <a:hlinkClick r:id="rId4"/>
              </a:rPr>
              <a:t>Pytorch Transformers</a:t>
            </a:r>
            <a:r>
              <a:rPr lang="en-US" sz="2000" dirty="0">
                <a:solidFill>
                  <a:srgbClr val="041F41"/>
                </a:solidFill>
              </a:rPr>
              <a:t>”.</a:t>
            </a:r>
          </a:p>
          <a:p>
            <a:r>
              <a:rPr lang="en-US" sz="2000" dirty="0">
                <a:solidFill>
                  <a:srgbClr val="041F41"/>
                </a:solidFill>
                <a:hlinkClick r:id="rId5"/>
              </a:rPr>
              <a:t>The Illustrated Transformer</a:t>
            </a:r>
            <a:r>
              <a:rPr lang="en-US" sz="2000" dirty="0">
                <a:solidFill>
                  <a:srgbClr val="041F41"/>
                </a:solidFill>
              </a:rPr>
              <a:t> by Jay Alammar.</a:t>
            </a:r>
          </a:p>
          <a:p>
            <a:r>
              <a:rPr lang="en-US" sz="2000" dirty="0">
                <a:solidFill>
                  <a:srgbClr val="041F41"/>
                </a:solidFill>
              </a:rPr>
              <a:t>Pytorch tutorial “</a:t>
            </a:r>
            <a:r>
              <a:rPr lang="en-US" sz="2000" dirty="0">
                <a:solidFill>
                  <a:srgbClr val="041F41"/>
                </a:solidFill>
                <a:hlinkClick r:id="rId6"/>
              </a:rPr>
              <a:t>LANGUAGE TRANSLATION WITH NN.TRANSFORMER AND TORCHTEXT</a:t>
            </a:r>
            <a:r>
              <a:rPr lang="en-US" sz="2000" dirty="0">
                <a:solidFill>
                  <a:srgbClr val="041F41"/>
                </a:solidFill>
              </a:rPr>
              <a:t>”.</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86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41F4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5167-1483-0518-8AF1-F8D27D5ED186}"/>
              </a:ext>
            </a:extLst>
          </p:cNvPr>
          <p:cNvSpPr>
            <a:spLocks noGrp="1"/>
          </p:cNvSpPr>
          <p:nvPr>
            <p:ph type="ctrTitle"/>
          </p:nvPr>
        </p:nvSpPr>
        <p:spPr>
          <a:xfrm>
            <a:off x="1524000" y="1702675"/>
            <a:ext cx="9144000" cy="1075449"/>
          </a:xfrm>
        </p:spPr>
        <p:txBody>
          <a:bodyPr>
            <a:normAutofit/>
          </a:bodyPr>
          <a:lstStyle/>
          <a:p>
            <a:r>
              <a:rPr lang="en-US" sz="6600" dirty="0">
                <a:solidFill>
                  <a:schemeClr val="bg1"/>
                </a:solidFill>
              </a:rPr>
              <a:t>Thank You!</a:t>
            </a:r>
          </a:p>
        </p:txBody>
      </p:sp>
      <p:cxnSp>
        <p:nvCxnSpPr>
          <p:cNvPr id="3" name="Straight Connector 2">
            <a:extLst>
              <a:ext uri="{FF2B5EF4-FFF2-40B4-BE49-F238E27FC236}">
                <a16:creationId xmlns:a16="http://schemas.microsoft.com/office/drawing/2014/main" id="{655BA4F7-1EC5-BC54-91E1-A530039B60B9}"/>
              </a:ext>
            </a:extLst>
          </p:cNvPr>
          <p:cNvCxnSpPr>
            <a:cxnSpLocks/>
          </p:cNvCxnSpPr>
          <p:nvPr/>
        </p:nvCxnSpPr>
        <p:spPr>
          <a:xfrm>
            <a:off x="4918841" y="2778124"/>
            <a:ext cx="2406869" cy="0"/>
          </a:xfrm>
          <a:prstGeom prst="line">
            <a:avLst/>
          </a:prstGeom>
          <a:ln w="3810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133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Motivation</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a:normAutofit/>
          </a:bodyPr>
          <a:lstStyle/>
          <a:p>
            <a:r>
              <a:rPr lang="en-US" sz="2000" dirty="0">
                <a:solidFill>
                  <a:srgbClr val="041F41"/>
                </a:solidFill>
              </a:rPr>
              <a:t>In our NLP class we worked on Dialectal Question Answer using BERT which is based on this Transformer.</a:t>
            </a:r>
          </a:p>
          <a:p>
            <a:r>
              <a:rPr lang="en-US" sz="2000" dirty="0">
                <a:solidFill>
                  <a:srgbClr val="041F41"/>
                </a:solidFill>
              </a:rPr>
              <a:t>Breakthrough for NLP especially machine translation and state-of-art.</a:t>
            </a:r>
          </a:p>
          <a:p>
            <a:r>
              <a:rPr lang="en-US" sz="2000" dirty="0">
                <a:solidFill>
                  <a:srgbClr val="041F41"/>
                </a:solidFill>
              </a:rPr>
              <a:t>We admire the author Ashish Vaswani and his work.</a:t>
            </a:r>
          </a:p>
          <a:p>
            <a:r>
              <a:rPr lang="en-US" sz="2000" dirty="0">
                <a:solidFill>
                  <a:srgbClr val="041F41"/>
                </a:solidFill>
              </a:rPr>
              <a:t>Transformers were developed to solve the problem machine translation and sequence transduction, or neural machine translation... but they do so much more! </a:t>
            </a:r>
          </a:p>
          <a:p>
            <a:pPr lvl="1"/>
            <a:r>
              <a:rPr lang="en-US" sz="2000" dirty="0">
                <a:solidFill>
                  <a:srgbClr val="041F41"/>
                </a:solidFill>
              </a:rPr>
              <a:t>Great performance in computer vision like </a:t>
            </a:r>
            <a:r>
              <a:rPr lang="en-US" sz="2000" dirty="0" err="1">
                <a:solidFill>
                  <a:srgbClr val="041F41"/>
                </a:solidFill>
              </a:rPr>
              <a:t>ViT</a:t>
            </a:r>
            <a:r>
              <a:rPr lang="en-US" sz="2000" dirty="0">
                <a:solidFill>
                  <a:srgbClr val="041F41"/>
                </a:solidFill>
              </a:rPr>
              <a:t> (</a:t>
            </a:r>
            <a:r>
              <a:rPr lang="en-US" sz="2000" dirty="0" err="1">
                <a:solidFill>
                  <a:srgbClr val="041F41"/>
                </a:solidFill>
                <a:effectLst/>
              </a:rPr>
              <a:t>Dosovitskiy</a:t>
            </a:r>
            <a:r>
              <a:rPr lang="en-US" sz="2000" dirty="0">
                <a:solidFill>
                  <a:srgbClr val="041F41"/>
                </a:solidFill>
                <a:effectLst/>
              </a:rPr>
              <a:t>, 2020)</a:t>
            </a:r>
          </a:p>
          <a:p>
            <a:pPr lvl="1"/>
            <a:r>
              <a:rPr lang="en-US" sz="2000" dirty="0">
                <a:solidFill>
                  <a:srgbClr val="041F41"/>
                </a:solidFill>
                <a:effectLst/>
              </a:rPr>
              <a:t>Image Classification (</a:t>
            </a:r>
            <a:r>
              <a:rPr lang="en-US" sz="2000" dirty="0" err="1">
                <a:solidFill>
                  <a:srgbClr val="041F41"/>
                </a:solidFill>
                <a:effectLst/>
              </a:rPr>
              <a:t>CoCa</a:t>
            </a:r>
            <a:r>
              <a:rPr lang="en-US" sz="2000" dirty="0">
                <a:solidFill>
                  <a:srgbClr val="041F41"/>
                </a:solidFill>
                <a:effectLst/>
              </a:rPr>
              <a:t> Transformer) </a:t>
            </a:r>
          </a:p>
          <a:p>
            <a:pPr lvl="1"/>
            <a:r>
              <a:rPr lang="en-US" sz="2000" dirty="0">
                <a:solidFill>
                  <a:srgbClr val="041F41"/>
                </a:solidFill>
                <a:effectLst/>
              </a:rPr>
              <a:t>Semantic Segmentation (ex: FD-SwinV2-G Transformer) </a:t>
            </a:r>
          </a:p>
          <a:p>
            <a:pPr lvl="1"/>
            <a:r>
              <a:rPr lang="en-US" sz="2000" dirty="0">
                <a:solidFill>
                  <a:srgbClr val="041F41"/>
                </a:solidFill>
                <a:effectLst/>
              </a:rPr>
              <a:t>Object Detection (ex: FD-SwinV2-G Transformer) </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152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Why doesn’t the Transformer converge?</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447644"/>
            <a:ext cx="10515600" cy="4511722"/>
          </a:xfrm>
        </p:spPr>
        <p:txBody>
          <a:bodyPr>
            <a:normAutofit/>
          </a:bodyPr>
          <a:lstStyle/>
          <a:p>
            <a:r>
              <a:rPr lang="en-US" sz="2000" dirty="0">
                <a:solidFill>
                  <a:srgbClr val="041F41"/>
                </a:solidFill>
              </a:rPr>
              <a:t>It is a known issue with Deep Transformers that they don’t converge well.</a:t>
            </a:r>
          </a:p>
          <a:p>
            <a:r>
              <a:rPr lang="en-US" sz="2000" dirty="0">
                <a:solidFill>
                  <a:srgbClr val="041F41"/>
                </a:solidFill>
              </a:rPr>
              <a:t>Transformer employs residual connection and layer normalization to ease the optimization difficulties caused by its multi-layer encoder/decoder structure. While several previous works show that even with residual connection and layer normalization, deep Transformers still have difficulty in training, and particularly a Transformer model with more than 12 encoder/decoder layers fails to converge.</a:t>
            </a:r>
          </a:p>
          <a:p>
            <a:r>
              <a:rPr lang="en-US" sz="2000" dirty="0">
                <a:solidFill>
                  <a:srgbClr val="041F41"/>
                </a:solidFill>
              </a:rPr>
              <a:t>Even the original paper** and official implementation</a:t>
            </a:r>
            <a:r>
              <a:rPr lang="en-US" sz="2000" baseline="30000" dirty="0">
                <a:solidFill>
                  <a:srgbClr val="041F41"/>
                </a:solidFill>
              </a:rPr>
              <a:t>#</a:t>
            </a:r>
            <a:r>
              <a:rPr lang="en-US" sz="2000" dirty="0">
                <a:solidFill>
                  <a:srgbClr val="041F41"/>
                </a:solidFill>
              </a:rPr>
              <a:t> make a small change in implementation however they still aren’t able to converge significantly.</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AF19341-2448-FB8A-BDEA-652044153BD9}"/>
              </a:ext>
            </a:extLst>
          </p:cNvPr>
          <p:cNvSpPr txBox="1"/>
          <p:nvPr/>
        </p:nvSpPr>
        <p:spPr>
          <a:xfrm>
            <a:off x="9028386" y="6123542"/>
            <a:ext cx="2042739" cy="584775"/>
          </a:xfrm>
          <a:prstGeom prst="rect">
            <a:avLst/>
          </a:prstGeom>
          <a:noFill/>
        </p:spPr>
        <p:txBody>
          <a:bodyPr wrap="none" rtlCol="0">
            <a:spAutoFit/>
          </a:bodyPr>
          <a:lstStyle/>
          <a:p>
            <a:r>
              <a:rPr lang="en-US" sz="1600" dirty="0">
                <a:solidFill>
                  <a:srgbClr val="041F41"/>
                </a:solidFill>
              </a:rPr>
              <a:t>**</a:t>
            </a:r>
            <a:r>
              <a:rPr lang="en-US" sz="1600" dirty="0">
                <a:solidFill>
                  <a:srgbClr val="041F41"/>
                </a:solidFill>
                <a:hlinkClick r:id="rId2"/>
              </a:rPr>
              <a:t>Vaswani et al., 2017</a:t>
            </a:r>
            <a:endParaRPr lang="en-US" sz="1600" dirty="0">
              <a:solidFill>
                <a:srgbClr val="041F41"/>
              </a:solidFill>
            </a:endParaRPr>
          </a:p>
          <a:p>
            <a:r>
              <a:rPr lang="en-US" sz="1600" baseline="30000" dirty="0">
                <a:solidFill>
                  <a:srgbClr val="041F41"/>
                </a:solidFill>
              </a:rPr>
              <a:t>     #</a:t>
            </a:r>
            <a:r>
              <a:rPr lang="en-US" sz="1600" dirty="0">
                <a:solidFill>
                  <a:srgbClr val="041F41"/>
                </a:solidFill>
                <a:hlinkClick r:id="rId3"/>
              </a:rPr>
              <a:t>Vaswani et al., 2018</a:t>
            </a:r>
            <a:endParaRPr lang="en-US" sz="1600" dirty="0">
              <a:solidFill>
                <a:srgbClr val="041F41"/>
              </a:solidFill>
            </a:endParaRPr>
          </a:p>
        </p:txBody>
      </p:sp>
    </p:spTree>
    <p:extLst>
      <p:ext uri="{BB962C8B-B14F-4D97-AF65-F5344CB8AC3E}">
        <p14:creationId xmlns:p14="http://schemas.microsoft.com/office/powerpoint/2010/main" val="1493752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How to converge?</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C8BA5DE-2F56-2933-481E-EAE2621E5626}"/>
              </a:ext>
            </a:extLst>
          </p:cNvPr>
          <p:cNvPicPr>
            <a:picLocks noChangeAspect="1"/>
          </p:cNvPicPr>
          <p:nvPr/>
        </p:nvPicPr>
        <p:blipFill>
          <a:blip r:embed="rId2"/>
          <a:stretch>
            <a:fillRect/>
          </a:stretch>
        </p:blipFill>
        <p:spPr>
          <a:xfrm>
            <a:off x="1858852" y="1587066"/>
            <a:ext cx="7772400" cy="3541981"/>
          </a:xfrm>
          <a:prstGeom prst="rect">
            <a:avLst/>
          </a:prstGeom>
        </p:spPr>
      </p:pic>
      <p:sp>
        <p:nvSpPr>
          <p:cNvPr id="8" name="TextBox 7">
            <a:extLst>
              <a:ext uri="{FF2B5EF4-FFF2-40B4-BE49-F238E27FC236}">
                <a16:creationId xmlns:a16="http://schemas.microsoft.com/office/drawing/2014/main" id="{B5E148E0-B863-84E9-A9E1-27582E8ECB58}"/>
              </a:ext>
            </a:extLst>
          </p:cNvPr>
          <p:cNvSpPr txBox="1"/>
          <p:nvPr/>
        </p:nvSpPr>
        <p:spPr>
          <a:xfrm>
            <a:off x="1145628" y="5370786"/>
            <a:ext cx="7288342" cy="400110"/>
          </a:xfrm>
          <a:prstGeom prst="rect">
            <a:avLst/>
          </a:prstGeom>
          <a:noFill/>
        </p:spPr>
        <p:txBody>
          <a:bodyPr wrap="none" rtlCol="0">
            <a:spAutoFit/>
          </a:bodyPr>
          <a:lstStyle/>
          <a:p>
            <a:r>
              <a:rPr lang="en-US" sz="2000" dirty="0">
                <a:solidFill>
                  <a:srgbClr val="041F41"/>
                </a:solidFill>
              </a:rPr>
              <a:t>Possible convergence: Lipschitz Constrained Parameter Initialization.</a:t>
            </a:r>
          </a:p>
        </p:txBody>
      </p:sp>
      <p:sp>
        <p:nvSpPr>
          <p:cNvPr id="9" name="TextBox 8">
            <a:extLst>
              <a:ext uri="{FF2B5EF4-FFF2-40B4-BE49-F238E27FC236}">
                <a16:creationId xmlns:a16="http://schemas.microsoft.com/office/drawing/2014/main" id="{3B4F4B84-C38B-0F67-C6AD-94BCD6FAC80C}"/>
              </a:ext>
            </a:extLst>
          </p:cNvPr>
          <p:cNvSpPr txBox="1"/>
          <p:nvPr/>
        </p:nvSpPr>
        <p:spPr>
          <a:xfrm>
            <a:off x="9344741" y="6323597"/>
            <a:ext cx="2731645" cy="338554"/>
          </a:xfrm>
          <a:prstGeom prst="rect">
            <a:avLst/>
          </a:prstGeom>
          <a:noFill/>
        </p:spPr>
        <p:txBody>
          <a:bodyPr wrap="none" rtlCol="0">
            <a:spAutoFit/>
          </a:bodyPr>
          <a:lstStyle/>
          <a:p>
            <a:r>
              <a:rPr lang="en-US" sz="1600" dirty="0">
                <a:solidFill>
                  <a:srgbClr val="041F41"/>
                </a:solidFill>
              </a:rPr>
              <a:t>Source: </a:t>
            </a:r>
            <a:r>
              <a:rPr lang="en-US" sz="1600" dirty="0">
                <a:solidFill>
                  <a:srgbClr val="041F41"/>
                </a:solidFill>
                <a:hlinkClick r:id="rId3"/>
              </a:rPr>
              <a:t>Hongfei Xu et al., 2020</a:t>
            </a:r>
            <a:endParaRPr lang="en-US" sz="1600" dirty="0">
              <a:solidFill>
                <a:srgbClr val="041F41"/>
              </a:solidFill>
            </a:endParaRPr>
          </a:p>
        </p:txBody>
      </p:sp>
    </p:spTree>
    <p:extLst>
      <p:ext uri="{BB962C8B-B14F-4D97-AF65-F5344CB8AC3E}">
        <p14:creationId xmlns:p14="http://schemas.microsoft.com/office/powerpoint/2010/main" val="410565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Context</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5"/>
            <a:ext cx="10515600" cy="2136379"/>
          </a:xfrm>
        </p:spPr>
        <p:txBody>
          <a:bodyPr>
            <a:normAutofit lnSpcReduction="10000"/>
          </a:bodyPr>
          <a:lstStyle/>
          <a:p>
            <a:pPr marL="0" indent="0">
              <a:buNone/>
            </a:pPr>
            <a:r>
              <a:rPr lang="en-US" sz="2000" dirty="0">
                <a:solidFill>
                  <a:srgbClr val="041F41"/>
                </a:solidFill>
              </a:rPr>
              <a:t>What issue is the paper trying to solve?</a:t>
            </a:r>
          </a:p>
          <a:p>
            <a:r>
              <a:rPr lang="en-US" sz="2000" dirty="0">
                <a:solidFill>
                  <a:srgbClr val="041F41"/>
                </a:solidFill>
              </a:rPr>
              <a:t>Previous work RNN, LSTM, and GRU slow to train. Factorization trick helps but still slow.</a:t>
            </a:r>
          </a:p>
          <a:p>
            <a:r>
              <a:rPr lang="en-US" sz="2000" dirty="0">
                <a:solidFill>
                  <a:srgbClr val="041F41"/>
                </a:solidFill>
              </a:rPr>
              <a:t>Suffers from exploding and vanishing gradients.</a:t>
            </a:r>
          </a:p>
          <a:p>
            <a:r>
              <a:rPr lang="en-US" sz="2000" dirty="0">
                <a:solidFill>
                  <a:srgbClr val="041F41"/>
                </a:solidFill>
              </a:rPr>
              <a:t>Cannot handle very long-term dependency.</a:t>
            </a:r>
          </a:p>
          <a:p>
            <a:pPr lvl="1"/>
            <a:r>
              <a:rPr lang="en-US" sz="2000" dirty="0">
                <a:solidFill>
                  <a:srgbClr val="041F41"/>
                </a:solidFill>
                <a:effectLst/>
              </a:rPr>
              <a:t>In Seq-Seq models, decoder only accesses last hidden state. Early information in sentence can be lost. </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F9FE4B0-D40B-E825-AF8A-72675D9901B3}"/>
              </a:ext>
            </a:extLst>
          </p:cNvPr>
          <p:cNvSpPr txBox="1"/>
          <p:nvPr/>
        </p:nvSpPr>
        <p:spPr>
          <a:xfrm>
            <a:off x="4214648" y="3636579"/>
            <a:ext cx="6090322" cy="1631216"/>
          </a:xfrm>
          <a:prstGeom prst="rect">
            <a:avLst/>
          </a:prstGeom>
          <a:noFill/>
        </p:spPr>
        <p:txBody>
          <a:bodyPr wrap="none" rtlCol="0">
            <a:spAutoFit/>
          </a:bodyPr>
          <a:lstStyle/>
          <a:p>
            <a:r>
              <a:rPr lang="en-US" sz="2000" dirty="0">
                <a:solidFill>
                  <a:srgbClr val="041F41"/>
                </a:solidFill>
              </a:rPr>
              <a:t>Question?</a:t>
            </a:r>
          </a:p>
          <a:p>
            <a:r>
              <a:rPr lang="en-US" sz="2000" dirty="0">
                <a:solidFill>
                  <a:srgbClr val="041F41"/>
                </a:solidFill>
              </a:rPr>
              <a:t>How would a RNN, LSTM, and GRU fill in the word mask?</a:t>
            </a:r>
          </a:p>
          <a:p>
            <a:pPr marL="342900" indent="-342900">
              <a:buAutoNum type="arabicPeriod"/>
            </a:pPr>
            <a:r>
              <a:rPr lang="en-US" sz="2000" dirty="0">
                <a:solidFill>
                  <a:srgbClr val="041F41"/>
                </a:solidFill>
              </a:rPr>
              <a:t>Encode word inside cell state.</a:t>
            </a:r>
          </a:p>
          <a:p>
            <a:pPr marL="342900" indent="-342900">
              <a:buAutoNum type="arabicPeriod"/>
            </a:pPr>
            <a:r>
              <a:rPr lang="en-US" sz="2000" dirty="0">
                <a:solidFill>
                  <a:srgbClr val="041F41"/>
                </a:solidFill>
              </a:rPr>
              <a:t>Transfer cell state from one word to another.</a:t>
            </a:r>
          </a:p>
          <a:p>
            <a:pPr marL="342900" indent="-342900">
              <a:buAutoNum type="arabicPeriod"/>
            </a:pPr>
            <a:r>
              <a:rPr lang="en-US" sz="2000" dirty="0">
                <a:solidFill>
                  <a:srgbClr val="041F41"/>
                </a:solidFill>
              </a:rPr>
              <a:t>Decode word from previous cell state.</a:t>
            </a:r>
          </a:p>
        </p:txBody>
      </p:sp>
      <p:sp>
        <p:nvSpPr>
          <p:cNvPr id="6" name="TextBox 5">
            <a:extLst>
              <a:ext uri="{FF2B5EF4-FFF2-40B4-BE49-F238E27FC236}">
                <a16:creationId xmlns:a16="http://schemas.microsoft.com/office/drawing/2014/main" id="{2B31A1DA-5230-A4E6-DB74-D265B4A711A6}"/>
              </a:ext>
            </a:extLst>
          </p:cNvPr>
          <p:cNvSpPr txBox="1"/>
          <p:nvPr/>
        </p:nvSpPr>
        <p:spPr>
          <a:xfrm>
            <a:off x="6232634" y="5666389"/>
            <a:ext cx="5452198" cy="400110"/>
          </a:xfrm>
          <a:prstGeom prst="rect">
            <a:avLst/>
          </a:prstGeom>
          <a:noFill/>
        </p:spPr>
        <p:txBody>
          <a:bodyPr wrap="none" rtlCol="0">
            <a:spAutoFit/>
          </a:bodyPr>
          <a:lstStyle/>
          <a:p>
            <a:r>
              <a:rPr lang="en-US" sz="2000" dirty="0">
                <a:solidFill>
                  <a:srgbClr val="041F41"/>
                </a:solidFill>
              </a:rPr>
              <a:t>Definitely not ideal! There has to be a better way...</a:t>
            </a:r>
          </a:p>
        </p:txBody>
      </p:sp>
    </p:spTree>
    <p:extLst>
      <p:ext uri="{BB962C8B-B14F-4D97-AF65-F5344CB8AC3E}">
        <p14:creationId xmlns:p14="http://schemas.microsoft.com/office/powerpoint/2010/main" val="13507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Self-Attention</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5"/>
            <a:ext cx="8106103" cy="1095852"/>
          </a:xfrm>
        </p:spPr>
        <p:txBody>
          <a:bodyPr>
            <a:normAutofit/>
          </a:bodyPr>
          <a:lstStyle/>
          <a:p>
            <a:r>
              <a:rPr lang="en-US" sz="2000" dirty="0">
                <a:solidFill>
                  <a:srgbClr val="041F41"/>
                </a:solidFill>
              </a:rPr>
              <a:t>Each element attends to every other element.</a:t>
            </a:r>
          </a:p>
          <a:p>
            <a:pPr>
              <a:buFont typeface="Arial" panose="020B0604020202020204" pitchFamily="34" charset="0"/>
              <a:buChar char="•"/>
            </a:pPr>
            <a:r>
              <a:rPr lang="en-US" sz="2000" dirty="0">
                <a:solidFill>
                  <a:srgbClr val="041F41"/>
                </a:solidFill>
                <a:effectLst/>
              </a:rPr>
              <a:t>Each element becomes query, key, and value from the input embeddings by multiplying by a weight matrix.</a:t>
            </a:r>
            <a:endParaRPr lang="en-US" sz="2000" dirty="0">
              <a:solidFill>
                <a:srgbClr val="041F41"/>
              </a:solidFill>
            </a:endParaRP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pic>
        <p:nvPicPr>
          <p:cNvPr id="7" name="Picture 6" descr="Diagram&#10;&#10;Description automatically generated with low confidence">
            <a:extLst>
              <a:ext uri="{FF2B5EF4-FFF2-40B4-BE49-F238E27FC236}">
                <a16:creationId xmlns:a16="http://schemas.microsoft.com/office/drawing/2014/main" id="{2C70B644-0E72-2146-BBCF-D01988F5F91F}"/>
              </a:ext>
            </a:extLst>
          </p:cNvPr>
          <p:cNvPicPr>
            <a:picLocks noChangeAspect="1"/>
          </p:cNvPicPr>
          <p:nvPr/>
        </p:nvPicPr>
        <p:blipFill rotWithShape="1">
          <a:blip r:embed="rId2"/>
          <a:srcRect r="51868"/>
          <a:stretch/>
        </p:blipFill>
        <p:spPr>
          <a:xfrm rot="5400000">
            <a:off x="8777014" y="1837559"/>
            <a:ext cx="3017344" cy="2136228"/>
          </a:xfrm>
          <a:prstGeom prst="rect">
            <a:avLst/>
          </a:prstGeom>
        </p:spPr>
      </p:pic>
      <p:sp>
        <p:nvSpPr>
          <p:cNvPr id="8" name="Content Placeholder 2">
            <a:extLst>
              <a:ext uri="{FF2B5EF4-FFF2-40B4-BE49-F238E27FC236}">
                <a16:creationId xmlns:a16="http://schemas.microsoft.com/office/drawing/2014/main" id="{DEBC1A7B-AD30-8215-F460-505022C82F06}"/>
              </a:ext>
            </a:extLst>
          </p:cNvPr>
          <p:cNvSpPr txBox="1">
            <a:spLocks/>
          </p:cNvSpPr>
          <p:nvPr/>
        </p:nvSpPr>
        <p:spPr>
          <a:xfrm>
            <a:off x="838200" y="2596046"/>
            <a:ext cx="8379371" cy="3626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041F41"/>
                </a:solidFill>
              </a:rPr>
              <a:t>Idea Behind Attention?</a:t>
            </a:r>
          </a:p>
          <a:p>
            <a:pPr marL="0" indent="0">
              <a:buFont typeface="Arial" panose="020B0604020202020204" pitchFamily="34" charset="0"/>
              <a:buNone/>
            </a:pPr>
            <a:r>
              <a:rPr lang="en-US" sz="2000" dirty="0">
                <a:solidFill>
                  <a:srgbClr val="041F41"/>
                </a:solidFill>
              </a:rPr>
              <a:t>Learn how to pick relevant information from input data.</a:t>
            </a:r>
          </a:p>
          <a:p>
            <a:pPr marL="457200" indent="-457200">
              <a:buFont typeface="Arial" panose="020B0604020202020204" pitchFamily="34" charset="0"/>
              <a:buAutoNum type="arabicPeriod"/>
            </a:pPr>
            <a:r>
              <a:rPr lang="en-US" sz="2000" dirty="0">
                <a:solidFill>
                  <a:srgbClr val="041F41"/>
                </a:solidFill>
              </a:rPr>
              <a:t>Create three vectors from each of encoder’s input value (query, key, value).</a:t>
            </a:r>
          </a:p>
          <a:p>
            <a:pPr marL="457200" indent="-457200">
              <a:buFont typeface="Arial" panose="020B0604020202020204" pitchFamily="34" charset="0"/>
              <a:buAutoNum type="arabicPeriod"/>
            </a:pPr>
            <a:r>
              <a:rPr lang="en-US" sz="2000" dirty="0">
                <a:solidFill>
                  <a:srgbClr val="041F41"/>
                </a:solidFill>
                <a:effectLst/>
              </a:rPr>
              <a:t>Calculate a score for how much to focus on each part of the input when we encode words at specific positions.</a:t>
            </a:r>
          </a:p>
          <a:p>
            <a:pPr marL="457200" indent="-457200">
              <a:buFont typeface="Arial" panose="020B0604020202020204" pitchFamily="34" charset="0"/>
              <a:buAutoNum type="arabicPeriod"/>
            </a:pPr>
            <a:r>
              <a:rPr lang="en-US" sz="2000" dirty="0">
                <a:solidFill>
                  <a:srgbClr val="041F41"/>
                </a:solidFill>
              </a:rPr>
              <a:t>How? Actual math was covered in class lecture.</a:t>
            </a:r>
          </a:p>
          <a:p>
            <a:pPr marL="0" indent="0">
              <a:buNone/>
            </a:pPr>
            <a:endParaRPr lang="en-US" sz="2000" dirty="0">
              <a:solidFill>
                <a:srgbClr val="041F41"/>
              </a:solidFill>
              <a:effectLst/>
            </a:endParaRPr>
          </a:p>
        </p:txBody>
      </p:sp>
      <p:graphicFrame>
        <p:nvGraphicFramePr>
          <p:cNvPr id="9" name="Table 9">
            <a:extLst>
              <a:ext uri="{FF2B5EF4-FFF2-40B4-BE49-F238E27FC236}">
                <a16:creationId xmlns:a16="http://schemas.microsoft.com/office/drawing/2014/main" id="{DC139FC7-5C01-1EAB-D8C7-D34F44AFB276}"/>
              </a:ext>
            </a:extLst>
          </p:cNvPr>
          <p:cNvGraphicFramePr>
            <a:graphicFrameLocks noGrp="1"/>
          </p:cNvGraphicFramePr>
          <p:nvPr>
            <p:extLst>
              <p:ext uri="{D42A27DB-BD31-4B8C-83A1-F6EECF244321}">
                <p14:modId xmlns:p14="http://schemas.microsoft.com/office/powerpoint/2010/main" val="3193927782"/>
              </p:ext>
            </p:extLst>
          </p:nvPr>
        </p:nvGraphicFramePr>
        <p:xfrm>
          <a:off x="1433347" y="4928300"/>
          <a:ext cx="3594538" cy="1463040"/>
        </p:xfrm>
        <a:graphic>
          <a:graphicData uri="http://schemas.openxmlformats.org/drawingml/2006/table">
            <a:tbl>
              <a:tblPr>
                <a:noFill/>
                <a:tableStyleId>{5940675A-B579-460E-94D1-54222C63F5DA}</a:tableStyleId>
              </a:tblPr>
              <a:tblGrid>
                <a:gridCol w="1797269">
                  <a:extLst>
                    <a:ext uri="{9D8B030D-6E8A-4147-A177-3AD203B41FA5}">
                      <a16:colId xmlns:a16="http://schemas.microsoft.com/office/drawing/2014/main" val="198276056"/>
                    </a:ext>
                  </a:extLst>
                </a:gridCol>
                <a:gridCol w="1797269">
                  <a:extLst>
                    <a:ext uri="{9D8B030D-6E8A-4147-A177-3AD203B41FA5}">
                      <a16:colId xmlns:a16="http://schemas.microsoft.com/office/drawing/2014/main" val="1255197222"/>
                    </a:ext>
                  </a:extLst>
                </a:gridCol>
              </a:tblGrid>
              <a:tr h="303152">
                <a:tc>
                  <a:txBody>
                    <a:bodyPr/>
                    <a:lstStyle/>
                    <a:p>
                      <a:r>
                        <a:rPr lang="en-US" dirty="0">
                          <a:solidFill>
                            <a:schemeClr val="bg1"/>
                          </a:solidFill>
                        </a:rPr>
                        <a:t>key</a:t>
                      </a:r>
                    </a:p>
                  </a:txBody>
                  <a:tcPr>
                    <a:solidFill>
                      <a:srgbClr val="041F41"/>
                    </a:solidFill>
                  </a:tcPr>
                </a:tc>
                <a:tc>
                  <a:txBody>
                    <a:bodyPr/>
                    <a:lstStyle/>
                    <a:p>
                      <a:r>
                        <a:rPr lang="en-US" dirty="0">
                          <a:solidFill>
                            <a:schemeClr val="bg1"/>
                          </a:solidFill>
                        </a:rPr>
                        <a:t>value</a:t>
                      </a:r>
                    </a:p>
                  </a:txBody>
                  <a:tcPr>
                    <a:solidFill>
                      <a:srgbClr val="041F41"/>
                    </a:solidFill>
                  </a:tcPr>
                </a:tc>
                <a:extLst>
                  <a:ext uri="{0D108BD9-81ED-4DB2-BD59-A6C34878D82A}">
                    <a16:rowId xmlns:a16="http://schemas.microsoft.com/office/drawing/2014/main" val="1475583392"/>
                  </a:ext>
                </a:extLst>
              </a:tr>
              <a:tr h="303152">
                <a:tc>
                  <a:txBody>
                    <a:bodyPr/>
                    <a:lstStyle/>
                    <a:p>
                      <a:r>
                        <a:rPr lang="en-US" dirty="0">
                          <a:solidFill>
                            <a:srgbClr val="041F41"/>
                          </a:solidFill>
                        </a:rPr>
                        <a:t>name</a:t>
                      </a:r>
                    </a:p>
                  </a:txBody>
                  <a:tcPr>
                    <a:noFill/>
                  </a:tcPr>
                </a:tc>
                <a:tc>
                  <a:txBody>
                    <a:bodyPr/>
                    <a:lstStyle/>
                    <a:p>
                      <a:r>
                        <a:rPr lang="en-US" dirty="0">
                          <a:solidFill>
                            <a:srgbClr val="041F41"/>
                          </a:solidFill>
                        </a:rPr>
                        <a:t>Quinn</a:t>
                      </a:r>
                    </a:p>
                  </a:txBody>
                  <a:tcPr>
                    <a:noFill/>
                  </a:tcPr>
                </a:tc>
                <a:extLst>
                  <a:ext uri="{0D108BD9-81ED-4DB2-BD59-A6C34878D82A}">
                    <a16:rowId xmlns:a16="http://schemas.microsoft.com/office/drawing/2014/main" val="624175622"/>
                  </a:ext>
                </a:extLst>
              </a:tr>
              <a:tr h="303152">
                <a:tc>
                  <a:txBody>
                    <a:bodyPr/>
                    <a:lstStyle/>
                    <a:p>
                      <a:r>
                        <a:rPr lang="en-US" dirty="0">
                          <a:solidFill>
                            <a:srgbClr val="041F41"/>
                          </a:solidFill>
                        </a:rPr>
                        <a:t>position</a:t>
                      </a:r>
                    </a:p>
                  </a:txBody>
                  <a:tcPr>
                    <a:noFill/>
                  </a:tcPr>
                </a:tc>
                <a:tc>
                  <a:txBody>
                    <a:bodyPr/>
                    <a:lstStyle/>
                    <a:p>
                      <a:r>
                        <a:rPr lang="en-US" dirty="0">
                          <a:solidFill>
                            <a:srgbClr val="041F41"/>
                          </a:solidFill>
                        </a:rPr>
                        <a:t>quarterback</a:t>
                      </a:r>
                    </a:p>
                  </a:txBody>
                  <a:tcPr>
                    <a:noFill/>
                  </a:tcPr>
                </a:tc>
                <a:extLst>
                  <a:ext uri="{0D108BD9-81ED-4DB2-BD59-A6C34878D82A}">
                    <a16:rowId xmlns:a16="http://schemas.microsoft.com/office/drawing/2014/main" val="4253362788"/>
                  </a:ext>
                </a:extLst>
              </a:tr>
              <a:tr h="303152">
                <a:tc>
                  <a:txBody>
                    <a:bodyPr/>
                    <a:lstStyle/>
                    <a:p>
                      <a:r>
                        <a:rPr lang="en-US" dirty="0">
                          <a:solidFill>
                            <a:srgbClr val="041F41"/>
                          </a:solidFill>
                        </a:rPr>
                        <a:t>handedness</a:t>
                      </a:r>
                    </a:p>
                  </a:txBody>
                  <a:tcPr>
                    <a:noFill/>
                  </a:tcPr>
                </a:tc>
                <a:tc>
                  <a:txBody>
                    <a:bodyPr/>
                    <a:lstStyle/>
                    <a:p>
                      <a:r>
                        <a:rPr lang="en-US" dirty="0">
                          <a:solidFill>
                            <a:srgbClr val="041F41"/>
                          </a:solidFill>
                        </a:rPr>
                        <a:t>right</a:t>
                      </a:r>
                    </a:p>
                  </a:txBody>
                  <a:tcPr>
                    <a:noFill/>
                  </a:tcPr>
                </a:tc>
                <a:extLst>
                  <a:ext uri="{0D108BD9-81ED-4DB2-BD59-A6C34878D82A}">
                    <a16:rowId xmlns:a16="http://schemas.microsoft.com/office/drawing/2014/main" val="1974404070"/>
                  </a:ext>
                </a:extLst>
              </a:tr>
            </a:tbl>
          </a:graphicData>
        </a:graphic>
      </p:graphicFrame>
      <p:sp>
        <p:nvSpPr>
          <p:cNvPr id="10" name="TextBox 9">
            <a:extLst>
              <a:ext uri="{FF2B5EF4-FFF2-40B4-BE49-F238E27FC236}">
                <a16:creationId xmlns:a16="http://schemas.microsoft.com/office/drawing/2014/main" id="{ABACB518-08C4-D826-B344-628B520C6270}"/>
              </a:ext>
            </a:extLst>
          </p:cNvPr>
          <p:cNvSpPr txBox="1"/>
          <p:nvPr/>
        </p:nvSpPr>
        <p:spPr>
          <a:xfrm>
            <a:off x="9724652" y="6391340"/>
            <a:ext cx="1858394" cy="338554"/>
          </a:xfrm>
          <a:prstGeom prst="rect">
            <a:avLst/>
          </a:prstGeom>
          <a:noFill/>
        </p:spPr>
        <p:txBody>
          <a:bodyPr wrap="none" rtlCol="0">
            <a:spAutoFit/>
          </a:bodyPr>
          <a:lstStyle/>
          <a:p>
            <a:r>
              <a:rPr lang="en-US" sz="1600" dirty="0">
                <a:solidFill>
                  <a:srgbClr val="041F41"/>
                </a:solidFill>
              </a:rPr>
              <a:t>Source: </a:t>
            </a:r>
            <a:r>
              <a:rPr lang="en-US" sz="1600" dirty="0">
                <a:solidFill>
                  <a:srgbClr val="041F41"/>
                </a:solidFill>
                <a:hlinkClick r:id="rId3"/>
              </a:rPr>
              <a:t>Google Blog</a:t>
            </a:r>
            <a:endParaRPr lang="en-US" sz="1600" dirty="0">
              <a:solidFill>
                <a:srgbClr val="041F41"/>
              </a:solidFill>
            </a:endParaRPr>
          </a:p>
        </p:txBody>
      </p:sp>
      <p:sp>
        <p:nvSpPr>
          <p:cNvPr id="11" name="TextBox 10">
            <a:extLst>
              <a:ext uri="{FF2B5EF4-FFF2-40B4-BE49-F238E27FC236}">
                <a16:creationId xmlns:a16="http://schemas.microsoft.com/office/drawing/2014/main" id="{C85F62A8-70B5-D8B1-930B-5C93E35DB995}"/>
              </a:ext>
            </a:extLst>
          </p:cNvPr>
          <p:cNvSpPr txBox="1"/>
          <p:nvPr/>
        </p:nvSpPr>
        <p:spPr>
          <a:xfrm>
            <a:off x="5157199" y="5806565"/>
            <a:ext cx="931665" cy="584775"/>
          </a:xfrm>
          <a:prstGeom prst="rect">
            <a:avLst/>
          </a:prstGeom>
          <a:noFill/>
        </p:spPr>
        <p:txBody>
          <a:bodyPr wrap="none" rtlCol="0">
            <a:spAutoFit/>
          </a:bodyPr>
          <a:lstStyle/>
          <a:p>
            <a:r>
              <a:rPr lang="en-US" sz="800" dirty="0">
                <a:solidFill>
                  <a:srgbClr val="041F41"/>
                </a:solidFill>
                <a:effectLst/>
              </a:rPr>
              <a:t>Keys and values</a:t>
            </a:r>
          </a:p>
          <a:p>
            <a:r>
              <a:rPr lang="en-US" sz="800" dirty="0">
                <a:solidFill>
                  <a:srgbClr val="041F41"/>
                </a:solidFill>
                <a:effectLst/>
              </a:rPr>
              <a:t>are actually word </a:t>
            </a:r>
          </a:p>
          <a:p>
            <a:r>
              <a:rPr lang="en-US" sz="800" dirty="0">
                <a:solidFill>
                  <a:srgbClr val="041F41"/>
                </a:solidFill>
                <a:effectLst/>
              </a:rPr>
              <a:t>embeddings, </a:t>
            </a:r>
          </a:p>
          <a:p>
            <a:r>
              <a:rPr lang="en-US" sz="800" dirty="0">
                <a:solidFill>
                  <a:srgbClr val="041F41"/>
                </a:solidFill>
                <a:effectLst/>
              </a:rPr>
              <a:t>not words.</a:t>
            </a:r>
          </a:p>
        </p:txBody>
      </p:sp>
    </p:spTree>
    <p:extLst>
      <p:ext uri="{BB962C8B-B14F-4D97-AF65-F5344CB8AC3E}">
        <p14:creationId xmlns:p14="http://schemas.microsoft.com/office/powerpoint/2010/main" val="24598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Multi-Head Attention</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6789684" cy="4992677"/>
          </a:xfrm>
        </p:spPr>
        <p:txBody>
          <a:bodyPr>
            <a:normAutofit/>
          </a:bodyPr>
          <a:lstStyle/>
          <a:p>
            <a:r>
              <a:rPr lang="en-US" sz="2000" dirty="0">
                <a:solidFill>
                  <a:srgbClr val="041F41"/>
                </a:solidFill>
              </a:rPr>
              <a:t>Idea:</a:t>
            </a:r>
          </a:p>
          <a:p>
            <a:pPr lvl="1">
              <a:buFont typeface="+mj-lt"/>
              <a:buAutoNum type="arabicPeriod"/>
            </a:pPr>
            <a:r>
              <a:rPr lang="en-US" sz="2000" dirty="0">
                <a:solidFill>
                  <a:srgbClr val="041F41"/>
                </a:solidFill>
                <a:effectLst/>
              </a:rPr>
              <a:t>Stack linear layers (weight matrices without biases) that are independent each for keys, queries, values. </a:t>
            </a:r>
          </a:p>
          <a:p>
            <a:pPr lvl="1">
              <a:buFont typeface="+mj-lt"/>
              <a:buAutoNum type="arabicPeriod"/>
            </a:pPr>
            <a:r>
              <a:rPr lang="en-US" sz="2000" dirty="0">
                <a:solidFill>
                  <a:srgbClr val="041F41"/>
                </a:solidFill>
                <a:effectLst/>
              </a:rPr>
              <a:t>Concatenate output of attention heads to form (plus non-linearity) output layer.</a:t>
            </a:r>
            <a:endParaRPr lang="en-US" sz="2000" dirty="0">
              <a:solidFill>
                <a:srgbClr val="041F41"/>
              </a:solidFill>
            </a:endParaRPr>
          </a:p>
          <a:p>
            <a:r>
              <a:rPr lang="en-US" sz="2000" dirty="0">
                <a:solidFill>
                  <a:srgbClr val="041F41"/>
                </a:solidFill>
              </a:rPr>
              <a:t>Why?</a:t>
            </a:r>
          </a:p>
          <a:p>
            <a:pPr lvl="1">
              <a:buFont typeface="+mj-lt"/>
              <a:buAutoNum type="arabicPeriod"/>
            </a:pPr>
            <a:r>
              <a:rPr lang="en-US" sz="2000" dirty="0">
                <a:solidFill>
                  <a:srgbClr val="041F41"/>
                </a:solidFill>
                <a:effectLst/>
              </a:rPr>
              <a:t>Allows for model to focus on different positions. </a:t>
            </a:r>
          </a:p>
          <a:p>
            <a:pPr lvl="1">
              <a:buFont typeface="+mj-lt"/>
              <a:buAutoNum type="arabicPeriod"/>
            </a:pPr>
            <a:r>
              <a:rPr lang="en-US" sz="2000" dirty="0">
                <a:solidFill>
                  <a:srgbClr val="041F41"/>
                </a:solidFill>
                <a:effectLst/>
              </a:rPr>
              <a:t>Gives attention layer multiple “representation subspaces” </a:t>
            </a:r>
          </a:p>
          <a:p>
            <a:pPr lvl="1">
              <a:buFont typeface="+mj-lt"/>
              <a:buAutoNum type="arabicPeriod"/>
            </a:pPr>
            <a:r>
              <a:rPr lang="en-US" sz="2000" dirty="0">
                <a:solidFill>
                  <a:srgbClr val="041F41"/>
                </a:solidFill>
                <a:effectLst/>
              </a:rPr>
              <a:t>No longer need to oversaturate one attention mechanism.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41F41"/>
                </a:solidFill>
                <a:effectLst/>
                <a:uLnTx/>
                <a:uFillTx/>
                <a:ea typeface="+mn-ea"/>
                <a:cs typeface="+mn-cs"/>
              </a:rPr>
              <a:t>Key Point</a:t>
            </a:r>
          </a:p>
          <a:p>
            <a:pPr lvl="1">
              <a:buFont typeface="+mj-lt"/>
              <a:buAutoNum type="arabicPeriod"/>
            </a:pPr>
            <a:r>
              <a:rPr lang="en-US" sz="2000" dirty="0">
                <a:solidFill>
                  <a:srgbClr val="041F41"/>
                </a:solidFill>
                <a:effectLst/>
              </a:rPr>
              <a:t>Calculate 8 different attention heads and combine them.</a:t>
            </a:r>
          </a:p>
          <a:p>
            <a:pPr lvl="1">
              <a:buFont typeface="+mj-lt"/>
              <a:buAutoNum type="arabicPeriod"/>
            </a:pPr>
            <a:r>
              <a:rPr lang="en-US" sz="2000" dirty="0">
                <a:solidFill>
                  <a:srgbClr val="041F41"/>
                </a:solidFill>
              </a:rPr>
              <a:t>Attention heads are independent of each other.</a:t>
            </a:r>
            <a:endParaRPr lang="en-US" sz="2000" dirty="0">
              <a:solidFill>
                <a:srgbClr val="041F41"/>
              </a:solidFill>
              <a:effectLst/>
            </a:endParaRP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F69822A-F39C-1189-A83F-2EB2E2A414D2}"/>
              </a:ext>
            </a:extLst>
          </p:cNvPr>
          <p:cNvPicPr>
            <a:picLocks noChangeAspect="1"/>
          </p:cNvPicPr>
          <p:nvPr/>
        </p:nvPicPr>
        <p:blipFill>
          <a:blip r:embed="rId2"/>
          <a:stretch>
            <a:fillRect/>
          </a:stretch>
        </p:blipFill>
        <p:spPr>
          <a:xfrm>
            <a:off x="7704083" y="903890"/>
            <a:ext cx="3573518" cy="4508938"/>
          </a:xfrm>
          <a:prstGeom prst="rect">
            <a:avLst/>
          </a:prstGeom>
        </p:spPr>
      </p:pic>
      <p:sp>
        <p:nvSpPr>
          <p:cNvPr id="6" name="TextBox 5">
            <a:extLst>
              <a:ext uri="{FF2B5EF4-FFF2-40B4-BE49-F238E27FC236}">
                <a16:creationId xmlns:a16="http://schemas.microsoft.com/office/drawing/2014/main" id="{0E98EE7C-055E-01E0-62D8-407E8E38EA94}"/>
              </a:ext>
            </a:extLst>
          </p:cNvPr>
          <p:cNvSpPr txBox="1"/>
          <p:nvPr/>
        </p:nvSpPr>
        <p:spPr>
          <a:xfrm>
            <a:off x="8810252" y="6308208"/>
            <a:ext cx="2916119" cy="338554"/>
          </a:xfrm>
          <a:prstGeom prst="rect">
            <a:avLst/>
          </a:prstGeom>
          <a:noFill/>
        </p:spPr>
        <p:txBody>
          <a:bodyPr wrap="none" rtlCol="0">
            <a:spAutoFit/>
          </a:bodyPr>
          <a:lstStyle/>
          <a:p>
            <a:r>
              <a:rPr lang="en-US" sz="1600" dirty="0">
                <a:solidFill>
                  <a:srgbClr val="041F41"/>
                </a:solidFill>
              </a:rPr>
              <a:t>Source: </a:t>
            </a:r>
            <a:r>
              <a:rPr lang="en-US" sz="1600" dirty="0">
                <a:solidFill>
                  <a:srgbClr val="041F41"/>
                </a:solidFill>
                <a:hlinkClick r:id="rId3"/>
              </a:rPr>
              <a:t>Attention Is All You Need</a:t>
            </a:r>
            <a:endParaRPr lang="en-US" sz="1600" dirty="0">
              <a:solidFill>
                <a:srgbClr val="041F41"/>
              </a:solidFill>
            </a:endParaRPr>
          </a:p>
        </p:txBody>
      </p:sp>
    </p:spTree>
    <p:extLst>
      <p:ext uri="{BB962C8B-B14F-4D97-AF65-F5344CB8AC3E}">
        <p14:creationId xmlns:p14="http://schemas.microsoft.com/office/powerpoint/2010/main" val="5540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Positional Encoding</a:t>
            </a:r>
          </a:p>
        </p:txBody>
      </p:sp>
      <p:sp>
        <p:nvSpPr>
          <p:cNvPr id="3" name="Content Placeholder 2">
            <a:extLst>
              <a:ext uri="{FF2B5EF4-FFF2-40B4-BE49-F238E27FC236}">
                <a16:creationId xmlns:a16="http://schemas.microsoft.com/office/drawing/2014/main" id="{F22C313B-3495-45E4-B505-24EB6EAE0E49}"/>
              </a:ext>
            </a:extLst>
          </p:cNvPr>
          <p:cNvSpPr>
            <a:spLocks noGrp="1"/>
          </p:cNvSpPr>
          <p:nvPr>
            <p:ph idx="1"/>
          </p:nvPr>
        </p:nvSpPr>
        <p:spPr>
          <a:xfrm>
            <a:off x="838200" y="1500194"/>
            <a:ext cx="10515600" cy="4676769"/>
          </a:xfrm>
        </p:spPr>
        <p:txBody>
          <a:bodyPr>
            <a:normAutofit/>
          </a:bodyPr>
          <a:lstStyle/>
          <a:p>
            <a:pPr>
              <a:buFont typeface="Arial" panose="020B0604020202020204" pitchFamily="34" charset="0"/>
              <a:buChar char="•"/>
            </a:pPr>
            <a:r>
              <a:rPr lang="en-US" sz="2000" dirty="0">
                <a:solidFill>
                  <a:srgbClr val="041F41"/>
                </a:solidFill>
                <a:effectLst/>
              </a:rPr>
              <a:t>Need for information about the position and order of tokens in a sequence.</a:t>
            </a:r>
          </a:p>
          <a:p>
            <a:pPr>
              <a:buFont typeface="Arial" panose="020B0604020202020204" pitchFamily="34" charset="0"/>
              <a:buChar char="•"/>
            </a:pPr>
            <a:r>
              <a:rPr lang="en-US" sz="2000" dirty="0">
                <a:solidFill>
                  <a:srgbClr val="041F41"/>
                </a:solidFill>
                <a:effectLst/>
              </a:rPr>
              <a:t>Positional Embedding: Vector that represents position of each token.</a:t>
            </a:r>
          </a:p>
          <a:p>
            <a:pPr lvl="1"/>
            <a:r>
              <a:rPr lang="en-US" sz="2000" dirty="0">
                <a:solidFill>
                  <a:srgbClr val="041F41"/>
                </a:solidFill>
                <a:effectLst/>
              </a:rPr>
              <a:t>Element wise addition the position embedding to the word embedding vector.</a:t>
            </a:r>
            <a:endParaRPr lang="en-US" sz="2000" dirty="0">
              <a:solidFill>
                <a:srgbClr val="041F41"/>
              </a:solidFill>
            </a:endParaRPr>
          </a:p>
          <a:p>
            <a:pPr lvl="1"/>
            <a:r>
              <a:rPr lang="en-US" sz="2000" dirty="0">
                <a:solidFill>
                  <a:srgbClr val="041F41"/>
                </a:solidFill>
                <a:effectLst/>
              </a:rPr>
              <a:t>Positional embedding be fixed or learned.</a:t>
            </a:r>
          </a:p>
          <a:p>
            <a:pPr lvl="1"/>
            <a:endParaRPr lang="en-US" sz="2000" dirty="0">
              <a:solidFill>
                <a:srgbClr val="041F41"/>
              </a:solidFill>
            </a:endParaRPr>
          </a:p>
          <a:p>
            <a:pPr marL="457200" lvl="1" indent="0">
              <a:buNone/>
            </a:pPr>
            <a:endParaRPr lang="en-US" sz="2000" dirty="0">
              <a:solidFill>
                <a:srgbClr val="041F41"/>
              </a:solidFill>
            </a:endParaRPr>
          </a:p>
          <a:p>
            <a:pPr marL="0" indent="0">
              <a:buNone/>
            </a:pPr>
            <a:r>
              <a:rPr lang="en-US" sz="2000" dirty="0">
                <a:solidFill>
                  <a:srgbClr val="041F41"/>
                </a:solidFill>
              </a:rPr>
              <a:t>From paper: “We chose this function because we hypothesized it would allow the model to easily learn to attend by relative positions, since for any fixed offset k, </a:t>
            </a:r>
            <a:r>
              <a:rPr lang="en-US" sz="2000" dirty="0" err="1">
                <a:solidFill>
                  <a:srgbClr val="041F41"/>
                </a:solidFill>
              </a:rPr>
              <a:t>PE</a:t>
            </a:r>
            <a:r>
              <a:rPr lang="en-US" sz="2000" baseline="-25000" dirty="0" err="1">
                <a:solidFill>
                  <a:srgbClr val="041F41"/>
                </a:solidFill>
              </a:rPr>
              <a:t>pos+k</a:t>
            </a:r>
            <a:r>
              <a:rPr lang="en-US" sz="2000" baseline="-25000" dirty="0">
                <a:solidFill>
                  <a:srgbClr val="041F41"/>
                </a:solidFill>
              </a:rPr>
              <a:t>  </a:t>
            </a:r>
            <a:r>
              <a:rPr lang="en-US" sz="2000" dirty="0">
                <a:solidFill>
                  <a:srgbClr val="041F41"/>
                </a:solidFill>
              </a:rPr>
              <a:t>can be represented as a linear function of </a:t>
            </a:r>
            <a:r>
              <a:rPr lang="en-US" sz="2000" dirty="0" err="1">
                <a:solidFill>
                  <a:srgbClr val="041F41"/>
                </a:solidFill>
              </a:rPr>
              <a:t>PE</a:t>
            </a:r>
            <a:r>
              <a:rPr lang="en-US" sz="2000" baseline="-25000" dirty="0" err="1">
                <a:solidFill>
                  <a:srgbClr val="041F41"/>
                </a:solidFill>
              </a:rPr>
              <a:t>pos</a:t>
            </a:r>
            <a:r>
              <a:rPr lang="en-US" sz="2000" dirty="0">
                <a:solidFill>
                  <a:srgbClr val="041F41"/>
                </a:solidFill>
              </a:rPr>
              <a:t>”.</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0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51881"/>
            <a:ext cx="10515600" cy="833054"/>
          </a:xfrm>
        </p:spPr>
        <p:txBody>
          <a:bodyPr/>
          <a:lstStyle/>
          <a:p>
            <a:r>
              <a:rPr lang="en-US" dirty="0">
                <a:solidFill>
                  <a:srgbClr val="041F41"/>
                </a:solidFill>
              </a:rPr>
              <a:t>Complete Architecture</a:t>
            </a:r>
          </a:p>
        </p:txBody>
      </p:sp>
      <p:pic>
        <p:nvPicPr>
          <p:cNvPr id="4" name="Content Placeholder 3">
            <a:extLst>
              <a:ext uri="{FF2B5EF4-FFF2-40B4-BE49-F238E27FC236}">
                <a16:creationId xmlns:a16="http://schemas.microsoft.com/office/drawing/2014/main" id="{09C6D1B0-7E34-3F33-06D4-9FEFD245B532}"/>
              </a:ext>
            </a:extLst>
          </p:cNvPr>
          <p:cNvPicPr>
            <a:picLocks noGrp="1" noChangeAspect="1"/>
          </p:cNvPicPr>
          <p:nvPr>
            <p:ph idx="1"/>
          </p:nvPr>
        </p:nvPicPr>
        <p:blipFill>
          <a:blip r:embed="rId2"/>
          <a:stretch>
            <a:fillRect/>
          </a:stretch>
        </p:blipFill>
        <p:spPr>
          <a:xfrm>
            <a:off x="4236607" y="1366838"/>
            <a:ext cx="3718786" cy="5296721"/>
          </a:xfrm>
          <a:prstGeom prst="rect">
            <a:avLst/>
          </a:prstGeom>
        </p:spPr>
      </p:pic>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D402AA-45FF-F5E0-9828-F9D30235063D}"/>
              </a:ext>
            </a:extLst>
          </p:cNvPr>
          <p:cNvCxnSpPr>
            <a:cxnSpLocks/>
            <a:stCxn id="47" idx="3"/>
          </p:cNvCxnSpPr>
          <p:nvPr/>
        </p:nvCxnSpPr>
        <p:spPr>
          <a:xfrm>
            <a:off x="3806539" y="3496573"/>
            <a:ext cx="1209382" cy="389628"/>
          </a:xfrm>
          <a:prstGeom prst="straightConnector1">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6C52627-277E-2614-0534-1C685BA1F5B1}"/>
              </a:ext>
            </a:extLst>
          </p:cNvPr>
          <p:cNvCxnSpPr>
            <a:cxnSpLocks/>
            <a:stCxn id="45" idx="3"/>
          </p:cNvCxnSpPr>
          <p:nvPr/>
        </p:nvCxnSpPr>
        <p:spPr>
          <a:xfrm flipV="1">
            <a:off x="3565214" y="4816173"/>
            <a:ext cx="1486118" cy="263230"/>
          </a:xfrm>
          <a:prstGeom prst="straightConnector1">
            <a:avLst/>
          </a:prstGeom>
          <a:ln w="254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BCB22A-2EC1-A292-48AB-5C73B23912C2}"/>
              </a:ext>
            </a:extLst>
          </p:cNvPr>
          <p:cNvCxnSpPr>
            <a:cxnSpLocks/>
            <a:stCxn id="56" idx="1"/>
          </p:cNvCxnSpPr>
          <p:nvPr/>
        </p:nvCxnSpPr>
        <p:spPr>
          <a:xfrm flipH="1">
            <a:off x="7191012" y="1996193"/>
            <a:ext cx="1217879" cy="954107"/>
          </a:xfrm>
          <a:prstGeom prst="straightConnector1">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B61B33-3C7B-ADD2-AB47-642AA41D1E30}"/>
              </a:ext>
            </a:extLst>
          </p:cNvPr>
          <p:cNvCxnSpPr>
            <a:cxnSpLocks/>
            <a:stCxn id="50" idx="1"/>
          </p:cNvCxnSpPr>
          <p:nvPr/>
        </p:nvCxnSpPr>
        <p:spPr>
          <a:xfrm flipH="1">
            <a:off x="7179106" y="3463229"/>
            <a:ext cx="1262062" cy="248618"/>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616D22F-7A73-E5B2-0E21-D73F9B2FD967}"/>
              </a:ext>
            </a:extLst>
          </p:cNvPr>
          <p:cNvCxnSpPr>
            <a:cxnSpLocks/>
            <a:stCxn id="49" idx="1"/>
          </p:cNvCxnSpPr>
          <p:nvPr/>
        </p:nvCxnSpPr>
        <p:spPr>
          <a:xfrm flipH="1" flipV="1">
            <a:off x="7161340" y="4812264"/>
            <a:ext cx="1250156" cy="234427"/>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DFE6B8-0C94-DFE6-D4F1-3FB4C01072DB}"/>
              </a:ext>
            </a:extLst>
          </p:cNvPr>
          <p:cNvCxnSpPr>
            <a:cxnSpLocks/>
          </p:cNvCxnSpPr>
          <p:nvPr/>
        </p:nvCxnSpPr>
        <p:spPr>
          <a:xfrm>
            <a:off x="4855055" y="2196557"/>
            <a:ext cx="429301" cy="1246731"/>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51BC244-7B76-84C7-8FBB-D160E38F3510}"/>
              </a:ext>
            </a:extLst>
          </p:cNvPr>
          <p:cNvCxnSpPr>
            <a:cxnSpLocks/>
            <a:stCxn id="51" idx="3"/>
          </p:cNvCxnSpPr>
          <p:nvPr/>
        </p:nvCxnSpPr>
        <p:spPr>
          <a:xfrm>
            <a:off x="5393319" y="1877631"/>
            <a:ext cx="872042" cy="692695"/>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4280BC-0238-5888-BE62-3F56FF973475}"/>
              </a:ext>
            </a:extLst>
          </p:cNvPr>
          <p:cNvCxnSpPr>
            <a:cxnSpLocks/>
          </p:cNvCxnSpPr>
          <p:nvPr/>
        </p:nvCxnSpPr>
        <p:spPr>
          <a:xfrm>
            <a:off x="5361786" y="2150543"/>
            <a:ext cx="914613" cy="1170908"/>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109330B-1FEB-5965-BBE1-66E73C5EA244}"/>
              </a:ext>
            </a:extLst>
          </p:cNvPr>
          <p:cNvCxnSpPr>
            <a:cxnSpLocks/>
            <a:stCxn id="51" idx="2"/>
          </p:cNvCxnSpPr>
          <p:nvPr/>
        </p:nvCxnSpPr>
        <p:spPr>
          <a:xfrm>
            <a:off x="4290705" y="2170018"/>
            <a:ext cx="743910" cy="2103804"/>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690BFB2-9A92-AF9E-0F8B-D1743FA7F257}"/>
              </a:ext>
            </a:extLst>
          </p:cNvPr>
          <p:cNvCxnSpPr>
            <a:cxnSpLocks/>
          </p:cNvCxnSpPr>
          <p:nvPr/>
        </p:nvCxnSpPr>
        <p:spPr>
          <a:xfrm>
            <a:off x="5135351" y="2170018"/>
            <a:ext cx="1183619" cy="1936132"/>
          </a:xfrm>
          <a:prstGeom prst="straightConnector1">
            <a:avLst/>
          </a:prstGeom>
          <a:ln w="25400">
            <a:solidFill>
              <a:schemeClr val="accent4">
                <a:lumMod val="60000"/>
                <a:lumOff val="40000"/>
              </a:schemeClr>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1AE87B3-3CF9-9C6B-B296-1C1C2D3BEF46}"/>
              </a:ext>
            </a:extLst>
          </p:cNvPr>
          <p:cNvSpPr txBox="1"/>
          <p:nvPr/>
        </p:nvSpPr>
        <p:spPr>
          <a:xfrm>
            <a:off x="1359986" y="4617738"/>
            <a:ext cx="2205228" cy="923330"/>
          </a:xfrm>
          <a:prstGeom prst="rect">
            <a:avLst/>
          </a:prstGeom>
          <a:noFill/>
        </p:spPr>
        <p:txBody>
          <a:bodyPr wrap="square" rtlCol="0">
            <a:spAutoFit/>
          </a:bodyPr>
          <a:lstStyle/>
          <a:p>
            <a:pPr algn="ctr"/>
            <a:r>
              <a:rPr lang="en-US" sz="1600" dirty="0">
                <a:solidFill>
                  <a:schemeClr val="accent6">
                    <a:lumMod val="75000"/>
                  </a:schemeClr>
                </a:solidFill>
                <a:latin typeface="+mj-lt"/>
              </a:rPr>
              <a:t>Encoder</a:t>
            </a:r>
            <a:r>
              <a:rPr lang="en-US" sz="1600" dirty="0">
                <a:latin typeface="+mj-lt"/>
              </a:rPr>
              <a:t> self-attention:</a:t>
            </a:r>
          </a:p>
          <a:p>
            <a:pPr algn="ctr"/>
            <a:r>
              <a:rPr lang="en-US" sz="1400" dirty="0">
                <a:latin typeface="+mj-lt"/>
              </a:rPr>
              <a:t>tokens look at each other</a:t>
            </a:r>
          </a:p>
          <a:p>
            <a:pPr algn="ctr"/>
            <a:r>
              <a:rPr lang="en-US" sz="1200" dirty="0">
                <a:solidFill>
                  <a:srgbClr val="B9BBC5"/>
                </a:solidFill>
                <a:latin typeface="+mj-lt"/>
              </a:rPr>
              <a:t>queries, key, value are computed from encoder states</a:t>
            </a:r>
          </a:p>
        </p:txBody>
      </p:sp>
      <p:sp>
        <p:nvSpPr>
          <p:cNvPr id="47" name="TextBox 46">
            <a:extLst>
              <a:ext uri="{FF2B5EF4-FFF2-40B4-BE49-F238E27FC236}">
                <a16:creationId xmlns:a16="http://schemas.microsoft.com/office/drawing/2014/main" id="{5E332FB6-F7CB-3A19-B143-A6D7A14C472E}"/>
              </a:ext>
            </a:extLst>
          </p:cNvPr>
          <p:cNvSpPr txBox="1"/>
          <p:nvPr/>
        </p:nvSpPr>
        <p:spPr>
          <a:xfrm>
            <a:off x="1072055" y="3004130"/>
            <a:ext cx="2734484" cy="984885"/>
          </a:xfrm>
          <a:prstGeom prst="rect">
            <a:avLst/>
          </a:prstGeom>
          <a:noFill/>
        </p:spPr>
        <p:txBody>
          <a:bodyPr wrap="square" rtlCol="0">
            <a:spAutoFit/>
          </a:bodyPr>
          <a:lstStyle/>
          <a:p>
            <a:pPr algn="ctr"/>
            <a:r>
              <a:rPr lang="en-US" sz="1600" dirty="0">
                <a:solidFill>
                  <a:schemeClr val="accent1">
                    <a:lumMod val="60000"/>
                    <a:lumOff val="40000"/>
                  </a:schemeClr>
                </a:solidFill>
                <a:latin typeface="+mj-lt"/>
              </a:rPr>
              <a:t>Feed-forward network</a:t>
            </a:r>
            <a:r>
              <a:rPr lang="en-US" sz="1600" dirty="0">
                <a:latin typeface="+mj-lt"/>
              </a:rPr>
              <a:t>:</a:t>
            </a:r>
          </a:p>
          <a:p>
            <a:pPr algn="ctr"/>
            <a:r>
              <a:rPr lang="en-US" sz="1400" dirty="0">
                <a:latin typeface="+mj-lt"/>
              </a:rPr>
              <a:t>after taking information from other tokens, take a moment to think and process this information </a:t>
            </a:r>
          </a:p>
        </p:txBody>
      </p:sp>
      <p:sp>
        <p:nvSpPr>
          <p:cNvPr id="49" name="TextBox 48">
            <a:extLst>
              <a:ext uri="{FF2B5EF4-FFF2-40B4-BE49-F238E27FC236}">
                <a16:creationId xmlns:a16="http://schemas.microsoft.com/office/drawing/2014/main" id="{B5894A91-E0BE-56CB-95DC-AF0E0B054AB3}"/>
              </a:ext>
            </a:extLst>
          </p:cNvPr>
          <p:cNvSpPr txBox="1"/>
          <p:nvPr/>
        </p:nvSpPr>
        <p:spPr>
          <a:xfrm>
            <a:off x="8411496" y="4585026"/>
            <a:ext cx="2942304" cy="923330"/>
          </a:xfrm>
          <a:prstGeom prst="rect">
            <a:avLst/>
          </a:prstGeom>
          <a:noFill/>
        </p:spPr>
        <p:txBody>
          <a:bodyPr wrap="square" rtlCol="0">
            <a:spAutoFit/>
          </a:bodyPr>
          <a:lstStyle/>
          <a:p>
            <a:pPr algn="ctr"/>
            <a:r>
              <a:rPr lang="en-US" sz="1600" dirty="0">
                <a:solidFill>
                  <a:schemeClr val="accent2">
                    <a:lumMod val="75000"/>
                  </a:schemeClr>
                </a:solidFill>
                <a:latin typeface="+mj-lt"/>
              </a:rPr>
              <a:t>Decoder</a:t>
            </a:r>
            <a:r>
              <a:rPr lang="en-US" sz="1600" dirty="0">
                <a:latin typeface="+mj-lt"/>
              </a:rPr>
              <a:t> self-attention (masked):</a:t>
            </a:r>
          </a:p>
          <a:p>
            <a:pPr algn="ctr"/>
            <a:r>
              <a:rPr lang="en-US" sz="1400" dirty="0">
                <a:latin typeface="+mj-lt"/>
              </a:rPr>
              <a:t>tokens look at previous tokens</a:t>
            </a:r>
          </a:p>
          <a:p>
            <a:pPr algn="ctr"/>
            <a:r>
              <a:rPr lang="en-US" sz="1200" dirty="0">
                <a:solidFill>
                  <a:srgbClr val="B9BBC5"/>
                </a:solidFill>
                <a:latin typeface="+mj-lt"/>
              </a:rPr>
              <a:t>queries, keys, values are computed from decoder states</a:t>
            </a:r>
          </a:p>
        </p:txBody>
      </p:sp>
      <p:sp>
        <p:nvSpPr>
          <p:cNvPr id="50" name="TextBox 49">
            <a:extLst>
              <a:ext uri="{FF2B5EF4-FFF2-40B4-BE49-F238E27FC236}">
                <a16:creationId xmlns:a16="http://schemas.microsoft.com/office/drawing/2014/main" id="{D92B2B97-45C3-D9B0-BC41-DD42E0EEC50C}"/>
              </a:ext>
            </a:extLst>
          </p:cNvPr>
          <p:cNvSpPr txBox="1"/>
          <p:nvPr/>
        </p:nvSpPr>
        <p:spPr>
          <a:xfrm>
            <a:off x="8441168" y="3001564"/>
            <a:ext cx="2912632" cy="923330"/>
          </a:xfrm>
          <a:prstGeom prst="rect">
            <a:avLst/>
          </a:prstGeom>
          <a:noFill/>
        </p:spPr>
        <p:txBody>
          <a:bodyPr wrap="square" rtlCol="0">
            <a:spAutoFit/>
          </a:bodyPr>
          <a:lstStyle/>
          <a:p>
            <a:pPr algn="ctr"/>
            <a:r>
              <a:rPr lang="en-US" sz="1600" dirty="0">
                <a:solidFill>
                  <a:schemeClr val="accent2">
                    <a:lumMod val="75000"/>
                  </a:schemeClr>
                </a:solidFill>
                <a:latin typeface="+mj-lt"/>
              </a:rPr>
              <a:t>Decoder</a:t>
            </a:r>
            <a:r>
              <a:rPr lang="en-US" sz="1600" dirty="0">
                <a:solidFill>
                  <a:schemeClr val="accent6">
                    <a:lumMod val="75000"/>
                  </a:schemeClr>
                </a:solidFill>
                <a:latin typeface="+mj-lt"/>
              </a:rPr>
              <a:t> </a:t>
            </a:r>
            <a:r>
              <a:rPr lang="en-US" sz="1600" dirty="0">
                <a:solidFill>
                  <a:srgbClr val="041F41"/>
                </a:solidFill>
                <a:latin typeface="+mj-lt"/>
              </a:rPr>
              <a:t>-</a:t>
            </a:r>
            <a:r>
              <a:rPr lang="en-US" sz="1600" dirty="0">
                <a:solidFill>
                  <a:schemeClr val="accent6">
                    <a:lumMod val="75000"/>
                  </a:schemeClr>
                </a:solidFill>
                <a:latin typeface="+mj-lt"/>
              </a:rPr>
              <a:t> Encoder</a:t>
            </a:r>
            <a:r>
              <a:rPr lang="en-US" sz="1600" dirty="0">
                <a:latin typeface="+mj-lt"/>
              </a:rPr>
              <a:t> self-attention:</a:t>
            </a:r>
          </a:p>
          <a:p>
            <a:pPr algn="ctr"/>
            <a:r>
              <a:rPr lang="en-US" sz="1400" dirty="0">
                <a:latin typeface="+mj-lt"/>
              </a:rPr>
              <a:t>target tokens look at the source</a:t>
            </a:r>
          </a:p>
          <a:p>
            <a:pPr algn="ctr"/>
            <a:r>
              <a:rPr lang="en-US" sz="1200" dirty="0">
                <a:solidFill>
                  <a:srgbClr val="B9BBC5"/>
                </a:solidFill>
                <a:latin typeface="+mj-lt"/>
              </a:rPr>
              <a:t>queries – from decoder state; keys and values from encoder states</a:t>
            </a:r>
          </a:p>
        </p:txBody>
      </p:sp>
      <p:sp>
        <p:nvSpPr>
          <p:cNvPr id="51" name="TextBox 50">
            <a:extLst>
              <a:ext uri="{FF2B5EF4-FFF2-40B4-BE49-F238E27FC236}">
                <a16:creationId xmlns:a16="http://schemas.microsoft.com/office/drawing/2014/main" id="{264C9B38-9B58-8A8C-3863-3512B4FD20D7}"/>
              </a:ext>
            </a:extLst>
          </p:cNvPr>
          <p:cNvSpPr txBox="1"/>
          <p:nvPr/>
        </p:nvSpPr>
        <p:spPr>
          <a:xfrm>
            <a:off x="3188091" y="1585243"/>
            <a:ext cx="2205228" cy="584775"/>
          </a:xfrm>
          <a:prstGeom prst="rect">
            <a:avLst/>
          </a:prstGeom>
          <a:noFill/>
        </p:spPr>
        <p:txBody>
          <a:bodyPr wrap="square" rtlCol="0">
            <a:spAutoFit/>
          </a:bodyPr>
          <a:lstStyle/>
          <a:p>
            <a:pPr algn="ctr"/>
            <a:r>
              <a:rPr lang="en-US" sz="1600" dirty="0">
                <a:solidFill>
                  <a:schemeClr val="accent4">
                    <a:lumMod val="60000"/>
                    <a:lumOff val="40000"/>
                  </a:schemeClr>
                </a:solidFill>
                <a:latin typeface="+mj-lt"/>
              </a:rPr>
              <a:t>Residual connections and layer normalization</a:t>
            </a:r>
          </a:p>
        </p:txBody>
      </p:sp>
      <p:sp>
        <p:nvSpPr>
          <p:cNvPr id="56" name="TextBox 55">
            <a:extLst>
              <a:ext uri="{FF2B5EF4-FFF2-40B4-BE49-F238E27FC236}">
                <a16:creationId xmlns:a16="http://schemas.microsoft.com/office/drawing/2014/main" id="{EC3A9909-F606-08F0-CA8F-538368F2E143}"/>
              </a:ext>
            </a:extLst>
          </p:cNvPr>
          <p:cNvSpPr txBox="1"/>
          <p:nvPr/>
        </p:nvSpPr>
        <p:spPr>
          <a:xfrm>
            <a:off x="8408891" y="1503750"/>
            <a:ext cx="2734484" cy="984885"/>
          </a:xfrm>
          <a:prstGeom prst="rect">
            <a:avLst/>
          </a:prstGeom>
          <a:noFill/>
        </p:spPr>
        <p:txBody>
          <a:bodyPr wrap="square" rtlCol="0">
            <a:spAutoFit/>
          </a:bodyPr>
          <a:lstStyle/>
          <a:p>
            <a:pPr algn="ctr"/>
            <a:r>
              <a:rPr lang="en-US" sz="1600" dirty="0">
                <a:solidFill>
                  <a:schemeClr val="accent1">
                    <a:lumMod val="60000"/>
                    <a:lumOff val="40000"/>
                  </a:schemeClr>
                </a:solidFill>
                <a:latin typeface="+mj-lt"/>
              </a:rPr>
              <a:t>Feed-forward network</a:t>
            </a:r>
            <a:r>
              <a:rPr lang="en-US" sz="1600" dirty="0">
                <a:latin typeface="+mj-lt"/>
              </a:rPr>
              <a:t>:</a:t>
            </a:r>
          </a:p>
          <a:p>
            <a:pPr algn="ctr"/>
            <a:r>
              <a:rPr lang="en-US" sz="1400" dirty="0">
                <a:latin typeface="+mj-lt"/>
              </a:rPr>
              <a:t>after taking information from other tokens, take a moment to think and process this information </a:t>
            </a:r>
          </a:p>
        </p:txBody>
      </p:sp>
      <p:cxnSp>
        <p:nvCxnSpPr>
          <p:cNvPr id="66" name="Straight Arrow Connector 65">
            <a:extLst>
              <a:ext uri="{FF2B5EF4-FFF2-40B4-BE49-F238E27FC236}">
                <a16:creationId xmlns:a16="http://schemas.microsoft.com/office/drawing/2014/main" id="{D4623500-81FD-CECB-08D8-E65BFA9AB3F6}"/>
              </a:ext>
            </a:extLst>
          </p:cNvPr>
          <p:cNvCxnSpPr>
            <a:cxnSpLocks/>
            <a:stCxn id="72" idx="3"/>
          </p:cNvCxnSpPr>
          <p:nvPr/>
        </p:nvCxnSpPr>
        <p:spPr>
          <a:xfrm flipV="1">
            <a:off x="3471908" y="3966964"/>
            <a:ext cx="1374634" cy="291775"/>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D5BC1561-FB32-70F1-2839-25ECBACFA524}"/>
              </a:ext>
            </a:extLst>
          </p:cNvPr>
          <p:cNvCxnSpPr>
            <a:cxnSpLocks/>
            <a:stCxn id="72" idx="3"/>
          </p:cNvCxnSpPr>
          <p:nvPr/>
        </p:nvCxnSpPr>
        <p:spPr>
          <a:xfrm>
            <a:off x="3471908" y="4258739"/>
            <a:ext cx="1394259" cy="144664"/>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ADDDACA-0536-85FA-7204-BD7879F6C9FF}"/>
              </a:ext>
            </a:extLst>
          </p:cNvPr>
          <p:cNvSpPr txBox="1"/>
          <p:nvPr/>
        </p:nvSpPr>
        <p:spPr>
          <a:xfrm>
            <a:off x="737424" y="3997129"/>
            <a:ext cx="2734484" cy="523220"/>
          </a:xfrm>
          <a:prstGeom prst="rect">
            <a:avLst/>
          </a:prstGeom>
          <a:noFill/>
        </p:spPr>
        <p:txBody>
          <a:bodyPr wrap="square" rtlCol="0">
            <a:spAutoFit/>
          </a:bodyPr>
          <a:lstStyle/>
          <a:p>
            <a:pPr algn="ctr"/>
            <a:r>
              <a:rPr lang="en-US" sz="1600" dirty="0">
                <a:solidFill>
                  <a:srgbClr val="605E63"/>
                </a:solidFill>
                <a:latin typeface="+mj-lt"/>
              </a:rPr>
              <a:t>Skip Connection:</a:t>
            </a:r>
          </a:p>
          <a:p>
            <a:pPr algn="ctr"/>
            <a:r>
              <a:rPr lang="en-US" sz="1200" dirty="0">
                <a:solidFill>
                  <a:srgbClr val="B9BBC5"/>
                </a:solidFill>
              </a:rPr>
              <a:t>attention + query</a:t>
            </a:r>
            <a:endParaRPr lang="en-US" sz="1200" dirty="0">
              <a:solidFill>
                <a:srgbClr val="605E63"/>
              </a:solidFill>
              <a:latin typeface="+mj-lt"/>
            </a:endParaRPr>
          </a:p>
        </p:txBody>
      </p:sp>
      <p:sp>
        <p:nvSpPr>
          <p:cNvPr id="75" name="TextBox 74">
            <a:extLst>
              <a:ext uri="{FF2B5EF4-FFF2-40B4-BE49-F238E27FC236}">
                <a16:creationId xmlns:a16="http://schemas.microsoft.com/office/drawing/2014/main" id="{C457BDBE-FDFD-2E0C-FEBC-F19CF2FA4CF2}"/>
              </a:ext>
            </a:extLst>
          </p:cNvPr>
          <p:cNvSpPr txBox="1"/>
          <p:nvPr/>
        </p:nvSpPr>
        <p:spPr>
          <a:xfrm>
            <a:off x="8731204" y="4035815"/>
            <a:ext cx="2444447" cy="523220"/>
          </a:xfrm>
          <a:prstGeom prst="rect">
            <a:avLst/>
          </a:prstGeom>
          <a:noFill/>
        </p:spPr>
        <p:txBody>
          <a:bodyPr wrap="square" rtlCol="0">
            <a:spAutoFit/>
          </a:bodyPr>
          <a:lstStyle/>
          <a:p>
            <a:pPr algn="ctr"/>
            <a:r>
              <a:rPr lang="en-US" sz="1600" dirty="0">
                <a:solidFill>
                  <a:srgbClr val="605E63"/>
                </a:solidFill>
                <a:latin typeface="+mj-lt"/>
              </a:rPr>
              <a:t>Skip Connection:</a:t>
            </a:r>
          </a:p>
          <a:p>
            <a:pPr algn="ctr"/>
            <a:r>
              <a:rPr lang="en-US" sz="1200" dirty="0">
                <a:solidFill>
                  <a:srgbClr val="B9BBC5"/>
                </a:solidFill>
              </a:rPr>
              <a:t>attention + query</a:t>
            </a:r>
            <a:endParaRPr lang="en-US" sz="1200" dirty="0">
              <a:solidFill>
                <a:srgbClr val="605E63"/>
              </a:solidFill>
            </a:endParaRPr>
          </a:p>
        </p:txBody>
      </p:sp>
      <p:cxnSp>
        <p:nvCxnSpPr>
          <p:cNvPr id="76" name="Straight Arrow Connector 75">
            <a:extLst>
              <a:ext uri="{FF2B5EF4-FFF2-40B4-BE49-F238E27FC236}">
                <a16:creationId xmlns:a16="http://schemas.microsoft.com/office/drawing/2014/main" id="{9CE5F2E9-0FC5-A167-2E29-5732667F9D2E}"/>
              </a:ext>
            </a:extLst>
          </p:cNvPr>
          <p:cNvCxnSpPr>
            <a:cxnSpLocks/>
            <a:stCxn id="75" idx="1"/>
          </p:cNvCxnSpPr>
          <p:nvPr/>
        </p:nvCxnSpPr>
        <p:spPr>
          <a:xfrm flipH="1" flipV="1">
            <a:off x="7318444" y="3117990"/>
            <a:ext cx="1412760" cy="1179435"/>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76AD07C4-C35D-FCC4-C9C5-6F9E0B3B01EC}"/>
              </a:ext>
            </a:extLst>
          </p:cNvPr>
          <p:cNvCxnSpPr>
            <a:cxnSpLocks/>
            <a:stCxn id="75" idx="1"/>
          </p:cNvCxnSpPr>
          <p:nvPr/>
        </p:nvCxnSpPr>
        <p:spPr>
          <a:xfrm flipH="1" flipV="1">
            <a:off x="7318444" y="4015198"/>
            <a:ext cx="1412760" cy="282227"/>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8B662F5-A687-4DD9-7BA8-CAE12F7E37DF}"/>
              </a:ext>
            </a:extLst>
          </p:cNvPr>
          <p:cNvCxnSpPr>
            <a:cxnSpLocks/>
            <a:stCxn id="75" idx="1"/>
          </p:cNvCxnSpPr>
          <p:nvPr/>
        </p:nvCxnSpPr>
        <p:spPr>
          <a:xfrm flipH="1">
            <a:off x="7336947" y="4297425"/>
            <a:ext cx="1394257" cy="131495"/>
          </a:xfrm>
          <a:prstGeom prst="straightConnector1">
            <a:avLst/>
          </a:prstGeom>
          <a:ln w="25400">
            <a:solidFill>
              <a:srgbClr val="B9BBC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ACC6A736-0B66-DA10-3BCC-8E08E47FA054}"/>
              </a:ext>
            </a:extLst>
          </p:cNvPr>
          <p:cNvSpPr txBox="1"/>
          <p:nvPr/>
        </p:nvSpPr>
        <p:spPr>
          <a:xfrm>
            <a:off x="6242785" y="4848132"/>
            <a:ext cx="264816" cy="276999"/>
          </a:xfrm>
          <a:prstGeom prst="rect">
            <a:avLst/>
          </a:prstGeom>
          <a:noFill/>
        </p:spPr>
        <p:txBody>
          <a:bodyPr wrap="none" rtlCol="0">
            <a:spAutoFit/>
          </a:bodyPr>
          <a:lstStyle/>
          <a:p>
            <a:r>
              <a:rPr lang="en-US" sz="1200" dirty="0">
                <a:solidFill>
                  <a:schemeClr val="accent2">
                    <a:lumMod val="50000"/>
                  </a:schemeClr>
                </a:solidFill>
              </a:rPr>
              <a:t>K</a:t>
            </a:r>
          </a:p>
        </p:txBody>
      </p:sp>
      <p:sp>
        <p:nvSpPr>
          <p:cNvPr id="86" name="TextBox 85">
            <a:extLst>
              <a:ext uri="{FF2B5EF4-FFF2-40B4-BE49-F238E27FC236}">
                <a16:creationId xmlns:a16="http://schemas.microsoft.com/office/drawing/2014/main" id="{9D92EE7C-E535-4714-61EC-96CDDC0F625B}"/>
              </a:ext>
            </a:extLst>
          </p:cNvPr>
          <p:cNvSpPr txBox="1"/>
          <p:nvPr/>
        </p:nvSpPr>
        <p:spPr>
          <a:xfrm>
            <a:off x="5041172" y="4848133"/>
            <a:ext cx="264816" cy="276999"/>
          </a:xfrm>
          <a:prstGeom prst="rect">
            <a:avLst/>
          </a:prstGeom>
          <a:noFill/>
        </p:spPr>
        <p:txBody>
          <a:bodyPr wrap="none" rtlCol="0">
            <a:spAutoFit/>
          </a:bodyPr>
          <a:lstStyle/>
          <a:p>
            <a:r>
              <a:rPr lang="en-US" sz="1200" dirty="0">
                <a:solidFill>
                  <a:schemeClr val="accent2">
                    <a:lumMod val="50000"/>
                  </a:schemeClr>
                </a:solidFill>
              </a:rPr>
              <a:t>K</a:t>
            </a:r>
          </a:p>
        </p:txBody>
      </p:sp>
      <p:sp>
        <p:nvSpPr>
          <p:cNvPr id="87" name="TextBox 86">
            <a:extLst>
              <a:ext uri="{FF2B5EF4-FFF2-40B4-BE49-F238E27FC236}">
                <a16:creationId xmlns:a16="http://schemas.microsoft.com/office/drawing/2014/main" id="{54F30EC7-DF9F-4A2E-0591-5BB9B9C6C775}"/>
              </a:ext>
            </a:extLst>
          </p:cNvPr>
          <p:cNvSpPr txBox="1"/>
          <p:nvPr/>
        </p:nvSpPr>
        <p:spPr>
          <a:xfrm>
            <a:off x="6194811" y="3786394"/>
            <a:ext cx="264816" cy="276999"/>
          </a:xfrm>
          <a:prstGeom prst="rect">
            <a:avLst/>
          </a:prstGeom>
          <a:noFill/>
        </p:spPr>
        <p:txBody>
          <a:bodyPr wrap="none" rtlCol="0">
            <a:spAutoFit/>
          </a:bodyPr>
          <a:lstStyle/>
          <a:p>
            <a:r>
              <a:rPr lang="en-US" sz="1200" dirty="0">
                <a:solidFill>
                  <a:schemeClr val="accent2">
                    <a:lumMod val="50000"/>
                  </a:schemeClr>
                </a:solidFill>
              </a:rPr>
              <a:t>K</a:t>
            </a:r>
          </a:p>
        </p:txBody>
      </p:sp>
      <p:sp>
        <p:nvSpPr>
          <p:cNvPr id="88" name="TextBox 87">
            <a:extLst>
              <a:ext uri="{FF2B5EF4-FFF2-40B4-BE49-F238E27FC236}">
                <a16:creationId xmlns:a16="http://schemas.microsoft.com/office/drawing/2014/main" id="{F8A1964E-AF77-AB45-8095-313E789820C3}"/>
              </a:ext>
            </a:extLst>
          </p:cNvPr>
          <p:cNvSpPr txBox="1"/>
          <p:nvPr/>
        </p:nvSpPr>
        <p:spPr>
          <a:xfrm>
            <a:off x="5421892" y="4909330"/>
            <a:ext cx="288862" cy="276999"/>
          </a:xfrm>
          <a:prstGeom prst="rect">
            <a:avLst/>
          </a:prstGeom>
          <a:noFill/>
        </p:spPr>
        <p:txBody>
          <a:bodyPr wrap="none" rtlCol="0">
            <a:spAutoFit/>
          </a:bodyPr>
          <a:lstStyle/>
          <a:p>
            <a:r>
              <a:rPr lang="en-US" sz="1200" dirty="0">
                <a:solidFill>
                  <a:schemeClr val="accent2">
                    <a:lumMod val="50000"/>
                  </a:schemeClr>
                </a:solidFill>
              </a:rPr>
              <a:t>Q</a:t>
            </a:r>
          </a:p>
        </p:txBody>
      </p:sp>
      <p:sp>
        <p:nvSpPr>
          <p:cNvPr id="89" name="TextBox 88">
            <a:extLst>
              <a:ext uri="{FF2B5EF4-FFF2-40B4-BE49-F238E27FC236}">
                <a16:creationId xmlns:a16="http://schemas.microsoft.com/office/drawing/2014/main" id="{87FF970C-1A90-9AEA-9DB3-BAE348A2439F}"/>
              </a:ext>
            </a:extLst>
          </p:cNvPr>
          <p:cNvSpPr txBox="1"/>
          <p:nvPr/>
        </p:nvSpPr>
        <p:spPr>
          <a:xfrm>
            <a:off x="6481248" y="4909329"/>
            <a:ext cx="288862" cy="276999"/>
          </a:xfrm>
          <a:prstGeom prst="rect">
            <a:avLst/>
          </a:prstGeom>
          <a:noFill/>
        </p:spPr>
        <p:txBody>
          <a:bodyPr wrap="none" rtlCol="0">
            <a:spAutoFit/>
          </a:bodyPr>
          <a:lstStyle/>
          <a:p>
            <a:r>
              <a:rPr lang="en-US" sz="1200" dirty="0">
                <a:solidFill>
                  <a:schemeClr val="accent2">
                    <a:lumMod val="50000"/>
                  </a:schemeClr>
                </a:solidFill>
              </a:rPr>
              <a:t>Q</a:t>
            </a:r>
          </a:p>
        </p:txBody>
      </p:sp>
      <p:sp>
        <p:nvSpPr>
          <p:cNvPr id="90" name="TextBox 89">
            <a:extLst>
              <a:ext uri="{FF2B5EF4-FFF2-40B4-BE49-F238E27FC236}">
                <a16:creationId xmlns:a16="http://schemas.microsoft.com/office/drawing/2014/main" id="{423296DB-5C4E-E3CE-668C-C10AD51C4791}"/>
              </a:ext>
            </a:extLst>
          </p:cNvPr>
          <p:cNvSpPr txBox="1"/>
          <p:nvPr/>
        </p:nvSpPr>
        <p:spPr>
          <a:xfrm>
            <a:off x="6958979" y="3819970"/>
            <a:ext cx="288862" cy="276999"/>
          </a:xfrm>
          <a:prstGeom prst="rect">
            <a:avLst/>
          </a:prstGeom>
          <a:noFill/>
        </p:spPr>
        <p:txBody>
          <a:bodyPr wrap="none" rtlCol="0">
            <a:spAutoFit/>
          </a:bodyPr>
          <a:lstStyle/>
          <a:p>
            <a:r>
              <a:rPr lang="en-US" sz="1200" dirty="0">
                <a:solidFill>
                  <a:schemeClr val="accent2">
                    <a:lumMod val="50000"/>
                  </a:schemeClr>
                </a:solidFill>
              </a:rPr>
              <a:t>Q</a:t>
            </a:r>
          </a:p>
        </p:txBody>
      </p:sp>
      <p:sp>
        <p:nvSpPr>
          <p:cNvPr id="91" name="TextBox 90">
            <a:extLst>
              <a:ext uri="{FF2B5EF4-FFF2-40B4-BE49-F238E27FC236}">
                <a16:creationId xmlns:a16="http://schemas.microsoft.com/office/drawing/2014/main" id="{7CD487B0-DA75-081F-C0E2-E04C1026E8F8}"/>
              </a:ext>
            </a:extLst>
          </p:cNvPr>
          <p:cNvSpPr txBox="1"/>
          <p:nvPr/>
        </p:nvSpPr>
        <p:spPr>
          <a:xfrm>
            <a:off x="5702405" y="4848132"/>
            <a:ext cx="271228" cy="276999"/>
          </a:xfrm>
          <a:prstGeom prst="rect">
            <a:avLst/>
          </a:prstGeom>
          <a:noFill/>
        </p:spPr>
        <p:txBody>
          <a:bodyPr wrap="none" rtlCol="0">
            <a:spAutoFit/>
          </a:bodyPr>
          <a:lstStyle/>
          <a:p>
            <a:r>
              <a:rPr lang="en-US" sz="1200" dirty="0">
                <a:solidFill>
                  <a:schemeClr val="accent2">
                    <a:lumMod val="50000"/>
                  </a:schemeClr>
                </a:solidFill>
              </a:rPr>
              <a:t>V</a:t>
            </a:r>
          </a:p>
        </p:txBody>
      </p:sp>
      <p:sp>
        <p:nvSpPr>
          <p:cNvPr id="92" name="TextBox 91">
            <a:extLst>
              <a:ext uri="{FF2B5EF4-FFF2-40B4-BE49-F238E27FC236}">
                <a16:creationId xmlns:a16="http://schemas.microsoft.com/office/drawing/2014/main" id="{DFE6E1FB-5F66-BE1C-3013-94B36DA9B292}"/>
              </a:ext>
            </a:extLst>
          </p:cNvPr>
          <p:cNvSpPr txBox="1"/>
          <p:nvPr/>
        </p:nvSpPr>
        <p:spPr>
          <a:xfrm>
            <a:off x="6935515" y="4840824"/>
            <a:ext cx="271228" cy="276999"/>
          </a:xfrm>
          <a:prstGeom prst="rect">
            <a:avLst/>
          </a:prstGeom>
          <a:noFill/>
        </p:spPr>
        <p:txBody>
          <a:bodyPr wrap="none" rtlCol="0">
            <a:spAutoFit/>
          </a:bodyPr>
          <a:lstStyle/>
          <a:p>
            <a:r>
              <a:rPr lang="en-US" sz="1200" dirty="0">
                <a:solidFill>
                  <a:schemeClr val="accent2">
                    <a:lumMod val="50000"/>
                  </a:schemeClr>
                </a:solidFill>
              </a:rPr>
              <a:t>V</a:t>
            </a:r>
          </a:p>
        </p:txBody>
      </p:sp>
      <p:sp>
        <p:nvSpPr>
          <p:cNvPr id="93" name="TextBox 92">
            <a:extLst>
              <a:ext uri="{FF2B5EF4-FFF2-40B4-BE49-F238E27FC236}">
                <a16:creationId xmlns:a16="http://schemas.microsoft.com/office/drawing/2014/main" id="{F5D1BF23-536F-13AA-20DB-8736160978A5}"/>
              </a:ext>
            </a:extLst>
          </p:cNvPr>
          <p:cNvSpPr txBox="1"/>
          <p:nvPr/>
        </p:nvSpPr>
        <p:spPr>
          <a:xfrm>
            <a:off x="6483763" y="3786394"/>
            <a:ext cx="271228" cy="276999"/>
          </a:xfrm>
          <a:prstGeom prst="rect">
            <a:avLst/>
          </a:prstGeom>
          <a:noFill/>
        </p:spPr>
        <p:txBody>
          <a:bodyPr wrap="none" rtlCol="0">
            <a:spAutoFit/>
          </a:bodyPr>
          <a:lstStyle/>
          <a:p>
            <a:r>
              <a:rPr lang="en-US" sz="1200" dirty="0">
                <a:solidFill>
                  <a:schemeClr val="accent2">
                    <a:lumMod val="50000"/>
                  </a:schemeClr>
                </a:solidFill>
              </a:rPr>
              <a:t>V</a:t>
            </a:r>
          </a:p>
        </p:txBody>
      </p:sp>
    </p:spTree>
    <p:extLst>
      <p:ext uri="{BB962C8B-B14F-4D97-AF65-F5344CB8AC3E}">
        <p14:creationId xmlns:p14="http://schemas.microsoft.com/office/powerpoint/2010/main" val="7336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49" grpId="0"/>
      <p:bldP spid="50" grpId="0"/>
      <p:bldP spid="51" grpId="0"/>
      <p:bldP spid="56" grpId="0"/>
      <p:bldP spid="72" grpId="0"/>
      <p:bldP spid="75" grpId="0"/>
      <p:bldP spid="85" grpId="0"/>
      <p:bldP spid="86" grpId="0"/>
      <p:bldP spid="87" grpId="0"/>
      <p:bldP spid="88" grpId="0"/>
      <p:bldP spid="89" grpId="0"/>
      <p:bldP spid="90" grpId="0"/>
      <p:bldP spid="91" grpId="0"/>
      <p:bldP spid="92" grpId="0"/>
      <p:bldP spid="9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200" y="365126"/>
            <a:ext cx="10515600" cy="833054"/>
          </a:xfrm>
        </p:spPr>
        <p:txBody>
          <a:bodyPr/>
          <a:lstStyle/>
          <a:p>
            <a:r>
              <a:rPr lang="en-US" dirty="0">
                <a:solidFill>
                  <a:srgbClr val="041F41"/>
                </a:solidFill>
              </a:rPr>
              <a:t>Our Approach</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987972" y="119818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9E91F5-B6BD-5868-77B0-14D6109385B8}"/>
              </a:ext>
            </a:extLst>
          </p:cNvPr>
          <p:cNvGrpSpPr/>
          <p:nvPr/>
        </p:nvGrpSpPr>
        <p:grpSpPr>
          <a:xfrm>
            <a:off x="1360511" y="2154531"/>
            <a:ext cx="1812995" cy="1844939"/>
            <a:chOff x="2135809" y="2154531"/>
            <a:chExt cx="1324962" cy="1844939"/>
          </a:xfrm>
        </p:grpSpPr>
        <p:grpSp>
          <p:nvGrpSpPr>
            <p:cNvPr id="6" name="Group 47">
              <a:extLst>
                <a:ext uri="{FF2B5EF4-FFF2-40B4-BE49-F238E27FC236}">
                  <a16:creationId xmlns:a16="http://schemas.microsoft.com/office/drawing/2014/main" id="{78195AB2-CA76-BC4F-9F9A-6ED79251CEAE}"/>
                </a:ext>
              </a:extLst>
            </p:cNvPr>
            <p:cNvGrpSpPr/>
            <p:nvPr/>
          </p:nvGrpSpPr>
          <p:grpSpPr>
            <a:xfrm>
              <a:off x="2135809" y="2154532"/>
              <a:ext cx="1324962" cy="1844938"/>
              <a:chOff x="663207" y="1246790"/>
              <a:chExt cx="1324962" cy="1844938"/>
            </a:xfrm>
            <a:solidFill>
              <a:schemeClr val="accent1">
                <a:lumMod val="75000"/>
              </a:schemeClr>
            </a:solidFill>
          </p:grpSpPr>
          <p:sp>
            <p:nvSpPr>
              <p:cNvPr id="8" name="Rounded Rectangle 7">
                <a:extLst>
                  <a:ext uri="{FF2B5EF4-FFF2-40B4-BE49-F238E27FC236}">
                    <a16:creationId xmlns:a16="http://schemas.microsoft.com/office/drawing/2014/main" id="{04A20478-E016-8440-C308-16240413033A}"/>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9" name="Isosceles Triangle 6">
                <a:extLst>
                  <a:ext uri="{FF2B5EF4-FFF2-40B4-BE49-F238E27FC236}">
                    <a16:creationId xmlns:a16="http://schemas.microsoft.com/office/drawing/2014/main" id="{9DE6BB9D-69C5-E97E-DB5D-9EBBAE59EB99}"/>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10" name="Text Placeholder 3">
                <a:extLst>
                  <a:ext uri="{FF2B5EF4-FFF2-40B4-BE49-F238E27FC236}">
                    <a16:creationId xmlns:a16="http://schemas.microsoft.com/office/drawing/2014/main" id="{57F13D30-9F15-7605-4650-860F24181D09}"/>
                  </a:ext>
                </a:extLst>
              </p:cNvPr>
              <p:cNvSpPr txBox="1">
                <a:spLocks/>
              </p:cNvSpPr>
              <p:nvPr/>
            </p:nvSpPr>
            <p:spPr>
              <a:xfrm>
                <a:off x="684554" y="2428957"/>
                <a:ext cx="1282274"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i="0" u="none" strike="noStrike" kern="1200" cap="none" spc="0" normalizeH="0" baseline="0" noProof="0" dirty="0">
                    <a:ln>
                      <a:noFill/>
                    </a:ln>
                    <a:solidFill>
                      <a:schemeClr val="bg1"/>
                    </a:solidFill>
                    <a:effectLst/>
                    <a:uLnTx/>
                    <a:uFillTx/>
                    <a:latin typeface="Bogle" charset="0"/>
                    <a:ea typeface="Bogle" charset="0"/>
                    <a:cs typeface="Bogle" charset="0"/>
                  </a:rPr>
                  <a:t>Brainstorm/Research</a:t>
                </a:r>
              </a:p>
            </p:txBody>
          </p:sp>
        </p:grpSp>
        <p:sp>
          <p:nvSpPr>
            <p:cNvPr id="7" name="Round Same Side Corner Rectangle 6">
              <a:extLst>
                <a:ext uri="{FF2B5EF4-FFF2-40B4-BE49-F238E27FC236}">
                  <a16:creationId xmlns:a16="http://schemas.microsoft.com/office/drawing/2014/main" id="{B30AD0C3-98B8-6AAA-275B-A237AA6D1698}"/>
                </a:ext>
              </a:extLst>
            </p:cNvPr>
            <p:cNvSpPr/>
            <p:nvPr/>
          </p:nvSpPr>
          <p:spPr>
            <a:xfrm>
              <a:off x="2135809"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highlight>
                  <a:srgbClr val="041F41"/>
                </a:highlight>
                <a:latin typeface="Bogle" charset="0"/>
                <a:ea typeface="Bogle" charset="0"/>
                <a:cs typeface="Bogle" charset="0"/>
              </a:endParaRPr>
            </a:p>
          </p:txBody>
        </p:sp>
      </p:grpSp>
      <p:sp>
        <p:nvSpPr>
          <p:cNvPr id="11" name="TextBox 10">
            <a:extLst>
              <a:ext uri="{FF2B5EF4-FFF2-40B4-BE49-F238E27FC236}">
                <a16:creationId xmlns:a16="http://schemas.microsoft.com/office/drawing/2014/main" id="{9D472405-5BB9-BBEF-4638-735CFF8A4EAA}"/>
              </a:ext>
            </a:extLst>
          </p:cNvPr>
          <p:cNvSpPr txBox="1"/>
          <p:nvPr/>
        </p:nvSpPr>
        <p:spPr>
          <a:xfrm>
            <a:off x="1447266" y="4170776"/>
            <a:ext cx="1639483" cy="1077218"/>
          </a:xfrm>
          <a:prstGeom prst="rect">
            <a:avLst/>
          </a:prstGeom>
          <a:noFill/>
        </p:spPr>
        <p:txBody>
          <a:bodyPr wrap="square" lIns="0" tIns="0" rIns="0" bIns="0" rtlCol="0" anchor="t">
            <a:spAutoFit/>
          </a:bodyPr>
          <a:lstStyle/>
          <a:p>
            <a:pPr algn="ctr">
              <a:spcBef>
                <a:spcPct val="20000"/>
              </a:spcBef>
              <a:defRPr/>
            </a:pPr>
            <a:r>
              <a:rPr lang="en-US" sz="1400" dirty="0">
                <a:solidFill>
                  <a:srgbClr val="605E63"/>
                </a:solidFill>
                <a:latin typeface="Bogle" charset="0"/>
                <a:ea typeface="Bogle" charset="0"/>
                <a:cs typeface="Bogle" charset="0"/>
              </a:rPr>
              <a:t>Read the paper, watched YouTube videos, and tutorials to understand the details of model.</a:t>
            </a:r>
          </a:p>
        </p:txBody>
      </p:sp>
      <p:grpSp>
        <p:nvGrpSpPr>
          <p:cNvPr id="12" name="Group 11">
            <a:extLst>
              <a:ext uri="{FF2B5EF4-FFF2-40B4-BE49-F238E27FC236}">
                <a16:creationId xmlns:a16="http://schemas.microsoft.com/office/drawing/2014/main" id="{BD701E52-1DDF-CC99-8ED9-41649DB0CDF9}"/>
              </a:ext>
            </a:extLst>
          </p:cNvPr>
          <p:cNvGrpSpPr/>
          <p:nvPr/>
        </p:nvGrpSpPr>
        <p:grpSpPr>
          <a:xfrm>
            <a:off x="3358946" y="2154531"/>
            <a:ext cx="1812994" cy="1844939"/>
            <a:chOff x="3748805" y="2154531"/>
            <a:chExt cx="1324962" cy="1844939"/>
          </a:xfrm>
        </p:grpSpPr>
        <p:grpSp>
          <p:nvGrpSpPr>
            <p:cNvPr id="13" name="Group 48">
              <a:extLst>
                <a:ext uri="{FF2B5EF4-FFF2-40B4-BE49-F238E27FC236}">
                  <a16:creationId xmlns:a16="http://schemas.microsoft.com/office/drawing/2014/main" id="{09DC621C-6B2A-D167-8880-D6596C4FE5E5}"/>
                </a:ext>
              </a:extLst>
            </p:cNvPr>
            <p:cNvGrpSpPr/>
            <p:nvPr/>
          </p:nvGrpSpPr>
          <p:grpSpPr>
            <a:xfrm>
              <a:off x="3748805" y="2154532"/>
              <a:ext cx="1324962" cy="1844938"/>
              <a:chOff x="663207" y="1246790"/>
              <a:chExt cx="1324962" cy="1844938"/>
            </a:xfrm>
            <a:solidFill>
              <a:schemeClr val="accent2">
                <a:lumMod val="75000"/>
              </a:schemeClr>
            </a:solidFill>
          </p:grpSpPr>
          <p:sp>
            <p:nvSpPr>
              <p:cNvPr id="15" name="Rounded Rectangle 14">
                <a:extLst>
                  <a:ext uri="{FF2B5EF4-FFF2-40B4-BE49-F238E27FC236}">
                    <a16:creationId xmlns:a16="http://schemas.microsoft.com/office/drawing/2014/main" id="{E382A216-FA18-E92B-34B3-AE99C36F8CC8}"/>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gle" charset="0"/>
                  <a:ea typeface="Bogle" charset="0"/>
                  <a:cs typeface="Bogle" charset="0"/>
                </a:endParaRPr>
              </a:p>
            </p:txBody>
          </p:sp>
          <p:sp>
            <p:nvSpPr>
              <p:cNvPr id="16" name="Isosceles Triangle 12">
                <a:extLst>
                  <a:ext uri="{FF2B5EF4-FFF2-40B4-BE49-F238E27FC236}">
                    <a16:creationId xmlns:a16="http://schemas.microsoft.com/office/drawing/2014/main" id="{4F2353CD-8825-FAF5-2A93-E78BB87D90CA}"/>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17" name="Text Placeholder 3">
                <a:extLst>
                  <a:ext uri="{FF2B5EF4-FFF2-40B4-BE49-F238E27FC236}">
                    <a16:creationId xmlns:a16="http://schemas.microsoft.com/office/drawing/2014/main" id="{00821CF2-13F8-CA94-101E-88AA8F4CC66C}"/>
                  </a:ext>
                </a:extLst>
              </p:cNvPr>
              <p:cNvSpPr txBox="1">
                <a:spLocks/>
              </p:cNvSpPr>
              <p:nvPr/>
            </p:nvSpPr>
            <p:spPr>
              <a:xfrm>
                <a:off x="924313" y="2428957"/>
                <a:ext cx="802757"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sz="1600" dirty="0">
                    <a:solidFill>
                      <a:schemeClr val="bg1"/>
                    </a:solidFill>
                    <a:latin typeface="Bogle" charset="0"/>
                    <a:ea typeface="Bogle" charset="0"/>
                    <a:cs typeface="Bogle" charset="0"/>
                  </a:rPr>
                  <a:t>Data Pipeline</a:t>
                </a:r>
                <a:endParaRPr kumimoji="0" lang="en-US" sz="1600" i="0" u="none" strike="noStrike" kern="1200" cap="none" spc="0" normalizeH="0" baseline="0" noProof="0" dirty="0">
                  <a:ln>
                    <a:noFill/>
                  </a:ln>
                  <a:solidFill>
                    <a:schemeClr val="bg1"/>
                  </a:solidFill>
                  <a:effectLst/>
                  <a:uLnTx/>
                  <a:uFillTx/>
                  <a:latin typeface="Bogle" charset="0"/>
                  <a:ea typeface="Bogle" charset="0"/>
                  <a:cs typeface="Bogle" charset="0"/>
                </a:endParaRPr>
              </a:p>
            </p:txBody>
          </p:sp>
        </p:grpSp>
        <p:sp>
          <p:nvSpPr>
            <p:cNvPr id="14" name="Round Same Side Corner Rectangle 13">
              <a:extLst>
                <a:ext uri="{FF2B5EF4-FFF2-40B4-BE49-F238E27FC236}">
                  <a16:creationId xmlns:a16="http://schemas.microsoft.com/office/drawing/2014/main" id="{5CA24292-E0DB-9736-8A36-C5340E622C1F}"/>
                </a:ext>
              </a:extLst>
            </p:cNvPr>
            <p:cNvSpPr/>
            <p:nvPr/>
          </p:nvSpPr>
          <p:spPr>
            <a:xfrm>
              <a:off x="3748805"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50000"/>
                  </a:schemeClr>
                </a:solidFill>
                <a:latin typeface="Bogle" charset="0"/>
                <a:ea typeface="Bogle" charset="0"/>
                <a:cs typeface="Bogle" charset="0"/>
              </a:endParaRPr>
            </a:p>
          </p:txBody>
        </p:sp>
      </p:grpSp>
      <p:grpSp>
        <p:nvGrpSpPr>
          <p:cNvPr id="18" name="Group 17">
            <a:extLst>
              <a:ext uri="{FF2B5EF4-FFF2-40B4-BE49-F238E27FC236}">
                <a16:creationId xmlns:a16="http://schemas.microsoft.com/office/drawing/2014/main" id="{20B19379-A458-CB68-347B-8DDAD5F09F93}"/>
              </a:ext>
            </a:extLst>
          </p:cNvPr>
          <p:cNvGrpSpPr/>
          <p:nvPr/>
        </p:nvGrpSpPr>
        <p:grpSpPr>
          <a:xfrm>
            <a:off x="5361830" y="2154531"/>
            <a:ext cx="1810512" cy="1844939"/>
            <a:chOff x="5361801" y="2154531"/>
            <a:chExt cx="1324962" cy="1844939"/>
          </a:xfrm>
        </p:grpSpPr>
        <p:grpSp>
          <p:nvGrpSpPr>
            <p:cNvPr id="19" name="Group 54">
              <a:extLst>
                <a:ext uri="{FF2B5EF4-FFF2-40B4-BE49-F238E27FC236}">
                  <a16:creationId xmlns:a16="http://schemas.microsoft.com/office/drawing/2014/main" id="{5B98E980-2E19-0362-BC21-04647FA81F3A}"/>
                </a:ext>
              </a:extLst>
            </p:cNvPr>
            <p:cNvGrpSpPr/>
            <p:nvPr/>
          </p:nvGrpSpPr>
          <p:grpSpPr>
            <a:xfrm>
              <a:off x="5361801" y="2154532"/>
              <a:ext cx="1324962" cy="1844938"/>
              <a:chOff x="663207" y="1246790"/>
              <a:chExt cx="1324962" cy="1844938"/>
            </a:xfrm>
            <a:solidFill>
              <a:schemeClr val="accent3">
                <a:lumMod val="75000"/>
              </a:schemeClr>
            </a:solidFill>
          </p:grpSpPr>
          <p:sp>
            <p:nvSpPr>
              <p:cNvPr id="21" name="Rounded Rectangle 20">
                <a:extLst>
                  <a:ext uri="{FF2B5EF4-FFF2-40B4-BE49-F238E27FC236}">
                    <a16:creationId xmlns:a16="http://schemas.microsoft.com/office/drawing/2014/main" id="{D547D02D-554D-739A-9CFB-7D75188369A8}"/>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22" name="Isosceles Triangle 18">
                <a:extLst>
                  <a:ext uri="{FF2B5EF4-FFF2-40B4-BE49-F238E27FC236}">
                    <a16:creationId xmlns:a16="http://schemas.microsoft.com/office/drawing/2014/main" id="{6FCB1141-BD88-8D42-AEF4-CC81BF2B40EC}"/>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23" name="Text Placeholder 3">
                <a:extLst>
                  <a:ext uri="{FF2B5EF4-FFF2-40B4-BE49-F238E27FC236}">
                    <a16:creationId xmlns:a16="http://schemas.microsoft.com/office/drawing/2014/main" id="{5D001FAA-9DB9-D837-123F-B192F66046EF}"/>
                  </a:ext>
                </a:extLst>
              </p:cNvPr>
              <p:cNvSpPr txBox="1">
                <a:spLocks/>
              </p:cNvSpPr>
              <p:nvPr/>
            </p:nvSpPr>
            <p:spPr>
              <a:xfrm>
                <a:off x="836478" y="2428957"/>
                <a:ext cx="978416"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kumimoji="0" lang="en-US" sz="1600" i="0" u="none" strike="noStrike" kern="1200" cap="none" spc="0" normalizeH="0" baseline="0" noProof="0" dirty="0">
                    <a:ln>
                      <a:noFill/>
                    </a:ln>
                    <a:solidFill>
                      <a:schemeClr val="bg1"/>
                    </a:solidFill>
                    <a:effectLst/>
                    <a:uLnTx/>
                    <a:uFillTx/>
                    <a:latin typeface="Bogle" charset="0"/>
                    <a:ea typeface="Bogle" charset="0"/>
                    <a:cs typeface="Bogle" charset="0"/>
                  </a:rPr>
                  <a:t>Implementation</a:t>
                </a:r>
              </a:p>
            </p:txBody>
          </p:sp>
        </p:grpSp>
        <p:sp>
          <p:nvSpPr>
            <p:cNvPr id="20" name="Round Same Side Corner Rectangle 19">
              <a:extLst>
                <a:ext uri="{FF2B5EF4-FFF2-40B4-BE49-F238E27FC236}">
                  <a16:creationId xmlns:a16="http://schemas.microsoft.com/office/drawing/2014/main" id="{97E7ECE5-DD84-72C1-5332-38E1B53A0C2D}"/>
                </a:ext>
              </a:extLst>
            </p:cNvPr>
            <p:cNvSpPr/>
            <p:nvPr/>
          </p:nvSpPr>
          <p:spPr>
            <a:xfrm>
              <a:off x="5361801"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50000"/>
                  </a:schemeClr>
                </a:solidFill>
                <a:latin typeface="Bogle" charset="0"/>
                <a:ea typeface="Bogle" charset="0"/>
                <a:cs typeface="Bogle" charset="0"/>
              </a:endParaRPr>
            </a:p>
          </p:txBody>
        </p:sp>
      </p:grpSp>
      <p:grpSp>
        <p:nvGrpSpPr>
          <p:cNvPr id="24" name="Group 23">
            <a:extLst>
              <a:ext uri="{FF2B5EF4-FFF2-40B4-BE49-F238E27FC236}">
                <a16:creationId xmlns:a16="http://schemas.microsoft.com/office/drawing/2014/main" id="{79258F36-3C68-4B99-18E7-E50FE29ADA75}"/>
              </a:ext>
            </a:extLst>
          </p:cNvPr>
          <p:cNvGrpSpPr/>
          <p:nvPr/>
        </p:nvGrpSpPr>
        <p:grpSpPr>
          <a:xfrm>
            <a:off x="7355814" y="2154531"/>
            <a:ext cx="1812994" cy="1844939"/>
            <a:chOff x="6974797" y="2154531"/>
            <a:chExt cx="1324962" cy="1844939"/>
          </a:xfrm>
        </p:grpSpPr>
        <p:grpSp>
          <p:nvGrpSpPr>
            <p:cNvPr id="25" name="Group 60">
              <a:extLst>
                <a:ext uri="{FF2B5EF4-FFF2-40B4-BE49-F238E27FC236}">
                  <a16:creationId xmlns:a16="http://schemas.microsoft.com/office/drawing/2014/main" id="{270D8873-A613-7BD6-741C-FADEC1A7BD7C}"/>
                </a:ext>
              </a:extLst>
            </p:cNvPr>
            <p:cNvGrpSpPr/>
            <p:nvPr/>
          </p:nvGrpSpPr>
          <p:grpSpPr>
            <a:xfrm>
              <a:off x="6974797" y="2154532"/>
              <a:ext cx="1324962" cy="1844938"/>
              <a:chOff x="663207" y="1246790"/>
              <a:chExt cx="1324962" cy="1844938"/>
            </a:xfrm>
            <a:solidFill>
              <a:schemeClr val="accent4">
                <a:lumMod val="50000"/>
              </a:schemeClr>
            </a:solidFill>
          </p:grpSpPr>
          <p:sp>
            <p:nvSpPr>
              <p:cNvPr id="27" name="Rounded Rectangle 26">
                <a:extLst>
                  <a:ext uri="{FF2B5EF4-FFF2-40B4-BE49-F238E27FC236}">
                    <a16:creationId xmlns:a16="http://schemas.microsoft.com/office/drawing/2014/main" id="{E651EDF5-4BB3-1B86-15B9-D6DD1944E0DD}"/>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28" name="Isosceles Triangle 24">
                <a:extLst>
                  <a:ext uri="{FF2B5EF4-FFF2-40B4-BE49-F238E27FC236}">
                    <a16:creationId xmlns:a16="http://schemas.microsoft.com/office/drawing/2014/main" id="{2F846845-5FCB-F4F2-9A4F-8F75FF507067}"/>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29" name="Text Placeholder 3">
                <a:extLst>
                  <a:ext uri="{FF2B5EF4-FFF2-40B4-BE49-F238E27FC236}">
                    <a16:creationId xmlns:a16="http://schemas.microsoft.com/office/drawing/2014/main" id="{752D49D2-7B5A-8517-ADDA-80F7244A6F62}"/>
                  </a:ext>
                </a:extLst>
              </p:cNvPr>
              <p:cNvSpPr txBox="1">
                <a:spLocks/>
              </p:cNvSpPr>
              <p:nvPr/>
            </p:nvSpPr>
            <p:spPr>
              <a:xfrm>
                <a:off x="971521" y="2428957"/>
                <a:ext cx="708334"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sz="1600" dirty="0">
                    <a:solidFill>
                      <a:schemeClr val="bg1"/>
                    </a:solidFill>
                    <a:latin typeface="Bogle" charset="0"/>
                    <a:ea typeface="Bogle" charset="0"/>
                    <a:cs typeface="Bogle" charset="0"/>
                  </a:rPr>
                  <a:t>Train &amp; Test</a:t>
                </a:r>
                <a:endParaRPr kumimoji="0" lang="en-US" sz="1600" i="0" u="none" strike="noStrike" kern="1200" cap="none" spc="0" normalizeH="0" baseline="0" noProof="0" dirty="0">
                  <a:ln>
                    <a:noFill/>
                  </a:ln>
                  <a:solidFill>
                    <a:schemeClr val="bg1"/>
                  </a:solidFill>
                  <a:effectLst/>
                  <a:uLnTx/>
                  <a:uFillTx/>
                  <a:latin typeface="Bogle" charset="0"/>
                  <a:ea typeface="Bogle" charset="0"/>
                  <a:cs typeface="Bogle" charset="0"/>
                </a:endParaRPr>
              </a:p>
            </p:txBody>
          </p:sp>
        </p:grpSp>
        <p:sp>
          <p:nvSpPr>
            <p:cNvPr id="26" name="Round Same Side Corner Rectangle 25">
              <a:extLst>
                <a:ext uri="{FF2B5EF4-FFF2-40B4-BE49-F238E27FC236}">
                  <a16:creationId xmlns:a16="http://schemas.microsoft.com/office/drawing/2014/main" id="{2329B0DA-A752-4FC0-7567-C2078C237C94}"/>
                </a:ext>
              </a:extLst>
            </p:cNvPr>
            <p:cNvSpPr/>
            <p:nvPr/>
          </p:nvSpPr>
          <p:spPr>
            <a:xfrm>
              <a:off x="6974797"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50000"/>
                  </a:schemeClr>
                </a:solidFill>
                <a:latin typeface="Bogle" charset="0"/>
                <a:ea typeface="Bogle" charset="0"/>
                <a:cs typeface="Bogle" charset="0"/>
              </a:endParaRPr>
            </a:p>
          </p:txBody>
        </p:sp>
      </p:grpSp>
      <p:grpSp>
        <p:nvGrpSpPr>
          <p:cNvPr id="30" name="Group 29">
            <a:extLst>
              <a:ext uri="{FF2B5EF4-FFF2-40B4-BE49-F238E27FC236}">
                <a16:creationId xmlns:a16="http://schemas.microsoft.com/office/drawing/2014/main" id="{42FC5B05-FDB0-A612-1ED0-C197328A81DE}"/>
              </a:ext>
            </a:extLst>
          </p:cNvPr>
          <p:cNvGrpSpPr/>
          <p:nvPr/>
        </p:nvGrpSpPr>
        <p:grpSpPr>
          <a:xfrm>
            <a:off x="9354247" y="2154531"/>
            <a:ext cx="1810512" cy="1844939"/>
            <a:chOff x="8587793" y="2154531"/>
            <a:chExt cx="1324962" cy="1844939"/>
          </a:xfrm>
        </p:grpSpPr>
        <p:grpSp>
          <p:nvGrpSpPr>
            <p:cNvPr id="31" name="Group 66">
              <a:extLst>
                <a:ext uri="{FF2B5EF4-FFF2-40B4-BE49-F238E27FC236}">
                  <a16:creationId xmlns:a16="http://schemas.microsoft.com/office/drawing/2014/main" id="{BAFF6EAF-A1D3-EE74-BE21-07C3E4625E11}"/>
                </a:ext>
              </a:extLst>
            </p:cNvPr>
            <p:cNvGrpSpPr/>
            <p:nvPr/>
          </p:nvGrpSpPr>
          <p:grpSpPr>
            <a:xfrm>
              <a:off x="8587793" y="2154532"/>
              <a:ext cx="1324962" cy="1844938"/>
              <a:chOff x="663207" y="1246790"/>
              <a:chExt cx="1324962" cy="1844938"/>
            </a:xfrm>
            <a:solidFill>
              <a:schemeClr val="accent5">
                <a:lumMod val="75000"/>
              </a:schemeClr>
            </a:solidFill>
          </p:grpSpPr>
          <p:sp>
            <p:nvSpPr>
              <p:cNvPr id="33" name="Rounded Rectangle 32">
                <a:extLst>
                  <a:ext uri="{FF2B5EF4-FFF2-40B4-BE49-F238E27FC236}">
                    <a16:creationId xmlns:a16="http://schemas.microsoft.com/office/drawing/2014/main" id="{C592D73D-47D6-CC46-F9B9-0CA40AA53DD1}"/>
                  </a:ext>
                </a:extLst>
              </p:cNvPr>
              <p:cNvSpPr/>
              <p:nvPr/>
            </p:nvSpPr>
            <p:spPr>
              <a:xfrm>
                <a:off x="663207" y="1246790"/>
                <a:ext cx="1324962" cy="1612996"/>
              </a:xfrm>
              <a:prstGeom prst="roundRect">
                <a:avLst>
                  <a:gd name="adj" fmla="val 7114"/>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34" name="Isosceles Triangle 30">
                <a:extLst>
                  <a:ext uri="{FF2B5EF4-FFF2-40B4-BE49-F238E27FC236}">
                    <a16:creationId xmlns:a16="http://schemas.microsoft.com/office/drawing/2014/main" id="{DD4ADFEA-D260-35DA-D86A-75D0A8698CA6}"/>
                  </a:ext>
                </a:extLst>
              </p:cNvPr>
              <p:cNvSpPr/>
              <p:nvPr/>
            </p:nvSpPr>
            <p:spPr>
              <a:xfrm rot="10800000">
                <a:off x="1122392" y="2859785"/>
                <a:ext cx="406592" cy="231943"/>
              </a:xfrm>
              <a:prstGeom prst="triangle">
                <a:avLst/>
              </a:prstGeom>
              <a:solidFill>
                <a:srgbClr val="60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35" name="Text Placeholder 3">
                <a:extLst>
                  <a:ext uri="{FF2B5EF4-FFF2-40B4-BE49-F238E27FC236}">
                    <a16:creationId xmlns:a16="http://schemas.microsoft.com/office/drawing/2014/main" id="{3A2B43FA-8F67-BA17-6F45-8594C23C1D3D}"/>
                  </a:ext>
                </a:extLst>
              </p:cNvPr>
              <p:cNvSpPr txBox="1">
                <a:spLocks/>
              </p:cNvSpPr>
              <p:nvPr/>
            </p:nvSpPr>
            <p:spPr>
              <a:xfrm>
                <a:off x="1081213" y="2428957"/>
                <a:ext cx="488951" cy="246221"/>
              </a:xfrm>
              <a:prstGeom prst="rect">
                <a:avLst/>
              </a:prstGeom>
              <a:no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defTabSz="914400">
                  <a:spcBef>
                    <a:spcPct val="20000"/>
                  </a:spcBef>
                  <a:defRPr/>
                </a:pPr>
                <a:r>
                  <a:rPr lang="en-US" sz="1600" dirty="0">
                    <a:solidFill>
                      <a:schemeClr val="bg1"/>
                    </a:solidFill>
                    <a:latin typeface="Bogle" charset="0"/>
                    <a:ea typeface="Bogle" charset="0"/>
                    <a:cs typeface="Bogle" charset="0"/>
                  </a:rPr>
                  <a:t>Analysis</a:t>
                </a:r>
                <a:endParaRPr kumimoji="0" lang="en-US" sz="1600" i="0" u="none" strike="noStrike" kern="1200" cap="none" spc="0" normalizeH="0" baseline="0" noProof="0" dirty="0">
                  <a:ln>
                    <a:noFill/>
                  </a:ln>
                  <a:solidFill>
                    <a:schemeClr val="bg1"/>
                  </a:solidFill>
                  <a:effectLst/>
                  <a:uLnTx/>
                  <a:uFillTx/>
                  <a:latin typeface="Bogle" charset="0"/>
                  <a:ea typeface="Bogle" charset="0"/>
                  <a:cs typeface="Bogle" charset="0"/>
                </a:endParaRPr>
              </a:p>
            </p:txBody>
          </p:sp>
        </p:grpSp>
        <p:sp>
          <p:nvSpPr>
            <p:cNvPr id="32" name="Round Same Side Corner Rectangle 31">
              <a:extLst>
                <a:ext uri="{FF2B5EF4-FFF2-40B4-BE49-F238E27FC236}">
                  <a16:creationId xmlns:a16="http://schemas.microsoft.com/office/drawing/2014/main" id="{D743DEC7-AF36-E924-58AC-C63C3BD30FC4}"/>
                </a:ext>
              </a:extLst>
            </p:cNvPr>
            <p:cNvSpPr/>
            <p:nvPr/>
          </p:nvSpPr>
          <p:spPr>
            <a:xfrm>
              <a:off x="8587793" y="2154531"/>
              <a:ext cx="1324962" cy="1094534"/>
            </a:xfrm>
            <a:prstGeom prst="round2SameRect">
              <a:avLst>
                <a:gd name="adj1" fmla="val 8730"/>
                <a:gd name="adj2" fmla="val 0"/>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latin typeface="Bogle" charset="0"/>
                <a:ea typeface="Bogle" charset="0"/>
                <a:cs typeface="Bogle" charset="0"/>
              </a:endParaRPr>
            </a:p>
          </p:txBody>
        </p:sp>
      </p:grpSp>
      <p:sp>
        <p:nvSpPr>
          <p:cNvPr id="36" name="Arc 35">
            <a:extLst>
              <a:ext uri="{FF2B5EF4-FFF2-40B4-BE49-F238E27FC236}">
                <a16:creationId xmlns:a16="http://schemas.microsoft.com/office/drawing/2014/main" id="{97B81041-E637-CEC3-7766-37651731C297}"/>
              </a:ext>
            </a:extLst>
          </p:cNvPr>
          <p:cNvSpPr/>
          <p:nvPr/>
        </p:nvSpPr>
        <p:spPr>
          <a:xfrm rot="19051047">
            <a:off x="2397707" y="1757042"/>
            <a:ext cx="1696962" cy="1752788"/>
          </a:xfrm>
          <a:prstGeom prst="arc">
            <a:avLst/>
          </a:prstGeom>
          <a:ln w="28575">
            <a:solidFill>
              <a:srgbClr val="041F4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ogle" charset="0"/>
              <a:ea typeface="Bogle" charset="0"/>
              <a:cs typeface="Bogle" charset="0"/>
            </a:endParaRPr>
          </a:p>
        </p:txBody>
      </p:sp>
      <p:sp>
        <p:nvSpPr>
          <p:cNvPr id="37" name="Arc 36">
            <a:extLst>
              <a:ext uri="{FF2B5EF4-FFF2-40B4-BE49-F238E27FC236}">
                <a16:creationId xmlns:a16="http://schemas.microsoft.com/office/drawing/2014/main" id="{D78B723F-7536-5D60-B234-9BA819DC54FC}"/>
              </a:ext>
            </a:extLst>
          </p:cNvPr>
          <p:cNvSpPr/>
          <p:nvPr/>
        </p:nvSpPr>
        <p:spPr>
          <a:xfrm rot="19051047">
            <a:off x="4293742" y="1757042"/>
            <a:ext cx="1696962" cy="1752788"/>
          </a:xfrm>
          <a:prstGeom prst="arc">
            <a:avLst/>
          </a:prstGeom>
          <a:ln w="28575">
            <a:solidFill>
              <a:srgbClr val="041F4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ogle" charset="0"/>
              <a:ea typeface="Bogle" charset="0"/>
              <a:cs typeface="Bogle" charset="0"/>
            </a:endParaRPr>
          </a:p>
        </p:txBody>
      </p:sp>
      <p:sp>
        <p:nvSpPr>
          <p:cNvPr id="38" name="Arc 37">
            <a:extLst>
              <a:ext uri="{FF2B5EF4-FFF2-40B4-BE49-F238E27FC236}">
                <a16:creationId xmlns:a16="http://schemas.microsoft.com/office/drawing/2014/main" id="{0CE39E55-804B-4B99-7B74-1D2F5F37F55A}"/>
              </a:ext>
            </a:extLst>
          </p:cNvPr>
          <p:cNvSpPr/>
          <p:nvPr/>
        </p:nvSpPr>
        <p:spPr>
          <a:xfrm rot="19051047">
            <a:off x="6324247" y="1757042"/>
            <a:ext cx="1696962" cy="1752788"/>
          </a:xfrm>
          <a:prstGeom prst="arc">
            <a:avLst/>
          </a:prstGeom>
          <a:ln w="28575">
            <a:solidFill>
              <a:srgbClr val="041F4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ogle" charset="0"/>
              <a:ea typeface="Bogle" charset="0"/>
              <a:cs typeface="Bogle" charset="0"/>
            </a:endParaRPr>
          </a:p>
        </p:txBody>
      </p:sp>
      <p:sp>
        <p:nvSpPr>
          <p:cNvPr id="39" name="Arc 38">
            <a:extLst>
              <a:ext uri="{FF2B5EF4-FFF2-40B4-BE49-F238E27FC236}">
                <a16:creationId xmlns:a16="http://schemas.microsoft.com/office/drawing/2014/main" id="{5E5E739B-5904-D02E-9F8B-F8889F87E1FC}"/>
              </a:ext>
            </a:extLst>
          </p:cNvPr>
          <p:cNvSpPr/>
          <p:nvPr/>
        </p:nvSpPr>
        <p:spPr>
          <a:xfrm rot="19051047">
            <a:off x="8300963" y="1757042"/>
            <a:ext cx="1696962" cy="1752788"/>
          </a:xfrm>
          <a:prstGeom prst="arc">
            <a:avLst/>
          </a:prstGeom>
          <a:ln w="28575">
            <a:solidFill>
              <a:srgbClr val="041F41"/>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Bogle" charset="0"/>
              <a:ea typeface="Bogle" charset="0"/>
              <a:cs typeface="Bogle" charset="0"/>
            </a:endParaRPr>
          </a:p>
        </p:txBody>
      </p:sp>
      <p:sp>
        <p:nvSpPr>
          <p:cNvPr id="40" name="TextBox 39">
            <a:extLst>
              <a:ext uri="{FF2B5EF4-FFF2-40B4-BE49-F238E27FC236}">
                <a16:creationId xmlns:a16="http://schemas.microsoft.com/office/drawing/2014/main" id="{778CB1C2-7CD5-308E-9493-7E13DF340850}"/>
              </a:ext>
            </a:extLst>
          </p:cNvPr>
          <p:cNvSpPr txBox="1"/>
          <p:nvPr/>
        </p:nvSpPr>
        <p:spPr>
          <a:xfrm>
            <a:off x="3502740" y="4170776"/>
            <a:ext cx="1639483" cy="1077218"/>
          </a:xfrm>
          <a:prstGeom prst="rect">
            <a:avLst/>
          </a:prstGeom>
          <a:noFill/>
        </p:spPr>
        <p:txBody>
          <a:bodyPr wrap="square" lIns="0" tIns="0" rIns="0" bIns="0" rtlCol="0" anchor="t">
            <a:spAutoFit/>
          </a:bodyPr>
          <a:lstStyle/>
          <a:p>
            <a:pPr algn="ctr"/>
            <a:r>
              <a:rPr lang="en-US" sz="1400" b="0" i="0" u="none" strike="noStrike" dirty="0">
                <a:solidFill>
                  <a:srgbClr val="605E63"/>
                </a:solidFill>
                <a:effectLst/>
                <a:latin typeface="-apple-system"/>
              </a:rPr>
              <a:t>Created pipeline to efficiently read dataset into </a:t>
            </a:r>
            <a:r>
              <a:rPr lang="en-US" sz="1400" dirty="0">
                <a:solidFill>
                  <a:srgbClr val="605E63"/>
                </a:solidFill>
                <a:latin typeface="Bogle" charset="0"/>
              </a:rPr>
              <a:t>project and byte-pair encoding</a:t>
            </a:r>
          </a:p>
        </p:txBody>
      </p:sp>
      <p:sp>
        <p:nvSpPr>
          <p:cNvPr id="41" name="TextBox 40">
            <a:extLst>
              <a:ext uri="{FF2B5EF4-FFF2-40B4-BE49-F238E27FC236}">
                <a16:creationId xmlns:a16="http://schemas.microsoft.com/office/drawing/2014/main" id="{685D5EB2-5649-9132-083D-62E1A24DDE5D}"/>
              </a:ext>
            </a:extLst>
          </p:cNvPr>
          <p:cNvSpPr txBox="1"/>
          <p:nvPr/>
        </p:nvSpPr>
        <p:spPr>
          <a:xfrm>
            <a:off x="5441042" y="4170776"/>
            <a:ext cx="1639483" cy="646331"/>
          </a:xfrm>
          <a:prstGeom prst="rect">
            <a:avLst/>
          </a:prstGeom>
          <a:noFill/>
        </p:spPr>
        <p:txBody>
          <a:bodyPr wrap="square" lIns="0" tIns="0" rIns="0" bIns="0" rtlCol="0" anchor="t">
            <a:spAutoFit/>
          </a:bodyPr>
          <a:lstStyle/>
          <a:p>
            <a:pPr algn="ctr">
              <a:spcBef>
                <a:spcPct val="20000"/>
              </a:spcBef>
              <a:defRPr/>
            </a:pPr>
            <a:r>
              <a:rPr lang="en-US" sz="1400" dirty="0">
                <a:solidFill>
                  <a:srgbClr val="605E63"/>
                </a:solidFill>
                <a:latin typeface="Bogle" charset="0"/>
                <a:ea typeface="Bogle" charset="0"/>
                <a:cs typeface="Bogle" charset="0"/>
              </a:rPr>
              <a:t>Developed the model architecture as specified in paper.</a:t>
            </a:r>
          </a:p>
        </p:txBody>
      </p:sp>
      <p:sp>
        <p:nvSpPr>
          <p:cNvPr id="42" name="TextBox 41">
            <a:extLst>
              <a:ext uri="{FF2B5EF4-FFF2-40B4-BE49-F238E27FC236}">
                <a16:creationId xmlns:a16="http://schemas.microsoft.com/office/drawing/2014/main" id="{CE5E85B6-4F09-8B71-CC46-97A15F8B5954}"/>
              </a:ext>
            </a:extLst>
          </p:cNvPr>
          <p:cNvSpPr txBox="1"/>
          <p:nvPr/>
        </p:nvSpPr>
        <p:spPr>
          <a:xfrm>
            <a:off x="7437403" y="4170776"/>
            <a:ext cx="1639483" cy="1508105"/>
          </a:xfrm>
          <a:prstGeom prst="rect">
            <a:avLst/>
          </a:prstGeom>
          <a:noFill/>
        </p:spPr>
        <p:txBody>
          <a:bodyPr wrap="square" lIns="0" tIns="0" rIns="0" bIns="0" rtlCol="0" anchor="t">
            <a:spAutoFit/>
          </a:bodyPr>
          <a:lstStyle/>
          <a:p>
            <a:pPr algn="ctr">
              <a:spcBef>
                <a:spcPct val="20000"/>
              </a:spcBef>
              <a:defRPr/>
            </a:pPr>
            <a:r>
              <a:rPr lang="en-US" sz="1400" dirty="0">
                <a:solidFill>
                  <a:srgbClr val="605E63"/>
                </a:solidFill>
                <a:latin typeface="Bogle" charset="0"/>
                <a:ea typeface="Bogle" charset="0"/>
                <a:cs typeface="Bogle" charset="0"/>
              </a:rPr>
              <a:t>Implemented the train pipeline to train the model and save the result. Also added a testing code to test the model and predict based on user input.</a:t>
            </a:r>
          </a:p>
        </p:txBody>
      </p:sp>
      <p:sp>
        <p:nvSpPr>
          <p:cNvPr id="43" name="TextBox 42">
            <a:extLst>
              <a:ext uri="{FF2B5EF4-FFF2-40B4-BE49-F238E27FC236}">
                <a16:creationId xmlns:a16="http://schemas.microsoft.com/office/drawing/2014/main" id="{2922EC99-7EA3-081E-FBDD-8FC7CCCF305F}"/>
              </a:ext>
            </a:extLst>
          </p:cNvPr>
          <p:cNvSpPr txBox="1"/>
          <p:nvPr/>
        </p:nvSpPr>
        <p:spPr>
          <a:xfrm>
            <a:off x="9441015" y="4170776"/>
            <a:ext cx="1639483" cy="1077218"/>
          </a:xfrm>
          <a:prstGeom prst="rect">
            <a:avLst/>
          </a:prstGeom>
          <a:noFill/>
        </p:spPr>
        <p:txBody>
          <a:bodyPr wrap="square" lIns="0" tIns="0" rIns="0" bIns="0" rtlCol="0" anchor="t">
            <a:spAutoFit/>
          </a:bodyPr>
          <a:lstStyle/>
          <a:p>
            <a:pPr algn="ctr">
              <a:spcBef>
                <a:spcPct val="20000"/>
              </a:spcBef>
              <a:defRPr/>
            </a:pPr>
            <a:r>
              <a:rPr lang="en-US" sz="1400" dirty="0">
                <a:solidFill>
                  <a:srgbClr val="605E63"/>
                </a:solidFill>
                <a:latin typeface="Bogle" charset="0"/>
                <a:ea typeface="Bogle" charset="0"/>
                <a:cs typeface="Bogle" charset="0"/>
              </a:rPr>
              <a:t>Used tensorboard to visualize the results and derived the output generated from the model.</a:t>
            </a:r>
          </a:p>
        </p:txBody>
      </p:sp>
      <p:pic>
        <p:nvPicPr>
          <p:cNvPr id="44" name="Picture 43">
            <a:extLst>
              <a:ext uri="{FF2B5EF4-FFF2-40B4-BE49-F238E27FC236}">
                <a16:creationId xmlns:a16="http://schemas.microsoft.com/office/drawing/2014/main" id="{F1019078-1688-E577-0CCD-B6A8A20F9257}"/>
              </a:ext>
            </a:extLst>
          </p:cNvPr>
          <p:cNvPicPr>
            <a:picLocks noChangeAspect="1"/>
          </p:cNvPicPr>
          <p:nvPr/>
        </p:nvPicPr>
        <p:blipFill>
          <a:blip r:embed="rId2"/>
          <a:srcRect/>
          <a:stretch/>
        </p:blipFill>
        <p:spPr>
          <a:xfrm>
            <a:off x="2019412" y="2404279"/>
            <a:ext cx="561081" cy="561081"/>
          </a:xfrm>
          <a:prstGeom prst="rect">
            <a:avLst/>
          </a:prstGeom>
        </p:spPr>
      </p:pic>
      <p:pic>
        <p:nvPicPr>
          <p:cNvPr id="45" name="Picture 44">
            <a:extLst>
              <a:ext uri="{FF2B5EF4-FFF2-40B4-BE49-F238E27FC236}">
                <a16:creationId xmlns:a16="http://schemas.microsoft.com/office/drawing/2014/main" id="{92F38CDC-2E03-5C69-5C02-ED991DAB2FE7}"/>
              </a:ext>
            </a:extLst>
          </p:cNvPr>
          <p:cNvPicPr>
            <a:picLocks noChangeAspect="1"/>
          </p:cNvPicPr>
          <p:nvPr/>
        </p:nvPicPr>
        <p:blipFill>
          <a:blip r:embed="rId3"/>
          <a:srcRect/>
          <a:stretch/>
        </p:blipFill>
        <p:spPr>
          <a:xfrm>
            <a:off x="8041469" y="2434759"/>
            <a:ext cx="539500" cy="561081"/>
          </a:xfrm>
          <a:prstGeom prst="rect">
            <a:avLst/>
          </a:prstGeom>
        </p:spPr>
      </p:pic>
      <p:pic>
        <p:nvPicPr>
          <p:cNvPr id="46" name="Picture 45">
            <a:extLst>
              <a:ext uri="{FF2B5EF4-FFF2-40B4-BE49-F238E27FC236}">
                <a16:creationId xmlns:a16="http://schemas.microsoft.com/office/drawing/2014/main" id="{21599E5D-F1EC-3397-1553-1BDE9267DA90}"/>
              </a:ext>
            </a:extLst>
          </p:cNvPr>
          <p:cNvPicPr>
            <a:picLocks noChangeAspect="1"/>
          </p:cNvPicPr>
          <p:nvPr/>
        </p:nvPicPr>
        <p:blipFill>
          <a:blip r:embed="rId4"/>
          <a:srcRect/>
          <a:stretch/>
        </p:blipFill>
        <p:spPr>
          <a:xfrm>
            <a:off x="6035596" y="2434759"/>
            <a:ext cx="514144" cy="514144"/>
          </a:xfrm>
          <a:prstGeom prst="rect">
            <a:avLst/>
          </a:prstGeom>
        </p:spPr>
      </p:pic>
      <p:pic>
        <p:nvPicPr>
          <p:cNvPr id="49" name="Picture 48">
            <a:extLst>
              <a:ext uri="{FF2B5EF4-FFF2-40B4-BE49-F238E27FC236}">
                <a16:creationId xmlns:a16="http://schemas.microsoft.com/office/drawing/2014/main" id="{AB699ABB-B52D-9566-EA4E-C335FAFA5617}"/>
              </a:ext>
            </a:extLst>
          </p:cNvPr>
          <p:cNvPicPr>
            <a:picLocks noChangeAspect="1"/>
          </p:cNvPicPr>
          <p:nvPr/>
        </p:nvPicPr>
        <p:blipFill>
          <a:blip r:embed="rId5"/>
          <a:srcRect/>
          <a:stretch/>
        </p:blipFill>
        <p:spPr>
          <a:xfrm>
            <a:off x="10025851" y="2450078"/>
            <a:ext cx="561081" cy="561081"/>
          </a:xfrm>
          <a:prstGeom prst="rect">
            <a:avLst/>
          </a:prstGeom>
        </p:spPr>
      </p:pic>
      <p:pic>
        <p:nvPicPr>
          <p:cNvPr id="50" name="Picture 49">
            <a:extLst>
              <a:ext uri="{FF2B5EF4-FFF2-40B4-BE49-F238E27FC236}">
                <a16:creationId xmlns:a16="http://schemas.microsoft.com/office/drawing/2014/main" id="{39AFDBFA-E984-256A-7BD7-5D22AE518FA6}"/>
              </a:ext>
            </a:extLst>
          </p:cNvPr>
          <p:cNvPicPr>
            <a:picLocks noChangeAspect="1"/>
          </p:cNvPicPr>
          <p:nvPr/>
        </p:nvPicPr>
        <p:blipFill>
          <a:blip r:embed="rId6" cstate="print">
            <a:extLst>
              <a:ext uri="{28A0092B-C50C-407E-A947-70E740481C1C}">
                <a14:useLocalDpi xmlns:a14="http://schemas.microsoft.com/office/drawing/2010/main"/>
              </a:ext>
            </a:extLst>
          </a:blip>
          <a:srcRect/>
          <a:stretch/>
        </p:blipFill>
        <p:spPr>
          <a:xfrm>
            <a:off x="4017984" y="2404279"/>
            <a:ext cx="525637" cy="561081"/>
          </a:xfrm>
          <a:prstGeom prst="rect">
            <a:avLst/>
          </a:prstGeom>
        </p:spPr>
      </p:pic>
    </p:spTree>
    <p:extLst>
      <p:ext uri="{BB962C8B-B14F-4D97-AF65-F5344CB8AC3E}">
        <p14:creationId xmlns:p14="http://schemas.microsoft.com/office/powerpoint/2010/main" val="38077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p:bldP spid="41" grpId="0"/>
      <p:bldP spid="42" grpId="0"/>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E81C-2D30-EBCA-0DAB-367C218FDD87}"/>
              </a:ext>
            </a:extLst>
          </p:cNvPr>
          <p:cNvSpPr>
            <a:spLocks noGrp="1"/>
          </p:cNvSpPr>
          <p:nvPr>
            <p:ph type="title"/>
          </p:nvPr>
        </p:nvSpPr>
        <p:spPr>
          <a:xfrm>
            <a:off x="838198" y="218283"/>
            <a:ext cx="3725972" cy="1023695"/>
          </a:xfrm>
        </p:spPr>
        <p:txBody>
          <a:bodyPr>
            <a:normAutofit fontScale="90000"/>
          </a:bodyPr>
          <a:lstStyle/>
          <a:p>
            <a:r>
              <a:rPr lang="en-US" dirty="0">
                <a:solidFill>
                  <a:srgbClr val="041F41"/>
                </a:solidFill>
              </a:rPr>
              <a:t>Implementation</a:t>
            </a:r>
          </a:p>
        </p:txBody>
      </p:sp>
      <p:cxnSp>
        <p:nvCxnSpPr>
          <p:cNvPr id="5" name="Straight Connector 4">
            <a:extLst>
              <a:ext uri="{FF2B5EF4-FFF2-40B4-BE49-F238E27FC236}">
                <a16:creationId xmlns:a16="http://schemas.microsoft.com/office/drawing/2014/main" id="{E2A688A4-70F6-DB13-9E5A-7E1B76A6AD3C}"/>
              </a:ext>
            </a:extLst>
          </p:cNvPr>
          <p:cNvCxnSpPr>
            <a:cxnSpLocks/>
          </p:cNvCxnSpPr>
          <p:nvPr/>
        </p:nvCxnSpPr>
        <p:spPr>
          <a:xfrm>
            <a:off x="1014908" y="1093700"/>
            <a:ext cx="1783803" cy="0"/>
          </a:xfrm>
          <a:prstGeom prst="line">
            <a:avLst/>
          </a:prstGeom>
          <a:ln w="31750">
            <a:solidFill>
              <a:srgbClr val="06F27B"/>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24987095-E177-2C52-07D7-F237D14541D1}"/>
              </a:ext>
            </a:extLst>
          </p:cNvPr>
          <p:cNvGrpSpPr/>
          <p:nvPr/>
        </p:nvGrpSpPr>
        <p:grpSpPr>
          <a:xfrm>
            <a:off x="5796984" y="883101"/>
            <a:ext cx="681656" cy="5997403"/>
            <a:chOff x="5755172" y="1343025"/>
            <a:chExt cx="681656" cy="6124332"/>
          </a:xfrm>
        </p:grpSpPr>
        <p:sp>
          <p:nvSpPr>
            <p:cNvPr id="3" name="Rectangle 2">
              <a:extLst>
                <a:ext uri="{FF2B5EF4-FFF2-40B4-BE49-F238E27FC236}">
                  <a16:creationId xmlns:a16="http://schemas.microsoft.com/office/drawing/2014/main" id="{BAA1D531-C5CA-0E64-A62C-8D19D32414B3}"/>
                </a:ext>
              </a:extLst>
            </p:cNvPr>
            <p:cNvSpPr/>
            <p:nvPr/>
          </p:nvSpPr>
          <p:spPr>
            <a:xfrm>
              <a:off x="5755172" y="1343025"/>
              <a:ext cx="681656" cy="536808"/>
            </a:xfrm>
            <a:prstGeom prst="rect">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8A2E07-3734-D70E-EAD4-9B57AC62295B}"/>
                </a:ext>
              </a:extLst>
            </p:cNvPr>
            <p:cNvSpPr/>
            <p:nvPr/>
          </p:nvSpPr>
          <p:spPr>
            <a:xfrm rot="2700000">
              <a:off x="5852703" y="1637882"/>
              <a:ext cx="486592" cy="477414"/>
            </a:xfrm>
            <a:prstGeom prst="rect">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C6D372D-1743-A133-03FB-F02BF33F2F11}"/>
                </a:ext>
              </a:extLst>
            </p:cNvPr>
            <p:cNvSpPr/>
            <p:nvPr/>
          </p:nvSpPr>
          <p:spPr>
            <a:xfrm>
              <a:off x="5858909" y="1405102"/>
              <a:ext cx="474179" cy="471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8C32069C-AE74-91D6-A6EA-E1DDEE3819EC}"/>
                </a:ext>
              </a:extLst>
            </p:cNvPr>
            <p:cNvSpPr/>
            <p:nvPr/>
          </p:nvSpPr>
          <p:spPr>
            <a:xfrm>
              <a:off x="5917921" y="1462251"/>
              <a:ext cx="356154" cy="357187"/>
            </a:xfrm>
            <a:prstGeom prst="ellipse">
              <a:avLst/>
            </a:prstGeom>
            <a:solidFill>
              <a:srgbClr val="06F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L-Shape 52">
              <a:extLst>
                <a:ext uri="{FF2B5EF4-FFF2-40B4-BE49-F238E27FC236}">
                  <a16:creationId xmlns:a16="http://schemas.microsoft.com/office/drawing/2014/main" id="{BBCF8D0C-9400-F4C6-7494-682EFF2E2DF1}"/>
                </a:ext>
              </a:extLst>
            </p:cNvPr>
            <p:cNvSpPr/>
            <p:nvPr/>
          </p:nvSpPr>
          <p:spPr>
            <a:xfrm rot="5400000" flipH="1" flipV="1">
              <a:off x="6009130" y="1554049"/>
              <a:ext cx="173736" cy="137160"/>
            </a:xfrm>
            <a:prstGeom prst="corne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B407A33-A72C-1E9B-7628-7270CD21CA70}"/>
                </a:ext>
              </a:extLst>
            </p:cNvPr>
            <p:cNvCxnSpPr>
              <a:cxnSpLocks/>
            </p:cNvCxnSpPr>
            <p:nvPr/>
          </p:nvCxnSpPr>
          <p:spPr>
            <a:xfrm>
              <a:off x="6095998" y="2217417"/>
              <a:ext cx="0" cy="5249940"/>
            </a:xfrm>
            <a:prstGeom prst="line">
              <a:avLst/>
            </a:prstGeom>
            <a:ln w="19050">
              <a:solidFill>
                <a:srgbClr val="041F41"/>
              </a:solidFill>
              <a:prstDash val="sysDash"/>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85A22998-2176-4C75-D6F6-C38FA55E3EC1}"/>
              </a:ext>
            </a:extLst>
          </p:cNvPr>
          <p:cNvSpPr txBox="1"/>
          <p:nvPr/>
        </p:nvSpPr>
        <p:spPr>
          <a:xfrm>
            <a:off x="6371735" y="2549781"/>
            <a:ext cx="1393138" cy="276999"/>
          </a:xfrm>
          <a:prstGeom prst="rect">
            <a:avLst/>
          </a:prstGeom>
          <a:noFill/>
        </p:spPr>
        <p:txBody>
          <a:bodyPr wrap="none" lIns="0" tIns="0" rIns="0" bIns="0" rtlCol="0" anchor="ctr">
            <a:spAutoFit/>
          </a:bodyPr>
          <a:lstStyle/>
          <a:p>
            <a:pPr lvl="0" defTabSz="914400">
              <a:spcBef>
                <a:spcPct val="20000"/>
              </a:spcBef>
              <a:defRPr/>
            </a:pPr>
            <a:r>
              <a:rPr lang="en-US" b="1" dirty="0">
                <a:solidFill>
                  <a:srgbClr val="041F41"/>
                </a:solidFill>
                <a:latin typeface="Bogle" charset="0"/>
                <a:ea typeface="Bogle" charset="0"/>
                <a:cs typeface="Bogle" charset="0"/>
              </a:rPr>
              <a:t>DATA PIPELINE</a:t>
            </a:r>
            <a:endParaRPr lang="en-US" dirty="0">
              <a:solidFill>
                <a:srgbClr val="041F41"/>
              </a:solidFill>
              <a:latin typeface="Bogle" charset="0"/>
              <a:ea typeface="Bogle" charset="0"/>
              <a:cs typeface="Bogle" charset="0"/>
            </a:endParaRPr>
          </a:p>
        </p:txBody>
      </p:sp>
      <p:sp>
        <p:nvSpPr>
          <p:cNvPr id="59" name="Oval 58">
            <a:extLst>
              <a:ext uri="{FF2B5EF4-FFF2-40B4-BE49-F238E27FC236}">
                <a16:creationId xmlns:a16="http://schemas.microsoft.com/office/drawing/2014/main" id="{18C8016B-C65B-5E5A-AF36-0491A22B9F10}"/>
              </a:ext>
            </a:extLst>
          </p:cNvPr>
          <p:cNvSpPr/>
          <p:nvPr/>
        </p:nvSpPr>
        <p:spPr>
          <a:xfrm>
            <a:off x="6021306" y="2533052"/>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0" name="Group 59">
            <a:extLst>
              <a:ext uri="{FF2B5EF4-FFF2-40B4-BE49-F238E27FC236}">
                <a16:creationId xmlns:a16="http://schemas.microsoft.com/office/drawing/2014/main" id="{3DD81309-B304-A276-006E-1BE5C6689A29}"/>
              </a:ext>
            </a:extLst>
          </p:cNvPr>
          <p:cNvGrpSpPr/>
          <p:nvPr/>
        </p:nvGrpSpPr>
        <p:grpSpPr>
          <a:xfrm>
            <a:off x="2038310" y="2273692"/>
            <a:ext cx="3973509" cy="1643268"/>
            <a:chOff x="2038310" y="2723859"/>
            <a:chExt cx="3973509" cy="1643268"/>
          </a:xfrm>
        </p:grpSpPr>
        <p:sp>
          <p:nvSpPr>
            <p:cNvPr id="61" name="Rounded Rectangle 60">
              <a:extLst>
                <a:ext uri="{FF2B5EF4-FFF2-40B4-BE49-F238E27FC236}">
                  <a16:creationId xmlns:a16="http://schemas.microsoft.com/office/drawing/2014/main" id="{501FCFF6-0ED3-2245-976C-17913E3FC84A}"/>
                </a:ext>
              </a:extLst>
            </p:cNvPr>
            <p:cNvSpPr/>
            <p:nvPr/>
          </p:nvSpPr>
          <p:spPr>
            <a:xfrm>
              <a:off x="2038310" y="3235771"/>
              <a:ext cx="3725972"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62" name="Group 34">
              <a:extLst>
                <a:ext uri="{FF2B5EF4-FFF2-40B4-BE49-F238E27FC236}">
                  <a16:creationId xmlns:a16="http://schemas.microsoft.com/office/drawing/2014/main" id="{6A0D4968-7FA3-CDFB-B8F4-BA14589AC41C}"/>
                </a:ext>
              </a:extLst>
            </p:cNvPr>
            <p:cNvGrpSpPr/>
            <p:nvPr/>
          </p:nvGrpSpPr>
          <p:grpSpPr>
            <a:xfrm>
              <a:off x="2038310" y="2723859"/>
              <a:ext cx="3973509" cy="762109"/>
              <a:chOff x="425669" y="2253444"/>
              <a:chExt cx="3973509" cy="762109"/>
            </a:xfrm>
          </p:grpSpPr>
          <p:sp>
            <p:nvSpPr>
              <p:cNvPr id="67" name="Rounded Rectangle 66">
                <a:extLst>
                  <a:ext uri="{FF2B5EF4-FFF2-40B4-BE49-F238E27FC236}">
                    <a16:creationId xmlns:a16="http://schemas.microsoft.com/office/drawing/2014/main" id="{5B1C7858-C5F5-2B8B-7BD1-EA3962214562}"/>
                  </a:ext>
                </a:extLst>
              </p:cNvPr>
              <p:cNvSpPr/>
              <p:nvPr/>
            </p:nvSpPr>
            <p:spPr>
              <a:xfrm>
                <a:off x="425669" y="2253444"/>
                <a:ext cx="372597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68" name="Isosceles Triangle 10">
                <a:extLst>
                  <a:ext uri="{FF2B5EF4-FFF2-40B4-BE49-F238E27FC236}">
                    <a16:creationId xmlns:a16="http://schemas.microsoft.com/office/drawing/2014/main" id="{754FF813-7F35-C968-AB1C-2C4E93BE9B63}"/>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63" name="Group 38">
              <a:extLst>
                <a:ext uri="{FF2B5EF4-FFF2-40B4-BE49-F238E27FC236}">
                  <a16:creationId xmlns:a16="http://schemas.microsoft.com/office/drawing/2014/main" id="{4B598A3E-5E1D-C5F4-A4C8-F514662271C2}"/>
                </a:ext>
              </a:extLst>
            </p:cNvPr>
            <p:cNvGrpSpPr/>
            <p:nvPr/>
          </p:nvGrpSpPr>
          <p:grpSpPr>
            <a:xfrm>
              <a:off x="2988138" y="2852153"/>
              <a:ext cx="2522695" cy="518900"/>
              <a:chOff x="885153" y="1452657"/>
              <a:chExt cx="2522695" cy="518900"/>
            </a:xfrm>
          </p:grpSpPr>
          <p:sp>
            <p:nvSpPr>
              <p:cNvPr id="65" name="TextBox 64">
                <a:extLst>
                  <a:ext uri="{FF2B5EF4-FFF2-40B4-BE49-F238E27FC236}">
                    <a16:creationId xmlns:a16="http://schemas.microsoft.com/office/drawing/2014/main" id="{006C22B1-F25B-9BDD-35E7-BC1D7635BFD6}"/>
                  </a:ext>
                </a:extLst>
              </p:cNvPr>
              <p:cNvSpPr txBox="1"/>
              <p:nvPr/>
            </p:nvSpPr>
            <p:spPr>
              <a:xfrm>
                <a:off x="885153" y="1452657"/>
                <a:ext cx="674865" cy="215444"/>
              </a:xfrm>
              <a:prstGeom prst="rect">
                <a:avLst/>
              </a:prstGeom>
              <a:noFill/>
            </p:spPr>
            <p:txBody>
              <a:bodyPr wrap="none" lIns="0" tIns="0" rIns="0" bIns="0" rtlCol="0" anchor="ctr">
                <a:spAutoFit/>
              </a:bodyPr>
              <a:lstStyle/>
              <a:p>
                <a:r>
                  <a:rPr lang="en-US" sz="1400" b="1" dirty="0">
                    <a:solidFill>
                      <a:schemeClr val="bg1"/>
                    </a:solidFill>
                    <a:latin typeface="Bogle" charset="0"/>
                    <a:ea typeface="Bogle" charset="0"/>
                    <a:cs typeface="Bogle" charset="0"/>
                  </a:rPr>
                  <a:t>Multi30k</a:t>
                </a:r>
              </a:p>
            </p:txBody>
          </p:sp>
          <p:sp>
            <p:nvSpPr>
              <p:cNvPr id="66" name="TextBox 65">
                <a:extLst>
                  <a:ext uri="{FF2B5EF4-FFF2-40B4-BE49-F238E27FC236}">
                    <a16:creationId xmlns:a16="http://schemas.microsoft.com/office/drawing/2014/main" id="{BA6C64F1-779B-8AB3-5F3A-39F7FF2D4552}"/>
                  </a:ext>
                </a:extLst>
              </p:cNvPr>
              <p:cNvSpPr txBox="1"/>
              <p:nvPr/>
            </p:nvSpPr>
            <p:spPr>
              <a:xfrm>
                <a:off x="885153" y="1663780"/>
                <a:ext cx="2522695" cy="307777"/>
              </a:xfrm>
              <a:prstGeom prst="rect">
                <a:avLst/>
              </a:prstGeom>
              <a:noFill/>
            </p:spPr>
            <p:txBody>
              <a:bodyPr wrap="square" lIns="0" tIns="0" rIns="0" bIns="0" rtlCol="0" anchor="t">
                <a:spAutoFit/>
              </a:bodyPr>
              <a:lstStyle/>
              <a:p>
                <a:pPr lvl="0" defTabSz="914400">
                  <a:spcBef>
                    <a:spcPct val="20000"/>
                  </a:spcBef>
                  <a:defRPr/>
                </a:pPr>
                <a:r>
                  <a:rPr lang="en-US" sz="1000" dirty="0">
                    <a:solidFill>
                      <a:schemeClr val="bg1"/>
                    </a:solidFill>
                    <a:latin typeface="Bogle" charset="0"/>
                    <a:ea typeface="Bogle" charset="0"/>
                    <a:cs typeface="Bogle" charset="0"/>
                  </a:rPr>
                  <a:t>The dataset is based on WMT 2016 consists of English to German.</a:t>
                </a:r>
              </a:p>
            </p:txBody>
          </p:sp>
        </p:grpSp>
        <p:sp>
          <p:nvSpPr>
            <p:cNvPr id="64" name="TextBox 63">
              <a:extLst>
                <a:ext uri="{FF2B5EF4-FFF2-40B4-BE49-F238E27FC236}">
                  <a16:creationId xmlns:a16="http://schemas.microsoft.com/office/drawing/2014/main" id="{ED75A650-A5DE-4097-9553-875CF7565F56}"/>
                </a:ext>
              </a:extLst>
            </p:cNvPr>
            <p:cNvSpPr txBox="1"/>
            <p:nvPr/>
          </p:nvSpPr>
          <p:spPr>
            <a:xfrm>
              <a:off x="2162426" y="3597687"/>
              <a:ext cx="3487494" cy="615553"/>
            </a:xfrm>
            <a:prstGeom prst="rect">
              <a:avLst/>
            </a:prstGeom>
            <a:noFill/>
          </p:spPr>
          <p:txBody>
            <a:bodyPr wrap="square" lIns="0" tIns="0" rIns="0" bIns="0" rtlCol="0" anchor="t">
              <a:spAutoFit/>
            </a:bodyPr>
            <a:lstStyle/>
            <a:p>
              <a:pPr defTabSz="914400">
                <a:spcBef>
                  <a:spcPct val="20000"/>
                </a:spcBef>
                <a:defRPr/>
              </a:pPr>
              <a:r>
                <a:rPr lang="en-US" sz="1000" dirty="0">
                  <a:solidFill>
                    <a:srgbClr val="605E63"/>
                  </a:solidFill>
                  <a:latin typeface="Bogle" charset="0"/>
                  <a:ea typeface="Bogle" charset="0"/>
                  <a:cs typeface="Bogle" charset="0"/>
                </a:rPr>
                <a:t>Added preprocessing pipeline and used the library spacy for tokenizing. Specifically, de_core_news_sm and en_core_web_sm.  Added padding for start, end, and unknown. Also, finding insights so that Transformer block can be build accordingly.</a:t>
              </a:r>
            </a:p>
          </p:txBody>
        </p:sp>
      </p:grpSp>
      <p:grpSp>
        <p:nvGrpSpPr>
          <p:cNvPr id="69" name="Group 68">
            <a:extLst>
              <a:ext uri="{FF2B5EF4-FFF2-40B4-BE49-F238E27FC236}">
                <a16:creationId xmlns:a16="http://schemas.microsoft.com/office/drawing/2014/main" id="{E1CF34B3-CABA-29FD-B656-11C52442367C}"/>
              </a:ext>
            </a:extLst>
          </p:cNvPr>
          <p:cNvGrpSpPr/>
          <p:nvPr/>
        </p:nvGrpSpPr>
        <p:grpSpPr>
          <a:xfrm>
            <a:off x="6320402" y="4073933"/>
            <a:ext cx="3978289" cy="1643268"/>
            <a:chOff x="6320402" y="4524100"/>
            <a:chExt cx="3978289" cy="1643268"/>
          </a:xfrm>
        </p:grpSpPr>
        <p:sp>
          <p:nvSpPr>
            <p:cNvPr id="70" name="Rounded Rectangle 69">
              <a:extLst>
                <a:ext uri="{FF2B5EF4-FFF2-40B4-BE49-F238E27FC236}">
                  <a16:creationId xmlns:a16="http://schemas.microsoft.com/office/drawing/2014/main" id="{03588478-6968-F9BD-D05A-C8E024E1F73B}"/>
                </a:ext>
              </a:extLst>
            </p:cNvPr>
            <p:cNvSpPr/>
            <p:nvPr/>
          </p:nvSpPr>
          <p:spPr>
            <a:xfrm flipH="1">
              <a:off x="6567939" y="5036012"/>
              <a:ext cx="3721608" cy="1131356"/>
            </a:xfrm>
            <a:prstGeom prst="roundRect">
              <a:avLst>
                <a:gd name="adj" fmla="val 24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nvGrpSpPr>
            <p:cNvPr id="71" name="Group 37">
              <a:extLst>
                <a:ext uri="{FF2B5EF4-FFF2-40B4-BE49-F238E27FC236}">
                  <a16:creationId xmlns:a16="http://schemas.microsoft.com/office/drawing/2014/main" id="{E71322F1-B83E-9CB1-4E70-636322B973B2}"/>
                </a:ext>
              </a:extLst>
            </p:cNvPr>
            <p:cNvGrpSpPr/>
            <p:nvPr/>
          </p:nvGrpSpPr>
          <p:grpSpPr>
            <a:xfrm flipH="1">
              <a:off x="6320402" y="4524100"/>
              <a:ext cx="3978289" cy="762109"/>
              <a:chOff x="420889" y="2253444"/>
              <a:chExt cx="3978289" cy="762109"/>
            </a:xfrm>
          </p:grpSpPr>
          <p:sp>
            <p:nvSpPr>
              <p:cNvPr id="76" name="Rounded Rectangle 75">
                <a:extLst>
                  <a:ext uri="{FF2B5EF4-FFF2-40B4-BE49-F238E27FC236}">
                    <a16:creationId xmlns:a16="http://schemas.microsoft.com/office/drawing/2014/main" id="{0A7ABEB2-5BEF-62C2-3857-2E27F9A7F8E6}"/>
                  </a:ext>
                </a:extLst>
              </p:cNvPr>
              <p:cNvSpPr/>
              <p:nvPr/>
            </p:nvSpPr>
            <p:spPr>
              <a:xfrm>
                <a:off x="420889" y="2253444"/>
                <a:ext cx="3730752" cy="762109"/>
              </a:xfrm>
              <a:prstGeom prst="roundRect">
                <a:avLst>
                  <a:gd name="adj" fmla="val 11275"/>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7" name="Isosceles Triangle 22">
                <a:extLst>
                  <a:ext uri="{FF2B5EF4-FFF2-40B4-BE49-F238E27FC236}">
                    <a16:creationId xmlns:a16="http://schemas.microsoft.com/office/drawing/2014/main" id="{78A22029-1F2B-0E53-73D4-B4E6DC9194E2}"/>
                  </a:ext>
                </a:extLst>
              </p:cNvPr>
              <p:cNvSpPr/>
              <p:nvPr/>
            </p:nvSpPr>
            <p:spPr>
              <a:xfrm rot="5400000">
                <a:off x="3986273" y="2453549"/>
                <a:ext cx="463912" cy="361899"/>
              </a:xfrm>
              <a:prstGeom prst="triangle">
                <a:avLst/>
              </a:prstGeom>
              <a:solidFill>
                <a:srgbClr val="04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grpSp>
        <p:grpSp>
          <p:nvGrpSpPr>
            <p:cNvPr id="72" name="Group 38">
              <a:extLst>
                <a:ext uri="{FF2B5EF4-FFF2-40B4-BE49-F238E27FC236}">
                  <a16:creationId xmlns:a16="http://schemas.microsoft.com/office/drawing/2014/main" id="{07F251B3-6C89-9787-AB1D-33266EB7761C}"/>
                </a:ext>
              </a:extLst>
            </p:cNvPr>
            <p:cNvGrpSpPr/>
            <p:nvPr/>
          </p:nvGrpSpPr>
          <p:grpSpPr>
            <a:xfrm>
              <a:off x="6908485" y="4646347"/>
              <a:ext cx="2522695" cy="365011"/>
              <a:chOff x="885153" y="1466725"/>
              <a:chExt cx="2522695" cy="365011"/>
            </a:xfrm>
          </p:grpSpPr>
          <p:sp>
            <p:nvSpPr>
              <p:cNvPr id="74" name="TextBox 73">
                <a:extLst>
                  <a:ext uri="{FF2B5EF4-FFF2-40B4-BE49-F238E27FC236}">
                    <a16:creationId xmlns:a16="http://schemas.microsoft.com/office/drawing/2014/main" id="{126917FE-146E-C937-CCFF-042D2BC32F75}"/>
                  </a:ext>
                </a:extLst>
              </p:cNvPr>
              <p:cNvSpPr txBox="1"/>
              <p:nvPr/>
            </p:nvSpPr>
            <p:spPr>
              <a:xfrm>
                <a:off x="2699576" y="1466725"/>
                <a:ext cx="708272" cy="215444"/>
              </a:xfrm>
              <a:prstGeom prst="rect">
                <a:avLst/>
              </a:prstGeom>
              <a:noFill/>
            </p:spPr>
            <p:txBody>
              <a:bodyPr wrap="none" lIns="0" tIns="0" rIns="0" bIns="0" rtlCol="0" anchor="ctr">
                <a:spAutoFit/>
              </a:bodyPr>
              <a:lstStyle/>
              <a:p>
                <a:pPr algn="r"/>
                <a:r>
                  <a:rPr lang="en-US" sz="1400" b="1" dirty="0">
                    <a:solidFill>
                      <a:schemeClr val="bg1"/>
                    </a:solidFill>
                    <a:latin typeface="Bogle" charset="0"/>
                    <a:ea typeface="Bogle" charset="0"/>
                    <a:cs typeface="Bogle" charset="0"/>
                  </a:rPr>
                  <a:t>Attention</a:t>
                </a:r>
              </a:p>
            </p:txBody>
          </p:sp>
          <p:sp>
            <p:nvSpPr>
              <p:cNvPr id="75" name="TextBox 74">
                <a:extLst>
                  <a:ext uri="{FF2B5EF4-FFF2-40B4-BE49-F238E27FC236}">
                    <a16:creationId xmlns:a16="http://schemas.microsoft.com/office/drawing/2014/main" id="{9616C12D-7633-6AA6-D380-33DB8DAFA234}"/>
                  </a:ext>
                </a:extLst>
              </p:cNvPr>
              <p:cNvSpPr txBox="1"/>
              <p:nvPr/>
            </p:nvSpPr>
            <p:spPr>
              <a:xfrm>
                <a:off x="885153" y="1677848"/>
                <a:ext cx="2522695" cy="153888"/>
              </a:xfrm>
              <a:prstGeom prst="rect">
                <a:avLst/>
              </a:prstGeom>
              <a:noFill/>
            </p:spPr>
            <p:txBody>
              <a:bodyPr wrap="square" lIns="0" tIns="0" rIns="0" bIns="0" rtlCol="0" anchor="t">
                <a:spAutoFit/>
              </a:bodyPr>
              <a:lstStyle/>
              <a:p>
                <a:pPr lvl="0" algn="r" defTabSz="914400">
                  <a:spcBef>
                    <a:spcPct val="20000"/>
                  </a:spcBef>
                  <a:defRPr/>
                </a:pPr>
                <a:r>
                  <a:rPr lang="en-US" sz="1000" dirty="0">
                    <a:solidFill>
                      <a:schemeClr val="bg1"/>
                    </a:solidFill>
                    <a:latin typeface="Bogle" charset="0"/>
                    <a:ea typeface="Bogle" charset="0"/>
                    <a:cs typeface="Bogle" charset="0"/>
                  </a:rPr>
                  <a:t>Each element attends to every other element.</a:t>
                </a:r>
              </a:p>
            </p:txBody>
          </p:sp>
        </p:grpSp>
        <p:sp>
          <p:nvSpPr>
            <p:cNvPr id="73" name="TextBox 72">
              <a:extLst>
                <a:ext uri="{FF2B5EF4-FFF2-40B4-BE49-F238E27FC236}">
                  <a16:creationId xmlns:a16="http://schemas.microsoft.com/office/drawing/2014/main" id="{223C3069-F9F6-97F4-0307-34525A67E64D}"/>
                </a:ext>
              </a:extLst>
            </p:cNvPr>
            <p:cNvSpPr txBox="1"/>
            <p:nvPr/>
          </p:nvSpPr>
          <p:spPr>
            <a:xfrm>
              <a:off x="6794695" y="5418477"/>
              <a:ext cx="3332012" cy="615553"/>
            </a:xfrm>
            <a:prstGeom prst="rect">
              <a:avLst/>
            </a:prstGeom>
            <a:noFill/>
          </p:spPr>
          <p:txBody>
            <a:bodyPr wrap="square" lIns="0" tIns="0" rIns="0" bIns="0" rtlCol="0" anchor="t">
              <a:spAutoFit/>
            </a:bodyPr>
            <a:lstStyle/>
            <a:p>
              <a:pPr algn="r" defTabSz="914400">
                <a:spcBef>
                  <a:spcPct val="20000"/>
                </a:spcBef>
                <a:defRPr/>
              </a:pPr>
              <a:r>
                <a:rPr lang="en-US" sz="1000" dirty="0">
                  <a:solidFill>
                    <a:srgbClr val="605E63"/>
                  </a:solidFill>
                  <a:latin typeface="Bogle" charset="0"/>
                  <a:ea typeface="Bogle" charset="0"/>
                  <a:cs typeface="Bogle" charset="0"/>
                </a:rPr>
                <a:t>The self attention takes in embedding size and heads. The hidden dimension is calculated by dividing embedding size by heads. Make sure it is divisible by 8. e.g., 512//8.  Add masking to key, value, and query.</a:t>
              </a:r>
            </a:p>
          </p:txBody>
        </p:sp>
      </p:grpSp>
      <p:sp>
        <p:nvSpPr>
          <p:cNvPr id="78" name="Oval 77">
            <a:extLst>
              <a:ext uri="{FF2B5EF4-FFF2-40B4-BE49-F238E27FC236}">
                <a16:creationId xmlns:a16="http://schemas.microsoft.com/office/drawing/2014/main" id="{7C0F5B5E-503C-DC2F-C7F4-EDE1345E4BE0}"/>
              </a:ext>
            </a:extLst>
          </p:cNvPr>
          <p:cNvSpPr/>
          <p:nvPr/>
        </p:nvSpPr>
        <p:spPr>
          <a:xfrm>
            <a:off x="6021306" y="4330764"/>
            <a:ext cx="252551" cy="252551"/>
          </a:xfrm>
          <a:prstGeom prst="ellipse">
            <a:avLst/>
          </a:prstGeom>
          <a:solidFill>
            <a:schemeClr val="bg1"/>
          </a:solidFill>
          <a:ln>
            <a:solidFill>
              <a:srgbClr val="041F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Bogle" charset="0"/>
              <a:ea typeface="Bogle" charset="0"/>
              <a:cs typeface="Bogle" charset="0"/>
            </a:endParaRPr>
          </a:p>
        </p:txBody>
      </p:sp>
      <p:sp>
        <p:nvSpPr>
          <p:cNvPr id="79" name="TextBox 78">
            <a:extLst>
              <a:ext uri="{FF2B5EF4-FFF2-40B4-BE49-F238E27FC236}">
                <a16:creationId xmlns:a16="http://schemas.microsoft.com/office/drawing/2014/main" id="{E355E5CB-621E-B417-D43A-A997086FF84B}"/>
              </a:ext>
            </a:extLst>
          </p:cNvPr>
          <p:cNvSpPr txBox="1"/>
          <p:nvPr/>
        </p:nvSpPr>
        <p:spPr>
          <a:xfrm>
            <a:off x="4877912" y="4268803"/>
            <a:ext cx="1098891" cy="276999"/>
          </a:xfrm>
          <a:prstGeom prst="rect">
            <a:avLst/>
          </a:prstGeom>
          <a:noFill/>
        </p:spPr>
        <p:txBody>
          <a:bodyPr wrap="none" lIns="0" tIns="0" rIns="0" bIns="0" rtlCol="0" anchor="ctr">
            <a:spAutoFit/>
          </a:bodyPr>
          <a:lstStyle/>
          <a:p>
            <a:pPr lvl="0" defTabSz="914400">
              <a:spcBef>
                <a:spcPct val="20000"/>
              </a:spcBef>
              <a:defRPr/>
            </a:pPr>
            <a:r>
              <a:rPr lang="en-US" b="1" dirty="0">
                <a:solidFill>
                  <a:srgbClr val="041F41"/>
                </a:solidFill>
                <a:latin typeface="Bogle" charset="0"/>
                <a:ea typeface="Bogle" charset="0"/>
                <a:cs typeface="Bogle" charset="0"/>
              </a:rPr>
              <a:t>ATTENTION</a:t>
            </a:r>
            <a:endParaRPr lang="en-US" dirty="0">
              <a:solidFill>
                <a:srgbClr val="041F41"/>
              </a:solidFill>
              <a:latin typeface="Bogle" charset="0"/>
              <a:ea typeface="Bogle" charset="0"/>
              <a:cs typeface="Bogle" charset="0"/>
            </a:endParaRPr>
          </a:p>
        </p:txBody>
      </p:sp>
      <p:sp>
        <p:nvSpPr>
          <p:cNvPr id="80" name="TextBox 79">
            <a:extLst>
              <a:ext uri="{FF2B5EF4-FFF2-40B4-BE49-F238E27FC236}">
                <a16:creationId xmlns:a16="http://schemas.microsoft.com/office/drawing/2014/main" id="{6AC048D6-CE8B-D80F-AB52-CA5ED4DE1BC6}"/>
              </a:ext>
            </a:extLst>
          </p:cNvPr>
          <p:cNvSpPr txBox="1"/>
          <p:nvPr/>
        </p:nvSpPr>
        <p:spPr>
          <a:xfrm>
            <a:off x="6371735" y="2806921"/>
            <a:ext cx="799899" cy="169277"/>
          </a:xfrm>
          <a:prstGeom prst="rect">
            <a:avLst/>
          </a:prstGeom>
          <a:noFill/>
        </p:spPr>
        <p:txBody>
          <a:bodyPr wrap="none" lIns="0" tIns="0" rIns="0" bIns="0" rtlCol="0" anchor="ctr">
            <a:spAutoFit/>
          </a:bodyPr>
          <a:lstStyle/>
          <a:p>
            <a:pPr lvl="0" defTabSz="914400">
              <a:spcBef>
                <a:spcPct val="20000"/>
              </a:spcBef>
              <a:defRPr/>
            </a:pPr>
            <a:r>
              <a:rPr lang="en-US" sz="1100" dirty="0">
                <a:solidFill>
                  <a:srgbClr val="041F41"/>
                </a:solidFill>
                <a:latin typeface="Bogle" charset="0"/>
                <a:ea typeface="Bogle" charset="0"/>
                <a:cs typeface="Bogle" charset="0"/>
              </a:rPr>
              <a:t>Preprocessing</a:t>
            </a:r>
          </a:p>
        </p:txBody>
      </p:sp>
      <p:sp>
        <p:nvSpPr>
          <p:cNvPr id="81" name="TextBox 80">
            <a:extLst>
              <a:ext uri="{FF2B5EF4-FFF2-40B4-BE49-F238E27FC236}">
                <a16:creationId xmlns:a16="http://schemas.microsoft.com/office/drawing/2014/main" id="{4AAA37D7-8F9C-68F3-FB0F-D27C5D94FFEA}"/>
              </a:ext>
            </a:extLst>
          </p:cNvPr>
          <p:cNvSpPr txBox="1"/>
          <p:nvPr/>
        </p:nvSpPr>
        <p:spPr>
          <a:xfrm>
            <a:off x="4348532" y="4533889"/>
            <a:ext cx="1583768" cy="169277"/>
          </a:xfrm>
          <a:prstGeom prst="rect">
            <a:avLst/>
          </a:prstGeom>
          <a:noFill/>
        </p:spPr>
        <p:txBody>
          <a:bodyPr wrap="none" lIns="0" tIns="0" rIns="0" bIns="0" rtlCol="0" anchor="ctr">
            <a:spAutoFit/>
          </a:bodyPr>
          <a:lstStyle/>
          <a:p>
            <a:pPr lvl="0" algn="r" defTabSz="914400">
              <a:spcBef>
                <a:spcPct val="20000"/>
              </a:spcBef>
              <a:defRPr/>
            </a:pPr>
            <a:r>
              <a:rPr lang="en-US" sz="1100" dirty="0">
                <a:solidFill>
                  <a:srgbClr val="041F41"/>
                </a:solidFill>
                <a:latin typeface="Bogle" charset="0"/>
                <a:ea typeface="Bogle" charset="0"/>
                <a:cs typeface="Bogle" charset="0"/>
              </a:rPr>
              <a:t>Self &amp; Multi Head Attention</a:t>
            </a:r>
          </a:p>
        </p:txBody>
      </p:sp>
      <p:pic>
        <p:nvPicPr>
          <p:cNvPr id="82" name="Picture 81">
            <a:extLst>
              <a:ext uri="{FF2B5EF4-FFF2-40B4-BE49-F238E27FC236}">
                <a16:creationId xmlns:a16="http://schemas.microsoft.com/office/drawing/2014/main" id="{ED69570B-153D-4454-D4E2-A26A80D3739A}"/>
              </a:ext>
            </a:extLst>
          </p:cNvPr>
          <p:cNvPicPr>
            <a:picLocks noChangeAspect="1"/>
          </p:cNvPicPr>
          <p:nvPr/>
        </p:nvPicPr>
        <p:blipFill>
          <a:blip r:embed="rId2"/>
          <a:srcRect/>
          <a:stretch/>
        </p:blipFill>
        <p:spPr>
          <a:xfrm>
            <a:off x="2265032" y="2410514"/>
            <a:ext cx="476347" cy="510372"/>
          </a:xfrm>
          <a:prstGeom prst="rect">
            <a:avLst/>
          </a:prstGeom>
        </p:spPr>
      </p:pic>
      <p:pic>
        <p:nvPicPr>
          <p:cNvPr id="83" name="Picture 82">
            <a:extLst>
              <a:ext uri="{FF2B5EF4-FFF2-40B4-BE49-F238E27FC236}">
                <a16:creationId xmlns:a16="http://schemas.microsoft.com/office/drawing/2014/main" id="{81A7E592-5631-D307-3A6A-369473BC0BE6}"/>
              </a:ext>
            </a:extLst>
          </p:cNvPr>
          <p:cNvPicPr>
            <a:picLocks noChangeAspect="1"/>
          </p:cNvPicPr>
          <p:nvPr/>
        </p:nvPicPr>
        <p:blipFill>
          <a:blip r:embed="rId3"/>
          <a:srcRect/>
          <a:stretch/>
        </p:blipFill>
        <p:spPr>
          <a:xfrm>
            <a:off x="9657364" y="4216901"/>
            <a:ext cx="456810" cy="456810"/>
          </a:xfrm>
          <a:prstGeom prst="rect">
            <a:avLst/>
          </a:prstGeom>
        </p:spPr>
      </p:pic>
    </p:spTree>
    <p:extLst>
      <p:ext uri="{BB962C8B-B14F-4D97-AF65-F5344CB8AC3E}">
        <p14:creationId xmlns:p14="http://schemas.microsoft.com/office/powerpoint/2010/main" val="130609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p:cTn id="12" dur="500" fill="hold"/>
                                        <p:tgtEl>
                                          <p:spTgt spid="58"/>
                                        </p:tgtEl>
                                        <p:attrNameLst>
                                          <p:attrName>ppt_w</p:attrName>
                                        </p:attrNameLst>
                                      </p:cBhvr>
                                      <p:tavLst>
                                        <p:tav tm="0">
                                          <p:val>
                                            <p:fltVal val="0"/>
                                          </p:val>
                                        </p:tav>
                                        <p:tav tm="100000">
                                          <p:val>
                                            <p:strVal val="#ppt_w"/>
                                          </p:val>
                                        </p:tav>
                                      </p:tavLst>
                                    </p:anim>
                                    <p:anim calcmode="lin" valueType="num">
                                      <p:cBhvr>
                                        <p:cTn id="13" dur="500" fill="hold"/>
                                        <p:tgtEl>
                                          <p:spTgt spid="58"/>
                                        </p:tgtEl>
                                        <p:attrNameLst>
                                          <p:attrName>ppt_h</p:attrName>
                                        </p:attrNameLst>
                                      </p:cBhvr>
                                      <p:tavLst>
                                        <p:tav tm="0">
                                          <p:val>
                                            <p:fltVal val="0"/>
                                          </p:val>
                                        </p:tav>
                                        <p:tav tm="100000">
                                          <p:val>
                                            <p:strVal val="#ppt_h"/>
                                          </p:val>
                                        </p:tav>
                                      </p:tavLst>
                                    </p:anim>
                                    <p:animEffect transition="in" filter="fade">
                                      <p:cBhvr>
                                        <p:cTn id="14" dur="500"/>
                                        <p:tgtEl>
                                          <p:spTgt spid="58"/>
                                        </p:tgtEl>
                                      </p:cBhvr>
                                    </p:animEffect>
                                  </p:childTnLst>
                                </p:cTn>
                              </p:par>
                            </p:childTnLst>
                          </p:cTn>
                        </p:par>
                        <p:par>
                          <p:cTn id="15" fill="hold">
                            <p:stCondLst>
                              <p:cond delay="500"/>
                            </p:stCondLst>
                            <p:childTnLst>
                              <p:par>
                                <p:cTn id="16" presetID="2" presetClass="entr" presetSubtype="2" accel="50000" decel="50000" fill="hold" grpId="1" nodeType="afterEffect">
                                  <p:stCondLst>
                                    <p:cond delay="0"/>
                                  </p:stCondLst>
                                  <p:childTnLst>
                                    <p:set>
                                      <p:cBhvr>
                                        <p:cTn id="17" dur="1" fill="hold">
                                          <p:stCondLst>
                                            <p:cond delay="0"/>
                                          </p:stCondLst>
                                        </p:cTn>
                                        <p:tgtEl>
                                          <p:spTgt spid="80"/>
                                        </p:tgtEl>
                                        <p:attrNameLst>
                                          <p:attrName>style.visibility</p:attrName>
                                        </p:attrNameLst>
                                      </p:cBhvr>
                                      <p:to>
                                        <p:strVal val="visible"/>
                                      </p:to>
                                    </p:set>
                                    <p:anim calcmode="lin" valueType="num">
                                      <p:cBhvr additive="base">
                                        <p:cTn id="18" dur="500" fill="hold"/>
                                        <p:tgtEl>
                                          <p:spTgt spid="80"/>
                                        </p:tgtEl>
                                        <p:attrNameLst>
                                          <p:attrName>ppt_x</p:attrName>
                                        </p:attrNameLst>
                                      </p:cBhvr>
                                      <p:tavLst>
                                        <p:tav tm="0">
                                          <p:val>
                                            <p:strVal val="1+#ppt_w/2"/>
                                          </p:val>
                                        </p:tav>
                                        <p:tav tm="100000">
                                          <p:val>
                                            <p:strVal val="#ppt_x"/>
                                          </p:val>
                                        </p:tav>
                                      </p:tavLst>
                                    </p:anim>
                                    <p:anim calcmode="lin" valueType="num">
                                      <p:cBhvr additive="base">
                                        <p:cTn id="19" dur="500" fill="hold"/>
                                        <p:tgtEl>
                                          <p:spTgt spid="80"/>
                                        </p:tgtEl>
                                        <p:attrNameLst>
                                          <p:attrName>ppt_y</p:attrName>
                                        </p:attrNameLst>
                                      </p:cBhvr>
                                      <p:tavLst>
                                        <p:tav tm="0">
                                          <p:val>
                                            <p:strVal val="#ppt_y"/>
                                          </p:val>
                                        </p:tav>
                                        <p:tav tm="100000">
                                          <p:val>
                                            <p:strVal val="#ppt_y"/>
                                          </p:val>
                                        </p:tav>
                                      </p:tavLst>
                                    </p:anim>
                                  </p:childTnLst>
                                </p:cTn>
                              </p:par>
                              <p:par>
                                <p:cTn id="20" presetID="53"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ppt_w</p:attrName>
                                        </p:attrNameLst>
                                      </p:cBhvr>
                                      <p:tavLst>
                                        <p:tav tm="0">
                                          <p:val>
                                            <p:fltVal val="0"/>
                                          </p:val>
                                        </p:tav>
                                        <p:tav tm="100000">
                                          <p:val>
                                            <p:strVal val="#ppt_w"/>
                                          </p:val>
                                        </p:tav>
                                      </p:tavLst>
                                    </p:anim>
                                    <p:anim calcmode="lin" valueType="num">
                                      <p:cBhvr>
                                        <p:cTn id="23" dur="500" fill="hold"/>
                                        <p:tgtEl>
                                          <p:spTgt spid="78"/>
                                        </p:tgtEl>
                                        <p:attrNameLst>
                                          <p:attrName>ppt_h</p:attrName>
                                        </p:attrNameLst>
                                      </p:cBhvr>
                                      <p:tavLst>
                                        <p:tav tm="0">
                                          <p:val>
                                            <p:fltVal val="0"/>
                                          </p:val>
                                        </p:tav>
                                        <p:tav tm="100000">
                                          <p:val>
                                            <p:strVal val="#ppt_h"/>
                                          </p:val>
                                        </p:tav>
                                      </p:tavLst>
                                    </p:anim>
                                    <p:animEffect transition="in" filter="fade">
                                      <p:cBhvr>
                                        <p:cTn id="24" dur="500"/>
                                        <p:tgtEl>
                                          <p:spTgt spid="78"/>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par>
                                <p:cTn id="30" presetID="2" presetClass="entr" presetSubtype="8" accel="50000" decel="50000" fill="hold" grpId="0" nodeType="withEffect">
                                  <p:stCondLst>
                                    <p:cond delay="0"/>
                                  </p:stCondLst>
                                  <p:childTnLst>
                                    <p:set>
                                      <p:cBhvr>
                                        <p:cTn id="31" dur="1" fill="hold">
                                          <p:stCondLst>
                                            <p:cond delay="0"/>
                                          </p:stCondLst>
                                        </p:cTn>
                                        <p:tgtEl>
                                          <p:spTgt spid="81"/>
                                        </p:tgtEl>
                                        <p:attrNameLst>
                                          <p:attrName>style.visibility</p:attrName>
                                        </p:attrNameLst>
                                      </p:cBhvr>
                                      <p:to>
                                        <p:strVal val="visible"/>
                                      </p:to>
                                    </p:set>
                                    <p:anim calcmode="lin" valueType="num">
                                      <p:cBhvr additive="base">
                                        <p:cTn id="32" dur="500" fill="hold"/>
                                        <p:tgtEl>
                                          <p:spTgt spid="81"/>
                                        </p:tgtEl>
                                        <p:attrNameLst>
                                          <p:attrName>ppt_x</p:attrName>
                                        </p:attrNameLst>
                                      </p:cBhvr>
                                      <p:tavLst>
                                        <p:tav tm="0">
                                          <p:val>
                                            <p:strVal val="0-#ppt_w/2"/>
                                          </p:val>
                                        </p:tav>
                                        <p:tav tm="100000">
                                          <p:val>
                                            <p:strVal val="#ppt_x"/>
                                          </p:val>
                                        </p:tav>
                                      </p:tavLst>
                                    </p:anim>
                                    <p:anim calcmode="lin" valueType="num">
                                      <p:cBhvr additive="base">
                                        <p:cTn id="33" dur="500" fill="hold"/>
                                        <p:tgtEl>
                                          <p:spTgt spid="81"/>
                                        </p:tgtEl>
                                        <p:attrNameLst>
                                          <p:attrName>ppt_y</p:attrName>
                                        </p:attrNameLst>
                                      </p:cBhvr>
                                      <p:tavLst>
                                        <p:tav tm="0">
                                          <p:val>
                                            <p:strVal val="#ppt_y"/>
                                          </p:val>
                                        </p:tav>
                                        <p:tav tm="100000">
                                          <p:val>
                                            <p:strVal val="#ppt_y"/>
                                          </p:val>
                                        </p:tav>
                                      </p:tavLst>
                                    </p:anim>
                                  </p:childTnLst>
                                </p:cTn>
                              </p:par>
                              <p:par>
                                <p:cTn id="34" presetID="53" presetClass="entr" presetSubtype="0" fill="hold" grpId="0" nodeType="withEffect">
                                  <p:stCondLst>
                                    <p:cond delay="0"/>
                                  </p:stCondLst>
                                  <p:childTnLst>
                                    <p:set>
                                      <p:cBhvr>
                                        <p:cTn id="35" dur="1" fill="hold">
                                          <p:stCondLst>
                                            <p:cond delay="0"/>
                                          </p:stCondLst>
                                        </p:cTn>
                                        <p:tgtEl>
                                          <p:spTgt spid="80"/>
                                        </p:tgtEl>
                                        <p:attrNameLst>
                                          <p:attrName>style.visibility</p:attrName>
                                        </p:attrNameLst>
                                      </p:cBhvr>
                                      <p:to>
                                        <p:strVal val="visible"/>
                                      </p:to>
                                    </p:set>
                                    <p:anim calcmode="lin" valueType="num">
                                      <p:cBhvr>
                                        <p:cTn id="36" dur="500" fill="hold"/>
                                        <p:tgtEl>
                                          <p:spTgt spid="80"/>
                                        </p:tgtEl>
                                        <p:attrNameLst>
                                          <p:attrName>ppt_w</p:attrName>
                                        </p:attrNameLst>
                                      </p:cBhvr>
                                      <p:tavLst>
                                        <p:tav tm="0">
                                          <p:val>
                                            <p:fltVal val="0"/>
                                          </p:val>
                                        </p:tav>
                                        <p:tav tm="100000">
                                          <p:val>
                                            <p:strVal val="#ppt_w"/>
                                          </p:val>
                                        </p:tav>
                                      </p:tavLst>
                                    </p:anim>
                                    <p:anim calcmode="lin" valueType="num">
                                      <p:cBhvr>
                                        <p:cTn id="37" dur="500" fill="hold"/>
                                        <p:tgtEl>
                                          <p:spTgt spid="80"/>
                                        </p:tgtEl>
                                        <p:attrNameLst>
                                          <p:attrName>ppt_h</p:attrName>
                                        </p:attrNameLst>
                                      </p:cBhvr>
                                      <p:tavLst>
                                        <p:tav tm="0">
                                          <p:val>
                                            <p:fltVal val="0"/>
                                          </p:val>
                                        </p:tav>
                                        <p:tav tm="100000">
                                          <p:val>
                                            <p:strVal val="#ppt_h"/>
                                          </p:val>
                                        </p:tav>
                                      </p:tavLst>
                                    </p:anim>
                                    <p:animEffect transition="in" filter="fade">
                                      <p:cBhvr>
                                        <p:cTn id="3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animBg="1"/>
      <p:bldP spid="78" grpId="0" animBg="1"/>
      <p:bldP spid="79" grpId="0"/>
      <p:bldP spid="80" grpId="0"/>
      <p:bldP spid="80" grpId="1"/>
      <p:bldP spid="8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3933</TotalTime>
  <Words>1717</Words>
  <Application>Microsoft Macintosh PowerPoint</Application>
  <PresentationFormat>Widescreen</PresentationFormat>
  <Paragraphs>207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Bogle</vt:lpstr>
      <vt:lpstr>Calibri</vt:lpstr>
      <vt:lpstr>Calibri Light</vt:lpstr>
      <vt:lpstr>Courier New</vt:lpstr>
      <vt:lpstr>Office Theme</vt:lpstr>
      <vt:lpstr>Attention Is All You Need</vt:lpstr>
      <vt:lpstr>Motivation</vt:lpstr>
      <vt:lpstr>Context</vt:lpstr>
      <vt:lpstr>Self-Attention</vt:lpstr>
      <vt:lpstr>Multi-Head Attention</vt:lpstr>
      <vt:lpstr>Positional Encoding</vt:lpstr>
      <vt:lpstr>Complete Architecture</vt:lpstr>
      <vt:lpstr>Our Approach</vt:lpstr>
      <vt:lpstr>Implementation</vt:lpstr>
      <vt:lpstr>Implementation</vt:lpstr>
      <vt:lpstr>Implementation</vt:lpstr>
      <vt:lpstr>Difference from Original Study</vt:lpstr>
      <vt:lpstr>Result</vt:lpstr>
      <vt:lpstr>Result Analysis</vt:lpstr>
      <vt:lpstr>Limitation</vt:lpstr>
      <vt:lpstr>Demo</vt:lpstr>
      <vt:lpstr>Code Repository and Future Task</vt:lpstr>
      <vt:lpstr>Acknowledgement</vt:lpstr>
      <vt:lpstr>Thank You!</vt:lpstr>
      <vt:lpstr>Why doesn’t the Transformer converge?</vt:lpstr>
      <vt:lpstr>How to converge?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Aniket Pandey</dc:creator>
  <cp:lastModifiedBy>Aniket Pandey</cp:lastModifiedBy>
  <cp:revision>23</cp:revision>
  <dcterms:created xsi:type="dcterms:W3CDTF">2023-04-29T04:23:06Z</dcterms:created>
  <dcterms:modified xsi:type="dcterms:W3CDTF">2023-05-01T23:41:19Z</dcterms:modified>
</cp:coreProperties>
</file>