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9144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7" d="100"/>
          <a:sy n="77" d="100"/>
        </p:scale>
        <p:origin x="1618" y="62"/>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eeexplore.ieee.org/document/9640888" TargetMode="External"/><Relationship Id="rId3" Type="http://schemas.openxmlformats.org/officeDocument/2006/relationships/hyperlink" Target="https://cryptorelief.in/" TargetMode="External"/><Relationship Id="rId4" Type="http://schemas.openxmlformats.org/officeDocument/2006/relationships/hyperlink" Target="https://nextjs.org/" TargetMode="External"/><Relationship Id="rId5" Type="http://schemas.openxmlformats.org/officeDocument/2006/relationships/hyperlink" Target="https://cryptozombies.io/" TargetMode="External"/><Relationship Id="rId6" Type="http://schemas.openxmlformats.org/officeDocument/2006/relationships/hyperlink" Target="https://web3js.readthedocs.io/en/v1.3.4/" TargetMode="External"/><Relationship Id="rId7" Type="http://schemas.openxmlformats.org/officeDocument/2006/relationships/hyperlink" Target="https://laurentsenta.com/articles/storage-and-dapps-on-ethereum-blockchain/"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1524000"/>
            <a:ext cx="7772400" cy="1066800"/>
          </a:xfrm>
        </p:spPr>
        <p:txBody>
          <a:bodyPr>
            <a:normAutofit/>
          </a:bodyPr>
          <a:lstStyle/>
          <a:p>
            <a:pPr>
              <a:defRPr/>
            </a:pPr>
            <a:r>
              <a:rPr lang="en-US" sz="2400">
                <a:latin typeface="Times New Roman"/>
                <a:cs typeface="Times New Roman"/>
              </a:rPr>
              <a:t>SKNSITS</a:t>
            </a:r>
            <a:br>
              <a:rPr lang="en-US" sz="2400">
                <a:latin typeface="Times New Roman"/>
                <a:cs typeface="Times New Roman"/>
              </a:rPr>
            </a:br>
            <a:r>
              <a:rPr lang="en-US" sz="2400">
                <a:latin typeface="Times New Roman"/>
                <a:cs typeface="Times New Roman"/>
              </a:rPr>
              <a:t>Department Of Computer Engineering</a:t>
            </a:r>
            <a:endParaRPr/>
          </a:p>
        </p:txBody>
      </p:sp>
      <p:sp>
        <p:nvSpPr>
          <p:cNvPr id="3" name="Subtitle 2"/>
          <p:cNvSpPr>
            <a:spLocks noGrp="1"/>
          </p:cNvSpPr>
          <p:nvPr>
            <p:ph type="subTitle" idx="1"/>
          </p:nvPr>
        </p:nvSpPr>
        <p:spPr bwMode="auto">
          <a:xfrm>
            <a:off x="419100" y="2819400"/>
            <a:ext cx="8305800" cy="3657600"/>
          </a:xfrm>
        </p:spPr>
        <p:txBody>
          <a:bodyPr>
            <a:normAutofit fontScale="55000" lnSpcReduction="20000"/>
          </a:bodyPr>
          <a:lstStyle/>
          <a:p>
            <a:pPr>
              <a:defRPr/>
            </a:pPr>
            <a:r>
              <a:rPr lang="en-US" sz="5000">
                <a:solidFill>
                  <a:schemeClr val="tx1"/>
                </a:solidFill>
              </a:rPr>
              <a:t>“Blockchain Based </a:t>
            </a:r>
            <a:r>
              <a:rPr lang="en-US" sz="5000">
                <a:solidFill>
                  <a:schemeClr val="tx1"/>
                </a:solidFill>
              </a:rPr>
              <a:t>CrowdFunding</a:t>
            </a:r>
            <a:r>
              <a:rPr lang="en-US" sz="5000">
                <a:solidFill>
                  <a:schemeClr val="tx1"/>
                </a:solidFill>
              </a:rPr>
              <a:t> Platform”</a:t>
            </a:r>
            <a:endParaRPr/>
          </a:p>
          <a:p>
            <a:pPr algn="l">
              <a:defRPr/>
            </a:pPr>
            <a:endParaRPr lang="en-US">
              <a:solidFill>
                <a:schemeClr val="tx1"/>
              </a:solidFill>
            </a:endParaRPr>
          </a:p>
          <a:p>
            <a:pPr algn="l">
              <a:defRPr/>
            </a:pPr>
            <a:r>
              <a:rPr lang="en-US">
                <a:solidFill>
                  <a:schemeClr val="tx1"/>
                </a:solidFill>
                <a:latin typeface="Times New Roman"/>
                <a:cs typeface="Times New Roman"/>
              </a:rPr>
              <a:t>Class: B.E.			                              Academic Year:2022-23</a:t>
            </a:r>
            <a:endParaRPr/>
          </a:p>
          <a:p>
            <a:pPr algn="l">
              <a:defRPr/>
            </a:pPr>
            <a:r>
              <a:rPr lang="en-US">
                <a:solidFill>
                  <a:schemeClr val="tx1"/>
                </a:solidFill>
                <a:latin typeface="Times New Roman"/>
                <a:cs typeface="Times New Roman"/>
              </a:rPr>
              <a:t>Sub: Blockchain Technology                                                         Sub Code: 410248</a:t>
            </a:r>
            <a:endParaRPr lang="en-US" b="1">
              <a:solidFill>
                <a:schemeClr val="tx1"/>
              </a:solidFill>
              <a:latin typeface="Times New Roman"/>
              <a:cs typeface="Times New Roman"/>
            </a:endParaRPr>
          </a:p>
          <a:p>
            <a:pPr algn="l">
              <a:defRPr/>
            </a:pPr>
            <a:r>
              <a:rPr lang="en-US">
                <a:solidFill>
                  <a:schemeClr val="tx1"/>
                </a:solidFill>
                <a:latin typeface="Times New Roman"/>
                <a:cs typeface="Times New Roman"/>
              </a:rPr>
              <a:t>   </a:t>
            </a:r>
            <a:endParaRPr/>
          </a:p>
          <a:p>
            <a:pPr algn="l">
              <a:defRPr/>
            </a:pPr>
            <a:r>
              <a:rPr lang="en-US">
                <a:solidFill>
                  <a:schemeClr val="tx1"/>
                </a:solidFill>
                <a:latin typeface="Times New Roman"/>
                <a:cs typeface="Times New Roman"/>
              </a:rPr>
              <a:t> Presented by			                                          Guide</a:t>
            </a:r>
            <a:endParaRPr/>
          </a:p>
          <a:p>
            <a:pPr algn="l">
              <a:defRPr/>
            </a:pPr>
            <a:r>
              <a:rPr lang="en-US" sz="3200">
                <a:solidFill>
                  <a:schemeClr val="tx1"/>
                </a:solidFill>
              </a:rPr>
              <a:t>1) Abhijit Raut </a:t>
            </a:r>
            <a:r>
              <a:rPr lang="en-IN" sz="3200">
                <a:solidFill>
                  <a:schemeClr val="tx1"/>
                </a:solidFill>
              </a:rPr>
              <a:t>                                 </a:t>
            </a:r>
            <a:r>
              <a:rPr lang="en-US" sz="3200">
                <a:solidFill>
                  <a:schemeClr val="tx1"/>
                </a:solidFill>
              </a:rPr>
              <a:t>                                        </a:t>
            </a:r>
            <a:r>
              <a:rPr lang="it-IT">
                <a:solidFill>
                  <a:schemeClr val="tx1"/>
                </a:solidFill>
                <a:latin typeface="Times New Roman"/>
                <a:cs typeface="Times New Roman"/>
              </a:rPr>
              <a:t>Prof. Ravirai Chaudhary </a:t>
            </a:r>
            <a:endParaRPr lang="en-US" sz="3200">
              <a:solidFill>
                <a:schemeClr val="tx1"/>
              </a:solidFill>
              <a:latin typeface="Times New Roman"/>
              <a:cs typeface="Times New Roman"/>
            </a:endParaRPr>
          </a:p>
          <a:p>
            <a:pPr algn="l">
              <a:defRPr/>
            </a:pPr>
            <a:r>
              <a:rPr lang="en-US" sz="3200">
                <a:solidFill>
                  <a:schemeClr val="tx1"/>
                </a:solidFill>
              </a:rPr>
              <a:t>2) </a:t>
            </a:r>
            <a:r>
              <a:rPr lang="en-US" sz="3200">
                <a:solidFill>
                  <a:schemeClr val="tx1"/>
                </a:solidFill>
              </a:rPr>
              <a:t>Prathamesh</a:t>
            </a:r>
            <a:r>
              <a:rPr lang="en-US" sz="3200">
                <a:solidFill>
                  <a:schemeClr val="tx1"/>
                </a:solidFill>
              </a:rPr>
              <a:t> Sawant</a:t>
            </a:r>
            <a:endParaRPr/>
          </a:p>
          <a:p>
            <a:pPr algn="l">
              <a:defRPr/>
            </a:pPr>
            <a:r>
              <a:rPr lang="en-US" sz="3200">
                <a:solidFill>
                  <a:schemeClr val="tx1"/>
                </a:solidFill>
              </a:rPr>
              <a:t>3) Prafulla Dhobale</a:t>
            </a:r>
            <a:endParaRPr/>
          </a:p>
          <a:p>
            <a:pPr algn="l">
              <a:defRPr/>
            </a:pPr>
            <a:r>
              <a:rPr lang="en-US" sz="3200">
                <a:solidFill>
                  <a:schemeClr val="tx1"/>
                </a:solidFill>
              </a:rPr>
              <a:t>4) Aniket </a:t>
            </a:r>
            <a:r>
              <a:rPr lang="en-US" sz="3200">
                <a:solidFill>
                  <a:schemeClr val="tx1"/>
                </a:solidFill>
              </a:rPr>
              <a:t>Sinare</a:t>
            </a:r>
            <a:endParaRPr lang="en-US">
              <a:solidFill>
                <a:schemeClr val="tx1"/>
              </a:solidFill>
            </a:endParaRPr>
          </a:p>
          <a:p>
            <a:pPr algn="l">
              <a:defRPr/>
            </a:pPr>
            <a:r>
              <a:rPr lang="en-US">
                <a:solidFill>
                  <a:schemeClr val="tx1"/>
                </a:solidFill>
                <a:latin typeface="Times New Roman"/>
                <a:cs typeface="Times New Roman"/>
              </a:rPr>
              <a:t>				           </a:t>
            </a:r>
            <a:endParaRPr/>
          </a:p>
          <a:p>
            <a:pPr>
              <a:defRPr/>
            </a:pPr>
            <a:endParaRPr lang="en-US">
              <a:solidFill>
                <a:schemeClr val="tx1"/>
              </a:solidFill>
              <a:latin typeface="Times New Roman"/>
              <a:cs typeface="Times New Roman"/>
            </a:endParaRPr>
          </a:p>
        </p:txBody>
      </p:sp>
      <p:pic>
        <p:nvPicPr>
          <p:cNvPr id="1026" name="Picture 2" descr="D:\rcb\sknlogo.jpg"/>
          <p:cNvPicPr>
            <a:picLocks noChangeAspect="1" noChangeArrowheads="1"/>
          </p:cNvPicPr>
          <p:nvPr/>
        </p:nvPicPr>
        <p:blipFill>
          <a:blip r:embed="rId2"/>
          <a:stretch/>
        </p:blipFill>
        <p:spPr bwMode="auto">
          <a:xfrm>
            <a:off x="3505199" y="0"/>
            <a:ext cx="2057400" cy="175259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System Architecture</a:t>
            </a:r>
            <a:endParaRPr/>
          </a:p>
        </p:txBody>
      </p:sp>
      <p:pic>
        <p:nvPicPr>
          <p:cNvPr id="4" name="Picture 2"/>
          <p:cNvPicPr>
            <a:picLocks noChangeAspect="1" noChangeArrowheads="1"/>
          </p:cNvPicPr>
          <p:nvPr/>
        </p:nvPicPr>
        <p:blipFill>
          <a:blip r:embed="rId2"/>
          <a:stretch/>
        </p:blipFill>
        <p:spPr bwMode="auto">
          <a:xfrm>
            <a:off x="236517" y="1219715"/>
            <a:ext cx="8382000" cy="529748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57200" y="304800"/>
            <a:ext cx="8229600" cy="5791200"/>
          </a:xfrm>
        </p:spPr>
        <p:txBody>
          <a:bodyPr/>
          <a:lstStyle/>
          <a:p>
            <a:pPr marL="0" indent="0">
              <a:buNone/>
              <a:defRPr/>
            </a:pPr>
            <a:r>
              <a:rPr lang="en-US"/>
              <a:t>The Technologies that we will use are:</a:t>
            </a:r>
            <a:endParaRPr/>
          </a:p>
          <a:p>
            <a:pPr marL="0" indent="0">
              <a:buNone/>
              <a:defRPr/>
            </a:pPr>
            <a:endParaRPr lang="en-IN"/>
          </a:p>
          <a:p>
            <a:pPr>
              <a:defRPr/>
            </a:pPr>
            <a:r>
              <a:rPr lang="en-IN"/>
              <a:t>Web3</a:t>
            </a:r>
            <a:endParaRPr/>
          </a:p>
          <a:p>
            <a:pPr>
              <a:defRPr/>
            </a:pPr>
            <a:r>
              <a:rPr lang="en-IN"/>
              <a:t>Solidity</a:t>
            </a:r>
            <a:endParaRPr/>
          </a:p>
          <a:p>
            <a:pPr>
              <a:defRPr/>
            </a:pPr>
            <a:r>
              <a:rPr lang="en-IN"/>
              <a:t>Ethereum Smart Contract</a:t>
            </a:r>
            <a:endParaRPr/>
          </a:p>
          <a:p>
            <a:pPr>
              <a:defRPr/>
            </a:pPr>
            <a:r>
              <a:rPr lang="en-IN"/>
              <a:t>React.js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57200" y="685800"/>
            <a:ext cx="8458200" cy="2893100"/>
          </a:xfrm>
          <a:prstGeom prst="rect">
            <a:avLst/>
          </a:prstGeom>
          <a:noFill/>
        </p:spPr>
        <p:txBody>
          <a:bodyPr wrap="square">
            <a:spAutoFit/>
          </a:bodyPr>
          <a:lstStyle/>
          <a:p>
            <a:pPr algn="ctr">
              <a:spcBef>
                <a:spcPts val="0"/>
              </a:spcBef>
              <a:spcAft>
                <a:spcPts val="0"/>
              </a:spcAft>
              <a:defRPr/>
            </a:pPr>
            <a:r>
              <a:rPr lang="en-US" sz="3200" b="0" i="0" u="none" strike="noStrike">
                <a:latin typeface="Paytone One"/>
              </a:rPr>
              <a:t>Following </a:t>
            </a:r>
            <a:r>
              <a:rPr lang="en-US" sz="3200" b="0" i="0" u="none" strike="noStrike"/>
              <a:t>are</a:t>
            </a:r>
            <a:r>
              <a:rPr lang="en-US" sz="3200" b="0" i="0" u="none" strike="noStrike">
                <a:latin typeface="Paytone One"/>
              </a:rPr>
              <a:t> the proposed features</a:t>
            </a:r>
            <a:endParaRPr lang="en-US" sz="3200" b="0"/>
          </a:p>
          <a:p>
            <a:pPr algn="just">
              <a:spcBef>
                <a:spcPts val="0"/>
              </a:spcBef>
              <a:spcAft>
                <a:spcPts val="0"/>
              </a:spcAft>
              <a:defRPr/>
            </a:pPr>
            <a:br>
              <a:rPr lang="en-US" sz="3200"/>
            </a:br>
            <a:r>
              <a:rPr lang="en-US" b="0" i="0" u="none" strike="noStrike"/>
              <a:t>Just like Crowdfunding in the real world as well as on other crowdfunding platforms, anyone can create a campaign in a few minutes. The campaign information will be managed by the Ethereum-based smart contract and thus cannot be tampered with.</a:t>
            </a:r>
            <a:endParaRPr lang="en-US" sz="3200" b="0"/>
          </a:p>
          <a:p>
            <a:pPr>
              <a:defRPr/>
            </a:pPr>
            <a:br>
              <a:rPr lang="en-US" sz="3200"/>
            </a:br>
            <a:endParaRPr lang="en-IN" sz="3200"/>
          </a:p>
        </p:txBody>
      </p:sp>
      <p:pic>
        <p:nvPicPr>
          <p:cNvPr id="5" name="Picture 4"/>
          <p:cNvPicPr>
            <a:picLocks noChangeAspect="1"/>
          </p:cNvPicPr>
          <p:nvPr/>
        </p:nvPicPr>
        <p:blipFill>
          <a:blip r:embed="rId2"/>
          <a:stretch/>
        </p:blipFill>
        <p:spPr bwMode="auto">
          <a:xfrm>
            <a:off x="1485900" y="2819400"/>
            <a:ext cx="6172200" cy="34718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609600" y="228600"/>
            <a:ext cx="8686800" cy="584775"/>
          </a:xfrm>
          <a:prstGeom prst="rect">
            <a:avLst/>
          </a:prstGeom>
          <a:noFill/>
        </p:spPr>
        <p:txBody>
          <a:bodyPr wrap="square">
            <a:spAutoFit/>
          </a:bodyPr>
          <a:lstStyle/>
          <a:p>
            <a:pPr>
              <a:defRPr/>
            </a:pPr>
            <a:r>
              <a:rPr lang="en-IN" sz="1800" b="1" i="0" u="none" strike="noStrike">
                <a:solidFill>
                  <a:srgbClr val="38B2AC"/>
                </a:solidFill>
                <a:latin typeface="Paytone One"/>
              </a:rPr>
              <a:t>                                                </a:t>
            </a:r>
            <a:r>
              <a:rPr lang="en-IN" sz="3200" b="1" i="0" u="none" strike="noStrike">
                <a:latin typeface="Paytone One"/>
              </a:rPr>
              <a:t>Contributing to a Campaign  </a:t>
            </a:r>
            <a:endParaRPr lang="en-IN" sz="3200" b="1">
              <a:latin typeface="Paytone One"/>
            </a:endParaRPr>
          </a:p>
        </p:txBody>
      </p:sp>
      <p:sp>
        <p:nvSpPr>
          <p:cNvPr id="5" name="TextBox 4"/>
          <p:cNvSpPr txBox="1"/>
          <p:nvPr/>
        </p:nvSpPr>
        <p:spPr bwMode="auto">
          <a:xfrm>
            <a:off x="833487" y="1219200"/>
            <a:ext cx="8305800" cy="1754326"/>
          </a:xfrm>
          <a:prstGeom prst="rect">
            <a:avLst/>
          </a:prstGeom>
          <a:noFill/>
        </p:spPr>
        <p:txBody>
          <a:bodyPr wrap="square">
            <a:spAutoFit/>
          </a:bodyPr>
          <a:lstStyle/>
          <a:p>
            <a:pPr>
              <a:spcBef>
                <a:spcPts val="0"/>
              </a:spcBef>
              <a:spcAft>
                <a:spcPts val="0"/>
              </a:spcAft>
              <a:defRPr/>
            </a:pPr>
            <a:r>
              <a:rPr lang="en-US" sz="1800" b="0" i="0" u="none" strike="noStrike"/>
              <a:t>Once a campaign has been created, users can share the campaign and anybody can contribute to the campaign. </a:t>
            </a:r>
            <a:r>
              <a:rPr lang="en-US" sz="1800" b="1" i="0" u="none" strike="noStrike"/>
              <a:t>The funds will go to the address of the campaign and not to the creator of the campaign,</a:t>
            </a:r>
            <a:r>
              <a:rPr lang="en-US" sz="1800" b="0" i="0" u="none" strike="noStrike"/>
              <a:t> thus making the process more efficient and anti-fraudulent.</a:t>
            </a:r>
            <a:endParaRPr lang="en-US" b="0"/>
          </a:p>
          <a:p>
            <a:pPr>
              <a:defRPr/>
            </a:pPr>
            <a:br>
              <a:rPr lang="en-US"/>
            </a:br>
            <a:endParaRPr lang="en-IN"/>
          </a:p>
        </p:txBody>
      </p:sp>
      <p:pic>
        <p:nvPicPr>
          <p:cNvPr id="4" name="Picture 3"/>
          <p:cNvPicPr>
            <a:picLocks noChangeAspect="1"/>
          </p:cNvPicPr>
          <p:nvPr/>
        </p:nvPicPr>
        <p:blipFill>
          <a:blip r:embed="rId2"/>
          <a:stretch/>
        </p:blipFill>
        <p:spPr bwMode="auto">
          <a:xfrm>
            <a:off x="1485900" y="2819400"/>
            <a:ext cx="6172200" cy="34718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2667000" y="286871"/>
            <a:ext cx="6477000" cy="584775"/>
          </a:xfrm>
          <a:prstGeom prst="rect">
            <a:avLst/>
          </a:prstGeom>
          <a:noFill/>
        </p:spPr>
        <p:txBody>
          <a:bodyPr wrap="square">
            <a:spAutoFit/>
          </a:bodyPr>
          <a:lstStyle/>
          <a:p>
            <a:pPr>
              <a:defRPr/>
            </a:pPr>
            <a:r>
              <a:rPr lang="en-IN" sz="3200" b="1" i="0" u="none" strike="noStrike"/>
              <a:t>Donate of Funds</a:t>
            </a:r>
            <a:endParaRPr lang="en-IN" sz="3200"/>
          </a:p>
        </p:txBody>
      </p:sp>
      <p:sp>
        <p:nvSpPr>
          <p:cNvPr id="5" name="TextBox 4"/>
          <p:cNvSpPr txBox="1"/>
          <p:nvPr/>
        </p:nvSpPr>
        <p:spPr bwMode="auto">
          <a:xfrm>
            <a:off x="457200" y="1066800"/>
            <a:ext cx="8382000" cy="1754326"/>
          </a:xfrm>
          <a:prstGeom prst="rect">
            <a:avLst/>
          </a:prstGeom>
          <a:noFill/>
        </p:spPr>
        <p:txBody>
          <a:bodyPr wrap="square">
            <a:spAutoFit/>
          </a:bodyPr>
          <a:lstStyle/>
          <a:p>
            <a:pPr>
              <a:spcBef>
                <a:spcPts val="0"/>
              </a:spcBef>
              <a:spcAft>
                <a:spcPts val="0"/>
              </a:spcAft>
              <a:defRPr/>
            </a:pPr>
            <a:r>
              <a:rPr lang="en-US" sz="1800" b="0" i="0" u="none" strike="noStrike"/>
              <a:t>The Creator of a Campaign can propose how to use the funds in the form of a Withdrawal Request. Anybody who contributes more than a particular amount is called an approver, and will be able to approve or deny the request.</a:t>
            </a:r>
            <a:endParaRPr lang="en-US" b="0"/>
          </a:p>
          <a:p>
            <a:pPr>
              <a:spcBef>
                <a:spcPts val="0"/>
              </a:spcBef>
              <a:spcAft>
                <a:spcPts val="0"/>
              </a:spcAft>
              <a:defRPr/>
            </a:pPr>
            <a:r>
              <a:rPr lang="en-US" sz="1800" b="1" i="0" u="none" strike="noStrike"/>
              <a:t>Funds can’t be withdrawn without the approval of 50% approvers.</a:t>
            </a:r>
            <a:endParaRPr lang="en-US" b="0"/>
          </a:p>
          <a:p>
            <a:pPr>
              <a:defRPr/>
            </a:pPr>
            <a:br>
              <a:rPr lang="en-US"/>
            </a:br>
            <a:endParaRPr lang="en-IN"/>
          </a:p>
        </p:txBody>
      </p:sp>
      <p:pic>
        <p:nvPicPr>
          <p:cNvPr id="4" name="Picture 3"/>
          <p:cNvPicPr>
            <a:picLocks noChangeAspect="1"/>
          </p:cNvPicPr>
          <p:nvPr/>
        </p:nvPicPr>
        <p:blipFill>
          <a:blip r:embed="rId2"/>
          <a:stretch/>
        </p:blipFill>
        <p:spPr bwMode="auto">
          <a:xfrm>
            <a:off x="1059867" y="2534255"/>
            <a:ext cx="7176665" cy="40368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868362"/>
          </a:xfrm>
        </p:spPr>
        <p:txBody>
          <a:bodyPr/>
          <a:lstStyle/>
          <a:p>
            <a:pPr>
              <a:defRPr/>
            </a:pPr>
            <a:r>
              <a:rPr lang="en-US"/>
              <a:t>Conclusion </a:t>
            </a:r>
            <a:endParaRPr/>
          </a:p>
        </p:txBody>
      </p:sp>
      <p:sp>
        <p:nvSpPr>
          <p:cNvPr id="3" name="Content Placeholder 2"/>
          <p:cNvSpPr>
            <a:spLocks noGrp="1"/>
          </p:cNvSpPr>
          <p:nvPr>
            <p:ph idx="1"/>
          </p:nvPr>
        </p:nvSpPr>
        <p:spPr bwMode="auto">
          <a:xfrm>
            <a:off x="457200" y="1371600"/>
            <a:ext cx="8229600" cy="4525963"/>
          </a:xfrm>
        </p:spPr>
        <p:txBody>
          <a:bodyPr>
            <a:normAutofit/>
          </a:bodyPr>
          <a:lstStyle/>
          <a:p>
            <a:pPr>
              <a:spcBef>
                <a:spcPts val="0"/>
              </a:spcBef>
              <a:spcAft>
                <a:spcPts val="0"/>
              </a:spcAft>
              <a:buFont typeface="Arial"/>
              <a:buChar char="•"/>
              <a:defRPr/>
            </a:pPr>
            <a:r>
              <a:rPr lang="en-US" sz="2400" b="0" i="0" u="none" strike="noStrike"/>
              <a:t> Conventional crowdfunding methods have long suffered from lack of transparency and fraud. It is an avoidable problem, and we believe that we have implemented a solid solution that can do away with these long-standing problems.</a:t>
            </a:r>
            <a:endParaRPr/>
          </a:p>
          <a:p>
            <a:pPr>
              <a:spcBef>
                <a:spcPts val="0"/>
              </a:spcBef>
              <a:spcAft>
                <a:spcPts val="0"/>
              </a:spcAft>
              <a:buFont typeface="Arial"/>
              <a:buChar char="•"/>
              <a:defRPr/>
            </a:pPr>
            <a:endParaRPr lang="en-US" sz="2400" b="0" i="0" u="none" strike="noStrike"/>
          </a:p>
          <a:p>
            <a:pPr>
              <a:spcBef>
                <a:spcPts val="0"/>
              </a:spcBef>
              <a:spcAft>
                <a:spcPts val="0"/>
              </a:spcAft>
              <a:buFont typeface="Arial"/>
              <a:buChar char="•"/>
              <a:defRPr/>
            </a:pPr>
            <a:r>
              <a:rPr lang="en-US" sz="2400" b="0" i="0" u="none" strike="noStrike"/>
              <a:t>  The aim to have a transparent, anti-fraudulent, decentralized platform  has been achieved to a great extent. This project has covered the weak points of general crowdfunding platforms to provide transparency to the process of crowdfunding and build trust among people, so that they may contribute their wealth to good causes without fear of fraud.</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792162"/>
          </a:xfrm>
        </p:spPr>
        <p:txBody>
          <a:bodyPr>
            <a:normAutofit/>
          </a:bodyPr>
          <a:lstStyle/>
          <a:p>
            <a:pPr>
              <a:defRPr/>
            </a:pPr>
            <a:r>
              <a:rPr lang="en-US" sz="4000">
                <a:latin typeface="Times New Roman"/>
                <a:cs typeface="Times New Roman"/>
              </a:rPr>
              <a:t>References</a:t>
            </a:r>
            <a:endParaRPr/>
          </a:p>
        </p:txBody>
      </p:sp>
      <p:sp>
        <p:nvSpPr>
          <p:cNvPr id="3" name="Content Placeholder 2"/>
          <p:cNvSpPr>
            <a:spLocks noGrp="1"/>
          </p:cNvSpPr>
          <p:nvPr>
            <p:ph idx="1"/>
          </p:nvPr>
        </p:nvSpPr>
        <p:spPr bwMode="auto">
          <a:xfrm>
            <a:off x="533400" y="1219200"/>
            <a:ext cx="8229600" cy="5486400"/>
          </a:xfrm>
        </p:spPr>
        <p:txBody>
          <a:bodyPr>
            <a:normAutofit/>
          </a:bodyPr>
          <a:lstStyle/>
          <a:p>
            <a:pPr marL="0" indent="0" algn="just">
              <a:lnSpc>
                <a:spcPct val="150000"/>
              </a:lnSpc>
              <a:buNone/>
              <a:defRPr/>
            </a:pPr>
            <a:r>
              <a:rPr lang="en-US" sz="1800"/>
              <a:t>[</a:t>
            </a:r>
            <a:r>
              <a:rPr lang="en-US" sz="1800">
                <a:latin typeface="Times New Roman"/>
                <a:cs typeface="Times New Roman"/>
              </a:rPr>
              <a:t>1]. </a:t>
            </a:r>
            <a:r>
              <a:rPr lang="en-IN" sz="1800" b="0" i="0" u="sng" strike="noStrike">
                <a:solidFill>
                  <a:srgbClr val="000000"/>
                </a:solidFill>
                <a:hlinkClick r:id="rId2" tooltip="https://ieeexplore.ieee.org/document/9640888"/>
              </a:rPr>
              <a:t>https://ieeexplore.ieee.org/document/9640888</a:t>
            </a:r>
            <a:r>
              <a:rPr lang="en-US" sz="1800">
                <a:latin typeface="Times New Roman"/>
                <a:cs typeface="Times New Roman"/>
              </a:rPr>
              <a:t>. </a:t>
            </a:r>
            <a:endParaRPr/>
          </a:p>
          <a:p>
            <a:pPr marL="0" indent="0" algn="just">
              <a:lnSpc>
                <a:spcPct val="150000"/>
              </a:lnSpc>
              <a:buNone/>
              <a:defRPr/>
            </a:pPr>
            <a:r>
              <a:rPr lang="en-US" sz="1800">
                <a:latin typeface="Times New Roman"/>
                <a:cs typeface="Times New Roman"/>
              </a:rPr>
              <a:t>[2].</a:t>
            </a:r>
            <a:r>
              <a:rPr lang="en-IN" sz="1800" b="0" i="0" u="none" strike="noStrike">
                <a:solidFill>
                  <a:srgbClr val="000000"/>
                </a:solidFill>
              </a:rPr>
              <a:t> </a:t>
            </a:r>
            <a:r>
              <a:rPr lang="en-IN" sz="1800" b="0" i="0" u="none" strike="noStrike">
                <a:solidFill>
                  <a:srgbClr val="000000"/>
                </a:solidFill>
              </a:rPr>
              <a:t>CryptoRelief</a:t>
            </a:r>
            <a:r>
              <a:rPr lang="en-IN" sz="1800" b="0" i="0" u="none" strike="noStrike">
                <a:solidFill>
                  <a:srgbClr val="000000"/>
                </a:solidFill>
              </a:rPr>
              <a:t> platform: </a:t>
            </a:r>
            <a:r>
              <a:rPr lang="en-IN" sz="1800" b="0" i="0" u="sng" strike="noStrike">
                <a:solidFill>
                  <a:srgbClr val="1155CC"/>
                </a:solidFill>
                <a:hlinkClick r:id="rId3" tooltip="https://cryptorelief.in/"/>
              </a:rPr>
              <a:t>https://cryptorelief.in</a:t>
            </a:r>
            <a:endParaRPr lang="en-US" sz="1800">
              <a:latin typeface="Times New Roman"/>
              <a:cs typeface="Times New Roman"/>
            </a:endParaRPr>
          </a:p>
          <a:p>
            <a:pPr marL="0" indent="0" algn="just">
              <a:lnSpc>
                <a:spcPct val="150000"/>
              </a:lnSpc>
              <a:buNone/>
              <a:defRPr/>
            </a:pPr>
            <a:r>
              <a:rPr lang="en-US" sz="1800">
                <a:latin typeface="Times New Roman"/>
                <a:cs typeface="Times New Roman"/>
              </a:rPr>
              <a:t>[3]. </a:t>
            </a:r>
            <a:r>
              <a:rPr lang="en-IN" sz="1800" b="0" i="0" u="none" strike="noStrike">
                <a:solidFill>
                  <a:srgbClr val="000000"/>
                </a:solidFill>
              </a:rPr>
              <a:t>Next JS Documentation: </a:t>
            </a:r>
            <a:r>
              <a:rPr lang="en-IN" sz="1800" b="0" i="0" u="sng" strike="noStrike">
                <a:solidFill>
                  <a:srgbClr val="1155CC"/>
                </a:solidFill>
                <a:hlinkClick r:id="rId4" tooltip="https://nextjs.org/"/>
              </a:rPr>
              <a:t>https://nextjs.org/</a:t>
            </a:r>
            <a:endParaRPr lang="en-US" sz="1800">
              <a:latin typeface="Times New Roman"/>
              <a:cs typeface="Times New Roman"/>
            </a:endParaRPr>
          </a:p>
          <a:p>
            <a:pPr marL="0" indent="0" algn="just">
              <a:lnSpc>
                <a:spcPct val="150000"/>
              </a:lnSpc>
              <a:buNone/>
              <a:defRPr/>
            </a:pPr>
            <a:r>
              <a:rPr lang="en-US" sz="1800">
                <a:latin typeface="Times New Roman"/>
                <a:cs typeface="Times New Roman"/>
              </a:rPr>
              <a:t>[4]. </a:t>
            </a:r>
            <a:r>
              <a:rPr lang="en-IN" sz="1800" b="0" i="0" u="none" strike="noStrike">
                <a:solidFill>
                  <a:srgbClr val="000000"/>
                </a:solidFill>
              </a:rPr>
              <a:t>Learning Solidity Language: </a:t>
            </a:r>
            <a:r>
              <a:rPr lang="en-IN" sz="1800" b="0" i="0" u="sng" strike="noStrike">
                <a:solidFill>
                  <a:srgbClr val="1155CC"/>
                </a:solidFill>
                <a:hlinkClick r:id="rId5" tooltip="https://cryptozombies.io/"/>
              </a:rPr>
              <a:t>https://cryptozombies.io/</a:t>
            </a:r>
            <a:r>
              <a:rPr lang="en-IN" sz="1800" b="0" i="0" u="sng" strike="noStrike">
                <a:solidFill>
                  <a:srgbClr val="1155CC"/>
                </a:solidFill>
              </a:rPr>
              <a:t>.</a:t>
            </a:r>
            <a:endParaRPr lang="en-US" sz="1800">
              <a:latin typeface="Times New Roman"/>
              <a:cs typeface="Times New Roman"/>
            </a:endParaRPr>
          </a:p>
          <a:p>
            <a:pPr marL="0" indent="0" algn="just">
              <a:lnSpc>
                <a:spcPct val="150000"/>
              </a:lnSpc>
              <a:buNone/>
              <a:defRPr/>
            </a:pPr>
            <a:r>
              <a:rPr lang="en-US" sz="1800">
                <a:latin typeface="Times New Roman"/>
                <a:cs typeface="Times New Roman"/>
              </a:rPr>
              <a:t>[5].</a:t>
            </a:r>
            <a:r>
              <a:rPr lang="en-IN" sz="1800" b="0" i="0" u="none" strike="noStrike">
                <a:solidFill>
                  <a:srgbClr val="000000"/>
                </a:solidFill>
              </a:rPr>
              <a:t> web3.js - Ethereum JavaScript API: </a:t>
            </a:r>
            <a:r>
              <a:rPr lang="en-IN" sz="1800" b="0" i="0" u="sng" strike="noStrike">
                <a:solidFill>
                  <a:srgbClr val="1155CC"/>
                </a:solidFill>
                <a:hlinkClick r:id="rId6" tooltip="https://web3js.readthedocs.io/en/v1.3.4/"/>
              </a:rPr>
              <a:t>https://web3js.readthedocs.io/en/v1.3.4/</a:t>
            </a:r>
            <a:endParaRPr lang="en-IN" sz="1800" b="0" i="0" u="sng" strike="noStrike">
              <a:solidFill>
                <a:srgbClr val="1155CC"/>
              </a:solidFill>
            </a:endParaRPr>
          </a:p>
          <a:p>
            <a:pPr marL="0" indent="0">
              <a:lnSpc>
                <a:spcPct val="150000"/>
              </a:lnSpc>
              <a:buNone/>
              <a:defRPr/>
            </a:pPr>
            <a:r>
              <a:rPr lang="en-IN" sz="1800"/>
              <a:t>[6</a:t>
            </a:r>
            <a:r>
              <a:rPr lang="en-IN" sz="1800">
                <a:latin typeface="Times New Roman"/>
                <a:cs typeface="Times New Roman"/>
              </a:rPr>
              <a:t>]. </a:t>
            </a:r>
            <a:r>
              <a:rPr lang="en-IN" sz="1800" b="0" i="0" u="none" strike="noStrike">
                <a:solidFill>
                  <a:srgbClr val="000000"/>
                </a:solidFill>
                <a:latin typeface="Times New Roman"/>
                <a:cs typeface="Times New Roman"/>
              </a:rPr>
              <a:t>How data is stored in Ethereum Blockchain: </a:t>
            </a:r>
            <a:r>
              <a:rPr lang="en-IN" sz="1800" b="0" i="0" u="sng" strike="noStrike">
                <a:solidFill>
                  <a:srgbClr val="1155CC"/>
                </a:solidFill>
                <a:latin typeface="Times New Roman"/>
                <a:cs typeface="Times New Roman"/>
                <a:hlinkClick r:id="rId7" tooltip="https://laurentsenta.com/articles/storage-and-dapps-on-ethereum-blockchain/"/>
              </a:rPr>
              <a:t>https://laurentsenta.com/articles/storage-and-dapps-on-ethereum-blockchain/</a:t>
            </a:r>
            <a:endParaRPr lang="en-IN" sz="1800" b="0" i="0" u="none" strike="noStrike">
              <a:solidFill>
                <a:srgbClr val="000000"/>
              </a:solidFill>
              <a:latin typeface="Times New Roman"/>
              <a:cs typeface="Times New Roman"/>
            </a:endParaRPr>
          </a:p>
          <a:p>
            <a:pPr marL="0" indent="0" algn="just">
              <a:lnSpc>
                <a:spcPct val="150000"/>
              </a:lnSpc>
              <a:buNone/>
              <a:defRPr/>
            </a:pPr>
            <a:endParaRPr lang="en-IN" sz="1800" b="0" i="0" strike="noStrike"/>
          </a:p>
          <a:p>
            <a:pPr marL="0" indent="0" algn="just">
              <a:lnSpc>
                <a:spcPct val="150000"/>
              </a:lnSpc>
              <a:buNone/>
              <a:defRPr/>
            </a:pPr>
            <a:endParaRPr lang="en-US">
              <a:latin typeface="Times New Roman"/>
              <a:cs typeface="Times New Roman"/>
            </a:endParaRPr>
          </a:p>
          <a:p>
            <a:pPr marL="0" indent="0">
              <a:buNone/>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868362"/>
          </a:xfrm>
        </p:spPr>
        <p:txBody>
          <a:bodyPr/>
          <a:lstStyle/>
          <a:p>
            <a:pPr>
              <a:defRPr/>
            </a:pPr>
            <a:r>
              <a:rPr lang="en-US" sz="4000">
                <a:latin typeface="Times New Roman"/>
                <a:cs typeface="Times New Roman"/>
              </a:rPr>
              <a:t>Contents</a:t>
            </a:r>
            <a:endParaRPr/>
          </a:p>
        </p:txBody>
      </p:sp>
      <p:sp>
        <p:nvSpPr>
          <p:cNvPr id="3" name="Content Placeholder 2"/>
          <p:cNvSpPr>
            <a:spLocks noGrp="1"/>
          </p:cNvSpPr>
          <p:nvPr>
            <p:ph idx="1"/>
          </p:nvPr>
        </p:nvSpPr>
        <p:spPr bwMode="auto">
          <a:xfrm>
            <a:off x="457200" y="1295400"/>
            <a:ext cx="8229600" cy="4525963"/>
          </a:xfrm>
        </p:spPr>
        <p:txBody>
          <a:bodyPr>
            <a:normAutofit/>
          </a:bodyPr>
          <a:lstStyle/>
          <a:p>
            <a:pPr algn="just">
              <a:lnSpc>
                <a:spcPct val="150000"/>
              </a:lnSpc>
              <a:defRPr/>
            </a:pPr>
            <a:r>
              <a:rPr lang="en-US" sz="2000">
                <a:latin typeface="Times New Roman"/>
                <a:cs typeface="Times New Roman"/>
              </a:rPr>
              <a:t>Problem statement 	</a:t>
            </a:r>
            <a:endParaRPr/>
          </a:p>
          <a:p>
            <a:pPr algn="just">
              <a:lnSpc>
                <a:spcPct val="150000"/>
              </a:lnSpc>
              <a:defRPr/>
            </a:pPr>
            <a:r>
              <a:rPr lang="en-US" sz="2000">
                <a:latin typeface="Times New Roman"/>
                <a:cs typeface="Times New Roman"/>
              </a:rPr>
              <a:t>Scope 	</a:t>
            </a:r>
            <a:endParaRPr/>
          </a:p>
          <a:p>
            <a:pPr algn="just">
              <a:lnSpc>
                <a:spcPct val="150000"/>
              </a:lnSpc>
              <a:defRPr/>
            </a:pPr>
            <a:r>
              <a:rPr lang="en-US" sz="2000">
                <a:latin typeface="Times New Roman"/>
                <a:cs typeface="Times New Roman"/>
              </a:rPr>
              <a:t>literature review 	</a:t>
            </a:r>
            <a:endParaRPr/>
          </a:p>
          <a:p>
            <a:pPr algn="just">
              <a:lnSpc>
                <a:spcPct val="150000"/>
              </a:lnSpc>
              <a:defRPr/>
            </a:pPr>
            <a:r>
              <a:rPr lang="en-US" sz="2000">
                <a:latin typeface="Times New Roman"/>
                <a:cs typeface="Times New Roman"/>
              </a:rPr>
              <a:t>SRS 	</a:t>
            </a:r>
            <a:endParaRPr/>
          </a:p>
          <a:p>
            <a:pPr algn="just">
              <a:lnSpc>
                <a:spcPct val="150000"/>
              </a:lnSpc>
              <a:defRPr/>
            </a:pPr>
            <a:r>
              <a:rPr lang="en-US" sz="2000">
                <a:latin typeface="Times New Roman"/>
                <a:cs typeface="Times New Roman"/>
              </a:rPr>
              <a:t>Model 	</a:t>
            </a:r>
            <a:endParaRPr/>
          </a:p>
          <a:p>
            <a:pPr algn="just">
              <a:lnSpc>
                <a:spcPct val="150000"/>
              </a:lnSpc>
              <a:defRPr/>
            </a:pPr>
            <a:r>
              <a:rPr lang="en-US" sz="2000">
                <a:latin typeface="Times New Roman"/>
                <a:cs typeface="Times New Roman"/>
              </a:rPr>
              <a:t>Conlusion</a:t>
            </a:r>
            <a:r>
              <a:rPr lang="en-US" sz="2000">
                <a:latin typeface="Times New Roman"/>
                <a:cs typeface="Times New Roman"/>
              </a:rPr>
              <a:t>	</a:t>
            </a:r>
            <a:endParaRPr/>
          </a:p>
          <a:p>
            <a:pPr algn="just">
              <a:lnSpc>
                <a:spcPct val="150000"/>
              </a:lnSpc>
              <a:defRPr/>
            </a:pPr>
            <a:r>
              <a:rPr lang="en-US" sz="2000">
                <a:latin typeface="Times New Roman"/>
                <a:cs typeface="Times New Roman"/>
              </a:rPr>
              <a:t>References</a:t>
            </a:r>
            <a:endParaRPr/>
          </a:p>
          <a:p>
            <a:pPr>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4000">
                <a:latin typeface="Times New Roman"/>
                <a:cs typeface="Times New Roman"/>
              </a:rPr>
              <a:t>Problem Statement</a:t>
            </a:r>
            <a:endParaRPr/>
          </a:p>
        </p:txBody>
      </p:sp>
      <p:sp>
        <p:nvSpPr>
          <p:cNvPr id="3" name="Content Placeholder 2"/>
          <p:cNvSpPr>
            <a:spLocks noGrp="1"/>
          </p:cNvSpPr>
          <p:nvPr>
            <p:ph idx="1"/>
          </p:nvPr>
        </p:nvSpPr>
        <p:spPr bwMode="auto">
          <a:xfrm>
            <a:off x="457200" y="1417638"/>
            <a:ext cx="8229600" cy="4525963"/>
          </a:xfrm>
        </p:spPr>
        <p:txBody>
          <a:bodyPr>
            <a:normAutofit/>
          </a:bodyPr>
          <a:lstStyle/>
          <a:p>
            <a:pPr marL="0" indent="0" algn="just">
              <a:buNone/>
              <a:defRPr/>
            </a:pPr>
            <a:r>
              <a:rPr lang="en-US" sz="2800" b="0" i="0" u="none" strike="noStrike">
                <a:latin typeface="Times New Roman"/>
                <a:cs typeface="Times New Roman"/>
              </a:rPr>
              <a:t>Crowdfunding is one of the most popular ways to raise funds for any project, cause or for helping any individual in need. With the onset of Covid we have seen a rise in Crowdfunding activities across the globe which includes small campaigns to help people get oxygen and medical help to large funds such as PM Cares</a:t>
            </a:r>
            <a:r>
              <a:rPr lang="en-US" sz="1800" b="0" i="0" u="none" strike="noStrike">
                <a:solidFill>
                  <a:srgbClr val="38B2AC"/>
                </a:solidFill>
                <a:latin typeface="Times New Roman"/>
                <a:cs typeface="Times New Roman"/>
              </a:rPr>
              <a:t>.</a:t>
            </a:r>
            <a:endParaRPr/>
          </a:p>
          <a:p>
            <a:pPr marL="0" indent="0">
              <a:buNone/>
              <a:defRPr/>
            </a:pPr>
            <a:r>
              <a:rPr lang="en-US" sz="2800">
                <a:latin typeface="Times New Roman"/>
                <a:cs typeface="Times New Roman"/>
              </a:rPr>
              <a:t>To create platform which is secure, has transparency, is Anti-Fraud, will help in global contribution</a:t>
            </a:r>
            <a:endParaRPr/>
          </a:p>
          <a:p>
            <a:pPr marL="0" indent="0" algn="just">
              <a:buNone/>
              <a:defRPr/>
            </a:pPr>
            <a:endParaRPr lang="en-US"/>
          </a:p>
          <a:p>
            <a:pPr marL="0" indent="0" algn="just">
              <a:buNone/>
              <a:defRPr/>
            </a:pPr>
            <a:endParaRPr lang="en-US">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28600"/>
            <a:ext cx="8229600" cy="762000"/>
          </a:xfrm>
        </p:spPr>
        <p:txBody>
          <a:bodyPr>
            <a:normAutofit fontScale="90000"/>
          </a:bodyPr>
          <a:lstStyle/>
          <a:p>
            <a:pPr>
              <a:defRPr/>
            </a:pPr>
            <a:br>
              <a:rPr lang="en-US"/>
            </a:br>
            <a:r>
              <a:rPr lang="en-US">
                <a:latin typeface="Times New Roman"/>
                <a:cs typeface="Times New Roman"/>
              </a:rPr>
              <a:t>Scope</a:t>
            </a:r>
            <a:r>
              <a:rPr lang="en-US"/>
              <a:t>	</a:t>
            </a:r>
            <a:br>
              <a:rPr lang="en-US"/>
            </a:br>
            <a:endParaRPr lang="en-US"/>
          </a:p>
        </p:txBody>
      </p:sp>
      <p:sp>
        <p:nvSpPr>
          <p:cNvPr id="3" name="Content Placeholder 2"/>
          <p:cNvSpPr>
            <a:spLocks noGrp="1"/>
          </p:cNvSpPr>
          <p:nvPr>
            <p:ph idx="1"/>
          </p:nvPr>
        </p:nvSpPr>
        <p:spPr bwMode="auto">
          <a:xfrm>
            <a:off x="457200" y="1219200"/>
            <a:ext cx="8229600" cy="4525963"/>
          </a:xfrm>
        </p:spPr>
        <p:txBody>
          <a:bodyPr>
            <a:normAutofit/>
          </a:bodyPr>
          <a:lstStyle/>
          <a:p>
            <a:pPr>
              <a:defRPr/>
            </a:pPr>
            <a:r>
              <a:rPr lang="en-IN" sz="2000"/>
              <a:t>It is </a:t>
            </a:r>
            <a:r>
              <a:rPr lang="en-US" sz="2000" b="0" i="0" u="none" strike="noStrike">
                <a:latin typeface="+mj-lt"/>
              </a:rPr>
              <a:t>to be a ReactJS based application, which will be supported by any web browser. </a:t>
            </a:r>
            <a:r>
              <a:rPr lang="en-US" sz="2000" b="0" i="0" u="none" strike="noStrike"/>
              <a:t>Internet connectivity will be required. Users will require ‘</a:t>
            </a:r>
            <a:r>
              <a:rPr lang="en-US" sz="2000" b="0" i="0" u="none" strike="noStrike"/>
              <a:t>Metamask</a:t>
            </a:r>
            <a:r>
              <a:rPr lang="en-US" sz="2000" b="0" i="0" u="none" strike="noStrike"/>
              <a:t>’ browser extension to sign transactions.</a:t>
            </a:r>
            <a:endParaRPr/>
          </a:p>
          <a:p>
            <a:pPr>
              <a:defRPr/>
            </a:pPr>
            <a:r>
              <a:rPr lang="en-US" sz="2000" b="0" i="0" u="none" strike="noStrike"/>
              <a:t>Crowdfunding over the years has helped people but has also seen heavy frauds in the name of Crowdfunding. With this platform we want to bring transparency to the process of crowdfunding and build trust among people to contribute to all the causes</a:t>
            </a:r>
            <a:r>
              <a:rPr lang="en-US" sz="2000"/>
              <a:t>.</a:t>
            </a:r>
            <a:endParaRPr/>
          </a:p>
          <a:p>
            <a:pPr>
              <a:defRPr/>
            </a:pPr>
            <a:r>
              <a:rPr lang="en-US" sz="2000" b="0" i="0" u="none" strike="noStrike">
                <a:latin typeface="Calibri"/>
                <a:cs typeface="Calibri"/>
              </a:rPr>
              <a:t>Given the Ethereum Blockchain provides us with most of the security features, the development does not require much cost. The only cost would be the server cost of the deployed application</a:t>
            </a:r>
            <a:r>
              <a:rPr lang="en-US" sz="2000">
                <a:latin typeface="Calibri"/>
                <a:cs typeface="Calibri"/>
              </a:rPr>
              <a:t>.</a:t>
            </a:r>
            <a:endParaRPr lang="en-US" sz="2000" b="0" i="0" u="none" strike="noStrike">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639762"/>
          </a:xfrm>
        </p:spPr>
        <p:txBody>
          <a:bodyPr>
            <a:normAutofit fontScale="90000"/>
          </a:bodyPr>
          <a:lstStyle/>
          <a:p>
            <a:pPr>
              <a:defRPr/>
            </a:pPr>
            <a:r>
              <a:rPr lang="en-US" sz="4000">
                <a:latin typeface="Times New Roman"/>
                <a:cs typeface="Times New Roman"/>
              </a:rPr>
              <a:t>Literature Review</a:t>
            </a:r>
            <a:endParaRPr/>
          </a:p>
        </p:txBody>
      </p:sp>
      <p:graphicFrame>
        <p:nvGraphicFramePr>
          <p:cNvPr id="5" name="Table 4"/>
          <p:cNvGraphicFramePr>
            <a:graphicFrameLocks xmlns:a="http://schemas.openxmlformats.org/drawingml/2006/main" noGrp="1"/>
          </p:cNvGraphicFramePr>
          <p:nvPr/>
        </p:nvGraphicFramePr>
        <p:xfrm>
          <a:off x="398745" y="1143000"/>
          <a:ext cx="8229600" cy="5257801"/>
        </p:xfrm>
        <a:graphic>
          <a:graphicData uri="http://schemas.openxmlformats.org/drawingml/2006/table">
            <a:tbl>
              <a:tblPr firstRow="1" firstCol="0" lastRow="0" lastCol="0" bandRow="1" bandCol="0">
                <a:tableStyleId>{5C22544A-7EE6-4342-B048-85BDC9FD1C3A}</a:tableStyleId>
              </a:tblPr>
              <a:tblGrid>
                <a:gridCol w="559837"/>
                <a:gridCol w="1399592"/>
                <a:gridCol w="1231641"/>
                <a:gridCol w="771330"/>
                <a:gridCol w="2083837"/>
                <a:gridCol w="2183363"/>
              </a:tblGrid>
              <a:tr h="652929">
                <a:tc>
                  <a:txBody>
                    <a:bodyPr/>
                    <a:p>
                      <a:pPr>
                        <a:defRPr/>
                      </a:pPr>
                      <a:r>
                        <a:rPr lang="en-US" sz="1600">
                          <a:latin typeface="Times New Roman"/>
                          <a:cs typeface="Times New Roman"/>
                        </a:rPr>
                        <a:t>Sr</a:t>
                      </a:r>
                      <a:r>
                        <a:rPr lang="en-US" sz="1600">
                          <a:latin typeface="Times New Roman"/>
                          <a:cs typeface="Times New Roman"/>
                        </a:rPr>
                        <a:t> No.</a:t>
                      </a:r>
                      <a:endParaRPr/>
                    </a:p>
                  </a:txBody>
                  <a:tcPr/>
                </a:tc>
                <a:tc>
                  <a:txBody>
                    <a:bodyPr/>
                    <a:p>
                      <a:pPr>
                        <a:defRPr/>
                      </a:pPr>
                      <a:r>
                        <a:rPr lang="en-US" sz="1600">
                          <a:latin typeface="Times New Roman"/>
                          <a:cs typeface="Times New Roman"/>
                        </a:rPr>
                        <a:t>Paper Name</a:t>
                      </a:r>
                      <a:endParaRPr/>
                    </a:p>
                  </a:txBody>
                  <a:tcPr/>
                </a:tc>
                <a:tc>
                  <a:txBody>
                    <a:bodyPr/>
                    <a:p>
                      <a:pPr>
                        <a:defRPr/>
                      </a:pPr>
                      <a:r>
                        <a:rPr lang="en-US" sz="1600">
                          <a:latin typeface="Times New Roman"/>
                          <a:cs typeface="Times New Roman"/>
                        </a:rPr>
                        <a:t>Author</a:t>
                      </a:r>
                      <a:endParaRPr/>
                    </a:p>
                  </a:txBody>
                  <a:tcPr/>
                </a:tc>
                <a:tc>
                  <a:txBody>
                    <a:bodyPr/>
                    <a:p>
                      <a:pPr>
                        <a:defRPr/>
                      </a:pPr>
                      <a:r>
                        <a:rPr lang="en-US" sz="1600">
                          <a:latin typeface="Times New Roman"/>
                          <a:cs typeface="Times New Roman"/>
                        </a:rPr>
                        <a:t>Year</a:t>
                      </a:r>
                      <a:endParaRPr/>
                    </a:p>
                  </a:txBody>
                  <a:tcPr/>
                </a:tc>
                <a:tc>
                  <a:txBody>
                    <a:bodyPr/>
                    <a:p>
                      <a:pPr>
                        <a:defRPr/>
                      </a:pPr>
                      <a:r>
                        <a:rPr lang="en-US" sz="1600">
                          <a:latin typeface="Times New Roman"/>
                          <a:cs typeface="Times New Roman"/>
                        </a:rPr>
                        <a:t>Advantages</a:t>
                      </a:r>
                      <a:endParaRPr/>
                    </a:p>
                  </a:txBody>
                  <a:tcPr/>
                </a:tc>
                <a:tc>
                  <a:txBody>
                    <a:bodyPr/>
                    <a:p>
                      <a:pPr>
                        <a:defRPr/>
                      </a:pPr>
                      <a:r>
                        <a:rPr lang="en-US" sz="1600">
                          <a:latin typeface="Times New Roman"/>
                          <a:cs typeface="Times New Roman"/>
                        </a:rPr>
                        <a:t>Disadvantages</a:t>
                      </a:r>
                      <a:endParaRPr/>
                    </a:p>
                  </a:txBody>
                  <a:tcPr/>
                </a:tc>
              </a:tr>
              <a:tr h="2302436">
                <a:tc>
                  <a:txBody>
                    <a:bodyPr/>
                    <a:p>
                      <a:pPr>
                        <a:defRPr/>
                      </a:pPr>
                      <a:r>
                        <a:rPr lang="en-US" sz="1600">
                          <a:latin typeface="Times New Roman"/>
                          <a:cs typeface="Times New Roman"/>
                        </a:rPr>
                        <a:t>1.</a:t>
                      </a:r>
                      <a:endParaRPr/>
                    </a:p>
                  </a:txBody>
                  <a:tcPr/>
                </a:tc>
                <a:tc>
                  <a:txBody>
                    <a:bodyPr/>
                    <a:p>
                      <a:pPr>
                        <a:defRPr/>
                      </a:pPr>
                      <a:r>
                        <a:rPr lang="en-US" sz="1600">
                          <a:latin typeface="Times New Roman"/>
                          <a:cs typeface="Times New Roman"/>
                        </a:rPr>
                        <a:t>Blockchain Technology Overview</a:t>
                      </a:r>
                      <a:endParaRPr/>
                    </a:p>
                  </a:txBody>
                  <a:tcPr/>
                </a:tc>
                <a:tc>
                  <a:txBody>
                    <a:bodyPr/>
                    <a:p>
                      <a:pPr>
                        <a:defRPr/>
                      </a:pPr>
                      <a:r>
                        <a:rPr lang="en-US" sz="1600">
                          <a:latin typeface="Times New Roman"/>
                          <a:cs typeface="Times New Roman"/>
                        </a:rPr>
                        <a:t>Sharnitha</a:t>
                      </a:r>
                      <a:r>
                        <a:rPr lang="en-US" sz="1600">
                          <a:latin typeface="Times New Roman"/>
                          <a:cs typeface="Times New Roman"/>
                        </a:rPr>
                        <a:t> </a:t>
                      </a:r>
                      <a:r>
                        <a:rPr lang="en-US" sz="1600">
                          <a:latin typeface="Times New Roman"/>
                          <a:cs typeface="Times New Roman"/>
                        </a:rPr>
                        <a:t>Katragadda</a:t>
                      </a:r>
                      <a:r>
                        <a:rPr lang="en-US" sz="1600">
                          <a:latin typeface="Times New Roman"/>
                          <a:cs typeface="Times New Roman"/>
                        </a:rPr>
                        <a:t>, </a:t>
                      </a:r>
                      <a:r>
                        <a:rPr lang="en-US" sz="1600">
                          <a:latin typeface="Times New Roman"/>
                          <a:cs typeface="Times New Roman"/>
                        </a:rPr>
                        <a:t>Varshitha</a:t>
                      </a:r>
                      <a:r>
                        <a:rPr lang="en-US" sz="1600">
                          <a:latin typeface="Times New Roman"/>
                          <a:cs typeface="Times New Roman"/>
                        </a:rPr>
                        <a:t> Ravi, </a:t>
                      </a:r>
                      <a:r>
                        <a:rPr lang="en-US" sz="1600">
                          <a:latin typeface="Times New Roman"/>
                          <a:cs typeface="Times New Roman"/>
                        </a:rPr>
                        <a:t>Prasanna</a:t>
                      </a:r>
                      <a:r>
                        <a:rPr lang="en-US" sz="1600">
                          <a:latin typeface="Times New Roman"/>
                          <a:cs typeface="Times New Roman"/>
                        </a:rPr>
                        <a:t> Kumar, G. Jaya Lakshmi</a:t>
                      </a:r>
                      <a:endParaRPr/>
                    </a:p>
                  </a:txBody>
                  <a:tcPr/>
                </a:tc>
                <a:tc>
                  <a:txBody>
                    <a:bodyPr/>
                    <a:p>
                      <a:pPr>
                        <a:defRPr/>
                      </a:pPr>
                      <a:r>
                        <a:rPr lang="en-US" sz="1600">
                          <a:latin typeface="Times New Roman"/>
                          <a:cs typeface="Times New Roman"/>
                        </a:rPr>
                        <a:t>2020</a:t>
                      </a:r>
                      <a:endParaRPr/>
                    </a:p>
                  </a:txBody>
                  <a:tcPr/>
                </a:tc>
                <a:tc>
                  <a:txBody>
                    <a:bodyPr/>
                    <a:p>
                      <a:pPr marL="0" indent="0">
                        <a:buFont typeface="Arial"/>
                        <a:buNone/>
                        <a:defRPr/>
                      </a:pPr>
                      <a:r>
                        <a:rPr lang="en-US" sz="1600">
                          <a:latin typeface="Times New Roman"/>
                          <a:cs typeface="Times New Roman"/>
                        </a:rPr>
                        <a:t>High response rate</a:t>
                      </a:r>
                      <a:endParaRPr/>
                    </a:p>
                  </a:txBody>
                  <a:tcPr/>
                </a:tc>
                <a:tc>
                  <a:txBody>
                    <a:bodyPr/>
                    <a:p>
                      <a:pPr marL="0" indent="0">
                        <a:buFont typeface="Arial"/>
                        <a:buNone/>
                        <a:defRPr/>
                      </a:pPr>
                      <a:r>
                        <a:rPr lang="en-US" sz="1600">
                          <a:latin typeface="Times New Roman"/>
                          <a:cs typeface="Times New Roman"/>
                        </a:rPr>
                        <a:t>Time Consuming to </a:t>
                      </a:r>
                      <a:r>
                        <a:rPr lang="en-US" sz="1600">
                          <a:latin typeface="Times New Roman"/>
                          <a:cs typeface="Times New Roman"/>
                        </a:rPr>
                        <a:t>summarise</a:t>
                      </a:r>
                      <a:r>
                        <a:rPr lang="en-US" sz="1600">
                          <a:latin typeface="Times New Roman"/>
                          <a:cs typeface="Times New Roman"/>
                        </a:rPr>
                        <a:t>.</a:t>
                      </a:r>
                      <a:endParaRPr/>
                    </a:p>
                  </a:txBody>
                  <a:tcPr/>
                </a:tc>
              </a:tr>
              <a:tr h="2302436">
                <a:tc>
                  <a:txBody>
                    <a:bodyPr/>
                    <a:p>
                      <a:pPr>
                        <a:defRPr/>
                      </a:pPr>
                      <a:r>
                        <a:rPr lang="en-US" sz="1600">
                          <a:latin typeface="Times New Roman"/>
                          <a:cs typeface="Times New Roman"/>
                        </a:rPr>
                        <a:t>2</a:t>
                      </a:r>
                      <a:endParaRPr/>
                    </a:p>
                  </a:txBody>
                  <a:tcPr/>
                </a:tc>
                <a:tc>
                  <a:txBody>
                    <a:bodyPr/>
                    <a:p>
                      <a:pPr>
                        <a:defRPr/>
                      </a:pPr>
                      <a:r>
                        <a:rPr lang="en-US" sz="1600">
                          <a:latin typeface="Times New Roman"/>
                          <a:cs typeface="Times New Roman"/>
                        </a:rPr>
                        <a:t>Blockchain Technology Beyond Bitcoin</a:t>
                      </a:r>
                      <a:endParaRPr/>
                    </a:p>
                  </a:txBody>
                  <a:tcPr/>
                </a:tc>
                <a:tc>
                  <a:txBody>
                    <a:bodyPr/>
                    <a:p>
                      <a:pPr>
                        <a:defRPr/>
                      </a:pPr>
                      <a:r>
                        <a:rPr lang="en-US" sz="1600"/>
                        <a:t>Raghad</a:t>
                      </a:r>
                      <a:r>
                        <a:rPr lang="en-US" sz="1600"/>
                        <a:t> </a:t>
                      </a:r>
                      <a:r>
                        <a:rPr lang="en-US" sz="1600"/>
                        <a:t>Alshabandar</a:t>
                      </a:r>
                      <a:r>
                        <a:rPr lang="en-US" sz="1600"/>
                        <a:t>, </a:t>
                      </a:r>
                      <a:r>
                        <a:rPr lang="en-US" sz="1600"/>
                        <a:t>Abir</a:t>
                      </a:r>
                      <a:r>
                        <a:rPr lang="en-US" sz="1600"/>
                        <a:t> </a:t>
                      </a:r>
                      <a:r>
                        <a:rPr lang="en-US" sz="1600"/>
                        <a:t>Hussain</a:t>
                      </a:r>
                      <a:r>
                        <a:rPr lang="en-US" sz="1600"/>
                        <a:t> , Robert </a:t>
                      </a:r>
                      <a:r>
                        <a:rPr lang="en-US" sz="1600"/>
                        <a:t>Keight</a:t>
                      </a:r>
                      <a:r>
                        <a:rPr lang="en-US" sz="1600"/>
                        <a:t>, </a:t>
                      </a:r>
                      <a:r>
                        <a:rPr lang="en-US" sz="1600"/>
                        <a:t>Wasiq</a:t>
                      </a:r>
                      <a:r>
                        <a:rPr lang="en-US" sz="1600"/>
                        <a:t> Khan</a:t>
                      </a:r>
                      <a:endParaRPr lang="en-US" sz="1600">
                        <a:latin typeface="Times New Roman"/>
                        <a:cs typeface="Times New Roman"/>
                      </a:endParaRPr>
                    </a:p>
                  </a:txBody>
                  <a:tcPr/>
                </a:tc>
                <a:tc>
                  <a:txBody>
                    <a:bodyPr/>
                    <a:p>
                      <a:pPr>
                        <a:defRPr/>
                      </a:pPr>
                      <a:r>
                        <a:rPr lang="en-US" sz="1600">
                          <a:latin typeface="Times New Roman"/>
                          <a:cs typeface="Times New Roman"/>
                        </a:rPr>
                        <a:t>2020</a:t>
                      </a:r>
                      <a:endParaRPr/>
                    </a:p>
                  </a:txBody>
                  <a:tcPr/>
                </a:tc>
                <a:tc>
                  <a:txBody>
                    <a:bodyPr/>
                    <a:p>
                      <a:pPr>
                        <a:defRPr/>
                      </a:pPr>
                      <a:r>
                        <a:rPr lang="en-US" sz="1600">
                          <a:latin typeface="Times New Roman"/>
                          <a:cs typeface="Times New Roman"/>
                        </a:rPr>
                        <a:t>Accessible to Everyone</a:t>
                      </a:r>
                      <a:endParaRPr/>
                    </a:p>
                  </a:txBody>
                  <a:tcPr/>
                </a:tc>
                <a:tc>
                  <a:txBody>
                    <a:bodyPr/>
                    <a:p>
                      <a:pPr>
                        <a:defRPr/>
                      </a:pPr>
                      <a:r>
                        <a:rPr lang="en-US" sz="1600">
                          <a:latin typeface="Times New Roman"/>
                          <a:cs typeface="Times New Roman"/>
                        </a:rPr>
                        <a:t>Difficult</a:t>
                      </a:r>
                      <a:r>
                        <a:rPr lang="en-US" sz="1600">
                          <a:latin typeface="Times New Roman"/>
                          <a:cs typeface="Times New Roman"/>
                        </a:rPr>
                        <a:t> to Understand</a:t>
                      </a:r>
                      <a:endParaRPr lang="en-US" sz="1600">
                        <a:latin typeface="Times New Roman"/>
                        <a:cs typeface="Times New Roman"/>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4" name="Table 3"/>
          <p:cNvGraphicFramePr>
            <a:graphicFrameLocks xmlns:a="http://schemas.openxmlformats.org/drawingml/2006/main" noGrp="1"/>
          </p:cNvGraphicFramePr>
          <p:nvPr/>
        </p:nvGraphicFramePr>
        <p:xfrm>
          <a:off x="381000" y="685800"/>
          <a:ext cx="8229600" cy="2971800"/>
        </p:xfrm>
        <a:graphic>
          <a:graphicData uri="http://schemas.openxmlformats.org/drawingml/2006/table">
            <a:tbl>
              <a:tblPr firstRow="1" firstCol="0" lastRow="0" lastCol="0" bandRow="1" bandCol="0">
                <a:tableStyleId>{5C22544A-7EE6-4342-B048-85BDC9FD1C3A}</a:tableStyleId>
              </a:tblPr>
              <a:tblGrid>
                <a:gridCol w="559837"/>
                <a:gridCol w="1399592"/>
                <a:gridCol w="1231641"/>
                <a:gridCol w="771330"/>
                <a:gridCol w="2083837"/>
                <a:gridCol w="2183363"/>
              </a:tblGrid>
              <a:tr h="629833">
                <a:tc>
                  <a:txBody>
                    <a:bodyPr/>
                    <a:p>
                      <a:pPr>
                        <a:defRPr/>
                      </a:pPr>
                      <a:r>
                        <a:rPr lang="en-US" sz="1600">
                          <a:latin typeface="Times New Roman"/>
                          <a:cs typeface="Times New Roman"/>
                        </a:rPr>
                        <a:t>Sr</a:t>
                      </a:r>
                      <a:r>
                        <a:rPr lang="en-US" sz="1600">
                          <a:latin typeface="Times New Roman"/>
                          <a:cs typeface="Times New Roman"/>
                        </a:rPr>
                        <a:t> No.</a:t>
                      </a:r>
                      <a:endParaRPr/>
                    </a:p>
                  </a:txBody>
                  <a:tcPr/>
                </a:tc>
                <a:tc>
                  <a:txBody>
                    <a:bodyPr/>
                    <a:p>
                      <a:pPr>
                        <a:defRPr/>
                      </a:pPr>
                      <a:r>
                        <a:rPr lang="en-US" sz="1600">
                          <a:latin typeface="Times New Roman"/>
                          <a:cs typeface="Times New Roman"/>
                        </a:rPr>
                        <a:t>Paper Name</a:t>
                      </a:r>
                      <a:endParaRPr/>
                    </a:p>
                  </a:txBody>
                  <a:tcPr/>
                </a:tc>
                <a:tc>
                  <a:txBody>
                    <a:bodyPr/>
                    <a:p>
                      <a:pPr>
                        <a:defRPr/>
                      </a:pPr>
                      <a:r>
                        <a:rPr lang="en-US" sz="1600">
                          <a:latin typeface="Times New Roman"/>
                          <a:cs typeface="Times New Roman"/>
                        </a:rPr>
                        <a:t>Author</a:t>
                      </a:r>
                      <a:endParaRPr/>
                    </a:p>
                  </a:txBody>
                  <a:tcPr/>
                </a:tc>
                <a:tc>
                  <a:txBody>
                    <a:bodyPr/>
                    <a:p>
                      <a:pPr>
                        <a:defRPr/>
                      </a:pPr>
                      <a:r>
                        <a:rPr lang="en-US" sz="1600">
                          <a:latin typeface="Times New Roman"/>
                          <a:cs typeface="Times New Roman"/>
                        </a:rPr>
                        <a:t>Year</a:t>
                      </a:r>
                      <a:endParaRPr/>
                    </a:p>
                  </a:txBody>
                  <a:tcPr/>
                </a:tc>
                <a:tc>
                  <a:txBody>
                    <a:bodyPr/>
                    <a:p>
                      <a:pPr>
                        <a:defRPr/>
                      </a:pPr>
                      <a:r>
                        <a:rPr lang="en-US" sz="1600">
                          <a:latin typeface="Times New Roman"/>
                          <a:cs typeface="Times New Roman"/>
                        </a:rPr>
                        <a:t>Advantages</a:t>
                      </a:r>
                      <a:endParaRPr/>
                    </a:p>
                  </a:txBody>
                  <a:tcPr/>
                </a:tc>
                <a:tc>
                  <a:txBody>
                    <a:bodyPr/>
                    <a:p>
                      <a:pPr>
                        <a:defRPr/>
                      </a:pPr>
                      <a:r>
                        <a:rPr lang="en-US" sz="1600">
                          <a:latin typeface="Times New Roman"/>
                          <a:cs typeface="Times New Roman"/>
                        </a:rPr>
                        <a:t>Disadvantages</a:t>
                      </a:r>
                      <a:endParaRPr/>
                    </a:p>
                  </a:txBody>
                  <a:tcPr/>
                </a:tc>
              </a:tr>
              <a:tr h="2341967">
                <a:tc>
                  <a:txBody>
                    <a:bodyPr/>
                    <a:p>
                      <a:pPr>
                        <a:defRPr/>
                      </a:pPr>
                      <a:r>
                        <a:rPr lang="en-US" sz="1600">
                          <a:latin typeface="Times New Roman"/>
                          <a:cs typeface="Times New Roman"/>
                        </a:rPr>
                        <a:t>3</a:t>
                      </a:r>
                      <a:endParaRPr/>
                    </a:p>
                  </a:txBody>
                  <a:tcPr/>
                </a:tc>
                <a:tc>
                  <a:txBody>
                    <a:bodyPr/>
                    <a:p>
                      <a:pPr>
                        <a:defRPr/>
                      </a:pPr>
                      <a:r>
                        <a:rPr lang="en-US" sz="1600">
                          <a:latin typeface="Times New Roman"/>
                          <a:cs typeface="Times New Roman"/>
                        </a:rPr>
                        <a:t>Blockchain Based Smart Contracts</a:t>
                      </a:r>
                      <a:endParaRPr/>
                    </a:p>
                  </a:txBody>
                  <a:tcPr/>
                </a:tc>
                <a:tc>
                  <a:txBody>
                    <a:bodyPr/>
                    <a:p>
                      <a:pPr>
                        <a:defRPr/>
                      </a:pPr>
                      <a:r>
                        <a:rPr lang="en-US" sz="1600"/>
                        <a:t>Gomathy</a:t>
                      </a:r>
                      <a:r>
                        <a:rPr lang="en-US" sz="1600"/>
                        <a:t> </a:t>
                      </a:r>
                      <a:r>
                        <a:rPr lang="en-US" sz="1600"/>
                        <a:t>Suganya</a:t>
                      </a:r>
                      <a:r>
                        <a:rPr lang="en-US" sz="1600"/>
                        <a:t> </a:t>
                      </a:r>
                      <a:r>
                        <a:rPr lang="en-US" sz="1600"/>
                        <a:t>Ramaswami</a:t>
                      </a:r>
                      <a:r>
                        <a:rPr lang="en-US" sz="1600"/>
                        <a:t> , </a:t>
                      </a:r>
                      <a:r>
                        <a:rPr lang="en-US" sz="1600"/>
                        <a:t>Teo</a:t>
                      </a:r>
                      <a:r>
                        <a:rPr lang="en-US" sz="1600"/>
                        <a:t> </a:t>
                      </a:r>
                      <a:r>
                        <a:rPr lang="en-US" sz="1600"/>
                        <a:t>Susnjak</a:t>
                      </a:r>
                      <a:r>
                        <a:rPr lang="en-US" sz="1600"/>
                        <a:t>, </a:t>
                      </a:r>
                      <a:r>
                        <a:rPr lang="en-US" sz="1600"/>
                        <a:t>Anuradha</a:t>
                      </a:r>
                      <a:r>
                        <a:rPr lang="en-US" sz="1600"/>
                        <a:t> </a:t>
                      </a:r>
                      <a:r>
                        <a:rPr lang="en-US" sz="1600"/>
                        <a:t>Mathrani</a:t>
                      </a:r>
                      <a:endParaRPr lang="en-US" sz="1600">
                        <a:latin typeface="Times New Roman"/>
                        <a:cs typeface="Times New Roman"/>
                      </a:endParaRPr>
                    </a:p>
                  </a:txBody>
                  <a:tcPr/>
                </a:tc>
                <a:tc>
                  <a:txBody>
                    <a:bodyPr/>
                    <a:p>
                      <a:pPr>
                        <a:defRPr/>
                      </a:pPr>
                      <a:r>
                        <a:rPr lang="en-US" sz="1600">
                          <a:latin typeface="Times New Roman"/>
                          <a:cs typeface="Times New Roman"/>
                        </a:rPr>
                        <a:t>2020</a:t>
                      </a:r>
                      <a:endParaRPr/>
                    </a:p>
                  </a:txBody>
                  <a:tcPr/>
                </a:tc>
                <a:tc>
                  <a:txBody>
                    <a:bodyPr/>
                    <a:p>
                      <a:pPr marL="0" indent="0">
                        <a:buFont typeface="Arial"/>
                        <a:buNone/>
                        <a:defRPr/>
                      </a:pPr>
                      <a:r>
                        <a:rPr lang="en-US" sz="1600">
                          <a:latin typeface="Times New Roman"/>
                          <a:cs typeface="Times New Roman"/>
                        </a:rPr>
                        <a:t>It creates Valid Contracts.</a:t>
                      </a:r>
                      <a:endParaRPr/>
                    </a:p>
                  </a:txBody>
                  <a:tcPr/>
                </a:tc>
                <a:tc>
                  <a:txBody>
                    <a:bodyPr/>
                    <a:p>
                      <a:pPr marL="0" indent="0">
                        <a:buFont typeface="Arial"/>
                        <a:buNone/>
                        <a:defRPr/>
                      </a:pPr>
                      <a:r>
                        <a:rPr lang="en-US" sz="1600">
                          <a:latin typeface="Times New Roman"/>
                          <a:cs typeface="Times New Roman"/>
                        </a:rPr>
                        <a:t>Unauthauriozed</a:t>
                      </a:r>
                      <a:r>
                        <a:rPr lang="en-US" sz="1600">
                          <a:latin typeface="Times New Roman"/>
                          <a:cs typeface="Times New Roman"/>
                        </a:rPr>
                        <a:t> access may not allowed.</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792162"/>
          </a:xfrm>
        </p:spPr>
        <p:txBody>
          <a:bodyPr>
            <a:normAutofit/>
          </a:bodyPr>
          <a:lstStyle/>
          <a:p>
            <a:pPr>
              <a:defRPr/>
            </a:pPr>
            <a:r>
              <a:rPr lang="en-US" sz="3600">
                <a:latin typeface="Times New Roman"/>
                <a:cs typeface="Times New Roman"/>
              </a:rPr>
              <a:t>Software Requirement Specification</a:t>
            </a:r>
            <a:endParaRPr/>
          </a:p>
        </p:txBody>
      </p:sp>
      <p:sp>
        <p:nvSpPr>
          <p:cNvPr id="3" name="Content Placeholder 2"/>
          <p:cNvSpPr>
            <a:spLocks noGrp="1"/>
          </p:cNvSpPr>
          <p:nvPr>
            <p:ph idx="1"/>
          </p:nvPr>
        </p:nvSpPr>
        <p:spPr bwMode="auto">
          <a:xfrm>
            <a:off x="381000" y="1143000"/>
            <a:ext cx="8229600" cy="5486400"/>
          </a:xfrm>
        </p:spPr>
        <p:txBody>
          <a:bodyPr>
            <a:normAutofit/>
          </a:bodyPr>
          <a:lstStyle/>
          <a:p>
            <a:pPr marL="0" indent="0" algn="just">
              <a:lnSpc>
                <a:spcPct val="150000"/>
              </a:lnSpc>
              <a:buNone/>
              <a:defRPr/>
            </a:pPr>
            <a:r>
              <a:rPr lang="en-US" sz="1800" b="1">
                <a:latin typeface="Times New Roman"/>
                <a:cs typeface="Times New Roman"/>
              </a:rPr>
              <a:t>Software Requirement </a:t>
            </a:r>
            <a:endParaRPr/>
          </a:p>
          <a:p>
            <a:pPr marL="0" indent="0" algn="just">
              <a:lnSpc>
                <a:spcPct val="150000"/>
              </a:lnSpc>
              <a:buNone/>
              <a:defRPr/>
            </a:pPr>
            <a:endParaRPr lang="en-US" sz="1800" b="1">
              <a:latin typeface="Times New Roman"/>
              <a:cs typeface="Times New Roman"/>
            </a:endParaRPr>
          </a:p>
          <a:p>
            <a:pPr algn="just">
              <a:lnSpc>
                <a:spcPct val="150000"/>
              </a:lnSpc>
              <a:defRPr/>
            </a:pPr>
            <a:r>
              <a:rPr lang="en-US" sz="1800">
                <a:latin typeface="Times New Roman"/>
                <a:cs typeface="Times New Roman"/>
              </a:rPr>
              <a:t>RAM                            : 8 GB</a:t>
            </a:r>
            <a:endParaRPr lang="en-IN" sz="1800">
              <a:latin typeface="Times New Roman"/>
              <a:cs typeface="Times New Roman"/>
            </a:endParaRPr>
          </a:p>
          <a:p>
            <a:pPr algn="just">
              <a:lnSpc>
                <a:spcPct val="150000"/>
              </a:lnSpc>
              <a:defRPr/>
            </a:pPr>
            <a:r>
              <a:rPr lang="en-US" sz="1800">
                <a:latin typeface="Times New Roman"/>
                <a:cs typeface="Times New Roman"/>
              </a:rPr>
              <a:t>Hard Disk                     :  40 GB</a:t>
            </a:r>
            <a:endParaRPr lang="en-IN" sz="1800">
              <a:latin typeface="Times New Roman"/>
              <a:cs typeface="Times New Roman"/>
            </a:endParaRPr>
          </a:p>
          <a:p>
            <a:pPr algn="just">
              <a:lnSpc>
                <a:spcPct val="150000"/>
              </a:lnSpc>
              <a:defRPr/>
            </a:pPr>
            <a:r>
              <a:rPr lang="en-US" sz="1800">
                <a:latin typeface="Times New Roman"/>
                <a:cs typeface="Times New Roman"/>
              </a:rPr>
              <a:t>Processor                      : Intel i5 Processor </a:t>
            </a:r>
            <a:endParaRPr lang="en-IN" sz="1800">
              <a:latin typeface="Times New Roman"/>
              <a:cs typeface="Times New Roman"/>
            </a:endParaRPr>
          </a:p>
          <a:p>
            <a:pPr algn="just">
              <a:lnSpc>
                <a:spcPct val="150000"/>
              </a:lnSpc>
              <a:defRPr/>
            </a:pPr>
            <a:r>
              <a:rPr lang="en-US" sz="1800">
                <a:latin typeface="Times New Roman"/>
                <a:cs typeface="Times New Roman"/>
              </a:rPr>
              <a:t>IDE                                : Remix</a:t>
            </a:r>
            <a:endParaRPr lang="en-IN" sz="1800">
              <a:latin typeface="Times New Roman"/>
              <a:cs typeface="Times New Roman"/>
            </a:endParaRPr>
          </a:p>
          <a:p>
            <a:pPr algn="just">
              <a:lnSpc>
                <a:spcPct val="150000"/>
              </a:lnSpc>
              <a:defRPr/>
            </a:pPr>
            <a:r>
              <a:rPr lang="en-US" sz="1800">
                <a:latin typeface="Times New Roman"/>
                <a:cs typeface="Times New Roman"/>
              </a:rPr>
              <a:t>Coding Language         : JavaScript, Solidity</a:t>
            </a:r>
            <a:endParaRPr lang="en-IN" sz="1800">
              <a:latin typeface="Times New Roman"/>
              <a:cs typeface="Times New Roman"/>
            </a:endParaRPr>
          </a:p>
          <a:p>
            <a:pPr algn="just">
              <a:lnSpc>
                <a:spcPct val="150000"/>
              </a:lnSpc>
              <a:defRPr/>
            </a:pPr>
            <a:r>
              <a:rPr lang="en-US" sz="1800">
                <a:latin typeface="Times New Roman"/>
                <a:cs typeface="Times New Roman"/>
              </a:rPr>
              <a:t>Operating System         : Windows 10, Linux</a:t>
            </a:r>
            <a:endParaRPr lang="en-IN" sz="1800">
              <a:latin typeface="Times New Roman"/>
              <a:cs typeface="Times New Roman"/>
            </a:endParaRPr>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457200" y="837156"/>
            <a:ext cx="7772400" cy="3831818"/>
          </a:xfrm>
          <a:prstGeom prst="rect">
            <a:avLst/>
          </a:prstGeom>
        </p:spPr>
        <p:txBody>
          <a:bodyPr wrap="square">
            <a:spAutoFit/>
          </a:bodyPr>
          <a:lstStyle/>
          <a:p>
            <a:pPr algn="just">
              <a:lnSpc>
                <a:spcPct val="150000"/>
              </a:lnSpc>
              <a:defRPr/>
            </a:pPr>
            <a:r>
              <a:rPr lang="en-US" b="1">
                <a:latin typeface="Times New Roman"/>
                <a:cs typeface="Times New Roman"/>
              </a:rPr>
              <a:t>Hardware Requirement</a:t>
            </a:r>
            <a:endParaRPr/>
          </a:p>
          <a:p>
            <a:pPr algn="just">
              <a:lnSpc>
                <a:spcPct val="150000"/>
              </a:lnSpc>
              <a:defRPr/>
            </a:pPr>
            <a:endParaRPr lang="en-US">
              <a:latin typeface="Times New Roman"/>
              <a:cs typeface="Times New Roman"/>
            </a:endParaRPr>
          </a:p>
          <a:p>
            <a:pPr algn="just">
              <a:lnSpc>
                <a:spcPct val="150000"/>
              </a:lnSpc>
              <a:defRPr/>
            </a:pPr>
            <a:r>
              <a:rPr lang="en-US">
                <a:latin typeface="Times New Roman"/>
                <a:cs typeface="Times New Roman"/>
              </a:rPr>
              <a:t>Processor               : Pentium-IV</a:t>
            </a:r>
            <a:endParaRPr/>
          </a:p>
          <a:p>
            <a:pPr algn="just">
              <a:lnSpc>
                <a:spcPct val="150000"/>
              </a:lnSpc>
              <a:defRPr/>
            </a:pPr>
            <a:r>
              <a:rPr lang="en-US">
                <a:latin typeface="Times New Roman"/>
                <a:cs typeface="Times New Roman"/>
              </a:rPr>
              <a:t>Speed                      : 1.1 GHz</a:t>
            </a:r>
            <a:endParaRPr/>
          </a:p>
          <a:p>
            <a:pPr algn="just">
              <a:lnSpc>
                <a:spcPct val="150000"/>
              </a:lnSpc>
              <a:defRPr/>
            </a:pPr>
            <a:r>
              <a:rPr lang="en-US">
                <a:latin typeface="Times New Roman"/>
                <a:cs typeface="Times New Roman"/>
              </a:rPr>
              <a:t>RAM                        :512 MB(min)</a:t>
            </a:r>
            <a:endParaRPr/>
          </a:p>
          <a:p>
            <a:pPr algn="just">
              <a:lnSpc>
                <a:spcPct val="150000"/>
              </a:lnSpc>
              <a:defRPr/>
            </a:pPr>
            <a:r>
              <a:rPr lang="en-US">
                <a:latin typeface="Times New Roman"/>
                <a:cs typeface="Times New Roman"/>
              </a:rPr>
              <a:t>Hard Disk                :  40 GB</a:t>
            </a:r>
            <a:endParaRPr/>
          </a:p>
          <a:p>
            <a:pPr algn="just">
              <a:lnSpc>
                <a:spcPct val="150000"/>
              </a:lnSpc>
              <a:defRPr/>
            </a:pPr>
            <a:r>
              <a:rPr lang="en-US">
                <a:latin typeface="Times New Roman"/>
                <a:cs typeface="Times New Roman"/>
              </a:rPr>
              <a:t>Key Board                : Standard Windows Keyboard</a:t>
            </a:r>
            <a:endParaRPr/>
          </a:p>
          <a:p>
            <a:pPr algn="just">
              <a:lnSpc>
                <a:spcPct val="150000"/>
              </a:lnSpc>
              <a:defRPr/>
            </a:pPr>
            <a:r>
              <a:rPr lang="en-US">
                <a:latin typeface="Times New Roman"/>
                <a:cs typeface="Times New Roman"/>
              </a:rPr>
              <a:t>Mouse                      : Two or Three Button Mouse</a:t>
            </a:r>
            <a:endParaRPr/>
          </a:p>
          <a:p>
            <a:pPr algn="just">
              <a:lnSpc>
                <a:spcPct val="150000"/>
              </a:lnSpc>
              <a:defRPr/>
            </a:pPr>
            <a:r>
              <a:rPr lang="en-US">
                <a:latin typeface="Times New Roman"/>
                <a:cs typeface="Times New Roman"/>
              </a:rPr>
              <a:t>Monitor                    : LCD/LED</a:t>
            </a:r>
            <a:endParaRPr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792162"/>
          </a:xfrm>
        </p:spPr>
        <p:txBody>
          <a:bodyPr/>
          <a:lstStyle/>
          <a:p>
            <a:pPr>
              <a:defRPr/>
            </a:pPr>
            <a:r>
              <a:rPr lang="en-US" sz="4000">
                <a:latin typeface="Times New Roman"/>
                <a:cs typeface="Times New Roman"/>
              </a:rPr>
              <a:t>Model</a:t>
            </a:r>
            <a:endParaRPr/>
          </a:p>
        </p:txBody>
      </p:sp>
      <p:sp>
        <p:nvSpPr>
          <p:cNvPr id="3" name="Content Placeholder 2"/>
          <p:cNvSpPr>
            <a:spLocks noGrp="1"/>
          </p:cNvSpPr>
          <p:nvPr>
            <p:ph idx="1"/>
          </p:nvPr>
        </p:nvSpPr>
        <p:spPr bwMode="auto">
          <a:xfrm>
            <a:off x="457200" y="1143345"/>
            <a:ext cx="8229600" cy="5410200"/>
          </a:xfrm>
        </p:spPr>
        <p:txBody>
          <a:bodyPr>
            <a:noAutofit/>
          </a:bodyPr>
          <a:lstStyle/>
          <a:p>
            <a:pPr marL="0" indent="0">
              <a:buNone/>
              <a:defRPr/>
            </a:pPr>
            <a:r>
              <a:rPr lang="en-US" sz="2800" b="0" i="0" u="none" strike="noStrike">
                <a:latin typeface="Times New Roman"/>
                <a:cs typeface="Times New Roman"/>
              </a:rPr>
              <a:t>The stakeholders can be divided into two parts:</a:t>
            </a:r>
            <a:endParaRPr/>
          </a:p>
          <a:p>
            <a:pPr>
              <a:spcBef>
                <a:spcPts val="0"/>
              </a:spcBef>
              <a:spcAft>
                <a:spcPts val="0"/>
              </a:spcAft>
              <a:buFont typeface="Arial"/>
              <a:buChar char="•"/>
              <a:defRPr/>
            </a:pPr>
            <a:endParaRPr lang="en-US" sz="2800" b="1" i="0" u="none" strike="noStrike">
              <a:latin typeface="Times New Roman"/>
              <a:cs typeface="Times New Roman"/>
            </a:endParaRPr>
          </a:p>
          <a:p>
            <a:pPr>
              <a:spcBef>
                <a:spcPts val="0"/>
              </a:spcBef>
              <a:spcAft>
                <a:spcPts val="0"/>
              </a:spcAft>
              <a:buFont typeface="Arial"/>
              <a:buChar char="•"/>
              <a:defRPr/>
            </a:pPr>
            <a:r>
              <a:rPr lang="en-US" sz="2800" b="1" i="0" u="none" strike="noStrike">
                <a:latin typeface="Times New Roman"/>
                <a:cs typeface="Times New Roman"/>
              </a:rPr>
              <a:t>Campaign Creators : </a:t>
            </a:r>
            <a:r>
              <a:rPr lang="en-US" sz="2800" b="0" i="0" u="none" strike="noStrike">
                <a:latin typeface="Times New Roman"/>
                <a:cs typeface="Times New Roman"/>
              </a:rPr>
              <a:t>These are the users who have created a Campaign.</a:t>
            </a:r>
            <a:endParaRPr/>
          </a:p>
          <a:p>
            <a:pPr>
              <a:spcBef>
                <a:spcPts val="0"/>
              </a:spcBef>
              <a:spcAft>
                <a:spcPts val="0"/>
              </a:spcAft>
              <a:buFont typeface="Arial"/>
              <a:buChar char="•"/>
              <a:defRPr/>
            </a:pPr>
            <a:r>
              <a:rPr lang="en-US" sz="2800" b="1" i="0" u="none" strike="noStrike">
                <a:latin typeface="Times New Roman"/>
                <a:cs typeface="Times New Roman"/>
              </a:rPr>
              <a:t>Contributors &amp; Approvers : </a:t>
            </a:r>
            <a:r>
              <a:rPr lang="en-US" sz="2800" b="0" i="0" u="none" strike="noStrike">
                <a:latin typeface="Times New Roman"/>
                <a:cs typeface="Times New Roman"/>
              </a:rPr>
              <a:t>Contributors are the users who contribute and fund the campaigns. Approvers are Contributors who have contributed more than the Minimum Contribution, and they can approve the withdrawal requests</a:t>
            </a:r>
            <a:r>
              <a:rPr lang="en-US" sz="1800" b="0" i="0" u="none" strike="noStrike">
                <a:solidFill>
                  <a:srgbClr val="38B2AC"/>
                </a:solidFill>
                <a:latin typeface="Times New Roman"/>
                <a:cs typeface="Times New Roman"/>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ONLYOFFICE/7.3.0.184</Application>
  <DocSecurity>0</DocSecurity>
  <PresentationFormat>On-screen Show (4:3)</PresentationFormat>
  <Paragraphs>0</Paragraphs>
  <Slides>16</Slides>
  <Notes>16</Notes>
  <HiddenSlides>0</HiddenSlides>
  <MMClips>2</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SKNSITS Department Of Computer Engineering</dc:title>
  <dc:subject/>
  <dc:creator>admin</dc:creator>
  <cp:keywords/>
  <dc:description/>
  <dc:identifier/>
  <dc:language/>
  <cp:lastModifiedBy/>
  <cp:revision>33</cp:revision>
  <dcterms:created xsi:type="dcterms:W3CDTF">2006-08-16T00:00:00Z</dcterms:created>
  <dcterms:modified xsi:type="dcterms:W3CDTF">2023-04-25T05:46:33Z</dcterms:modified>
  <cp:category/>
  <cp:contentStatus/>
  <cp:version/>
</cp:coreProperties>
</file>