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77" r:id="rId5"/>
    <p:sldId id="286" r:id="rId6"/>
    <p:sldId id="260" r:id="rId7"/>
    <p:sldId id="261" r:id="rId8"/>
    <p:sldId id="275" r:id="rId9"/>
    <p:sldId id="262" r:id="rId10"/>
    <p:sldId id="281" r:id="rId11"/>
    <p:sldId id="276" r:id="rId12"/>
    <p:sldId id="278" r:id="rId13"/>
    <p:sldId id="279" r:id="rId14"/>
    <p:sldId id="280" r:id="rId15"/>
    <p:sldId id="282" r:id="rId16"/>
    <p:sldId id="284" r:id="rId17"/>
    <p:sldId id="285" r:id="rId18"/>
    <p:sldId id="274"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87BEC0-F4BF-4E49-A8FC-4D3A5877AD13}" type="datetimeFigureOut">
              <a:rPr lang="en-IN" smtClean="0"/>
              <a:pPr/>
              <a:t>27-02-2024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C0EA383-9674-4A70-8146-AD033E2558AB}"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17996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87BEC0-F4BF-4E49-A8FC-4D3A5877AD13}" type="datetimeFigureOut">
              <a:rPr lang="en-IN" smtClean="0"/>
              <a:pPr/>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EA383-9674-4A70-8146-AD033E2558AB}"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73726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87BEC0-F4BF-4E49-A8FC-4D3A5877AD13}" type="datetimeFigureOut">
              <a:rPr lang="en-IN" smtClean="0"/>
              <a:pPr/>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EA383-9674-4A70-8146-AD033E2558AB}"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75583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87BEC0-F4BF-4E49-A8FC-4D3A5877AD13}" type="datetimeFigureOut">
              <a:rPr lang="en-IN" smtClean="0"/>
              <a:pPr/>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EA383-9674-4A70-8146-AD033E2558AB}"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320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87BEC0-F4BF-4E49-A8FC-4D3A5877AD13}" type="datetimeFigureOut">
              <a:rPr lang="en-IN" smtClean="0"/>
              <a:pPr/>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EA383-9674-4A70-8146-AD033E2558AB}"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32575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87BEC0-F4BF-4E49-A8FC-4D3A5877AD13}" type="datetimeFigureOut">
              <a:rPr lang="en-IN" smtClean="0"/>
              <a:pPr/>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EA383-9674-4A70-8146-AD033E2558AB}"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44650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87BEC0-F4BF-4E49-A8FC-4D3A5877AD13}" type="datetimeFigureOut">
              <a:rPr lang="en-IN" smtClean="0"/>
              <a:pPr/>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EA383-9674-4A70-8146-AD033E2558AB}"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20093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87BEC0-F4BF-4E49-A8FC-4D3A5877AD13}" type="datetimeFigureOut">
              <a:rPr lang="en-IN" smtClean="0"/>
              <a:pPr/>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EA383-9674-4A70-8146-AD033E2558AB}"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54365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7BEC0-F4BF-4E49-A8FC-4D3A5877AD13}" type="datetimeFigureOut">
              <a:rPr lang="en-IN" smtClean="0"/>
              <a:pPr/>
              <a:t>27-02-2024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EA383-9674-4A70-8146-AD033E2558AB}" type="slidenum">
              <a:rPr lang="en-IN" smtClean="0"/>
              <a:pPr/>
              <a:t>‹#›</a:t>
            </a:fld>
            <a:endParaRPr lang="en-IN"/>
          </a:p>
        </p:txBody>
      </p:sp>
    </p:spTree>
    <p:extLst>
      <p:ext uri="{BB962C8B-B14F-4D97-AF65-F5344CB8AC3E}">
        <p14:creationId xmlns:p14="http://schemas.microsoft.com/office/powerpoint/2010/main" xmlns="" val="75460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87BEC0-F4BF-4E49-A8FC-4D3A5877AD13}" type="datetimeFigureOut">
              <a:rPr lang="en-IN" smtClean="0"/>
              <a:pPr/>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EA383-9674-4A70-8146-AD033E2558AB}"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42594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287BEC0-F4BF-4E49-A8FC-4D3A5877AD13}" type="datetimeFigureOut">
              <a:rPr lang="en-IN" smtClean="0"/>
              <a:pPr/>
              <a:t>27-02-2024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C0EA383-9674-4A70-8146-AD033E2558AB}"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81783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287BEC0-F4BF-4E49-A8FC-4D3A5877AD13}" type="datetimeFigureOut">
              <a:rPr lang="en-IN" smtClean="0"/>
              <a:pPr/>
              <a:t>27-02-2024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C0EA383-9674-4A70-8146-AD033E2558AB}"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59708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2ABBB-368E-6E94-4393-6C38F6A9FFB9}"/>
              </a:ext>
            </a:extLst>
          </p:cNvPr>
          <p:cNvSpPr>
            <a:spLocks noGrp="1"/>
          </p:cNvSpPr>
          <p:nvPr>
            <p:ph type="ctrTitle"/>
          </p:nvPr>
        </p:nvSpPr>
        <p:spPr>
          <a:xfrm>
            <a:off x="2352465" y="567166"/>
            <a:ext cx="8637073" cy="2541431"/>
          </a:xfrm>
        </p:spPr>
        <p:txBody>
          <a:bodyPr>
            <a:normAutofit/>
          </a:bodyPr>
          <a:lstStyle/>
          <a:p>
            <a:r>
              <a:rPr lang="en-US" sz="4400" b="1" dirty="0" err="1" smtClean="0">
                <a:latin typeface="Times New Roman" panose="02020603050405020304" pitchFamily="18" charset="0"/>
                <a:cs typeface="Times New Roman" panose="02020603050405020304" pitchFamily="18" charset="0"/>
              </a:rPr>
              <a:t>DaTA</a:t>
            </a:r>
            <a:r>
              <a:rPr lang="en-US" sz="4400" b="1" dirty="0" smtClean="0">
                <a:latin typeface="Times New Roman" panose="02020603050405020304" pitchFamily="18" charset="0"/>
                <a:cs typeface="Times New Roman" panose="02020603050405020304" pitchFamily="18" charset="0"/>
              </a:rPr>
              <a:t> QUALITY MONITORING</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06BCEB7-B96E-7577-7900-66A5AEB8280F}"/>
              </a:ext>
            </a:extLst>
          </p:cNvPr>
          <p:cNvSpPr>
            <a:spLocks noGrp="1"/>
          </p:cNvSpPr>
          <p:nvPr>
            <p:ph type="subTitle" idx="1"/>
          </p:nvPr>
        </p:nvSpPr>
        <p:spPr>
          <a:xfrm>
            <a:off x="2417780" y="3531203"/>
            <a:ext cx="8816278" cy="1824567"/>
          </a:xfrm>
        </p:spPr>
        <p:txBody>
          <a:bodyPr>
            <a:noAutofit/>
          </a:bodyPr>
          <a:lstStyle/>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p>
          <a:p>
            <a:pPr algn="ct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By</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ANIKET BIYANI</a:t>
            </a:r>
          </a:p>
          <a:p>
            <a:pPr algn="r"/>
            <a:r>
              <a:rPr lang="en-GB" b="1"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                      SIDDHANT MUNDHE</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36752948"/>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smtClean="0">
                <a:latin typeface="Times New Roman" pitchFamily="18" charset="0"/>
                <a:cs typeface="Times New Roman" pitchFamily="18" charset="0"/>
              </a:rPr>
              <a:t>Azure </a:t>
            </a:r>
            <a:r>
              <a:rPr lang="en-GB" sz="3600" b="1" cap="none" dirty="0" err="1" smtClean="0">
                <a:latin typeface="Times New Roman" pitchFamily="18" charset="0"/>
                <a:cs typeface="Times New Roman" pitchFamily="18" charset="0"/>
              </a:rPr>
              <a:t>Databricks</a:t>
            </a: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GB" b="1" dirty="0" smtClean="0">
                <a:latin typeface="Times New Roman" pitchFamily="18" charset="0"/>
                <a:cs typeface="Times New Roman" pitchFamily="18" charset="0"/>
              </a:rPr>
              <a:t>Platform </a:t>
            </a:r>
            <a:r>
              <a:rPr lang="en-GB" b="1" dirty="0" smtClean="0">
                <a:latin typeface="Times New Roman" pitchFamily="18" charset="0"/>
                <a:cs typeface="Times New Roman" pitchFamily="18" charset="0"/>
              </a:rPr>
              <a:t>Overview:</a:t>
            </a:r>
            <a:r>
              <a:rPr lang="en-GB" dirty="0" smtClean="0">
                <a:latin typeface="Times New Roman" pitchFamily="18" charset="0"/>
                <a:cs typeface="Times New Roman" pitchFamily="18" charset="0"/>
              </a:rPr>
              <a:t> Azure </a:t>
            </a:r>
            <a:r>
              <a:rPr lang="en-GB" dirty="0" err="1" smtClean="0">
                <a:latin typeface="Times New Roman" pitchFamily="18" charset="0"/>
                <a:cs typeface="Times New Roman" pitchFamily="18" charset="0"/>
              </a:rPr>
              <a:t>Databricks</a:t>
            </a:r>
            <a:r>
              <a:rPr lang="en-GB" dirty="0" smtClean="0">
                <a:latin typeface="Times New Roman" pitchFamily="18" charset="0"/>
                <a:cs typeface="Times New Roman" pitchFamily="18" charset="0"/>
              </a:rPr>
              <a:t> provides a scalable and managed Spark environment, making it an ideal choice for deploying our data quality monitoring system.</a:t>
            </a:r>
          </a:p>
          <a:p>
            <a:r>
              <a:rPr lang="en-GB" b="1" dirty="0" smtClean="0">
                <a:latin typeface="Times New Roman" pitchFamily="18" charset="0"/>
                <a:cs typeface="Times New Roman" pitchFamily="18" charset="0"/>
              </a:rPr>
              <a:t>Advantages:</a:t>
            </a:r>
            <a:r>
              <a:rPr lang="en-GB" dirty="0" smtClean="0">
                <a:latin typeface="Times New Roman" pitchFamily="18" charset="0"/>
                <a:cs typeface="Times New Roman" pitchFamily="18" charset="0"/>
              </a:rPr>
              <a:t> The platform offers seamless integration with other Azure services, high scalability, and built-in security features.</a:t>
            </a:r>
          </a:p>
          <a:p>
            <a:r>
              <a:rPr lang="en-GB" b="1" dirty="0" smtClean="0">
                <a:latin typeface="Times New Roman" pitchFamily="18" charset="0"/>
                <a:cs typeface="Times New Roman" pitchFamily="18" charset="0"/>
              </a:rPr>
              <a:t>Deployment:</a:t>
            </a:r>
            <a:r>
              <a:rPr lang="en-GB" dirty="0" smtClean="0">
                <a:latin typeface="Times New Roman" pitchFamily="18" charset="0"/>
                <a:cs typeface="Times New Roman" pitchFamily="18" charset="0"/>
              </a:rPr>
              <a:t> We will deploy the developed system on Azure </a:t>
            </a:r>
            <a:r>
              <a:rPr lang="en-GB" dirty="0" err="1" smtClean="0">
                <a:latin typeface="Times New Roman" pitchFamily="18" charset="0"/>
                <a:cs typeface="Times New Roman" pitchFamily="18" charset="0"/>
              </a:rPr>
              <a:t>Databricks</a:t>
            </a:r>
            <a:r>
              <a:rPr lang="en-GB" dirty="0" smtClean="0">
                <a:latin typeface="Times New Roman" pitchFamily="18" charset="0"/>
                <a:cs typeface="Times New Roman" pitchFamily="18" charset="0"/>
              </a:rPr>
              <a:t>, leveraging its capabilities to ensure efficient and reliable monitoring of data quality.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cap="none" dirty="0" smtClean="0">
                <a:latin typeface="Times New Roman" pitchFamily="18" charset="0"/>
                <a:cs typeface="Times New Roman" pitchFamily="18" charset="0"/>
              </a:rPr>
              <a:t>Data Ingestion</a:t>
            </a: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GB" b="1" dirty="0" smtClean="0">
                <a:latin typeface="Times New Roman" pitchFamily="18" charset="0"/>
                <a:cs typeface="Times New Roman" pitchFamily="18" charset="0"/>
              </a:rPr>
              <a:t>Source Integration: </a:t>
            </a:r>
            <a:r>
              <a:rPr lang="en-GB" dirty="0" err="1" smtClean="0">
                <a:latin typeface="Times New Roman" pitchFamily="18" charset="0"/>
                <a:cs typeface="Times New Roman" pitchFamily="18" charset="0"/>
              </a:rPr>
              <a:t>Datasource</a:t>
            </a:r>
            <a:r>
              <a:rPr lang="en-GB" dirty="0" smtClean="0">
                <a:latin typeface="Times New Roman" pitchFamily="18" charset="0"/>
                <a:cs typeface="Times New Roman" pitchFamily="18" charset="0"/>
              </a:rPr>
              <a:t> is taken from </a:t>
            </a:r>
            <a:r>
              <a:rPr lang="en-GB" dirty="0" err="1" smtClean="0">
                <a:latin typeface="Times New Roman" pitchFamily="18" charset="0"/>
                <a:cs typeface="Times New Roman" pitchFamily="18" charset="0"/>
              </a:rPr>
              <a:t>kaggle</a:t>
            </a:r>
            <a:r>
              <a:rPr lang="en-GB" dirty="0" smtClean="0">
                <a:latin typeface="Times New Roman" pitchFamily="18" charset="0"/>
                <a:cs typeface="Times New Roman" pitchFamily="18" charset="0"/>
              </a:rPr>
              <a:t> .</a:t>
            </a:r>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Data </a:t>
            </a:r>
            <a:r>
              <a:rPr lang="en-GB" b="1" dirty="0" smtClean="0">
                <a:latin typeface="Times New Roman" pitchFamily="18" charset="0"/>
                <a:cs typeface="Times New Roman" pitchFamily="18" charset="0"/>
              </a:rPr>
              <a:t>Storage:</a:t>
            </a:r>
            <a:r>
              <a:rPr lang="en-GB" dirty="0" smtClean="0">
                <a:latin typeface="Times New Roman" pitchFamily="18" charset="0"/>
                <a:cs typeface="Times New Roman" pitchFamily="18" charset="0"/>
              </a:rPr>
              <a:t> Data will be stored in the storage account by creating containers through account or Azure Storage Explorer Relevant </a:t>
            </a:r>
            <a:r>
              <a:rPr lang="en-GB" dirty="0" smtClean="0">
                <a:latin typeface="Times New Roman" pitchFamily="18" charset="0"/>
                <a:cs typeface="Times New Roman" pitchFamily="18" charset="0"/>
              </a:rPr>
              <a:t>data will be extracted from these sources using appropriate extraction techniques, ensuring that only necessary data is ingested for quality monitoring.</a:t>
            </a:r>
          </a:p>
          <a:p>
            <a:r>
              <a:rPr lang="en-GB" b="1" dirty="0" smtClean="0">
                <a:latin typeface="Times New Roman" pitchFamily="18" charset="0"/>
                <a:cs typeface="Times New Roman" pitchFamily="18" charset="0"/>
              </a:rPr>
              <a:t>Example Tools:</a:t>
            </a:r>
            <a:r>
              <a:rPr lang="en-GB" dirty="0" smtClean="0">
                <a:latin typeface="Times New Roman" pitchFamily="18" charset="0"/>
                <a:cs typeface="Times New Roman" pitchFamily="18" charset="0"/>
              </a:rPr>
              <a:t> We </a:t>
            </a:r>
            <a:r>
              <a:rPr lang="en-GB"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utilize tools such </a:t>
            </a:r>
            <a:r>
              <a:rPr lang="en-GB" dirty="0" smtClean="0">
                <a:latin typeface="Times New Roman" pitchFamily="18" charset="0"/>
                <a:cs typeface="Times New Roman" pitchFamily="18" charset="0"/>
              </a:rPr>
              <a:t>as Azure Data Lake Storage Gen2</a:t>
            </a:r>
            <a:r>
              <a:rPr lang="en-GB" dirty="0" smtClean="0"/>
              <a:t>.</a:t>
            </a:r>
            <a:endParaRPr lang="en-GB"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cap="none" dirty="0" smtClean="0">
                <a:latin typeface="Times New Roman" pitchFamily="18" charset="0"/>
                <a:cs typeface="Times New Roman" pitchFamily="18" charset="0"/>
              </a:rPr>
              <a:t>Data Profiling</a:t>
            </a:r>
            <a:r>
              <a:rPr lang="en-GB" sz="3600" cap="none" dirty="0" smtClean="0">
                <a:latin typeface="Times New Roman" pitchFamily="18" charset="0"/>
                <a:cs typeface="Times New Roman" pitchFamily="18" charset="0"/>
              </a:rPr>
              <a:t/>
            </a:r>
            <a:br>
              <a:rPr lang="en-GB" sz="3600" cap="none" dirty="0" smtClean="0">
                <a:latin typeface="Times New Roman" pitchFamily="18" charset="0"/>
                <a:cs typeface="Times New Roman" pitchFamily="18" charset="0"/>
              </a:rPr>
            </a:br>
            <a:endParaRPr lang="en-US" sz="3600"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b="1" dirty="0" smtClean="0">
                <a:latin typeface="Times New Roman" pitchFamily="18" charset="0"/>
                <a:cs typeface="Times New Roman" pitchFamily="18" charset="0"/>
              </a:rPr>
              <a:t>Purpose</a:t>
            </a:r>
            <a:r>
              <a:rPr lang="en-GB" b="1" dirty="0" smtClean="0">
                <a:latin typeface="Times New Roman" pitchFamily="18" charset="0"/>
                <a:cs typeface="Times New Roman" pitchFamily="18" charset="0"/>
              </a:rPr>
              <a:t>:</a:t>
            </a:r>
            <a:r>
              <a:rPr lang="en-GB" dirty="0" smtClean="0">
                <a:latin typeface="Times New Roman" pitchFamily="18" charset="0"/>
                <a:cs typeface="Times New Roman" pitchFamily="18" charset="0"/>
              </a:rPr>
              <a:t> The primary purpose of data profiling is to gain insights into the structure and content of the data.</a:t>
            </a:r>
          </a:p>
          <a:p>
            <a:r>
              <a:rPr lang="en-GB" b="1" dirty="0" smtClean="0">
                <a:latin typeface="Times New Roman" pitchFamily="18" charset="0"/>
                <a:cs typeface="Times New Roman" pitchFamily="18" charset="0"/>
              </a:rPr>
              <a:t>Techniques:</a:t>
            </a:r>
            <a:r>
              <a:rPr lang="en-GB" dirty="0" smtClean="0">
                <a:latin typeface="Times New Roman" pitchFamily="18" charset="0"/>
                <a:cs typeface="Times New Roman" pitchFamily="18" charset="0"/>
              </a:rPr>
              <a:t> We will employ various techniques such as summary statistics, data histograms, </a:t>
            </a:r>
            <a:r>
              <a:rPr lang="en-GB" dirty="0" err="1" smtClean="0">
                <a:latin typeface="Times New Roman" pitchFamily="18" charset="0"/>
                <a:cs typeface="Times New Roman" pitchFamily="18" charset="0"/>
              </a:rPr>
              <a:t>outilers,missing</a:t>
            </a:r>
            <a:r>
              <a:rPr lang="en-GB" dirty="0" smtClean="0">
                <a:latin typeface="Times New Roman" pitchFamily="18" charset="0"/>
                <a:cs typeface="Times New Roman" pitchFamily="18" charset="0"/>
              </a:rPr>
              <a:t> values and </a:t>
            </a:r>
            <a:r>
              <a:rPr lang="en-GB" dirty="0" smtClean="0">
                <a:latin typeface="Times New Roman" pitchFamily="18" charset="0"/>
                <a:cs typeface="Times New Roman" pitchFamily="18" charset="0"/>
              </a:rPr>
              <a:t>data </a:t>
            </a:r>
            <a:r>
              <a:rPr lang="en-GB" dirty="0" smtClean="0">
                <a:latin typeface="Times New Roman" pitchFamily="18" charset="0"/>
                <a:cs typeface="Times New Roman" pitchFamily="18" charset="0"/>
              </a:rPr>
              <a:t>columns metric to </a:t>
            </a:r>
            <a:r>
              <a:rPr lang="en-GB" dirty="0" smtClean="0">
                <a:latin typeface="Times New Roman" pitchFamily="18" charset="0"/>
                <a:cs typeface="Times New Roman" pitchFamily="18" charset="0"/>
              </a:rPr>
              <a:t>profile the data.</a:t>
            </a:r>
          </a:p>
          <a:p>
            <a:r>
              <a:rPr lang="en-GB" b="1" dirty="0" smtClean="0">
                <a:latin typeface="Times New Roman" pitchFamily="18" charset="0"/>
                <a:cs typeface="Times New Roman" pitchFamily="18" charset="0"/>
              </a:rPr>
              <a:t>Implementation:</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PySparkSQL</a:t>
            </a:r>
            <a:r>
              <a:rPr lang="en-GB" dirty="0" smtClean="0">
                <a:latin typeface="Times New Roman" pitchFamily="18" charset="0"/>
                <a:cs typeface="Times New Roman" pitchFamily="18" charset="0"/>
              </a:rPr>
              <a:t> will be utilized to efficiently perform data profiling tasks, enabling us to understand data characteristics and distributions effectively.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cap="none" dirty="0" smtClean="0">
                <a:latin typeface="Times New Roman" pitchFamily="18" charset="0"/>
                <a:cs typeface="Times New Roman" pitchFamily="18" charset="0"/>
              </a:rPr>
              <a:t>Quality Assessment</a:t>
            </a:r>
            <a:r>
              <a:rPr lang="en-GB" dirty="0" smtClean="0"/>
              <a:t/>
            </a:r>
            <a:br>
              <a:rPr lang="en-GB" dirty="0" smtClean="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en-GB" b="1" dirty="0" smtClean="0">
                <a:latin typeface="Times New Roman" pitchFamily="18" charset="0"/>
                <a:cs typeface="Times New Roman" pitchFamily="18" charset="0"/>
              </a:rPr>
              <a:t>Metrics</a:t>
            </a:r>
            <a:r>
              <a:rPr lang="en-GB" b="1" dirty="0" smtClean="0">
                <a:latin typeface="Times New Roman" pitchFamily="18" charset="0"/>
                <a:cs typeface="Times New Roman" pitchFamily="18" charset="0"/>
              </a:rPr>
              <a:t>:</a:t>
            </a:r>
            <a:r>
              <a:rPr lang="en-GB" dirty="0" smtClean="0">
                <a:latin typeface="Times New Roman" pitchFamily="18" charset="0"/>
                <a:cs typeface="Times New Roman" pitchFamily="18" charset="0"/>
              </a:rPr>
              <a:t> We </a:t>
            </a:r>
            <a:r>
              <a:rPr lang="en-GB" dirty="0" smtClean="0">
                <a:latin typeface="Times New Roman" pitchFamily="18" charset="0"/>
                <a:cs typeface="Times New Roman" pitchFamily="18" charset="0"/>
              </a:rPr>
              <a:t> defined </a:t>
            </a:r>
            <a:r>
              <a:rPr lang="en-GB" dirty="0" smtClean="0">
                <a:latin typeface="Times New Roman" pitchFamily="18" charset="0"/>
                <a:cs typeface="Times New Roman" pitchFamily="18" charset="0"/>
              </a:rPr>
              <a:t>a set of quality metrics based on business requirements, which may include completeness, accuracy, consistency, etc.</a:t>
            </a:r>
          </a:p>
          <a:p>
            <a:pPr>
              <a:buFont typeface="Wingdings" pitchFamily="2" charset="2"/>
              <a:buChar char="Ø"/>
            </a:pPr>
            <a:r>
              <a:rPr lang="en-GB" b="1" dirty="0" smtClean="0">
                <a:latin typeface="Times New Roman" pitchFamily="18" charset="0"/>
                <a:cs typeface="Times New Roman" pitchFamily="18" charset="0"/>
              </a:rPr>
              <a:t>Calculation:</a:t>
            </a:r>
            <a:r>
              <a:rPr lang="en-GB" dirty="0" smtClean="0">
                <a:latin typeface="Times New Roman" pitchFamily="18" charset="0"/>
                <a:cs typeface="Times New Roman" pitchFamily="18" charset="0"/>
              </a:rPr>
              <a:t> These metrics will be calculated and evaluated against predefined thresholds to determine data quality.</a:t>
            </a:r>
          </a:p>
          <a:p>
            <a:pPr>
              <a:buFont typeface="Wingdings" pitchFamily="2" charset="2"/>
              <a:buChar char="Ø"/>
            </a:pPr>
            <a:r>
              <a:rPr lang="en-GB" b="1" dirty="0" smtClean="0">
                <a:latin typeface="Times New Roman" pitchFamily="18" charset="0"/>
                <a:cs typeface="Times New Roman" pitchFamily="18" charset="0"/>
              </a:rPr>
              <a:t>Example Metrics:</a:t>
            </a:r>
            <a:r>
              <a:rPr lang="en-GB" dirty="0" smtClean="0">
                <a:latin typeface="Times New Roman" pitchFamily="18" charset="0"/>
                <a:cs typeface="Times New Roman" pitchFamily="18" charset="0"/>
              </a:rPr>
              <a:t> Metrics such as null value percentage, unique value count, and data range </a:t>
            </a:r>
            <a:r>
              <a:rPr lang="en-GB" dirty="0" smtClean="0">
                <a:latin typeface="Times New Roman" pitchFamily="18" charset="0"/>
                <a:cs typeface="Times New Roman" pitchFamily="18" charset="0"/>
              </a:rPr>
              <a:t>scores ,</a:t>
            </a:r>
            <a:r>
              <a:rPr lang="en-GB" dirty="0" err="1" smtClean="0">
                <a:latin typeface="Times New Roman" pitchFamily="18" charset="0"/>
                <a:cs typeface="Times New Roman" pitchFamily="18" charset="0"/>
              </a:rPr>
              <a:t>reliabilty</a:t>
            </a:r>
            <a:r>
              <a:rPr lang="en-GB"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to assess data quality.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cap="none" dirty="0" smtClean="0">
                <a:latin typeface="Times New Roman" pitchFamily="18" charset="0"/>
                <a:cs typeface="Times New Roman" pitchFamily="18" charset="0"/>
              </a:rPr>
              <a:t>Continuous Monitoring </a:t>
            </a:r>
            <a:r>
              <a:rPr lang="en-GB" dirty="0" smtClean="0"/>
              <a:t/>
            </a:r>
            <a:br>
              <a:rPr lang="en-GB" dirty="0" smtClean="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en-GB" b="1" dirty="0" smtClean="0">
                <a:latin typeface="Times New Roman" pitchFamily="18" charset="0"/>
                <a:cs typeface="Times New Roman" pitchFamily="18" charset="0"/>
              </a:rPr>
              <a:t>Automated Pipelines:</a:t>
            </a:r>
            <a:r>
              <a:rPr lang="en-GB" dirty="0" smtClean="0">
                <a:latin typeface="Times New Roman" pitchFamily="18" charset="0"/>
                <a:cs typeface="Times New Roman" pitchFamily="18" charset="0"/>
              </a:rPr>
              <a:t> We scheduled </a:t>
            </a:r>
            <a:r>
              <a:rPr lang="en-GB" dirty="0" err="1" smtClean="0">
                <a:latin typeface="Times New Roman" pitchFamily="18" charset="0"/>
                <a:cs typeface="Times New Roman" pitchFamily="18" charset="0"/>
              </a:rPr>
              <a:t>PySparkSQL</a:t>
            </a:r>
            <a:r>
              <a:rPr lang="en-GB" dirty="0" smtClean="0">
                <a:latin typeface="Times New Roman" pitchFamily="18" charset="0"/>
                <a:cs typeface="Times New Roman" pitchFamily="18" charset="0"/>
              </a:rPr>
              <a:t> notebooks to run at regular intervals, ensuring that data quality monitoring tasks are automated.</a:t>
            </a:r>
          </a:p>
          <a:p>
            <a:pPr>
              <a:buFont typeface="Wingdings" pitchFamily="2" charset="2"/>
              <a:buChar char="Ø"/>
            </a:pPr>
            <a:r>
              <a:rPr lang="en-GB" b="1" dirty="0" smtClean="0">
                <a:latin typeface="Times New Roman" pitchFamily="18" charset="0"/>
                <a:cs typeface="Times New Roman" pitchFamily="18" charset="0"/>
              </a:rPr>
              <a:t>Alerting </a:t>
            </a:r>
            <a:r>
              <a:rPr lang="en-GB" b="1" dirty="0" smtClean="0">
                <a:latin typeface="Times New Roman" pitchFamily="18" charset="0"/>
                <a:cs typeface="Times New Roman" pitchFamily="18" charset="0"/>
              </a:rPr>
              <a:t>Integration:</a:t>
            </a:r>
            <a:r>
              <a:rPr lang="en-GB" dirty="0" smtClean="0">
                <a:latin typeface="Times New Roman" pitchFamily="18" charset="0"/>
                <a:cs typeface="Times New Roman" pitchFamily="18" charset="0"/>
              </a:rPr>
              <a:t> Our </a:t>
            </a:r>
            <a:r>
              <a:rPr lang="en-GB" dirty="0" smtClean="0">
                <a:latin typeface="Times New Roman" pitchFamily="18" charset="0"/>
                <a:cs typeface="Times New Roman" pitchFamily="18" charset="0"/>
              </a:rPr>
              <a:t>system integrated with </a:t>
            </a:r>
            <a:r>
              <a:rPr lang="en-GB" dirty="0" smtClean="0">
                <a:latin typeface="Times New Roman" pitchFamily="18" charset="0"/>
                <a:cs typeface="Times New Roman" pitchFamily="18" charset="0"/>
              </a:rPr>
              <a:t>custom alerting systems to provide real-time alerts whenever </a:t>
            </a:r>
            <a:r>
              <a:rPr lang="en-GB" dirty="0" err="1" smtClean="0">
                <a:latin typeface="Times New Roman" pitchFamily="18" charset="0"/>
                <a:cs typeface="Times New Roman" pitchFamily="18" charset="0"/>
              </a:rPr>
              <a:t>anomalies,start</a:t>
            </a:r>
            <a:r>
              <a:rPr lang="en-GB" dirty="0" smtClean="0">
                <a:latin typeface="Times New Roman" pitchFamily="18" charset="0"/>
                <a:cs typeface="Times New Roman" pitchFamily="18" charset="0"/>
              </a:rPr>
              <a:t> ,success </a:t>
            </a:r>
            <a:r>
              <a:rPr lang="en-GB" dirty="0" smtClean="0">
                <a:latin typeface="Times New Roman" pitchFamily="18" charset="0"/>
                <a:cs typeface="Times New Roman" pitchFamily="18" charset="0"/>
              </a:rPr>
              <a:t>are detected</a:t>
            </a:r>
            <a:r>
              <a:rPr lang="en-GB" dirty="0" smtClean="0">
                <a:latin typeface="Times New Roman" pitchFamily="18" charset="0"/>
                <a:cs typeface="Times New Roman" pitchFamily="18" charset="0"/>
              </a:rPr>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cap="none" dirty="0" smtClean="0">
                <a:latin typeface="Times New Roman" pitchFamily="18" charset="0"/>
                <a:cs typeface="Times New Roman" pitchFamily="18" charset="0"/>
              </a:rPr>
              <a:t>Alerting Mechanism</a:t>
            </a:r>
            <a:r>
              <a:rPr lang="en-GB" dirty="0" smtClean="0"/>
              <a:t/>
            </a:r>
            <a:br>
              <a:rPr lang="en-GB" dirty="0" smtClean="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en-GB" b="1" dirty="0" smtClean="0">
                <a:latin typeface="Times New Roman" pitchFamily="18" charset="0"/>
                <a:cs typeface="Times New Roman" pitchFamily="18" charset="0"/>
              </a:rPr>
              <a:t>Real-time </a:t>
            </a:r>
            <a:r>
              <a:rPr lang="en-GB" b="1" dirty="0" smtClean="0">
                <a:latin typeface="Times New Roman" pitchFamily="18" charset="0"/>
                <a:cs typeface="Times New Roman" pitchFamily="18" charset="0"/>
              </a:rPr>
              <a:t>Monitoring:</a:t>
            </a:r>
            <a:r>
              <a:rPr lang="en-GB" dirty="0" smtClean="0">
                <a:latin typeface="Times New Roman" pitchFamily="18" charset="0"/>
                <a:cs typeface="Times New Roman" pitchFamily="18" charset="0"/>
              </a:rPr>
              <a:t> Our system will continuously monitor data quality metrics in </a:t>
            </a:r>
            <a:r>
              <a:rPr lang="en-GB" dirty="0" smtClean="0">
                <a:latin typeface="Times New Roman" pitchFamily="18" charset="0"/>
                <a:cs typeface="Times New Roman" pitchFamily="18" charset="0"/>
              </a:rPr>
              <a:t>real-time with azure monitor</a:t>
            </a:r>
            <a:endParaRPr lang="en-GB" dirty="0" smtClean="0">
              <a:latin typeface="Times New Roman" pitchFamily="18" charset="0"/>
              <a:cs typeface="Times New Roman" pitchFamily="18" charset="0"/>
            </a:endParaRPr>
          </a:p>
          <a:p>
            <a:pPr>
              <a:buFont typeface="Wingdings" pitchFamily="2" charset="2"/>
              <a:buChar char="Ø"/>
            </a:pPr>
            <a:r>
              <a:rPr lang="en-GB" b="1" dirty="0" smtClean="0">
                <a:latin typeface="Times New Roman" pitchFamily="18" charset="0"/>
                <a:cs typeface="Times New Roman" pitchFamily="18" charset="0"/>
              </a:rPr>
              <a:t>Alert Generation:</a:t>
            </a:r>
            <a:r>
              <a:rPr lang="en-GB" dirty="0" smtClean="0">
                <a:latin typeface="Times New Roman" pitchFamily="18" charset="0"/>
                <a:cs typeface="Times New Roman" pitchFamily="18" charset="0"/>
              </a:rPr>
              <a:t> Whenever an anomaly or quality issue is detected, alerts will be generated automatically.</a:t>
            </a:r>
          </a:p>
          <a:p>
            <a:pPr>
              <a:buFont typeface="Wingdings" pitchFamily="2" charset="2"/>
              <a:buChar char="Ø"/>
            </a:pPr>
            <a:r>
              <a:rPr lang="en-GB" b="1" dirty="0" smtClean="0">
                <a:latin typeface="Times New Roman" pitchFamily="18" charset="0"/>
                <a:cs typeface="Times New Roman" pitchFamily="18" charset="0"/>
              </a:rPr>
              <a:t>Integration:</a:t>
            </a:r>
            <a:r>
              <a:rPr lang="en-GB" dirty="0" smtClean="0">
                <a:latin typeface="Times New Roman" pitchFamily="18" charset="0"/>
                <a:cs typeface="Times New Roman" pitchFamily="18" charset="0"/>
              </a:rPr>
              <a:t> These alerts will be integrated with communication channels such as email, Slack, or Microsoft Teams, ensuring that stakeholders are notified promptly</a:t>
            </a:r>
            <a:r>
              <a:rPr lang="en-GB"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smtClean="0">
                <a:latin typeface="Times New Roman" pitchFamily="18" charset="0"/>
                <a:cs typeface="Times New Roman" pitchFamily="18" charset="0"/>
              </a:rPr>
              <a:t>Results &amp;Outputs</a:t>
            </a:r>
            <a:endParaRPr lang="en-US" sz="3600" b="1"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US" b="1" dirty="0" smtClean="0">
                <a:latin typeface="Times New Roman" pitchFamily="18" charset="0"/>
                <a:cs typeface="Times New Roman" pitchFamily="18" charset="0"/>
              </a:rPr>
              <a:t>Data </a:t>
            </a:r>
            <a:r>
              <a:rPr lang="en-US" b="1" dirty="0" smtClean="0">
                <a:latin typeface="Times New Roman" pitchFamily="18" charset="0"/>
                <a:cs typeface="Times New Roman" pitchFamily="18" charset="0"/>
              </a:rPr>
              <a:t>Profiling Insights</a:t>
            </a:r>
          </a:p>
          <a:p>
            <a:pPr>
              <a:buFont typeface="Wingdings" pitchFamily="2" charset="2"/>
              <a:buChar char="Ø"/>
            </a:pPr>
            <a:r>
              <a:rPr lang="en-US" b="1" dirty="0" smtClean="0">
                <a:latin typeface="Times New Roman" pitchFamily="18" charset="0"/>
                <a:cs typeface="Times New Roman" pitchFamily="18" charset="0"/>
              </a:rPr>
              <a:t>Quality Assessment </a:t>
            </a:r>
            <a:r>
              <a:rPr lang="en-US" b="1" dirty="0" smtClean="0">
                <a:latin typeface="Times New Roman" pitchFamily="18" charset="0"/>
                <a:cs typeface="Times New Roman" pitchFamily="18" charset="0"/>
              </a:rPr>
              <a:t>Metrics</a:t>
            </a:r>
          </a:p>
          <a:p>
            <a:pPr>
              <a:buFont typeface="Wingdings" pitchFamily="2" charset="2"/>
              <a:buChar char="Ø"/>
            </a:pPr>
            <a:r>
              <a:rPr lang="en-US" b="1" dirty="0" smtClean="0">
                <a:latin typeface="Times New Roman" pitchFamily="18" charset="0"/>
                <a:cs typeface="Times New Roman" pitchFamily="18" charset="0"/>
              </a:rPr>
              <a:t>Alerts and </a:t>
            </a:r>
            <a:r>
              <a:rPr lang="en-US" b="1" dirty="0" smtClean="0">
                <a:latin typeface="Times New Roman" pitchFamily="18" charset="0"/>
                <a:cs typeface="Times New Roman" pitchFamily="18" charset="0"/>
              </a:rPr>
              <a:t>Anomalies</a:t>
            </a:r>
          </a:p>
          <a:p>
            <a:pPr>
              <a:buFont typeface="Wingdings" pitchFamily="2" charset="2"/>
              <a:buChar char="Ø"/>
            </a:pPr>
            <a:r>
              <a:rPr lang="en-GB" b="1" dirty="0" smtClean="0">
                <a:latin typeface="Times New Roman" pitchFamily="18" charset="0"/>
                <a:cs typeface="Times New Roman" pitchFamily="18" charset="0"/>
              </a:rPr>
              <a:t>Outputs of project:</a:t>
            </a:r>
          </a:p>
          <a:p>
            <a:pPr>
              <a:buFont typeface="Wingdings" pitchFamily="2" charset="2"/>
              <a:buChar char="Ø"/>
            </a:pPr>
            <a:r>
              <a:rPr lang="en-GB" dirty="0" smtClean="0">
                <a:latin typeface="Times New Roman" pitchFamily="18" charset="0"/>
                <a:cs typeface="Times New Roman" pitchFamily="18" charset="0"/>
              </a:rPr>
              <a:t>We have uploaded our project end to end steps in this link with profiling and quality </a:t>
            </a:r>
            <a:r>
              <a:rPr lang="en-GB" dirty="0" err="1" smtClean="0">
                <a:latin typeface="Times New Roman" pitchFamily="18" charset="0"/>
                <a:cs typeface="Times New Roman" pitchFamily="18" charset="0"/>
              </a:rPr>
              <a:t>assesment</a:t>
            </a:r>
            <a:r>
              <a:rPr lang="en-GB" dirty="0" smtClean="0">
                <a:latin typeface="Times New Roman" pitchFamily="18" charset="0"/>
                <a:cs typeface="Times New Roman" pitchFamily="18" charset="0"/>
              </a:rPr>
              <a:t> files and screenshots</a:t>
            </a:r>
          </a:p>
          <a:p>
            <a:pPr>
              <a:buFont typeface="Wingdings" pitchFamily="2" charset="2"/>
              <a:buChar char="Ø"/>
            </a:pPr>
            <a:r>
              <a:rPr lang="en-GB" u="sng" dirty="0" smtClean="0">
                <a:latin typeface="Times New Roman" pitchFamily="18" charset="0"/>
                <a:cs typeface="Times New Roman" pitchFamily="18" charset="0"/>
              </a:rPr>
              <a:t>https://github.com/aniket4632/DataQualityMonitoring</a:t>
            </a:r>
            <a:endParaRPr lang="en-GB" u="sng"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smtClean="0">
                <a:latin typeface="Times New Roman" pitchFamily="18" charset="0"/>
                <a:cs typeface="Times New Roman" pitchFamily="18" charset="0"/>
              </a:rPr>
              <a:t>Future Scope</a:t>
            </a:r>
            <a:endParaRPr lang="en-US" sz="3600" b="1"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GB" dirty="0" smtClean="0">
                <a:latin typeface="Times New Roman" pitchFamily="18" charset="0"/>
                <a:cs typeface="Times New Roman" pitchFamily="18" charset="0"/>
              </a:rPr>
              <a:t>Advanced Analytics </a:t>
            </a:r>
            <a:r>
              <a:rPr lang="en-GB" dirty="0" smtClean="0">
                <a:latin typeface="Times New Roman" pitchFamily="18" charset="0"/>
                <a:cs typeface="Times New Roman" pitchFamily="18" charset="0"/>
              </a:rPr>
              <a:t>Integration</a:t>
            </a:r>
            <a:endParaRPr lang="en-GB" dirty="0" smtClean="0">
              <a:latin typeface="Times New Roman" pitchFamily="18" charset="0"/>
              <a:cs typeface="Times New Roman" pitchFamily="18" charset="0"/>
            </a:endParaRPr>
          </a:p>
          <a:p>
            <a:pPr>
              <a:buFont typeface="Wingdings" pitchFamily="2" charset="2"/>
              <a:buChar char="Ø"/>
            </a:pPr>
            <a:r>
              <a:rPr lang="en-GB" dirty="0" smtClean="0">
                <a:latin typeface="Times New Roman" pitchFamily="18" charset="0"/>
                <a:cs typeface="Times New Roman" pitchFamily="18" charset="0"/>
              </a:rPr>
              <a:t>Real-Time Data </a:t>
            </a:r>
            <a:r>
              <a:rPr lang="en-GB" dirty="0" smtClean="0">
                <a:latin typeface="Times New Roman" pitchFamily="18" charset="0"/>
                <a:cs typeface="Times New Roman" pitchFamily="18" charset="0"/>
              </a:rPr>
              <a:t>Monitoring.</a:t>
            </a:r>
            <a:endParaRPr lang="en-GB" dirty="0" smtClean="0">
              <a:latin typeface="Times New Roman" pitchFamily="18" charset="0"/>
              <a:cs typeface="Times New Roman" pitchFamily="18" charset="0"/>
            </a:endParaRPr>
          </a:p>
          <a:p>
            <a:pPr>
              <a:buFont typeface="Wingdings" pitchFamily="2" charset="2"/>
              <a:buChar char="Ø"/>
            </a:pPr>
            <a:r>
              <a:rPr lang="en-GB" dirty="0" smtClean="0">
                <a:latin typeface="Times New Roman" pitchFamily="18" charset="0"/>
                <a:cs typeface="Times New Roman" pitchFamily="18" charset="0"/>
              </a:rPr>
              <a:t>Customizable Alerting </a:t>
            </a:r>
            <a:r>
              <a:rPr lang="en-GB" dirty="0" smtClean="0">
                <a:latin typeface="Times New Roman" pitchFamily="18" charset="0"/>
                <a:cs typeface="Times New Roman" pitchFamily="18" charset="0"/>
              </a:rPr>
              <a:t>Mechanisms</a:t>
            </a:r>
          </a:p>
          <a:p>
            <a:pPr>
              <a:buFont typeface="Wingdings" pitchFamily="2" charset="2"/>
              <a:buChar char="Ø"/>
            </a:pPr>
            <a:r>
              <a:rPr lang="en-GB" dirty="0" smtClean="0">
                <a:latin typeface="Times New Roman" pitchFamily="18" charset="0"/>
                <a:cs typeface="Times New Roman" pitchFamily="18" charset="0"/>
              </a:rPr>
              <a:t>Data Governance Framework.</a:t>
            </a:r>
            <a:endParaRPr lang="en-GB" dirty="0" smtClean="0">
              <a:latin typeface="Times New Roman" pitchFamily="18" charset="0"/>
              <a:cs typeface="Times New Roman" pitchFamily="18" charset="0"/>
            </a:endParaRPr>
          </a:p>
          <a:p>
            <a:pPr>
              <a:buFont typeface="Wingdings" pitchFamily="2" charset="2"/>
              <a:buChar char="Ø"/>
            </a:pPr>
            <a:r>
              <a:rPr lang="en-GB" dirty="0" smtClean="0">
                <a:latin typeface="Times New Roman" pitchFamily="18" charset="0"/>
                <a:cs typeface="Times New Roman" pitchFamily="18" charset="0"/>
              </a:rPr>
              <a:t>Integration with Data </a:t>
            </a:r>
            <a:r>
              <a:rPr lang="en-GB" dirty="0" err="1" smtClean="0">
                <a:latin typeface="Times New Roman" pitchFamily="18" charset="0"/>
                <a:cs typeface="Times New Roman" pitchFamily="18" charset="0"/>
              </a:rPr>
              <a:t>Catalogs</a:t>
            </a:r>
            <a:r>
              <a:rPr lang="en-GB" dirty="0" smtClean="0">
                <a:latin typeface="Times New Roman" pitchFamily="18" charset="0"/>
                <a:cs typeface="Times New Roman" pitchFamily="18" charset="0"/>
              </a:rPr>
              <a:t>.</a:t>
            </a:r>
            <a:endParaRPr lang="en-GB" dirty="0" smtClean="0">
              <a:latin typeface="Times New Roman" pitchFamily="18" charset="0"/>
              <a:cs typeface="Times New Roman"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6246E8-4DA4-632F-7DD7-D3EC872BB564}"/>
              </a:ext>
            </a:extLst>
          </p:cNvPr>
          <p:cNvSpPr>
            <a:spLocks noGrp="1"/>
          </p:cNvSpPr>
          <p:nvPr>
            <p:ph type="title"/>
          </p:nvPr>
        </p:nvSpPr>
        <p:spPr/>
        <p:txBody>
          <a:bodyPr>
            <a:normAutofit/>
          </a:bodyPr>
          <a:lstStyle/>
          <a:p>
            <a:r>
              <a:rPr lang="en-US" sz="2400" b="1" cap="none" dirty="0" smtClean="0">
                <a:latin typeface="Times New Roman" panose="02020603050405020304" pitchFamily="18" charset="0"/>
                <a:cs typeface="Times New Roman" panose="02020603050405020304" pitchFamily="18" charset="0"/>
              </a:rPr>
              <a:t> </a:t>
            </a:r>
            <a:r>
              <a:rPr lang="en-US" sz="3600" b="1" cap="none" dirty="0" smtClean="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51658CB-7990-4F86-7382-798D8F8CA8D3}"/>
              </a:ext>
            </a:extLst>
          </p:cNvPr>
          <p:cNvSpPr>
            <a:spLocks noGrp="1"/>
          </p:cNvSpPr>
          <p:nvPr>
            <p:ph idx="1"/>
          </p:nvPr>
        </p:nvSpPr>
        <p:spPr/>
        <p:txBody>
          <a:bodyPr>
            <a:normAutofit/>
          </a:bodyPr>
          <a:lstStyle/>
          <a:p>
            <a:pPr>
              <a:buFont typeface="Wingdings" pitchFamily="2" charset="2"/>
              <a:buChar char="Ø"/>
            </a:pPr>
            <a:r>
              <a:rPr lang="en-US" dirty="0" smtClean="0">
                <a:latin typeface="Times New Roman" pitchFamily="18" charset="0"/>
                <a:cs typeface="Times New Roman" pitchFamily="18" charset="0"/>
              </a:rPr>
              <a:t>In conclusion, we have developed a robust data quality monitoring system leveraging </a:t>
            </a:r>
            <a:r>
              <a:rPr lang="en-US" dirty="0" err="1" smtClean="0">
                <a:latin typeface="Times New Roman" pitchFamily="18" charset="0"/>
                <a:cs typeface="Times New Roman" pitchFamily="18" charset="0"/>
              </a:rPr>
              <a:t>PySparkSQL</a:t>
            </a:r>
            <a:r>
              <a:rPr lang="en-US" dirty="0" smtClean="0">
                <a:latin typeface="Times New Roman" pitchFamily="18" charset="0"/>
                <a:cs typeface="Times New Roman" pitchFamily="18" charset="0"/>
              </a:rPr>
              <a:t> for data profiling and quality assessments, and Azure </a:t>
            </a:r>
            <a:r>
              <a:rPr lang="en-US" dirty="0" err="1" smtClean="0">
                <a:latin typeface="Times New Roman" pitchFamily="18" charset="0"/>
                <a:cs typeface="Times New Roman" pitchFamily="18" charset="0"/>
              </a:rPr>
              <a:t>Databricks</a:t>
            </a:r>
            <a:r>
              <a:rPr lang="en-US" dirty="0" smtClean="0">
                <a:latin typeface="Times New Roman" pitchFamily="18" charset="0"/>
                <a:cs typeface="Times New Roman" pitchFamily="18" charset="0"/>
              </a:rPr>
              <a:t> for continuous monitoring. </a:t>
            </a:r>
          </a:p>
          <a:p>
            <a:pPr>
              <a:buFont typeface="Wingdings" pitchFamily="2" charset="2"/>
              <a:buChar char="Ø"/>
            </a:pPr>
            <a:r>
              <a:rPr lang="en-US" dirty="0" smtClean="0">
                <a:latin typeface="Times New Roman" pitchFamily="18" charset="0"/>
                <a:cs typeface="Times New Roman" pitchFamily="18" charset="0"/>
              </a:rPr>
              <a:t>The integration of alerting mechanisms allows stakeholders to be notified of anomalies in real-time, enabling timely corrective actions. </a:t>
            </a:r>
          </a:p>
          <a:p>
            <a:r>
              <a:rPr lang="en-GB" b="1" dirty="0" smtClean="0">
                <a:latin typeface="Times New Roman" pitchFamily="18" charset="0"/>
                <a:cs typeface="Times New Roman" pitchFamily="18" charset="0"/>
              </a:rPr>
              <a:t>Key Takeaways:</a:t>
            </a:r>
            <a:r>
              <a:rPr lang="en-US" dirty="0" smtClean="0">
                <a:latin typeface="Times New Roman" pitchFamily="18" charset="0"/>
                <a:cs typeface="Times New Roman" pitchFamily="18" charset="0"/>
              </a:rPr>
              <a:t>Overall, this system enhances data reliability, integrity, and trustworthiness, thereby improving decision-making and business outcomes</a:t>
            </a:r>
            <a:endParaRPr lang="en-GB"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3957411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Q&amp;A:</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GB" dirty="0" smtClean="0">
                <a:latin typeface="Times New Roman" pitchFamily="18" charset="0"/>
                <a:cs typeface="Times New Roman" pitchFamily="18" charset="0"/>
              </a:rPr>
              <a:t>We open floor for any questions </a:t>
            </a:r>
            <a:r>
              <a:rPr lang="en-GB" dirty="0" smtClean="0"/>
              <a:t/>
            </a:r>
            <a:br>
              <a:rPr lang="en-GB"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631BDA-C20A-9048-84CC-83AC6B6BFF15}"/>
              </a:ext>
            </a:extLst>
          </p:cNvPr>
          <p:cNvSpPr>
            <a:spLocks noGrp="1"/>
          </p:cNvSpPr>
          <p:nvPr>
            <p:ph type="title"/>
          </p:nvPr>
        </p:nvSpPr>
        <p:spPr/>
        <p:txBody>
          <a:bodyPr>
            <a:normAutofit/>
          </a:bodyPr>
          <a:lstStyle/>
          <a:p>
            <a:r>
              <a:rPr lang="en-GB" sz="3600" b="1" cap="none" dirty="0" smtClean="0">
                <a:latin typeface="Times New Roman" panose="02020603050405020304" pitchFamily="18" charset="0"/>
                <a:cs typeface="Times New Roman" panose="02020603050405020304" pitchFamily="18" charset="0"/>
              </a:rPr>
              <a:t>Outline</a:t>
            </a:r>
            <a:endParaRPr lang="en-IN" sz="36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14AA318-3403-A05E-DE16-81A00F45F6EC}"/>
              </a:ext>
            </a:extLst>
          </p:cNvPr>
          <p:cNvSpPr>
            <a:spLocks noGrp="1"/>
          </p:cNvSpPr>
          <p:nvPr>
            <p:ph sz="half" idx="1"/>
          </p:nvPr>
        </p:nvSpPr>
        <p:spPr/>
        <p:txBody>
          <a:bodyPr>
            <a:normAutofit fontScale="62500" lnSpcReduction="20000"/>
          </a:bodyPr>
          <a:lstStyle/>
          <a:p>
            <a:pPr>
              <a:buFont typeface="Wingdings" pitchFamily="2" charset="2"/>
              <a:buChar char="Ø"/>
            </a:pPr>
            <a:r>
              <a:rPr lang="en-IN" sz="3200" dirty="0" smtClean="0">
                <a:latin typeface="Times New Roman" panose="02020603050405020304" pitchFamily="18" charset="0"/>
                <a:cs typeface="Times New Roman" panose="02020603050405020304" pitchFamily="18" charset="0"/>
              </a:rPr>
              <a:t>Project Statement</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Introduction</a:t>
            </a:r>
            <a:endParaRPr lang="en-IN" sz="3200" i="1"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Project Overview</a:t>
            </a:r>
            <a:endParaRPr lang="en-IN" sz="32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Project Requirements</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Architecture</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Tools Used</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Execution overview</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Azure </a:t>
            </a:r>
            <a:r>
              <a:rPr lang="en-IN" sz="3200" dirty="0" err="1" smtClean="0">
                <a:latin typeface="Times New Roman" panose="02020603050405020304" pitchFamily="18" charset="0"/>
                <a:cs typeface="Times New Roman" panose="02020603050405020304" pitchFamily="18" charset="0"/>
              </a:rPr>
              <a:t>Databricks</a:t>
            </a:r>
            <a:endParaRPr lang="en-IN" sz="32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IN" sz="26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p:txBody>
          <a:bodyPr>
            <a:normAutofit fontScale="62500" lnSpcReduction="20000"/>
          </a:bodyPr>
          <a:lstStyle/>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Data </a:t>
            </a:r>
            <a:r>
              <a:rPr lang="en-IN" sz="3200" dirty="0" smtClean="0">
                <a:latin typeface="Times New Roman" panose="02020603050405020304" pitchFamily="18" charset="0"/>
                <a:cs typeface="Times New Roman" panose="02020603050405020304" pitchFamily="18" charset="0"/>
              </a:rPr>
              <a:t>Ingestion</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Data profiling</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Data Quality</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Continuous Monitoring</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Alerting Mechanism</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Results</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Future Scope</a:t>
            </a:r>
          </a:p>
          <a:p>
            <a:pPr marL="285750" indent="-285750">
              <a:buFont typeface="Wingdings" pitchFamily="2" charset="2"/>
              <a:buChar char="Ø"/>
            </a:pPr>
            <a:r>
              <a:rPr lang="en-IN" sz="3200" dirty="0" smtClean="0">
                <a:latin typeface="Times New Roman" panose="02020603050405020304" pitchFamily="18" charset="0"/>
                <a:cs typeface="Times New Roman" panose="02020603050405020304" pitchFamily="18" charset="0"/>
              </a:rPr>
              <a:t>Conclusion</a:t>
            </a:r>
          </a:p>
          <a:p>
            <a:pPr marL="285750" indent="-285750">
              <a:buNone/>
            </a:pPr>
            <a:endParaRPr lang="en-IN" dirty="0" smtClean="0"/>
          </a:p>
          <a:p>
            <a:endParaRPr lang="en-US" dirty="0"/>
          </a:p>
        </p:txBody>
      </p:sp>
    </p:spTree>
    <p:extLst>
      <p:ext uri="{BB962C8B-B14F-4D97-AF65-F5344CB8AC3E}">
        <p14:creationId xmlns:p14="http://schemas.microsoft.com/office/powerpoint/2010/main" xmlns="" val="1032346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363A81-5F47-A69B-3D2D-2F03DC54DD65}"/>
              </a:ext>
            </a:extLst>
          </p:cNvPr>
          <p:cNvSpPr>
            <a:spLocks noGrp="1"/>
          </p:cNvSpPr>
          <p:nvPr>
            <p:ph type="title"/>
          </p:nvPr>
        </p:nvSpPr>
        <p:spPr/>
        <p:txBody>
          <a:bodyPr>
            <a:normAutofit/>
          </a:bodyPr>
          <a:lstStyle/>
          <a:p>
            <a:r>
              <a:rPr lang="en-IN" sz="3600" b="1" cap="none" dirty="0">
                <a:latin typeface="Times New Roman" panose="02020603050405020304" pitchFamily="18" charset="0"/>
                <a:cs typeface="Times New Roman" panose="02020603050405020304" pitchFamily="18" charset="0"/>
              </a:rPr>
              <a:t>Project </a:t>
            </a:r>
            <a:r>
              <a:rPr lang="en-IN" sz="3600" b="1" cap="none" dirty="0" smtClean="0">
                <a:latin typeface="Times New Roman" panose="02020603050405020304" pitchFamily="18" charset="0"/>
                <a:cs typeface="Times New Roman" panose="02020603050405020304" pitchFamily="18" charset="0"/>
              </a:rPr>
              <a:t>Statement</a:t>
            </a: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8C39609D-FA32-2FE0-BF35-5733823AD6B8}"/>
              </a:ext>
            </a:extLst>
          </p:cNvPr>
          <p:cNvSpPr>
            <a:spLocks noGrp="1"/>
          </p:cNvSpPr>
          <p:nvPr>
            <p:ph idx="1"/>
          </p:nvPr>
        </p:nvSpPr>
        <p:spPr/>
        <p:txBody>
          <a:bodyPr>
            <a:normAutofit/>
          </a:bodyPr>
          <a:lstStyle/>
          <a:p>
            <a:pPr algn="just">
              <a:buFont typeface="Wingdings" pitchFamily="2" charset="2"/>
              <a:buChar char="§"/>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t> </a:t>
            </a:r>
            <a:r>
              <a:rPr lang="en-US" dirty="0" smtClean="0">
                <a:latin typeface="Times New Roman" pitchFamily="18" charset="0"/>
                <a:cs typeface="Times New Roman" pitchFamily="18" charset="0"/>
              </a:rPr>
              <a:t>Develop a data quality monitoring system using </a:t>
            </a:r>
            <a:r>
              <a:rPr lang="en-US" dirty="0" err="1" smtClean="0">
                <a:latin typeface="Times New Roman" pitchFamily="18" charset="0"/>
                <a:cs typeface="Times New Roman" pitchFamily="18" charset="0"/>
              </a:rPr>
              <a:t>PySparkSQL</a:t>
            </a:r>
            <a:r>
              <a:rPr lang="en-US" dirty="0" smtClean="0">
                <a:latin typeface="Times New Roman" pitchFamily="18" charset="0"/>
                <a:cs typeface="Times New Roman" pitchFamily="18" charset="0"/>
              </a:rPr>
              <a:t> for data profiling and quality assessments &amp; explain a developed process for Azure </a:t>
            </a:r>
            <a:r>
              <a:rPr lang="en-US" dirty="0" err="1" smtClean="0">
                <a:latin typeface="Times New Roman" pitchFamily="18" charset="0"/>
                <a:cs typeface="Times New Roman" pitchFamily="18" charset="0"/>
              </a:rPr>
              <a:t>Databricks</a:t>
            </a:r>
            <a:r>
              <a:rPr lang="en-US" dirty="0" smtClean="0">
                <a:latin typeface="Times New Roman" pitchFamily="18" charset="0"/>
                <a:cs typeface="Times New Roman" pitchFamily="18" charset="0"/>
              </a:rPr>
              <a:t> for continuous monitoring of data quality &amp; generate alerts for </a:t>
            </a:r>
            <a:r>
              <a:rPr lang="en-US" dirty="0" err="1" smtClean="0">
                <a:latin typeface="Times New Roman" pitchFamily="18" charset="0"/>
                <a:cs typeface="Times New Roman" pitchFamily="18" charset="0"/>
              </a:rPr>
              <a:t>anamolies</a:t>
            </a:r>
            <a:endParaRPr lang="en-US" b="1" dirty="0" smtClean="0">
              <a:latin typeface="Times New Roman" pitchFamily="18" charset="0"/>
              <a:cs typeface="Times New Roman" pitchFamily="18" charset="0"/>
            </a:endParaRPr>
          </a:p>
          <a:p>
            <a:pPr algn="just"/>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578288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smtClean="0">
                <a:latin typeface="Times New Roman" panose="02020603050405020304" pitchFamily="18" charset="0"/>
                <a:cs typeface="Times New Roman" panose="02020603050405020304" pitchFamily="18" charset="0"/>
              </a:rPr>
              <a:t>Introduction</a:t>
            </a:r>
            <a:endParaRPr lang="en-US" sz="36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b="1" dirty="0" smtClean="0">
                <a:latin typeface="Times New Roman" pitchFamily="18" charset="0"/>
                <a:cs typeface="Times New Roman" pitchFamily="18" charset="0"/>
              </a:rPr>
              <a:t>Objective:</a:t>
            </a:r>
            <a:r>
              <a:rPr lang="en-GB" dirty="0" smtClean="0">
                <a:latin typeface="Times New Roman" pitchFamily="18" charset="0"/>
                <a:cs typeface="Times New Roman" pitchFamily="18" charset="0"/>
              </a:rPr>
              <a:t> The primary objective of this project is to develop a comprehensive data quality monitoring system using </a:t>
            </a:r>
            <a:r>
              <a:rPr lang="en-GB" dirty="0" err="1" smtClean="0">
                <a:latin typeface="Times New Roman" pitchFamily="18" charset="0"/>
                <a:cs typeface="Times New Roman" pitchFamily="18" charset="0"/>
              </a:rPr>
              <a:t>PySparkSQL</a:t>
            </a:r>
            <a:r>
              <a:rPr lang="en-GB" dirty="0" smtClean="0">
                <a:latin typeface="Times New Roman" pitchFamily="18" charset="0"/>
                <a:cs typeface="Times New Roman" pitchFamily="18" charset="0"/>
              </a:rPr>
              <a:t> for efficient data profiling and quality assessments, which will be implemented on Azure </a:t>
            </a:r>
            <a:r>
              <a:rPr lang="en-GB" dirty="0" err="1" smtClean="0">
                <a:latin typeface="Times New Roman" pitchFamily="18" charset="0"/>
                <a:cs typeface="Times New Roman" pitchFamily="18" charset="0"/>
              </a:rPr>
              <a:t>Databricks</a:t>
            </a:r>
            <a:r>
              <a:rPr lang="en-GB" dirty="0" smtClean="0">
                <a:latin typeface="Times New Roman" pitchFamily="18" charset="0"/>
                <a:cs typeface="Times New Roman" pitchFamily="18" charset="0"/>
              </a:rPr>
              <a:t> for continuous monitoring.</a:t>
            </a:r>
          </a:p>
          <a:p>
            <a:pPr>
              <a:buFont typeface="Wingdings" pitchFamily="2" charset="2"/>
              <a:buChar char="Ø"/>
            </a:pPr>
            <a:r>
              <a:rPr lang="en-GB" b="1" dirty="0" smtClean="0">
                <a:latin typeface="Times New Roman" pitchFamily="18" charset="0"/>
                <a:cs typeface="Times New Roman" pitchFamily="18" charset="0"/>
              </a:rPr>
              <a:t>Importance</a:t>
            </a:r>
            <a:r>
              <a:rPr lang="en-GB" b="1" dirty="0" smtClean="0">
                <a:latin typeface="Times New Roman" pitchFamily="18" charset="0"/>
                <a:cs typeface="Times New Roman" pitchFamily="18" charset="0"/>
              </a:rPr>
              <a:t>:</a:t>
            </a:r>
            <a:r>
              <a:rPr lang="en-GB"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In today's data-driven world, ensuring the quality of data is paramount for making informed decisions and maintaining business integrity. Data quality issues can lead to incorrect analysis, flawed insights, and ultimately, poor business outcomes. Therefore, it is crucial to have robust data quality monitoring systems in place to detect anomalies, inconsistencies, and errors in data.</a:t>
            </a:r>
          </a:p>
          <a:p>
            <a:pPr>
              <a:buNone/>
            </a:pPr>
            <a:endParaRPr lang="en-GB"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smtClean="0">
                <a:latin typeface="Times New Roman" pitchFamily="18" charset="0"/>
                <a:cs typeface="Times New Roman" pitchFamily="18" charset="0"/>
              </a:rPr>
              <a:t>Project Overview</a:t>
            </a:r>
            <a:endParaRPr lang="en-US" sz="3600" b="1"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pPr>
              <a:buFont typeface="Wingdings" pitchFamily="2" charset="2"/>
              <a:buChar char="Ø"/>
            </a:pPr>
            <a:r>
              <a:rPr lang="en-GB" sz="8000" dirty="0" smtClean="0">
                <a:latin typeface="Times New Roman" pitchFamily="18" charset="0"/>
                <a:cs typeface="Times New Roman" pitchFamily="18" charset="0"/>
              </a:rPr>
              <a:t>Utilize </a:t>
            </a:r>
            <a:r>
              <a:rPr lang="en-GB" sz="8000" dirty="0" err="1" smtClean="0">
                <a:latin typeface="Times New Roman" pitchFamily="18" charset="0"/>
                <a:cs typeface="Times New Roman" pitchFamily="18" charset="0"/>
              </a:rPr>
              <a:t>PySparkSQL</a:t>
            </a:r>
            <a:r>
              <a:rPr lang="en-GB" sz="8000" dirty="0" smtClean="0">
                <a:latin typeface="Times New Roman" pitchFamily="18" charset="0"/>
                <a:cs typeface="Times New Roman" pitchFamily="18" charset="0"/>
              </a:rPr>
              <a:t> for efficient data processing and analysis.</a:t>
            </a:r>
          </a:p>
          <a:p>
            <a:pPr>
              <a:buFont typeface="Wingdings" pitchFamily="2" charset="2"/>
              <a:buChar char="Ø"/>
            </a:pPr>
            <a:r>
              <a:rPr lang="en-GB" sz="8000" dirty="0" smtClean="0">
                <a:latin typeface="Times New Roman" pitchFamily="18" charset="0"/>
                <a:cs typeface="Times New Roman" pitchFamily="18" charset="0"/>
              </a:rPr>
              <a:t>Leverage Azure </a:t>
            </a:r>
            <a:r>
              <a:rPr lang="en-GB" sz="8000" dirty="0" err="1" smtClean="0">
                <a:latin typeface="Times New Roman" pitchFamily="18" charset="0"/>
                <a:cs typeface="Times New Roman" pitchFamily="18" charset="0"/>
              </a:rPr>
              <a:t>Databricks</a:t>
            </a:r>
            <a:r>
              <a:rPr lang="en-GB" sz="8000" dirty="0" smtClean="0">
                <a:latin typeface="Times New Roman" pitchFamily="18" charset="0"/>
                <a:cs typeface="Times New Roman" pitchFamily="18" charset="0"/>
              </a:rPr>
              <a:t> for scalability, reliability, and integration capabilities.</a:t>
            </a:r>
          </a:p>
          <a:p>
            <a:pPr>
              <a:buFont typeface="Wingdings" pitchFamily="2" charset="2"/>
              <a:buChar char="Ø"/>
            </a:pPr>
            <a:r>
              <a:rPr lang="en-GB" sz="8000" dirty="0" smtClean="0">
                <a:latin typeface="Times New Roman" pitchFamily="18" charset="0"/>
                <a:cs typeface="Times New Roman" pitchFamily="18" charset="0"/>
              </a:rPr>
              <a:t>Implement robust monitoring and alerting mechanisms to respond promptly to data anomalies</a:t>
            </a:r>
            <a:r>
              <a:rPr lang="en-GB" sz="6200" dirty="0" smtClean="0">
                <a:latin typeface="Times New Roman" pitchFamily="18" charset="0"/>
                <a:cs typeface="Times New Roman" pitchFamily="18" charset="0"/>
              </a:rPr>
              <a:t>.</a:t>
            </a:r>
            <a:endParaRPr lang="en-GB" sz="8000" b="1" dirty="0" smtClean="0">
              <a:latin typeface="Times New Roman" pitchFamily="18" charset="0"/>
              <a:cs typeface="Times New Roman" pitchFamily="18" charset="0"/>
            </a:endParaRPr>
          </a:p>
          <a:p>
            <a:pPr>
              <a:buFont typeface="Wingdings" pitchFamily="2" charset="2"/>
              <a:buChar char="Ø"/>
            </a:pPr>
            <a:r>
              <a:rPr lang="en-GB" sz="8000" dirty="0" smtClean="0">
                <a:latin typeface="Times New Roman" pitchFamily="18" charset="0"/>
                <a:cs typeface="Times New Roman" pitchFamily="18" charset="0"/>
              </a:rPr>
              <a:t>Ensures </a:t>
            </a:r>
            <a:r>
              <a:rPr lang="en-GB" sz="8000" dirty="0" smtClean="0">
                <a:latin typeface="Times New Roman" pitchFamily="18" charset="0"/>
                <a:cs typeface="Times New Roman" pitchFamily="18" charset="0"/>
              </a:rPr>
              <a:t>data integrity and reliability.</a:t>
            </a:r>
          </a:p>
          <a:p>
            <a:pPr>
              <a:buFont typeface="Wingdings" pitchFamily="2" charset="2"/>
              <a:buChar char="Ø"/>
            </a:pPr>
            <a:r>
              <a:rPr lang="en-GB" sz="8000" dirty="0" smtClean="0">
                <a:latin typeface="Times New Roman" pitchFamily="18" charset="0"/>
                <a:cs typeface="Times New Roman" pitchFamily="18" charset="0"/>
              </a:rPr>
              <a:t>Facilitates proactive identification and resolution of data quality issues.</a:t>
            </a:r>
          </a:p>
          <a:p>
            <a:pPr>
              <a:buFont typeface="Wingdings" pitchFamily="2" charset="2"/>
              <a:buChar char="Ø"/>
            </a:pPr>
            <a:r>
              <a:rPr lang="en-GB" sz="8000" dirty="0" smtClean="0">
                <a:latin typeface="Times New Roman" pitchFamily="18" charset="0"/>
                <a:cs typeface="Times New Roman" pitchFamily="18" charset="0"/>
              </a:rPr>
              <a:t>Enables data-driven decision-making with confidence.</a:t>
            </a:r>
          </a:p>
          <a:p>
            <a:pPr>
              <a:buNone/>
            </a:pPr>
            <a:endParaRPr lang="en-GB" sz="8000" b="1" dirty="0" smtClean="0">
              <a:latin typeface="Times New Roman" pitchFamily="18" charset="0"/>
              <a:cs typeface="Times New Roman" pitchFamily="18" charset="0"/>
            </a:endParaRPr>
          </a:p>
          <a:p>
            <a:r>
              <a:rPr lang="en-GB" dirty="0" smtClean="0"/>
              <a:t/>
            </a:r>
            <a:br>
              <a:rPr lang="en-GB"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5E833-C3D4-43DD-0F11-B39A541ACF01}"/>
              </a:ext>
            </a:extLst>
          </p:cNvPr>
          <p:cNvSpPr>
            <a:spLocks noGrp="1"/>
          </p:cNvSpPr>
          <p:nvPr>
            <p:ph type="title"/>
          </p:nvPr>
        </p:nvSpPr>
        <p:spPr/>
        <p:txBody>
          <a:bodyPr>
            <a:normAutofit/>
          </a:bodyPr>
          <a:lstStyle/>
          <a:p>
            <a:r>
              <a:rPr lang="en-IN" sz="3600" b="1" cap="none" dirty="0">
                <a:latin typeface="Times New Roman" panose="02020603050405020304" pitchFamily="18" charset="0"/>
                <a:cs typeface="Times New Roman" panose="02020603050405020304" pitchFamily="18" charset="0"/>
              </a:rPr>
              <a:t>Project </a:t>
            </a:r>
            <a:r>
              <a:rPr lang="en-IN" sz="3600" b="1" cap="none" dirty="0" smtClean="0">
                <a:latin typeface="Times New Roman" panose="02020603050405020304" pitchFamily="18" charset="0"/>
                <a:cs typeface="Times New Roman" panose="02020603050405020304" pitchFamily="18" charset="0"/>
              </a:rPr>
              <a:t>Requirements</a:t>
            </a:r>
            <a:r>
              <a:rPr lang="en-IN" sz="3600" b="1" cap="none" dirty="0">
                <a:latin typeface="Times New Roman" panose="02020603050405020304" pitchFamily="18" charset="0"/>
                <a:cs typeface="Times New Roman" panose="02020603050405020304" pitchFamily="18" charset="0"/>
              </a:rPr>
              <a:t/>
            </a:r>
            <a:br>
              <a:rPr lang="en-IN" sz="3600" b="1" cap="none" dirty="0">
                <a:latin typeface="Times New Roman" panose="02020603050405020304" pitchFamily="18" charset="0"/>
                <a:cs typeface="Times New Roman" panose="02020603050405020304" pitchFamily="18" charset="0"/>
              </a:rPr>
            </a:br>
            <a:endParaRPr lang="en-IN" cap="none" dirty="0"/>
          </a:p>
        </p:txBody>
      </p:sp>
      <p:sp>
        <p:nvSpPr>
          <p:cNvPr id="3" name="Content Placeholder 2">
            <a:extLst>
              <a:ext uri="{FF2B5EF4-FFF2-40B4-BE49-F238E27FC236}">
                <a16:creationId xmlns:a16="http://schemas.microsoft.com/office/drawing/2014/main" xmlns="" id="{3C25D28E-7A86-DB95-B242-A6BE35596898}"/>
              </a:ext>
            </a:extLst>
          </p:cNvPr>
          <p:cNvSpPr>
            <a:spLocks noGrp="1"/>
          </p:cNvSpPr>
          <p:nvPr>
            <p:ph sz="half" idx="1"/>
          </p:nvPr>
        </p:nvSpPr>
        <p:spPr/>
        <p:txBody>
          <a:bodyPr/>
          <a:lstStyle/>
          <a:p>
            <a:pPr>
              <a:buFont typeface="Wingdings" pitchFamily="2" charset="2"/>
              <a:buChar char="v"/>
            </a:pPr>
            <a:r>
              <a:rPr lang="en-IN" dirty="0" smtClean="0">
                <a:latin typeface="Times New Roman" pitchFamily="18" charset="0"/>
                <a:cs typeface="Times New Roman" pitchFamily="18" charset="0"/>
              </a:rPr>
              <a:t>Functional Requirements</a:t>
            </a:r>
          </a:p>
          <a:p>
            <a:pPr>
              <a:buFont typeface="Wingdings" pitchFamily="2" charset="2"/>
              <a:buChar char="Ø"/>
            </a:pPr>
            <a:r>
              <a:rPr lang="en-IN" dirty="0" smtClean="0">
                <a:latin typeface="Times New Roman" pitchFamily="18" charset="0"/>
                <a:cs typeface="Times New Roman" pitchFamily="18" charset="0"/>
              </a:rPr>
              <a:t>Data Ingestion</a:t>
            </a:r>
          </a:p>
          <a:p>
            <a:pPr>
              <a:buFont typeface="Wingdings" pitchFamily="2" charset="2"/>
              <a:buChar char="Ø"/>
            </a:pPr>
            <a:r>
              <a:rPr lang="en-IN" dirty="0" smtClean="0">
                <a:latin typeface="Times New Roman" pitchFamily="18" charset="0"/>
                <a:cs typeface="Times New Roman" pitchFamily="18" charset="0"/>
              </a:rPr>
              <a:t>Data Profiling</a:t>
            </a:r>
          </a:p>
          <a:p>
            <a:pPr>
              <a:buFont typeface="Wingdings" pitchFamily="2" charset="2"/>
              <a:buChar char="Ø"/>
            </a:pPr>
            <a:r>
              <a:rPr lang="en-IN" dirty="0" smtClean="0">
                <a:latin typeface="Times New Roman" pitchFamily="18" charset="0"/>
                <a:cs typeface="Times New Roman" pitchFamily="18" charset="0"/>
              </a:rPr>
              <a:t>Quality </a:t>
            </a:r>
            <a:r>
              <a:rPr lang="en-IN" dirty="0" err="1" smtClean="0">
                <a:latin typeface="Times New Roman" pitchFamily="18" charset="0"/>
                <a:cs typeface="Times New Roman" pitchFamily="18" charset="0"/>
              </a:rPr>
              <a:t>Assesment</a:t>
            </a: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Continuous Monitoring</a:t>
            </a:r>
          </a:p>
          <a:p>
            <a:pPr>
              <a:buFont typeface="Wingdings" pitchFamily="2" charset="2"/>
              <a:buChar char="Ø"/>
            </a:pPr>
            <a:r>
              <a:rPr lang="en-IN" dirty="0" smtClean="0">
                <a:latin typeface="Times New Roman" pitchFamily="18" charset="0"/>
                <a:cs typeface="Times New Roman" pitchFamily="18" charset="0"/>
              </a:rPr>
              <a:t>Alerting</a:t>
            </a:r>
            <a:endParaRPr lang="en-IN"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lstStyle/>
          <a:p>
            <a:pPr>
              <a:buFont typeface="Wingdings" pitchFamily="2" charset="2"/>
              <a:buChar char="v"/>
            </a:pPr>
            <a:r>
              <a:rPr lang="en-GB" dirty="0" smtClean="0">
                <a:latin typeface="Times New Roman" pitchFamily="18" charset="0"/>
                <a:cs typeface="Times New Roman" pitchFamily="18" charset="0"/>
              </a:rPr>
              <a:t>Non Functional Requirements</a:t>
            </a:r>
            <a:endParaRPr lang="en-US" dirty="0" smtClean="0">
              <a:latin typeface="Times New Roman" pitchFamily="18" charset="0"/>
              <a:cs typeface="Times New Roman" pitchFamily="18" charset="0"/>
            </a:endParaRPr>
          </a:p>
          <a:p>
            <a:pPr>
              <a:buFont typeface="Wingdings" pitchFamily="2" charset="2"/>
              <a:buChar char="Ø"/>
            </a:pPr>
            <a:r>
              <a:rPr lang="en-GB" dirty="0" smtClean="0">
                <a:latin typeface="Times New Roman" pitchFamily="18" charset="0"/>
                <a:cs typeface="Times New Roman" pitchFamily="18" charset="0"/>
              </a:rPr>
              <a:t>Scalability</a:t>
            </a:r>
          </a:p>
          <a:p>
            <a:pPr>
              <a:buFont typeface="Wingdings" pitchFamily="2" charset="2"/>
              <a:buChar char="Ø"/>
            </a:pPr>
            <a:r>
              <a:rPr lang="en-GB" dirty="0" smtClean="0">
                <a:latin typeface="Times New Roman" pitchFamily="18" charset="0"/>
                <a:cs typeface="Times New Roman" pitchFamily="18" charset="0"/>
              </a:rPr>
              <a:t>Reliability</a:t>
            </a:r>
          </a:p>
          <a:p>
            <a:pPr>
              <a:buFont typeface="Wingdings" pitchFamily="2" charset="2"/>
              <a:buChar char="Ø"/>
            </a:pPr>
            <a:r>
              <a:rPr lang="en-GB" dirty="0" smtClean="0">
                <a:latin typeface="Times New Roman" pitchFamily="18" charset="0"/>
                <a:cs typeface="Times New Roman" pitchFamily="18" charset="0"/>
              </a:rPr>
              <a:t>Performance</a:t>
            </a:r>
          </a:p>
          <a:p>
            <a:pPr>
              <a:buFont typeface="Wingdings" pitchFamily="2" charset="2"/>
              <a:buChar char="Ø"/>
            </a:pPr>
            <a:r>
              <a:rPr lang="en-GB" dirty="0" smtClean="0">
                <a:latin typeface="Times New Roman" pitchFamily="18" charset="0"/>
                <a:cs typeface="Times New Roman" pitchFamily="18" charset="0"/>
              </a:rPr>
              <a:t>Security</a:t>
            </a:r>
          </a:p>
          <a:p>
            <a:pPr>
              <a:buFont typeface="Wingdings" pitchFamily="2" charset="2"/>
              <a:buChar char="Ø"/>
            </a:pPr>
            <a:r>
              <a:rPr lang="en-GB" dirty="0" smtClean="0">
                <a:latin typeface="Times New Roman" pitchFamily="18" charset="0"/>
                <a:cs typeface="Times New Roman" pitchFamily="18" charset="0"/>
              </a:rPr>
              <a:t>Maintainability</a:t>
            </a:r>
          </a:p>
          <a:p>
            <a:pPr>
              <a:buFont typeface="Wingdings" pitchFamily="2" charset="2"/>
              <a:buChar char="Ø"/>
            </a:pPr>
            <a:r>
              <a:rPr lang="en-GB" dirty="0" smtClean="0">
                <a:latin typeface="Times New Roman" pitchFamily="18" charset="0"/>
                <a:cs typeface="Times New Roman" pitchFamily="18" charset="0"/>
              </a:rPr>
              <a:t>Usability</a:t>
            </a:r>
          </a:p>
          <a:p>
            <a:pPr>
              <a:buFont typeface="Wingdings" pitchFamily="2" charset="2"/>
              <a:buChar char="Ø"/>
            </a:pPr>
            <a:endParaRPr lang="en-GB" dirty="0" smtClean="0"/>
          </a:p>
        </p:txBody>
      </p:sp>
    </p:spTree>
    <p:extLst>
      <p:ext uri="{BB962C8B-B14F-4D97-AF65-F5344CB8AC3E}">
        <p14:creationId xmlns:p14="http://schemas.microsoft.com/office/powerpoint/2010/main" xmlns="" val="4004865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sz="3600" b="1" cap="none" dirty="0" smtClean="0">
                <a:latin typeface="Times New Roman" panose="02020603050405020304" pitchFamily="18" charset="0"/>
                <a:cs typeface="Times New Roman" panose="02020603050405020304" pitchFamily="18" charset="0"/>
              </a:rPr>
              <a:t>Architecture</a:t>
            </a:r>
            <a:r>
              <a:rPr lang="en-IN" b="1" cap="none" dirty="0" smtClean="0">
                <a:latin typeface="Times New Roman" panose="02020603050405020304" pitchFamily="18" charset="0"/>
                <a:cs typeface="Times New Roman" panose="02020603050405020304" pitchFamily="18" charset="0"/>
              </a:rPr>
              <a:t/>
            </a:r>
            <a:br>
              <a:rPr lang="en-IN" b="1" cap="none" dirty="0" smtClean="0">
                <a:latin typeface="Times New Roman" panose="02020603050405020304" pitchFamily="18" charset="0"/>
                <a:cs typeface="Times New Roman" panose="02020603050405020304" pitchFamily="18" charset="0"/>
              </a:rPr>
            </a:br>
            <a:endParaRPr lang="en-US" dirty="0"/>
          </a:p>
        </p:txBody>
      </p:sp>
      <p:pic>
        <p:nvPicPr>
          <p:cNvPr id="2051" name="Picture 3" descr="C:\Users\welcome_\Downloads\Untitled presentation.png"/>
          <p:cNvPicPr>
            <a:picLocks noChangeAspect="1" noChangeArrowheads="1"/>
          </p:cNvPicPr>
          <p:nvPr/>
        </p:nvPicPr>
        <p:blipFill>
          <a:blip r:embed="rId2"/>
          <a:srcRect/>
          <a:stretch>
            <a:fillRect/>
          </a:stretch>
        </p:blipFill>
        <p:spPr bwMode="auto">
          <a:xfrm>
            <a:off x="2416627" y="1905543"/>
            <a:ext cx="6583681" cy="3703321"/>
          </a:xfrm>
          <a:prstGeom prst="rect">
            <a:avLst/>
          </a:prstGeom>
          <a:noFill/>
        </p:spPr>
      </p:pic>
    </p:spTree>
    <p:extLst>
      <p:ext uri="{BB962C8B-B14F-4D97-AF65-F5344CB8AC3E}">
        <p14:creationId xmlns:p14="http://schemas.microsoft.com/office/powerpoint/2010/main" xmlns="" val="3160359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smtClean="0">
                <a:latin typeface="Times New Roman" pitchFamily="18" charset="0"/>
                <a:cs typeface="Times New Roman" pitchFamily="18" charset="0"/>
              </a:rPr>
              <a:t>Tools Used</a:t>
            </a:r>
            <a:endParaRPr lang="en-US" sz="3600" b="1" cap="none" dirty="0">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pPr>
              <a:buFont typeface="Wingdings" pitchFamily="2" charset="2"/>
              <a:buChar char="Ø"/>
            </a:pPr>
            <a:r>
              <a:rPr lang="en-GB" dirty="0" smtClean="0">
                <a:latin typeface="Times New Roman" pitchFamily="18" charset="0"/>
                <a:cs typeface="Times New Roman" pitchFamily="18" charset="0"/>
              </a:rPr>
              <a:t>PYSPARK SQL</a:t>
            </a:r>
          </a:p>
          <a:p>
            <a:pPr>
              <a:buFont typeface="Wingdings" pitchFamily="2" charset="2"/>
              <a:buChar char="Ø"/>
            </a:pPr>
            <a:r>
              <a:rPr lang="en-GB" dirty="0" smtClean="0">
                <a:latin typeface="Times New Roman" pitchFamily="18" charset="0"/>
                <a:cs typeface="Times New Roman" pitchFamily="18" charset="0"/>
              </a:rPr>
              <a:t>AZURE DATABRICKS</a:t>
            </a:r>
          </a:p>
          <a:p>
            <a:pPr>
              <a:buFont typeface="Wingdings" pitchFamily="2" charset="2"/>
              <a:buChar char="Ø"/>
            </a:pPr>
            <a:r>
              <a:rPr lang="en-GB" dirty="0" smtClean="0">
                <a:latin typeface="Times New Roman" pitchFamily="18" charset="0"/>
                <a:cs typeface="Times New Roman" pitchFamily="18" charset="0"/>
              </a:rPr>
              <a:t>AZURE DATALAKE STORAGE(GEN2)</a:t>
            </a:r>
          </a:p>
          <a:p>
            <a:pPr>
              <a:buFont typeface="Wingdings" pitchFamily="2" charset="2"/>
              <a:buChar char="Ø"/>
            </a:pPr>
            <a:r>
              <a:rPr lang="en-GB" dirty="0" smtClean="0">
                <a:latin typeface="Times New Roman" pitchFamily="18" charset="0"/>
                <a:cs typeface="Times New Roman" pitchFamily="18" charset="0"/>
              </a:rPr>
              <a:t>AZURE MONITOR</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A8B59-86E1-9144-2963-ABF38504A498}"/>
              </a:ext>
            </a:extLst>
          </p:cNvPr>
          <p:cNvSpPr>
            <a:spLocks noGrp="1"/>
          </p:cNvSpPr>
          <p:nvPr>
            <p:ph type="title"/>
          </p:nvPr>
        </p:nvSpPr>
        <p:spPr/>
        <p:txBody>
          <a:bodyPr>
            <a:noAutofit/>
          </a:bodyPr>
          <a:lstStyle/>
          <a:p>
            <a:r>
              <a:rPr lang="en-IN" sz="3600" b="1" kern="100" cap="none" dirty="0">
                <a:effectLst/>
                <a:latin typeface="Times New Roman" panose="02020603050405020304" pitchFamily="18" charset="0"/>
                <a:ea typeface="Calibri" panose="020F0502020204030204" pitchFamily="34" charset="0"/>
                <a:cs typeface="Times New Roman" panose="02020603050405020304" pitchFamily="18" charset="0"/>
              </a:rPr>
              <a:t>Execution </a:t>
            </a:r>
            <a:r>
              <a:rPr lang="en-IN" sz="3600" b="1" kern="100" cap="none" dirty="0" smtClean="0">
                <a:effectLst/>
                <a:latin typeface="Times New Roman" panose="02020603050405020304" pitchFamily="18" charset="0"/>
                <a:ea typeface="Calibri" panose="020F0502020204030204" pitchFamily="34" charset="0"/>
                <a:cs typeface="Times New Roman" panose="02020603050405020304" pitchFamily="18" charset="0"/>
              </a:rPr>
              <a:t>Overview</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81C5DCF-88EB-CBAC-4C8E-D051C52E078C}"/>
              </a:ext>
            </a:extLst>
          </p:cNvPr>
          <p:cNvSpPr>
            <a:spLocks noGrp="1"/>
          </p:cNvSpPr>
          <p:nvPr>
            <p:ph idx="1"/>
          </p:nvPr>
        </p:nvSpPr>
        <p:spPr/>
        <p:txBody>
          <a:bodyPr>
            <a:normAutofit/>
          </a:bodyPr>
          <a:lstStyle/>
          <a:p>
            <a:pPr>
              <a:buFont typeface="Wingdings" pitchFamily="2" charset="2"/>
              <a:buChar char="Ø"/>
            </a:pPr>
            <a:r>
              <a:rPr lang="en-IN" dirty="0" smtClean="0">
                <a:latin typeface="Times New Roman" pitchFamily="18" charset="0"/>
                <a:cs typeface="Times New Roman" pitchFamily="18" charset="0"/>
              </a:rPr>
              <a:t>Setting up Azure </a:t>
            </a:r>
            <a:r>
              <a:rPr lang="en-IN" dirty="0" err="1" smtClean="0">
                <a:latin typeface="Times New Roman" pitchFamily="18" charset="0"/>
                <a:cs typeface="Times New Roman" pitchFamily="18" charset="0"/>
              </a:rPr>
              <a:t>Databricks</a:t>
            </a: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Integration with ADLS GEN2</a:t>
            </a:r>
          </a:p>
          <a:p>
            <a:pPr>
              <a:buFont typeface="Wingdings" pitchFamily="2" charset="2"/>
              <a:buChar char="Ø"/>
            </a:pPr>
            <a:r>
              <a:rPr lang="en-IN" dirty="0" smtClean="0">
                <a:latin typeface="Times New Roman" pitchFamily="18" charset="0"/>
                <a:cs typeface="Times New Roman" pitchFamily="18" charset="0"/>
              </a:rPr>
              <a:t>Data Profiling</a:t>
            </a:r>
          </a:p>
          <a:p>
            <a:pPr>
              <a:buFont typeface="Wingdings" pitchFamily="2" charset="2"/>
              <a:buChar char="Ø"/>
            </a:pPr>
            <a:r>
              <a:rPr lang="en-IN" dirty="0" smtClean="0">
                <a:latin typeface="Times New Roman" pitchFamily="18" charset="0"/>
                <a:cs typeface="Times New Roman" pitchFamily="18" charset="0"/>
              </a:rPr>
              <a:t>Data Quality </a:t>
            </a:r>
          </a:p>
          <a:p>
            <a:pPr>
              <a:buFont typeface="Wingdings" pitchFamily="2" charset="2"/>
              <a:buChar char="Ø"/>
            </a:pPr>
            <a:r>
              <a:rPr lang="en-IN" dirty="0" smtClean="0">
                <a:latin typeface="Times New Roman" pitchFamily="18" charset="0"/>
                <a:cs typeface="Times New Roman" pitchFamily="18" charset="0"/>
              </a:rPr>
              <a:t>Job Scheduling</a:t>
            </a:r>
          </a:p>
          <a:p>
            <a:pPr>
              <a:buFont typeface="Wingdings" pitchFamily="2" charset="2"/>
              <a:buChar char="Ø"/>
            </a:pPr>
            <a:r>
              <a:rPr lang="en-IN" dirty="0" smtClean="0">
                <a:latin typeface="Times New Roman" pitchFamily="18" charset="0"/>
                <a:cs typeface="Times New Roman" pitchFamily="18" charset="0"/>
              </a:rPr>
              <a:t>Continuous Monitoring</a:t>
            </a:r>
          </a:p>
          <a:p>
            <a:pPr>
              <a:buFont typeface="Wingdings" pitchFamily="2" charset="2"/>
              <a:buChar char="Ø"/>
            </a:pPr>
            <a:r>
              <a:rPr lang="en-IN" dirty="0" smtClean="0">
                <a:latin typeface="Times New Roman" pitchFamily="18" charset="0"/>
                <a:cs typeface="Times New Roman" pitchFamily="18" charset="0"/>
              </a:rPr>
              <a:t>Alerting Mechanism</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688970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325</TotalTime>
  <Words>818</Words>
  <Application>Microsoft Office PowerPoint</Application>
  <PresentationFormat>Custom</PresentationFormat>
  <Paragraphs>107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Gallery</vt:lpstr>
      <vt:lpstr>DaTA QUALITY MONITORING</vt:lpstr>
      <vt:lpstr>Outline</vt:lpstr>
      <vt:lpstr>Project Statement </vt:lpstr>
      <vt:lpstr>Introduction</vt:lpstr>
      <vt:lpstr>Project Overview</vt:lpstr>
      <vt:lpstr>Project Requirements </vt:lpstr>
      <vt:lpstr>Architecture </vt:lpstr>
      <vt:lpstr>Tools Used</vt:lpstr>
      <vt:lpstr>Execution Overview </vt:lpstr>
      <vt:lpstr>Azure Databricks </vt:lpstr>
      <vt:lpstr>Data Ingestion </vt:lpstr>
      <vt:lpstr>Data Profiling </vt:lpstr>
      <vt:lpstr>Quality Assessment </vt:lpstr>
      <vt:lpstr>Continuous Monitoring  </vt:lpstr>
      <vt:lpstr>Alerting Mechanism </vt:lpstr>
      <vt:lpstr>Results &amp;Outputs</vt:lpstr>
      <vt:lpstr>Future Scope</vt:lpstr>
      <vt:lpstr> Conclusion</vt:lpstr>
      <vt:lpstr>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Data  Aggregation</dc:title>
  <dc:creator>Sunkari Manohar</dc:creator>
  <cp:lastModifiedBy>welcome_</cp:lastModifiedBy>
  <cp:revision>24</cp:revision>
  <dcterms:created xsi:type="dcterms:W3CDTF">2024-01-13T06:42:45Z</dcterms:created>
  <dcterms:modified xsi:type="dcterms:W3CDTF">2024-02-27T12:14:06Z</dcterms:modified>
</cp:coreProperties>
</file>