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211511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77C77C-708D-494B-86CD-8771C3BA440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206430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114280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096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1897506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4193475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3217585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509265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132928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365462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360039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7C77C-708D-494B-86CD-8771C3BA440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69520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7C77C-708D-494B-86CD-8771C3BA4401}" type="datetimeFigureOut">
              <a:rPr lang="en-IN" smtClean="0"/>
              <a:t>21-02-2023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86180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403869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253538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77C77C-708D-494B-86CD-8771C3BA4401}" type="datetimeFigureOut">
              <a:rPr lang="en-IN" smtClean="0"/>
              <a:t>21-02-2023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318410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77C77C-708D-494B-86CD-8771C3BA4401}" type="datetimeFigureOut">
              <a:rPr lang="en-IN" smtClean="0"/>
              <a:t>21-02-2023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727A8-7F90-416C-83C5-3D9E9A78BCDB}" type="slidenum">
              <a:rPr lang="en-IN" smtClean="0"/>
              <a:t>‹#›</a:t>
            </a:fld>
            <a:endParaRPr lang="en-IN"/>
          </a:p>
        </p:txBody>
      </p:sp>
    </p:spTree>
    <p:extLst>
      <p:ext uri="{BB962C8B-B14F-4D97-AF65-F5344CB8AC3E}">
        <p14:creationId xmlns:p14="http://schemas.microsoft.com/office/powerpoint/2010/main" val="125305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77C77C-708D-494B-86CD-8771C3BA4401}" type="datetimeFigureOut">
              <a:rPr lang="en-IN" smtClean="0"/>
              <a:t>21-02-2023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8727A8-7F90-416C-83C5-3D9E9A78BCDB}" type="slidenum">
              <a:rPr lang="en-IN" smtClean="0"/>
              <a:t>‹#›</a:t>
            </a:fld>
            <a:endParaRPr lang="en-IN"/>
          </a:p>
        </p:txBody>
      </p:sp>
    </p:spTree>
    <p:extLst>
      <p:ext uri="{BB962C8B-B14F-4D97-AF65-F5344CB8AC3E}">
        <p14:creationId xmlns:p14="http://schemas.microsoft.com/office/powerpoint/2010/main" val="339735269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EFA7-9402-F216-82A7-CF8E20EFC162}"/>
              </a:ext>
            </a:extLst>
          </p:cNvPr>
          <p:cNvSpPr>
            <a:spLocks noGrp="1"/>
          </p:cNvSpPr>
          <p:nvPr>
            <p:ph type="ctrTitle"/>
          </p:nvPr>
        </p:nvSpPr>
        <p:spPr>
          <a:xfrm>
            <a:off x="272716" y="528545"/>
            <a:ext cx="11373853" cy="1552075"/>
          </a:xfrm>
        </p:spPr>
        <p:txBody>
          <a:bodyPr>
            <a:noAutofit/>
          </a:bodyPr>
          <a:lstStyle/>
          <a:p>
            <a:r>
              <a:rPr lang="en-IN" sz="3600" dirty="0"/>
              <a:t>AI Proctored Exam System with Background Noise Detection</a:t>
            </a:r>
          </a:p>
        </p:txBody>
      </p:sp>
      <p:sp>
        <p:nvSpPr>
          <p:cNvPr id="3" name="Subtitle 2">
            <a:extLst>
              <a:ext uri="{FF2B5EF4-FFF2-40B4-BE49-F238E27FC236}">
                <a16:creationId xmlns:a16="http://schemas.microsoft.com/office/drawing/2014/main" id="{6A9F4488-D21D-65D4-B00C-7D38A83C1234}"/>
              </a:ext>
            </a:extLst>
          </p:cNvPr>
          <p:cNvSpPr>
            <a:spLocks noGrp="1"/>
          </p:cNvSpPr>
          <p:nvPr>
            <p:ph type="subTitle" idx="1"/>
          </p:nvPr>
        </p:nvSpPr>
        <p:spPr>
          <a:xfrm>
            <a:off x="272716" y="2197767"/>
            <a:ext cx="11373853" cy="4379495"/>
          </a:xfrm>
        </p:spPr>
        <p:txBody>
          <a:bodyPr>
            <a:normAutofit lnSpcReduction="10000"/>
          </a:bodyPr>
          <a:lstStyle/>
          <a:p>
            <a:pPr algn="ctr"/>
            <a:r>
              <a:rPr lang="en-IN" dirty="0">
                <a:latin typeface="Times New Roman" panose="02020603050405020304" pitchFamily="18" charset="0"/>
                <a:cs typeface="Times New Roman" panose="02020603050405020304" pitchFamily="18" charset="0"/>
              </a:rPr>
              <a:t>Group Members</a:t>
            </a:r>
          </a:p>
          <a:p>
            <a:pPr algn="ctr"/>
            <a:r>
              <a:rPr lang="en-IN" dirty="0">
                <a:latin typeface="Times New Roman" panose="02020603050405020304" pitchFamily="18" charset="0"/>
                <a:cs typeface="Times New Roman" panose="02020603050405020304" pitchFamily="18" charset="0"/>
              </a:rPr>
              <a:t>RA1911003030349 Aniket </a:t>
            </a:r>
            <a:r>
              <a:rPr lang="en-IN" dirty="0" err="1">
                <a:latin typeface="Times New Roman" panose="02020603050405020304" pitchFamily="18" charset="0"/>
                <a:cs typeface="Times New Roman" panose="02020603050405020304" pitchFamily="18" charset="0"/>
              </a:rPr>
              <a:t>anand</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Ra1911003030331 Vaibhav </a:t>
            </a:r>
            <a:r>
              <a:rPr lang="en-IN" dirty="0" err="1">
                <a:latin typeface="Times New Roman" panose="02020603050405020304" pitchFamily="18" charset="0"/>
                <a:cs typeface="Times New Roman" panose="02020603050405020304" pitchFamily="18" charset="0"/>
              </a:rPr>
              <a:t>pandey</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Ra1911003030318 r. </a:t>
            </a:r>
            <a:r>
              <a:rPr lang="en-IN" dirty="0" err="1">
                <a:latin typeface="Times New Roman" panose="02020603050405020304" pitchFamily="18" charset="0"/>
                <a:cs typeface="Times New Roman" panose="02020603050405020304" pitchFamily="18" charset="0"/>
              </a:rPr>
              <a:t>jaya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kalyan</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Supervised by:</a:t>
            </a:r>
          </a:p>
          <a:p>
            <a:pPr algn="ct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anand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pandey</a:t>
            </a:r>
            <a:endParaRPr lang="en-IN" dirty="0">
              <a:latin typeface="Times New Roman" panose="02020603050405020304" pitchFamily="18" charset="0"/>
              <a:cs typeface="Times New Roman" panose="02020603050405020304" pitchFamily="18" charset="0"/>
            </a:endParaRPr>
          </a:p>
          <a:p>
            <a:pPr algn="ctr"/>
            <a:r>
              <a:rPr lang="en-IN" dirty="0" err="1">
                <a:latin typeface="Times New Roman" panose="02020603050405020304" pitchFamily="18" charset="0"/>
                <a:cs typeface="Times New Roman" panose="02020603050405020304" pitchFamily="18" charset="0"/>
              </a:rPr>
              <a:t>Assitant</a:t>
            </a:r>
            <a:r>
              <a:rPr lang="en-IN" dirty="0">
                <a:latin typeface="Times New Roman" panose="02020603050405020304" pitchFamily="18" charset="0"/>
                <a:cs typeface="Times New Roman" panose="02020603050405020304" pitchFamily="18" charset="0"/>
              </a:rPr>
              <a:t> professor</a:t>
            </a:r>
          </a:p>
          <a:p>
            <a:pPr algn="ctr"/>
            <a:r>
              <a:rPr lang="en-IN" dirty="0">
                <a:latin typeface="Times New Roman" panose="02020603050405020304" pitchFamily="18" charset="0"/>
                <a:cs typeface="Times New Roman" panose="02020603050405020304" pitchFamily="18" charset="0"/>
              </a:rPr>
              <a:t>Department of computer science &amp; engineering</a:t>
            </a:r>
          </a:p>
          <a:p>
            <a:pPr algn="ctr"/>
            <a:r>
              <a:rPr lang="en-IN" dirty="0">
                <a:latin typeface="Times New Roman" panose="02020603050405020304" pitchFamily="18" charset="0"/>
                <a:cs typeface="Times New Roman" panose="02020603050405020304" pitchFamily="18" charset="0"/>
              </a:rPr>
              <a:t>Faculty of engineering &amp; technology</a:t>
            </a:r>
          </a:p>
          <a:p>
            <a:pPr algn="ctr"/>
            <a:r>
              <a:rPr lang="en-IN" dirty="0" err="1">
                <a:latin typeface="Times New Roman" panose="02020603050405020304" pitchFamily="18" charset="0"/>
                <a:cs typeface="Times New Roman" panose="02020603050405020304" pitchFamily="18" charset="0"/>
              </a:rPr>
              <a:t>Srm</a:t>
            </a:r>
            <a:r>
              <a:rPr lang="en-IN" dirty="0">
                <a:latin typeface="Times New Roman" panose="02020603050405020304" pitchFamily="18" charset="0"/>
                <a:cs typeface="Times New Roman" panose="02020603050405020304" pitchFamily="18" charset="0"/>
              </a:rPr>
              <a:t> institute of science &amp; technology</a:t>
            </a:r>
          </a:p>
          <a:p>
            <a:pPr algn="ctr"/>
            <a:r>
              <a:rPr lang="en-IN" dirty="0">
                <a:latin typeface="Times New Roman" panose="02020603050405020304" pitchFamily="18" charset="0"/>
                <a:cs typeface="Times New Roman" panose="02020603050405020304" pitchFamily="18" charset="0"/>
              </a:rPr>
              <a:t>February 22, 2023</a:t>
            </a:r>
          </a:p>
        </p:txBody>
      </p:sp>
      <p:pic>
        <p:nvPicPr>
          <p:cNvPr id="4" name="Picture 2" descr="Welcome to SRM Institute of Science and Technology (formerly known as ...">
            <a:extLst>
              <a:ext uri="{FF2B5EF4-FFF2-40B4-BE49-F238E27FC236}">
                <a16:creationId xmlns:a16="http://schemas.microsoft.com/office/drawing/2014/main" id="{1CC3CF75-E4FB-23C4-E773-3EC9EEB52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2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9E6D-AAC2-96CE-5503-2EF0D48393A7}"/>
              </a:ext>
            </a:extLst>
          </p:cNvPr>
          <p:cNvSpPr>
            <a:spLocks noGrp="1"/>
          </p:cNvSpPr>
          <p:nvPr>
            <p:ph type="title"/>
          </p:nvPr>
        </p:nvSpPr>
        <p:spPr/>
        <p:txBody>
          <a:bodyPr/>
          <a:lstStyle/>
          <a:p>
            <a:pPr algn="ctr"/>
            <a:r>
              <a:rPr lang="en-IN" dirty="0"/>
              <a:t>Table of Contents</a:t>
            </a:r>
          </a:p>
        </p:txBody>
      </p:sp>
      <p:sp>
        <p:nvSpPr>
          <p:cNvPr id="3" name="Content Placeholder 2">
            <a:extLst>
              <a:ext uri="{FF2B5EF4-FFF2-40B4-BE49-F238E27FC236}">
                <a16:creationId xmlns:a16="http://schemas.microsoft.com/office/drawing/2014/main" id="{EB03EE41-281C-AAC7-7A58-18110A308FF1}"/>
              </a:ext>
            </a:extLst>
          </p:cNvPr>
          <p:cNvSpPr>
            <a:spLocks noGrp="1"/>
          </p:cNvSpPr>
          <p:nvPr>
            <p:ph idx="1"/>
          </p:nvPr>
        </p:nvSpPr>
        <p:spPr/>
        <p:txBody>
          <a:bodyPr/>
          <a:lstStyle/>
          <a:p>
            <a:r>
              <a:rPr lang="en-IN" dirty="0"/>
              <a:t>Abstract</a:t>
            </a:r>
          </a:p>
          <a:p>
            <a:r>
              <a:rPr lang="en-IN" dirty="0"/>
              <a:t>Introduction</a:t>
            </a:r>
          </a:p>
          <a:p>
            <a:r>
              <a:rPr lang="en-IN" dirty="0"/>
              <a:t>Literature Survey</a:t>
            </a:r>
          </a:p>
          <a:p>
            <a:r>
              <a:rPr lang="en-IN" dirty="0"/>
              <a:t>Existing Problem and Proposed Solution</a:t>
            </a:r>
          </a:p>
          <a:p>
            <a:r>
              <a:rPr lang="en-IN" dirty="0"/>
              <a:t>References</a:t>
            </a:r>
          </a:p>
        </p:txBody>
      </p:sp>
      <p:pic>
        <p:nvPicPr>
          <p:cNvPr id="4" name="Picture 2" descr="Welcome to SRM Institute of Science and Technology (formerly known as ...">
            <a:extLst>
              <a:ext uri="{FF2B5EF4-FFF2-40B4-BE49-F238E27FC236}">
                <a16:creationId xmlns:a16="http://schemas.microsoft.com/office/drawing/2014/main" id="{8C195BD0-0069-40CF-3EE1-1E1552960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2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EAF-E7FB-CDCD-26F4-9F4B1CEB4CBC}"/>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0ACAB77C-180B-1231-535D-6E3CE8485A3F}"/>
              </a:ext>
            </a:extLst>
          </p:cNvPr>
          <p:cNvSpPr>
            <a:spLocks noGrp="1"/>
          </p:cNvSpPr>
          <p:nvPr>
            <p:ph idx="1"/>
          </p:nvPr>
        </p:nvSpPr>
        <p:spPr>
          <a:xfrm>
            <a:off x="320842" y="1363580"/>
            <a:ext cx="11421979" cy="4884820"/>
          </a:xfrm>
        </p:spPr>
        <p:txBody>
          <a:bodyPr/>
          <a:lstStyle/>
          <a:p>
            <a:pPr marL="0" indent="0" algn="jus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Online remote has flourished throughout this Covid-19 epidemic. To complete their academic work, all schools and institutions have closed, and they are now using internet applications. Unfortunately, administering exams has proven to be very difficult. In some universities, the assignment has been changed to one where students can just copy and paste their responses from the internet. There must be a remedy if the way we currently live become the new standard. The four capabilities are Gaze tracking, Mouth open or close, Person counting, and Mobile phone detection. Other than that, the speech from the microphone will be recorded, converted to text, and compared to the text of the question papers of the exam to report the number of common words spoken by the test taking student individually. The four capabilities are Human counting, Mobile phone detection, Mouth open or close, and Gaze tracking. Other than that, the voice picked up by the microphone will be recorded, translated into text, and contrasted with the content of the exam's question sheets to determine how many common words each test-taking student used.</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2" descr="Welcome to SRM Institute of Science and Technology (formerly known as ...">
            <a:extLst>
              <a:ext uri="{FF2B5EF4-FFF2-40B4-BE49-F238E27FC236}">
                <a16:creationId xmlns:a16="http://schemas.microsoft.com/office/drawing/2014/main" id="{277DDADC-4C29-35FD-DB35-03D9F03F6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6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5901-E0AC-F44E-4E5D-431C9A6832D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A80DBB53-E5CE-EB40-3D13-6DF098179832}"/>
              </a:ext>
            </a:extLst>
          </p:cNvPr>
          <p:cNvSpPr>
            <a:spLocks noGrp="1"/>
          </p:cNvSpPr>
          <p:nvPr>
            <p:ph idx="1"/>
          </p:nvPr>
        </p:nvSpPr>
        <p:spPr>
          <a:xfrm>
            <a:off x="1103312" y="2052918"/>
            <a:ext cx="10029909" cy="4195481"/>
          </a:xfrm>
        </p:spPr>
        <p:txBody>
          <a:bodyPr/>
          <a:lstStyle/>
          <a:p>
            <a:r>
              <a:rPr lang="en-IN" dirty="0"/>
              <a:t>Introduction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DCDCDC"/>
                </a:solidFill>
                <a:effectLst/>
                <a:latin typeface="Times New Roman" panose="02020603050405020304" pitchFamily="18" charset="0"/>
                <a:cs typeface="Times New Roman" panose="02020603050405020304" pitchFamily="18" charset="0"/>
              </a:rPr>
              <a:t>The field of online education has grown significantly in recent years. Massive Open Online Courses (MOOCS) and other online credential programs are being used by more students. In order to give their students, access to more materials, colleges are also moving online.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r>
              <a:rPr lang="en-IN" dirty="0"/>
              <a:t>Objective</a:t>
            </a:r>
          </a:p>
          <a:p>
            <a:pPr marL="0" indent="0" algn="just" defTabSz="914400" eaLnBrk="0" fontAlgn="base" hangingPunct="0">
              <a:spcBef>
                <a:spcPct val="0"/>
              </a:spcBef>
              <a:spcAft>
                <a:spcPct val="0"/>
              </a:spcAft>
              <a:buClrTx/>
              <a:buSzTx/>
              <a:buNone/>
            </a:pPr>
            <a:r>
              <a:rPr lang="en-US" sz="1800" dirty="0">
                <a:solidFill>
                  <a:srgbClr val="DCDCDC"/>
                </a:solidFill>
                <a:latin typeface="Times New Roman" panose="02020603050405020304" pitchFamily="18" charset="0"/>
                <a:cs typeface="Times New Roman" panose="02020603050405020304" pitchFamily="18" charset="0"/>
              </a:rPr>
              <a:t>Online proctoring software is used to enable both students and proctors to take exams wherever they choose, with AI algorithms to detect student plagiarism. It must have internet connectivity and be adequately dependable, allowing for movement and sound detection.</a:t>
            </a:r>
            <a:endParaRPr lang="en-IN" sz="1800" dirty="0">
              <a:solidFill>
                <a:srgbClr val="DCDCDC"/>
              </a:solidFill>
              <a:latin typeface="Times New Roman" panose="02020603050405020304" pitchFamily="18" charset="0"/>
              <a:cs typeface="Times New Roman" panose="02020603050405020304" pitchFamily="18" charset="0"/>
            </a:endParaRPr>
          </a:p>
        </p:txBody>
      </p:sp>
      <p:pic>
        <p:nvPicPr>
          <p:cNvPr id="5" name="Picture 2" descr="Welcome to SRM Institute of Science and Technology (formerly known as ...">
            <a:extLst>
              <a:ext uri="{FF2B5EF4-FFF2-40B4-BE49-F238E27FC236}">
                <a16:creationId xmlns:a16="http://schemas.microsoft.com/office/drawing/2014/main" id="{57B12C07-53E9-E4F3-256A-02094ACB2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1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4B02-DCDE-5FDC-E4B6-8C63D34E96C7}"/>
              </a:ext>
            </a:extLst>
          </p:cNvPr>
          <p:cNvSpPr>
            <a:spLocks noGrp="1"/>
          </p:cNvSpPr>
          <p:nvPr>
            <p:ph type="title"/>
          </p:nvPr>
        </p:nvSpPr>
        <p:spPr/>
        <p:txBody>
          <a:bodyPr/>
          <a:lstStyle/>
          <a:p>
            <a:pPr algn="ctr"/>
            <a:r>
              <a:rPr lang="en-IN" dirty="0"/>
              <a:t>Literature Survey</a:t>
            </a:r>
          </a:p>
        </p:txBody>
      </p:sp>
      <p:sp>
        <p:nvSpPr>
          <p:cNvPr id="3" name="Content Placeholder 2">
            <a:extLst>
              <a:ext uri="{FF2B5EF4-FFF2-40B4-BE49-F238E27FC236}">
                <a16:creationId xmlns:a16="http://schemas.microsoft.com/office/drawing/2014/main" id="{098A94CF-8E98-FB75-C62C-FDB470287AFA}"/>
              </a:ext>
            </a:extLst>
          </p:cNvPr>
          <p:cNvSpPr>
            <a:spLocks noGrp="1"/>
          </p:cNvSpPr>
          <p:nvPr>
            <p:ph idx="1"/>
          </p:nvPr>
        </p:nvSpPr>
        <p:spPr>
          <a:xfrm>
            <a:off x="553720" y="1727798"/>
            <a:ext cx="11084560" cy="4195481"/>
          </a:xfrm>
        </p:spPr>
        <p:txBody>
          <a:bodyPr>
            <a:normAutofit/>
          </a:bodyPr>
          <a:lstStyle/>
          <a:p>
            <a:r>
              <a:rPr lang="en-IN" dirty="0"/>
              <a:t>Introduction</a:t>
            </a:r>
          </a:p>
          <a:p>
            <a:pPr marL="0" indent="0" algn="just">
              <a:buNone/>
            </a:pPr>
            <a:r>
              <a:rPr lang="en-US" sz="1800" dirty="0">
                <a:latin typeface="Times New Roman" panose="02020603050405020304" pitchFamily="18" charset="0"/>
                <a:cs typeface="Times New Roman" panose="02020603050405020304" pitchFamily="18" charset="0"/>
              </a:rPr>
              <a:t>Online education is becoming increasingly popular, but the scalability of such systems is limited by evaluation and proctoring for online courses. Manual human supervision is used to ensure the examiner is present and audibly supervises the test taker's testing environment. Our suggested system integrates all inputs to process and estimate the wide range of events, behaviors, and patterns commonly connected with cheating.</a:t>
            </a:r>
            <a:endParaRPr lang="en-IN" sz="1800" dirty="0">
              <a:latin typeface="Times New Roman" panose="02020603050405020304" pitchFamily="18" charset="0"/>
              <a:cs typeface="Times New Roman" panose="02020603050405020304" pitchFamily="18" charset="0"/>
            </a:endParaRPr>
          </a:p>
          <a:p>
            <a:r>
              <a:rPr lang="en-IN" dirty="0"/>
              <a:t>Process</a:t>
            </a:r>
          </a:p>
          <a:p>
            <a:pPr marL="0" indent="0" algn="just">
              <a:buNone/>
            </a:pPr>
            <a:r>
              <a:rPr lang="en-US" sz="1800" b="0" i="0" dirty="0">
                <a:effectLst/>
                <a:latin typeface="Times New Roman" panose="02020603050405020304" pitchFamily="18" charset="0"/>
                <a:cs typeface="Times New Roman" panose="02020603050405020304" pitchFamily="18" charset="0"/>
              </a:rPr>
              <a:t>Proctoring is a controversial topic, with some schools demanding that online exams be proctored to demonstrate and uphold academic integrity. However, it can be expensive and students may be responsible for paying testing facility fees, remote Proctor purchasing expenses, time spent looking for a qualified proctor, and the effort necessary to schedule an exam time. The institution must pay staff salaries to oversee the proctoring procedure, approve proctors, maintain testing facilities, and deal with the possibility of losing students and income. This essay explores the control concerns surrounding online tests and argues that the overall expense of proctors for online exams outweighs any potential advantages.</a:t>
            </a:r>
            <a:endParaRPr lang="en-IN" sz="1800" dirty="0">
              <a:latin typeface="Times New Roman" panose="02020603050405020304" pitchFamily="18" charset="0"/>
              <a:cs typeface="Times New Roman" panose="02020603050405020304" pitchFamily="18" charset="0"/>
            </a:endParaRPr>
          </a:p>
        </p:txBody>
      </p:sp>
      <p:pic>
        <p:nvPicPr>
          <p:cNvPr id="4" name="Picture 2" descr="Welcome to SRM Institute of Science and Technology (formerly known as ...">
            <a:extLst>
              <a:ext uri="{FF2B5EF4-FFF2-40B4-BE49-F238E27FC236}">
                <a16:creationId xmlns:a16="http://schemas.microsoft.com/office/drawing/2014/main" id="{D1FE5B1E-A3A3-31F5-CE76-126EA3357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72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DCF064-3D24-27D5-4DC7-7F95AD1C5ED1}"/>
              </a:ext>
            </a:extLst>
          </p:cNvPr>
          <p:cNvSpPr>
            <a:spLocks noGrp="1"/>
          </p:cNvSpPr>
          <p:nvPr>
            <p:ph type="title"/>
          </p:nvPr>
        </p:nvSpPr>
        <p:spPr>
          <a:xfrm>
            <a:off x="646111" y="452718"/>
            <a:ext cx="9404723" cy="1400530"/>
          </a:xfrm>
        </p:spPr>
        <p:txBody>
          <a:bodyPr/>
          <a:lstStyle/>
          <a:p>
            <a:pPr algn="ctr"/>
            <a:r>
              <a:rPr lang="en-IN" dirty="0"/>
              <a:t>Literature Survey</a:t>
            </a:r>
          </a:p>
        </p:txBody>
      </p:sp>
      <p:sp>
        <p:nvSpPr>
          <p:cNvPr id="5" name="Content Placeholder 2">
            <a:extLst>
              <a:ext uri="{FF2B5EF4-FFF2-40B4-BE49-F238E27FC236}">
                <a16:creationId xmlns:a16="http://schemas.microsoft.com/office/drawing/2014/main" id="{461525B8-578E-C000-EFD9-2566DD59D6AC}"/>
              </a:ext>
            </a:extLst>
          </p:cNvPr>
          <p:cNvSpPr>
            <a:spLocks noGrp="1"/>
          </p:cNvSpPr>
          <p:nvPr>
            <p:ph idx="1"/>
          </p:nvPr>
        </p:nvSpPr>
        <p:spPr>
          <a:xfrm>
            <a:off x="553720" y="2032598"/>
            <a:ext cx="11084560" cy="4195481"/>
          </a:xfrm>
        </p:spPr>
        <p:txBody>
          <a:bodyPr>
            <a:normAutofit/>
          </a:bodyPr>
          <a:lstStyle/>
          <a:p>
            <a:r>
              <a:rPr lang="en-IN" dirty="0"/>
              <a:t>Problem</a:t>
            </a:r>
          </a:p>
          <a:p>
            <a:pPr marL="0" indent="0" algn="just">
              <a:buNone/>
            </a:pPr>
            <a:r>
              <a:rPr lang="en-US" sz="1800" dirty="0">
                <a:latin typeface="Times New Roman" panose="02020603050405020304" pitchFamily="18" charset="0"/>
                <a:cs typeface="Times New Roman" panose="02020603050405020304" pitchFamily="18" charset="0"/>
              </a:rPr>
              <a:t>Online learning presents both opportunities and difficulties for students and teachers, as it can lead to undiscovered cheating that can result in higher grades. Proctoring software has been created to address this issue and prevent academic dishonesty, and a study compared the outcomes of online tests that were proctored and those that were not</a:t>
            </a:r>
            <a:r>
              <a:rPr lang="en-US" sz="1600" b="0" i="0" dirty="0">
                <a:solidFill>
                  <a:srgbClr val="DCDCDC"/>
                </a:solidFill>
                <a:effectLst/>
                <a:latin typeface="Open Sans"/>
              </a:rPr>
              <a:t>.</a:t>
            </a:r>
          </a:p>
          <a:p>
            <a:pPr algn="just"/>
            <a:r>
              <a:rPr lang="en-IN" dirty="0"/>
              <a:t>Related Work</a:t>
            </a:r>
          </a:p>
          <a:p>
            <a:pPr marL="0" indent="0" algn="just">
              <a:buNone/>
            </a:pPr>
            <a:r>
              <a:rPr lang="en-US" sz="1800" dirty="0">
                <a:latin typeface="Times New Roman" panose="02020603050405020304" pitchFamily="18" charset="0"/>
                <a:cs typeface="Times New Roman" panose="02020603050405020304" pitchFamily="18" charset="0"/>
              </a:rPr>
              <a:t>Online exams using proctoring software have many advantages, but obstacles must be overcome, such as not having an independent vision, not getting along with contractors, and not supporting mobile platforms.</a:t>
            </a:r>
            <a:endParaRPr lang="en-IN" sz="1800" dirty="0">
              <a:latin typeface="Times New Roman" panose="02020603050405020304" pitchFamily="18" charset="0"/>
              <a:cs typeface="Times New Roman" panose="02020603050405020304" pitchFamily="18" charset="0"/>
            </a:endParaRPr>
          </a:p>
        </p:txBody>
      </p:sp>
      <p:pic>
        <p:nvPicPr>
          <p:cNvPr id="6" name="Picture 2" descr="Welcome to SRM Institute of Science and Technology (formerly known as ...">
            <a:extLst>
              <a:ext uri="{FF2B5EF4-FFF2-40B4-BE49-F238E27FC236}">
                <a16:creationId xmlns:a16="http://schemas.microsoft.com/office/drawing/2014/main" id="{D62FC25E-AAA1-7AC8-A47F-EAA457301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4870-47AB-3716-AF84-A5A2427CFAC9}"/>
              </a:ext>
            </a:extLst>
          </p:cNvPr>
          <p:cNvSpPr>
            <a:spLocks noGrp="1"/>
          </p:cNvSpPr>
          <p:nvPr>
            <p:ph type="title"/>
          </p:nvPr>
        </p:nvSpPr>
        <p:spPr/>
        <p:txBody>
          <a:bodyPr/>
          <a:lstStyle/>
          <a:p>
            <a:pPr algn="ctr"/>
            <a:r>
              <a:rPr lang="en-IN" dirty="0"/>
              <a:t>Existing Problem and Proposed Solution</a:t>
            </a:r>
          </a:p>
        </p:txBody>
      </p:sp>
      <p:sp>
        <p:nvSpPr>
          <p:cNvPr id="3" name="Content Placeholder 2">
            <a:extLst>
              <a:ext uri="{FF2B5EF4-FFF2-40B4-BE49-F238E27FC236}">
                <a16:creationId xmlns:a16="http://schemas.microsoft.com/office/drawing/2014/main" id="{E24D9F3A-5F49-B1B8-BC8C-C5977563ECA2}"/>
              </a:ext>
            </a:extLst>
          </p:cNvPr>
          <p:cNvSpPr>
            <a:spLocks noGrp="1"/>
          </p:cNvSpPr>
          <p:nvPr>
            <p:ph idx="1"/>
          </p:nvPr>
        </p:nvSpPr>
        <p:spPr>
          <a:xfrm>
            <a:off x="352926" y="2052918"/>
            <a:ext cx="11438021" cy="4195481"/>
          </a:xfrm>
        </p:spPr>
        <p:txBody>
          <a:bodyPr>
            <a:normAutofit/>
          </a:bodyPr>
          <a:lstStyle/>
          <a:p>
            <a:r>
              <a:rPr lang="en-IN" dirty="0"/>
              <a:t>Existing Problem</a:t>
            </a:r>
          </a:p>
          <a:p>
            <a:pPr marL="0" indent="0" algn="just">
              <a:buNone/>
            </a:pPr>
            <a:r>
              <a:rPr lang="en-US" sz="1800" dirty="0">
                <a:latin typeface="Times New Roman" panose="02020603050405020304" pitchFamily="18" charset="0"/>
                <a:cs typeface="Times New Roman" panose="02020603050405020304" pitchFamily="18" charset="0"/>
              </a:rPr>
              <a:t>Online proctoring techniques only have one manual proctor to observe numerous students at once, which is not cost-effective. The examiner was able to review the student's activity thanks to online proctoring, but test-takers were able to misbehave by showing their images in front of the camera. Other disadvantages include the fact that other people can respond to queries when the camera is positioned at a specific distance, and it does not measure the distance between the subject and the camera itself. For exams, pupil movements are not recorded to assess the students' vision.</a:t>
            </a:r>
          </a:p>
          <a:p>
            <a:pPr algn="just"/>
            <a:r>
              <a:rPr lang="en-US" dirty="0"/>
              <a:t>Proposed Solution</a:t>
            </a:r>
          </a:p>
          <a:p>
            <a:pPr marL="0" indent="0" algn="just">
              <a:buNone/>
            </a:pPr>
            <a:r>
              <a:rPr lang="en-US" sz="1800" dirty="0">
                <a:latin typeface="Times New Roman" panose="02020603050405020304" pitchFamily="18" charset="0"/>
                <a:cs typeface="Times New Roman" panose="02020603050405020304" pitchFamily="18" charset="0"/>
              </a:rPr>
              <a:t>The proposed system uses the face key point detector from </a:t>
            </a:r>
            <a:r>
              <a:rPr lang="en-US" sz="1800" dirty="0" err="1">
                <a:latin typeface="Times New Roman" panose="02020603050405020304" pitchFamily="18" charset="0"/>
                <a:cs typeface="Times New Roman" panose="02020603050405020304" pitchFamily="18" charset="0"/>
              </a:rPr>
              <a:t>Dlib</a:t>
            </a:r>
            <a:r>
              <a:rPr lang="en-US" sz="1800" dirty="0">
                <a:latin typeface="Times New Roman" panose="02020603050405020304" pitchFamily="18" charset="0"/>
                <a:cs typeface="Times New Roman" panose="02020603050405020304" pitchFamily="18" charset="0"/>
              </a:rPr>
              <a:t> in Python and additional image processing from OpenCV to identify test-eye takers. The coordinates of a face are input into the facial key point detector as a rectangle object, and the frontal face detector is used to find faces. The distance between the lips key points is recorded for 100 frames, and infringement is considered to have occurred if the distance increase exceeds a predetermined value for at least three outside pairs and two inner pairs. Finally, the YOLOv3 pre-trained model can be used to </a:t>
            </a:r>
            <a:r>
              <a:rPr lang="en-US" sz="1800" dirty="0" err="1">
                <a:latin typeface="Times New Roman" panose="02020603050405020304" pitchFamily="18" charset="0"/>
                <a:cs typeface="Times New Roman" panose="02020603050405020304" pitchFamily="18" charset="0"/>
              </a:rPr>
              <a:t>categorise</a:t>
            </a:r>
            <a:r>
              <a:rPr lang="en-US" sz="1800" dirty="0">
                <a:latin typeface="Times New Roman" panose="02020603050405020304" pitchFamily="18" charset="0"/>
                <a:cs typeface="Times New Roman" panose="02020603050405020304" pitchFamily="18" charset="0"/>
              </a:rPr>
              <a:t> 80 objects and determine how many items are in the space.</a:t>
            </a:r>
            <a:endParaRPr lang="en-IN" sz="1800" dirty="0">
              <a:latin typeface="Times New Roman" panose="02020603050405020304" pitchFamily="18" charset="0"/>
              <a:cs typeface="Times New Roman" panose="02020603050405020304" pitchFamily="18" charset="0"/>
            </a:endParaRPr>
          </a:p>
        </p:txBody>
      </p:sp>
      <p:pic>
        <p:nvPicPr>
          <p:cNvPr id="4" name="Picture 2" descr="Welcome to SRM Institute of Science and Technology (formerly known as ...">
            <a:extLst>
              <a:ext uri="{FF2B5EF4-FFF2-40B4-BE49-F238E27FC236}">
                <a16:creationId xmlns:a16="http://schemas.microsoft.com/office/drawing/2014/main" id="{49D6E237-8039-7E25-630C-1A0CA34AD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68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2F6D4D-2ED0-C3F8-E8BF-04E9A3CFF314}"/>
              </a:ext>
            </a:extLst>
          </p:cNvPr>
          <p:cNvSpPr>
            <a:spLocks noGrp="1"/>
          </p:cNvSpPr>
          <p:nvPr>
            <p:ph idx="1"/>
          </p:nvPr>
        </p:nvSpPr>
        <p:spPr>
          <a:xfrm>
            <a:off x="646111" y="2052918"/>
            <a:ext cx="10904205" cy="4352364"/>
          </a:xfrm>
        </p:spPr>
        <p:txBody>
          <a:bodyPr>
            <a:normAutofit/>
          </a:bodyPr>
          <a:lstStyle/>
          <a:p>
            <a:r>
              <a:rPr lang="en-IN" dirty="0"/>
              <a:t>Proposed Solution</a:t>
            </a:r>
          </a:p>
          <a:p>
            <a:pPr lvl="1"/>
            <a:r>
              <a:rPr lang="en-IN" dirty="0"/>
              <a:t>Face Spoofing</a:t>
            </a:r>
          </a:p>
          <a:p>
            <a:pPr marL="457200" lvl="1" indent="0">
              <a:buNone/>
            </a:pPr>
            <a:r>
              <a:rPr lang="en-US" dirty="0">
                <a:latin typeface="Times New Roman" panose="02020603050405020304" pitchFamily="18" charset="0"/>
                <a:cs typeface="Times New Roman" panose="02020603050405020304" pitchFamily="18" charset="0"/>
              </a:rPr>
              <a:t>Face spoofing is used to determine if a face is a genuine person or a </a:t>
            </a:r>
            <a:r>
              <a:rPr lang="en-US" dirty="0" err="1">
                <a:latin typeface="Times New Roman" panose="02020603050405020304" pitchFamily="18" charset="0"/>
                <a:cs typeface="Times New Roman" panose="02020603050405020304" pitchFamily="18" charset="0"/>
              </a:rPr>
              <a:t>phoney</a:t>
            </a:r>
            <a:r>
              <a:rPr lang="en-US" dirty="0">
                <a:latin typeface="Times New Roman" panose="02020603050405020304" pitchFamily="18" charset="0"/>
                <a:cs typeface="Times New Roman" panose="02020603050405020304" pitchFamily="18" charset="0"/>
              </a:rPr>
              <a:t> photo or phone screen.</a:t>
            </a:r>
            <a:endParaRPr lang="en-IN" dirty="0">
              <a:latin typeface="Times New Roman" panose="02020603050405020304" pitchFamily="18" charset="0"/>
              <a:cs typeface="Times New Roman" panose="02020603050405020304" pitchFamily="18" charset="0"/>
            </a:endParaRPr>
          </a:p>
          <a:p>
            <a:pPr lvl="1"/>
            <a:r>
              <a:rPr lang="en-IN" dirty="0"/>
              <a:t>Audio Detection Module</a:t>
            </a:r>
          </a:p>
          <a:p>
            <a:pPr marL="457200" lvl="1" indent="0">
              <a:buNone/>
            </a:pPr>
            <a:r>
              <a:rPr lang="en-US" dirty="0">
                <a:latin typeface="Times New Roman" panose="02020603050405020304" pitchFamily="18" charset="0"/>
                <a:cs typeface="Times New Roman" panose="02020603050405020304" pitchFamily="18" charset="0"/>
              </a:rPr>
              <a:t>A distinct thread is used to access the API, process the most recent request, add results to a text file, and delete stop words.</a:t>
            </a:r>
            <a:endParaRPr lang="en-IN" dirty="0">
              <a:latin typeface="Times New Roman" panose="02020603050405020304" pitchFamily="18" charset="0"/>
              <a:cs typeface="Times New Roman" panose="02020603050405020304" pitchFamily="18" charset="0"/>
            </a:endParaRPr>
          </a:p>
          <a:p>
            <a:pPr lvl="1"/>
            <a:r>
              <a:rPr lang="en-IN" dirty="0"/>
              <a:t>Real-Time Head Pose Examination</a:t>
            </a:r>
          </a:p>
          <a:p>
            <a:pPr marL="457200" lvl="1" indent="0">
              <a:buNone/>
            </a:pPr>
            <a:r>
              <a:rPr lang="en-US" dirty="0">
                <a:latin typeface="Times New Roman" panose="02020603050405020304" pitchFamily="18" charset="0"/>
                <a:cs typeface="Times New Roman" panose="02020603050405020304" pitchFamily="18" charset="0"/>
              </a:rPr>
              <a:t>This user will develop a head position estimator to calculate the head's angle of rotation and capture the head's up-and-down, right-and-left movements.</a:t>
            </a:r>
            <a:endParaRPr lang="en-IN" dirty="0">
              <a:latin typeface="Times New Roman" panose="02020603050405020304" pitchFamily="18" charset="0"/>
              <a:cs typeface="Times New Roman" panose="02020603050405020304" pitchFamily="18" charset="0"/>
            </a:endParaRPr>
          </a:p>
          <a:p>
            <a:pPr lvl="1"/>
            <a:r>
              <a:rPr lang="en-IN" dirty="0"/>
              <a:t>Methodology</a:t>
            </a:r>
          </a:p>
          <a:p>
            <a:pPr marL="457200" lvl="1" indent="0">
              <a:buNone/>
            </a:pPr>
            <a:r>
              <a:rPr lang="en-US" dirty="0">
                <a:latin typeface="Times New Roman" panose="02020603050405020304" pitchFamily="18" charset="0"/>
                <a:cs typeface="Times New Roman" panose="02020603050405020304" pitchFamily="18" charset="0"/>
              </a:rPr>
              <a:t>Python modules and packages were used to complete tasks.</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FAF28CBF-E28D-A078-2148-2B005ED2827F}"/>
              </a:ext>
            </a:extLst>
          </p:cNvPr>
          <p:cNvSpPr>
            <a:spLocks noGrp="1"/>
          </p:cNvSpPr>
          <p:nvPr>
            <p:ph type="title"/>
          </p:nvPr>
        </p:nvSpPr>
        <p:spPr>
          <a:xfrm>
            <a:off x="646111" y="452718"/>
            <a:ext cx="9404723" cy="1400530"/>
          </a:xfrm>
        </p:spPr>
        <p:txBody>
          <a:bodyPr/>
          <a:lstStyle/>
          <a:p>
            <a:pPr algn="ctr"/>
            <a:r>
              <a:rPr lang="en-IN" dirty="0"/>
              <a:t>Existing Problem and Proposed Solution</a:t>
            </a:r>
          </a:p>
        </p:txBody>
      </p:sp>
      <p:pic>
        <p:nvPicPr>
          <p:cNvPr id="6" name="Picture 2" descr="Welcome to SRM Institute of Science and Technology (formerly known as ...">
            <a:extLst>
              <a:ext uri="{FF2B5EF4-FFF2-40B4-BE49-F238E27FC236}">
                <a16:creationId xmlns:a16="http://schemas.microsoft.com/office/drawing/2014/main" id="{F3D0AD85-9C9F-6F5D-A4C2-D86ABC3C9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59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6870-A740-C885-9583-C6279739EF6C}"/>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ABF0A283-C8F8-836E-2ADD-D613440109B3}"/>
              </a:ext>
            </a:extLst>
          </p:cNvPr>
          <p:cNvSpPr>
            <a:spLocks noGrp="1"/>
          </p:cNvSpPr>
          <p:nvPr>
            <p:ph idx="1"/>
          </p:nvPr>
        </p:nvSpPr>
        <p:spPr>
          <a:xfrm>
            <a:off x="646111" y="1612175"/>
            <a:ext cx="10888163" cy="4195481"/>
          </a:xfrm>
        </p:spPr>
        <p:txBody>
          <a:bodyPr>
            <a:noAutofit/>
          </a:bodyPr>
          <a:lstStyle/>
          <a:p>
            <a:pPr algn="just">
              <a:lnSpc>
                <a:spcPct val="150000"/>
              </a:lnSpc>
              <a:spcAft>
                <a:spcPts val="800"/>
              </a:spcAft>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A.Divakaran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R. Radhakrishnan, "Systematic acquisition of audio classes for elevator surveillance," Proc. of SPIE, 2005.</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"Effective and efficient sports highlights extraction utilising the Minimal description length criterion in selecting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gmm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structures," Proc. of ICME, June 2004. Z.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Xiong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 Radhakrishnan, and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Divakaran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"Very efficient incremental estimation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gmms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online data stream clustering," Proc. of SPIE Conference on Intelligent Computing, 2005.</a:t>
            </a: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Cristani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Bicego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Murino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"Online adaptive background modelling for audio surveillance," Proceedings of the ICPR, 2004.</a:t>
            </a:r>
          </a:p>
          <a:p>
            <a:endParaRPr lang="en-IN" sz="1800" dirty="0">
              <a:latin typeface="Times New Roman" panose="02020603050405020304" pitchFamily="18" charset="0"/>
              <a:cs typeface="Times New Roman" panose="02020603050405020304" pitchFamily="18" charset="0"/>
            </a:endParaRPr>
          </a:p>
        </p:txBody>
      </p:sp>
      <p:pic>
        <p:nvPicPr>
          <p:cNvPr id="4" name="Picture 2" descr="Welcome to SRM Institute of Science and Technology (formerly known as ...">
            <a:extLst>
              <a:ext uri="{FF2B5EF4-FFF2-40B4-BE49-F238E27FC236}">
                <a16:creationId xmlns:a16="http://schemas.microsoft.com/office/drawing/2014/main" id="{0101D343-5D56-8BC4-3F44-11C6C839B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0063" y="5566582"/>
            <a:ext cx="2261938" cy="129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793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47</TotalTime>
  <Words>1096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Open Sans</vt:lpstr>
      <vt:lpstr>Times New Roman</vt:lpstr>
      <vt:lpstr>Wingdings 3</vt:lpstr>
      <vt:lpstr>Ion</vt:lpstr>
      <vt:lpstr>AI Proctored Exam System with Background Noise Detection</vt:lpstr>
      <vt:lpstr>Table of Contents</vt:lpstr>
      <vt:lpstr>Abstract</vt:lpstr>
      <vt:lpstr>Introduction</vt:lpstr>
      <vt:lpstr>Literature Survey</vt:lpstr>
      <vt:lpstr>Literature Survey</vt:lpstr>
      <vt:lpstr>Existing Problem and Proposed Solution</vt:lpstr>
      <vt:lpstr>Existing Problem and Proposed Solution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Proctored Exam System with Background Noise Detection</dc:title>
  <dc:creator>Shivam Singh</dc:creator>
  <cp:lastModifiedBy>Shivam Singh</cp:lastModifiedBy>
  <cp:revision>6</cp:revision>
  <dcterms:created xsi:type="dcterms:W3CDTF">2023-02-21T09:02:47Z</dcterms:created>
  <dcterms:modified xsi:type="dcterms:W3CDTF">2023-02-21T09:49:53Z</dcterms:modified>
</cp:coreProperties>
</file>