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7" r:id="rId1"/>
  </p:sldMasterIdLst>
  <p:notesMasterIdLst>
    <p:notesMasterId r:id="rId19"/>
  </p:notesMasterIdLst>
  <p:handoutMasterIdLst>
    <p:handoutMasterId r:id="rId20"/>
  </p:handoutMasterIdLst>
  <p:sldIdLst>
    <p:sldId id="262" r:id="rId2"/>
    <p:sldId id="272" r:id="rId3"/>
    <p:sldId id="273" r:id="rId4"/>
    <p:sldId id="270" r:id="rId5"/>
    <p:sldId id="257" r:id="rId6"/>
    <p:sldId id="263" r:id="rId7"/>
    <p:sldId id="271" r:id="rId8"/>
    <p:sldId id="279" r:id="rId9"/>
    <p:sldId id="280" r:id="rId10"/>
    <p:sldId id="276" r:id="rId11"/>
    <p:sldId id="278" r:id="rId12"/>
    <p:sldId id="265" r:id="rId13"/>
    <p:sldId id="274" r:id="rId14"/>
    <p:sldId id="267" r:id="rId15"/>
    <p:sldId id="269" r:id="rId16"/>
    <p:sldId id="275"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p:cViewPr>
        <p:scale>
          <a:sx n="66" d="100"/>
          <a:sy n="66" d="100"/>
        </p:scale>
        <p:origin x="810"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1B48AC-3860-43C6-9FB5-049962BCE4BF}" type="datetimeFigureOut">
              <a:rPr lang="en-IN" smtClean="0"/>
              <a:t>24-03-2017</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95F3A-12EE-4548-9F8F-98113294748B}" type="slidenum">
              <a:rPr lang="en-IN" smtClean="0"/>
              <a:t>‹#›</a:t>
            </a:fld>
            <a:endParaRPr lang="en-IN"/>
          </a:p>
        </p:txBody>
      </p:sp>
    </p:spTree>
    <p:extLst>
      <p:ext uri="{BB962C8B-B14F-4D97-AF65-F5344CB8AC3E}">
        <p14:creationId xmlns:p14="http://schemas.microsoft.com/office/powerpoint/2010/main" val="5017067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C5497B-DF7B-4CD1-98AE-0DF6B56A5453}" type="datetimeFigureOut">
              <a:rPr lang="en-IN" smtClean="0"/>
              <a:t>24-03-2017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EAEC87-0D93-4A61-BB54-8223E46FE2A0}" type="slidenum">
              <a:rPr lang="en-IN" smtClean="0"/>
              <a:t>‹#›</a:t>
            </a:fld>
            <a:endParaRPr lang="en-IN"/>
          </a:p>
        </p:txBody>
      </p:sp>
    </p:spTree>
    <p:extLst>
      <p:ext uri="{BB962C8B-B14F-4D97-AF65-F5344CB8AC3E}">
        <p14:creationId xmlns:p14="http://schemas.microsoft.com/office/powerpoint/2010/main" val="252967267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5EAEC87-0D93-4A61-BB54-8223E46FE2A0}" type="slidenum">
              <a:rPr lang="en-IN" smtClean="0"/>
              <a:t>1</a:t>
            </a:fld>
            <a:endParaRPr lang="en-IN"/>
          </a:p>
        </p:txBody>
      </p:sp>
    </p:spTree>
    <p:extLst>
      <p:ext uri="{BB962C8B-B14F-4D97-AF65-F5344CB8AC3E}">
        <p14:creationId xmlns:p14="http://schemas.microsoft.com/office/powerpoint/2010/main" val="3095307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5EAEC87-0D93-4A61-BB54-8223E46FE2A0}" type="slidenum">
              <a:rPr lang="en-IN" smtClean="0"/>
              <a:t>12</a:t>
            </a:fld>
            <a:endParaRPr lang="en-IN"/>
          </a:p>
        </p:txBody>
      </p:sp>
    </p:spTree>
    <p:extLst>
      <p:ext uri="{BB962C8B-B14F-4D97-AF65-F5344CB8AC3E}">
        <p14:creationId xmlns:p14="http://schemas.microsoft.com/office/powerpoint/2010/main" val="1271559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5EAEC87-0D93-4A61-BB54-8223E46FE2A0}" type="slidenum">
              <a:rPr lang="en-IN" smtClean="0"/>
              <a:t>13</a:t>
            </a:fld>
            <a:endParaRPr lang="en-IN"/>
          </a:p>
        </p:txBody>
      </p:sp>
    </p:spTree>
    <p:extLst>
      <p:ext uri="{BB962C8B-B14F-4D97-AF65-F5344CB8AC3E}">
        <p14:creationId xmlns:p14="http://schemas.microsoft.com/office/powerpoint/2010/main" val="4167062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5EAEC87-0D93-4A61-BB54-8223E46FE2A0}" type="slidenum">
              <a:rPr lang="en-IN" smtClean="0"/>
              <a:t>14</a:t>
            </a:fld>
            <a:endParaRPr lang="en-IN"/>
          </a:p>
        </p:txBody>
      </p:sp>
    </p:spTree>
    <p:extLst>
      <p:ext uri="{BB962C8B-B14F-4D97-AF65-F5344CB8AC3E}">
        <p14:creationId xmlns:p14="http://schemas.microsoft.com/office/powerpoint/2010/main" val="128386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5EAEC87-0D93-4A61-BB54-8223E46FE2A0}" type="slidenum">
              <a:rPr lang="en-IN" smtClean="0"/>
              <a:t>15</a:t>
            </a:fld>
            <a:endParaRPr lang="en-IN"/>
          </a:p>
        </p:txBody>
      </p:sp>
    </p:spTree>
    <p:extLst>
      <p:ext uri="{BB962C8B-B14F-4D97-AF65-F5344CB8AC3E}">
        <p14:creationId xmlns:p14="http://schemas.microsoft.com/office/powerpoint/2010/main" val="4262461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5EAEC87-0D93-4A61-BB54-8223E46FE2A0}" type="slidenum">
              <a:rPr lang="en-IN" smtClean="0"/>
              <a:t>16</a:t>
            </a:fld>
            <a:endParaRPr lang="en-IN"/>
          </a:p>
        </p:txBody>
      </p:sp>
    </p:spTree>
    <p:extLst>
      <p:ext uri="{BB962C8B-B14F-4D97-AF65-F5344CB8AC3E}">
        <p14:creationId xmlns:p14="http://schemas.microsoft.com/office/powerpoint/2010/main" val="3987422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5EAEC87-0D93-4A61-BB54-8223E46FE2A0}" type="slidenum">
              <a:rPr lang="en-IN" smtClean="0"/>
              <a:t>17</a:t>
            </a:fld>
            <a:endParaRPr lang="en-IN"/>
          </a:p>
        </p:txBody>
      </p:sp>
    </p:spTree>
    <p:extLst>
      <p:ext uri="{BB962C8B-B14F-4D97-AF65-F5344CB8AC3E}">
        <p14:creationId xmlns:p14="http://schemas.microsoft.com/office/powerpoint/2010/main" val="3288406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5EAEC87-0D93-4A61-BB54-8223E46FE2A0}" type="slidenum">
              <a:rPr lang="en-IN" smtClean="0"/>
              <a:t>2</a:t>
            </a:fld>
            <a:endParaRPr lang="en-IN"/>
          </a:p>
        </p:txBody>
      </p:sp>
    </p:spTree>
    <p:extLst>
      <p:ext uri="{BB962C8B-B14F-4D97-AF65-F5344CB8AC3E}">
        <p14:creationId xmlns:p14="http://schemas.microsoft.com/office/powerpoint/2010/main" val="5765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5EAEC87-0D93-4A61-BB54-8223E46FE2A0}" type="slidenum">
              <a:rPr lang="en-IN" smtClean="0"/>
              <a:t>3</a:t>
            </a:fld>
            <a:endParaRPr lang="en-IN"/>
          </a:p>
        </p:txBody>
      </p:sp>
    </p:spTree>
    <p:extLst>
      <p:ext uri="{BB962C8B-B14F-4D97-AF65-F5344CB8AC3E}">
        <p14:creationId xmlns:p14="http://schemas.microsoft.com/office/powerpoint/2010/main" val="1847338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5EAEC87-0D93-4A61-BB54-8223E46FE2A0}" type="slidenum">
              <a:rPr lang="en-IN" smtClean="0"/>
              <a:t>4</a:t>
            </a:fld>
            <a:endParaRPr lang="en-IN"/>
          </a:p>
        </p:txBody>
      </p:sp>
    </p:spTree>
    <p:extLst>
      <p:ext uri="{BB962C8B-B14F-4D97-AF65-F5344CB8AC3E}">
        <p14:creationId xmlns:p14="http://schemas.microsoft.com/office/powerpoint/2010/main" val="96731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5EAEC87-0D93-4A61-BB54-8223E46FE2A0}" type="slidenum">
              <a:rPr lang="en-IN" smtClean="0"/>
              <a:t>5</a:t>
            </a:fld>
            <a:endParaRPr lang="en-IN"/>
          </a:p>
        </p:txBody>
      </p:sp>
    </p:spTree>
    <p:extLst>
      <p:ext uri="{BB962C8B-B14F-4D97-AF65-F5344CB8AC3E}">
        <p14:creationId xmlns:p14="http://schemas.microsoft.com/office/powerpoint/2010/main" val="4078094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5EAEC87-0D93-4A61-BB54-8223E46FE2A0}" type="slidenum">
              <a:rPr lang="en-IN" smtClean="0"/>
              <a:t>6</a:t>
            </a:fld>
            <a:endParaRPr lang="en-IN"/>
          </a:p>
        </p:txBody>
      </p:sp>
    </p:spTree>
    <p:extLst>
      <p:ext uri="{BB962C8B-B14F-4D97-AF65-F5344CB8AC3E}">
        <p14:creationId xmlns:p14="http://schemas.microsoft.com/office/powerpoint/2010/main" val="4055014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5EAEC87-0D93-4A61-BB54-8223E46FE2A0}" type="slidenum">
              <a:rPr lang="en-IN" smtClean="0"/>
              <a:t>7</a:t>
            </a:fld>
            <a:endParaRPr lang="en-IN"/>
          </a:p>
        </p:txBody>
      </p:sp>
    </p:spTree>
    <p:extLst>
      <p:ext uri="{BB962C8B-B14F-4D97-AF65-F5344CB8AC3E}">
        <p14:creationId xmlns:p14="http://schemas.microsoft.com/office/powerpoint/2010/main" val="4291622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5EAEC87-0D93-4A61-BB54-8223E46FE2A0}" type="slidenum">
              <a:rPr lang="en-IN" smtClean="0"/>
              <a:t>10</a:t>
            </a:fld>
            <a:endParaRPr lang="en-IN"/>
          </a:p>
        </p:txBody>
      </p:sp>
    </p:spTree>
    <p:extLst>
      <p:ext uri="{BB962C8B-B14F-4D97-AF65-F5344CB8AC3E}">
        <p14:creationId xmlns:p14="http://schemas.microsoft.com/office/powerpoint/2010/main" val="1884151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5EAEC87-0D93-4A61-BB54-8223E46FE2A0}" type="slidenum">
              <a:rPr lang="en-IN" smtClean="0"/>
              <a:t>11</a:t>
            </a:fld>
            <a:endParaRPr lang="en-IN"/>
          </a:p>
        </p:txBody>
      </p:sp>
    </p:spTree>
    <p:extLst>
      <p:ext uri="{BB962C8B-B14F-4D97-AF65-F5344CB8AC3E}">
        <p14:creationId xmlns:p14="http://schemas.microsoft.com/office/powerpoint/2010/main" val="3288641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0FD6A04-1E16-4FDE-BCDB-8BBE03094A89}" type="datetime1">
              <a:rPr lang="en-IN" smtClean="0"/>
              <a:t>24-03-2017</a:t>
            </a:fld>
            <a:endParaRPr lang="en-IN"/>
          </a:p>
        </p:txBody>
      </p:sp>
      <p:sp>
        <p:nvSpPr>
          <p:cNvPr id="5" name="Footer Placeholder 4"/>
          <p:cNvSpPr>
            <a:spLocks noGrp="1"/>
          </p:cNvSpPr>
          <p:nvPr>
            <p:ph type="ftr" sz="quarter" idx="11"/>
          </p:nvPr>
        </p:nvSpPr>
        <p:spPr>
          <a:xfrm>
            <a:off x="5332412" y="5883275"/>
            <a:ext cx="4324044" cy="365125"/>
          </a:xfrm>
        </p:spPr>
        <p:txBody>
          <a:bodyPr/>
          <a:lstStyle/>
          <a:p>
            <a:r>
              <a:rPr lang="en-IN" dirty="0" smtClean="0"/>
              <a:t>Parking assistance on a crowded road using inductive loop &amp; </a:t>
            </a:r>
            <a:r>
              <a:rPr lang="en-IN" dirty="0" err="1" smtClean="0"/>
              <a:t>iot</a:t>
            </a:r>
            <a:r>
              <a:rPr lang="en-IN" dirty="0" smtClean="0"/>
              <a:t>               </a:t>
            </a:r>
            <a:endParaRPr lang="en-IN" dirty="0"/>
          </a:p>
        </p:txBody>
      </p:sp>
      <p:sp>
        <p:nvSpPr>
          <p:cNvPr id="6" name="Slide Number Placeholder 5"/>
          <p:cNvSpPr>
            <a:spLocks noGrp="1"/>
          </p:cNvSpPr>
          <p:nvPr>
            <p:ph type="sldNum" sz="quarter" idx="12"/>
          </p:nvPr>
        </p:nvSpPr>
        <p:spPr/>
        <p:txBody>
          <a:bodyPr/>
          <a:lstStyle/>
          <a:p>
            <a:fld id="{39553228-5E85-4F1C-A4C0-86E65923D1A6}" type="slidenum">
              <a:rPr lang="en-IN" smtClean="0"/>
              <a:t>‹#›</a:t>
            </a:fld>
            <a:endParaRPr lang="en-IN"/>
          </a:p>
        </p:txBody>
      </p:sp>
    </p:spTree>
    <p:extLst>
      <p:ext uri="{BB962C8B-B14F-4D97-AF65-F5344CB8AC3E}">
        <p14:creationId xmlns:p14="http://schemas.microsoft.com/office/powerpoint/2010/main" val="865443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1017AB-31B4-4A6A-A825-EE732E4B6634}" type="datetime1">
              <a:rPr lang="en-IN" smtClean="0"/>
              <a:t>24-03-2017</a:t>
            </a:fld>
            <a:endParaRPr lang="en-IN"/>
          </a:p>
        </p:txBody>
      </p:sp>
      <p:sp>
        <p:nvSpPr>
          <p:cNvPr id="6" name="Footer Placeholder 5"/>
          <p:cNvSpPr>
            <a:spLocks noGrp="1"/>
          </p:cNvSpPr>
          <p:nvPr>
            <p:ph type="ftr" sz="quarter" idx="11"/>
          </p:nvPr>
        </p:nvSpPr>
        <p:spPr/>
        <p:txBody>
          <a:bodyPr/>
          <a:lstStyle/>
          <a:p>
            <a:r>
              <a:rPr lang="en-IN" dirty="0" smtClean="0"/>
              <a:t>Parking assistance on a crowded road using inductive loop &amp; </a:t>
            </a:r>
            <a:r>
              <a:rPr lang="en-IN" dirty="0" err="1" smtClean="0"/>
              <a:t>iot</a:t>
            </a:r>
            <a:r>
              <a:rPr lang="en-IN" dirty="0" smtClean="0"/>
              <a:t>               </a:t>
            </a:r>
            <a:endParaRPr lang="en-IN" dirty="0"/>
          </a:p>
        </p:txBody>
      </p:sp>
      <p:sp>
        <p:nvSpPr>
          <p:cNvPr id="7" name="Slide Number Placeholder 6"/>
          <p:cNvSpPr>
            <a:spLocks noGrp="1"/>
          </p:cNvSpPr>
          <p:nvPr>
            <p:ph type="sldNum" sz="quarter" idx="12"/>
          </p:nvPr>
        </p:nvSpPr>
        <p:spPr/>
        <p:txBody>
          <a:bodyPr/>
          <a:lstStyle/>
          <a:p>
            <a:fld id="{39553228-5E85-4F1C-A4C0-86E65923D1A6}" type="slidenum">
              <a:rPr lang="en-IN" smtClean="0"/>
              <a:t>‹#›</a:t>
            </a:fld>
            <a:endParaRPr lang="en-IN"/>
          </a:p>
        </p:txBody>
      </p:sp>
    </p:spTree>
    <p:extLst>
      <p:ext uri="{BB962C8B-B14F-4D97-AF65-F5344CB8AC3E}">
        <p14:creationId xmlns:p14="http://schemas.microsoft.com/office/powerpoint/2010/main" val="2151921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D5DE91-38EC-4988-865C-A666E0E27B7F}" type="datetime1">
              <a:rPr lang="en-IN" smtClean="0"/>
              <a:t>24-03-2017</a:t>
            </a:fld>
            <a:endParaRPr lang="en-IN"/>
          </a:p>
        </p:txBody>
      </p:sp>
      <p:sp>
        <p:nvSpPr>
          <p:cNvPr id="5" name="Footer Placeholder 4"/>
          <p:cNvSpPr>
            <a:spLocks noGrp="1"/>
          </p:cNvSpPr>
          <p:nvPr>
            <p:ph type="ftr" sz="quarter" idx="11"/>
          </p:nvPr>
        </p:nvSpPr>
        <p:spPr/>
        <p:txBody>
          <a:bodyPr/>
          <a:lstStyle/>
          <a:p>
            <a:r>
              <a:rPr lang="en-IN" dirty="0" smtClean="0"/>
              <a:t>Parking assistance on a crowded road using inductive loop &amp; </a:t>
            </a:r>
            <a:r>
              <a:rPr lang="en-IN" dirty="0" err="1" smtClean="0"/>
              <a:t>iot</a:t>
            </a:r>
            <a:r>
              <a:rPr lang="en-IN" dirty="0" smtClean="0"/>
              <a:t>               </a:t>
            </a:r>
            <a:endParaRPr lang="en-IN" dirty="0"/>
          </a:p>
        </p:txBody>
      </p:sp>
      <p:sp>
        <p:nvSpPr>
          <p:cNvPr id="6" name="Slide Number Placeholder 5"/>
          <p:cNvSpPr>
            <a:spLocks noGrp="1"/>
          </p:cNvSpPr>
          <p:nvPr>
            <p:ph type="sldNum" sz="quarter" idx="12"/>
          </p:nvPr>
        </p:nvSpPr>
        <p:spPr/>
        <p:txBody>
          <a:bodyPr/>
          <a:lstStyle/>
          <a:p>
            <a:fld id="{39553228-5E85-4F1C-A4C0-86E65923D1A6}" type="slidenum">
              <a:rPr lang="en-IN" smtClean="0"/>
              <a:t>‹#›</a:t>
            </a:fld>
            <a:endParaRPr lang="en-IN"/>
          </a:p>
        </p:txBody>
      </p:sp>
    </p:spTree>
    <p:extLst>
      <p:ext uri="{BB962C8B-B14F-4D97-AF65-F5344CB8AC3E}">
        <p14:creationId xmlns:p14="http://schemas.microsoft.com/office/powerpoint/2010/main" val="535696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C8CEC0-F67E-46FB-BFF7-230095D6BB59}" type="datetime1">
              <a:rPr lang="en-IN" smtClean="0"/>
              <a:t>24-03-2017</a:t>
            </a:fld>
            <a:endParaRPr lang="en-IN"/>
          </a:p>
        </p:txBody>
      </p:sp>
      <p:sp>
        <p:nvSpPr>
          <p:cNvPr id="5" name="Footer Placeholder 4"/>
          <p:cNvSpPr>
            <a:spLocks noGrp="1"/>
          </p:cNvSpPr>
          <p:nvPr>
            <p:ph type="ftr" sz="quarter" idx="11"/>
          </p:nvPr>
        </p:nvSpPr>
        <p:spPr/>
        <p:txBody>
          <a:bodyPr/>
          <a:lstStyle/>
          <a:p>
            <a:r>
              <a:rPr lang="en-IN" dirty="0" smtClean="0"/>
              <a:t>Parking assistance on a crowded road using inductive loop &amp; </a:t>
            </a:r>
            <a:r>
              <a:rPr lang="en-IN" dirty="0" err="1" smtClean="0"/>
              <a:t>iot</a:t>
            </a:r>
            <a:r>
              <a:rPr lang="en-IN" dirty="0" smtClean="0"/>
              <a:t>               </a:t>
            </a:r>
            <a:endParaRPr lang="en-IN" dirty="0"/>
          </a:p>
        </p:txBody>
      </p:sp>
      <p:sp>
        <p:nvSpPr>
          <p:cNvPr id="6" name="Slide Number Placeholder 5"/>
          <p:cNvSpPr>
            <a:spLocks noGrp="1"/>
          </p:cNvSpPr>
          <p:nvPr>
            <p:ph type="sldNum" sz="quarter" idx="12"/>
          </p:nvPr>
        </p:nvSpPr>
        <p:spPr/>
        <p:txBody>
          <a:bodyPr/>
          <a:lstStyle/>
          <a:p>
            <a:fld id="{39553228-5E85-4F1C-A4C0-86E65923D1A6}" type="slidenum">
              <a:rPr lang="en-IN" smtClean="0"/>
              <a:t>‹#›</a:t>
            </a:fld>
            <a:endParaRPr lang="en-IN"/>
          </a:p>
        </p:txBody>
      </p:sp>
    </p:spTree>
    <p:extLst>
      <p:ext uri="{BB962C8B-B14F-4D97-AF65-F5344CB8AC3E}">
        <p14:creationId xmlns:p14="http://schemas.microsoft.com/office/powerpoint/2010/main" val="3294241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A0628F-0AAD-4422-BC0E-1969F6101CA7}" type="datetime1">
              <a:rPr lang="en-IN" smtClean="0"/>
              <a:t>24-03-2017</a:t>
            </a:fld>
            <a:endParaRPr lang="en-IN"/>
          </a:p>
        </p:txBody>
      </p:sp>
      <p:sp>
        <p:nvSpPr>
          <p:cNvPr id="5" name="Footer Placeholder 4"/>
          <p:cNvSpPr>
            <a:spLocks noGrp="1"/>
          </p:cNvSpPr>
          <p:nvPr>
            <p:ph type="ftr" sz="quarter" idx="11"/>
          </p:nvPr>
        </p:nvSpPr>
        <p:spPr/>
        <p:txBody>
          <a:bodyPr/>
          <a:lstStyle/>
          <a:p>
            <a:r>
              <a:rPr lang="en-IN" dirty="0" smtClean="0"/>
              <a:t>Parking assistance on a crowded road using inductive loop &amp; </a:t>
            </a:r>
            <a:r>
              <a:rPr lang="en-IN" dirty="0" err="1" smtClean="0"/>
              <a:t>iot</a:t>
            </a:r>
            <a:r>
              <a:rPr lang="en-IN" dirty="0" smtClean="0"/>
              <a:t>               </a:t>
            </a:r>
            <a:endParaRPr lang="en-IN" dirty="0"/>
          </a:p>
        </p:txBody>
      </p:sp>
      <p:sp>
        <p:nvSpPr>
          <p:cNvPr id="6" name="Slide Number Placeholder 5"/>
          <p:cNvSpPr>
            <a:spLocks noGrp="1"/>
          </p:cNvSpPr>
          <p:nvPr>
            <p:ph type="sldNum" sz="quarter" idx="12"/>
          </p:nvPr>
        </p:nvSpPr>
        <p:spPr/>
        <p:txBody>
          <a:bodyPr/>
          <a:lstStyle/>
          <a:p>
            <a:fld id="{39553228-5E85-4F1C-A4C0-86E65923D1A6}" type="slidenum">
              <a:rPr lang="en-IN" smtClean="0"/>
              <a:t>‹#›</a:t>
            </a:fld>
            <a:endParaRPr lang="en-IN"/>
          </a:p>
        </p:txBody>
      </p:sp>
    </p:spTree>
    <p:extLst>
      <p:ext uri="{BB962C8B-B14F-4D97-AF65-F5344CB8AC3E}">
        <p14:creationId xmlns:p14="http://schemas.microsoft.com/office/powerpoint/2010/main" val="9950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7A842D-0A7E-4E03-A8D6-BE5CCA0EE4A5}" type="datetime1">
              <a:rPr lang="en-IN" smtClean="0"/>
              <a:t>24-03-2017</a:t>
            </a:fld>
            <a:endParaRPr lang="en-IN"/>
          </a:p>
        </p:txBody>
      </p:sp>
      <p:sp>
        <p:nvSpPr>
          <p:cNvPr id="5" name="Footer Placeholder 4"/>
          <p:cNvSpPr>
            <a:spLocks noGrp="1"/>
          </p:cNvSpPr>
          <p:nvPr>
            <p:ph type="ftr" sz="quarter" idx="11"/>
          </p:nvPr>
        </p:nvSpPr>
        <p:spPr/>
        <p:txBody>
          <a:bodyPr/>
          <a:lstStyle/>
          <a:p>
            <a:r>
              <a:rPr lang="en-IN" dirty="0" smtClean="0"/>
              <a:t>Parking assistance on a crowded road using inductive loop &amp; </a:t>
            </a:r>
            <a:r>
              <a:rPr lang="en-IN" dirty="0" err="1" smtClean="0"/>
              <a:t>iot</a:t>
            </a:r>
            <a:r>
              <a:rPr lang="en-IN" dirty="0" smtClean="0"/>
              <a:t>               </a:t>
            </a:r>
            <a:endParaRPr lang="en-IN" dirty="0"/>
          </a:p>
        </p:txBody>
      </p:sp>
      <p:sp>
        <p:nvSpPr>
          <p:cNvPr id="6" name="Slide Number Placeholder 5"/>
          <p:cNvSpPr>
            <a:spLocks noGrp="1"/>
          </p:cNvSpPr>
          <p:nvPr>
            <p:ph type="sldNum" sz="quarter" idx="12"/>
          </p:nvPr>
        </p:nvSpPr>
        <p:spPr/>
        <p:txBody>
          <a:bodyPr/>
          <a:lstStyle/>
          <a:p>
            <a:fld id="{39553228-5E85-4F1C-A4C0-86E65923D1A6}" type="slidenum">
              <a:rPr lang="en-IN" smtClean="0"/>
              <a:t>‹#›</a:t>
            </a:fld>
            <a:endParaRPr lang="en-IN"/>
          </a:p>
        </p:txBody>
      </p:sp>
    </p:spTree>
    <p:extLst>
      <p:ext uri="{BB962C8B-B14F-4D97-AF65-F5344CB8AC3E}">
        <p14:creationId xmlns:p14="http://schemas.microsoft.com/office/powerpoint/2010/main" val="2149094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125920-62AC-41C7-9F48-334C84DA7CF3}" type="datetime1">
              <a:rPr lang="en-IN" smtClean="0"/>
              <a:t>24-03-2017</a:t>
            </a:fld>
            <a:endParaRPr lang="en-IN"/>
          </a:p>
        </p:txBody>
      </p:sp>
      <p:sp>
        <p:nvSpPr>
          <p:cNvPr id="5" name="Footer Placeholder 4"/>
          <p:cNvSpPr>
            <a:spLocks noGrp="1"/>
          </p:cNvSpPr>
          <p:nvPr>
            <p:ph type="ftr" sz="quarter" idx="11"/>
          </p:nvPr>
        </p:nvSpPr>
        <p:spPr/>
        <p:txBody>
          <a:bodyPr/>
          <a:lstStyle/>
          <a:p>
            <a:r>
              <a:rPr lang="en-IN" dirty="0" smtClean="0"/>
              <a:t>Parking assistance on a crowded road using inductive loop &amp; </a:t>
            </a:r>
            <a:r>
              <a:rPr lang="en-IN" dirty="0" err="1" smtClean="0"/>
              <a:t>iot</a:t>
            </a:r>
            <a:r>
              <a:rPr lang="en-IN" dirty="0" smtClean="0"/>
              <a:t>               </a:t>
            </a:r>
            <a:endParaRPr lang="en-IN" dirty="0"/>
          </a:p>
        </p:txBody>
      </p:sp>
      <p:sp>
        <p:nvSpPr>
          <p:cNvPr id="6" name="Slide Number Placeholder 5"/>
          <p:cNvSpPr>
            <a:spLocks noGrp="1"/>
          </p:cNvSpPr>
          <p:nvPr>
            <p:ph type="sldNum" sz="quarter" idx="12"/>
          </p:nvPr>
        </p:nvSpPr>
        <p:spPr/>
        <p:txBody>
          <a:bodyPr/>
          <a:lstStyle/>
          <a:p>
            <a:fld id="{39553228-5E85-4F1C-A4C0-86E65923D1A6}" type="slidenum">
              <a:rPr lang="en-IN" smtClean="0"/>
              <a:t>‹#›</a:t>
            </a:fld>
            <a:endParaRPr lang="en-IN"/>
          </a:p>
        </p:txBody>
      </p:sp>
    </p:spTree>
    <p:extLst>
      <p:ext uri="{BB962C8B-B14F-4D97-AF65-F5344CB8AC3E}">
        <p14:creationId xmlns:p14="http://schemas.microsoft.com/office/powerpoint/2010/main" val="26286663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77AA07-1724-41F3-A8C2-B5067E0005C5}" type="datetime1">
              <a:rPr lang="en-IN" smtClean="0"/>
              <a:t>24-03-2017</a:t>
            </a:fld>
            <a:endParaRPr lang="en-IN"/>
          </a:p>
        </p:txBody>
      </p:sp>
      <p:sp>
        <p:nvSpPr>
          <p:cNvPr id="5" name="Footer Placeholder 4"/>
          <p:cNvSpPr>
            <a:spLocks noGrp="1"/>
          </p:cNvSpPr>
          <p:nvPr>
            <p:ph type="ftr" sz="quarter" idx="11"/>
          </p:nvPr>
        </p:nvSpPr>
        <p:spPr/>
        <p:txBody>
          <a:bodyPr/>
          <a:lstStyle/>
          <a:p>
            <a:r>
              <a:rPr lang="en-IN" dirty="0" smtClean="0"/>
              <a:t>Parking assistance on a crowded road using inductive loop &amp; </a:t>
            </a:r>
            <a:r>
              <a:rPr lang="en-IN" dirty="0" err="1" smtClean="0"/>
              <a:t>iot</a:t>
            </a:r>
            <a:r>
              <a:rPr lang="en-IN" dirty="0" smtClean="0"/>
              <a:t>               </a:t>
            </a:r>
            <a:endParaRPr lang="en-IN" dirty="0"/>
          </a:p>
        </p:txBody>
      </p:sp>
      <p:sp>
        <p:nvSpPr>
          <p:cNvPr id="6" name="Slide Number Placeholder 5"/>
          <p:cNvSpPr>
            <a:spLocks noGrp="1"/>
          </p:cNvSpPr>
          <p:nvPr>
            <p:ph type="sldNum" sz="quarter" idx="12"/>
          </p:nvPr>
        </p:nvSpPr>
        <p:spPr/>
        <p:txBody>
          <a:bodyPr/>
          <a:lstStyle/>
          <a:p>
            <a:fld id="{39553228-5E85-4F1C-A4C0-86E65923D1A6}" type="slidenum">
              <a:rPr lang="en-IN" smtClean="0"/>
              <a:t>‹#›</a:t>
            </a:fld>
            <a:endParaRPr lang="en-IN"/>
          </a:p>
        </p:txBody>
      </p:sp>
    </p:spTree>
    <p:extLst>
      <p:ext uri="{BB962C8B-B14F-4D97-AF65-F5344CB8AC3E}">
        <p14:creationId xmlns:p14="http://schemas.microsoft.com/office/powerpoint/2010/main" val="1984382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ECB4C8-7378-47A7-ACC7-653B6C8D660A}" type="datetime1">
              <a:rPr lang="en-IN" smtClean="0"/>
              <a:t>24-03-2017</a:t>
            </a:fld>
            <a:endParaRPr lang="en-IN"/>
          </a:p>
        </p:txBody>
      </p:sp>
      <p:sp>
        <p:nvSpPr>
          <p:cNvPr id="5" name="Footer Placeholder 4"/>
          <p:cNvSpPr>
            <a:spLocks noGrp="1"/>
          </p:cNvSpPr>
          <p:nvPr>
            <p:ph type="ftr" sz="quarter" idx="11"/>
          </p:nvPr>
        </p:nvSpPr>
        <p:spPr/>
        <p:txBody>
          <a:bodyPr/>
          <a:lstStyle/>
          <a:p>
            <a:r>
              <a:rPr lang="en-IN" dirty="0" smtClean="0"/>
              <a:t>Parking assistance on a crowded road using inductive loop &amp; </a:t>
            </a:r>
            <a:r>
              <a:rPr lang="en-IN" dirty="0" err="1" smtClean="0"/>
              <a:t>iot</a:t>
            </a:r>
            <a:r>
              <a:rPr lang="en-IN" dirty="0" smtClean="0"/>
              <a:t>               </a:t>
            </a:r>
            <a:endParaRPr lang="en-IN" dirty="0"/>
          </a:p>
        </p:txBody>
      </p:sp>
      <p:sp>
        <p:nvSpPr>
          <p:cNvPr id="6" name="Slide Number Placeholder 5"/>
          <p:cNvSpPr>
            <a:spLocks noGrp="1"/>
          </p:cNvSpPr>
          <p:nvPr>
            <p:ph type="sldNum" sz="quarter" idx="12"/>
          </p:nvPr>
        </p:nvSpPr>
        <p:spPr/>
        <p:txBody>
          <a:bodyPr/>
          <a:lstStyle/>
          <a:p>
            <a:fld id="{39553228-5E85-4F1C-A4C0-86E65923D1A6}" type="slidenum">
              <a:rPr lang="en-IN" smtClean="0"/>
              <a:t>‹#›</a:t>
            </a:fld>
            <a:endParaRPr lang="en-IN"/>
          </a:p>
        </p:txBody>
      </p:sp>
    </p:spTree>
    <p:extLst>
      <p:ext uri="{BB962C8B-B14F-4D97-AF65-F5344CB8AC3E}">
        <p14:creationId xmlns:p14="http://schemas.microsoft.com/office/powerpoint/2010/main" val="1028443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DF9C11-66E2-4A75-97F3-38B9B223EC92}" type="datetime1">
              <a:rPr lang="en-IN" smtClean="0"/>
              <a:t>24-03-2017</a:t>
            </a:fld>
            <a:endParaRPr lang="en-IN"/>
          </a:p>
        </p:txBody>
      </p:sp>
      <p:sp>
        <p:nvSpPr>
          <p:cNvPr id="5" name="Footer Placeholder 4"/>
          <p:cNvSpPr>
            <a:spLocks noGrp="1"/>
          </p:cNvSpPr>
          <p:nvPr>
            <p:ph type="ftr" sz="quarter" idx="11"/>
          </p:nvPr>
        </p:nvSpPr>
        <p:spPr/>
        <p:txBody>
          <a:bodyPr/>
          <a:lstStyle/>
          <a:p>
            <a:r>
              <a:rPr lang="en-IN" dirty="0" smtClean="0"/>
              <a:t>Parking assistance on a crowded road using inductive loop &amp; </a:t>
            </a:r>
            <a:r>
              <a:rPr lang="en-IN" dirty="0" err="1" smtClean="0"/>
              <a:t>iot</a:t>
            </a:r>
            <a:r>
              <a:rPr lang="en-IN" dirty="0" smtClean="0"/>
              <a:t>               </a:t>
            </a:r>
            <a:endParaRPr lang="en-IN" dirty="0"/>
          </a:p>
        </p:txBody>
      </p:sp>
      <p:sp>
        <p:nvSpPr>
          <p:cNvPr id="6" name="Slide Number Placeholder 5"/>
          <p:cNvSpPr>
            <a:spLocks noGrp="1"/>
          </p:cNvSpPr>
          <p:nvPr>
            <p:ph type="sldNum" sz="quarter" idx="12"/>
          </p:nvPr>
        </p:nvSpPr>
        <p:spPr>
          <a:xfrm>
            <a:off x="10951856" y="5867131"/>
            <a:ext cx="551167" cy="365125"/>
          </a:xfrm>
        </p:spPr>
        <p:txBody>
          <a:bodyPr/>
          <a:lstStyle/>
          <a:p>
            <a:fld id="{39553228-5E85-4F1C-A4C0-86E65923D1A6}" type="slidenum">
              <a:rPr lang="en-IN" smtClean="0"/>
              <a:t>‹#›</a:t>
            </a:fld>
            <a:endParaRPr lang="en-IN"/>
          </a:p>
        </p:txBody>
      </p:sp>
    </p:spTree>
    <p:extLst>
      <p:ext uri="{BB962C8B-B14F-4D97-AF65-F5344CB8AC3E}">
        <p14:creationId xmlns:p14="http://schemas.microsoft.com/office/powerpoint/2010/main" val="599786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3B9B81-9992-4A62-967A-623FD0B9B7BA}" type="datetime1">
              <a:rPr lang="en-IN" smtClean="0"/>
              <a:t>24-03-2017</a:t>
            </a:fld>
            <a:endParaRPr lang="en-IN"/>
          </a:p>
        </p:txBody>
      </p:sp>
      <p:sp>
        <p:nvSpPr>
          <p:cNvPr id="5" name="Footer Placeholder 4"/>
          <p:cNvSpPr>
            <a:spLocks noGrp="1"/>
          </p:cNvSpPr>
          <p:nvPr>
            <p:ph type="ftr" sz="quarter" idx="11"/>
          </p:nvPr>
        </p:nvSpPr>
        <p:spPr/>
        <p:txBody>
          <a:bodyPr/>
          <a:lstStyle/>
          <a:p>
            <a:r>
              <a:rPr lang="en-IN" dirty="0" smtClean="0"/>
              <a:t>Parking assistance on a crowded road using inductive loop &amp; </a:t>
            </a:r>
            <a:r>
              <a:rPr lang="en-IN" dirty="0" err="1" smtClean="0"/>
              <a:t>iot</a:t>
            </a:r>
            <a:r>
              <a:rPr lang="en-IN" dirty="0" smtClean="0"/>
              <a:t>               </a:t>
            </a:r>
            <a:endParaRPr lang="en-IN" dirty="0"/>
          </a:p>
        </p:txBody>
      </p:sp>
      <p:sp>
        <p:nvSpPr>
          <p:cNvPr id="6" name="Slide Number Placeholder 5"/>
          <p:cNvSpPr>
            <a:spLocks noGrp="1"/>
          </p:cNvSpPr>
          <p:nvPr>
            <p:ph type="sldNum" sz="quarter" idx="12"/>
          </p:nvPr>
        </p:nvSpPr>
        <p:spPr/>
        <p:txBody>
          <a:bodyPr/>
          <a:lstStyle/>
          <a:p>
            <a:fld id="{39553228-5E85-4F1C-A4C0-86E65923D1A6}" type="slidenum">
              <a:rPr lang="en-IN" smtClean="0"/>
              <a:t>‹#›</a:t>
            </a:fld>
            <a:endParaRPr lang="en-IN"/>
          </a:p>
        </p:txBody>
      </p:sp>
    </p:spTree>
    <p:extLst>
      <p:ext uri="{BB962C8B-B14F-4D97-AF65-F5344CB8AC3E}">
        <p14:creationId xmlns:p14="http://schemas.microsoft.com/office/powerpoint/2010/main" val="4159280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9C2597A-A787-47EA-9362-E2AB1B8CDF51}" type="datetime1">
              <a:rPr lang="en-IN" smtClean="0"/>
              <a:t>24-03-2017</a:t>
            </a:fld>
            <a:endParaRPr lang="en-IN"/>
          </a:p>
        </p:txBody>
      </p:sp>
      <p:sp>
        <p:nvSpPr>
          <p:cNvPr id="6" name="Footer Placeholder 5"/>
          <p:cNvSpPr>
            <a:spLocks noGrp="1"/>
          </p:cNvSpPr>
          <p:nvPr>
            <p:ph type="ftr" sz="quarter" idx="11"/>
          </p:nvPr>
        </p:nvSpPr>
        <p:spPr/>
        <p:txBody>
          <a:bodyPr/>
          <a:lstStyle/>
          <a:p>
            <a:r>
              <a:rPr lang="en-IN" dirty="0" smtClean="0"/>
              <a:t>Parking assistance on a crowded road using inductive loop &amp; </a:t>
            </a:r>
            <a:r>
              <a:rPr lang="en-IN" dirty="0" err="1" smtClean="0"/>
              <a:t>iot</a:t>
            </a:r>
            <a:r>
              <a:rPr lang="en-IN" dirty="0" smtClean="0"/>
              <a:t>               </a:t>
            </a:r>
            <a:endParaRPr lang="en-IN" dirty="0"/>
          </a:p>
        </p:txBody>
      </p:sp>
      <p:sp>
        <p:nvSpPr>
          <p:cNvPr id="7" name="Slide Number Placeholder 6"/>
          <p:cNvSpPr>
            <a:spLocks noGrp="1"/>
          </p:cNvSpPr>
          <p:nvPr>
            <p:ph type="sldNum" sz="quarter" idx="12"/>
          </p:nvPr>
        </p:nvSpPr>
        <p:spPr/>
        <p:txBody>
          <a:bodyPr/>
          <a:lstStyle/>
          <a:p>
            <a:fld id="{39553228-5E85-4F1C-A4C0-86E65923D1A6}" type="slidenum">
              <a:rPr lang="en-IN" smtClean="0"/>
              <a:t>‹#›</a:t>
            </a:fld>
            <a:endParaRPr lang="en-IN"/>
          </a:p>
        </p:txBody>
      </p:sp>
    </p:spTree>
    <p:extLst>
      <p:ext uri="{BB962C8B-B14F-4D97-AF65-F5344CB8AC3E}">
        <p14:creationId xmlns:p14="http://schemas.microsoft.com/office/powerpoint/2010/main" val="1853076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51AB31-3870-4E44-8346-8FEE944D6E67}" type="datetime1">
              <a:rPr lang="en-IN" smtClean="0"/>
              <a:t>24-03-2017</a:t>
            </a:fld>
            <a:endParaRPr lang="en-IN"/>
          </a:p>
        </p:txBody>
      </p:sp>
      <p:sp>
        <p:nvSpPr>
          <p:cNvPr id="8" name="Footer Placeholder 7"/>
          <p:cNvSpPr>
            <a:spLocks noGrp="1"/>
          </p:cNvSpPr>
          <p:nvPr>
            <p:ph type="ftr" sz="quarter" idx="11"/>
          </p:nvPr>
        </p:nvSpPr>
        <p:spPr/>
        <p:txBody>
          <a:bodyPr/>
          <a:lstStyle/>
          <a:p>
            <a:r>
              <a:rPr lang="en-IN" dirty="0" smtClean="0"/>
              <a:t>Parking assistance on a crowded road using inductive loop &amp; </a:t>
            </a:r>
            <a:r>
              <a:rPr lang="en-IN" dirty="0" err="1" smtClean="0"/>
              <a:t>iot</a:t>
            </a:r>
            <a:r>
              <a:rPr lang="en-IN" dirty="0" smtClean="0"/>
              <a:t>               </a:t>
            </a:r>
            <a:endParaRPr lang="en-IN" dirty="0"/>
          </a:p>
        </p:txBody>
      </p:sp>
      <p:sp>
        <p:nvSpPr>
          <p:cNvPr id="9" name="Slide Number Placeholder 8"/>
          <p:cNvSpPr>
            <a:spLocks noGrp="1"/>
          </p:cNvSpPr>
          <p:nvPr>
            <p:ph type="sldNum" sz="quarter" idx="12"/>
          </p:nvPr>
        </p:nvSpPr>
        <p:spPr/>
        <p:txBody>
          <a:bodyPr/>
          <a:lstStyle/>
          <a:p>
            <a:fld id="{39553228-5E85-4F1C-A4C0-86E65923D1A6}" type="slidenum">
              <a:rPr lang="en-IN" smtClean="0"/>
              <a:t>‹#›</a:t>
            </a:fld>
            <a:endParaRPr lang="en-IN"/>
          </a:p>
        </p:txBody>
      </p:sp>
    </p:spTree>
    <p:extLst>
      <p:ext uri="{BB962C8B-B14F-4D97-AF65-F5344CB8AC3E}">
        <p14:creationId xmlns:p14="http://schemas.microsoft.com/office/powerpoint/2010/main" val="4004466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BBC4CAA-EB49-4AC6-BB6A-02D7CBFC0346}" type="datetime1">
              <a:rPr lang="en-IN" smtClean="0"/>
              <a:t>24-03-2017</a:t>
            </a:fld>
            <a:endParaRPr lang="en-IN"/>
          </a:p>
        </p:txBody>
      </p:sp>
      <p:sp>
        <p:nvSpPr>
          <p:cNvPr id="4" name="Footer Placeholder 3"/>
          <p:cNvSpPr>
            <a:spLocks noGrp="1"/>
          </p:cNvSpPr>
          <p:nvPr>
            <p:ph type="ftr" sz="quarter" idx="11"/>
          </p:nvPr>
        </p:nvSpPr>
        <p:spPr/>
        <p:txBody>
          <a:bodyPr/>
          <a:lstStyle/>
          <a:p>
            <a:r>
              <a:rPr lang="en-IN" dirty="0" smtClean="0"/>
              <a:t>Parking assistance on a crowded road using inductive loop &amp; </a:t>
            </a:r>
            <a:r>
              <a:rPr lang="en-IN" dirty="0" err="1" smtClean="0"/>
              <a:t>iot</a:t>
            </a:r>
            <a:r>
              <a:rPr lang="en-IN" dirty="0" smtClean="0"/>
              <a:t>               </a:t>
            </a:r>
            <a:endParaRPr lang="en-IN" dirty="0"/>
          </a:p>
        </p:txBody>
      </p:sp>
      <p:sp>
        <p:nvSpPr>
          <p:cNvPr id="5" name="Slide Number Placeholder 4"/>
          <p:cNvSpPr>
            <a:spLocks noGrp="1"/>
          </p:cNvSpPr>
          <p:nvPr>
            <p:ph type="sldNum" sz="quarter" idx="12"/>
          </p:nvPr>
        </p:nvSpPr>
        <p:spPr/>
        <p:txBody>
          <a:bodyPr/>
          <a:lstStyle/>
          <a:p>
            <a:fld id="{39553228-5E85-4F1C-A4C0-86E65923D1A6}" type="slidenum">
              <a:rPr lang="en-IN" smtClean="0"/>
              <a:t>‹#›</a:t>
            </a:fld>
            <a:endParaRPr lang="en-IN"/>
          </a:p>
        </p:txBody>
      </p:sp>
    </p:spTree>
    <p:extLst>
      <p:ext uri="{BB962C8B-B14F-4D97-AF65-F5344CB8AC3E}">
        <p14:creationId xmlns:p14="http://schemas.microsoft.com/office/powerpoint/2010/main" val="3155878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9CD7C1-CC69-4552-A012-F268EA13D99B}" type="datetime1">
              <a:rPr lang="en-IN" smtClean="0"/>
              <a:t>24-03-2017</a:t>
            </a:fld>
            <a:endParaRPr lang="en-IN"/>
          </a:p>
        </p:txBody>
      </p:sp>
      <p:sp>
        <p:nvSpPr>
          <p:cNvPr id="3" name="Footer Placeholder 2"/>
          <p:cNvSpPr>
            <a:spLocks noGrp="1"/>
          </p:cNvSpPr>
          <p:nvPr>
            <p:ph type="ftr" sz="quarter" idx="11"/>
          </p:nvPr>
        </p:nvSpPr>
        <p:spPr/>
        <p:txBody>
          <a:bodyPr/>
          <a:lstStyle/>
          <a:p>
            <a:r>
              <a:rPr lang="en-IN" dirty="0" smtClean="0"/>
              <a:t>Parking assistance on a crowded road using inductive loop &amp; </a:t>
            </a:r>
            <a:r>
              <a:rPr lang="en-IN" dirty="0" err="1" smtClean="0"/>
              <a:t>iot</a:t>
            </a:r>
            <a:r>
              <a:rPr lang="en-IN" dirty="0" smtClean="0"/>
              <a:t>               </a:t>
            </a:r>
            <a:endParaRPr lang="en-IN" dirty="0"/>
          </a:p>
        </p:txBody>
      </p:sp>
      <p:sp>
        <p:nvSpPr>
          <p:cNvPr id="4" name="Slide Number Placeholder 3"/>
          <p:cNvSpPr>
            <a:spLocks noGrp="1"/>
          </p:cNvSpPr>
          <p:nvPr>
            <p:ph type="sldNum" sz="quarter" idx="12"/>
          </p:nvPr>
        </p:nvSpPr>
        <p:spPr/>
        <p:txBody>
          <a:bodyPr/>
          <a:lstStyle/>
          <a:p>
            <a:fld id="{39553228-5E85-4F1C-A4C0-86E65923D1A6}" type="slidenum">
              <a:rPr lang="en-IN" smtClean="0"/>
              <a:t>‹#›</a:t>
            </a:fld>
            <a:endParaRPr lang="en-IN"/>
          </a:p>
        </p:txBody>
      </p:sp>
    </p:spTree>
    <p:extLst>
      <p:ext uri="{BB962C8B-B14F-4D97-AF65-F5344CB8AC3E}">
        <p14:creationId xmlns:p14="http://schemas.microsoft.com/office/powerpoint/2010/main" val="2732479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FDEEE2-2E6A-4D16-8D46-1168BBC0BAC6}" type="datetime1">
              <a:rPr lang="en-IN" smtClean="0"/>
              <a:t>24-03-2017</a:t>
            </a:fld>
            <a:endParaRPr lang="en-IN"/>
          </a:p>
        </p:txBody>
      </p:sp>
      <p:sp>
        <p:nvSpPr>
          <p:cNvPr id="6" name="Footer Placeholder 5"/>
          <p:cNvSpPr>
            <a:spLocks noGrp="1"/>
          </p:cNvSpPr>
          <p:nvPr>
            <p:ph type="ftr" sz="quarter" idx="11"/>
          </p:nvPr>
        </p:nvSpPr>
        <p:spPr/>
        <p:txBody>
          <a:bodyPr/>
          <a:lstStyle/>
          <a:p>
            <a:r>
              <a:rPr lang="en-IN" dirty="0" smtClean="0"/>
              <a:t>Parking assistance on a crowded road using inductive loop &amp; </a:t>
            </a:r>
            <a:r>
              <a:rPr lang="en-IN" dirty="0" err="1" smtClean="0"/>
              <a:t>iot</a:t>
            </a:r>
            <a:r>
              <a:rPr lang="en-IN" dirty="0" smtClean="0"/>
              <a:t>               </a:t>
            </a:r>
            <a:endParaRPr lang="en-IN" dirty="0"/>
          </a:p>
        </p:txBody>
      </p:sp>
      <p:sp>
        <p:nvSpPr>
          <p:cNvPr id="7" name="Slide Number Placeholder 6"/>
          <p:cNvSpPr>
            <a:spLocks noGrp="1"/>
          </p:cNvSpPr>
          <p:nvPr>
            <p:ph type="sldNum" sz="quarter" idx="12"/>
          </p:nvPr>
        </p:nvSpPr>
        <p:spPr/>
        <p:txBody>
          <a:bodyPr/>
          <a:lstStyle/>
          <a:p>
            <a:fld id="{39553228-5E85-4F1C-A4C0-86E65923D1A6}" type="slidenum">
              <a:rPr lang="en-IN" smtClean="0"/>
              <a:t>‹#›</a:t>
            </a:fld>
            <a:endParaRPr lang="en-IN"/>
          </a:p>
        </p:txBody>
      </p:sp>
    </p:spTree>
    <p:extLst>
      <p:ext uri="{BB962C8B-B14F-4D97-AF65-F5344CB8AC3E}">
        <p14:creationId xmlns:p14="http://schemas.microsoft.com/office/powerpoint/2010/main" val="3095453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9EB856-3C1F-4F09-8FDB-23FA45B6638B}" type="datetime1">
              <a:rPr lang="en-IN" smtClean="0"/>
              <a:t>24-03-2017</a:t>
            </a:fld>
            <a:endParaRPr lang="en-IN"/>
          </a:p>
        </p:txBody>
      </p:sp>
      <p:sp>
        <p:nvSpPr>
          <p:cNvPr id="6" name="Footer Placeholder 5"/>
          <p:cNvSpPr>
            <a:spLocks noGrp="1"/>
          </p:cNvSpPr>
          <p:nvPr>
            <p:ph type="ftr" sz="quarter" idx="11"/>
          </p:nvPr>
        </p:nvSpPr>
        <p:spPr/>
        <p:txBody>
          <a:bodyPr/>
          <a:lstStyle/>
          <a:p>
            <a:r>
              <a:rPr lang="en-IN" dirty="0" smtClean="0"/>
              <a:t>Parking assistance on a crowded road using inductive loop &amp; </a:t>
            </a:r>
            <a:r>
              <a:rPr lang="en-IN" dirty="0" err="1" smtClean="0"/>
              <a:t>iot</a:t>
            </a:r>
            <a:r>
              <a:rPr lang="en-IN" dirty="0" smtClean="0"/>
              <a:t>               </a:t>
            </a:r>
            <a:endParaRPr lang="en-IN" dirty="0"/>
          </a:p>
        </p:txBody>
      </p:sp>
      <p:sp>
        <p:nvSpPr>
          <p:cNvPr id="7" name="Slide Number Placeholder 6"/>
          <p:cNvSpPr>
            <a:spLocks noGrp="1"/>
          </p:cNvSpPr>
          <p:nvPr>
            <p:ph type="sldNum" sz="quarter" idx="12"/>
          </p:nvPr>
        </p:nvSpPr>
        <p:spPr/>
        <p:txBody>
          <a:bodyPr/>
          <a:lstStyle/>
          <a:p>
            <a:fld id="{39553228-5E85-4F1C-A4C0-86E65923D1A6}" type="slidenum">
              <a:rPr lang="en-IN" smtClean="0"/>
              <a:t>‹#›</a:t>
            </a:fld>
            <a:endParaRPr lang="en-IN"/>
          </a:p>
        </p:txBody>
      </p:sp>
    </p:spTree>
    <p:extLst>
      <p:ext uri="{BB962C8B-B14F-4D97-AF65-F5344CB8AC3E}">
        <p14:creationId xmlns:p14="http://schemas.microsoft.com/office/powerpoint/2010/main" val="2730808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91A6E2-2186-46B5-966B-08857D3FA275}" type="datetime1">
              <a:rPr lang="en-IN" smtClean="0"/>
              <a:t>24-03-2017</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IN" dirty="0" smtClean="0"/>
              <a:t>Parking assistance on a crowded road using inductive loop &amp; </a:t>
            </a:r>
            <a:r>
              <a:rPr lang="en-IN" dirty="0" err="1" smtClean="0"/>
              <a:t>iot</a:t>
            </a:r>
            <a:r>
              <a:rPr lang="en-IN" dirty="0" smtClean="0"/>
              <a:t>               </a:t>
            </a:r>
            <a:endParaRPr lang="en-IN"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9553228-5E85-4F1C-A4C0-86E65923D1A6}" type="slidenum">
              <a:rPr lang="en-IN" smtClean="0"/>
              <a:t>‹#›</a:t>
            </a:fld>
            <a:endParaRPr lang="en-IN"/>
          </a:p>
        </p:txBody>
      </p:sp>
    </p:spTree>
    <p:extLst>
      <p:ext uri="{BB962C8B-B14F-4D97-AF65-F5344CB8AC3E}">
        <p14:creationId xmlns:p14="http://schemas.microsoft.com/office/powerpoint/2010/main" val="1718030797"/>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hf sldNum="0" hd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335" y="488950"/>
            <a:ext cx="10702344" cy="1056515"/>
          </a:xfrm>
        </p:spPr>
        <p:txBody>
          <a:bodyPr>
            <a:normAutofit/>
          </a:bodyPr>
          <a:lstStyle/>
          <a:p>
            <a:r>
              <a:rPr lang="en-IN" sz="2000" dirty="0" smtClean="0">
                <a:latin typeface="Times New Roman" panose="02020603050405020304" pitchFamily="18" charset="0"/>
                <a:cs typeface="Times New Roman" panose="02020603050405020304" pitchFamily="18" charset="0"/>
              </a:rPr>
              <a:t>DR. D. Y .PATIL INSTITUTE OF ENGGINERING,MANAGEMENT&amp; RESEARCH</a:t>
            </a:r>
            <a:endParaRPr lang="en-IN" sz="200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idx="1"/>
          </p:nvPr>
        </p:nvSpPr>
        <p:spPr>
          <a:xfrm>
            <a:off x="759854" y="1931832"/>
            <a:ext cx="11432146" cy="3705950"/>
          </a:xfrm>
        </p:spPr>
        <p:txBody>
          <a:bodyPr>
            <a:normAutofit fontScale="85000" lnSpcReduction="20000"/>
          </a:bodyPr>
          <a:lstStyle/>
          <a:p>
            <a:pPr algn="ctr"/>
            <a:r>
              <a:rPr lang="en-IN"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DEPARTMENT OF ELECTRONICS &amp;TELECOMMUNICATION</a:t>
            </a:r>
            <a:r>
              <a:rPr lang="en-IN" dirty="0" smtClean="0">
                <a:latin typeface="Times New Roman" panose="02020603050405020304" pitchFamily="18" charset="0"/>
                <a:cs typeface="Times New Roman" panose="02020603050405020304" pitchFamily="18" charset="0"/>
              </a:rPr>
              <a:t>			</a:t>
            </a:r>
          </a:p>
          <a:p>
            <a:endParaRPr lang="en-IN" dirty="0" smtClean="0">
              <a:latin typeface="Times New Roman" panose="02020603050405020304" pitchFamily="18" charset="0"/>
              <a:cs typeface="Times New Roman" panose="02020603050405020304" pitchFamily="18" charset="0"/>
            </a:endParaRPr>
          </a:p>
          <a:p>
            <a:pPr algn="ctr"/>
            <a:endParaRPr lang="en-IN" sz="3200" dirty="0">
              <a:solidFill>
                <a:srgbClr val="FF0000"/>
              </a:solidFill>
              <a:latin typeface="Algerian" panose="04020705040A02060702" pitchFamily="82" charset="0"/>
              <a:cs typeface="Times New Roman" panose="02020603050405020304" pitchFamily="18" charset="0"/>
            </a:endParaRPr>
          </a:p>
          <a:p>
            <a:pPr algn="ctr"/>
            <a:r>
              <a:rPr lang="en-IN" sz="3200" dirty="0" smtClean="0">
                <a:solidFill>
                  <a:srgbClr val="FF0000"/>
                </a:solidFill>
                <a:latin typeface="Algerian" panose="04020705040A02060702" pitchFamily="82" charset="0"/>
                <a:cs typeface="Times New Roman" panose="02020603050405020304" pitchFamily="18" charset="0"/>
              </a:rPr>
              <a:t>      “PARKING ASSISTANCE ON A CROWDED ROAD USING INDUCTIVE LOOP &amp; IOT”</a:t>
            </a:r>
          </a:p>
          <a:p>
            <a:pPr algn="l"/>
            <a:endParaRPr lang="en-IN" dirty="0">
              <a:solidFill>
                <a:srgbClr val="FF0000"/>
              </a:solidFill>
              <a:latin typeface="Algerian" panose="04020705040A02060702" pitchFamily="82" charset="0"/>
              <a:cs typeface="Times New Roman" panose="02020603050405020304" pitchFamily="18" charset="0"/>
            </a:endParaRPr>
          </a:p>
          <a:p>
            <a:pPr algn="l"/>
            <a:r>
              <a:rPr lang="en-IN" dirty="0" smtClean="0">
                <a:solidFill>
                  <a:srgbClr val="FF0000"/>
                </a:solidFill>
                <a:latin typeface="Algerian" panose="04020705040A02060702" pitchFamily="82"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Presented  by:                                                                                                                    Guided by:</a:t>
            </a:r>
          </a:p>
          <a:p>
            <a:pPr algn="l"/>
            <a:r>
              <a:rPr lang="en-IN" dirty="0" smtClean="0">
                <a:latin typeface="Times New Roman" panose="02020603050405020304" pitchFamily="18" charset="0"/>
                <a:cs typeface="Times New Roman" panose="02020603050405020304" pitchFamily="18" charset="0"/>
              </a:rPr>
              <a:t>                1.Atul Srivastava [Roll no.01]                                                                                   Mrs. </a:t>
            </a:r>
            <a:r>
              <a:rPr lang="en-IN" dirty="0" err="1" smtClean="0">
                <a:latin typeface="Times New Roman" panose="02020603050405020304" pitchFamily="18" charset="0"/>
                <a:cs typeface="Times New Roman" panose="02020603050405020304" pitchFamily="18" charset="0"/>
              </a:rPr>
              <a:t>Amruta</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Chore                                        </a:t>
            </a:r>
          </a:p>
          <a:p>
            <a:pPr algn="l"/>
            <a:r>
              <a:rPr lang="en-IN" dirty="0" smtClean="0">
                <a:latin typeface="Times New Roman" panose="02020603050405020304" pitchFamily="18" charset="0"/>
                <a:cs typeface="Times New Roman" panose="02020603050405020304" pitchFamily="18" charset="0"/>
              </a:rPr>
              <a:t>                2.Aniket Londhe  [Roll no.17]                                                                   </a:t>
            </a:r>
          </a:p>
          <a:p>
            <a:pPr algn="l"/>
            <a:r>
              <a:rPr lang="en-IN" dirty="0" smtClean="0">
                <a:latin typeface="Times New Roman" panose="02020603050405020304" pitchFamily="18" charset="0"/>
                <a:cs typeface="Times New Roman" panose="02020603050405020304" pitchFamily="18" charset="0"/>
              </a:rPr>
              <a:t>                3.Govind Kumar  [Roll no.10]                                                                                     </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450760" y="488950"/>
            <a:ext cx="1519707" cy="1350963"/>
          </a:xfrm>
        </p:spPr>
      </p:pic>
      <p:sp>
        <p:nvSpPr>
          <p:cNvPr id="3" name="Footer Placeholder 2"/>
          <p:cNvSpPr>
            <a:spLocks noGrp="1"/>
          </p:cNvSpPr>
          <p:nvPr>
            <p:ph type="ftr" sz="quarter" idx="11"/>
          </p:nvPr>
        </p:nvSpPr>
        <p:spPr>
          <a:xfrm>
            <a:off x="2829856" y="6492875"/>
            <a:ext cx="7084177" cy="365125"/>
          </a:xfrm>
        </p:spPr>
        <p:txBody>
          <a:bodyPr/>
          <a:lstStyle/>
          <a:p>
            <a:r>
              <a:rPr lang="en-IN" sz="1600" dirty="0" smtClean="0">
                <a:latin typeface="Times New Roman" panose="02020603050405020304" pitchFamily="18" charset="0"/>
                <a:cs typeface="Times New Roman" panose="02020603050405020304" pitchFamily="18" charset="0"/>
              </a:rPr>
              <a:t>Parking Assistance </a:t>
            </a:r>
            <a:r>
              <a:rPr lang="en-IN" sz="1600" dirty="0">
                <a:latin typeface="Times New Roman" panose="02020603050405020304" pitchFamily="18" charset="0"/>
                <a:cs typeface="Times New Roman" panose="02020603050405020304" pitchFamily="18" charset="0"/>
              </a:rPr>
              <a:t>O</a:t>
            </a:r>
            <a:r>
              <a:rPr lang="en-IN" sz="1600" dirty="0" smtClean="0">
                <a:latin typeface="Times New Roman" panose="02020603050405020304" pitchFamily="18" charset="0"/>
                <a:cs typeface="Times New Roman" panose="02020603050405020304" pitchFamily="18" charset="0"/>
              </a:rPr>
              <a:t>n a Crowded </a:t>
            </a:r>
            <a:r>
              <a:rPr lang="en-IN" sz="1600" dirty="0">
                <a:latin typeface="Times New Roman" panose="02020603050405020304" pitchFamily="18" charset="0"/>
                <a:cs typeface="Times New Roman" panose="02020603050405020304" pitchFamily="18" charset="0"/>
              </a:rPr>
              <a:t>R</a:t>
            </a:r>
            <a:r>
              <a:rPr lang="en-IN" sz="1600" dirty="0" smtClean="0">
                <a:latin typeface="Times New Roman" panose="02020603050405020304" pitchFamily="18" charset="0"/>
                <a:cs typeface="Times New Roman" panose="02020603050405020304" pitchFamily="18" charset="0"/>
              </a:rPr>
              <a:t>oad </a:t>
            </a:r>
            <a:r>
              <a:rPr lang="en-IN" sz="1600" dirty="0">
                <a:latin typeface="Times New Roman" panose="02020603050405020304" pitchFamily="18" charset="0"/>
                <a:cs typeface="Times New Roman" panose="02020603050405020304" pitchFamily="18" charset="0"/>
              </a:rPr>
              <a:t>U</a:t>
            </a:r>
            <a:r>
              <a:rPr lang="en-IN" sz="1600" dirty="0" smtClean="0">
                <a:latin typeface="Times New Roman" panose="02020603050405020304" pitchFamily="18" charset="0"/>
                <a:cs typeface="Times New Roman" panose="02020603050405020304" pitchFamily="18" charset="0"/>
              </a:rPr>
              <a:t>sing </a:t>
            </a:r>
            <a:r>
              <a:rPr lang="en-IN" sz="1600" dirty="0">
                <a:latin typeface="Times New Roman" panose="02020603050405020304" pitchFamily="18" charset="0"/>
                <a:cs typeface="Times New Roman" panose="02020603050405020304" pitchFamily="18" charset="0"/>
              </a:rPr>
              <a:t>I</a:t>
            </a:r>
            <a:r>
              <a:rPr lang="en-IN" sz="1600" dirty="0" smtClean="0">
                <a:latin typeface="Times New Roman" panose="02020603050405020304" pitchFamily="18" charset="0"/>
                <a:cs typeface="Times New Roman" panose="02020603050405020304" pitchFamily="18" charset="0"/>
              </a:rPr>
              <a:t>nductive loop &amp; IoT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91629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463639" y="504824"/>
            <a:ext cx="1493950" cy="1336675"/>
          </a:xfrm>
        </p:spPr>
      </p:pic>
      <p:sp>
        <p:nvSpPr>
          <p:cNvPr id="22" name="Rectangle 1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4" name="Rectangle 17"/>
          <p:cNvSpPr>
            <a:spLocks noChangeArrowheads="1"/>
          </p:cNvSpPr>
          <p:nvPr/>
        </p:nvSpPr>
        <p:spPr bwMode="auto">
          <a:xfrm>
            <a:off x="0" y="914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3" name="Rectangle 8"/>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Text Placeholder 2"/>
          <p:cNvSpPr>
            <a:spLocks noGrp="1"/>
          </p:cNvSpPr>
          <p:nvPr>
            <p:ph type="body" idx="1"/>
          </p:nvPr>
        </p:nvSpPr>
        <p:spPr>
          <a:xfrm>
            <a:off x="2208634" y="714727"/>
            <a:ext cx="9325406" cy="4875781"/>
          </a:xfrm>
        </p:spPr>
        <p:txBody>
          <a:bodyPr/>
          <a:lstStyle/>
          <a:p>
            <a:endParaRPr lang="en-IN" dirty="0"/>
          </a:p>
        </p:txBody>
      </p:sp>
      <p:sp>
        <p:nvSpPr>
          <p:cNvPr id="4" name="Title 3"/>
          <p:cNvSpPr>
            <a:spLocks noGrp="1"/>
          </p:cNvSpPr>
          <p:nvPr>
            <p:ph type="title"/>
          </p:nvPr>
        </p:nvSpPr>
        <p:spPr>
          <a:xfrm>
            <a:off x="2627290" y="0"/>
            <a:ext cx="9564710" cy="645861"/>
          </a:xfrm>
        </p:spPr>
        <p:txBody>
          <a:bodyPr>
            <a:normAutofit fontScale="90000"/>
          </a:bodyPr>
          <a:lstStyle/>
          <a:p>
            <a:pPr algn="ctr"/>
            <a:r>
              <a:rPr lang="en-IN" sz="2800" dirty="0" smtClean="0">
                <a:latin typeface="Algerian" panose="04020705040A02060702" pitchFamily="82" charset="0"/>
              </a:rPr>
              <a:t>           FLOW CHART</a:t>
            </a:r>
            <a:r>
              <a:rPr lang="en-IN" sz="2800" dirty="0">
                <a:latin typeface="Algerian" panose="04020705040A02060702" pitchFamily="82" charset="0"/>
              </a:rPr>
              <a:t> </a:t>
            </a:r>
            <a:r>
              <a:rPr lang="en-IN" sz="2800" dirty="0" smtClean="0">
                <a:latin typeface="Algerian" panose="04020705040A02060702" pitchFamily="82" charset="0"/>
              </a:rPr>
              <a:t>of parking loop								</a:t>
            </a:r>
            <a:endParaRPr lang="en-IN" sz="2800" dirty="0">
              <a:latin typeface="Algerian" panose="04020705040A02060702" pitchFamily="82" charset="0"/>
            </a:endParaRPr>
          </a:p>
        </p:txBody>
      </p:sp>
      <p:sp>
        <p:nvSpPr>
          <p:cNvPr id="33" name="Flowchart: Alternate Process 1"/>
          <p:cNvSpPr>
            <a:spLocks noChangeArrowheads="1"/>
          </p:cNvSpPr>
          <p:nvPr/>
        </p:nvSpPr>
        <p:spPr bwMode="auto">
          <a:xfrm>
            <a:off x="5761647" y="816622"/>
            <a:ext cx="1213402" cy="352425"/>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START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34" name="Straight Arrow Connector 33"/>
          <p:cNvCxnSpPr/>
          <p:nvPr/>
        </p:nvCxnSpPr>
        <p:spPr>
          <a:xfrm>
            <a:off x="6368348" y="1164284"/>
            <a:ext cx="9525" cy="3143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5" name="Parallelogram 3"/>
          <p:cNvSpPr>
            <a:spLocks noChangeArrowheads="1"/>
          </p:cNvSpPr>
          <p:nvPr/>
        </p:nvSpPr>
        <p:spPr bwMode="auto">
          <a:xfrm>
            <a:off x="5446413" y="1473848"/>
            <a:ext cx="1770373" cy="502712"/>
          </a:xfrm>
          <a:prstGeom prst="parallelogram">
            <a:avLst>
              <a:gd name="adj" fmla="val 25001"/>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Initialize LCD, Timer, SPI &amp; RF</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6" name="Parallelogram 5"/>
          <p:cNvSpPr>
            <a:spLocks noChangeArrowheads="1"/>
          </p:cNvSpPr>
          <p:nvPr/>
        </p:nvSpPr>
        <p:spPr bwMode="auto">
          <a:xfrm>
            <a:off x="5518880" y="3083211"/>
            <a:ext cx="1770373" cy="333375"/>
          </a:xfrm>
          <a:prstGeom prst="parallelogram">
            <a:avLst>
              <a:gd name="adj" fmla="val 25005"/>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Read Pulse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7" name="Parallelogram 6"/>
          <p:cNvSpPr>
            <a:spLocks noChangeArrowheads="1"/>
          </p:cNvSpPr>
          <p:nvPr/>
        </p:nvSpPr>
        <p:spPr bwMode="auto">
          <a:xfrm>
            <a:off x="5463486" y="2198798"/>
            <a:ext cx="1770373" cy="618073"/>
          </a:xfrm>
          <a:prstGeom prst="parallelogram">
            <a:avLst>
              <a:gd name="adj" fmla="val 25001"/>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Load Set Point from EEPROM</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38" name="Straight Arrow Connector 37"/>
          <p:cNvCxnSpPr/>
          <p:nvPr/>
        </p:nvCxnSpPr>
        <p:spPr>
          <a:xfrm>
            <a:off x="6367811" y="2816871"/>
            <a:ext cx="0" cy="2740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p:cNvCxnSpPr/>
          <p:nvPr/>
        </p:nvCxnSpPr>
        <p:spPr>
          <a:xfrm>
            <a:off x="6367811" y="3416586"/>
            <a:ext cx="10062" cy="2796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Diamond 9"/>
          <p:cNvSpPr>
            <a:spLocks noChangeArrowheads="1"/>
          </p:cNvSpPr>
          <p:nvPr/>
        </p:nvSpPr>
        <p:spPr bwMode="auto">
          <a:xfrm>
            <a:off x="5422949" y="3682926"/>
            <a:ext cx="1889724" cy="700634"/>
          </a:xfrm>
          <a:prstGeom prst="diamond">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Set Point &gt; f</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41" name="Straight Arrow Connector 40"/>
          <p:cNvCxnSpPr/>
          <p:nvPr/>
        </p:nvCxnSpPr>
        <p:spPr>
          <a:xfrm>
            <a:off x="7323011" y="4033244"/>
            <a:ext cx="545981" cy="107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2" name="Rectangle 11"/>
          <p:cNvSpPr>
            <a:spLocks noChangeArrowheads="1"/>
          </p:cNvSpPr>
          <p:nvPr/>
        </p:nvSpPr>
        <p:spPr bwMode="auto">
          <a:xfrm>
            <a:off x="7879982" y="3776068"/>
            <a:ext cx="795673" cy="514350"/>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Vacant Space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3" name="Text Box 2"/>
          <p:cNvSpPr txBox="1">
            <a:spLocks noChangeArrowheads="1"/>
          </p:cNvSpPr>
          <p:nvPr/>
        </p:nvSpPr>
        <p:spPr bwMode="auto">
          <a:xfrm>
            <a:off x="7361503" y="4210050"/>
            <a:ext cx="437620" cy="25717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44" name="Straight Arrow Connector 43"/>
          <p:cNvCxnSpPr>
            <a:endCxn id="46" idx="0"/>
          </p:cNvCxnSpPr>
          <p:nvPr/>
        </p:nvCxnSpPr>
        <p:spPr>
          <a:xfrm>
            <a:off x="6377873" y="4383560"/>
            <a:ext cx="23162" cy="35543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5" name="Text Box 50"/>
          <p:cNvSpPr txBox="1">
            <a:spLocks noChangeArrowheads="1"/>
          </p:cNvSpPr>
          <p:nvPr/>
        </p:nvSpPr>
        <p:spPr bwMode="auto">
          <a:xfrm>
            <a:off x="6475706" y="4367935"/>
            <a:ext cx="517188" cy="31432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YES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6" name="Rectangle 15"/>
          <p:cNvSpPr>
            <a:spLocks noChangeArrowheads="1"/>
          </p:cNvSpPr>
          <p:nvPr/>
        </p:nvSpPr>
        <p:spPr bwMode="auto">
          <a:xfrm>
            <a:off x="5918658" y="4738996"/>
            <a:ext cx="964754" cy="514350"/>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Space Occupied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47" name="Straight Connector 46"/>
          <p:cNvCxnSpPr/>
          <p:nvPr/>
        </p:nvCxnSpPr>
        <p:spPr>
          <a:xfrm>
            <a:off x="8685993" y="4063449"/>
            <a:ext cx="377945" cy="0"/>
          </a:xfrm>
          <a:prstGeom prst="line">
            <a:avLst/>
          </a:prstGeom>
        </p:spPr>
        <p:style>
          <a:lnRef idx="2">
            <a:schemeClr val="dk1"/>
          </a:lnRef>
          <a:fillRef idx="0">
            <a:schemeClr val="dk1"/>
          </a:fillRef>
          <a:effectRef idx="1">
            <a:schemeClr val="dk1"/>
          </a:effectRef>
          <a:fontRef idx="minor">
            <a:schemeClr val="tx1"/>
          </a:fontRef>
        </p:style>
      </p:cxnSp>
      <p:cxnSp>
        <p:nvCxnSpPr>
          <p:cNvPr id="48" name="Straight Connector 47"/>
          <p:cNvCxnSpPr/>
          <p:nvPr/>
        </p:nvCxnSpPr>
        <p:spPr>
          <a:xfrm>
            <a:off x="6413351" y="5405746"/>
            <a:ext cx="2658240" cy="5439"/>
          </a:xfrm>
          <a:prstGeom prst="line">
            <a:avLst/>
          </a:prstGeom>
        </p:spPr>
        <p:style>
          <a:lnRef idx="2">
            <a:schemeClr val="dk1"/>
          </a:lnRef>
          <a:fillRef idx="0">
            <a:schemeClr val="dk1"/>
          </a:fillRef>
          <a:effectRef idx="1">
            <a:schemeClr val="dk1"/>
          </a:effectRef>
          <a:fontRef idx="minor">
            <a:schemeClr val="tx1"/>
          </a:fontRef>
        </p:style>
      </p:cxnSp>
      <p:cxnSp>
        <p:nvCxnSpPr>
          <p:cNvPr id="49" name="Straight Connector 48"/>
          <p:cNvCxnSpPr/>
          <p:nvPr/>
        </p:nvCxnSpPr>
        <p:spPr>
          <a:xfrm flipV="1">
            <a:off x="9063938" y="4063449"/>
            <a:ext cx="0" cy="1333448"/>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Arrow Connector 49"/>
          <p:cNvCxnSpPr/>
          <p:nvPr/>
        </p:nvCxnSpPr>
        <p:spPr>
          <a:xfrm>
            <a:off x="6398775" y="5249615"/>
            <a:ext cx="14811" cy="30512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1" name="Straight Arrow Connector 50"/>
          <p:cNvCxnSpPr>
            <a:endCxn id="37" idx="0"/>
          </p:cNvCxnSpPr>
          <p:nvPr/>
        </p:nvCxnSpPr>
        <p:spPr>
          <a:xfrm>
            <a:off x="6337247" y="1969147"/>
            <a:ext cx="11426" cy="2296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2" name="Parallelogram 24"/>
          <p:cNvSpPr>
            <a:spLocks noChangeArrowheads="1"/>
          </p:cNvSpPr>
          <p:nvPr/>
        </p:nvSpPr>
        <p:spPr bwMode="auto">
          <a:xfrm>
            <a:off x="5502820" y="5557203"/>
            <a:ext cx="1879779" cy="333375"/>
          </a:xfrm>
          <a:prstGeom prst="parallelogram">
            <a:avLst>
              <a:gd name="adj" fmla="val 25000"/>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RF Transmission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53" name="Straight Arrow Connector 52"/>
          <p:cNvCxnSpPr/>
          <p:nvPr/>
        </p:nvCxnSpPr>
        <p:spPr>
          <a:xfrm>
            <a:off x="6406180" y="5890578"/>
            <a:ext cx="0" cy="2328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4" name="Flowchart: Alternate Process 26"/>
          <p:cNvSpPr>
            <a:spLocks noChangeArrowheads="1"/>
          </p:cNvSpPr>
          <p:nvPr/>
        </p:nvSpPr>
        <p:spPr bwMode="auto">
          <a:xfrm>
            <a:off x="5779492" y="6133080"/>
            <a:ext cx="1213402" cy="352425"/>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STOP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5" name="Rectangle 57"/>
          <p:cNvSpPr>
            <a:spLocks noChangeArrowheads="1"/>
          </p:cNvSpPr>
          <p:nvPr/>
        </p:nvSpPr>
        <p:spPr bwMode="auto">
          <a:xfrm>
            <a:off x="-386375" y="152400"/>
            <a:ext cx="12730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82" name="Rectangle 1"/>
          <p:cNvSpPr>
            <a:spLocks noGrp="1" noChangeArrowheads="1"/>
          </p:cNvSpPr>
          <p:nvPr>
            <p:ph type="ftr" sz="quarter" idx="11"/>
          </p:nvPr>
        </p:nvSpPr>
        <p:spPr bwMode="auto">
          <a:xfrm>
            <a:off x="2944271" y="6514163"/>
            <a:ext cx="893074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9pPr>
          </a:lstStyle>
          <a:p>
            <a:r>
              <a:rPr lang="en-IN" sz="1600" dirty="0">
                <a:latin typeface="Times New Roman" panose="02020603050405020304" pitchFamily="18" charset="0"/>
                <a:cs typeface="Times New Roman" panose="02020603050405020304" pitchFamily="18" charset="0"/>
              </a:rPr>
              <a:t>Parking Assistance On a Crowded Road Using Inductive loop &amp; IoT               </a:t>
            </a:r>
          </a:p>
        </p:txBody>
      </p:sp>
    </p:spTree>
    <p:extLst>
      <p:ext uri="{BB962C8B-B14F-4D97-AF65-F5344CB8AC3E}">
        <p14:creationId xmlns:p14="http://schemas.microsoft.com/office/powerpoint/2010/main" val="2716164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463639" y="504824"/>
            <a:ext cx="1493950" cy="1336675"/>
          </a:xfrm>
        </p:spPr>
      </p:pic>
      <p:sp>
        <p:nvSpPr>
          <p:cNvPr id="11" name="Rectangle 1"/>
          <p:cNvSpPr>
            <a:spLocks noGrp="1" noChangeArrowheads="1"/>
          </p:cNvSpPr>
          <p:nvPr>
            <p:ph type="ftr" sz="quarter" idx="11"/>
          </p:nvPr>
        </p:nvSpPr>
        <p:spPr bwMode="auto">
          <a:xfrm>
            <a:off x="2927100" y="6519446"/>
            <a:ext cx="893074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9pPr>
          </a:lstStyle>
          <a:p>
            <a:r>
              <a:rPr lang="en-IN" sz="1600" dirty="0">
                <a:latin typeface="Times New Roman" panose="02020603050405020304" pitchFamily="18" charset="0"/>
                <a:cs typeface="Times New Roman" panose="02020603050405020304" pitchFamily="18" charset="0"/>
              </a:rPr>
              <a:t>Parking Assistance On a Crowded Road Using Inductive loop &amp; IoT               </a:t>
            </a:r>
          </a:p>
        </p:txBody>
      </p:sp>
      <p:sp>
        <p:nvSpPr>
          <p:cNvPr id="22" name="Rectangle 1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4" name="Rectangle 17"/>
          <p:cNvSpPr>
            <a:spLocks noChangeArrowheads="1"/>
          </p:cNvSpPr>
          <p:nvPr/>
        </p:nvSpPr>
        <p:spPr bwMode="auto">
          <a:xfrm>
            <a:off x="0" y="914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3" name="Rectangle 8"/>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Text Placeholder 2"/>
          <p:cNvSpPr>
            <a:spLocks noGrp="1"/>
          </p:cNvSpPr>
          <p:nvPr>
            <p:ph type="body" idx="1"/>
          </p:nvPr>
        </p:nvSpPr>
        <p:spPr>
          <a:xfrm>
            <a:off x="2434107" y="177773"/>
            <a:ext cx="8930748" cy="552623"/>
          </a:xfrm>
        </p:spPr>
        <p:txBody>
          <a:bodyPr>
            <a:normAutofit/>
          </a:bodyPr>
          <a:lstStyle/>
          <a:p>
            <a:pPr algn="ctr"/>
            <a:r>
              <a:rPr lang="en-IN" sz="2800" dirty="0" smtClean="0">
                <a:latin typeface="Algerian" panose="04020705040A02060702" pitchFamily="82" charset="0"/>
              </a:rPr>
              <a:t>FLOW CHART OF GATEWAY</a:t>
            </a:r>
            <a:endParaRPr lang="en-IN" sz="2800" dirty="0">
              <a:latin typeface="Algerian" panose="04020705040A02060702" pitchFamily="82" charset="0"/>
            </a:endParaRPr>
          </a:p>
        </p:txBody>
      </p:sp>
      <p:sp>
        <p:nvSpPr>
          <p:cNvPr id="86" name="Flowchart: Alternate Process 1"/>
          <p:cNvSpPr>
            <a:spLocks noChangeArrowheads="1"/>
          </p:cNvSpPr>
          <p:nvPr/>
        </p:nvSpPr>
        <p:spPr bwMode="auto">
          <a:xfrm>
            <a:off x="5912744" y="823912"/>
            <a:ext cx="1162050" cy="352425"/>
          </a:xfrm>
          <a:prstGeom prst="flowChartAlternateProcess">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START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87" name="Straight Arrow Connector 86"/>
          <p:cNvCxnSpPr>
            <a:endCxn id="88" idx="0"/>
          </p:cNvCxnSpPr>
          <p:nvPr/>
        </p:nvCxnSpPr>
        <p:spPr>
          <a:xfrm>
            <a:off x="6464558" y="1169795"/>
            <a:ext cx="29211" cy="1870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8" name="Parallelogram 3"/>
          <p:cNvSpPr>
            <a:spLocks noChangeArrowheads="1"/>
          </p:cNvSpPr>
          <p:nvPr/>
        </p:nvSpPr>
        <p:spPr bwMode="auto">
          <a:xfrm>
            <a:off x="5031681" y="1356827"/>
            <a:ext cx="2924175" cy="619125"/>
          </a:xfrm>
          <a:prstGeom prst="parallelogram">
            <a:avLst>
              <a:gd name="adj" fmla="val 24993"/>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Initialize LCD,UART,GSM,SPI &amp; RF</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9" name="Parallelogram 6"/>
          <p:cNvSpPr>
            <a:spLocks noChangeArrowheads="1"/>
          </p:cNvSpPr>
          <p:nvPr/>
        </p:nvSpPr>
        <p:spPr bwMode="auto">
          <a:xfrm>
            <a:off x="5541268" y="2143159"/>
            <a:ext cx="1905000" cy="390525"/>
          </a:xfrm>
          <a:prstGeom prst="parallelogram">
            <a:avLst>
              <a:gd name="adj" fmla="val 25000"/>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Connect to GPRS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90" name="Straight Arrow Connector 89"/>
          <p:cNvCxnSpPr>
            <a:endCxn id="92" idx="0"/>
          </p:cNvCxnSpPr>
          <p:nvPr/>
        </p:nvCxnSpPr>
        <p:spPr>
          <a:xfrm>
            <a:off x="6474718" y="2521008"/>
            <a:ext cx="0" cy="1997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1" name="Straight Arrow Connector 90"/>
          <p:cNvCxnSpPr/>
          <p:nvPr/>
        </p:nvCxnSpPr>
        <p:spPr>
          <a:xfrm flipH="1">
            <a:off x="6464558" y="4229100"/>
            <a:ext cx="10160" cy="2515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2" name="Diamond 9"/>
          <p:cNvSpPr>
            <a:spLocks noChangeArrowheads="1"/>
          </p:cNvSpPr>
          <p:nvPr/>
        </p:nvSpPr>
        <p:spPr bwMode="auto">
          <a:xfrm>
            <a:off x="5503168" y="2720716"/>
            <a:ext cx="1943100" cy="752475"/>
          </a:xfrm>
          <a:prstGeom prst="diamond">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Connected?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3" name="Rectangle 11"/>
          <p:cNvSpPr>
            <a:spLocks noChangeArrowheads="1"/>
          </p:cNvSpPr>
          <p:nvPr/>
        </p:nvSpPr>
        <p:spPr bwMode="auto">
          <a:xfrm>
            <a:off x="5875783" y="3685758"/>
            <a:ext cx="1333500" cy="51435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Read </a:t>
            </a:r>
            <a:r>
              <a:rPr lang="en-US" altLang="en-US" sz="1400" smtClean="0">
                <a:latin typeface="Times New Roman" panose="02020603050405020304" pitchFamily="18" charset="0"/>
                <a:ea typeface="Calibri" panose="020F0502020204030204" pitchFamily="34" charset="0"/>
                <a:cs typeface="Times New Roman" panose="02020603050405020304" pitchFamily="18" charset="0"/>
              </a:rPr>
              <a:t>Data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4" name="Text Box 2"/>
          <p:cNvSpPr txBox="1">
            <a:spLocks noChangeArrowheads="1"/>
          </p:cNvSpPr>
          <p:nvPr/>
        </p:nvSpPr>
        <p:spPr bwMode="auto">
          <a:xfrm>
            <a:off x="7532814" y="2779161"/>
            <a:ext cx="419100" cy="3238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5" name="Text Box 52"/>
          <p:cNvSpPr txBox="1">
            <a:spLocks noChangeArrowheads="1"/>
          </p:cNvSpPr>
          <p:nvPr/>
        </p:nvSpPr>
        <p:spPr bwMode="auto">
          <a:xfrm>
            <a:off x="7207286" y="3326398"/>
            <a:ext cx="495300" cy="31432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YES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6" name="Rectangle 15"/>
          <p:cNvSpPr>
            <a:spLocks noChangeArrowheads="1"/>
          </p:cNvSpPr>
          <p:nvPr/>
        </p:nvSpPr>
        <p:spPr bwMode="auto">
          <a:xfrm>
            <a:off x="5685656" y="4480678"/>
            <a:ext cx="1800225" cy="51435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Upload data to server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97" name="Straight Connector 96"/>
          <p:cNvCxnSpPr>
            <a:stCxn id="92" idx="3"/>
          </p:cNvCxnSpPr>
          <p:nvPr/>
        </p:nvCxnSpPr>
        <p:spPr>
          <a:xfrm flipV="1">
            <a:off x="7446268" y="3096953"/>
            <a:ext cx="993956" cy="1"/>
          </a:xfrm>
          <a:prstGeom prst="line">
            <a:avLst/>
          </a:prstGeom>
        </p:spPr>
        <p:style>
          <a:lnRef idx="2">
            <a:schemeClr val="dk1"/>
          </a:lnRef>
          <a:fillRef idx="0">
            <a:schemeClr val="dk1"/>
          </a:fillRef>
          <a:effectRef idx="1">
            <a:schemeClr val="dk1"/>
          </a:effectRef>
          <a:fontRef idx="minor">
            <a:schemeClr val="tx1"/>
          </a:fontRef>
        </p:style>
      </p:cxnSp>
      <p:cxnSp>
        <p:nvCxnSpPr>
          <p:cNvPr id="98" name="Straight Connector 97"/>
          <p:cNvCxnSpPr/>
          <p:nvPr/>
        </p:nvCxnSpPr>
        <p:spPr>
          <a:xfrm flipV="1">
            <a:off x="8440224" y="2326064"/>
            <a:ext cx="0" cy="770889"/>
          </a:xfrm>
          <a:prstGeom prst="line">
            <a:avLst/>
          </a:prstGeom>
        </p:spPr>
        <p:style>
          <a:lnRef idx="2">
            <a:schemeClr val="dk1"/>
          </a:lnRef>
          <a:fillRef idx="0">
            <a:schemeClr val="dk1"/>
          </a:fillRef>
          <a:effectRef idx="1">
            <a:schemeClr val="dk1"/>
          </a:effectRef>
          <a:fontRef idx="minor">
            <a:schemeClr val="tx1"/>
          </a:fontRef>
        </p:style>
      </p:cxnSp>
      <p:cxnSp>
        <p:nvCxnSpPr>
          <p:cNvPr id="99" name="Straight Arrow Connector 98"/>
          <p:cNvCxnSpPr/>
          <p:nvPr/>
        </p:nvCxnSpPr>
        <p:spPr>
          <a:xfrm>
            <a:off x="6464558" y="3483560"/>
            <a:ext cx="0" cy="20219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0" name="Straight Arrow Connector 99"/>
          <p:cNvCxnSpPr>
            <a:stCxn id="88" idx="4"/>
          </p:cNvCxnSpPr>
          <p:nvPr/>
        </p:nvCxnSpPr>
        <p:spPr>
          <a:xfrm flipH="1">
            <a:off x="6464558" y="1975952"/>
            <a:ext cx="29211" cy="2000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1" name="Diamond 4"/>
          <p:cNvSpPr>
            <a:spLocks noChangeArrowheads="1"/>
          </p:cNvSpPr>
          <p:nvPr/>
        </p:nvSpPr>
        <p:spPr bwMode="auto">
          <a:xfrm>
            <a:off x="5682429" y="5257451"/>
            <a:ext cx="1781175" cy="914400"/>
          </a:xfrm>
          <a:prstGeom prst="diamond">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4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Uploaded?</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102" name="Straight Connector 101"/>
          <p:cNvCxnSpPr>
            <a:stCxn id="101" idx="2"/>
          </p:cNvCxnSpPr>
          <p:nvPr/>
        </p:nvCxnSpPr>
        <p:spPr>
          <a:xfrm flipH="1">
            <a:off x="6573016" y="6171851"/>
            <a:ext cx="1" cy="328143"/>
          </a:xfrm>
          <a:prstGeom prst="line">
            <a:avLst/>
          </a:prstGeom>
        </p:spPr>
        <p:style>
          <a:lnRef idx="2">
            <a:schemeClr val="dk1"/>
          </a:lnRef>
          <a:fillRef idx="0">
            <a:schemeClr val="dk1"/>
          </a:fillRef>
          <a:effectRef idx="1">
            <a:schemeClr val="dk1"/>
          </a:effectRef>
          <a:fontRef idx="minor">
            <a:schemeClr val="tx1"/>
          </a:fontRef>
        </p:style>
      </p:cxnSp>
      <p:cxnSp>
        <p:nvCxnSpPr>
          <p:cNvPr id="103" name="Straight Connector 102"/>
          <p:cNvCxnSpPr/>
          <p:nvPr/>
        </p:nvCxnSpPr>
        <p:spPr>
          <a:xfrm flipH="1" flipV="1">
            <a:off x="4301764" y="6499994"/>
            <a:ext cx="2271252" cy="19451"/>
          </a:xfrm>
          <a:prstGeom prst="line">
            <a:avLst/>
          </a:prstGeom>
        </p:spPr>
        <p:style>
          <a:lnRef idx="2">
            <a:schemeClr val="dk1"/>
          </a:lnRef>
          <a:fillRef idx="0">
            <a:schemeClr val="dk1"/>
          </a:fillRef>
          <a:effectRef idx="1">
            <a:schemeClr val="dk1"/>
          </a:effectRef>
          <a:fontRef idx="minor">
            <a:schemeClr val="tx1"/>
          </a:fontRef>
        </p:style>
      </p:cxnSp>
      <p:cxnSp>
        <p:nvCxnSpPr>
          <p:cNvPr id="104" name="Straight Connector 103"/>
          <p:cNvCxnSpPr/>
          <p:nvPr/>
        </p:nvCxnSpPr>
        <p:spPr>
          <a:xfrm flipH="1" flipV="1">
            <a:off x="4301764" y="3987625"/>
            <a:ext cx="22812" cy="2522095"/>
          </a:xfrm>
          <a:prstGeom prst="line">
            <a:avLst/>
          </a:prstGeom>
        </p:spPr>
        <p:style>
          <a:lnRef idx="2">
            <a:schemeClr val="dk1"/>
          </a:lnRef>
          <a:fillRef idx="0">
            <a:schemeClr val="dk1"/>
          </a:fillRef>
          <a:effectRef idx="1">
            <a:schemeClr val="dk1"/>
          </a:effectRef>
          <a:fontRef idx="minor">
            <a:schemeClr val="tx1"/>
          </a:fontRef>
        </p:style>
      </p:cxnSp>
      <p:cxnSp>
        <p:nvCxnSpPr>
          <p:cNvPr id="105" name="Straight Arrow Connector 104"/>
          <p:cNvCxnSpPr>
            <a:endCxn id="101" idx="0"/>
          </p:cNvCxnSpPr>
          <p:nvPr/>
        </p:nvCxnSpPr>
        <p:spPr>
          <a:xfrm flipH="1">
            <a:off x="6573017" y="4995028"/>
            <a:ext cx="9397" cy="26242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6" name="Straight Connector 105"/>
          <p:cNvCxnSpPr/>
          <p:nvPr/>
        </p:nvCxnSpPr>
        <p:spPr>
          <a:xfrm>
            <a:off x="7485881" y="5714651"/>
            <a:ext cx="1304925" cy="0"/>
          </a:xfrm>
          <a:prstGeom prst="line">
            <a:avLst/>
          </a:prstGeom>
        </p:spPr>
        <p:style>
          <a:lnRef idx="2">
            <a:schemeClr val="dk1"/>
          </a:lnRef>
          <a:fillRef idx="0">
            <a:schemeClr val="dk1"/>
          </a:fillRef>
          <a:effectRef idx="1">
            <a:schemeClr val="dk1"/>
          </a:effectRef>
          <a:fontRef idx="minor">
            <a:schemeClr val="tx1"/>
          </a:fontRef>
        </p:style>
      </p:cxnSp>
      <p:cxnSp>
        <p:nvCxnSpPr>
          <p:cNvPr id="107" name="Straight Connector 106"/>
          <p:cNvCxnSpPr/>
          <p:nvPr/>
        </p:nvCxnSpPr>
        <p:spPr>
          <a:xfrm flipH="1" flipV="1">
            <a:off x="8763572" y="4737853"/>
            <a:ext cx="4957" cy="976798"/>
          </a:xfrm>
          <a:prstGeom prst="line">
            <a:avLst/>
          </a:prstGeom>
        </p:spPr>
        <p:style>
          <a:lnRef idx="2">
            <a:schemeClr val="dk1"/>
          </a:lnRef>
          <a:fillRef idx="0">
            <a:schemeClr val="dk1"/>
          </a:fillRef>
          <a:effectRef idx="1">
            <a:schemeClr val="dk1"/>
          </a:effectRef>
          <a:fontRef idx="minor">
            <a:schemeClr val="tx1"/>
          </a:fontRef>
        </p:style>
      </p:cxnSp>
      <p:cxnSp>
        <p:nvCxnSpPr>
          <p:cNvPr id="108" name="Straight Arrow Connector 107"/>
          <p:cNvCxnSpPr/>
          <p:nvPr/>
        </p:nvCxnSpPr>
        <p:spPr>
          <a:xfrm flipH="1">
            <a:off x="7485881" y="4737853"/>
            <a:ext cx="124777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9" name="Straight Arrow Connector 108"/>
          <p:cNvCxnSpPr/>
          <p:nvPr/>
        </p:nvCxnSpPr>
        <p:spPr>
          <a:xfrm flipH="1" flipV="1">
            <a:off x="7392474" y="2326063"/>
            <a:ext cx="1047750" cy="123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0" name="Straight Arrow Connector 109"/>
          <p:cNvCxnSpPr/>
          <p:nvPr/>
        </p:nvCxnSpPr>
        <p:spPr>
          <a:xfrm>
            <a:off x="4301764" y="3987625"/>
            <a:ext cx="157401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1" name="Rectangle 63"/>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2" name="Rectangle 68"/>
          <p:cNvSpPr>
            <a:spLocks noChangeArrowheads="1"/>
          </p:cNvSpPr>
          <p:nvPr/>
        </p:nvSpPr>
        <p:spPr bwMode="auto">
          <a:xfrm>
            <a:off x="152400" y="609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3" name="Rectangle 74"/>
          <p:cNvSpPr>
            <a:spLocks noChangeArrowheads="1"/>
          </p:cNvSpPr>
          <p:nvPr/>
        </p:nvSpPr>
        <p:spPr bwMode="auto">
          <a:xfrm>
            <a:off x="152400" y="1066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600575" algn="l"/>
              </a:tabLst>
              <a:defRPr>
                <a:solidFill>
                  <a:schemeClr val="tx1"/>
                </a:solidFill>
                <a:latin typeface="Arial" panose="020B0604020202020204" pitchFamily="34" charset="0"/>
              </a:defRPr>
            </a:lvl1pPr>
            <a:lvl2pPr eaLnBrk="0" fontAlgn="base" hangingPunct="0">
              <a:spcBef>
                <a:spcPct val="0"/>
              </a:spcBef>
              <a:spcAft>
                <a:spcPct val="0"/>
              </a:spcAft>
              <a:tabLst>
                <a:tab pos="4600575" algn="l"/>
              </a:tabLst>
              <a:defRPr>
                <a:solidFill>
                  <a:schemeClr val="tx1"/>
                </a:solidFill>
                <a:latin typeface="Arial" panose="020B0604020202020204" pitchFamily="34" charset="0"/>
              </a:defRPr>
            </a:lvl2pPr>
            <a:lvl3pPr eaLnBrk="0" fontAlgn="base" hangingPunct="0">
              <a:spcBef>
                <a:spcPct val="0"/>
              </a:spcBef>
              <a:spcAft>
                <a:spcPct val="0"/>
              </a:spcAft>
              <a:tabLst>
                <a:tab pos="4600575" algn="l"/>
              </a:tabLst>
              <a:defRPr>
                <a:solidFill>
                  <a:schemeClr val="tx1"/>
                </a:solidFill>
                <a:latin typeface="Arial" panose="020B0604020202020204" pitchFamily="34" charset="0"/>
              </a:defRPr>
            </a:lvl3pPr>
            <a:lvl4pPr eaLnBrk="0" fontAlgn="base" hangingPunct="0">
              <a:spcBef>
                <a:spcPct val="0"/>
              </a:spcBef>
              <a:spcAft>
                <a:spcPct val="0"/>
              </a:spcAft>
              <a:tabLst>
                <a:tab pos="4600575" algn="l"/>
              </a:tabLst>
              <a:defRPr>
                <a:solidFill>
                  <a:schemeClr val="tx1"/>
                </a:solidFill>
                <a:latin typeface="Arial" panose="020B0604020202020204" pitchFamily="34" charset="0"/>
              </a:defRPr>
            </a:lvl4pPr>
            <a:lvl5pPr eaLnBrk="0" fontAlgn="base" hangingPunct="0">
              <a:spcBef>
                <a:spcPct val="0"/>
              </a:spcBef>
              <a:spcAft>
                <a:spcPct val="0"/>
              </a:spcAft>
              <a:tabLst>
                <a:tab pos="4600575" algn="l"/>
              </a:tabLst>
              <a:defRPr>
                <a:solidFill>
                  <a:schemeClr val="tx1"/>
                </a:solidFill>
                <a:latin typeface="Arial" panose="020B0604020202020204" pitchFamily="34" charset="0"/>
              </a:defRPr>
            </a:lvl5pPr>
            <a:lvl6pPr eaLnBrk="0" fontAlgn="base" hangingPunct="0">
              <a:spcBef>
                <a:spcPct val="0"/>
              </a:spcBef>
              <a:spcAft>
                <a:spcPct val="0"/>
              </a:spcAft>
              <a:tabLst>
                <a:tab pos="4600575" algn="l"/>
              </a:tabLst>
              <a:defRPr>
                <a:solidFill>
                  <a:schemeClr val="tx1"/>
                </a:solidFill>
                <a:latin typeface="Arial" panose="020B0604020202020204" pitchFamily="34" charset="0"/>
              </a:defRPr>
            </a:lvl6pPr>
            <a:lvl7pPr eaLnBrk="0" fontAlgn="base" hangingPunct="0">
              <a:spcBef>
                <a:spcPct val="0"/>
              </a:spcBef>
              <a:spcAft>
                <a:spcPct val="0"/>
              </a:spcAft>
              <a:tabLst>
                <a:tab pos="4600575" algn="l"/>
              </a:tabLst>
              <a:defRPr>
                <a:solidFill>
                  <a:schemeClr val="tx1"/>
                </a:solidFill>
                <a:latin typeface="Arial" panose="020B0604020202020204" pitchFamily="34" charset="0"/>
              </a:defRPr>
            </a:lvl7pPr>
            <a:lvl8pPr eaLnBrk="0" fontAlgn="base" hangingPunct="0">
              <a:spcBef>
                <a:spcPct val="0"/>
              </a:spcBef>
              <a:spcAft>
                <a:spcPct val="0"/>
              </a:spcAft>
              <a:tabLst>
                <a:tab pos="4600575" algn="l"/>
              </a:tabLst>
              <a:defRPr>
                <a:solidFill>
                  <a:schemeClr val="tx1"/>
                </a:solidFill>
                <a:latin typeface="Arial" panose="020B0604020202020204" pitchFamily="34" charset="0"/>
              </a:defRPr>
            </a:lvl8pPr>
            <a:lvl9pPr eaLnBrk="0" fontAlgn="base" hangingPunct="0">
              <a:spcBef>
                <a:spcPct val="0"/>
              </a:spcBef>
              <a:spcAft>
                <a:spcPct val="0"/>
              </a:spcAft>
              <a:tabLst>
                <a:tab pos="46005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600575" algn="l"/>
              </a:tabLst>
            </a:pP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600575" algn="l"/>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7" name="Text Box 2"/>
          <p:cNvSpPr txBox="1">
            <a:spLocks noChangeArrowheads="1"/>
          </p:cNvSpPr>
          <p:nvPr/>
        </p:nvSpPr>
        <p:spPr bwMode="auto">
          <a:xfrm>
            <a:off x="7744525" y="5336495"/>
            <a:ext cx="419100" cy="3238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0" name="Text Box 52"/>
          <p:cNvSpPr txBox="1">
            <a:spLocks noChangeArrowheads="1"/>
          </p:cNvSpPr>
          <p:nvPr/>
        </p:nvSpPr>
        <p:spPr bwMode="auto">
          <a:xfrm>
            <a:off x="6651831" y="6171851"/>
            <a:ext cx="495300" cy="31432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YES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41875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923298" y="81766"/>
            <a:ext cx="10257272" cy="808822"/>
          </a:xfrm>
        </p:spPr>
        <p:txBody>
          <a:bodyPr>
            <a:normAutofit fontScale="90000"/>
          </a:bodyPr>
          <a:lstStyle/>
          <a:p>
            <a:r>
              <a:rPr lang="en-IN" sz="3100" dirty="0" smtClean="0">
                <a:latin typeface="Times New Roman" panose="02020603050405020304" pitchFamily="18" charset="0"/>
                <a:cs typeface="Times New Roman" panose="02020603050405020304" pitchFamily="18" charset="0"/>
              </a:rPr>
              <a:t>     </a:t>
            </a:r>
            <a:br>
              <a:rPr lang="en-IN" sz="3100" dirty="0" smtClean="0">
                <a:latin typeface="Times New Roman" panose="02020603050405020304" pitchFamily="18" charset="0"/>
                <a:cs typeface="Times New Roman" panose="02020603050405020304" pitchFamily="18" charset="0"/>
              </a:rPr>
            </a:br>
            <a:r>
              <a:rPr lang="en-IN" sz="3100" dirty="0">
                <a:latin typeface="Times New Roman" panose="02020603050405020304" pitchFamily="18" charset="0"/>
                <a:cs typeface="Times New Roman" panose="02020603050405020304" pitchFamily="18" charset="0"/>
              </a:rPr>
              <a:t/>
            </a:r>
            <a:br>
              <a:rPr lang="en-IN" sz="3100" dirty="0">
                <a:latin typeface="Times New Roman" panose="02020603050405020304" pitchFamily="18" charset="0"/>
                <a:cs typeface="Times New Roman" panose="02020603050405020304" pitchFamily="18" charset="0"/>
              </a:rPr>
            </a:br>
            <a:r>
              <a:rPr lang="en-IN" sz="3100" dirty="0" smtClean="0">
                <a:latin typeface="Times New Roman" panose="02020603050405020304" pitchFamily="18" charset="0"/>
                <a:cs typeface="Times New Roman" panose="02020603050405020304" pitchFamily="18" charset="0"/>
              </a:rPr>
              <a:t/>
            </a:r>
            <a:br>
              <a:rPr lang="en-IN" sz="3100" dirty="0" smtClean="0">
                <a:latin typeface="Times New Roman" panose="02020603050405020304" pitchFamily="18" charset="0"/>
                <a:cs typeface="Times New Roman" panose="02020603050405020304" pitchFamily="18" charset="0"/>
              </a:rPr>
            </a:br>
            <a:r>
              <a:rPr lang="en-IN" sz="3100" dirty="0" smtClean="0">
                <a:latin typeface="Algerian" panose="04020705040A02060702" pitchFamily="82" charset="0"/>
                <a:cs typeface="Times New Roman" panose="02020603050405020304" pitchFamily="18" charset="0"/>
              </a:rPr>
              <a:t>HARDWARE AND SOFTWARE TOOLS</a:t>
            </a:r>
            <a:r>
              <a:rPr lang="en-IN" sz="2800" dirty="0" smtClean="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
        <p:nvSpPr>
          <p:cNvPr id="9" name="Text Placeholder 8"/>
          <p:cNvSpPr>
            <a:spLocks noGrp="1"/>
          </p:cNvSpPr>
          <p:nvPr>
            <p:ph type="body" idx="1"/>
          </p:nvPr>
        </p:nvSpPr>
        <p:spPr>
          <a:xfrm>
            <a:off x="2202288" y="970408"/>
            <a:ext cx="4555753" cy="5028939"/>
          </a:xfrm>
        </p:spPr>
        <p:txBody>
          <a:bodyPr>
            <a:normAutofit lnSpcReduction="10000"/>
          </a:bodyPr>
          <a:lstStyle/>
          <a:p>
            <a:pPr marL="342900" indent="-342900">
              <a:buFont typeface="Arial" panose="020B0604020202020204" pitchFamily="34" charset="0"/>
              <a:buChar char="•"/>
            </a:pPr>
            <a:endParaRPr lang="en-IN" dirty="0"/>
          </a:p>
          <a:p>
            <a:pPr algn="l"/>
            <a:r>
              <a:rPr lang="en-US" sz="1800" b="1" dirty="0" smtClean="0"/>
              <a:t>Hardware specification								</a:t>
            </a:r>
            <a:r>
              <a:rPr lang="en-US" sz="1800" b="1" u="sng" dirty="0" smtClean="0"/>
              <a:t>                                                </a:t>
            </a:r>
            <a:endParaRPr lang="en-IN" sz="1800" dirty="0" smtClean="0"/>
          </a:p>
          <a:p>
            <a:pPr marL="285750" lvl="0" indent="-285750" algn="l">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Microcontroller: Atmega8 and Atmega16                                           </a:t>
            </a:r>
            <a:endParaRPr lang="en-IN" sz="1800" dirty="0">
              <a:latin typeface="Times New Roman" panose="02020603050405020304" pitchFamily="18" charset="0"/>
              <a:cs typeface="Times New Roman" panose="02020603050405020304" pitchFamily="18" charset="0"/>
            </a:endParaRPr>
          </a:p>
          <a:p>
            <a:pPr marL="285750" lvl="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RF module: CC2500                                                                                  </a:t>
            </a:r>
            <a:r>
              <a:rPr lang="en-US" sz="1800" dirty="0" smtClean="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p>
            <a:pPr marL="285750" lvl="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GPRS/GSM module                                                                                  </a:t>
            </a:r>
            <a:r>
              <a:rPr lang="en-US" sz="1800" dirty="0" smtClean="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p>
            <a:pPr marL="285750" lvl="0" indent="-285750" algn="l">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Inductive </a:t>
            </a:r>
            <a:r>
              <a:rPr lang="en-US" sz="1800" dirty="0">
                <a:latin typeface="Times New Roman" panose="02020603050405020304" pitchFamily="18" charset="0"/>
                <a:cs typeface="Times New Roman" panose="02020603050405020304" pitchFamily="18" charset="0"/>
              </a:rPr>
              <a:t>Loop</a:t>
            </a:r>
            <a:endParaRPr lang="en-IN" sz="1800" dirty="0">
              <a:latin typeface="Times New Roman" panose="02020603050405020304" pitchFamily="18" charset="0"/>
              <a:cs typeface="Times New Roman" panose="02020603050405020304" pitchFamily="18" charset="0"/>
            </a:endParaRPr>
          </a:p>
          <a:p>
            <a:pPr marL="285750" lvl="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Pulse Shaping Schmitt trigger</a:t>
            </a:r>
            <a:endParaRPr lang="en-IN" sz="1800" dirty="0">
              <a:latin typeface="Times New Roman" panose="02020603050405020304" pitchFamily="18" charset="0"/>
              <a:cs typeface="Times New Roman" panose="02020603050405020304" pitchFamily="18" charset="0"/>
            </a:endParaRPr>
          </a:p>
          <a:p>
            <a:pPr marL="285750" lvl="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LC oscillator</a:t>
            </a:r>
            <a:endParaRPr lang="en-IN" sz="1800" dirty="0">
              <a:latin typeface="Times New Roman" panose="02020603050405020304" pitchFamily="18" charset="0"/>
              <a:cs typeface="Times New Roman" panose="02020603050405020304" pitchFamily="18" charset="0"/>
            </a:endParaRPr>
          </a:p>
          <a:p>
            <a:pPr marL="285750" lvl="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Diodes: 1N4007</a:t>
            </a:r>
            <a:endParaRPr lang="en-IN" sz="1800" dirty="0">
              <a:latin typeface="Times New Roman" panose="02020603050405020304" pitchFamily="18" charset="0"/>
              <a:cs typeface="Times New Roman" panose="02020603050405020304" pitchFamily="18" charset="0"/>
            </a:endParaRPr>
          </a:p>
          <a:p>
            <a:pPr marL="285750" lvl="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Transformer: 15V, 1A</a:t>
            </a:r>
            <a:endParaRPr lang="en-IN" sz="1800" dirty="0">
              <a:latin typeface="Times New Roman" panose="02020603050405020304" pitchFamily="18" charset="0"/>
              <a:cs typeface="Times New Roman" panose="02020603050405020304" pitchFamily="18" charset="0"/>
            </a:endParaRPr>
          </a:p>
          <a:p>
            <a:pPr marL="285750" lvl="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LCD : 16*2 </a:t>
            </a:r>
            <a:endParaRPr lang="en-IN" sz="1800" dirty="0">
              <a:latin typeface="Times New Roman" panose="02020603050405020304" pitchFamily="18" charset="0"/>
              <a:cs typeface="Times New Roman" panose="02020603050405020304" pitchFamily="18" charset="0"/>
            </a:endParaRPr>
          </a:p>
          <a:p>
            <a:pPr marL="285750" lvl="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Voltage regulator: </a:t>
            </a:r>
            <a:r>
              <a:rPr lang="en-US" sz="1800" dirty="0" smtClean="0">
                <a:latin typeface="Times New Roman" panose="02020603050405020304" pitchFamily="18" charset="0"/>
                <a:cs typeface="Times New Roman" panose="02020603050405020304" pitchFamily="18" charset="0"/>
              </a:rPr>
              <a:t>LM7805</a:t>
            </a:r>
            <a:endParaRPr lang="en-IN"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dirty="0" smtClean="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endParaRPr lang="en-IN" dirty="0" smtClean="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endParaRPr lang="en-IN" dirty="0"/>
          </a:p>
        </p:txBody>
      </p:sp>
      <p:pic>
        <p:nvPicPr>
          <p:cNvPr id="6" name="Content Placeholder 5"/>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463639" y="504824"/>
            <a:ext cx="1493950" cy="1336675"/>
          </a:xfrm>
        </p:spPr>
      </p:pic>
      <p:sp>
        <p:nvSpPr>
          <p:cNvPr id="22" name="Rectangle 1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4" name="Rectangle 17"/>
          <p:cNvSpPr>
            <a:spLocks noChangeArrowheads="1"/>
          </p:cNvSpPr>
          <p:nvPr/>
        </p:nvSpPr>
        <p:spPr bwMode="auto">
          <a:xfrm>
            <a:off x="0" y="914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3" name="Rectangle 8"/>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TextBox 4"/>
          <p:cNvSpPr txBox="1"/>
          <p:nvPr/>
        </p:nvSpPr>
        <p:spPr>
          <a:xfrm>
            <a:off x="7811504" y="1404610"/>
            <a:ext cx="2393359" cy="1892826"/>
          </a:xfrm>
          <a:prstGeom prst="rect">
            <a:avLst/>
          </a:prstGeom>
          <a:noFill/>
        </p:spPr>
        <p:txBody>
          <a:bodyPr wrap="square" rtlCol="0">
            <a:spAutoFit/>
          </a:bodyPr>
          <a:lstStyle/>
          <a:p>
            <a:r>
              <a:rPr lang="en-IN" b="1" dirty="0" smtClean="0"/>
              <a:t>Software specification</a:t>
            </a:r>
          </a:p>
          <a:p>
            <a:endParaRPr lang="en-IN" b="1" dirty="0" smtClean="0"/>
          </a:p>
          <a:p>
            <a:pPr marL="285750" indent="-285750">
              <a:lnSpc>
                <a:spcPct val="150000"/>
              </a:lnSpc>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Express PCB</a:t>
            </a:r>
          </a:p>
          <a:p>
            <a:pPr marL="285750" indent="-285750">
              <a:lnSpc>
                <a:spcPct val="150000"/>
              </a:lnSpc>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Proteus</a:t>
            </a:r>
          </a:p>
          <a:p>
            <a:pPr marL="285750" indent="-285750">
              <a:lnSpc>
                <a:spcPct val="150000"/>
              </a:lnSpc>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AVR Studio</a:t>
            </a:r>
            <a:endParaRPr lang="en-IN" dirty="0">
              <a:latin typeface="Times New Roman" panose="02020603050405020304" pitchFamily="18" charset="0"/>
              <a:cs typeface="Times New Roman" panose="02020603050405020304" pitchFamily="18" charset="0"/>
            </a:endParaRPr>
          </a:p>
        </p:txBody>
      </p:sp>
      <p:sp>
        <p:nvSpPr>
          <p:cNvPr id="13" name="Rectangle 1"/>
          <p:cNvSpPr>
            <a:spLocks noGrp="1" noChangeArrowheads="1"/>
          </p:cNvSpPr>
          <p:nvPr>
            <p:ph type="ftr" sz="quarter" idx="11"/>
          </p:nvPr>
        </p:nvSpPr>
        <p:spPr bwMode="auto">
          <a:xfrm>
            <a:off x="3002537" y="6519446"/>
            <a:ext cx="893074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9pPr>
          </a:lstStyle>
          <a:p>
            <a:r>
              <a:rPr lang="en-IN" sz="1600" dirty="0">
                <a:latin typeface="Times New Roman" panose="02020603050405020304" pitchFamily="18" charset="0"/>
                <a:cs typeface="Times New Roman" panose="02020603050405020304" pitchFamily="18" charset="0"/>
              </a:rPr>
              <a:t>Parking Assistance On a Crowded Road Using Inductive loop &amp; IoT               </a:t>
            </a:r>
          </a:p>
        </p:txBody>
      </p:sp>
    </p:spTree>
    <p:extLst>
      <p:ext uri="{BB962C8B-B14F-4D97-AF65-F5344CB8AC3E}">
        <p14:creationId xmlns:p14="http://schemas.microsoft.com/office/powerpoint/2010/main" val="4804814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463639" y="504824"/>
            <a:ext cx="1493950" cy="1336675"/>
          </a:xfrm>
        </p:spPr>
      </p:pic>
      <p:sp>
        <p:nvSpPr>
          <p:cNvPr id="11" name="Rectangle 1"/>
          <p:cNvSpPr>
            <a:spLocks noGrp="1" noChangeArrowheads="1"/>
          </p:cNvSpPr>
          <p:nvPr>
            <p:ph type="ftr" sz="quarter" idx="11"/>
          </p:nvPr>
        </p:nvSpPr>
        <p:spPr bwMode="auto">
          <a:xfrm>
            <a:off x="2963561" y="6519446"/>
            <a:ext cx="893074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9pPr>
          </a:lstStyle>
          <a:p>
            <a:r>
              <a:rPr lang="en-IN" sz="1600" dirty="0">
                <a:latin typeface="Times New Roman" panose="02020603050405020304" pitchFamily="18" charset="0"/>
                <a:cs typeface="Times New Roman" panose="02020603050405020304" pitchFamily="18" charset="0"/>
              </a:rPr>
              <a:t>Parking Assistance On a Crowded Road Using Inductive loop &amp; IoT               </a:t>
            </a:r>
          </a:p>
        </p:txBody>
      </p:sp>
      <p:sp>
        <p:nvSpPr>
          <p:cNvPr id="22" name="Rectangle 1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4" name="Rectangle 17"/>
          <p:cNvSpPr>
            <a:spLocks noChangeArrowheads="1"/>
          </p:cNvSpPr>
          <p:nvPr/>
        </p:nvSpPr>
        <p:spPr bwMode="auto">
          <a:xfrm>
            <a:off x="0" y="914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5" name="Rectangle 23"/>
          <p:cNvSpPr>
            <a:spLocks noChangeArrowheads="1"/>
          </p:cNvSpPr>
          <p:nvPr/>
        </p:nvSpPr>
        <p:spPr bwMode="auto">
          <a:xfrm>
            <a:off x="0" y="989111"/>
            <a:ext cx="5007332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Bookman Old Style" panose="02050604050505020204" pitchFamily="18"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8"/>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Title 3"/>
          <p:cNvSpPr>
            <a:spLocks noGrp="1"/>
          </p:cNvSpPr>
          <p:nvPr>
            <p:ph type="title"/>
          </p:nvPr>
        </p:nvSpPr>
        <p:spPr>
          <a:xfrm>
            <a:off x="2572279" y="503583"/>
            <a:ext cx="8930747" cy="793306"/>
          </a:xfrm>
        </p:spPr>
        <p:txBody>
          <a:bodyPr>
            <a:normAutofit/>
          </a:bodyPr>
          <a:lstStyle/>
          <a:p>
            <a:r>
              <a:rPr lang="en-IN" sz="2800" dirty="0" smtClean="0">
                <a:latin typeface="Algerian" panose="04020705040A02060702" pitchFamily="82" charset="0"/>
              </a:rPr>
              <a:t>	EXPERIMENTAL RESULTS					</a:t>
            </a:r>
            <a:endParaRPr lang="en-IN" sz="2800" dirty="0">
              <a:latin typeface="Algerian" panose="04020705040A02060702" pitchFamily="82"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7588" y="1706465"/>
            <a:ext cx="9936721" cy="3198485"/>
          </a:xfrm>
          <a:prstGeom prst="rect">
            <a:avLst/>
          </a:prstGeom>
        </p:spPr>
      </p:pic>
      <p:sp>
        <p:nvSpPr>
          <p:cNvPr id="8" name="TextBox 7"/>
          <p:cNvSpPr txBox="1"/>
          <p:nvPr/>
        </p:nvSpPr>
        <p:spPr>
          <a:xfrm>
            <a:off x="5274365" y="5473148"/>
            <a:ext cx="3578087"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Power Supply Simulation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56029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463639" y="504824"/>
            <a:ext cx="1493950" cy="1336675"/>
          </a:xfrm>
        </p:spPr>
      </p:pic>
      <p:sp>
        <p:nvSpPr>
          <p:cNvPr id="11" name="Rectangle 1"/>
          <p:cNvSpPr>
            <a:spLocks noGrp="1" noChangeArrowheads="1"/>
          </p:cNvSpPr>
          <p:nvPr>
            <p:ph type="ftr" sz="quarter" idx="11"/>
          </p:nvPr>
        </p:nvSpPr>
        <p:spPr bwMode="auto">
          <a:xfrm>
            <a:off x="3008852" y="6519446"/>
            <a:ext cx="893074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9pPr>
          </a:lstStyle>
          <a:p>
            <a:r>
              <a:rPr lang="en-IN" sz="1600" dirty="0">
                <a:latin typeface="Times New Roman" panose="02020603050405020304" pitchFamily="18" charset="0"/>
                <a:cs typeface="Times New Roman" panose="02020603050405020304" pitchFamily="18" charset="0"/>
              </a:rPr>
              <a:t>Parking Assistance On a Crowded Road Using Inductive loop &amp; IoT               </a:t>
            </a:r>
          </a:p>
        </p:txBody>
      </p:sp>
      <p:sp>
        <p:nvSpPr>
          <p:cNvPr id="22" name="Rectangle 14"/>
          <p:cNvSpPr>
            <a:spLocks noChangeArrowheads="1"/>
          </p:cNvSpPr>
          <p:nvPr/>
        </p:nvSpPr>
        <p:spPr bwMode="auto">
          <a:xfrm>
            <a:off x="0" y="-13007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4" name="Rectangle 17"/>
          <p:cNvSpPr>
            <a:spLocks noChangeArrowheads="1"/>
          </p:cNvSpPr>
          <p:nvPr/>
        </p:nvSpPr>
        <p:spPr bwMode="auto">
          <a:xfrm>
            <a:off x="0" y="914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5" name="Rectangle 23"/>
          <p:cNvSpPr>
            <a:spLocks noChangeArrowheads="1"/>
          </p:cNvSpPr>
          <p:nvPr/>
        </p:nvSpPr>
        <p:spPr bwMode="auto">
          <a:xfrm>
            <a:off x="0" y="989111"/>
            <a:ext cx="5007332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Bookman Old Style" panose="02050604050505020204" pitchFamily="18"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8"/>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Text Placeholder 2"/>
          <p:cNvSpPr>
            <a:spLocks noGrp="1"/>
          </p:cNvSpPr>
          <p:nvPr>
            <p:ph type="body" idx="1"/>
          </p:nvPr>
        </p:nvSpPr>
        <p:spPr>
          <a:xfrm>
            <a:off x="2572278" y="1164757"/>
            <a:ext cx="4901948" cy="4959542"/>
          </a:xfrm>
        </p:spPr>
        <p:txBody>
          <a:bodyPr>
            <a:normAutofit/>
          </a:bodyPr>
          <a:lstStyle/>
          <a:p>
            <a:r>
              <a:rPr lang="en-IN" b="1" dirty="0" smtClean="0">
                <a:latin typeface="Times New Roman" panose="02020603050405020304" pitchFamily="18" charset="0"/>
                <a:cs typeface="Times New Roman" panose="02020603050405020304" pitchFamily="18" charset="0"/>
              </a:rPr>
              <a:t>ADVANTAGES</a:t>
            </a:r>
            <a:r>
              <a:rPr lang="en-IN" dirty="0" smtClean="0">
                <a:latin typeface="Times New Roman" panose="02020603050405020304" pitchFamily="18" charset="0"/>
                <a:cs typeface="Times New Roman" panose="02020603050405020304" pitchFamily="18" charset="0"/>
              </a:rPr>
              <a:t> :							</a:t>
            </a:r>
          </a:p>
          <a:p>
            <a:pPr marL="342900" lvl="0" indent="-342900" algn="l">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Helps </a:t>
            </a:r>
            <a:r>
              <a:rPr lang="en-US" sz="2400" dirty="0">
                <a:latin typeface="Times New Roman" panose="02020603050405020304" pitchFamily="18" charset="0"/>
                <a:cs typeface="Times New Roman" panose="02020603050405020304" pitchFamily="18" charset="0"/>
              </a:rPr>
              <a:t>in saving fuel.</a:t>
            </a:r>
            <a:endParaRPr lang="en-IN" sz="2400" dirty="0">
              <a:latin typeface="Times New Roman" panose="02020603050405020304" pitchFamily="18" charset="0"/>
              <a:cs typeface="Times New Roman" panose="02020603050405020304" pitchFamily="18" charset="0"/>
            </a:endParaRPr>
          </a:p>
          <a:p>
            <a:pPr marL="342900" lvl="0" indent="-342900" algn="l">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Optimized </a:t>
            </a:r>
            <a:r>
              <a:rPr lang="en-US" sz="2400" dirty="0">
                <a:latin typeface="Times New Roman" panose="02020603050405020304" pitchFamily="18" charset="0"/>
                <a:cs typeface="Times New Roman" panose="02020603050405020304" pitchFamily="18" charset="0"/>
              </a:rPr>
              <a:t>Parking Space Usage.</a:t>
            </a:r>
            <a:endParaRPr lang="en-IN" sz="2400" dirty="0">
              <a:latin typeface="Times New Roman" panose="02020603050405020304" pitchFamily="18" charset="0"/>
              <a:cs typeface="Times New Roman" panose="02020603050405020304" pitchFamily="18" charset="0"/>
            </a:endParaRPr>
          </a:p>
          <a:p>
            <a:pPr marL="342900" lvl="0" indent="-342900" algn="l">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 Help traffic in the city flow more freely leveraging IoT technology</a:t>
            </a:r>
            <a:endParaRPr lang="en-IN" sz="2400"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Collison </a:t>
            </a:r>
            <a:r>
              <a:rPr lang="en-US" sz="2400" dirty="0">
                <a:latin typeface="Times New Roman" panose="02020603050405020304" pitchFamily="18" charset="0"/>
                <a:cs typeface="Times New Roman" panose="02020603050405020304" pitchFamily="18" charset="0"/>
              </a:rPr>
              <a:t>and accident </a:t>
            </a:r>
            <a:r>
              <a:rPr lang="en-US" sz="2400" dirty="0" smtClean="0">
                <a:latin typeface="Times New Roman" panose="02020603050405020304" pitchFamily="18" charset="0"/>
                <a:cs typeface="Times New Roman" panose="02020603050405020304" pitchFamily="18" charset="0"/>
              </a:rPr>
              <a:t>protection technique. </a:t>
            </a:r>
          </a:p>
          <a:p>
            <a:pPr marL="342900" indent="-342900" algn="l">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Saves enormous time of an individual.</a:t>
            </a:r>
            <a:endParaRPr lang="en-IN" sz="2400"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a:xfrm>
            <a:off x="2572278" y="145821"/>
            <a:ext cx="8930747" cy="819810"/>
          </a:xfrm>
        </p:spPr>
        <p:txBody>
          <a:bodyPr>
            <a:normAutofit/>
          </a:bodyPr>
          <a:lstStyle/>
          <a:p>
            <a:r>
              <a:rPr lang="en-IN" sz="2800" dirty="0" smtClean="0">
                <a:latin typeface="Algerian" panose="04020705040A02060702" pitchFamily="82" charset="0"/>
                <a:cs typeface="Times New Roman" panose="02020603050405020304" pitchFamily="18" charset="0"/>
              </a:rPr>
              <a:t>ADVANTAGES AND DISADVANTAGES</a:t>
            </a:r>
            <a:r>
              <a:rPr lang="en-IN" sz="2800" dirty="0" smtClean="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7770864" y="1166926"/>
            <a:ext cx="4275363" cy="4585871"/>
          </a:xfrm>
          <a:prstGeom prst="rect">
            <a:avLst/>
          </a:prstGeom>
          <a:noFill/>
        </p:spPr>
        <p:txBody>
          <a:bodyPr wrap="square" rtlCol="0">
            <a:spAutoFit/>
          </a:bodyPr>
          <a:lstStyle/>
          <a:p>
            <a:r>
              <a:rPr lang="en-IN" sz="2000" b="1" dirty="0" smtClean="0">
                <a:latin typeface="Times New Roman" panose="02020603050405020304" pitchFamily="18" charset="0"/>
                <a:cs typeface="Times New Roman" panose="02020603050405020304" pitchFamily="18" charset="0"/>
              </a:rPr>
              <a:t>DISADVANTAGES :</a:t>
            </a:r>
          </a:p>
          <a:p>
            <a:endParaRPr lang="en-IN" sz="20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Since the application is at its initial stage. It s limited to a particular area only.</a:t>
            </a:r>
          </a:p>
          <a:p>
            <a:pPr marL="342900" indent="-342900" algn="just">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 We have to introduce separate inductive loops for each parking spot which will make this system costly.</a:t>
            </a:r>
          </a:p>
          <a:p>
            <a:pPr algn="just"/>
            <a:endParaRPr lang="en-US" sz="2000" dirty="0" smtClean="0"/>
          </a:p>
          <a:p>
            <a:pPr marL="342900" indent="-342900" algn="just">
              <a:buFont typeface="Arial" panose="020B0604020202020204" pitchFamily="34" charset="0"/>
              <a:buChar char="•"/>
            </a:pPr>
            <a:endParaRPr lang="en-IN" sz="2000" dirty="0"/>
          </a:p>
          <a:p>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85247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463639" y="504824"/>
            <a:ext cx="1493950" cy="1336675"/>
          </a:xfrm>
        </p:spPr>
      </p:pic>
      <p:sp>
        <p:nvSpPr>
          <p:cNvPr id="11" name="Rectangle 1"/>
          <p:cNvSpPr>
            <a:spLocks noGrp="1" noChangeArrowheads="1"/>
          </p:cNvSpPr>
          <p:nvPr>
            <p:ph type="ftr" sz="quarter" idx="11"/>
          </p:nvPr>
        </p:nvSpPr>
        <p:spPr bwMode="auto">
          <a:xfrm>
            <a:off x="2969843" y="6519446"/>
            <a:ext cx="893074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9pPr>
          </a:lstStyle>
          <a:p>
            <a:r>
              <a:rPr lang="en-IN" sz="1600" dirty="0">
                <a:latin typeface="Times New Roman" panose="02020603050405020304" pitchFamily="18" charset="0"/>
                <a:cs typeface="Times New Roman" panose="02020603050405020304" pitchFamily="18" charset="0"/>
              </a:rPr>
              <a:t>Parking Assistance On a Crowded Road Using Inductive loop &amp; IoT               </a:t>
            </a:r>
          </a:p>
        </p:txBody>
      </p:sp>
      <p:sp>
        <p:nvSpPr>
          <p:cNvPr id="22" name="Rectangle 1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4" name="Rectangle 17"/>
          <p:cNvSpPr>
            <a:spLocks noChangeArrowheads="1"/>
          </p:cNvSpPr>
          <p:nvPr/>
        </p:nvSpPr>
        <p:spPr bwMode="auto">
          <a:xfrm>
            <a:off x="0" y="914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5" name="Rectangle 23"/>
          <p:cNvSpPr>
            <a:spLocks noChangeArrowheads="1"/>
          </p:cNvSpPr>
          <p:nvPr/>
        </p:nvSpPr>
        <p:spPr bwMode="auto">
          <a:xfrm>
            <a:off x="0" y="989111"/>
            <a:ext cx="5007332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Bookman Old Style" panose="02050604050505020204" pitchFamily="18"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8"/>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Text Placeholder 2"/>
          <p:cNvSpPr>
            <a:spLocks noGrp="1"/>
          </p:cNvSpPr>
          <p:nvPr>
            <p:ph type="body" idx="1"/>
          </p:nvPr>
        </p:nvSpPr>
        <p:spPr>
          <a:xfrm>
            <a:off x="2572278" y="1344513"/>
            <a:ext cx="8930748" cy="4293268"/>
          </a:xfrm>
        </p:spPr>
        <p:txBody>
          <a:bodyPr/>
          <a:lstStyle/>
          <a:p>
            <a:pPr marL="342900" lvl="0" indent="-342900" algn="l">
              <a:buFont typeface="Arial" panose="020B0604020202020204" pitchFamily="34" charset="0"/>
              <a:buChar char="•"/>
            </a:pPr>
            <a:endParaRPr lang="en-US" dirty="0" smtClean="0"/>
          </a:p>
          <a:p>
            <a:pPr marL="342900" lvl="0" indent="-342900" algn="l">
              <a:buFont typeface="Arial" panose="020B0604020202020204" pitchFamily="34" charset="0"/>
              <a:buChar char="•"/>
            </a:pPr>
            <a:endParaRPr lang="en-US" dirty="0"/>
          </a:p>
          <a:p>
            <a:pPr marL="342900" lvl="0" indent="-342900" algn="l">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Parking </a:t>
            </a:r>
            <a:r>
              <a:rPr lang="en-US" sz="2400" dirty="0">
                <a:latin typeface="Times New Roman" panose="02020603050405020304" pitchFamily="18" charset="0"/>
                <a:cs typeface="Times New Roman" panose="02020603050405020304" pitchFamily="18" charset="0"/>
              </a:rPr>
              <a:t>assistance on crowded roads</a:t>
            </a:r>
            <a:r>
              <a:rPr lang="en-US" sz="2400" dirty="0" smtClean="0">
                <a:latin typeface="Times New Roman" panose="02020603050405020304" pitchFamily="18" charset="0"/>
                <a:cs typeface="Times New Roman" panose="02020603050405020304" pitchFamily="18" charset="0"/>
              </a:rPr>
              <a:t>.</a:t>
            </a:r>
          </a:p>
          <a:p>
            <a:pPr marL="342900" lvl="0" indent="-342900" algn="l">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can be used in controlling traffic on busy routes.</a:t>
            </a:r>
            <a:endParaRPr lang="en-IN" sz="2400" dirty="0">
              <a:latin typeface="Times New Roman" panose="02020603050405020304" pitchFamily="18" charset="0"/>
              <a:cs typeface="Times New Roman" panose="02020603050405020304" pitchFamily="18" charset="0"/>
            </a:endParaRPr>
          </a:p>
          <a:p>
            <a:pPr marL="342900" lvl="0"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can be used in lane control in highways to avoid accidents.</a:t>
            </a:r>
            <a:endParaRPr lang="en-IN" sz="2400" dirty="0">
              <a:latin typeface="Times New Roman" panose="02020603050405020304" pitchFamily="18" charset="0"/>
              <a:cs typeface="Times New Roman" panose="02020603050405020304" pitchFamily="18" charset="0"/>
            </a:endParaRPr>
          </a:p>
          <a:p>
            <a:pPr marL="342900" lvl="0"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Used for vehicle identification.</a:t>
            </a:r>
            <a:endParaRPr lang="en-IN" sz="2400" dirty="0">
              <a:latin typeface="Times New Roman" panose="02020603050405020304" pitchFamily="18" charset="0"/>
              <a:cs typeface="Times New Roman" panose="02020603050405020304" pitchFamily="18" charset="0"/>
            </a:endParaRPr>
          </a:p>
          <a:p>
            <a:pPr marL="342900" lvl="0"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Vacant and occupied slots can be seen on </a:t>
            </a:r>
            <a:r>
              <a:rPr lang="en-US" dirty="0">
                <a:latin typeface="Times New Roman" panose="02020603050405020304" pitchFamily="18" charset="0"/>
                <a:cs typeface="Times New Roman" panose="02020603050405020304" pitchFamily="18" charset="0"/>
              </a:rPr>
              <a:t>smart phones using GPRS and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a:xfrm>
            <a:off x="2572279" y="504824"/>
            <a:ext cx="8930747" cy="792065"/>
          </a:xfrm>
        </p:spPr>
        <p:txBody>
          <a:bodyPr>
            <a:normAutofit/>
          </a:bodyPr>
          <a:lstStyle/>
          <a:p>
            <a:r>
              <a:rPr lang="en-IN" sz="2800" dirty="0" smtClean="0">
                <a:latin typeface="Algerian" panose="04020705040A02060702" pitchFamily="82" charset="0"/>
                <a:cs typeface="Times New Roman" panose="02020603050405020304" pitchFamily="18" charset="0"/>
              </a:rPr>
              <a:t>APPLICATIONS</a:t>
            </a:r>
            <a:r>
              <a:rPr lang="en-IN" sz="2800" dirty="0" smtClean="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78614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463639" y="504824"/>
            <a:ext cx="1493950" cy="1336675"/>
          </a:xfrm>
        </p:spPr>
      </p:pic>
      <p:sp>
        <p:nvSpPr>
          <p:cNvPr id="11" name="Rectangle 1"/>
          <p:cNvSpPr>
            <a:spLocks noGrp="1" noChangeArrowheads="1"/>
          </p:cNvSpPr>
          <p:nvPr>
            <p:ph type="ftr" sz="quarter" idx="11"/>
          </p:nvPr>
        </p:nvSpPr>
        <p:spPr bwMode="auto">
          <a:xfrm>
            <a:off x="3049356" y="6519446"/>
            <a:ext cx="893074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9pPr>
          </a:lstStyle>
          <a:p>
            <a:r>
              <a:rPr lang="en-IN" sz="1600" dirty="0">
                <a:latin typeface="Times New Roman" panose="02020603050405020304" pitchFamily="18" charset="0"/>
                <a:cs typeface="Times New Roman" panose="02020603050405020304" pitchFamily="18" charset="0"/>
              </a:rPr>
              <a:t>Parking Assistance On a Crowded Road Using Inductive loop &amp; IoT               </a:t>
            </a:r>
          </a:p>
        </p:txBody>
      </p:sp>
      <p:sp>
        <p:nvSpPr>
          <p:cNvPr id="22" name="Rectangle 1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4" name="Rectangle 17"/>
          <p:cNvSpPr>
            <a:spLocks noChangeArrowheads="1"/>
          </p:cNvSpPr>
          <p:nvPr/>
        </p:nvSpPr>
        <p:spPr bwMode="auto">
          <a:xfrm>
            <a:off x="0" y="914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5" name="Rectangle 23"/>
          <p:cNvSpPr>
            <a:spLocks noChangeArrowheads="1"/>
          </p:cNvSpPr>
          <p:nvPr/>
        </p:nvSpPr>
        <p:spPr bwMode="auto">
          <a:xfrm>
            <a:off x="0" y="989111"/>
            <a:ext cx="5007332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Bookman Old Style" panose="02050604050505020204" pitchFamily="18"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8"/>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Text Placeholder 2"/>
          <p:cNvSpPr>
            <a:spLocks noGrp="1"/>
          </p:cNvSpPr>
          <p:nvPr>
            <p:ph type="body" idx="1"/>
          </p:nvPr>
        </p:nvSpPr>
        <p:spPr>
          <a:xfrm>
            <a:off x="2572278" y="1371598"/>
            <a:ext cx="8930748" cy="4266183"/>
          </a:xfrm>
        </p:spPr>
        <p:txBody>
          <a:bodyPr>
            <a:normAutofit fontScale="92500" lnSpcReduction="20000"/>
          </a:bodyPr>
          <a:lstStyle/>
          <a:p>
            <a:pPr marL="342900" indent="-342900" algn="l">
              <a:buFont typeface="Arial" panose="020B0604020202020204" pitchFamily="34" charset="0"/>
              <a:buChar char="•"/>
            </a:pPr>
            <a:endParaRPr lang="en-IN" sz="2800"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To detect each parking spot for a vehicle in a multi-storing parking is not possible but if we modify this and specify each floor parking space then this application would be more efficient.</a:t>
            </a:r>
          </a:p>
          <a:p>
            <a:pPr marL="342900" indent="-342900" algn="l">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If we make an application that will take this type of format in a large scale/large area for example: city , 2 or 3 towns etc. Then this will help in large scale.</a:t>
            </a:r>
          </a:p>
          <a:p>
            <a:pPr marL="342900" indent="-342900" algn="l">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Can be implemented with 2-way communication system in order to book a particular parking spot by GPRS enabled handsets.</a:t>
            </a:r>
          </a:p>
          <a:p>
            <a:pPr marL="342900" indent="-34290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a:xfrm>
            <a:off x="2572278" y="504824"/>
            <a:ext cx="8930747" cy="792064"/>
          </a:xfrm>
        </p:spPr>
        <p:txBody>
          <a:bodyPr>
            <a:normAutofit/>
          </a:bodyPr>
          <a:lstStyle/>
          <a:p>
            <a:r>
              <a:rPr lang="en-IN" sz="2800" dirty="0" smtClean="0">
                <a:latin typeface="Algerian" panose="04020705040A02060702" pitchFamily="82" charset="0"/>
              </a:rPr>
              <a:t>FUTURE SCOPE								</a:t>
            </a:r>
            <a:endParaRPr lang="en-IN" sz="2800" dirty="0">
              <a:latin typeface="Algerian" panose="04020705040A02060702" pitchFamily="82" charset="0"/>
            </a:endParaRPr>
          </a:p>
        </p:txBody>
      </p:sp>
    </p:spTree>
    <p:extLst>
      <p:ext uri="{BB962C8B-B14F-4D97-AF65-F5344CB8AC3E}">
        <p14:creationId xmlns:p14="http://schemas.microsoft.com/office/powerpoint/2010/main" val="19682186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463639" y="504824"/>
            <a:ext cx="1493950" cy="1336675"/>
          </a:xfrm>
        </p:spPr>
      </p:pic>
      <p:sp>
        <p:nvSpPr>
          <p:cNvPr id="11" name="Rectangle 1"/>
          <p:cNvSpPr>
            <a:spLocks noGrp="1" noChangeArrowheads="1"/>
          </p:cNvSpPr>
          <p:nvPr>
            <p:ph type="ftr" sz="quarter" idx="11"/>
          </p:nvPr>
        </p:nvSpPr>
        <p:spPr bwMode="auto">
          <a:xfrm>
            <a:off x="2824069" y="6519446"/>
            <a:ext cx="893074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9pPr>
          </a:lstStyle>
          <a:p>
            <a:r>
              <a:rPr lang="en-IN" sz="1600" dirty="0">
                <a:latin typeface="Times New Roman" panose="02020603050405020304" pitchFamily="18" charset="0"/>
                <a:cs typeface="Times New Roman" panose="02020603050405020304" pitchFamily="18" charset="0"/>
              </a:rPr>
              <a:t>Parking Assistance On a Crowded Road Using Inductive loop &amp; </a:t>
            </a:r>
            <a:r>
              <a:rPr lang="en-IN" sz="1600" dirty="0" err="1">
                <a:latin typeface="Times New Roman" panose="02020603050405020304" pitchFamily="18" charset="0"/>
                <a:cs typeface="Times New Roman" panose="02020603050405020304" pitchFamily="18" charset="0"/>
              </a:rPr>
              <a:t>IoT</a:t>
            </a:r>
            <a:r>
              <a:rPr lang="en-IN" sz="1600" dirty="0">
                <a:latin typeface="Times New Roman" panose="02020603050405020304" pitchFamily="18" charset="0"/>
                <a:cs typeface="Times New Roman" panose="02020603050405020304" pitchFamily="18" charset="0"/>
              </a:rPr>
              <a:t>               </a:t>
            </a:r>
          </a:p>
        </p:txBody>
      </p:sp>
      <p:sp>
        <p:nvSpPr>
          <p:cNvPr id="22" name="Rectangle 1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4" name="Rectangle 17"/>
          <p:cNvSpPr>
            <a:spLocks noChangeArrowheads="1"/>
          </p:cNvSpPr>
          <p:nvPr/>
        </p:nvSpPr>
        <p:spPr bwMode="auto">
          <a:xfrm>
            <a:off x="0" y="914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5" name="Rectangle 23"/>
          <p:cNvSpPr>
            <a:spLocks noChangeArrowheads="1"/>
          </p:cNvSpPr>
          <p:nvPr/>
        </p:nvSpPr>
        <p:spPr bwMode="auto">
          <a:xfrm>
            <a:off x="0" y="989111"/>
            <a:ext cx="5007332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Bookman Old Style" panose="02050604050505020204" pitchFamily="18"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8"/>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Text Placeholder 2"/>
          <p:cNvSpPr>
            <a:spLocks noGrp="1"/>
          </p:cNvSpPr>
          <p:nvPr>
            <p:ph type="body" idx="1"/>
          </p:nvPr>
        </p:nvSpPr>
        <p:spPr>
          <a:xfrm>
            <a:off x="2572278" y="949568"/>
            <a:ext cx="8930748" cy="4266183"/>
          </a:xfrm>
        </p:spPr>
        <p:txBody>
          <a:bodyPr>
            <a:noAutofit/>
          </a:bodyPr>
          <a:lstStyle/>
          <a:p>
            <a:pPr marL="342900" indent="-342900" algn="l">
              <a:buFont typeface="Arial" panose="020B0604020202020204" pitchFamily="34" charset="0"/>
              <a:buChar char="•"/>
            </a:pPr>
            <a:endParaRPr lang="en-IN" sz="1400" dirty="0" smtClean="0">
              <a:latin typeface="Times New Roman" panose="02020603050405020304" pitchFamily="18" charset="0"/>
              <a:cs typeface="Times New Roman" panose="02020603050405020304" pitchFamily="18" charset="0"/>
            </a:endParaRPr>
          </a:p>
          <a:p>
            <a:pPr algn="l"/>
            <a:r>
              <a:rPr lang="en-IN" sz="1400" dirty="0">
                <a:latin typeface="Times New Roman" panose="02020603050405020304" pitchFamily="18" charset="0"/>
                <a:cs typeface="Times New Roman" panose="02020603050405020304" pitchFamily="18" charset="0"/>
              </a:rPr>
              <a:t>[1] S. Sheik Mohammed Ali, </a:t>
            </a:r>
            <a:r>
              <a:rPr lang="en-IN" sz="1400" dirty="0" err="1">
                <a:latin typeface="Times New Roman" panose="02020603050405020304" pitchFamily="18" charset="0"/>
                <a:cs typeface="Times New Roman" panose="02020603050405020304" pitchFamily="18" charset="0"/>
              </a:rPr>
              <a:t>Boby</a:t>
            </a:r>
            <a:r>
              <a:rPr lang="en-IN" sz="1400" dirty="0">
                <a:latin typeface="Times New Roman" panose="02020603050405020304" pitchFamily="18" charset="0"/>
                <a:cs typeface="Times New Roman" panose="02020603050405020304" pitchFamily="18" charset="0"/>
              </a:rPr>
              <a:t> George and </a:t>
            </a:r>
            <a:r>
              <a:rPr lang="en-IN" sz="1400" dirty="0" err="1">
                <a:latin typeface="Times New Roman" panose="02020603050405020304" pitchFamily="18" charset="0"/>
                <a:cs typeface="Times New Roman" panose="02020603050405020304" pitchFamily="18" charset="0"/>
              </a:rPr>
              <a:t>Lelitha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Vanajakshi</a:t>
            </a:r>
            <a:r>
              <a:rPr lang="en-IN" sz="1400" dirty="0">
                <a:latin typeface="Times New Roman" panose="02020603050405020304" pitchFamily="18" charset="0"/>
                <a:cs typeface="Times New Roman" panose="02020603050405020304" pitchFamily="18" charset="0"/>
              </a:rPr>
              <a:t> “A Multiple Loop </a:t>
            </a:r>
            <a:r>
              <a:rPr lang="en-IN" sz="1400">
                <a:latin typeface="Times New Roman" panose="02020603050405020304" pitchFamily="18" charset="0"/>
                <a:cs typeface="Times New Roman" panose="02020603050405020304" pitchFamily="18" charset="0"/>
              </a:rPr>
              <a:t>Vehicle </a:t>
            </a:r>
            <a:r>
              <a:rPr lang="en-IN" sz="1400" smtClean="0">
                <a:latin typeface="Times New Roman" panose="02020603050405020304" pitchFamily="18" charset="0"/>
                <a:cs typeface="Times New Roman" panose="02020603050405020304" pitchFamily="18" charset="0"/>
              </a:rPr>
              <a:t>detection </a:t>
            </a:r>
            <a:r>
              <a:rPr lang="en-IN" sz="1400" dirty="0">
                <a:latin typeface="Times New Roman" panose="02020603050405020304" pitchFamily="18" charset="0"/>
                <a:cs typeface="Times New Roman" panose="02020603050405020304" pitchFamily="18" charset="0"/>
              </a:rPr>
              <a:t>System for Heterogeneous and Lane-less Traffic” Indian Institute of Technology Madras, Chennai, India.</a:t>
            </a:r>
          </a:p>
          <a:p>
            <a:pPr algn="l"/>
            <a:r>
              <a:rPr lang="en-IN" sz="1400" dirty="0">
                <a:latin typeface="Times New Roman" panose="02020603050405020304" pitchFamily="18" charset="0"/>
                <a:cs typeface="Times New Roman" panose="02020603050405020304" pitchFamily="18" charset="0"/>
              </a:rPr>
              <a:t> </a:t>
            </a:r>
          </a:p>
          <a:p>
            <a:pPr algn="l"/>
            <a:r>
              <a:rPr lang="en-IN" sz="1400" dirty="0">
                <a:latin typeface="Times New Roman" panose="02020603050405020304" pitchFamily="18" charset="0"/>
                <a:cs typeface="Times New Roman" panose="02020603050405020304" pitchFamily="18" charset="0"/>
              </a:rPr>
              <a:t>2] </a:t>
            </a:r>
            <a:r>
              <a:rPr lang="en-US" sz="1400" dirty="0">
                <a:latin typeface="Times New Roman" panose="02020603050405020304" pitchFamily="18" charset="0"/>
                <a:cs typeface="Times New Roman" panose="02020603050405020304" pitchFamily="18" charset="0"/>
              </a:rPr>
              <a:t>Mr. </a:t>
            </a:r>
            <a:r>
              <a:rPr lang="en-US" sz="1400" dirty="0" err="1">
                <a:latin typeface="Times New Roman" panose="02020603050405020304" pitchFamily="18" charset="0"/>
                <a:cs typeface="Times New Roman" panose="02020603050405020304" pitchFamily="18" charset="0"/>
              </a:rPr>
              <a:t>Basavaraju</a:t>
            </a:r>
            <a:r>
              <a:rPr lang="en-US" sz="1400" dirty="0">
                <a:latin typeface="Times New Roman" panose="02020603050405020304" pitchFamily="18" charset="0"/>
                <a:cs typeface="Times New Roman" panose="02020603050405020304" pitchFamily="18" charset="0"/>
              </a:rPr>
              <a:t> S R </a:t>
            </a:r>
            <a:r>
              <a:rPr lang="en-IN" sz="1400"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Automatic Smart Parking System using Internet of Things (IOT)” Department of Information Science and Engineering, RV College of engineering Bangalore, Karnataka, India.</a:t>
            </a:r>
            <a:endParaRPr lang="en-IN" sz="1400" dirty="0">
              <a:latin typeface="Times New Roman" panose="02020603050405020304" pitchFamily="18" charset="0"/>
              <a:cs typeface="Times New Roman" panose="02020603050405020304" pitchFamily="18" charset="0"/>
            </a:endParaRPr>
          </a:p>
          <a:p>
            <a:pPr algn="l"/>
            <a:r>
              <a:rPr lang="en-IN" sz="1400" dirty="0">
                <a:latin typeface="Times New Roman" panose="02020603050405020304" pitchFamily="18" charset="0"/>
                <a:cs typeface="Times New Roman" panose="02020603050405020304" pitchFamily="18" charset="0"/>
              </a:rPr>
              <a:t> </a:t>
            </a:r>
          </a:p>
          <a:p>
            <a:pPr algn="l"/>
            <a:r>
              <a:rPr lang="en-IN" sz="1400" dirty="0">
                <a:latin typeface="Times New Roman" panose="02020603050405020304" pitchFamily="18" charset="0"/>
                <a:cs typeface="Times New Roman" panose="02020603050405020304" pitchFamily="18" charset="0"/>
              </a:rPr>
              <a:t>[3] C. </a:t>
            </a:r>
            <a:r>
              <a:rPr lang="en-IN" sz="1400" dirty="0" err="1">
                <a:latin typeface="Times New Roman" panose="02020603050405020304" pitchFamily="18" charset="0"/>
                <a:cs typeface="Times New Roman" panose="02020603050405020304" pitchFamily="18" charset="0"/>
              </a:rPr>
              <a:t>Minsen</a:t>
            </a:r>
            <a:r>
              <a:rPr lang="en-IN" sz="1400" dirty="0">
                <a:latin typeface="Times New Roman" panose="02020603050405020304" pitchFamily="18" charset="0"/>
                <a:cs typeface="Times New Roman" panose="02020603050405020304" pitchFamily="18" charset="0"/>
              </a:rPr>
              <a:t> , J. </a:t>
            </a:r>
            <a:r>
              <a:rPr lang="en-IN" sz="1400" dirty="0" err="1">
                <a:latin typeface="Times New Roman" panose="02020603050405020304" pitchFamily="18" charset="0"/>
                <a:cs typeface="Times New Roman" panose="02020603050405020304" pitchFamily="18" charset="0"/>
              </a:rPr>
              <a:t>Ngarmnil</a:t>
            </a:r>
            <a:r>
              <a:rPr lang="en-IN" sz="1400" dirty="0">
                <a:latin typeface="Times New Roman" panose="02020603050405020304" pitchFamily="18" charset="0"/>
                <a:cs typeface="Times New Roman" panose="02020603050405020304" pitchFamily="18" charset="0"/>
              </a:rPr>
              <a:t> and T. </a:t>
            </a:r>
            <a:r>
              <a:rPr lang="en-IN" sz="1400" dirty="0" err="1">
                <a:latin typeface="Times New Roman" panose="02020603050405020304" pitchFamily="18" charset="0"/>
                <a:cs typeface="Times New Roman" panose="02020603050405020304" pitchFamily="18" charset="0"/>
              </a:rPr>
              <a:t>Rongviriyapanich</a:t>
            </a:r>
            <a:r>
              <a:rPr lang="en-IN" sz="1400" dirty="0">
                <a:latin typeface="Times New Roman" panose="02020603050405020304" pitchFamily="18" charset="0"/>
                <a:cs typeface="Times New Roman" panose="02020603050405020304" pitchFamily="18" charset="0"/>
              </a:rPr>
              <a:t> “Embedded adaptive algorithm for multi-lanes-traffic inductive loop detecting system”. Electronic Engineering Department, </a:t>
            </a:r>
            <a:r>
              <a:rPr lang="en-IN" sz="1400" dirty="0" err="1">
                <a:latin typeface="Times New Roman" panose="02020603050405020304" pitchFamily="18" charset="0"/>
                <a:cs typeface="Times New Roman" panose="02020603050405020304" pitchFamily="18" charset="0"/>
              </a:rPr>
              <a:t>Mahanakorn</a:t>
            </a:r>
            <a:r>
              <a:rPr lang="en-IN" sz="1400" dirty="0">
                <a:latin typeface="Times New Roman" panose="02020603050405020304" pitchFamily="18" charset="0"/>
                <a:cs typeface="Times New Roman" panose="02020603050405020304" pitchFamily="18" charset="0"/>
              </a:rPr>
              <a:t> University of Technology, Thailand.</a:t>
            </a:r>
          </a:p>
          <a:p>
            <a:pPr algn="l"/>
            <a:r>
              <a:rPr lang="en-IN" sz="1400" dirty="0">
                <a:latin typeface="Times New Roman" panose="02020603050405020304" pitchFamily="18" charset="0"/>
                <a:cs typeface="Times New Roman" panose="02020603050405020304" pitchFamily="18" charset="0"/>
              </a:rPr>
              <a:t> </a:t>
            </a:r>
          </a:p>
          <a:p>
            <a:pPr algn="l"/>
            <a:r>
              <a:rPr lang="en-IN" sz="1400" dirty="0">
                <a:latin typeface="Times New Roman" panose="02020603050405020304" pitchFamily="18" charset="0"/>
                <a:cs typeface="Times New Roman" panose="02020603050405020304" pitchFamily="18" charset="0"/>
              </a:rPr>
              <a:t>[4] Rakesh V.S1, Shaithya.V2 “A Traffic Control System Using Inductive</a:t>
            </a:r>
          </a:p>
          <a:p>
            <a:pPr algn="l"/>
            <a:r>
              <a:rPr lang="en-IN" sz="1400" dirty="0">
                <a:latin typeface="Times New Roman" panose="02020603050405020304" pitchFamily="18" charset="0"/>
                <a:cs typeface="Times New Roman" panose="02020603050405020304" pitchFamily="18" charset="0"/>
              </a:rPr>
              <a:t>Loop Detector” Assistant Professor, Dept. of ECE, </a:t>
            </a:r>
            <a:r>
              <a:rPr lang="en-IN" sz="1400" dirty="0" err="1">
                <a:latin typeface="Times New Roman" panose="02020603050405020304" pitchFamily="18" charset="0"/>
                <a:cs typeface="Times New Roman" panose="02020603050405020304" pitchFamily="18" charset="0"/>
              </a:rPr>
              <a:t>Vidya</a:t>
            </a:r>
            <a:r>
              <a:rPr lang="en-IN" sz="1400" dirty="0">
                <a:latin typeface="Times New Roman" panose="02020603050405020304" pitchFamily="18" charset="0"/>
                <a:cs typeface="Times New Roman" panose="02020603050405020304" pitchFamily="18" charset="0"/>
              </a:rPr>
              <a:t> Academy of Science and Technology, Thrissur, Kerala, India1 , PG Student [Embedded Systems], Dept. of ECE, </a:t>
            </a:r>
            <a:r>
              <a:rPr lang="en-IN" sz="1400" dirty="0" err="1">
                <a:latin typeface="Times New Roman" panose="02020603050405020304" pitchFamily="18" charset="0"/>
                <a:cs typeface="Times New Roman" panose="02020603050405020304" pitchFamily="18" charset="0"/>
              </a:rPr>
              <a:t>Vidya</a:t>
            </a:r>
            <a:r>
              <a:rPr lang="en-IN" sz="1400" dirty="0">
                <a:latin typeface="Times New Roman" panose="02020603050405020304" pitchFamily="18" charset="0"/>
                <a:cs typeface="Times New Roman" panose="02020603050405020304" pitchFamily="18" charset="0"/>
              </a:rPr>
              <a:t> Academy of Science and Technology, Thrissur, Kerala, India2.</a:t>
            </a:r>
          </a:p>
          <a:p>
            <a:pPr algn="l"/>
            <a:r>
              <a:rPr lang="en-IN" sz="1400" dirty="0">
                <a:latin typeface="Times New Roman" panose="02020603050405020304" pitchFamily="18" charset="0"/>
                <a:cs typeface="Times New Roman" panose="02020603050405020304" pitchFamily="18" charset="0"/>
              </a:rPr>
              <a:t> </a:t>
            </a:r>
          </a:p>
          <a:p>
            <a:pPr algn="l"/>
            <a:r>
              <a:rPr lang="en-IN" sz="1400" dirty="0">
                <a:latin typeface="Times New Roman" panose="02020603050405020304" pitchFamily="18" charset="0"/>
                <a:cs typeface="Times New Roman" panose="02020603050405020304" pitchFamily="18" charset="0"/>
              </a:rPr>
              <a:t>[5] </a:t>
            </a:r>
            <a:r>
              <a:rPr lang="en-US" sz="1400" dirty="0">
                <a:latin typeface="Times New Roman" panose="02020603050405020304" pitchFamily="18" charset="0"/>
                <a:cs typeface="Times New Roman" panose="02020603050405020304" pitchFamily="18" charset="0"/>
              </a:rPr>
              <a:t>Deep Desai and Sunil </a:t>
            </a:r>
            <a:r>
              <a:rPr lang="en-US" sz="1400" dirty="0" err="1">
                <a:latin typeface="Times New Roman" panose="02020603050405020304" pitchFamily="18" charset="0"/>
                <a:cs typeface="Times New Roman" panose="02020603050405020304" pitchFamily="18" charset="0"/>
              </a:rPr>
              <a:t>Somani</a:t>
            </a:r>
            <a:r>
              <a:rPr lang="en-US" sz="1400"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Instinctive Traffic Control and Vehicle Detection Techniques” Department of E&amp;TC, MITCOE Pune, India. </a:t>
            </a:r>
            <a:endParaRPr lang="en-IN" sz="1400" dirty="0">
              <a:latin typeface="Times New Roman" panose="02020603050405020304" pitchFamily="18" charset="0"/>
              <a:cs typeface="Times New Roman" panose="02020603050405020304" pitchFamily="18" charset="0"/>
            </a:endParaRPr>
          </a:p>
          <a:p>
            <a:pPr algn="l"/>
            <a:endParaRPr lang="en-IN" sz="1400" dirty="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a:xfrm>
            <a:off x="2572279" y="504824"/>
            <a:ext cx="8930747" cy="581854"/>
          </a:xfrm>
        </p:spPr>
        <p:txBody>
          <a:bodyPr>
            <a:normAutofit/>
          </a:bodyPr>
          <a:lstStyle/>
          <a:p>
            <a:r>
              <a:rPr lang="en-IN" sz="2800" dirty="0" smtClean="0">
                <a:latin typeface="Algerian" panose="04020705040A02060702" pitchFamily="82" charset="0"/>
              </a:rPr>
              <a:t>REFERENCE								</a:t>
            </a:r>
            <a:endParaRPr lang="en-IN" sz="2800" dirty="0">
              <a:latin typeface="Algerian" panose="04020705040A02060702" pitchFamily="82" charset="0"/>
            </a:endParaRPr>
          </a:p>
        </p:txBody>
      </p:sp>
    </p:spTree>
    <p:extLst>
      <p:ext uri="{BB962C8B-B14F-4D97-AF65-F5344CB8AC3E}">
        <p14:creationId xmlns:p14="http://schemas.microsoft.com/office/powerpoint/2010/main" val="18226782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463639" y="504824"/>
            <a:ext cx="1493950" cy="1336675"/>
          </a:xfrm>
        </p:spPr>
      </p:pic>
      <p:sp>
        <p:nvSpPr>
          <p:cNvPr id="11" name="Rectangle 1"/>
          <p:cNvSpPr>
            <a:spLocks noGrp="1" noChangeArrowheads="1"/>
          </p:cNvSpPr>
          <p:nvPr>
            <p:ph type="ftr" sz="quarter" idx="11"/>
          </p:nvPr>
        </p:nvSpPr>
        <p:spPr bwMode="auto">
          <a:xfrm>
            <a:off x="2824070" y="6519446"/>
            <a:ext cx="761864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9pPr>
          </a:lstStyle>
          <a:p>
            <a:r>
              <a:rPr lang="en-IN" sz="1600" dirty="0">
                <a:latin typeface="Times New Roman" panose="02020603050405020304" pitchFamily="18" charset="0"/>
                <a:cs typeface="Times New Roman" panose="02020603050405020304" pitchFamily="18" charset="0"/>
              </a:rPr>
              <a:t>Parking Assistance On a Crowded Road Using Inductive loop &amp; IoT               </a:t>
            </a:r>
          </a:p>
        </p:txBody>
      </p:sp>
      <p:sp>
        <p:nvSpPr>
          <p:cNvPr id="22" name="Rectangle 1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4" name="Rectangle 17"/>
          <p:cNvSpPr>
            <a:spLocks noChangeArrowheads="1"/>
          </p:cNvSpPr>
          <p:nvPr/>
        </p:nvSpPr>
        <p:spPr bwMode="auto">
          <a:xfrm>
            <a:off x="0" y="914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5" name="Rectangle 23"/>
          <p:cNvSpPr>
            <a:spLocks noChangeArrowheads="1"/>
          </p:cNvSpPr>
          <p:nvPr/>
        </p:nvSpPr>
        <p:spPr bwMode="auto">
          <a:xfrm>
            <a:off x="0" y="989111"/>
            <a:ext cx="5007332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Bookman Old Style" panose="02050604050505020204" pitchFamily="18"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8"/>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Text Placeholder 2"/>
          <p:cNvSpPr>
            <a:spLocks noGrp="1"/>
          </p:cNvSpPr>
          <p:nvPr>
            <p:ph type="body" idx="1"/>
          </p:nvPr>
        </p:nvSpPr>
        <p:spPr>
          <a:xfrm>
            <a:off x="2572278" y="1323976"/>
            <a:ext cx="8930748" cy="4313805"/>
          </a:xfrm>
        </p:spPr>
        <p:txBody>
          <a:bodyPr>
            <a:normAutofit lnSpcReduction="10000"/>
          </a:bodyPr>
          <a:lstStyle/>
          <a:p>
            <a:pPr marL="342900" lvl="0" indent="-342900" algn="l">
              <a:buFont typeface="Arial" panose="020B0604020202020204" pitchFamily="34" charset="0"/>
              <a:buChar char="•"/>
            </a:pPr>
            <a:endParaRPr lang="en-IN" dirty="0" smtClean="0"/>
          </a:p>
          <a:p>
            <a:pPr marL="342900" lvl="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Parking </a:t>
            </a:r>
            <a:r>
              <a:rPr lang="en-IN" sz="2400" dirty="0">
                <a:latin typeface="Times New Roman" panose="02020603050405020304" pitchFamily="18" charset="0"/>
                <a:cs typeface="Times New Roman" panose="02020603050405020304" pitchFamily="18" charset="0"/>
              </a:rPr>
              <a:t>assistance on crowded road using inductive loops and IoT is gaining significant popularity in metropolitan cities. </a:t>
            </a:r>
          </a:p>
          <a:p>
            <a:pPr marL="342900" lvl="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process eliminates all the problems related to parking in crowded roads. </a:t>
            </a:r>
          </a:p>
          <a:p>
            <a:pPr marL="342900" lvl="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It uses inductive loops which helps in detecting the vehicle.</a:t>
            </a:r>
          </a:p>
          <a:p>
            <a:pPr marL="342900" lvl="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It can also be used to classifies the types of vehicles e.g. bicycle, motor bike, car or bus.</a:t>
            </a:r>
          </a:p>
          <a:p>
            <a:pPr marL="342900" lvl="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It indicates the status of parking lots on GPRS enabled handsets of a particular area.</a:t>
            </a:r>
          </a:p>
          <a:p>
            <a:endParaRPr lang="en-IN" dirty="0"/>
          </a:p>
        </p:txBody>
      </p:sp>
      <p:sp>
        <p:nvSpPr>
          <p:cNvPr id="4" name="Title 3"/>
          <p:cNvSpPr>
            <a:spLocks noGrp="1"/>
          </p:cNvSpPr>
          <p:nvPr>
            <p:ph type="title"/>
          </p:nvPr>
        </p:nvSpPr>
        <p:spPr>
          <a:xfrm>
            <a:off x="2572279" y="169959"/>
            <a:ext cx="8930747" cy="792064"/>
          </a:xfrm>
        </p:spPr>
        <p:txBody>
          <a:bodyPr>
            <a:normAutofit/>
          </a:bodyPr>
          <a:lstStyle/>
          <a:p>
            <a:r>
              <a:rPr lang="en-IN" sz="2800" dirty="0" smtClean="0">
                <a:latin typeface="Times New Roman" panose="02020603050405020304" pitchFamily="18" charset="0"/>
                <a:cs typeface="Times New Roman" panose="02020603050405020304" pitchFamily="18" charset="0"/>
              </a:rPr>
              <a:t>	</a:t>
            </a:r>
            <a:r>
              <a:rPr lang="en-IN" sz="2800" dirty="0" smtClean="0">
                <a:latin typeface="Algerian" panose="04020705040A02060702" pitchFamily="82" charset="0"/>
                <a:cs typeface="Times New Roman" panose="02020603050405020304" pitchFamily="18" charset="0"/>
              </a:rPr>
              <a:t>INTRODUCTION	</a:t>
            </a:r>
            <a:r>
              <a:rPr lang="en-IN" sz="2800" dirty="0" smtClean="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27528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463639" y="504824"/>
            <a:ext cx="1493950" cy="1336675"/>
          </a:xfrm>
        </p:spPr>
      </p:pic>
      <p:sp>
        <p:nvSpPr>
          <p:cNvPr id="11" name="Rectangle 1"/>
          <p:cNvSpPr>
            <a:spLocks noGrp="1" noChangeArrowheads="1"/>
          </p:cNvSpPr>
          <p:nvPr>
            <p:ph type="ftr" sz="quarter" idx="11"/>
          </p:nvPr>
        </p:nvSpPr>
        <p:spPr bwMode="auto">
          <a:xfrm>
            <a:off x="3009600" y="6519446"/>
            <a:ext cx="893074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9pPr>
          </a:lstStyle>
          <a:p>
            <a:r>
              <a:rPr lang="en-IN" sz="1600" dirty="0">
                <a:latin typeface="Times New Roman" panose="02020603050405020304" pitchFamily="18" charset="0"/>
                <a:cs typeface="Times New Roman" panose="02020603050405020304" pitchFamily="18" charset="0"/>
              </a:rPr>
              <a:t>Parking Assistance On a Crowded Road Using Inductive loop &amp; IoT               </a:t>
            </a:r>
          </a:p>
        </p:txBody>
      </p:sp>
      <p:sp>
        <p:nvSpPr>
          <p:cNvPr id="22" name="Rectangle 1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4" name="Rectangle 17"/>
          <p:cNvSpPr>
            <a:spLocks noChangeArrowheads="1"/>
          </p:cNvSpPr>
          <p:nvPr/>
        </p:nvSpPr>
        <p:spPr bwMode="auto">
          <a:xfrm>
            <a:off x="0" y="914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5" name="Rectangle 23"/>
          <p:cNvSpPr>
            <a:spLocks noChangeArrowheads="1"/>
          </p:cNvSpPr>
          <p:nvPr/>
        </p:nvSpPr>
        <p:spPr bwMode="auto">
          <a:xfrm>
            <a:off x="0" y="989111"/>
            <a:ext cx="5007332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Bookman Old Style" panose="02050604050505020204" pitchFamily="18"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8"/>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Text Placeholder 2"/>
          <p:cNvSpPr>
            <a:spLocks noGrp="1"/>
          </p:cNvSpPr>
          <p:nvPr>
            <p:ph type="body" idx="1"/>
          </p:nvPr>
        </p:nvSpPr>
        <p:spPr>
          <a:xfrm>
            <a:off x="2572278" y="1136478"/>
            <a:ext cx="8930748" cy="5224565"/>
          </a:xfrm>
        </p:spPr>
        <p:txBody>
          <a:bodyPr>
            <a:normAutofit/>
          </a:bodyPr>
          <a:lstStyle/>
          <a:p>
            <a:pPr algn="just"/>
            <a:r>
              <a:rPr lang="en-IN" dirty="0">
                <a:latin typeface="Times New Roman" panose="02020603050405020304" pitchFamily="18" charset="0"/>
                <a:cs typeface="Times New Roman" panose="02020603050405020304" pitchFamily="18" charset="0"/>
              </a:rPr>
              <a:t>In the modern society, there is an ever-increasing number of vehicle, which leads to various major parking issues these days. The three main problems due to increasing number of vehicles and the inefficient parking system are:</a:t>
            </a:r>
          </a:p>
          <a:p>
            <a:pPr marL="342900" lvl="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Valuable time wasted from inconvenient and inefficient parking lots </a:t>
            </a:r>
            <a:r>
              <a:rPr lang="en-US"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While driving around parking lots or from crowded roads in search of available and accurate space, leads to wastage of fuels and more CO2 emissions </a:t>
            </a:r>
            <a:r>
              <a:rPr lang="en-IN" dirty="0" smtClean="0">
                <a:latin typeface="Times New Roman" panose="02020603050405020304" pitchFamily="18" charset="0"/>
                <a:cs typeface="Times New Roman" panose="02020603050405020304" pitchFamily="18" charset="0"/>
              </a:rPr>
              <a:t>takes place.</a:t>
            </a:r>
            <a:endParaRPr lang="en-IN" dirty="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Potential accidents are caused by abundance of moving vehicles in </a:t>
            </a:r>
            <a:r>
              <a:rPr lang="en-US" dirty="0" smtClean="0">
                <a:latin typeface="Times New Roman" panose="02020603050405020304" pitchFamily="18" charset="0"/>
                <a:cs typeface="Times New Roman" panose="02020603050405020304" pitchFamily="18" charset="0"/>
              </a:rPr>
              <a:t>disorganized manner in </a:t>
            </a:r>
            <a:r>
              <a:rPr lang="en-US" dirty="0">
                <a:latin typeface="Times New Roman" panose="02020603050405020304" pitchFamily="18" charset="0"/>
                <a:cs typeface="Times New Roman" panose="02020603050405020304" pitchFamily="18" charset="0"/>
              </a:rPr>
              <a:t>parking lots .</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Therefore in order to eliminate these problems in our day to day life there is a need to develop an efficient parking system which will effectively eradicate such problems.</a:t>
            </a:r>
          </a:p>
          <a:p>
            <a:endParaRPr lang="en-IN" dirty="0"/>
          </a:p>
        </p:txBody>
      </p:sp>
      <p:sp>
        <p:nvSpPr>
          <p:cNvPr id="4" name="Title 3"/>
          <p:cNvSpPr>
            <a:spLocks noGrp="1"/>
          </p:cNvSpPr>
          <p:nvPr>
            <p:ph type="title"/>
          </p:nvPr>
        </p:nvSpPr>
        <p:spPr>
          <a:xfrm>
            <a:off x="2572279" y="103803"/>
            <a:ext cx="8930747" cy="792065"/>
          </a:xfrm>
        </p:spPr>
        <p:txBody>
          <a:bodyPr>
            <a:normAutofit/>
          </a:bodyPr>
          <a:lstStyle/>
          <a:p>
            <a:r>
              <a:rPr lang="en-IN" sz="2800" dirty="0" smtClean="0">
                <a:latin typeface="Times New Roman" panose="02020603050405020304" pitchFamily="18" charset="0"/>
                <a:cs typeface="Times New Roman" panose="02020603050405020304" pitchFamily="18" charset="0"/>
              </a:rPr>
              <a:t>			</a:t>
            </a:r>
            <a:r>
              <a:rPr lang="en-IN" sz="2800" dirty="0" smtClean="0">
                <a:latin typeface="Algerian" panose="04020705040A02060702" pitchFamily="82" charset="0"/>
                <a:cs typeface="Times New Roman" panose="02020603050405020304" pitchFamily="18" charset="0"/>
              </a:rPr>
              <a:t>WHY </a:t>
            </a:r>
            <a:r>
              <a:rPr lang="en-IN" sz="2800" dirty="0">
                <a:latin typeface="Algerian" panose="04020705040A02060702" pitchFamily="82" charset="0"/>
                <a:cs typeface="Times New Roman" panose="02020603050405020304" pitchFamily="18" charset="0"/>
              </a:rPr>
              <a:t>THIS TOPIC IS CHOOSEN</a:t>
            </a:r>
            <a:r>
              <a:rPr lang="en-IN" sz="2800" dirty="0" smtClean="0">
                <a:latin typeface="Algerian" panose="04020705040A02060702" pitchFamily="82" charset="0"/>
                <a:cs typeface="Times New Roman" panose="02020603050405020304" pitchFamily="18" charset="0"/>
              </a:rPr>
              <a:t>?</a:t>
            </a:r>
            <a:r>
              <a:rPr lang="en-IN" sz="2800" dirty="0" smtClean="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9619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463639" y="504824"/>
            <a:ext cx="1493950" cy="1336675"/>
          </a:xfrm>
        </p:spPr>
      </p:pic>
      <p:sp>
        <p:nvSpPr>
          <p:cNvPr id="11" name="Rectangle 1"/>
          <p:cNvSpPr>
            <a:spLocks noGrp="1" noChangeArrowheads="1"/>
          </p:cNvSpPr>
          <p:nvPr>
            <p:ph type="ftr" sz="quarter" idx="11"/>
          </p:nvPr>
        </p:nvSpPr>
        <p:spPr bwMode="auto">
          <a:xfrm>
            <a:off x="3035917" y="6519446"/>
            <a:ext cx="893074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9pPr>
          </a:lstStyle>
          <a:p>
            <a:r>
              <a:rPr lang="en-IN" sz="1600" dirty="0">
                <a:latin typeface="Times New Roman" panose="02020603050405020304" pitchFamily="18" charset="0"/>
                <a:cs typeface="Times New Roman" panose="02020603050405020304" pitchFamily="18" charset="0"/>
              </a:rPr>
              <a:t>Parking Assistance On a Crowded Road Using Inductive loop &amp; IoT               </a:t>
            </a:r>
          </a:p>
        </p:txBody>
      </p:sp>
      <p:sp>
        <p:nvSpPr>
          <p:cNvPr id="22" name="Rectangle 1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4" name="Rectangle 17"/>
          <p:cNvSpPr>
            <a:spLocks noChangeArrowheads="1"/>
          </p:cNvSpPr>
          <p:nvPr/>
        </p:nvSpPr>
        <p:spPr bwMode="auto">
          <a:xfrm>
            <a:off x="0" y="914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3" name="Rectangle 8"/>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Text Placeholder 2"/>
          <p:cNvSpPr>
            <a:spLocks noGrp="1"/>
          </p:cNvSpPr>
          <p:nvPr>
            <p:ph type="body" idx="1"/>
          </p:nvPr>
        </p:nvSpPr>
        <p:spPr>
          <a:xfrm>
            <a:off x="2572278" y="1371597"/>
            <a:ext cx="8930748" cy="4765361"/>
          </a:xfrm>
        </p:spPr>
        <p:txBody>
          <a:bodyPr>
            <a:noAutofit/>
          </a:bodyPr>
          <a:lstStyle/>
          <a:p>
            <a:pPr algn="l"/>
            <a:r>
              <a:rPr lang="en-IN" dirty="0">
                <a:latin typeface="Times New Roman" panose="02020603050405020304" pitchFamily="18" charset="0"/>
                <a:cs typeface="Times New Roman" panose="02020603050405020304" pitchFamily="18" charset="0"/>
              </a:rPr>
              <a:t>Till date, there are three types of the vehicle detecting systems: </a:t>
            </a:r>
          </a:p>
          <a:p>
            <a:pPr marL="268288" algn="l"/>
            <a:r>
              <a:rPr lang="en-IN" dirty="0">
                <a:latin typeface="Times New Roman" panose="02020603050405020304" pitchFamily="18" charset="0"/>
                <a:cs typeface="Times New Roman" panose="02020603050405020304" pitchFamily="18" charset="0"/>
              </a:rPr>
              <a:t>1.) Overhead level detector</a:t>
            </a:r>
          </a:p>
          <a:p>
            <a:pPr marL="725488" lvl="2">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A surveillance video camera</a:t>
            </a:r>
          </a:p>
          <a:p>
            <a:pPr marL="725488" lvl="2">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IR sensors</a:t>
            </a:r>
          </a:p>
          <a:p>
            <a:pPr marL="268288" algn="l"/>
            <a:r>
              <a:rPr lang="en-IN" dirty="0">
                <a:latin typeface="Times New Roman" panose="02020603050405020304" pitchFamily="18" charset="0"/>
                <a:cs typeface="Times New Roman" panose="02020603050405020304" pitchFamily="18" charset="0"/>
              </a:rPr>
              <a:t>2.) Ground level detector </a:t>
            </a:r>
          </a:p>
          <a:p>
            <a:pPr marL="1011238" lvl="1" indent="-285750">
              <a:buFont typeface="Arial" panose="020B0604020202020204" pitchFamily="34" charset="0"/>
              <a:buChar char="•"/>
            </a:pPr>
            <a:r>
              <a:rPr lang="en-IN" sz="2000" dirty="0" smtClean="0">
                <a:solidFill>
                  <a:schemeClr val="tx1"/>
                </a:solidFill>
                <a:latin typeface="Times New Roman" panose="02020603050405020304" pitchFamily="18" charset="0"/>
                <a:cs typeface="Times New Roman" panose="02020603050405020304" pitchFamily="18" charset="0"/>
              </a:rPr>
              <a:t>Pneumatic </a:t>
            </a:r>
            <a:r>
              <a:rPr lang="en-IN" sz="2000" dirty="0">
                <a:solidFill>
                  <a:schemeClr val="tx1"/>
                </a:solidFill>
                <a:latin typeface="Times New Roman" panose="02020603050405020304" pitchFamily="18" charset="0"/>
                <a:cs typeface="Times New Roman" panose="02020603050405020304" pitchFamily="18" charset="0"/>
              </a:rPr>
              <a:t>sensor</a:t>
            </a:r>
          </a:p>
          <a:p>
            <a:pPr marL="268288" algn="l"/>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3</a:t>
            </a:r>
            <a:r>
              <a:rPr lang="en-IN" dirty="0">
                <a:latin typeface="Times New Roman" panose="02020603050405020304" pitchFamily="18" charset="0"/>
                <a:cs typeface="Times New Roman" panose="02020603050405020304" pitchFamily="18" charset="0"/>
              </a:rPr>
              <a:t>.) Underground level </a:t>
            </a:r>
            <a:r>
              <a:rPr lang="en-IN" dirty="0" smtClean="0">
                <a:latin typeface="Times New Roman" panose="02020603050405020304" pitchFamily="18" charset="0"/>
                <a:cs typeface="Times New Roman" panose="02020603050405020304" pitchFamily="18" charset="0"/>
              </a:rPr>
              <a:t>detectors</a:t>
            </a:r>
          </a:p>
          <a:p>
            <a:pPr marL="1011238" lvl="1" indent="-285750">
              <a:buFont typeface="Arial" panose="020B0604020202020204" pitchFamily="34" charset="0"/>
              <a:buChar char="•"/>
            </a:pPr>
            <a:r>
              <a:rPr lang="en-IN" sz="2000" dirty="0" smtClean="0">
                <a:solidFill>
                  <a:schemeClr val="tx1"/>
                </a:solidFill>
                <a:latin typeface="Times New Roman" panose="02020603050405020304" pitchFamily="18" charset="0"/>
                <a:cs typeface="Times New Roman" panose="02020603050405020304" pitchFamily="18" charset="0"/>
              </a:rPr>
              <a:t>Underground </a:t>
            </a:r>
            <a:r>
              <a:rPr lang="en-IN" sz="2000" dirty="0">
                <a:solidFill>
                  <a:schemeClr val="tx1"/>
                </a:solidFill>
                <a:latin typeface="Times New Roman" panose="02020603050405020304" pitchFamily="18" charset="0"/>
                <a:cs typeface="Times New Roman" panose="02020603050405020304" pitchFamily="18" charset="0"/>
              </a:rPr>
              <a:t>Inductive Loops</a:t>
            </a:r>
          </a:p>
          <a:p>
            <a:pPr marL="268288" algn="l"/>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In </a:t>
            </a:r>
            <a:r>
              <a:rPr lang="en-IN" dirty="0">
                <a:latin typeface="Times New Roman" panose="02020603050405020304" pitchFamily="18" charset="0"/>
                <a:cs typeface="Times New Roman" panose="02020603050405020304" pitchFamily="18" charset="0"/>
              </a:rPr>
              <a:t>previous detection systems data loggers were used in order to store the information and were restricted for the remote drivers. Therefore in order to send the current status of parking areas we came up with the idea of IOT.</a:t>
            </a:r>
          </a:p>
          <a:p>
            <a:pPr algn="l"/>
            <a:endParaRPr lang="en-IN" sz="1600" dirty="0"/>
          </a:p>
        </p:txBody>
      </p:sp>
      <p:sp>
        <p:nvSpPr>
          <p:cNvPr id="4" name="Title 3"/>
          <p:cNvSpPr>
            <a:spLocks noGrp="1"/>
          </p:cNvSpPr>
          <p:nvPr>
            <p:ph type="title"/>
          </p:nvPr>
        </p:nvSpPr>
        <p:spPr>
          <a:xfrm>
            <a:off x="2572279" y="504825"/>
            <a:ext cx="8930747" cy="792064"/>
          </a:xfrm>
        </p:spPr>
        <p:txBody>
          <a:bodyPr>
            <a:normAutofit/>
          </a:bodyPr>
          <a:lstStyle/>
          <a:p>
            <a:r>
              <a:rPr lang="en-IN" sz="2800" dirty="0" smtClean="0">
                <a:latin typeface="Algerian" panose="04020705040A02060702" pitchFamily="82" charset="0"/>
                <a:cs typeface="Times New Roman" panose="02020603050405020304" pitchFamily="18" charset="0"/>
              </a:rPr>
              <a:t>LITERATURE SURVEY</a:t>
            </a:r>
            <a:r>
              <a:rPr lang="en-IN" sz="2800" dirty="0" smtClean="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39668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463639" y="504824"/>
            <a:ext cx="1493950" cy="1336675"/>
          </a:xfrm>
        </p:spPr>
      </p:pic>
      <p:sp>
        <p:nvSpPr>
          <p:cNvPr id="11" name="Rectangle 1"/>
          <p:cNvSpPr>
            <a:spLocks noGrp="1" noChangeArrowheads="1"/>
          </p:cNvSpPr>
          <p:nvPr>
            <p:ph type="ftr" sz="quarter" idx="11"/>
          </p:nvPr>
        </p:nvSpPr>
        <p:spPr bwMode="auto">
          <a:xfrm>
            <a:off x="2920007" y="6519446"/>
            <a:ext cx="893074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9pPr>
          </a:lstStyle>
          <a:p>
            <a:r>
              <a:rPr lang="en-IN" sz="1600" dirty="0">
                <a:latin typeface="Times New Roman" panose="02020603050405020304" pitchFamily="18" charset="0"/>
                <a:cs typeface="Times New Roman" panose="02020603050405020304" pitchFamily="18" charset="0"/>
              </a:rPr>
              <a:t>Parking Assistance On a Crowded Road Using Inductive loop &amp; IoT               </a:t>
            </a:r>
          </a:p>
        </p:txBody>
      </p:sp>
      <p:sp>
        <p:nvSpPr>
          <p:cNvPr id="17" name="Title 7"/>
          <p:cNvSpPr>
            <a:spLocks noGrp="1"/>
          </p:cNvSpPr>
          <p:nvPr>
            <p:ph type="body" idx="1"/>
          </p:nvPr>
        </p:nvSpPr>
        <p:spPr>
          <a:xfrm>
            <a:off x="2571750" y="785610"/>
            <a:ext cx="8931275" cy="5293217"/>
          </a:xfrm>
        </p:spPr>
        <p:txBody>
          <a:bodyPr anchor="t">
            <a:normAutofit fontScale="85000" lnSpcReduction="20000"/>
          </a:bodyPr>
          <a:lstStyle/>
          <a:p>
            <a:r>
              <a:rPr lang="en-IN" sz="2800" dirty="0" smtClean="0">
                <a:latin typeface="Times New Roman" panose="02020603050405020304" pitchFamily="18" charset="0"/>
                <a:cs typeface="Times New Roman" panose="02020603050405020304" pitchFamily="18" charset="0"/>
              </a:rPr>
              <a:t>					 </a:t>
            </a:r>
            <a:r>
              <a:rPr lang="en-IN" sz="2800" dirty="0" smtClean="0">
                <a:latin typeface="Algerian" panose="04020705040A02060702" pitchFamily="82" charset="0"/>
                <a:cs typeface="Times New Roman" panose="02020603050405020304" pitchFamily="18" charset="0"/>
              </a:rPr>
              <a:t>AIM &amp; OBJECTIVE</a:t>
            </a:r>
            <a:r>
              <a:rPr lang="en-IN" sz="2800"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To find parking space in crowded area within short period of time.</a:t>
            </a:r>
          </a:p>
          <a:p>
            <a:pPr marL="342900" lvl="0" indent="-3429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Accurately predicts and senses vehicle occupancy in real time.</a:t>
            </a:r>
          </a:p>
          <a:p>
            <a:pPr marL="342900" lvl="0" indent="-3429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Guides </a:t>
            </a:r>
            <a:r>
              <a:rPr lang="en-US" sz="2800" dirty="0">
                <a:latin typeface="Times New Roman" panose="02020603050405020304" pitchFamily="18" charset="0"/>
                <a:cs typeface="Times New Roman" panose="02020603050405020304" pitchFamily="18" charset="0"/>
              </a:rPr>
              <a:t>residents and visitors to available parking.</a:t>
            </a:r>
            <a:endParaRPr lang="en-IN" sz="2800" dirty="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Simplifies the parking experience and adds value for parking stakeholders, such as drivers and merchants.</a:t>
            </a:r>
            <a:endParaRPr lang="en-IN" sz="2800" dirty="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Enables intelligent decisions using data, including real–time status applications and historical analytics reports</a:t>
            </a:r>
            <a:r>
              <a:rPr lang="en-US" sz="2800" dirty="0" smtClean="0">
                <a:latin typeface="Times New Roman" panose="02020603050405020304" pitchFamily="18" charset="0"/>
                <a:cs typeface="Times New Roman" panose="02020603050405020304" pitchFamily="18" charset="0"/>
              </a:rPr>
              <a:t>.</a:t>
            </a:r>
          </a:p>
          <a:p>
            <a:pPr marL="342900" lvl="0" indent="-3429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In 21</a:t>
            </a:r>
            <a:r>
              <a:rPr lang="en-US" sz="2800" baseline="30000" dirty="0" smtClean="0">
                <a:latin typeface="Times New Roman" panose="02020603050405020304" pitchFamily="18" charset="0"/>
                <a:cs typeface="Times New Roman" panose="02020603050405020304" pitchFamily="18" charset="0"/>
              </a:rPr>
              <a:t>st</a:t>
            </a:r>
            <a:r>
              <a:rPr lang="en-US" sz="2800" dirty="0" smtClean="0">
                <a:latin typeface="Times New Roman" panose="02020603050405020304" pitchFamily="18" charset="0"/>
                <a:cs typeface="Times New Roman" panose="02020603050405020304" pitchFamily="18" charset="0"/>
              </a:rPr>
              <a:t> century we want to hyper connected society in which objects are connected to mobile devices.</a:t>
            </a:r>
            <a:endParaRPr lang="en-IN" sz="2800"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	</a:t>
            </a:r>
          </a:p>
          <a:p>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83463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572279" y="504823"/>
            <a:ext cx="8930747" cy="697482"/>
          </a:xfrm>
        </p:spPr>
        <p:txBody>
          <a:bodyPr>
            <a:normAutofit/>
          </a:bodyPr>
          <a:lstStyle/>
          <a:p>
            <a:r>
              <a:rPr lang="en-IN" sz="2800" dirty="0" smtClean="0">
                <a:latin typeface="Algerian" panose="04020705040A02060702" pitchFamily="82" charset="0"/>
                <a:cs typeface="Times New Roman" panose="02020603050405020304" pitchFamily="18" charset="0"/>
              </a:rPr>
              <a:t> BLOCK DIAGRAM	</a:t>
            </a:r>
            <a:r>
              <a:rPr lang="en-IN" sz="2800" dirty="0" smtClean="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
        <p:nvSpPr>
          <p:cNvPr id="9" name="Text Placeholder 8"/>
          <p:cNvSpPr>
            <a:spLocks noGrp="1"/>
          </p:cNvSpPr>
          <p:nvPr>
            <p:ph type="body" idx="1"/>
          </p:nvPr>
        </p:nvSpPr>
        <p:spPr>
          <a:xfrm>
            <a:off x="2572278" y="1371600"/>
            <a:ext cx="8930748" cy="4473203"/>
          </a:xfrm>
        </p:spPr>
        <p:txBody>
          <a:bodyPr/>
          <a:lstStyle/>
          <a:p>
            <a:endParaRPr lang="en-IN" dirty="0"/>
          </a:p>
          <a:p>
            <a:endParaRPr lang="en-IN" dirty="0"/>
          </a:p>
        </p:txBody>
      </p:sp>
      <p:pic>
        <p:nvPicPr>
          <p:cNvPr id="6" name="Content Placeholder 5"/>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463639" y="504824"/>
            <a:ext cx="1493950" cy="1336675"/>
          </a:xfrm>
        </p:spPr>
      </p:pic>
      <p:sp>
        <p:nvSpPr>
          <p:cNvPr id="11" name="Rectangle 1"/>
          <p:cNvSpPr>
            <a:spLocks noGrp="1" noChangeArrowheads="1"/>
          </p:cNvSpPr>
          <p:nvPr>
            <p:ph type="ftr" sz="quarter" idx="11"/>
          </p:nvPr>
        </p:nvSpPr>
        <p:spPr bwMode="auto">
          <a:xfrm>
            <a:off x="3010160" y="6502285"/>
            <a:ext cx="893074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9pPr>
          </a:lstStyle>
          <a:p>
            <a:r>
              <a:rPr lang="en-IN" sz="1600" dirty="0">
                <a:latin typeface="Times New Roman" panose="02020603050405020304" pitchFamily="18" charset="0"/>
                <a:cs typeface="Times New Roman" panose="02020603050405020304" pitchFamily="18" charset="0"/>
              </a:rPr>
              <a:t>Parking Assistance On a Crowded Road Using Inductive loop &amp; IoT               </a:t>
            </a:r>
          </a:p>
        </p:txBody>
      </p:sp>
      <p:sp>
        <p:nvSpPr>
          <p:cNvPr id="3" name="Rounded Rectangle 50"/>
          <p:cNvSpPr>
            <a:spLocks noChangeArrowheads="1"/>
          </p:cNvSpPr>
          <p:nvPr/>
        </p:nvSpPr>
        <p:spPr bwMode="auto">
          <a:xfrm>
            <a:off x="5263524" y="3542834"/>
            <a:ext cx="2070100" cy="563871"/>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Bookman Old Style" panose="02050604050505020204" pitchFamily="18" charset="0"/>
                <a:ea typeface="Times New Roman" panose="02020603050405020304" pitchFamily="18" charset="0"/>
                <a:cs typeface="Times New Roman" panose="02020603050405020304" pitchFamily="18" charset="0"/>
              </a:rPr>
              <a:t>Pulse Shaping</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 name="Rounded Rectangle 55"/>
          <p:cNvSpPr>
            <a:spLocks noChangeArrowheads="1"/>
          </p:cNvSpPr>
          <p:nvPr/>
        </p:nvSpPr>
        <p:spPr bwMode="auto">
          <a:xfrm>
            <a:off x="8161159" y="4344829"/>
            <a:ext cx="1370393" cy="837031"/>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Bookman Old Style" panose="02050604050505020204" pitchFamily="18" charset="0"/>
                <a:ea typeface="Times New Roman" panose="02020603050405020304" pitchFamily="18" charset="0"/>
                <a:cs typeface="Times New Roman" panose="02020603050405020304" pitchFamily="18" charset="0"/>
              </a:rPr>
              <a:t>CC2500 RF Module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ounded Rectangle 52"/>
          <p:cNvSpPr>
            <a:spLocks noChangeArrowheads="1"/>
          </p:cNvSpPr>
          <p:nvPr/>
        </p:nvSpPr>
        <p:spPr bwMode="auto">
          <a:xfrm>
            <a:off x="5263524" y="4401394"/>
            <a:ext cx="2070100" cy="811632"/>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Bookman Old Style" panose="02050604050505020204" pitchFamily="18" charset="0"/>
                <a:ea typeface="Times New Roman" panose="02020603050405020304" pitchFamily="18" charset="0"/>
                <a:cs typeface="Times New Roman" panose="02020603050405020304" pitchFamily="18" charset="0"/>
              </a:rPr>
              <a:t> ATmega8</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12" name="Rounded Rectangle 59"/>
          <p:cNvSpPr>
            <a:spLocks noChangeArrowheads="1"/>
          </p:cNvSpPr>
          <p:nvPr/>
        </p:nvSpPr>
        <p:spPr bwMode="auto">
          <a:xfrm>
            <a:off x="5245100" y="1572536"/>
            <a:ext cx="2070100" cy="61206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Bookman Old Style" panose="02050604050505020204" pitchFamily="18" charset="0"/>
                <a:ea typeface="Times New Roman" panose="02020603050405020304" pitchFamily="18" charset="0"/>
                <a:cs typeface="Times New Roman" panose="02020603050405020304" pitchFamily="18" charset="0"/>
              </a:rPr>
              <a:t>Inductive Loop</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13" name="Rounded Rectangle 48"/>
          <p:cNvSpPr>
            <a:spLocks noChangeArrowheads="1"/>
          </p:cNvSpPr>
          <p:nvPr/>
        </p:nvSpPr>
        <p:spPr bwMode="auto">
          <a:xfrm>
            <a:off x="5263524" y="2425201"/>
            <a:ext cx="2051676" cy="67958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Bookman Old Style" panose="02050604050505020204" pitchFamily="18" charset="0"/>
                <a:ea typeface="Times New Roman" panose="02020603050405020304" pitchFamily="18" charset="0"/>
                <a:cs typeface="Times New Roman" panose="02020603050405020304" pitchFamily="18" charset="0"/>
              </a:rPr>
              <a:t>LC Oscillator</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19" name="Rounded Rectangle 57"/>
          <p:cNvSpPr>
            <a:spLocks noChangeArrowheads="1"/>
          </p:cNvSpPr>
          <p:nvPr/>
        </p:nvSpPr>
        <p:spPr bwMode="auto">
          <a:xfrm>
            <a:off x="3227062" y="2499766"/>
            <a:ext cx="1511300" cy="557212"/>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Bookman Old Style" panose="02050604050505020204" pitchFamily="18" charset="0"/>
                <a:ea typeface="Times New Roman" panose="02020603050405020304" pitchFamily="18" charset="0"/>
                <a:cs typeface="Times New Roman" panose="02020603050405020304" pitchFamily="18" charset="0"/>
              </a:rPr>
              <a:t>Power Supply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2" name="Rectangle 1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4" name="Rectangle 17"/>
          <p:cNvSpPr>
            <a:spLocks noChangeArrowheads="1"/>
          </p:cNvSpPr>
          <p:nvPr/>
        </p:nvSpPr>
        <p:spPr bwMode="auto">
          <a:xfrm>
            <a:off x="0" y="914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cxnSp>
        <p:nvCxnSpPr>
          <p:cNvPr id="27" name="Straight Arrow Connector 26"/>
          <p:cNvCxnSpPr/>
          <p:nvPr/>
        </p:nvCxnSpPr>
        <p:spPr>
          <a:xfrm>
            <a:off x="4763135" y="2773481"/>
            <a:ext cx="481965" cy="48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p:cNvCxnSpPr/>
          <p:nvPr/>
        </p:nvCxnSpPr>
        <p:spPr>
          <a:xfrm>
            <a:off x="3671047" y="4825185"/>
            <a:ext cx="1574053" cy="31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p:cNvCxnSpPr/>
          <p:nvPr/>
        </p:nvCxnSpPr>
        <p:spPr>
          <a:xfrm>
            <a:off x="6096000" y="2166473"/>
            <a:ext cx="0" cy="2587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p:cNvCxnSpPr>
            <a:stCxn id="13" idx="2"/>
            <a:endCxn id="3" idx="0"/>
          </p:cNvCxnSpPr>
          <p:nvPr/>
        </p:nvCxnSpPr>
        <p:spPr>
          <a:xfrm>
            <a:off x="6289362" y="3104789"/>
            <a:ext cx="9212" cy="43804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p:cNvCxnSpPr/>
          <p:nvPr/>
        </p:nvCxnSpPr>
        <p:spPr>
          <a:xfrm flipV="1">
            <a:off x="7333624" y="4638725"/>
            <a:ext cx="827535" cy="37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p:cNvCxnSpPr/>
          <p:nvPr/>
        </p:nvCxnSpPr>
        <p:spPr>
          <a:xfrm flipH="1" flipV="1">
            <a:off x="7315200" y="4878797"/>
            <a:ext cx="827535" cy="18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p:cNvCxnSpPr>
            <a:stCxn id="3" idx="2"/>
            <a:endCxn id="5" idx="0"/>
          </p:cNvCxnSpPr>
          <p:nvPr/>
        </p:nvCxnSpPr>
        <p:spPr>
          <a:xfrm>
            <a:off x="6298574" y="4106705"/>
            <a:ext cx="0" cy="2946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2" name="TextBox 31"/>
          <p:cNvSpPr txBox="1"/>
          <p:nvPr/>
        </p:nvSpPr>
        <p:spPr>
          <a:xfrm>
            <a:off x="4738362" y="5807482"/>
            <a:ext cx="3246539"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Block Diagram of Parking Loop</a:t>
            </a:r>
            <a:endParaRPr lang="en-IN" dirty="0">
              <a:latin typeface="Times New Roman" panose="02020603050405020304" pitchFamily="18" charset="0"/>
              <a:cs typeface="Times New Roman" panose="02020603050405020304" pitchFamily="18" charset="0"/>
            </a:endParaRPr>
          </a:p>
        </p:txBody>
      </p:sp>
      <p:cxnSp>
        <p:nvCxnSpPr>
          <p:cNvPr id="21" name="Straight Connector 20"/>
          <p:cNvCxnSpPr/>
          <p:nvPr/>
        </p:nvCxnSpPr>
        <p:spPr>
          <a:xfrm>
            <a:off x="3647012" y="3056978"/>
            <a:ext cx="24035" cy="1768207"/>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Connector 34"/>
          <p:cNvCxnSpPr/>
          <p:nvPr/>
        </p:nvCxnSpPr>
        <p:spPr>
          <a:xfrm>
            <a:off x="4228474" y="3056978"/>
            <a:ext cx="18424" cy="767791"/>
          </a:xfrm>
          <a:prstGeom prst="line">
            <a:avLst/>
          </a:prstGeom>
        </p:spPr>
        <p:style>
          <a:lnRef idx="2">
            <a:schemeClr val="dk1"/>
          </a:lnRef>
          <a:fillRef idx="0">
            <a:schemeClr val="dk1"/>
          </a:fillRef>
          <a:effectRef idx="1">
            <a:schemeClr val="dk1"/>
          </a:effectRef>
          <a:fontRef idx="minor">
            <a:schemeClr val="tx1"/>
          </a:fontRef>
        </p:style>
      </p:cxnSp>
      <p:cxnSp>
        <p:nvCxnSpPr>
          <p:cNvPr id="38" name="Straight Arrow Connector 37"/>
          <p:cNvCxnSpPr/>
          <p:nvPr/>
        </p:nvCxnSpPr>
        <p:spPr>
          <a:xfrm>
            <a:off x="4246898" y="3824769"/>
            <a:ext cx="101662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p:cNvCxnSpPr>
            <a:endCxn id="12" idx="2"/>
          </p:cNvCxnSpPr>
          <p:nvPr/>
        </p:nvCxnSpPr>
        <p:spPr>
          <a:xfrm flipH="1" flipV="1">
            <a:off x="6280150" y="2184602"/>
            <a:ext cx="15417" cy="2179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584224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197125" y="218269"/>
            <a:ext cx="8930747" cy="727627"/>
          </a:xfrm>
        </p:spPr>
        <p:txBody>
          <a:bodyPr>
            <a:normAutofit/>
          </a:bodyPr>
          <a:lstStyle/>
          <a:p>
            <a:r>
              <a:rPr lang="en-IN" sz="2800" dirty="0">
                <a:latin typeface="Times New Roman" panose="02020603050405020304" pitchFamily="18" charset="0"/>
                <a:cs typeface="Times New Roman" panose="02020603050405020304" pitchFamily="18" charset="0"/>
              </a:rPr>
              <a:t>	</a:t>
            </a:r>
            <a:r>
              <a:rPr lang="en-IN" sz="2800" dirty="0" smtClean="0">
                <a:latin typeface="Algerian" panose="04020705040A02060702" pitchFamily="82" charset="0"/>
                <a:cs typeface="Times New Roman" panose="02020603050405020304" pitchFamily="18" charset="0"/>
              </a:rPr>
              <a:t>BLOCK DIAGRAM</a:t>
            </a:r>
            <a:r>
              <a:rPr lang="en-IN" sz="2800" dirty="0" smtClean="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
        <p:nvSpPr>
          <p:cNvPr id="9" name="Text Placeholder 8"/>
          <p:cNvSpPr>
            <a:spLocks noGrp="1"/>
          </p:cNvSpPr>
          <p:nvPr>
            <p:ph type="body" idx="1"/>
          </p:nvPr>
        </p:nvSpPr>
        <p:spPr>
          <a:xfrm>
            <a:off x="2197125" y="967289"/>
            <a:ext cx="9743083" cy="5072135"/>
          </a:xfrm>
        </p:spPr>
        <p:txBody>
          <a:bodyPr>
            <a:normAutofit fontScale="25000" lnSpcReduction="20000"/>
          </a:bodyPr>
          <a:lstStyle/>
          <a:p>
            <a:endParaRPr lang="en-IN" dirty="0"/>
          </a:p>
          <a:p>
            <a:pPr algn="l"/>
            <a:r>
              <a:rPr lang="en-IN" sz="6400" b="1" dirty="0" smtClean="0">
                <a:latin typeface="Times New Roman" panose="02020603050405020304" pitchFamily="18" charset="0"/>
                <a:cs typeface="Times New Roman" panose="02020603050405020304" pitchFamily="18" charset="0"/>
              </a:rPr>
              <a:t>GATEWAY:</a:t>
            </a:r>
          </a:p>
          <a:p>
            <a:endParaRPr lang="en-IN" dirty="0"/>
          </a:p>
          <a:p>
            <a:endParaRPr lang="en-IN" dirty="0" smtClean="0"/>
          </a:p>
          <a:p>
            <a:endParaRPr lang="en-IN" dirty="0"/>
          </a:p>
          <a:p>
            <a:pPr marL="342900" indent="-342900" algn="l">
              <a:buFont typeface="Arial" panose="020B0604020202020204" pitchFamily="34" charset="0"/>
              <a:buChar char="•"/>
            </a:pPr>
            <a:endParaRPr lang="en-IN" sz="1600" b="1"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sz="1600" b="1"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sz="1600" b="1" dirty="0" smtClean="0">
              <a:latin typeface="Times New Roman" panose="02020603050405020304" pitchFamily="18" charset="0"/>
              <a:cs typeface="Times New Roman" panose="02020603050405020304" pitchFamily="18" charset="0"/>
            </a:endParaRPr>
          </a:p>
          <a:p>
            <a:pPr algn="l"/>
            <a:endParaRPr lang="en-IN" sz="5600" b="1" dirty="0">
              <a:latin typeface="Times New Roman" panose="02020603050405020304" pitchFamily="18" charset="0"/>
              <a:cs typeface="Times New Roman" panose="02020603050405020304" pitchFamily="18" charset="0"/>
            </a:endParaRPr>
          </a:p>
          <a:p>
            <a:pPr marL="342900" indent="-342900" algn="just">
              <a:lnSpc>
                <a:spcPct val="120000"/>
              </a:lnSpc>
              <a:buFont typeface="Arial" panose="020B0604020202020204" pitchFamily="34" charset="0"/>
              <a:buChar char="•"/>
            </a:pPr>
            <a:r>
              <a:rPr lang="en-IN" sz="6400" b="1" dirty="0" smtClean="0">
                <a:latin typeface="Times New Roman" panose="02020603050405020304" pitchFamily="18" charset="0"/>
                <a:cs typeface="Times New Roman" panose="02020603050405020304" pitchFamily="18" charset="0"/>
              </a:rPr>
              <a:t>LC OSCILLATOR :</a:t>
            </a:r>
            <a:r>
              <a:rPr lang="en-IN" sz="6400" dirty="0">
                <a:latin typeface="Times New Roman" panose="02020603050405020304" pitchFamily="18" charset="0"/>
                <a:cs typeface="Times New Roman" panose="02020603050405020304" pitchFamily="18" charset="0"/>
              </a:rPr>
              <a:t> </a:t>
            </a:r>
            <a:r>
              <a:rPr lang="en-IN" sz="6400" dirty="0" smtClean="0">
                <a:latin typeface="Times New Roman" panose="02020603050405020304" pitchFamily="18" charset="0"/>
                <a:cs typeface="Times New Roman" panose="02020603050405020304" pitchFamily="18" charset="0"/>
              </a:rPr>
              <a:t>The electronic circuit consist of inductor and capacitor which can act as a resonator. It is used either for generating a signal at a particular frequency or picking out a signal at a particular frequency.</a:t>
            </a:r>
            <a:endParaRPr lang="en-IN" sz="6400" dirty="0">
              <a:latin typeface="Times New Roman" panose="02020603050405020304" pitchFamily="18" charset="0"/>
              <a:cs typeface="Times New Roman" panose="02020603050405020304" pitchFamily="18" charset="0"/>
            </a:endParaRPr>
          </a:p>
          <a:p>
            <a:pPr marL="342900" indent="-342900" algn="just">
              <a:lnSpc>
                <a:spcPct val="120000"/>
              </a:lnSpc>
              <a:buFont typeface="Arial" panose="020B0604020202020204" pitchFamily="34" charset="0"/>
              <a:buChar char="•"/>
            </a:pPr>
            <a:r>
              <a:rPr lang="en-IN" sz="6400" b="1" dirty="0" smtClean="0">
                <a:latin typeface="Times New Roman" panose="02020603050405020304" pitchFamily="18" charset="0"/>
                <a:cs typeface="Times New Roman" panose="02020603050405020304" pitchFamily="18" charset="0"/>
              </a:rPr>
              <a:t>PULSE SHAPING:</a:t>
            </a:r>
            <a:r>
              <a:rPr lang="en-IN" sz="6400" b="1" dirty="0">
                <a:latin typeface="Times New Roman" panose="02020603050405020304" pitchFamily="18" charset="0"/>
                <a:cs typeface="Times New Roman" panose="02020603050405020304" pitchFamily="18" charset="0"/>
              </a:rPr>
              <a:t> </a:t>
            </a:r>
            <a:r>
              <a:rPr lang="en-IN" sz="6400" dirty="0" smtClean="0">
                <a:latin typeface="Times New Roman" panose="02020603050405020304" pitchFamily="18" charset="0"/>
                <a:cs typeface="Times New Roman" panose="02020603050405020304" pitchFamily="18" charset="0"/>
              </a:rPr>
              <a:t>It is process of changing the shape of transmitted pulse for better understanding.</a:t>
            </a:r>
          </a:p>
          <a:p>
            <a:pPr marL="342900" indent="-342900" algn="just">
              <a:lnSpc>
                <a:spcPct val="120000"/>
              </a:lnSpc>
              <a:buFont typeface="Arial" panose="020B0604020202020204" pitchFamily="34" charset="0"/>
              <a:buChar char="•"/>
            </a:pPr>
            <a:r>
              <a:rPr lang="en-IN" sz="6400" b="1" dirty="0" smtClean="0">
                <a:latin typeface="Times New Roman" panose="02020603050405020304" pitchFamily="18" charset="0"/>
                <a:cs typeface="Times New Roman" panose="02020603050405020304" pitchFamily="18" charset="0"/>
              </a:rPr>
              <a:t>CC2500 RF MODULE</a:t>
            </a:r>
            <a:r>
              <a:rPr lang="en-IN" sz="6400" dirty="0" smtClean="0">
                <a:latin typeface="Times New Roman" panose="02020603050405020304" pitchFamily="18" charset="0"/>
                <a:cs typeface="Times New Roman" panose="02020603050405020304" pitchFamily="18" charset="0"/>
              </a:rPr>
              <a:t>: It is a transceiver used for very low power wireless application. It can be controlled by SPI interface.</a:t>
            </a:r>
          </a:p>
          <a:p>
            <a:pPr marL="342900" indent="-342900" algn="just">
              <a:lnSpc>
                <a:spcPct val="120000"/>
              </a:lnSpc>
              <a:buFont typeface="Arial" panose="020B0604020202020204" pitchFamily="34" charset="0"/>
              <a:buChar char="•"/>
            </a:pPr>
            <a:r>
              <a:rPr lang="en-IN" sz="6400" b="1" dirty="0" smtClean="0">
                <a:latin typeface="Times New Roman" panose="02020603050405020304" pitchFamily="18" charset="0"/>
                <a:cs typeface="Times New Roman" panose="02020603050405020304" pitchFamily="18" charset="0"/>
              </a:rPr>
              <a:t>ATMEGA8 and ATMEGA16: </a:t>
            </a:r>
            <a:r>
              <a:rPr lang="en-IN" sz="6400" dirty="0" smtClean="0">
                <a:latin typeface="Times New Roman" panose="02020603050405020304" pitchFamily="18" charset="0"/>
                <a:cs typeface="Times New Roman" panose="02020603050405020304" pitchFamily="18" charset="0"/>
              </a:rPr>
              <a:t>It is </a:t>
            </a:r>
            <a:r>
              <a:rPr lang="en-IN" sz="6400" dirty="0">
                <a:latin typeface="Times New Roman" panose="02020603050405020304" pitchFamily="18" charset="0"/>
                <a:cs typeface="Times New Roman" panose="02020603050405020304" pitchFamily="18" charset="0"/>
              </a:rPr>
              <a:t>a low-power CMOS 8-bit </a:t>
            </a:r>
            <a:r>
              <a:rPr lang="en-IN" sz="6400" dirty="0" smtClean="0">
                <a:latin typeface="Times New Roman" panose="02020603050405020304" pitchFamily="18" charset="0"/>
                <a:cs typeface="Times New Roman" panose="02020603050405020304" pitchFamily="18" charset="0"/>
              </a:rPr>
              <a:t>microcontroller which executes powerful instruction in a single clock cycle with high processing speed.</a:t>
            </a:r>
          </a:p>
          <a:p>
            <a:pPr marL="342900" indent="-342900" algn="just">
              <a:lnSpc>
                <a:spcPct val="120000"/>
              </a:lnSpc>
              <a:buFont typeface="Arial" panose="020B0604020202020204" pitchFamily="34" charset="0"/>
              <a:buChar char="•"/>
            </a:pPr>
            <a:r>
              <a:rPr lang="en-IN" sz="6400" b="1" dirty="0" smtClean="0">
                <a:latin typeface="Times New Roman" panose="02020603050405020304" pitchFamily="18" charset="0"/>
                <a:cs typeface="Times New Roman" panose="02020603050405020304" pitchFamily="18" charset="0"/>
              </a:rPr>
              <a:t>GPRS/GSM MODULE: </a:t>
            </a:r>
            <a:r>
              <a:rPr lang="en-IN" sz="6400" dirty="0" smtClean="0">
                <a:latin typeface="Times New Roman" panose="02020603050405020304" pitchFamily="18" charset="0"/>
                <a:cs typeface="Times New Roman" panose="02020603050405020304" pitchFamily="18" charset="0"/>
              </a:rPr>
              <a:t>This </a:t>
            </a:r>
            <a:r>
              <a:rPr lang="en-IN" sz="6400" dirty="0">
                <a:latin typeface="Times New Roman" panose="02020603050405020304" pitchFamily="18" charset="0"/>
                <a:cs typeface="Times New Roman" panose="02020603050405020304" pitchFamily="18" charset="0"/>
              </a:rPr>
              <a:t>module is used to establish communication between a computer and a </a:t>
            </a:r>
            <a:r>
              <a:rPr lang="en-IN" sz="6400" dirty="0" smtClean="0">
                <a:latin typeface="Times New Roman" panose="02020603050405020304" pitchFamily="18" charset="0"/>
                <a:cs typeface="Times New Roman" panose="02020603050405020304" pitchFamily="18" charset="0"/>
              </a:rPr>
              <a:t>GSM-GPRS system.</a:t>
            </a:r>
            <a:endParaRPr lang="en-IN" sz="6400" dirty="0">
              <a:latin typeface="Times New Roman" panose="02020603050405020304" pitchFamily="18" charset="0"/>
              <a:cs typeface="Times New Roman" panose="02020603050405020304" pitchFamily="18" charset="0"/>
            </a:endParaRPr>
          </a:p>
          <a:p>
            <a:pPr marL="342900" indent="-342900" algn="l">
              <a:lnSpc>
                <a:spcPct val="120000"/>
              </a:lnSpc>
              <a:buFont typeface="Arial" panose="020B0604020202020204" pitchFamily="34" charset="0"/>
              <a:buChar char="•"/>
            </a:pPr>
            <a:endParaRPr lang="en-IN" sz="56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4900" dirty="0"/>
          </a:p>
          <a:p>
            <a:pPr marL="342900" indent="-342900">
              <a:buFont typeface="Arial" panose="020B0604020202020204" pitchFamily="34" charset="0"/>
              <a:buChar char="•"/>
            </a:pPr>
            <a:endParaRPr lang="en-IN" dirty="0"/>
          </a:p>
        </p:txBody>
      </p:sp>
      <p:pic>
        <p:nvPicPr>
          <p:cNvPr id="6" name="Content Placeholder 5"/>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463639" y="504824"/>
            <a:ext cx="1493950" cy="1336675"/>
          </a:xfrm>
        </p:spPr>
      </p:pic>
      <p:sp>
        <p:nvSpPr>
          <p:cNvPr id="11" name="Rectangle 1"/>
          <p:cNvSpPr>
            <a:spLocks noGrp="1" noChangeArrowheads="1"/>
          </p:cNvSpPr>
          <p:nvPr>
            <p:ph type="ftr" sz="quarter" idx="11"/>
          </p:nvPr>
        </p:nvSpPr>
        <p:spPr bwMode="auto">
          <a:xfrm>
            <a:off x="3009460" y="6519446"/>
            <a:ext cx="893074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9pPr>
          </a:lstStyle>
          <a:p>
            <a:r>
              <a:rPr lang="en-IN" sz="1600" dirty="0">
                <a:latin typeface="Times New Roman" panose="02020603050405020304" pitchFamily="18" charset="0"/>
                <a:cs typeface="Times New Roman" panose="02020603050405020304" pitchFamily="18" charset="0"/>
              </a:rPr>
              <a:t>Parking Assistance On a Crowded Road Using Inductive loop &amp; IoT               </a:t>
            </a:r>
          </a:p>
        </p:txBody>
      </p:sp>
      <p:sp>
        <p:nvSpPr>
          <p:cNvPr id="22" name="Rectangle 1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4" name="Rectangle 17"/>
          <p:cNvSpPr>
            <a:spLocks noChangeArrowheads="1"/>
          </p:cNvSpPr>
          <p:nvPr/>
        </p:nvSpPr>
        <p:spPr bwMode="auto">
          <a:xfrm>
            <a:off x="0" y="914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Rounded Rectangle 12"/>
          <p:cNvSpPr>
            <a:spLocks noChangeArrowheads="1"/>
          </p:cNvSpPr>
          <p:nvPr/>
        </p:nvSpPr>
        <p:spPr bwMode="auto">
          <a:xfrm>
            <a:off x="8020545" y="1737351"/>
            <a:ext cx="1374775" cy="60483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Bookman Old Style" panose="02050604050505020204" pitchFamily="18" charset="0"/>
                <a:ea typeface="Times New Roman" panose="02020603050405020304" pitchFamily="18" charset="0"/>
                <a:cs typeface="Times New Roman" panose="02020603050405020304" pitchFamily="18" charset="0"/>
              </a:rPr>
              <a:t>GPRS/GSM Module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ounded Rectangle 1"/>
          <p:cNvSpPr>
            <a:spLocks noChangeArrowheads="1"/>
          </p:cNvSpPr>
          <p:nvPr/>
        </p:nvSpPr>
        <p:spPr bwMode="auto">
          <a:xfrm>
            <a:off x="5836780" y="1737351"/>
            <a:ext cx="1701800" cy="54270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Bookman Old Style" panose="02050604050505020204" pitchFamily="18" charset="0"/>
                <a:ea typeface="Times New Roman" panose="02020603050405020304" pitchFamily="18" charset="0"/>
                <a:cs typeface="Times New Roman" panose="02020603050405020304" pitchFamily="18" charset="0"/>
              </a:rPr>
              <a:t>ATmega16</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32" name="Straight Arrow Connector 31"/>
          <p:cNvCxnSpPr>
            <a:cxnSpLocks noChangeShapeType="1"/>
          </p:cNvCxnSpPr>
          <p:nvPr/>
        </p:nvCxnSpPr>
        <p:spPr bwMode="auto">
          <a:xfrm>
            <a:off x="7538580" y="1861364"/>
            <a:ext cx="48196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3" name="Straight Arrow Connector 32"/>
          <p:cNvCxnSpPr>
            <a:cxnSpLocks noChangeShapeType="1"/>
          </p:cNvCxnSpPr>
          <p:nvPr/>
        </p:nvCxnSpPr>
        <p:spPr bwMode="auto">
          <a:xfrm flipH="1">
            <a:off x="7538580" y="2107807"/>
            <a:ext cx="481965" cy="63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 name="Rounded Rectangle 16"/>
          <p:cNvSpPr>
            <a:spLocks noChangeArrowheads="1"/>
          </p:cNvSpPr>
          <p:nvPr/>
        </p:nvSpPr>
        <p:spPr bwMode="auto">
          <a:xfrm>
            <a:off x="3948045" y="1700614"/>
            <a:ext cx="1374775" cy="579437"/>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Bookman Old Style" panose="02050604050505020204" pitchFamily="18" charset="0"/>
                <a:ea typeface="Times New Roman" panose="02020603050405020304" pitchFamily="18" charset="0"/>
                <a:cs typeface="Times New Roman" panose="02020603050405020304" pitchFamily="18" charset="0"/>
              </a:rPr>
              <a:t>CC2500 RF Module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35" name="Straight Arrow Connector 34"/>
          <p:cNvCxnSpPr>
            <a:cxnSpLocks noChangeShapeType="1"/>
          </p:cNvCxnSpPr>
          <p:nvPr/>
        </p:nvCxnSpPr>
        <p:spPr bwMode="auto">
          <a:xfrm>
            <a:off x="5322820" y="1868351"/>
            <a:ext cx="48196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6" name="Straight Arrow Connector 35"/>
          <p:cNvCxnSpPr>
            <a:cxnSpLocks noChangeShapeType="1"/>
          </p:cNvCxnSpPr>
          <p:nvPr/>
        </p:nvCxnSpPr>
        <p:spPr bwMode="auto">
          <a:xfrm flipH="1">
            <a:off x="5338817" y="2107807"/>
            <a:ext cx="481965" cy="63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3" name="Rectangle 8"/>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7985200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72278" y="361041"/>
            <a:ext cx="8930748" cy="1279073"/>
          </a:xfrm>
        </p:spPr>
        <p:txBody>
          <a:bodyPr>
            <a:normAutofit fontScale="85000" lnSpcReduction="20000"/>
          </a:bodyPr>
          <a:lstStyle/>
          <a:p>
            <a:r>
              <a:rPr lang="en-IN" sz="2800" dirty="0" smtClean="0">
                <a:latin typeface="Algerian" panose="04020705040A02060702" pitchFamily="82" charset="0"/>
              </a:rPr>
              <a:t>                  			Circuit diagram									</a:t>
            </a:r>
          </a:p>
          <a:p>
            <a:r>
              <a:rPr lang="en-IN" sz="2100" b="1" dirty="0" smtClean="0">
                <a:latin typeface="Times New Roman" panose="02020603050405020304" pitchFamily="18" charset="0"/>
                <a:cs typeface="Times New Roman" panose="02020603050405020304" pitchFamily="18" charset="0"/>
              </a:rPr>
              <a:t>Parking loop system</a:t>
            </a:r>
            <a:r>
              <a:rPr lang="en-IN" sz="1600" b="1" dirty="0" smtClean="0">
                <a:latin typeface="Times New Roman" panose="02020603050405020304" pitchFamily="18" charset="0"/>
                <a:cs typeface="Times New Roman" panose="02020603050405020304" pitchFamily="18" charset="0"/>
              </a:rPr>
              <a:t>																		 </a:t>
            </a:r>
            <a:endParaRPr lang="en-IN" sz="1600"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2964164" y="6492875"/>
            <a:ext cx="7084177" cy="365125"/>
          </a:xfrm>
        </p:spPr>
        <p:txBody>
          <a:bodyPr/>
          <a:lstStyle/>
          <a:p>
            <a:r>
              <a:rPr lang="en-IN" sz="1600" dirty="0" smtClean="0">
                <a:latin typeface="Times New Roman" panose="02020603050405020304" pitchFamily="18" charset="0"/>
                <a:cs typeface="Times New Roman" panose="02020603050405020304" pitchFamily="18" charset="0"/>
              </a:rPr>
              <a:t>Parking assistance on a crowded road using inductive loop &amp; </a:t>
            </a:r>
            <a:r>
              <a:rPr lang="en-IN" sz="1600" dirty="0" err="1" smtClean="0">
                <a:latin typeface="Times New Roman" panose="02020603050405020304" pitchFamily="18" charset="0"/>
                <a:cs typeface="Times New Roman" panose="02020603050405020304" pitchFamily="18" charset="0"/>
              </a:rPr>
              <a:t>iot</a:t>
            </a:r>
            <a:r>
              <a:rPr lang="en-IN" sz="1600" dirty="0" smtClean="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pic>
        <p:nvPicPr>
          <p:cNvPr id="102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8806" y="1640113"/>
            <a:ext cx="8543003" cy="458651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p:cNvSpPr>
            <a:spLocks noChangeArrowheads="1"/>
          </p:cNvSpPr>
          <p:nvPr/>
        </p:nvSpPr>
        <p:spPr bwMode="auto">
          <a:xfrm>
            <a:off x="0" y="75057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6692882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72278" y="348342"/>
            <a:ext cx="8930748" cy="1320801"/>
          </a:xfrm>
        </p:spPr>
        <p:txBody>
          <a:bodyPr>
            <a:normAutofit lnSpcReduction="10000"/>
          </a:bodyPr>
          <a:lstStyle/>
          <a:p>
            <a:r>
              <a:rPr lang="en-IN" sz="2800" dirty="0" smtClean="0">
                <a:latin typeface="Algerian" panose="04020705040A02060702" pitchFamily="82" charset="0"/>
              </a:rPr>
              <a:t>      				 circuit diagram						         	</a:t>
            </a:r>
          </a:p>
          <a:p>
            <a:r>
              <a:rPr lang="en-IN" b="1" dirty="0" smtClean="0">
                <a:latin typeface="Times New Roman" panose="02020603050405020304" pitchFamily="18" charset="0"/>
                <a:cs typeface="Times New Roman" panose="02020603050405020304" pitchFamily="18" charset="0"/>
              </a:rPr>
              <a:t>Gateway system																											</a:t>
            </a:r>
            <a:r>
              <a:rPr lang="en-IN" sz="2400" dirty="0" smtClean="0">
                <a:latin typeface="Algerian" panose="04020705040A02060702" pitchFamily="82" charset="0"/>
              </a:rPr>
              <a:t> </a:t>
            </a:r>
            <a:endParaRPr lang="en-IN" sz="2400" dirty="0">
              <a:latin typeface="Algerian" panose="04020705040A02060702" pitchFamily="82" charset="0"/>
            </a:endParaRPr>
          </a:p>
        </p:txBody>
      </p:sp>
      <p:sp>
        <p:nvSpPr>
          <p:cNvPr id="4" name="Footer Placeholder 3"/>
          <p:cNvSpPr>
            <a:spLocks noGrp="1"/>
          </p:cNvSpPr>
          <p:nvPr>
            <p:ph type="ftr" sz="quarter" idx="11"/>
          </p:nvPr>
        </p:nvSpPr>
        <p:spPr>
          <a:xfrm>
            <a:off x="2931885" y="6492875"/>
            <a:ext cx="7084177" cy="365125"/>
          </a:xfrm>
        </p:spPr>
        <p:txBody>
          <a:bodyPr/>
          <a:lstStyle/>
          <a:p>
            <a:r>
              <a:rPr lang="en-IN" sz="1600" dirty="0" smtClean="0">
                <a:latin typeface="Times New Roman" panose="02020603050405020304" pitchFamily="18" charset="0"/>
                <a:cs typeface="Times New Roman" panose="02020603050405020304" pitchFamily="18" charset="0"/>
              </a:rPr>
              <a:t>Parking assistance on a crowded road using inductive loop &amp; </a:t>
            </a:r>
            <a:r>
              <a:rPr lang="en-IN" sz="1600" dirty="0" err="1" smtClean="0">
                <a:latin typeface="Times New Roman" panose="02020603050405020304" pitchFamily="18" charset="0"/>
                <a:cs typeface="Times New Roman" panose="02020603050405020304" pitchFamily="18" charset="0"/>
              </a:rPr>
              <a:t>iot</a:t>
            </a:r>
            <a:r>
              <a:rPr lang="en-IN" sz="1600" dirty="0" smtClean="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pic>
        <p:nvPicPr>
          <p:cNvPr id="2049"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657" y="1364343"/>
            <a:ext cx="8316686" cy="494937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2572278" y="51795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5543599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809</TotalTime>
  <Words>918</Words>
  <Application>Microsoft Office PowerPoint</Application>
  <PresentationFormat>Widescreen</PresentationFormat>
  <Paragraphs>203</Paragraphs>
  <Slides>17</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Algerian</vt:lpstr>
      <vt:lpstr>Arial</vt:lpstr>
      <vt:lpstr>Bookman Old Style</vt:lpstr>
      <vt:lpstr>Calibri</vt:lpstr>
      <vt:lpstr>Corbel</vt:lpstr>
      <vt:lpstr>Times New Roman</vt:lpstr>
      <vt:lpstr>Parallax</vt:lpstr>
      <vt:lpstr>DR. D. Y .PATIL INSTITUTE OF ENGGINERING,MANAGEMENT&amp; RESEARCH</vt:lpstr>
      <vt:lpstr> INTRODUCTION        </vt:lpstr>
      <vt:lpstr>   WHY THIS TOPIC IS CHOOSEN?    </vt:lpstr>
      <vt:lpstr>LITERATURE SURVEY       </vt:lpstr>
      <vt:lpstr>PowerPoint Presentation</vt:lpstr>
      <vt:lpstr> BLOCK DIAGRAM          </vt:lpstr>
      <vt:lpstr> BLOCK DIAGRAM         </vt:lpstr>
      <vt:lpstr>PowerPoint Presentation</vt:lpstr>
      <vt:lpstr>PowerPoint Presentation</vt:lpstr>
      <vt:lpstr>           FLOW CHART of parking loop        </vt:lpstr>
      <vt:lpstr>PowerPoint Presentation</vt:lpstr>
      <vt:lpstr>        HARDWARE AND SOFTWARE TOOLS        </vt:lpstr>
      <vt:lpstr> EXPERIMENTAL RESULTS     </vt:lpstr>
      <vt:lpstr>ADVANTAGES AND DISADVANTAGES      </vt:lpstr>
      <vt:lpstr>APPLICATIONS        </vt:lpstr>
      <vt:lpstr>FUTURE SCOPE        </vt:lpstr>
      <vt:lpstr>REFERENCE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D. Y .PATIL INSTITUTE OF ENGG., MA</dc:title>
  <dc:creator>aniket londhe</dc:creator>
  <cp:lastModifiedBy>aniket londhe</cp:lastModifiedBy>
  <cp:revision>99</cp:revision>
  <dcterms:created xsi:type="dcterms:W3CDTF">2016-10-04T10:46:29Z</dcterms:created>
  <dcterms:modified xsi:type="dcterms:W3CDTF">2017-03-24T19:29:58Z</dcterms:modified>
</cp:coreProperties>
</file>