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0"/>
  </p:notesMasterIdLst>
  <p:sldIdLst>
    <p:sldId id="256" r:id="rId2"/>
    <p:sldId id="257" r:id="rId3"/>
    <p:sldId id="307" r:id="rId4"/>
    <p:sldId id="336" r:id="rId5"/>
    <p:sldId id="315" r:id="rId6"/>
    <p:sldId id="324" r:id="rId7"/>
    <p:sldId id="316" r:id="rId8"/>
    <p:sldId id="318" r:id="rId9"/>
    <p:sldId id="319" r:id="rId10"/>
    <p:sldId id="320" r:id="rId11"/>
    <p:sldId id="321" r:id="rId12"/>
    <p:sldId id="322" r:id="rId13"/>
    <p:sldId id="323" r:id="rId14"/>
    <p:sldId id="325" r:id="rId15"/>
    <p:sldId id="326" r:id="rId16"/>
    <p:sldId id="327" r:id="rId17"/>
    <p:sldId id="329" r:id="rId18"/>
    <p:sldId id="337" r:id="rId19"/>
    <p:sldId id="331" r:id="rId20"/>
    <p:sldId id="332" r:id="rId21"/>
    <p:sldId id="339" r:id="rId22"/>
    <p:sldId id="340" r:id="rId23"/>
    <p:sldId id="341" r:id="rId24"/>
    <p:sldId id="342" r:id="rId25"/>
    <p:sldId id="348" r:id="rId26"/>
    <p:sldId id="349" r:id="rId27"/>
    <p:sldId id="347" r:id="rId28"/>
    <p:sldId id="34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0" d="100"/>
          <a:sy n="60" d="100"/>
        </p:scale>
        <p:origin x="-1620" y="-27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01895E-B6E1-4DC7-B081-976EA002AD9F}" type="datetimeFigureOut">
              <a:rPr lang="en-IN" smtClean="0"/>
              <a:t>22/01/2021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A768AA-6F19-4500-86BC-0AC2A3FA2C87}" type="slidenum">
              <a:rPr lang="en-IN" smtClean="0"/>
              <a:t>‹#›</a:t>
            </a:fld>
            <a:endParaRPr lang="en-IN"/>
          </a:p>
        </p:txBody>
      </p:sp>
    </p:spTree>
    <p:extLst>
      <p:ext uri="{BB962C8B-B14F-4D97-AF65-F5344CB8AC3E}">
        <p14:creationId xmlns:p14="http://schemas.microsoft.com/office/powerpoint/2010/main" val="394466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n-US" smtClean="0"/>
              <a:t>Click to edit Master title style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CF47EC6B-2E96-48A1-9D92-4BA89306BE7D}" type="datetime1">
              <a:rPr lang="en-IN" smtClean="0"/>
              <a:t>22/01/2021</a:t>
            </a:fld>
            <a:endParaRPr lang="en-IN"/>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n-IN"/>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58B54043-7137-47BF-915A-77B4FA201E23}" type="slidenum">
              <a:rPr lang="en-IN" smtClean="0"/>
              <a:t>‹#›</a:t>
            </a:fld>
            <a:endParaRPr lang="en-IN"/>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8FDE00-1072-40D2-9E20-9555E33C841B}" type="datetime1">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B54043-7137-47BF-915A-77B4FA201E2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n-US" smtClean="0"/>
              <a:t>Click to edit Master title style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69DC0BC-2F14-4CA0-ADE9-69547CAA455E}" type="datetime1">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B54043-7137-47BF-915A-77B4FA201E2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6C2BE5-B10F-4A6A-B7BF-1D506594763D}" type="datetime1">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B54043-7137-47BF-915A-77B4FA201E2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3FB17D-E24E-4037-81A1-D299C08F8835}" type="datetime1">
              <a:rPr lang="en-IN" smtClean="0"/>
              <a:t>22/01/2021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B54043-7137-47BF-915A-77B4FA201E2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BC2F5B1D-A267-49BA-B396-BB2F38E48685}" type="datetime1">
              <a:rPr lang="en-IN" smtClean="0"/>
              <a:t>22/01/2021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B54043-7137-47BF-915A-77B4FA201E23}" type="slidenum">
              <a:rPr lang="en-IN" smtClean="0"/>
              <a:t>‹#›</a:t>
            </a:fld>
            <a:endParaRPr lang="en-IN"/>
          </a:p>
        </p:txBody>
      </p:sp>
      <p:sp>
        <p:nvSpPr>
          <p:cNvPr id="9" name="Content Placeholder 8"/>
          <p:cNvSpPr>
            <a:spLocks noGrp="1"/>
          </p:cNvSpPr>
          <p:nvPr>
            <p:ph sz="quarter" idx="13"/>
          </p:nvPr>
        </p:nvSpPr>
        <p:spPr>
          <a:xfrm>
            <a:off x="1042416" y="2313432"/>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A378176-FCA9-41CB-9DE7-5B9424CE6D8B}" type="datetime1">
              <a:rPr lang="en-IN" smtClean="0"/>
              <a:t>22/01/2021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B54043-7137-47BF-915A-77B4FA201E2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63B0A48-B89D-4FFF-AD1A-E1170C444039}" type="datetime1">
              <a:rPr lang="en-IN" smtClean="0"/>
              <a:t>22/01/2021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B54043-7137-47BF-915A-77B4FA201E2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79BD72-AD16-497C-87FA-6D4584FF2E87}" type="datetime1">
              <a:rPr lang="en-IN" smtClean="0"/>
              <a:t>22/01/2021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B54043-7137-47BF-915A-77B4FA201E2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A4AF2F32-8D4E-4CE1-886B-C1875836660F}" type="datetime1">
              <a:rPr lang="en-IN" smtClean="0"/>
              <a:t>22/01/2021</a:t>
            </a:fld>
            <a:endParaRPr lang="en-IN"/>
          </a:p>
        </p:txBody>
      </p:sp>
      <p:sp>
        <p:nvSpPr>
          <p:cNvPr id="7" name="Slide Number Placeholder 6"/>
          <p:cNvSpPr>
            <a:spLocks noGrp="1"/>
          </p:cNvSpPr>
          <p:nvPr>
            <p:ph type="sldNum" sz="quarter" idx="12"/>
          </p:nvPr>
        </p:nvSpPr>
        <p:spPr/>
        <p:txBody>
          <a:bodyPr/>
          <a:lstStyle/>
          <a:p>
            <a:fld id="{58B54043-7137-47BF-915A-77B4FA201E23}" type="slidenum">
              <a:rPr lang="en-IN" smtClean="0"/>
              <a:t>‹#›</a:t>
            </a:fld>
            <a:endParaRPr lang="en-IN"/>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n-US" smtClean="0"/>
              <a:t>Click to edit Master title style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F6E46F-23EE-4F1B-826F-01CF99D880CA}" type="datetime1">
              <a:rPr lang="en-IN" smtClean="0"/>
              <a:t>22/01/2021</a:t>
            </a:fld>
            <a:endParaRPr lang="en-IN"/>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n-IN"/>
          </a:p>
        </p:txBody>
      </p:sp>
      <p:sp>
        <p:nvSpPr>
          <p:cNvPr id="7" name="Slide Number Placeholder 6"/>
          <p:cNvSpPr>
            <a:spLocks noGrp="1"/>
          </p:cNvSpPr>
          <p:nvPr>
            <p:ph type="sldNum" sz="quarter" idx="12"/>
          </p:nvPr>
        </p:nvSpPr>
        <p:spPr/>
        <p:txBody>
          <a:bodyPr/>
          <a:lstStyle/>
          <a:p>
            <a:fld id="{58B54043-7137-47BF-915A-77B4FA201E2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0E9860F-87D8-4E07-9A4A-C8D8707B23A6}" type="datetime1">
              <a:rPr lang="en-IN" smtClean="0"/>
              <a:t>22/01/2021</a:t>
            </a:fld>
            <a:endParaRPr lang="en-IN"/>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58B54043-7137-47BF-915A-77B4FA201E2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44008" y="260648"/>
            <a:ext cx="3354152" cy="2088232"/>
          </a:xfrm>
        </p:spPr>
        <p:txBody>
          <a:bodyPr>
            <a:normAutofit/>
          </a:bodyPr>
          <a:lstStyle/>
          <a:p>
            <a:pPr algn="ctr"/>
            <a:r>
              <a:rPr lang="en-IN" sz="5400" dirty="0" err="1" smtClean="0"/>
              <a:t>iAvenue</a:t>
            </a:r>
            <a:r>
              <a:rPr lang="en-IN" sz="5400" dirty="0" smtClean="0"/>
              <a:t> Labs</a:t>
            </a:r>
            <a:endParaRPr lang="en-IN" sz="5400" dirty="0"/>
          </a:p>
        </p:txBody>
      </p:sp>
      <p:sp>
        <p:nvSpPr>
          <p:cNvPr id="3" name="Subtitle 2"/>
          <p:cNvSpPr>
            <a:spLocks noGrp="1"/>
          </p:cNvSpPr>
          <p:nvPr>
            <p:ph type="subTitle" idx="1"/>
          </p:nvPr>
        </p:nvSpPr>
        <p:spPr>
          <a:xfrm>
            <a:off x="4860032" y="2924944"/>
            <a:ext cx="3168352" cy="1752600"/>
          </a:xfrm>
        </p:spPr>
        <p:txBody>
          <a:bodyPr>
            <a:normAutofit/>
          </a:bodyPr>
          <a:lstStyle/>
          <a:p>
            <a:pPr algn="ctr"/>
            <a:r>
              <a:rPr lang="en-IN" sz="2400" b="1" dirty="0" smtClean="0"/>
              <a:t>Sprint 1 under POC</a:t>
            </a:r>
          </a:p>
          <a:p>
            <a:pPr algn="ctr"/>
            <a:r>
              <a:rPr lang="en-IN" sz="2400" b="1" dirty="0" smtClean="0"/>
              <a:t>January 2021</a:t>
            </a:r>
            <a:endParaRPr lang="en-IN" sz="2400" b="1" dirty="0"/>
          </a:p>
        </p:txBody>
      </p:sp>
      <p:sp>
        <p:nvSpPr>
          <p:cNvPr id="4" name="TextBox 3"/>
          <p:cNvSpPr txBox="1"/>
          <p:nvPr/>
        </p:nvSpPr>
        <p:spPr>
          <a:xfrm>
            <a:off x="539552" y="5013176"/>
            <a:ext cx="3600400" cy="923330"/>
          </a:xfrm>
          <a:prstGeom prst="rect">
            <a:avLst/>
          </a:prstGeom>
          <a:noFill/>
        </p:spPr>
        <p:txBody>
          <a:bodyPr wrap="square" rtlCol="0">
            <a:spAutoFit/>
          </a:bodyPr>
          <a:lstStyle/>
          <a:p>
            <a:pPr algn="ctr"/>
            <a:r>
              <a:rPr lang="en-IN" dirty="0" smtClean="0"/>
              <a:t>By </a:t>
            </a:r>
          </a:p>
          <a:p>
            <a:pPr algn="ctr"/>
            <a:r>
              <a:rPr lang="en-IN" dirty="0" smtClean="0"/>
              <a:t> Swagota Bera</a:t>
            </a:r>
          </a:p>
          <a:p>
            <a:pPr algn="ctr"/>
            <a:r>
              <a:rPr lang="en-IN" dirty="0" smtClean="0"/>
              <a:t>Team Member</a:t>
            </a:r>
            <a:endParaRPr lang="en-IN" dirty="0"/>
          </a:p>
        </p:txBody>
      </p:sp>
    </p:spTree>
    <p:extLst>
      <p:ext uri="{BB962C8B-B14F-4D97-AF65-F5344CB8AC3E}">
        <p14:creationId xmlns:p14="http://schemas.microsoft.com/office/powerpoint/2010/main" val="837384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761" y="1454374"/>
            <a:ext cx="8064896" cy="2604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23589" y="740289"/>
            <a:ext cx="4408579" cy="369332"/>
          </a:xfrm>
          <a:prstGeom prst="rect">
            <a:avLst/>
          </a:prstGeom>
        </p:spPr>
        <p:txBody>
          <a:bodyPr wrap="none">
            <a:spAutoFit/>
          </a:bodyPr>
          <a:lstStyle/>
          <a:p>
            <a:pPr lvl="0" algn="ctr"/>
            <a:r>
              <a:rPr lang="en-IN" b="1" u="sng" dirty="0">
                <a:solidFill>
                  <a:srgbClr val="FF6700">
                    <a:lumMod val="50000"/>
                  </a:srgbClr>
                </a:solidFill>
              </a:rPr>
              <a:t>Visualization of  Categorical Variables</a:t>
            </a:r>
          </a:p>
        </p:txBody>
      </p:sp>
      <p:sp>
        <p:nvSpPr>
          <p:cNvPr id="6" name="TextBox 5"/>
          <p:cNvSpPr txBox="1"/>
          <p:nvPr/>
        </p:nvSpPr>
        <p:spPr>
          <a:xfrm>
            <a:off x="7805704" y="6194316"/>
            <a:ext cx="776175" cy="338554"/>
          </a:xfrm>
          <a:prstGeom prst="rect">
            <a:avLst/>
          </a:prstGeom>
          <a:noFill/>
        </p:spPr>
        <p:txBody>
          <a:bodyPr wrap="none" rtlCol="0">
            <a:spAutoFit/>
          </a:bodyPr>
          <a:lstStyle/>
          <a:p>
            <a:r>
              <a:rPr lang="en-IN" sz="1600" b="1" dirty="0" smtClean="0"/>
              <a:t>Cont..</a:t>
            </a:r>
            <a:endParaRPr lang="en-IN" sz="1600" b="1" dirty="0"/>
          </a:p>
        </p:txBody>
      </p:sp>
      <p:sp>
        <p:nvSpPr>
          <p:cNvPr id="7" name="TextBox 6"/>
          <p:cNvSpPr txBox="1"/>
          <p:nvPr/>
        </p:nvSpPr>
        <p:spPr>
          <a:xfrm>
            <a:off x="579952" y="4538737"/>
            <a:ext cx="8081058" cy="923330"/>
          </a:xfrm>
          <a:prstGeom prst="rect">
            <a:avLst/>
          </a:prstGeom>
          <a:noFill/>
        </p:spPr>
        <p:txBody>
          <a:bodyPr wrap="none" rtlCol="0">
            <a:spAutoFit/>
          </a:bodyPr>
          <a:lstStyle/>
          <a:p>
            <a:pPr marL="285750" indent="-285750">
              <a:buFont typeface="Arial" pitchFamily="34" charset="0"/>
              <a:buChar char="•"/>
            </a:pPr>
            <a:r>
              <a:rPr lang="en-IN" dirty="0" smtClean="0"/>
              <a:t>Categorical Variables cannot be feed directly for the modelling </a:t>
            </a:r>
          </a:p>
          <a:p>
            <a:r>
              <a:rPr lang="en-IN" dirty="0"/>
              <a:t> </a:t>
            </a:r>
            <a:r>
              <a:rPr lang="en-IN" dirty="0" smtClean="0"/>
              <a:t>    purpose. So these variables are encoded into dummy numerical </a:t>
            </a:r>
          </a:p>
          <a:p>
            <a:r>
              <a:rPr lang="en-IN" dirty="0"/>
              <a:t> </a:t>
            </a:r>
            <a:r>
              <a:rPr lang="en-IN" dirty="0" smtClean="0"/>
              <a:t>    data which in the feature engineering part in categorical encoding.</a:t>
            </a:r>
            <a:endParaRPr lang="en-IN" dirty="0"/>
          </a:p>
        </p:txBody>
      </p:sp>
      <p:sp>
        <p:nvSpPr>
          <p:cNvPr id="12" name="Rectangle 11"/>
          <p:cNvSpPr/>
          <p:nvPr/>
        </p:nvSpPr>
        <p:spPr>
          <a:xfrm>
            <a:off x="4805176" y="-171400"/>
            <a:ext cx="3517169" cy="1200329"/>
          </a:xfrm>
          <a:prstGeom prst="rect">
            <a:avLst/>
          </a:prstGeom>
        </p:spPr>
        <p:txBody>
          <a:bodyPr wrap="square">
            <a:spAutoFit/>
          </a:bodyPr>
          <a:lstStyle/>
          <a:p>
            <a:r>
              <a:rPr lang="en-IN" sz="2400" b="1" dirty="0" smtClean="0">
                <a:solidFill>
                  <a:schemeClr val="bg2">
                    <a:lumMod val="75000"/>
                  </a:schemeClr>
                </a:solidFill>
              </a:rPr>
              <a:t>Data Understanding </a:t>
            </a:r>
          </a:p>
          <a:p>
            <a:r>
              <a:rPr lang="en-IN" sz="2400" b="1" dirty="0" smtClean="0">
                <a:solidFill>
                  <a:schemeClr val="bg2">
                    <a:lumMod val="75000"/>
                  </a:schemeClr>
                </a:solidFill>
              </a:rPr>
              <a:t>Data </a:t>
            </a:r>
            <a:r>
              <a:rPr lang="en-IN" sz="2400" b="1" dirty="0">
                <a:solidFill>
                  <a:schemeClr val="bg2">
                    <a:lumMod val="75000"/>
                  </a:schemeClr>
                </a:solidFill>
              </a:rPr>
              <a:t>Visualisation </a:t>
            </a:r>
          </a:p>
          <a:p>
            <a:endParaRPr lang="en-IN" sz="2400" b="1" dirty="0">
              <a:solidFill>
                <a:schemeClr val="bg2">
                  <a:lumMod val="75000"/>
                </a:schemeClr>
              </a:solidFill>
            </a:endParaRPr>
          </a:p>
        </p:txBody>
      </p:sp>
      <p:sp>
        <p:nvSpPr>
          <p:cNvPr id="3" name="Slide Number Placeholder 2"/>
          <p:cNvSpPr>
            <a:spLocks noGrp="1"/>
          </p:cNvSpPr>
          <p:nvPr>
            <p:ph type="sldNum" sz="quarter" idx="12"/>
          </p:nvPr>
        </p:nvSpPr>
        <p:spPr/>
        <p:txBody>
          <a:bodyPr/>
          <a:lstStyle/>
          <a:p>
            <a:fld id="{58B54043-7137-47BF-915A-77B4FA201E23}" type="slidenum">
              <a:rPr lang="en-IN" smtClean="0"/>
              <a:t>10</a:t>
            </a:fld>
            <a:endParaRPr lang="en-IN"/>
          </a:p>
        </p:txBody>
      </p:sp>
    </p:spTree>
    <p:extLst>
      <p:ext uri="{BB962C8B-B14F-4D97-AF65-F5344CB8AC3E}">
        <p14:creationId xmlns:p14="http://schemas.microsoft.com/office/powerpoint/2010/main" val="18703482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482" y="869979"/>
            <a:ext cx="3895725" cy="2505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259632" y="1124744"/>
            <a:ext cx="6840760" cy="369332"/>
          </a:xfrm>
          <a:prstGeom prst="rect">
            <a:avLst/>
          </a:prstGeom>
          <a:noFill/>
        </p:spPr>
        <p:txBody>
          <a:bodyPr wrap="square" rtlCol="0">
            <a:spAutoFit/>
          </a:bodyPr>
          <a:lstStyle/>
          <a:p>
            <a:endParaRPr lang="en-IN" dirty="0"/>
          </a:p>
        </p:txBody>
      </p:sp>
      <p:sp>
        <p:nvSpPr>
          <p:cNvPr id="6" name="TextBox 5"/>
          <p:cNvSpPr txBox="1"/>
          <p:nvPr/>
        </p:nvSpPr>
        <p:spPr>
          <a:xfrm>
            <a:off x="607308" y="3238279"/>
            <a:ext cx="7970318" cy="3139321"/>
          </a:xfrm>
          <a:prstGeom prst="rect">
            <a:avLst/>
          </a:prstGeom>
          <a:noFill/>
        </p:spPr>
        <p:txBody>
          <a:bodyPr wrap="square" rtlCol="0">
            <a:spAutoFit/>
          </a:bodyPr>
          <a:lstStyle/>
          <a:p>
            <a:pPr marL="285750" indent="-285750" algn="just">
              <a:buFont typeface="Arial" pitchFamily="34" charset="0"/>
              <a:buChar char="•"/>
            </a:pPr>
            <a:r>
              <a:rPr lang="en-IN" dirty="0" smtClean="0"/>
              <a:t>The temporal variables indicate </a:t>
            </a:r>
            <a:r>
              <a:rPr lang="en-IN" dirty="0"/>
              <a:t>the year in </a:t>
            </a:r>
            <a:r>
              <a:rPr lang="en-IN" dirty="0" smtClean="0"/>
              <a:t>which </a:t>
            </a:r>
            <a:r>
              <a:rPr lang="en-IN" dirty="0"/>
              <a:t>the houses were built or </a:t>
            </a:r>
            <a:r>
              <a:rPr lang="en-IN" dirty="0" smtClean="0"/>
              <a:t>remodelled </a:t>
            </a:r>
            <a:r>
              <a:rPr lang="en-IN" dirty="0"/>
              <a:t>or a garage was built, or the house was indeed sold</a:t>
            </a:r>
            <a:r>
              <a:rPr lang="en-IN" dirty="0" smtClean="0"/>
              <a:t>.</a:t>
            </a:r>
          </a:p>
          <a:p>
            <a:pPr marL="285750" indent="-285750" algn="just">
              <a:buFont typeface="Arial" pitchFamily="34" charset="0"/>
              <a:buChar char="•"/>
            </a:pPr>
            <a:r>
              <a:rPr lang="en-IN" dirty="0" smtClean="0"/>
              <a:t>Instead of using this variable directly for model building, it should be transformed  to </a:t>
            </a:r>
            <a:r>
              <a:rPr lang="en-IN" dirty="0"/>
              <a:t>capture </a:t>
            </a:r>
            <a:r>
              <a:rPr lang="en-IN" dirty="0" smtClean="0"/>
              <a:t>the </a:t>
            </a:r>
            <a:r>
              <a:rPr lang="en-IN" dirty="0"/>
              <a:t>time elapsed between the time the house was built and the time the house was sold for </a:t>
            </a:r>
            <a:r>
              <a:rPr lang="en-IN" dirty="0" smtClean="0"/>
              <a:t>example. Which will be done in the feature </a:t>
            </a:r>
            <a:r>
              <a:rPr lang="en-IN" dirty="0"/>
              <a:t>engineering </a:t>
            </a:r>
            <a:r>
              <a:rPr lang="en-IN" dirty="0" smtClean="0"/>
              <a:t>part. </a:t>
            </a:r>
          </a:p>
          <a:p>
            <a:pPr marL="285750" indent="-285750" algn="just">
              <a:buFont typeface="Arial" pitchFamily="34" charset="0"/>
              <a:buChar char="•"/>
            </a:pPr>
            <a:r>
              <a:rPr lang="en-IN" dirty="0" smtClean="0"/>
              <a:t>MoSold</a:t>
            </a:r>
            <a:r>
              <a:rPr lang="en-IN" dirty="0"/>
              <a:t>, </a:t>
            </a:r>
            <a:r>
              <a:rPr lang="en-IN" dirty="0" smtClean="0"/>
              <a:t>is another time data which </a:t>
            </a:r>
            <a:r>
              <a:rPr lang="en-IN" dirty="0"/>
              <a:t>indicates the month in which the house was sold. </a:t>
            </a:r>
          </a:p>
          <a:p>
            <a:pPr marL="285750" indent="-285750">
              <a:buFont typeface="Arial" pitchFamily="34" charset="0"/>
              <a:buChar char="•"/>
            </a:pPr>
            <a:r>
              <a:rPr lang="en-IN" dirty="0" smtClean="0"/>
              <a:t>The </a:t>
            </a:r>
            <a:r>
              <a:rPr lang="en-IN" dirty="0"/>
              <a:t>price seems to vary depending on the month in which the house is sold</a:t>
            </a:r>
            <a:r>
              <a:rPr lang="en-IN" dirty="0" smtClean="0"/>
              <a:t>.</a:t>
            </a:r>
            <a:endParaRPr lang="en-IN" dirty="0"/>
          </a:p>
        </p:txBody>
      </p:sp>
      <p:sp>
        <p:nvSpPr>
          <p:cNvPr id="8" name="TextBox 7"/>
          <p:cNvSpPr txBox="1"/>
          <p:nvPr/>
        </p:nvSpPr>
        <p:spPr>
          <a:xfrm>
            <a:off x="7805704" y="6194316"/>
            <a:ext cx="776175" cy="338554"/>
          </a:xfrm>
          <a:prstGeom prst="rect">
            <a:avLst/>
          </a:prstGeom>
          <a:noFill/>
        </p:spPr>
        <p:txBody>
          <a:bodyPr wrap="none" rtlCol="0">
            <a:spAutoFit/>
          </a:bodyPr>
          <a:lstStyle/>
          <a:p>
            <a:r>
              <a:rPr lang="en-IN" sz="1600" b="1" dirty="0" smtClean="0"/>
              <a:t>Cont..</a:t>
            </a:r>
            <a:endParaRPr lang="en-IN" sz="1600" b="1"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2127" y="1091836"/>
            <a:ext cx="3816424" cy="1876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460177" y="583227"/>
            <a:ext cx="4105611" cy="369332"/>
          </a:xfrm>
          <a:prstGeom prst="rect">
            <a:avLst/>
          </a:prstGeom>
        </p:spPr>
        <p:txBody>
          <a:bodyPr wrap="none">
            <a:spAutoFit/>
          </a:bodyPr>
          <a:lstStyle/>
          <a:p>
            <a:pPr lvl="0" algn="ctr"/>
            <a:r>
              <a:rPr lang="en-IN" b="1" u="sng" dirty="0">
                <a:solidFill>
                  <a:srgbClr val="FF6700">
                    <a:lumMod val="50000"/>
                  </a:srgbClr>
                </a:solidFill>
              </a:rPr>
              <a:t>Visualization of  Temporal Variables</a:t>
            </a:r>
          </a:p>
        </p:txBody>
      </p:sp>
      <p:sp>
        <p:nvSpPr>
          <p:cNvPr id="12" name="Rectangle 11"/>
          <p:cNvSpPr/>
          <p:nvPr/>
        </p:nvSpPr>
        <p:spPr>
          <a:xfrm>
            <a:off x="4805176" y="-171400"/>
            <a:ext cx="3517169" cy="1200329"/>
          </a:xfrm>
          <a:prstGeom prst="rect">
            <a:avLst/>
          </a:prstGeom>
        </p:spPr>
        <p:txBody>
          <a:bodyPr wrap="square">
            <a:spAutoFit/>
          </a:bodyPr>
          <a:lstStyle/>
          <a:p>
            <a:r>
              <a:rPr lang="en-IN" sz="2400" b="1" dirty="0" smtClean="0">
                <a:solidFill>
                  <a:schemeClr val="bg2">
                    <a:lumMod val="75000"/>
                  </a:schemeClr>
                </a:solidFill>
              </a:rPr>
              <a:t>Data Understanding </a:t>
            </a:r>
          </a:p>
          <a:p>
            <a:r>
              <a:rPr lang="en-IN" sz="2400" b="1" dirty="0" smtClean="0">
                <a:solidFill>
                  <a:schemeClr val="bg2">
                    <a:lumMod val="75000"/>
                  </a:schemeClr>
                </a:solidFill>
              </a:rPr>
              <a:t>Data </a:t>
            </a:r>
            <a:r>
              <a:rPr lang="en-IN" sz="2400" b="1" dirty="0">
                <a:solidFill>
                  <a:schemeClr val="bg2">
                    <a:lumMod val="75000"/>
                  </a:schemeClr>
                </a:solidFill>
              </a:rPr>
              <a:t>Visualisation </a:t>
            </a:r>
          </a:p>
          <a:p>
            <a:endParaRPr lang="en-IN" sz="2400" b="1" dirty="0">
              <a:solidFill>
                <a:schemeClr val="bg2">
                  <a:lumMod val="75000"/>
                </a:schemeClr>
              </a:solidFill>
            </a:endParaRPr>
          </a:p>
        </p:txBody>
      </p:sp>
      <p:sp>
        <p:nvSpPr>
          <p:cNvPr id="3" name="Slide Number Placeholder 2"/>
          <p:cNvSpPr>
            <a:spLocks noGrp="1"/>
          </p:cNvSpPr>
          <p:nvPr>
            <p:ph type="sldNum" sz="quarter" idx="12"/>
          </p:nvPr>
        </p:nvSpPr>
        <p:spPr/>
        <p:txBody>
          <a:bodyPr/>
          <a:lstStyle/>
          <a:p>
            <a:fld id="{58B54043-7137-47BF-915A-77B4FA201E23}" type="slidenum">
              <a:rPr lang="en-IN" smtClean="0"/>
              <a:t>11</a:t>
            </a:fld>
            <a:endParaRPr lang="en-IN"/>
          </a:p>
        </p:txBody>
      </p:sp>
    </p:spTree>
    <p:extLst>
      <p:ext uri="{BB962C8B-B14F-4D97-AF65-F5344CB8AC3E}">
        <p14:creationId xmlns:p14="http://schemas.microsoft.com/office/powerpoint/2010/main" val="1246194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340767"/>
            <a:ext cx="8014490" cy="3299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2364069" y="836712"/>
            <a:ext cx="3999813" cy="369332"/>
          </a:xfrm>
          <a:prstGeom prst="rect">
            <a:avLst/>
          </a:prstGeom>
        </p:spPr>
        <p:txBody>
          <a:bodyPr wrap="none">
            <a:spAutoFit/>
          </a:bodyPr>
          <a:lstStyle/>
          <a:p>
            <a:pPr lvl="0" algn="ctr"/>
            <a:r>
              <a:rPr lang="en-IN" b="1" u="sng" dirty="0">
                <a:solidFill>
                  <a:srgbClr val="FF6700">
                    <a:lumMod val="50000"/>
                  </a:srgbClr>
                </a:solidFill>
              </a:rPr>
              <a:t>Visualization of  </a:t>
            </a:r>
            <a:r>
              <a:rPr lang="en-IN" b="1" u="sng" dirty="0" smtClean="0">
                <a:solidFill>
                  <a:srgbClr val="FF6700">
                    <a:lumMod val="50000"/>
                  </a:srgbClr>
                </a:solidFill>
              </a:rPr>
              <a:t>Discrete Variables</a:t>
            </a:r>
            <a:endParaRPr lang="en-IN" b="1" u="sng" dirty="0">
              <a:solidFill>
                <a:srgbClr val="FF6700">
                  <a:lumMod val="50000"/>
                </a:srgbClr>
              </a:solidFill>
            </a:endParaRPr>
          </a:p>
        </p:txBody>
      </p:sp>
      <p:sp>
        <p:nvSpPr>
          <p:cNvPr id="4" name="TextBox 3"/>
          <p:cNvSpPr txBox="1"/>
          <p:nvPr/>
        </p:nvSpPr>
        <p:spPr>
          <a:xfrm>
            <a:off x="539552" y="4639849"/>
            <a:ext cx="8064896" cy="1477328"/>
          </a:xfrm>
          <a:prstGeom prst="rect">
            <a:avLst/>
          </a:prstGeom>
          <a:noFill/>
        </p:spPr>
        <p:txBody>
          <a:bodyPr wrap="square" rtlCol="0">
            <a:spAutoFit/>
          </a:bodyPr>
          <a:lstStyle/>
          <a:p>
            <a:pPr marL="285750" indent="-285750">
              <a:buFont typeface="Arial" pitchFamily="34" charset="0"/>
              <a:buChar char="•"/>
            </a:pPr>
            <a:r>
              <a:rPr lang="en-IN" dirty="0" smtClean="0"/>
              <a:t>Top 20 Values are represented here for visualization.</a:t>
            </a:r>
          </a:p>
          <a:p>
            <a:pPr marL="285750" indent="-285750">
              <a:buFont typeface="Arial" pitchFamily="34" charset="0"/>
              <a:buChar char="•"/>
            </a:pPr>
            <a:endParaRPr lang="en-IN" dirty="0" smtClean="0"/>
          </a:p>
          <a:p>
            <a:pPr marL="285750" indent="-285750">
              <a:buFont typeface="Arial" pitchFamily="34" charset="0"/>
              <a:buChar char="•"/>
            </a:pPr>
            <a:r>
              <a:rPr lang="en-IN" dirty="0"/>
              <a:t>Discrete variables can be pre-processed </a:t>
            </a:r>
            <a:r>
              <a:rPr lang="en-IN" dirty="0" smtClean="0"/>
              <a:t>or engineered </a:t>
            </a:r>
            <a:r>
              <a:rPr lang="en-IN" dirty="0"/>
              <a:t>as if they </a:t>
            </a:r>
            <a:endParaRPr lang="en-IN" dirty="0" smtClean="0"/>
          </a:p>
          <a:p>
            <a:r>
              <a:rPr lang="en-IN" dirty="0"/>
              <a:t> </a:t>
            </a:r>
            <a:r>
              <a:rPr lang="en-IN" dirty="0" smtClean="0"/>
              <a:t>    were </a:t>
            </a:r>
            <a:r>
              <a:rPr lang="en-IN" dirty="0"/>
              <a:t>categorical. </a:t>
            </a:r>
            <a:r>
              <a:rPr lang="en-IN" dirty="0" smtClean="0"/>
              <a:t>So, these variables  will go for categorical </a:t>
            </a:r>
          </a:p>
          <a:p>
            <a:r>
              <a:rPr lang="en-IN" dirty="0"/>
              <a:t> </a:t>
            </a:r>
            <a:r>
              <a:rPr lang="en-IN" dirty="0" smtClean="0"/>
              <a:t>     encoding  in the feature engineering part.</a:t>
            </a:r>
            <a:endParaRPr lang="en-IN" dirty="0"/>
          </a:p>
        </p:txBody>
      </p:sp>
      <p:sp>
        <p:nvSpPr>
          <p:cNvPr id="8" name="TextBox 7"/>
          <p:cNvSpPr txBox="1"/>
          <p:nvPr/>
        </p:nvSpPr>
        <p:spPr>
          <a:xfrm>
            <a:off x="7805704" y="6194316"/>
            <a:ext cx="776175" cy="338554"/>
          </a:xfrm>
          <a:prstGeom prst="rect">
            <a:avLst/>
          </a:prstGeom>
          <a:noFill/>
        </p:spPr>
        <p:txBody>
          <a:bodyPr wrap="none" rtlCol="0">
            <a:spAutoFit/>
          </a:bodyPr>
          <a:lstStyle/>
          <a:p>
            <a:r>
              <a:rPr lang="en-IN" sz="1600" b="1" dirty="0" smtClean="0"/>
              <a:t>Cont..</a:t>
            </a:r>
            <a:endParaRPr lang="en-IN" sz="1600" b="1" dirty="0"/>
          </a:p>
        </p:txBody>
      </p:sp>
      <p:sp>
        <p:nvSpPr>
          <p:cNvPr id="9" name="Rectangle 8"/>
          <p:cNvSpPr/>
          <p:nvPr/>
        </p:nvSpPr>
        <p:spPr>
          <a:xfrm>
            <a:off x="4805176" y="-171400"/>
            <a:ext cx="3517169" cy="1200329"/>
          </a:xfrm>
          <a:prstGeom prst="rect">
            <a:avLst/>
          </a:prstGeom>
        </p:spPr>
        <p:txBody>
          <a:bodyPr wrap="square">
            <a:spAutoFit/>
          </a:bodyPr>
          <a:lstStyle/>
          <a:p>
            <a:r>
              <a:rPr lang="en-IN" sz="2400" b="1" dirty="0" smtClean="0">
                <a:solidFill>
                  <a:schemeClr val="bg2">
                    <a:lumMod val="75000"/>
                  </a:schemeClr>
                </a:solidFill>
              </a:rPr>
              <a:t>Data Understanding </a:t>
            </a:r>
          </a:p>
          <a:p>
            <a:r>
              <a:rPr lang="en-IN" sz="2400" b="1" dirty="0" smtClean="0">
                <a:solidFill>
                  <a:schemeClr val="bg2">
                    <a:lumMod val="75000"/>
                  </a:schemeClr>
                </a:solidFill>
              </a:rPr>
              <a:t>Data </a:t>
            </a:r>
            <a:r>
              <a:rPr lang="en-IN" sz="2400" b="1" dirty="0">
                <a:solidFill>
                  <a:schemeClr val="bg2">
                    <a:lumMod val="75000"/>
                  </a:schemeClr>
                </a:solidFill>
              </a:rPr>
              <a:t>Visualisation </a:t>
            </a:r>
          </a:p>
          <a:p>
            <a:endParaRPr lang="en-IN" sz="2400" b="1" dirty="0">
              <a:solidFill>
                <a:schemeClr val="bg2">
                  <a:lumMod val="75000"/>
                </a:schemeClr>
              </a:solidFill>
            </a:endParaRPr>
          </a:p>
        </p:txBody>
      </p:sp>
      <p:sp>
        <p:nvSpPr>
          <p:cNvPr id="2" name="Rectangle 1"/>
          <p:cNvSpPr/>
          <p:nvPr/>
        </p:nvSpPr>
        <p:spPr>
          <a:xfrm>
            <a:off x="899592" y="6178927"/>
            <a:ext cx="4144083" cy="369332"/>
          </a:xfrm>
          <a:prstGeom prst="rect">
            <a:avLst/>
          </a:prstGeom>
        </p:spPr>
        <p:txBody>
          <a:bodyPr wrap="none">
            <a:spAutoFit/>
          </a:bodyPr>
          <a:lstStyle/>
          <a:p>
            <a:r>
              <a:rPr lang="en-IN" dirty="0"/>
              <a:t> we need to re-cast them as object</a:t>
            </a:r>
          </a:p>
        </p:txBody>
      </p:sp>
      <p:sp>
        <p:nvSpPr>
          <p:cNvPr id="5" name="Slide Number Placeholder 4"/>
          <p:cNvSpPr>
            <a:spLocks noGrp="1"/>
          </p:cNvSpPr>
          <p:nvPr>
            <p:ph type="sldNum" sz="quarter" idx="12"/>
          </p:nvPr>
        </p:nvSpPr>
        <p:spPr/>
        <p:txBody>
          <a:bodyPr/>
          <a:lstStyle/>
          <a:p>
            <a:fld id="{58B54043-7137-47BF-915A-77B4FA201E23}" type="slidenum">
              <a:rPr lang="en-IN" smtClean="0"/>
              <a:t>12</a:t>
            </a:fld>
            <a:endParaRPr lang="en-IN"/>
          </a:p>
        </p:txBody>
      </p:sp>
    </p:spTree>
    <p:extLst>
      <p:ext uri="{BB962C8B-B14F-4D97-AF65-F5344CB8AC3E}">
        <p14:creationId xmlns:p14="http://schemas.microsoft.com/office/powerpoint/2010/main" val="32820550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7805704" y="6194316"/>
            <a:ext cx="776175" cy="338554"/>
          </a:xfrm>
          <a:prstGeom prst="rect">
            <a:avLst/>
          </a:prstGeom>
          <a:noFill/>
        </p:spPr>
        <p:txBody>
          <a:bodyPr wrap="none" rtlCol="0">
            <a:spAutoFit/>
          </a:bodyPr>
          <a:lstStyle/>
          <a:p>
            <a:r>
              <a:rPr lang="en-IN" sz="1600" b="1" dirty="0" smtClean="0"/>
              <a:t>Cont..</a:t>
            </a:r>
            <a:endParaRPr lang="en-IN" sz="1600" b="1" dirty="0"/>
          </a:p>
        </p:txBody>
      </p:sp>
      <p:grpSp>
        <p:nvGrpSpPr>
          <p:cNvPr id="2" name="Group 1"/>
          <p:cNvGrpSpPr/>
          <p:nvPr/>
        </p:nvGrpSpPr>
        <p:grpSpPr>
          <a:xfrm>
            <a:off x="1326174" y="1130360"/>
            <a:ext cx="6001061" cy="4888234"/>
            <a:chOff x="539552" y="721923"/>
            <a:chExt cx="6001061" cy="4888234"/>
          </a:xfrm>
        </p:grpSpPr>
        <p:sp>
          <p:nvSpPr>
            <p:cNvPr id="5" name="TextBox 4"/>
            <p:cNvSpPr txBox="1"/>
            <p:nvPr/>
          </p:nvSpPr>
          <p:spPr>
            <a:xfrm>
              <a:off x="539552" y="721923"/>
              <a:ext cx="4104456" cy="461665"/>
            </a:xfrm>
            <a:prstGeom prst="rect">
              <a:avLst/>
            </a:prstGeom>
            <a:noFill/>
            <a:ln>
              <a:solidFill>
                <a:schemeClr val="accent3">
                  <a:lumMod val="50000"/>
                </a:schemeClr>
              </a:solidFill>
            </a:ln>
          </p:spPr>
          <p:txBody>
            <a:bodyPr wrap="square" rtlCol="0">
              <a:spAutoFit/>
            </a:bodyPr>
            <a:lstStyle/>
            <a:p>
              <a:r>
                <a:rPr lang="en-IN" sz="2400" b="1" dirty="0" smtClean="0"/>
                <a:t>Variable Characteristics</a:t>
              </a:r>
              <a:endParaRPr lang="en-IN" sz="2400" b="1" dirty="0"/>
            </a:p>
          </p:txBody>
        </p:sp>
        <p:sp>
          <p:nvSpPr>
            <p:cNvPr id="16" name="TextBox 15"/>
            <p:cNvSpPr txBox="1"/>
            <p:nvPr/>
          </p:nvSpPr>
          <p:spPr>
            <a:xfrm>
              <a:off x="2771800" y="1772816"/>
              <a:ext cx="1593706" cy="369332"/>
            </a:xfrm>
            <a:prstGeom prst="rect">
              <a:avLst/>
            </a:prstGeom>
            <a:noFill/>
          </p:spPr>
          <p:txBody>
            <a:bodyPr wrap="none" rtlCol="0">
              <a:spAutoFit/>
            </a:bodyPr>
            <a:lstStyle/>
            <a:p>
              <a:r>
                <a:rPr lang="en-IN" b="1" dirty="0" smtClean="0"/>
                <a:t>Missing Data</a:t>
              </a:r>
              <a:endParaRPr lang="en-IN" b="1" dirty="0"/>
            </a:p>
          </p:txBody>
        </p:sp>
        <p:sp>
          <p:nvSpPr>
            <p:cNvPr id="18" name="TextBox 17"/>
            <p:cNvSpPr txBox="1"/>
            <p:nvPr/>
          </p:nvSpPr>
          <p:spPr>
            <a:xfrm>
              <a:off x="2789265" y="2485065"/>
              <a:ext cx="3751348" cy="369332"/>
            </a:xfrm>
            <a:prstGeom prst="rect">
              <a:avLst/>
            </a:prstGeom>
            <a:noFill/>
          </p:spPr>
          <p:txBody>
            <a:bodyPr wrap="none" rtlCol="0">
              <a:spAutoFit/>
            </a:bodyPr>
            <a:lstStyle/>
            <a:p>
              <a:r>
                <a:rPr lang="en-IN" b="1" dirty="0" smtClean="0"/>
                <a:t>Categorical Variables Encoding</a:t>
              </a:r>
              <a:endParaRPr lang="en-IN" b="1" dirty="0"/>
            </a:p>
          </p:txBody>
        </p:sp>
        <p:sp>
          <p:nvSpPr>
            <p:cNvPr id="19" name="TextBox 18"/>
            <p:cNvSpPr txBox="1"/>
            <p:nvPr/>
          </p:nvSpPr>
          <p:spPr>
            <a:xfrm>
              <a:off x="2789265" y="3205145"/>
              <a:ext cx="3074881" cy="369332"/>
            </a:xfrm>
            <a:prstGeom prst="rect">
              <a:avLst/>
            </a:prstGeom>
            <a:noFill/>
          </p:spPr>
          <p:txBody>
            <a:bodyPr wrap="none" rtlCol="0">
              <a:spAutoFit/>
            </a:bodyPr>
            <a:lstStyle/>
            <a:p>
              <a:r>
                <a:rPr lang="en-IN" b="1" dirty="0" smtClean="0"/>
                <a:t>Linear Model Assumptions</a:t>
              </a:r>
              <a:endParaRPr lang="en-IN" b="1" dirty="0"/>
            </a:p>
          </p:txBody>
        </p:sp>
        <p:sp>
          <p:nvSpPr>
            <p:cNvPr id="21" name="TextBox 20"/>
            <p:cNvSpPr txBox="1"/>
            <p:nvPr/>
          </p:nvSpPr>
          <p:spPr>
            <a:xfrm>
              <a:off x="2835591" y="3858083"/>
              <a:ext cx="1491114" cy="369332"/>
            </a:xfrm>
            <a:prstGeom prst="rect">
              <a:avLst/>
            </a:prstGeom>
            <a:noFill/>
          </p:spPr>
          <p:txBody>
            <a:bodyPr wrap="none" rtlCol="0">
              <a:spAutoFit/>
            </a:bodyPr>
            <a:lstStyle/>
            <a:p>
              <a:r>
                <a:rPr lang="en-IN" b="1" dirty="0" smtClean="0"/>
                <a:t>Distributions</a:t>
              </a:r>
              <a:endParaRPr lang="en-IN" b="1" dirty="0"/>
            </a:p>
          </p:txBody>
        </p:sp>
        <p:sp>
          <p:nvSpPr>
            <p:cNvPr id="22" name="TextBox 21"/>
            <p:cNvSpPr txBox="1"/>
            <p:nvPr/>
          </p:nvSpPr>
          <p:spPr>
            <a:xfrm>
              <a:off x="2835591" y="4578163"/>
              <a:ext cx="1019831" cy="369332"/>
            </a:xfrm>
            <a:prstGeom prst="rect">
              <a:avLst/>
            </a:prstGeom>
            <a:noFill/>
          </p:spPr>
          <p:txBody>
            <a:bodyPr wrap="none" rtlCol="0">
              <a:spAutoFit/>
            </a:bodyPr>
            <a:lstStyle/>
            <a:p>
              <a:r>
                <a:rPr lang="en-IN" b="1" dirty="0" smtClean="0"/>
                <a:t>Outliers</a:t>
              </a:r>
              <a:endParaRPr lang="en-IN" b="1" dirty="0"/>
            </a:p>
          </p:txBody>
        </p:sp>
        <p:sp>
          <p:nvSpPr>
            <p:cNvPr id="23" name="TextBox 22"/>
            <p:cNvSpPr txBox="1"/>
            <p:nvPr/>
          </p:nvSpPr>
          <p:spPr>
            <a:xfrm>
              <a:off x="2835591" y="5240825"/>
              <a:ext cx="2348720" cy="369332"/>
            </a:xfrm>
            <a:prstGeom prst="rect">
              <a:avLst/>
            </a:prstGeom>
            <a:noFill/>
          </p:spPr>
          <p:txBody>
            <a:bodyPr wrap="none" rtlCol="0">
              <a:spAutoFit/>
            </a:bodyPr>
            <a:lstStyle/>
            <a:p>
              <a:r>
                <a:rPr lang="en-IN" b="1" dirty="0" smtClean="0"/>
                <a:t>Feature Magnitude</a:t>
              </a:r>
              <a:endParaRPr lang="en-IN" b="1" dirty="0"/>
            </a:p>
          </p:txBody>
        </p:sp>
        <p:cxnSp>
          <p:nvCxnSpPr>
            <p:cNvPr id="26" name="Elbow Connector 25"/>
            <p:cNvCxnSpPr/>
            <p:nvPr/>
          </p:nvCxnSpPr>
          <p:spPr>
            <a:xfrm>
              <a:off x="683165" y="1183588"/>
              <a:ext cx="2088232" cy="773894"/>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a:off x="1727684" y="1957482"/>
              <a:ext cx="1044116" cy="720080"/>
            </a:xfrm>
            <a:prstGeom prst="bentConnector3">
              <a:avLst>
                <a:gd name="adj1" fmla="val 17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a:off x="1735378" y="2669731"/>
              <a:ext cx="1044116" cy="720080"/>
            </a:xfrm>
            <a:prstGeom prst="bentConnector3">
              <a:avLst>
                <a:gd name="adj1" fmla="val 17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Elbow Connector 36"/>
            <p:cNvCxnSpPr/>
            <p:nvPr/>
          </p:nvCxnSpPr>
          <p:spPr>
            <a:xfrm>
              <a:off x="1727684" y="4705411"/>
              <a:ext cx="1044116" cy="720080"/>
            </a:xfrm>
            <a:prstGeom prst="bentConnector3">
              <a:avLst>
                <a:gd name="adj1" fmla="val 17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Elbow Connector 37"/>
            <p:cNvCxnSpPr/>
            <p:nvPr/>
          </p:nvCxnSpPr>
          <p:spPr>
            <a:xfrm>
              <a:off x="1735378" y="3322669"/>
              <a:ext cx="1044116" cy="720080"/>
            </a:xfrm>
            <a:prstGeom prst="bentConnector3">
              <a:avLst>
                <a:gd name="adj1" fmla="val 17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a:off x="1740326" y="4070322"/>
              <a:ext cx="1044116" cy="720080"/>
            </a:xfrm>
            <a:prstGeom prst="bentConnector3">
              <a:avLst>
                <a:gd name="adj1" fmla="val 172"/>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40" name="Rectangle 39"/>
          <p:cNvSpPr/>
          <p:nvPr/>
        </p:nvSpPr>
        <p:spPr>
          <a:xfrm>
            <a:off x="4805176" y="-171400"/>
            <a:ext cx="3517169" cy="1200329"/>
          </a:xfrm>
          <a:prstGeom prst="rect">
            <a:avLst/>
          </a:prstGeom>
        </p:spPr>
        <p:txBody>
          <a:bodyPr wrap="square">
            <a:spAutoFit/>
          </a:bodyPr>
          <a:lstStyle/>
          <a:p>
            <a:r>
              <a:rPr lang="en-IN" sz="2400" b="1" dirty="0" smtClean="0">
                <a:solidFill>
                  <a:schemeClr val="bg2">
                    <a:lumMod val="75000"/>
                  </a:schemeClr>
                </a:solidFill>
              </a:rPr>
              <a:t>Data Understanding </a:t>
            </a:r>
          </a:p>
          <a:p>
            <a:r>
              <a:rPr lang="en-IN" sz="2400" b="1" dirty="0" smtClean="0">
                <a:solidFill>
                  <a:schemeClr val="bg2">
                    <a:lumMod val="75000"/>
                  </a:schemeClr>
                </a:solidFill>
              </a:rPr>
              <a:t>Data </a:t>
            </a:r>
            <a:r>
              <a:rPr lang="en-IN" sz="2400" b="1" dirty="0">
                <a:solidFill>
                  <a:schemeClr val="bg2">
                    <a:lumMod val="75000"/>
                  </a:schemeClr>
                </a:solidFill>
              </a:rPr>
              <a:t>Visualisation </a:t>
            </a:r>
          </a:p>
          <a:p>
            <a:endParaRPr lang="en-IN" sz="2400" b="1" dirty="0">
              <a:solidFill>
                <a:schemeClr val="bg2">
                  <a:lumMod val="75000"/>
                </a:schemeClr>
              </a:solidFill>
            </a:endParaRPr>
          </a:p>
        </p:txBody>
      </p:sp>
      <p:sp>
        <p:nvSpPr>
          <p:cNvPr id="4" name="Slide Number Placeholder 3"/>
          <p:cNvSpPr>
            <a:spLocks noGrp="1"/>
          </p:cNvSpPr>
          <p:nvPr>
            <p:ph type="sldNum" sz="quarter" idx="12"/>
          </p:nvPr>
        </p:nvSpPr>
        <p:spPr/>
        <p:txBody>
          <a:bodyPr/>
          <a:lstStyle/>
          <a:p>
            <a:fld id="{58B54043-7137-47BF-915A-77B4FA201E23}" type="slidenum">
              <a:rPr lang="en-IN" smtClean="0"/>
              <a:t>13</a:t>
            </a:fld>
            <a:endParaRPr lang="en-IN"/>
          </a:p>
        </p:txBody>
      </p:sp>
    </p:spTree>
    <p:extLst>
      <p:ext uri="{BB962C8B-B14F-4D97-AF65-F5344CB8AC3E}">
        <p14:creationId xmlns:p14="http://schemas.microsoft.com/office/powerpoint/2010/main" val="2132509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9552" y="620688"/>
            <a:ext cx="7680308" cy="1292662"/>
          </a:xfrm>
          <a:prstGeom prst="rect">
            <a:avLst/>
          </a:prstGeom>
          <a:noFill/>
          <a:ln>
            <a:solidFill>
              <a:schemeClr val="bg1"/>
            </a:solidFill>
          </a:ln>
        </p:spPr>
        <p:txBody>
          <a:bodyPr wrap="none" rtlCol="0">
            <a:spAutoFit/>
          </a:bodyPr>
          <a:lstStyle/>
          <a:p>
            <a:pPr algn="ctr"/>
            <a:r>
              <a:rPr lang="en-IN" sz="2400" b="1" u="sng" dirty="0" smtClean="0">
                <a:solidFill>
                  <a:schemeClr val="accent3">
                    <a:lumMod val="50000"/>
                  </a:schemeClr>
                </a:solidFill>
              </a:rPr>
              <a:t>Missing Data</a:t>
            </a:r>
          </a:p>
          <a:p>
            <a:pPr marL="285750" indent="-285750">
              <a:buFont typeface="Arial" pitchFamily="34" charset="0"/>
              <a:buChar char="•"/>
            </a:pPr>
            <a:r>
              <a:rPr lang="en-IN" dirty="0" smtClean="0">
                <a:solidFill>
                  <a:schemeClr val="tx1">
                    <a:lumMod val="95000"/>
                    <a:lumOff val="5000"/>
                  </a:schemeClr>
                </a:solidFill>
              </a:rPr>
              <a:t>List of variables containing  NA( Not Applicable) along with their </a:t>
            </a:r>
          </a:p>
          <a:p>
            <a:r>
              <a:rPr lang="en-IN" dirty="0">
                <a:solidFill>
                  <a:schemeClr val="tx1">
                    <a:lumMod val="95000"/>
                    <a:lumOff val="5000"/>
                  </a:schemeClr>
                </a:solidFill>
              </a:rPr>
              <a:t> </a:t>
            </a:r>
            <a:r>
              <a:rPr lang="en-IN" dirty="0" smtClean="0">
                <a:solidFill>
                  <a:schemeClr val="tx1">
                    <a:lumMod val="95000"/>
                    <a:lumOff val="5000"/>
                  </a:schemeClr>
                </a:solidFill>
              </a:rPr>
              <a:t>    percentage </a:t>
            </a:r>
            <a:r>
              <a:rPr lang="en-IN" dirty="0">
                <a:solidFill>
                  <a:schemeClr val="tx1">
                    <a:lumMod val="95000"/>
                    <a:lumOff val="5000"/>
                  </a:schemeClr>
                </a:solidFill>
              </a:rPr>
              <a:t>of </a:t>
            </a:r>
            <a:r>
              <a:rPr lang="en-IN" dirty="0" smtClean="0">
                <a:solidFill>
                  <a:schemeClr val="tx1">
                    <a:lumMod val="95000"/>
                    <a:lumOff val="5000"/>
                  </a:schemeClr>
                </a:solidFill>
              </a:rPr>
              <a:t>NA.</a:t>
            </a:r>
          </a:p>
          <a:p>
            <a:endParaRPr lang="en-IN" b="1"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629966"/>
            <a:ext cx="4261971" cy="4842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805176" y="-171400"/>
            <a:ext cx="3517169" cy="1200329"/>
          </a:xfrm>
          <a:prstGeom prst="rect">
            <a:avLst/>
          </a:prstGeom>
        </p:spPr>
        <p:txBody>
          <a:bodyPr wrap="square">
            <a:spAutoFit/>
          </a:bodyPr>
          <a:lstStyle/>
          <a:p>
            <a:r>
              <a:rPr lang="en-IN" sz="2400" b="1" dirty="0" smtClean="0">
                <a:solidFill>
                  <a:schemeClr val="bg2">
                    <a:lumMod val="75000"/>
                  </a:schemeClr>
                </a:solidFill>
              </a:rPr>
              <a:t>Data Understanding </a:t>
            </a:r>
          </a:p>
          <a:p>
            <a:r>
              <a:rPr lang="en-IN" sz="2400" b="1" dirty="0" smtClean="0">
                <a:solidFill>
                  <a:schemeClr val="bg2">
                    <a:lumMod val="75000"/>
                  </a:schemeClr>
                </a:solidFill>
              </a:rPr>
              <a:t>Data </a:t>
            </a:r>
            <a:r>
              <a:rPr lang="en-IN" sz="2400" b="1" dirty="0">
                <a:solidFill>
                  <a:schemeClr val="bg2">
                    <a:lumMod val="75000"/>
                  </a:schemeClr>
                </a:solidFill>
              </a:rPr>
              <a:t>Visualisation </a:t>
            </a:r>
          </a:p>
          <a:p>
            <a:endParaRPr lang="en-IN" sz="2400" b="1" dirty="0">
              <a:solidFill>
                <a:schemeClr val="bg2">
                  <a:lumMod val="75000"/>
                </a:schemeClr>
              </a:solidFill>
            </a:endParaRPr>
          </a:p>
        </p:txBody>
      </p:sp>
      <p:sp>
        <p:nvSpPr>
          <p:cNvPr id="3" name="Slide Number Placeholder 2"/>
          <p:cNvSpPr>
            <a:spLocks noGrp="1"/>
          </p:cNvSpPr>
          <p:nvPr>
            <p:ph type="sldNum" sz="quarter" idx="12"/>
          </p:nvPr>
        </p:nvSpPr>
        <p:spPr/>
        <p:txBody>
          <a:bodyPr/>
          <a:lstStyle/>
          <a:p>
            <a:fld id="{58B54043-7137-47BF-915A-77B4FA201E23}" type="slidenum">
              <a:rPr lang="en-IN" smtClean="0"/>
              <a:t>14</a:t>
            </a:fld>
            <a:endParaRPr lang="en-IN"/>
          </a:p>
        </p:txBody>
      </p:sp>
    </p:spTree>
    <p:extLst>
      <p:ext uri="{BB962C8B-B14F-4D97-AF65-F5344CB8AC3E}">
        <p14:creationId xmlns:p14="http://schemas.microsoft.com/office/powerpoint/2010/main" val="4038478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262" y="844262"/>
            <a:ext cx="7704856" cy="369332"/>
          </a:xfrm>
          <a:prstGeom prst="rect">
            <a:avLst/>
          </a:prstGeom>
          <a:noFill/>
        </p:spPr>
        <p:txBody>
          <a:bodyPr wrap="square" rtlCol="0">
            <a:spAutoFit/>
          </a:bodyPr>
          <a:lstStyle/>
          <a:p>
            <a:pPr algn="ctr"/>
            <a:r>
              <a:rPr lang="en-IN" b="1" u="sng" dirty="0">
                <a:solidFill>
                  <a:schemeClr val="accent3">
                    <a:lumMod val="75000"/>
                  </a:schemeClr>
                </a:solidFill>
              </a:rPr>
              <a:t>visualise outliers </a:t>
            </a:r>
            <a:r>
              <a:rPr lang="en-IN" b="1" u="sng" dirty="0" smtClean="0">
                <a:solidFill>
                  <a:schemeClr val="accent3">
                    <a:lumMod val="75000"/>
                  </a:schemeClr>
                </a:solidFill>
              </a:rPr>
              <a:t>and distributions of continuous </a:t>
            </a:r>
            <a:r>
              <a:rPr lang="en-IN" b="1" u="sng" dirty="0">
                <a:solidFill>
                  <a:schemeClr val="accent3">
                    <a:lumMod val="75000"/>
                  </a:schemeClr>
                </a:solidFill>
              </a:rPr>
              <a:t>variables </a:t>
            </a:r>
            <a:r>
              <a:rPr lang="en-IN" b="1" u="sng" dirty="0" smtClean="0">
                <a:solidFill>
                  <a:schemeClr val="accent3">
                    <a:lumMod val="75000"/>
                  </a:schemeClr>
                </a:solidFill>
              </a:rPr>
              <a:t> Outliers</a:t>
            </a:r>
            <a:endParaRPr lang="en-IN" b="1" u="sng" dirty="0">
              <a:solidFill>
                <a:schemeClr val="accent3">
                  <a:lumMod val="7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500" y="1373499"/>
            <a:ext cx="3779580" cy="3495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0916" y="1441314"/>
            <a:ext cx="3819081" cy="3427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63210" y="5013176"/>
            <a:ext cx="8278850" cy="1477328"/>
          </a:xfrm>
          <a:prstGeom prst="rect">
            <a:avLst/>
          </a:prstGeom>
        </p:spPr>
        <p:txBody>
          <a:bodyPr wrap="square">
            <a:spAutoFit/>
          </a:bodyPr>
          <a:lstStyle/>
          <a:p>
            <a:pPr marL="285750" indent="-285750">
              <a:buFont typeface="Arial" pitchFamily="34" charset="0"/>
              <a:buChar char="•"/>
            </a:pPr>
            <a:r>
              <a:rPr lang="en-IN" dirty="0" smtClean="0"/>
              <a:t>The </a:t>
            </a:r>
            <a:r>
              <a:rPr lang="en-IN" dirty="0"/>
              <a:t>majority of the continuous variables seem to contain outliers. </a:t>
            </a:r>
            <a:endParaRPr lang="en-IN" dirty="0" smtClean="0"/>
          </a:p>
          <a:p>
            <a:pPr marL="285750" indent="-285750">
              <a:buFont typeface="Arial" pitchFamily="34" charset="0"/>
              <a:buChar char="•"/>
            </a:pPr>
            <a:r>
              <a:rPr lang="en-IN" dirty="0" smtClean="0"/>
              <a:t>The </a:t>
            </a:r>
            <a:r>
              <a:rPr lang="en-IN" dirty="0"/>
              <a:t>majority of the variables are not normally distributed. </a:t>
            </a:r>
            <a:endParaRPr lang="en-IN" dirty="0" smtClean="0"/>
          </a:p>
          <a:p>
            <a:pPr marL="285750" indent="-285750">
              <a:buFont typeface="Arial" pitchFamily="34" charset="0"/>
              <a:buChar char="•"/>
            </a:pPr>
            <a:r>
              <a:rPr lang="en-IN" dirty="0" smtClean="0"/>
              <a:t>As </a:t>
            </a:r>
            <a:r>
              <a:rPr lang="en-IN" dirty="0"/>
              <a:t>we are planning to build linear regression, we need to tackle these to improve the model performance</a:t>
            </a:r>
            <a:r>
              <a:rPr lang="en-IN" dirty="0" smtClean="0"/>
              <a:t>. </a:t>
            </a:r>
          </a:p>
          <a:p>
            <a:pPr marL="285750" indent="-285750">
              <a:buFont typeface="Arial" pitchFamily="34" charset="0"/>
              <a:buChar char="•"/>
            </a:pPr>
            <a:r>
              <a:rPr lang="en-IN" dirty="0" smtClean="0"/>
              <a:t>Discretisation</a:t>
            </a:r>
            <a:r>
              <a:rPr lang="en-IN" dirty="0"/>
              <a:t> </a:t>
            </a:r>
            <a:r>
              <a:rPr lang="en-IN" dirty="0" smtClean="0"/>
              <a:t>will tackle both problem. </a:t>
            </a:r>
          </a:p>
        </p:txBody>
      </p:sp>
      <p:sp>
        <p:nvSpPr>
          <p:cNvPr id="6" name="Rectangle 5"/>
          <p:cNvSpPr/>
          <p:nvPr/>
        </p:nvSpPr>
        <p:spPr>
          <a:xfrm>
            <a:off x="4805176" y="-171400"/>
            <a:ext cx="3517169" cy="1200329"/>
          </a:xfrm>
          <a:prstGeom prst="rect">
            <a:avLst/>
          </a:prstGeom>
        </p:spPr>
        <p:txBody>
          <a:bodyPr wrap="square">
            <a:spAutoFit/>
          </a:bodyPr>
          <a:lstStyle/>
          <a:p>
            <a:r>
              <a:rPr lang="en-IN" sz="2400" b="1" dirty="0" smtClean="0">
                <a:solidFill>
                  <a:schemeClr val="bg2">
                    <a:lumMod val="75000"/>
                  </a:schemeClr>
                </a:solidFill>
              </a:rPr>
              <a:t>Data Understanding </a:t>
            </a:r>
          </a:p>
          <a:p>
            <a:r>
              <a:rPr lang="en-IN" sz="2400" b="1" dirty="0" smtClean="0">
                <a:solidFill>
                  <a:schemeClr val="bg2">
                    <a:lumMod val="75000"/>
                  </a:schemeClr>
                </a:solidFill>
              </a:rPr>
              <a:t>Data </a:t>
            </a:r>
            <a:r>
              <a:rPr lang="en-IN" sz="2400" b="1" dirty="0">
                <a:solidFill>
                  <a:schemeClr val="bg2">
                    <a:lumMod val="75000"/>
                  </a:schemeClr>
                </a:solidFill>
              </a:rPr>
              <a:t>Visualisation </a:t>
            </a:r>
          </a:p>
          <a:p>
            <a:endParaRPr lang="en-IN" sz="2400" b="1" dirty="0">
              <a:solidFill>
                <a:schemeClr val="bg2">
                  <a:lumMod val="75000"/>
                </a:schemeClr>
              </a:solidFill>
            </a:endParaRPr>
          </a:p>
        </p:txBody>
      </p:sp>
      <p:sp>
        <p:nvSpPr>
          <p:cNvPr id="5" name="Slide Number Placeholder 4"/>
          <p:cNvSpPr>
            <a:spLocks noGrp="1"/>
          </p:cNvSpPr>
          <p:nvPr>
            <p:ph type="sldNum" sz="quarter" idx="12"/>
          </p:nvPr>
        </p:nvSpPr>
        <p:spPr/>
        <p:txBody>
          <a:bodyPr/>
          <a:lstStyle/>
          <a:p>
            <a:fld id="{58B54043-7137-47BF-915A-77B4FA201E23}" type="slidenum">
              <a:rPr lang="en-IN" smtClean="0"/>
              <a:t>15</a:t>
            </a:fld>
            <a:endParaRPr lang="en-IN"/>
          </a:p>
        </p:txBody>
      </p:sp>
    </p:spTree>
    <p:extLst>
      <p:ext uri="{BB962C8B-B14F-4D97-AF65-F5344CB8AC3E}">
        <p14:creationId xmlns:p14="http://schemas.microsoft.com/office/powerpoint/2010/main" val="114426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86389" y="734516"/>
            <a:ext cx="4325223" cy="461665"/>
          </a:xfrm>
          <a:prstGeom prst="rect">
            <a:avLst/>
          </a:prstGeom>
        </p:spPr>
        <p:txBody>
          <a:bodyPr wrap="none">
            <a:spAutoFit/>
          </a:bodyPr>
          <a:lstStyle/>
          <a:p>
            <a:pPr algn="ctr"/>
            <a:r>
              <a:rPr lang="en-IN" sz="2400" b="1" u="sng" dirty="0" err="1" smtClean="0">
                <a:solidFill>
                  <a:schemeClr val="accent3">
                    <a:lumMod val="75000"/>
                  </a:schemeClr>
                </a:solidFill>
              </a:rPr>
              <a:t>Outlies</a:t>
            </a:r>
            <a:r>
              <a:rPr lang="en-IN" sz="2400" b="1" u="sng" dirty="0" smtClean="0">
                <a:solidFill>
                  <a:schemeClr val="accent3">
                    <a:lumMod val="75000"/>
                  </a:schemeClr>
                </a:solidFill>
              </a:rPr>
              <a:t> </a:t>
            </a:r>
            <a:r>
              <a:rPr lang="en-IN" sz="2400" b="1" u="sng" dirty="0">
                <a:solidFill>
                  <a:schemeClr val="accent3">
                    <a:lumMod val="75000"/>
                  </a:schemeClr>
                </a:solidFill>
              </a:rPr>
              <a:t>in </a:t>
            </a:r>
            <a:r>
              <a:rPr lang="en-IN" sz="2400" b="1" u="sng" dirty="0" smtClean="0">
                <a:solidFill>
                  <a:schemeClr val="accent3">
                    <a:lumMod val="75000"/>
                  </a:schemeClr>
                </a:solidFill>
              </a:rPr>
              <a:t>Discrete </a:t>
            </a:r>
            <a:r>
              <a:rPr lang="en-IN" sz="2400" b="1" u="sng" dirty="0">
                <a:solidFill>
                  <a:schemeClr val="accent3">
                    <a:lumMod val="75000"/>
                  </a:schemeClr>
                </a:solidFill>
              </a:rPr>
              <a:t>V</a:t>
            </a:r>
            <a:r>
              <a:rPr lang="en-IN" sz="2400" b="1" u="sng" dirty="0" smtClean="0">
                <a:solidFill>
                  <a:schemeClr val="accent3">
                    <a:lumMod val="75000"/>
                  </a:schemeClr>
                </a:solidFill>
              </a:rPr>
              <a:t>ariables</a:t>
            </a:r>
            <a:endParaRPr lang="en-IN" sz="2400" b="1" u="sng" dirty="0">
              <a:solidFill>
                <a:schemeClr val="accent3">
                  <a:lumMod val="75000"/>
                </a:scheme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14538"/>
            <a:ext cx="4057939" cy="3542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2971" y="1700808"/>
            <a:ext cx="4141856"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9552" y="5486519"/>
            <a:ext cx="8205892" cy="923330"/>
          </a:xfrm>
          <a:prstGeom prst="rect">
            <a:avLst/>
          </a:prstGeom>
        </p:spPr>
        <p:txBody>
          <a:bodyPr wrap="square">
            <a:spAutoFit/>
          </a:bodyPr>
          <a:lstStyle/>
          <a:p>
            <a:pPr marL="285750" indent="-285750">
              <a:buFont typeface="Arial" pitchFamily="34" charset="0"/>
              <a:buChar char="•"/>
            </a:pPr>
            <a:r>
              <a:rPr lang="en-IN" dirty="0" smtClean="0"/>
              <a:t>We will call </a:t>
            </a:r>
            <a:r>
              <a:rPr lang="en-IN" dirty="0"/>
              <a:t>outliers those values that are present in less than 5 % of the houses. This is exactly the same as finding rare labels in categorical variables.</a:t>
            </a:r>
          </a:p>
        </p:txBody>
      </p:sp>
      <p:sp>
        <p:nvSpPr>
          <p:cNvPr id="8" name="Rectangle 7"/>
          <p:cNvSpPr/>
          <p:nvPr/>
        </p:nvSpPr>
        <p:spPr>
          <a:xfrm>
            <a:off x="4805176" y="-171400"/>
            <a:ext cx="3517169" cy="1200329"/>
          </a:xfrm>
          <a:prstGeom prst="rect">
            <a:avLst/>
          </a:prstGeom>
        </p:spPr>
        <p:txBody>
          <a:bodyPr wrap="square">
            <a:spAutoFit/>
          </a:bodyPr>
          <a:lstStyle/>
          <a:p>
            <a:r>
              <a:rPr lang="en-IN" sz="2400" b="1" dirty="0" smtClean="0">
                <a:solidFill>
                  <a:schemeClr val="bg2">
                    <a:lumMod val="75000"/>
                  </a:schemeClr>
                </a:solidFill>
              </a:rPr>
              <a:t>Data Understanding </a:t>
            </a:r>
          </a:p>
          <a:p>
            <a:r>
              <a:rPr lang="en-IN" sz="2400" b="1" dirty="0" smtClean="0">
                <a:solidFill>
                  <a:schemeClr val="bg2">
                    <a:lumMod val="75000"/>
                  </a:schemeClr>
                </a:solidFill>
              </a:rPr>
              <a:t>Data </a:t>
            </a:r>
            <a:r>
              <a:rPr lang="en-IN" sz="2400" b="1" dirty="0">
                <a:solidFill>
                  <a:schemeClr val="bg2">
                    <a:lumMod val="75000"/>
                  </a:schemeClr>
                </a:solidFill>
              </a:rPr>
              <a:t>Visualisation </a:t>
            </a:r>
          </a:p>
          <a:p>
            <a:endParaRPr lang="en-IN" sz="2400" b="1" dirty="0">
              <a:solidFill>
                <a:schemeClr val="bg2">
                  <a:lumMod val="75000"/>
                </a:schemeClr>
              </a:solidFill>
            </a:endParaRPr>
          </a:p>
        </p:txBody>
      </p:sp>
      <p:sp>
        <p:nvSpPr>
          <p:cNvPr id="3" name="Slide Number Placeholder 2"/>
          <p:cNvSpPr>
            <a:spLocks noGrp="1"/>
          </p:cNvSpPr>
          <p:nvPr>
            <p:ph type="sldNum" sz="quarter" idx="12"/>
          </p:nvPr>
        </p:nvSpPr>
        <p:spPr/>
        <p:txBody>
          <a:bodyPr/>
          <a:lstStyle/>
          <a:p>
            <a:fld id="{58B54043-7137-47BF-915A-77B4FA201E23}" type="slidenum">
              <a:rPr lang="en-IN" smtClean="0"/>
              <a:t>16</a:t>
            </a:fld>
            <a:endParaRPr lang="en-IN"/>
          </a:p>
        </p:txBody>
      </p:sp>
    </p:spTree>
    <p:extLst>
      <p:ext uri="{BB962C8B-B14F-4D97-AF65-F5344CB8AC3E}">
        <p14:creationId xmlns:p14="http://schemas.microsoft.com/office/powerpoint/2010/main" val="14671321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58" y="1137494"/>
            <a:ext cx="8138488" cy="459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564017" y="638550"/>
            <a:ext cx="4482317" cy="461665"/>
          </a:xfrm>
          <a:prstGeom prst="rect">
            <a:avLst/>
          </a:prstGeom>
        </p:spPr>
        <p:txBody>
          <a:bodyPr wrap="none">
            <a:spAutoFit/>
          </a:bodyPr>
          <a:lstStyle/>
          <a:p>
            <a:pPr algn="ctr"/>
            <a:r>
              <a:rPr lang="en-IN" sz="2400" b="1" u="sng" dirty="0">
                <a:solidFill>
                  <a:schemeClr val="accent3">
                    <a:lumMod val="75000"/>
                  </a:schemeClr>
                </a:solidFill>
              </a:rPr>
              <a:t>Number of labels: cardinality</a:t>
            </a:r>
          </a:p>
        </p:txBody>
      </p:sp>
      <p:sp>
        <p:nvSpPr>
          <p:cNvPr id="5" name="Rectangle 4"/>
          <p:cNvSpPr/>
          <p:nvPr/>
        </p:nvSpPr>
        <p:spPr>
          <a:xfrm>
            <a:off x="593151" y="5877272"/>
            <a:ext cx="8064895" cy="646331"/>
          </a:xfrm>
          <a:prstGeom prst="rect">
            <a:avLst/>
          </a:prstGeom>
        </p:spPr>
        <p:txBody>
          <a:bodyPr wrap="square">
            <a:spAutoFit/>
          </a:bodyPr>
          <a:lstStyle/>
          <a:p>
            <a:pPr marL="285750" indent="-285750">
              <a:buFont typeface="Arial" pitchFamily="34" charset="0"/>
              <a:buChar char="•"/>
            </a:pPr>
            <a:r>
              <a:rPr lang="en-IN" dirty="0"/>
              <a:t>Most of the variables, contain only a few labels. Then, we do not have to deal with high cardinality. </a:t>
            </a:r>
          </a:p>
        </p:txBody>
      </p:sp>
      <p:sp>
        <p:nvSpPr>
          <p:cNvPr id="7" name="Rectangle 6"/>
          <p:cNvSpPr/>
          <p:nvPr/>
        </p:nvSpPr>
        <p:spPr>
          <a:xfrm>
            <a:off x="4805176" y="-171400"/>
            <a:ext cx="3517169" cy="1200329"/>
          </a:xfrm>
          <a:prstGeom prst="rect">
            <a:avLst/>
          </a:prstGeom>
        </p:spPr>
        <p:txBody>
          <a:bodyPr wrap="square">
            <a:spAutoFit/>
          </a:bodyPr>
          <a:lstStyle/>
          <a:p>
            <a:r>
              <a:rPr lang="en-IN" sz="2400" b="1" dirty="0" smtClean="0">
                <a:solidFill>
                  <a:schemeClr val="bg2">
                    <a:lumMod val="75000"/>
                  </a:schemeClr>
                </a:solidFill>
              </a:rPr>
              <a:t>Data Understanding </a:t>
            </a:r>
          </a:p>
          <a:p>
            <a:r>
              <a:rPr lang="en-IN" sz="2400" b="1" dirty="0" smtClean="0">
                <a:solidFill>
                  <a:schemeClr val="bg2">
                    <a:lumMod val="75000"/>
                  </a:schemeClr>
                </a:solidFill>
              </a:rPr>
              <a:t>Data </a:t>
            </a:r>
            <a:r>
              <a:rPr lang="en-IN" sz="2400" b="1" dirty="0">
                <a:solidFill>
                  <a:schemeClr val="bg2">
                    <a:lumMod val="75000"/>
                  </a:schemeClr>
                </a:solidFill>
              </a:rPr>
              <a:t>Visualisation </a:t>
            </a:r>
          </a:p>
          <a:p>
            <a:endParaRPr lang="en-IN" sz="2400" b="1" dirty="0">
              <a:solidFill>
                <a:schemeClr val="bg2">
                  <a:lumMod val="75000"/>
                </a:schemeClr>
              </a:solidFill>
            </a:endParaRPr>
          </a:p>
        </p:txBody>
      </p:sp>
      <p:sp>
        <p:nvSpPr>
          <p:cNvPr id="3" name="Slide Number Placeholder 2"/>
          <p:cNvSpPr>
            <a:spLocks noGrp="1"/>
          </p:cNvSpPr>
          <p:nvPr>
            <p:ph type="sldNum" sz="quarter" idx="12"/>
          </p:nvPr>
        </p:nvSpPr>
        <p:spPr/>
        <p:txBody>
          <a:bodyPr/>
          <a:lstStyle/>
          <a:p>
            <a:fld id="{58B54043-7137-47BF-915A-77B4FA201E23}" type="slidenum">
              <a:rPr lang="en-IN" smtClean="0"/>
              <a:t>17</a:t>
            </a:fld>
            <a:endParaRPr lang="en-IN"/>
          </a:p>
        </p:txBody>
      </p:sp>
    </p:spTree>
    <p:extLst>
      <p:ext uri="{BB962C8B-B14F-4D97-AF65-F5344CB8AC3E}">
        <p14:creationId xmlns:p14="http://schemas.microsoft.com/office/powerpoint/2010/main" val="12284840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539552" y="788624"/>
            <a:ext cx="7302765" cy="5696058"/>
            <a:chOff x="1373691" y="1017224"/>
            <a:chExt cx="7302765" cy="5696058"/>
          </a:xfrm>
          <a:solidFill>
            <a:schemeClr val="accent3">
              <a:lumMod val="40000"/>
              <a:lumOff val="60000"/>
            </a:schemeClr>
          </a:solidFill>
        </p:grpSpPr>
        <p:cxnSp>
          <p:nvCxnSpPr>
            <p:cNvPr id="10" name="Elbow Connector 9"/>
            <p:cNvCxnSpPr/>
            <p:nvPr/>
          </p:nvCxnSpPr>
          <p:spPr>
            <a:xfrm>
              <a:off x="1979712" y="1931624"/>
              <a:ext cx="2736304" cy="777296"/>
            </a:xfrm>
            <a:prstGeom prst="bentConnector3">
              <a:avLst/>
            </a:prstGeom>
            <a:grpFill/>
            <a:ln>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a:off x="3347864" y="2708920"/>
              <a:ext cx="1368152" cy="756083"/>
            </a:xfrm>
            <a:prstGeom prst="bentConnector3">
              <a:avLst>
                <a:gd name="adj1" fmla="val 123"/>
              </a:avLst>
            </a:prstGeom>
            <a:grpFill/>
            <a:ln>
              <a:tailEnd type="arrow"/>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a:off x="3347864" y="3465005"/>
              <a:ext cx="1368152" cy="756083"/>
            </a:xfrm>
            <a:prstGeom prst="bentConnector3">
              <a:avLst>
                <a:gd name="adj1" fmla="val 123"/>
              </a:avLst>
            </a:prstGeom>
            <a:grpFill/>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a:off x="3347864" y="4977171"/>
              <a:ext cx="1368152" cy="756083"/>
            </a:xfrm>
            <a:prstGeom prst="bentConnector3">
              <a:avLst>
                <a:gd name="adj1" fmla="val 123"/>
              </a:avLst>
            </a:prstGeom>
            <a:grpFill/>
            <a:ln>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a:off x="3347864" y="4223877"/>
              <a:ext cx="1368152" cy="756083"/>
            </a:xfrm>
            <a:prstGeom prst="bentConnector3">
              <a:avLst>
                <a:gd name="adj1" fmla="val 123"/>
              </a:avLst>
            </a:prstGeom>
            <a:grpFill/>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a:off x="3347864" y="5728599"/>
              <a:ext cx="1368152" cy="756083"/>
            </a:xfrm>
            <a:prstGeom prst="bentConnector3">
              <a:avLst>
                <a:gd name="adj1" fmla="val 123"/>
              </a:avLst>
            </a:prstGeom>
            <a:grpFill/>
            <a:ln>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681520" y="5499999"/>
              <a:ext cx="3994935"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2">
                      <a:lumMod val="50000"/>
                    </a:schemeClr>
                  </a:solidFill>
                </a:rPr>
                <a:t>Outlier Handing</a:t>
              </a:r>
              <a:endParaRPr lang="en-IN" b="1" dirty="0">
                <a:solidFill>
                  <a:schemeClr val="tx2">
                    <a:lumMod val="50000"/>
                  </a:schemeClr>
                </a:solidFill>
              </a:endParaRPr>
            </a:p>
          </p:txBody>
        </p:sp>
        <p:sp>
          <p:nvSpPr>
            <p:cNvPr id="29" name="Rectangle 28"/>
            <p:cNvSpPr/>
            <p:nvPr/>
          </p:nvSpPr>
          <p:spPr>
            <a:xfrm>
              <a:off x="4696922" y="6256082"/>
              <a:ext cx="396044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2">
                      <a:lumMod val="50000"/>
                    </a:schemeClr>
                  </a:solidFill>
                </a:rPr>
                <a:t>Feature Scaling</a:t>
              </a:r>
              <a:endParaRPr lang="en-IN" b="1" dirty="0">
                <a:solidFill>
                  <a:schemeClr val="tx2">
                    <a:lumMod val="50000"/>
                  </a:schemeClr>
                </a:solidFill>
              </a:endParaRPr>
            </a:p>
          </p:txBody>
        </p:sp>
        <p:sp>
          <p:nvSpPr>
            <p:cNvPr id="15" name="Rectangle 14"/>
            <p:cNvSpPr/>
            <p:nvPr/>
          </p:nvSpPr>
          <p:spPr>
            <a:xfrm>
              <a:off x="1373691" y="1017224"/>
              <a:ext cx="3948346" cy="914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smtClean="0">
                  <a:solidFill>
                    <a:schemeClr val="tx2">
                      <a:lumMod val="50000"/>
                    </a:schemeClr>
                  </a:solidFill>
                </a:rPr>
                <a:t>Feature Engineering</a:t>
              </a:r>
              <a:endParaRPr lang="en-IN" sz="2800" b="1" dirty="0">
                <a:solidFill>
                  <a:schemeClr val="tx2">
                    <a:lumMod val="50000"/>
                  </a:schemeClr>
                </a:solidFill>
              </a:endParaRPr>
            </a:p>
          </p:txBody>
        </p:sp>
        <p:sp>
          <p:nvSpPr>
            <p:cNvPr id="17" name="Rectangle 16"/>
            <p:cNvSpPr/>
            <p:nvPr/>
          </p:nvSpPr>
          <p:spPr>
            <a:xfrm>
              <a:off x="4716016" y="2540232"/>
              <a:ext cx="3960440"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2">
                      <a:lumMod val="50000"/>
                    </a:schemeClr>
                  </a:solidFill>
                </a:rPr>
                <a:t>Extracting Features from Dates</a:t>
              </a:r>
              <a:endParaRPr lang="en-IN" b="1" dirty="0">
                <a:solidFill>
                  <a:schemeClr val="tx2">
                    <a:lumMod val="50000"/>
                  </a:schemeClr>
                </a:solidFill>
              </a:endParaRPr>
            </a:p>
          </p:txBody>
        </p:sp>
        <p:sp>
          <p:nvSpPr>
            <p:cNvPr id="18" name="Rectangle 17"/>
            <p:cNvSpPr/>
            <p:nvPr/>
          </p:nvSpPr>
          <p:spPr>
            <a:xfrm>
              <a:off x="4696922" y="3296315"/>
              <a:ext cx="3979534"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2">
                      <a:lumMod val="50000"/>
                    </a:schemeClr>
                  </a:solidFill>
                </a:rPr>
                <a:t>Missing Data Imputation</a:t>
              </a:r>
              <a:endParaRPr lang="en-IN" b="1" dirty="0">
                <a:solidFill>
                  <a:schemeClr val="tx2">
                    <a:lumMod val="50000"/>
                  </a:schemeClr>
                </a:solidFill>
              </a:endParaRPr>
            </a:p>
          </p:txBody>
        </p:sp>
        <p:sp>
          <p:nvSpPr>
            <p:cNvPr id="24" name="Rectangle 23"/>
            <p:cNvSpPr/>
            <p:nvPr/>
          </p:nvSpPr>
          <p:spPr>
            <a:xfrm>
              <a:off x="4749243" y="4748571"/>
              <a:ext cx="3927213"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2">
                      <a:lumMod val="50000"/>
                    </a:schemeClr>
                  </a:solidFill>
                </a:rPr>
                <a:t>Discretisation</a:t>
              </a:r>
              <a:endParaRPr lang="en-IN" b="1" dirty="0">
                <a:solidFill>
                  <a:schemeClr val="tx2">
                    <a:lumMod val="50000"/>
                  </a:schemeClr>
                </a:solidFill>
              </a:endParaRPr>
            </a:p>
          </p:txBody>
        </p:sp>
        <p:sp>
          <p:nvSpPr>
            <p:cNvPr id="30" name="Rectangle 29"/>
            <p:cNvSpPr/>
            <p:nvPr/>
          </p:nvSpPr>
          <p:spPr>
            <a:xfrm>
              <a:off x="4749243" y="4046025"/>
              <a:ext cx="3927213" cy="4572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solidFill>
                    <a:schemeClr val="tx2">
                      <a:lumMod val="50000"/>
                    </a:schemeClr>
                  </a:solidFill>
                </a:rPr>
                <a:t>Categorical Variable Encoding</a:t>
              </a:r>
              <a:endParaRPr lang="en-IN" b="1" dirty="0">
                <a:solidFill>
                  <a:schemeClr val="tx2">
                    <a:lumMod val="50000"/>
                  </a:schemeClr>
                </a:solidFill>
              </a:endParaRPr>
            </a:p>
          </p:txBody>
        </p:sp>
      </p:grpSp>
      <p:sp>
        <p:nvSpPr>
          <p:cNvPr id="3" name="Rectangle 2"/>
          <p:cNvSpPr/>
          <p:nvPr/>
        </p:nvSpPr>
        <p:spPr>
          <a:xfrm>
            <a:off x="4716016" y="0"/>
            <a:ext cx="3384376" cy="461665"/>
          </a:xfrm>
          <a:prstGeom prst="rect">
            <a:avLst/>
          </a:prstGeom>
        </p:spPr>
        <p:txBody>
          <a:bodyPr wrap="square">
            <a:spAutoFit/>
          </a:bodyPr>
          <a:lstStyle/>
          <a:p>
            <a:pPr algn="ctr"/>
            <a:r>
              <a:rPr lang="en-IN" sz="2400" b="1" dirty="0">
                <a:solidFill>
                  <a:schemeClr val="bg2">
                    <a:lumMod val="75000"/>
                  </a:schemeClr>
                </a:solidFill>
              </a:rPr>
              <a:t>Feature Engineering</a:t>
            </a:r>
          </a:p>
        </p:txBody>
      </p:sp>
      <p:sp>
        <p:nvSpPr>
          <p:cNvPr id="5" name="Slide Number Placeholder 4"/>
          <p:cNvSpPr>
            <a:spLocks noGrp="1"/>
          </p:cNvSpPr>
          <p:nvPr>
            <p:ph type="sldNum" sz="quarter" idx="12"/>
          </p:nvPr>
        </p:nvSpPr>
        <p:spPr/>
        <p:txBody>
          <a:bodyPr/>
          <a:lstStyle/>
          <a:p>
            <a:fld id="{58B54043-7137-47BF-915A-77B4FA201E23}" type="slidenum">
              <a:rPr lang="en-IN" smtClean="0"/>
              <a:t>18</a:t>
            </a:fld>
            <a:endParaRPr lang="en-IN"/>
          </a:p>
        </p:txBody>
      </p:sp>
    </p:spTree>
    <p:extLst>
      <p:ext uri="{BB962C8B-B14F-4D97-AF65-F5344CB8AC3E}">
        <p14:creationId xmlns:p14="http://schemas.microsoft.com/office/powerpoint/2010/main" val="37595455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66457" y="725367"/>
            <a:ext cx="3937295" cy="400110"/>
          </a:xfrm>
          <a:prstGeom prst="rect">
            <a:avLst/>
          </a:prstGeom>
        </p:spPr>
        <p:txBody>
          <a:bodyPr wrap="none">
            <a:spAutoFit/>
          </a:bodyPr>
          <a:lstStyle/>
          <a:p>
            <a:pPr algn="ctr"/>
            <a:r>
              <a:rPr lang="en-IN" sz="2000" b="1" u="sng" dirty="0">
                <a:solidFill>
                  <a:schemeClr val="accent3">
                    <a:lumMod val="75000"/>
                  </a:schemeClr>
                </a:solidFill>
              </a:rPr>
              <a:t>Extracting Features from Dates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558428"/>
            <a:ext cx="7776864" cy="3061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466971" y="4826675"/>
            <a:ext cx="8208911" cy="2031325"/>
          </a:xfrm>
          <a:prstGeom prst="rect">
            <a:avLst/>
          </a:prstGeom>
        </p:spPr>
        <p:txBody>
          <a:bodyPr wrap="square">
            <a:spAutoFit/>
          </a:bodyPr>
          <a:lstStyle/>
          <a:p>
            <a:pPr marL="285750" indent="-285750">
              <a:buFont typeface="Arial" pitchFamily="34" charset="0"/>
              <a:buChar char="•"/>
            </a:pPr>
            <a:r>
              <a:rPr lang="en-IN" dirty="0"/>
              <a:t>Instead of the "year", now we have the amount of years that passed since the house was built or </a:t>
            </a:r>
            <a:r>
              <a:rPr lang="en-IN" dirty="0" smtClean="0"/>
              <a:t>remodelled </a:t>
            </a:r>
            <a:r>
              <a:rPr lang="en-IN" dirty="0"/>
              <a:t>and the house was sold. </a:t>
            </a:r>
            <a:endParaRPr lang="en-IN" dirty="0" smtClean="0"/>
          </a:p>
          <a:p>
            <a:pPr marL="285750" indent="-285750">
              <a:buFont typeface="Arial" pitchFamily="34" charset="0"/>
              <a:buChar char="•"/>
            </a:pPr>
            <a:r>
              <a:rPr lang="en-IN" dirty="0" smtClean="0"/>
              <a:t>New </a:t>
            </a:r>
            <a:r>
              <a:rPr lang="en-IN" dirty="0"/>
              <a:t>temporal </a:t>
            </a:r>
            <a:r>
              <a:rPr lang="en-IN" dirty="0" smtClean="0"/>
              <a:t>variables are </a:t>
            </a:r>
            <a:r>
              <a:rPr lang="en-IN" dirty="0"/>
              <a:t>going to treat them as numerical and </a:t>
            </a:r>
            <a:r>
              <a:rPr lang="en-IN" dirty="0" smtClean="0"/>
              <a:t>continuous.</a:t>
            </a:r>
          </a:p>
          <a:p>
            <a:pPr marL="285750" indent="-285750">
              <a:buFont typeface="Arial" pitchFamily="34" charset="0"/>
              <a:buChar char="•"/>
            </a:pPr>
            <a:r>
              <a:rPr lang="en-IN" dirty="0" smtClean="0"/>
              <a:t>Remove </a:t>
            </a:r>
            <a:r>
              <a:rPr lang="en-IN" dirty="0" err="1"/>
              <a:t>YrSold</a:t>
            </a:r>
            <a:r>
              <a:rPr lang="en-IN" dirty="0"/>
              <a:t> from the variable </a:t>
            </a:r>
            <a:r>
              <a:rPr lang="en-IN" dirty="0" smtClean="0"/>
              <a:t>list because </a:t>
            </a:r>
            <a:r>
              <a:rPr lang="en-IN" dirty="0"/>
              <a:t>it is no longer in our dataset</a:t>
            </a:r>
          </a:p>
          <a:p>
            <a:endParaRPr lang="en-IN" dirty="0"/>
          </a:p>
        </p:txBody>
      </p:sp>
      <p:sp>
        <p:nvSpPr>
          <p:cNvPr id="8" name="Rectangle 7"/>
          <p:cNvSpPr/>
          <p:nvPr/>
        </p:nvSpPr>
        <p:spPr>
          <a:xfrm>
            <a:off x="4788024" y="154"/>
            <a:ext cx="3384376" cy="461665"/>
          </a:xfrm>
          <a:prstGeom prst="rect">
            <a:avLst/>
          </a:prstGeom>
        </p:spPr>
        <p:txBody>
          <a:bodyPr wrap="square">
            <a:spAutoFit/>
          </a:bodyPr>
          <a:lstStyle/>
          <a:p>
            <a:pPr algn="ctr"/>
            <a:r>
              <a:rPr lang="en-IN" sz="2400" b="1" dirty="0">
                <a:solidFill>
                  <a:schemeClr val="bg2">
                    <a:lumMod val="75000"/>
                  </a:schemeClr>
                </a:solidFill>
              </a:rPr>
              <a:t>Feature Engineering</a:t>
            </a:r>
          </a:p>
        </p:txBody>
      </p:sp>
      <p:sp>
        <p:nvSpPr>
          <p:cNvPr id="3" name="Slide Number Placeholder 2"/>
          <p:cNvSpPr>
            <a:spLocks noGrp="1"/>
          </p:cNvSpPr>
          <p:nvPr>
            <p:ph type="sldNum" sz="quarter" idx="12"/>
          </p:nvPr>
        </p:nvSpPr>
        <p:spPr/>
        <p:txBody>
          <a:bodyPr/>
          <a:lstStyle/>
          <a:p>
            <a:fld id="{58B54043-7137-47BF-915A-77B4FA201E23}" type="slidenum">
              <a:rPr lang="en-IN" smtClean="0"/>
              <a:t>19</a:t>
            </a:fld>
            <a:endParaRPr lang="en-IN"/>
          </a:p>
        </p:txBody>
      </p:sp>
    </p:spTree>
    <p:extLst>
      <p:ext uri="{BB962C8B-B14F-4D97-AF65-F5344CB8AC3E}">
        <p14:creationId xmlns:p14="http://schemas.microsoft.com/office/powerpoint/2010/main" val="18792737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008" y="0"/>
            <a:ext cx="3632508" cy="548640"/>
          </a:xfrm>
        </p:spPr>
        <p:txBody>
          <a:bodyPr>
            <a:noAutofit/>
          </a:bodyPr>
          <a:lstStyle/>
          <a:p>
            <a:pPr algn="ctr"/>
            <a:r>
              <a:rPr lang="en-IN" sz="3600" b="1" dirty="0" smtClean="0"/>
              <a:t>Contents</a:t>
            </a:r>
            <a:endParaRPr lang="en-IN" sz="3600" b="1" dirty="0"/>
          </a:p>
        </p:txBody>
      </p:sp>
      <p:sp>
        <p:nvSpPr>
          <p:cNvPr id="3" name="Content Placeholder 2"/>
          <p:cNvSpPr>
            <a:spLocks noGrp="1"/>
          </p:cNvSpPr>
          <p:nvPr>
            <p:ph idx="1"/>
          </p:nvPr>
        </p:nvSpPr>
        <p:spPr>
          <a:xfrm>
            <a:off x="647056" y="1484784"/>
            <a:ext cx="8496944" cy="5832648"/>
          </a:xfrm>
        </p:spPr>
        <p:txBody>
          <a:bodyPr>
            <a:normAutofit/>
          </a:bodyPr>
          <a:lstStyle/>
          <a:p>
            <a:r>
              <a:rPr lang="en-IN" b="1" dirty="0"/>
              <a:t>Problem Statement Understanding</a:t>
            </a:r>
          </a:p>
          <a:p>
            <a:r>
              <a:rPr lang="en-IN" b="1" dirty="0"/>
              <a:t>Data Understanding</a:t>
            </a:r>
          </a:p>
          <a:p>
            <a:r>
              <a:rPr lang="en-IN" b="1" dirty="0" smtClean="0"/>
              <a:t>Data </a:t>
            </a:r>
            <a:r>
              <a:rPr lang="en-IN" b="1" dirty="0"/>
              <a:t>Visualisation - Deriving </a:t>
            </a:r>
            <a:r>
              <a:rPr lang="en-IN" b="1" dirty="0" smtClean="0"/>
              <a:t>Insights</a:t>
            </a:r>
          </a:p>
          <a:p>
            <a:r>
              <a:rPr lang="en-IN" b="1" dirty="0"/>
              <a:t>Data Cleaning - Missing values, Outliers etc.</a:t>
            </a:r>
          </a:p>
          <a:p>
            <a:r>
              <a:rPr lang="en-IN" b="1" dirty="0" smtClean="0"/>
              <a:t>Feature </a:t>
            </a:r>
            <a:r>
              <a:rPr lang="en-IN" b="1" dirty="0"/>
              <a:t>Engineering</a:t>
            </a:r>
          </a:p>
          <a:p>
            <a:r>
              <a:rPr lang="en-IN" b="1" dirty="0"/>
              <a:t>Model Building - Trying out regression models</a:t>
            </a:r>
          </a:p>
          <a:p>
            <a:r>
              <a:rPr lang="en-IN" b="1" dirty="0"/>
              <a:t>Model Evaluation - Best Model</a:t>
            </a:r>
          </a:p>
          <a:p>
            <a:r>
              <a:rPr lang="en-IN" b="1" dirty="0" smtClean="0"/>
              <a:t>Recommendation</a:t>
            </a:r>
          </a:p>
          <a:p>
            <a:r>
              <a:rPr lang="en-IN" b="1" dirty="0" smtClean="0"/>
              <a:t>Conclusion</a:t>
            </a:r>
            <a:endParaRPr lang="en-IN" b="1" dirty="0"/>
          </a:p>
        </p:txBody>
      </p:sp>
      <p:sp>
        <p:nvSpPr>
          <p:cNvPr id="5" name="Slide Number Placeholder 4"/>
          <p:cNvSpPr>
            <a:spLocks noGrp="1"/>
          </p:cNvSpPr>
          <p:nvPr>
            <p:ph type="sldNum" sz="quarter" idx="12"/>
          </p:nvPr>
        </p:nvSpPr>
        <p:spPr/>
        <p:txBody>
          <a:bodyPr/>
          <a:lstStyle/>
          <a:p>
            <a:fld id="{58B54043-7137-47BF-915A-77B4FA201E23}" type="slidenum">
              <a:rPr lang="en-IN" smtClean="0"/>
              <a:t>2</a:t>
            </a:fld>
            <a:endParaRPr lang="en-IN"/>
          </a:p>
        </p:txBody>
      </p:sp>
    </p:spTree>
    <p:extLst>
      <p:ext uri="{BB962C8B-B14F-4D97-AF65-F5344CB8AC3E}">
        <p14:creationId xmlns:p14="http://schemas.microsoft.com/office/powerpoint/2010/main" val="1625334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89471" y="749895"/>
            <a:ext cx="3744936" cy="461665"/>
          </a:xfrm>
          <a:prstGeom prst="rect">
            <a:avLst/>
          </a:prstGeom>
        </p:spPr>
        <p:txBody>
          <a:bodyPr wrap="none">
            <a:spAutoFit/>
          </a:bodyPr>
          <a:lstStyle/>
          <a:p>
            <a:pPr algn="ctr"/>
            <a:r>
              <a:rPr lang="en-IN" sz="2400" b="1" u="sng" dirty="0">
                <a:solidFill>
                  <a:schemeClr val="accent3">
                    <a:lumMod val="75000"/>
                  </a:schemeClr>
                </a:solidFill>
              </a:rPr>
              <a:t>Missing data imputation</a:t>
            </a:r>
          </a:p>
        </p:txBody>
      </p:sp>
      <p:sp>
        <p:nvSpPr>
          <p:cNvPr id="7" name="Rectangle 6"/>
          <p:cNvSpPr/>
          <p:nvPr/>
        </p:nvSpPr>
        <p:spPr>
          <a:xfrm>
            <a:off x="1311437" y="1374944"/>
            <a:ext cx="2518638" cy="369332"/>
          </a:xfrm>
          <a:prstGeom prst="rect">
            <a:avLst/>
          </a:prstGeom>
        </p:spPr>
        <p:txBody>
          <a:bodyPr wrap="none">
            <a:spAutoFit/>
          </a:bodyPr>
          <a:lstStyle/>
          <a:p>
            <a:r>
              <a:rPr lang="en-IN" u="sng" dirty="0"/>
              <a:t>Continuous variables</a:t>
            </a:r>
          </a:p>
        </p:txBody>
      </p:sp>
      <p:sp>
        <p:nvSpPr>
          <p:cNvPr id="9" name="Rectangle 8"/>
          <p:cNvSpPr/>
          <p:nvPr/>
        </p:nvSpPr>
        <p:spPr>
          <a:xfrm>
            <a:off x="5253118" y="1324971"/>
            <a:ext cx="2632452" cy="369332"/>
          </a:xfrm>
          <a:prstGeom prst="rect">
            <a:avLst/>
          </a:prstGeom>
        </p:spPr>
        <p:txBody>
          <a:bodyPr wrap="none">
            <a:spAutoFit/>
          </a:bodyPr>
          <a:lstStyle/>
          <a:p>
            <a:r>
              <a:rPr lang="en-IN" u="sng" dirty="0" smtClean="0"/>
              <a:t>Categorical Variables</a:t>
            </a:r>
            <a:endParaRPr lang="en-IN" u="sn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1677258"/>
            <a:ext cx="3888432" cy="113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7623" y="1916832"/>
            <a:ext cx="4043441" cy="45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567712" y="4186026"/>
            <a:ext cx="4104455" cy="2031325"/>
          </a:xfrm>
          <a:prstGeom prst="rect">
            <a:avLst/>
          </a:prstGeom>
        </p:spPr>
        <p:txBody>
          <a:bodyPr wrap="square">
            <a:spAutoFit/>
          </a:bodyPr>
          <a:lstStyle/>
          <a:p>
            <a:pPr marL="285750" indent="-285750">
              <a:buFont typeface="Arial" pitchFamily="34" charset="0"/>
              <a:buChar char="•"/>
            </a:pPr>
            <a:r>
              <a:rPr lang="en-IN" dirty="0" smtClean="0"/>
              <a:t>For </a:t>
            </a:r>
            <a:r>
              <a:rPr lang="en-IN" dirty="0"/>
              <a:t>numerical data the missing values are replaced with median value as the distribution is skewed. </a:t>
            </a:r>
            <a:endParaRPr lang="en-IN" dirty="0" smtClean="0"/>
          </a:p>
          <a:p>
            <a:pPr marL="285750" indent="-285750">
              <a:buFont typeface="Arial" pitchFamily="34" charset="0"/>
              <a:buChar char="•"/>
            </a:pPr>
            <a:r>
              <a:rPr lang="en-IN" dirty="0" smtClean="0"/>
              <a:t>For </a:t>
            </a:r>
            <a:r>
              <a:rPr lang="en-IN" dirty="0"/>
              <a:t>categorical data the missing values are the maximum frequency data.</a:t>
            </a:r>
          </a:p>
        </p:txBody>
      </p:sp>
      <p:sp>
        <p:nvSpPr>
          <p:cNvPr id="12" name="Rectangle 11"/>
          <p:cNvSpPr/>
          <p:nvPr/>
        </p:nvSpPr>
        <p:spPr>
          <a:xfrm>
            <a:off x="4850395" y="116632"/>
            <a:ext cx="3384376" cy="461665"/>
          </a:xfrm>
          <a:prstGeom prst="rect">
            <a:avLst/>
          </a:prstGeom>
        </p:spPr>
        <p:txBody>
          <a:bodyPr wrap="square">
            <a:spAutoFit/>
          </a:bodyPr>
          <a:lstStyle/>
          <a:p>
            <a:pPr algn="ctr"/>
            <a:r>
              <a:rPr lang="en-IN" sz="2400" b="1" dirty="0">
                <a:solidFill>
                  <a:schemeClr val="bg2">
                    <a:lumMod val="75000"/>
                  </a:schemeClr>
                </a:solidFill>
              </a:rPr>
              <a:t>Feature Engineering</a:t>
            </a:r>
          </a:p>
        </p:txBody>
      </p:sp>
      <p:sp>
        <p:nvSpPr>
          <p:cNvPr id="5" name="Slide Number Placeholder 4"/>
          <p:cNvSpPr>
            <a:spLocks noGrp="1"/>
          </p:cNvSpPr>
          <p:nvPr>
            <p:ph type="sldNum" sz="quarter" idx="12"/>
          </p:nvPr>
        </p:nvSpPr>
        <p:spPr/>
        <p:txBody>
          <a:bodyPr/>
          <a:lstStyle/>
          <a:p>
            <a:fld id="{58B54043-7137-47BF-915A-77B4FA201E23}" type="slidenum">
              <a:rPr lang="en-IN" smtClean="0"/>
              <a:t>20</a:t>
            </a:fld>
            <a:endParaRPr lang="en-IN"/>
          </a:p>
        </p:txBody>
      </p:sp>
    </p:spTree>
    <p:extLst>
      <p:ext uri="{BB962C8B-B14F-4D97-AF65-F5344CB8AC3E}">
        <p14:creationId xmlns:p14="http://schemas.microsoft.com/office/powerpoint/2010/main" val="8551391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71571" y="708665"/>
            <a:ext cx="4572000" cy="400110"/>
          </a:xfrm>
          <a:prstGeom prst="rect">
            <a:avLst/>
          </a:prstGeom>
        </p:spPr>
        <p:txBody>
          <a:bodyPr>
            <a:spAutoFit/>
          </a:bodyPr>
          <a:lstStyle/>
          <a:p>
            <a:pPr algn="ctr"/>
            <a:r>
              <a:rPr lang="en-IN" sz="2000" b="1" u="sng" dirty="0" smtClean="0">
                <a:solidFill>
                  <a:schemeClr val="accent3">
                    <a:lumMod val="75000"/>
                  </a:schemeClr>
                </a:solidFill>
              </a:rPr>
              <a:t>Rare </a:t>
            </a:r>
            <a:r>
              <a:rPr lang="en-IN" sz="2000" b="1" u="sng" dirty="0" err="1">
                <a:solidFill>
                  <a:schemeClr val="accent3">
                    <a:lumMod val="75000"/>
                  </a:schemeClr>
                </a:solidFill>
              </a:rPr>
              <a:t>Labal</a:t>
            </a:r>
            <a:r>
              <a:rPr lang="en-IN" sz="2000" b="1" u="sng" dirty="0">
                <a:solidFill>
                  <a:schemeClr val="accent3">
                    <a:lumMod val="75000"/>
                  </a:schemeClr>
                </a:solidFill>
              </a:rPr>
              <a:t> </a:t>
            </a:r>
            <a:r>
              <a:rPr lang="en-IN" sz="2000" b="1" u="sng" dirty="0" smtClean="0">
                <a:solidFill>
                  <a:schemeClr val="accent3">
                    <a:lumMod val="75000"/>
                  </a:schemeClr>
                </a:solidFill>
              </a:rPr>
              <a:t>Encoding</a:t>
            </a:r>
            <a:endParaRPr lang="en-IN" sz="2000" b="1" u="sng" dirty="0">
              <a:solidFill>
                <a:schemeClr val="accent3">
                  <a:lumMod val="7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4" y="1883035"/>
            <a:ext cx="3353305" cy="4210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319" y="1847874"/>
            <a:ext cx="3669975" cy="41014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17407" y="6093296"/>
            <a:ext cx="7992888" cy="369332"/>
          </a:xfrm>
          <a:prstGeom prst="rect">
            <a:avLst/>
          </a:prstGeom>
        </p:spPr>
        <p:txBody>
          <a:bodyPr wrap="square">
            <a:spAutoFit/>
          </a:bodyPr>
          <a:lstStyle/>
          <a:p>
            <a:pPr marL="285750" indent="-285750">
              <a:buFont typeface="Arial" pitchFamily="34" charset="0"/>
              <a:buChar char="•"/>
            </a:pPr>
            <a:r>
              <a:rPr lang="en-IN" dirty="0" smtClean="0"/>
              <a:t>Integer Label </a:t>
            </a:r>
            <a:r>
              <a:rPr lang="en-IN" dirty="0"/>
              <a:t>Encoding is </a:t>
            </a:r>
            <a:r>
              <a:rPr lang="en-IN" dirty="0" smtClean="0"/>
              <a:t>implemented </a:t>
            </a:r>
            <a:r>
              <a:rPr lang="en-IN" dirty="0"/>
              <a:t>for rare label treatment</a:t>
            </a:r>
          </a:p>
        </p:txBody>
      </p:sp>
      <p:sp>
        <p:nvSpPr>
          <p:cNvPr id="8" name="Rectangle 7"/>
          <p:cNvSpPr/>
          <p:nvPr/>
        </p:nvSpPr>
        <p:spPr>
          <a:xfrm>
            <a:off x="4850395" y="116632"/>
            <a:ext cx="3384376" cy="461665"/>
          </a:xfrm>
          <a:prstGeom prst="rect">
            <a:avLst/>
          </a:prstGeom>
        </p:spPr>
        <p:txBody>
          <a:bodyPr wrap="square">
            <a:spAutoFit/>
          </a:bodyPr>
          <a:lstStyle/>
          <a:p>
            <a:pPr algn="ctr"/>
            <a:r>
              <a:rPr lang="en-IN" sz="2400" b="1" dirty="0">
                <a:solidFill>
                  <a:schemeClr val="bg2">
                    <a:lumMod val="75000"/>
                  </a:schemeClr>
                </a:solidFill>
              </a:rPr>
              <a:t>Feature Engineering</a:t>
            </a:r>
          </a:p>
        </p:txBody>
      </p:sp>
      <p:sp>
        <p:nvSpPr>
          <p:cNvPr id="9" name="Rectangle 8"/>
          <p:cNvSpPr/>
          <p:nvPr/>
        </p:nvSpPr>
        <p:spPr>
          <a:xfrm>
            <a:off x="1187624" y="1190946"/>
            <a:ext cx="2518638" cy="369332"/>
          </a:xfrm>
          <a:prstGeom prst="rect">
            <a:avLst/>
          </a:prstGeom>
        </p:spPr>
        <p:txBody>
          <a:bodyPr wrap="none">
            <a:spAutoFit/>
          </a:bodyPr>
          <a:lstStyle/>
          <a:p>
            <a:r>
              <a:rPr lang="en-IN" u="sng" dirty="0"/>
              <a:t>Continuous variables</a:t>
            </a:r>
          </a:p>
        </p:txBody>
      </p:sp>
      <p:sp>
        <p:nvSpPr>
          <p:cNvPr id="10" name="Rectangle 9"/>
          <p:cNvSpPr/>
          <p:nvPr/>
        </p:nvSpPr>
        <p:spPr>
          <a:xfrm>
            <a:off x="5311199" y="1172504"/>
            <a:ext cx="2632452" cy="369332"/>
          </a:xfrm>
          <a:prstGeom prst="rect">
            <a:avLst/>
          </a:prstGeom>
        </p:spPr>
        <p:txBody>
          <a:bodyPr wrap="none">
            <a:spAutoFit/>
          </a:bodyPr>
          <a:lstStyle/>
          <a:p>
            <a:r>
              <a:rPr lang="en-IN" u="sng" dirty="0" smtClean="0"/>
              <a:t>Categorical Variables</a:t>
            </a:r>
            <a:endParaRPr lang="en-IN" u="sng" dirty="0"/>
          </a:p>
        </p:txBody>
      </p:sp>
      <p:sp>
        <p:nvSpPr>
          <p:cNvPr id="3" name="Slide Number Placeholder 2"/>
          <p:cNvSpPr>
            <a:spLocks noGrp="1"/>
          </p:cNvSpPr>
          <p:nvPr>
            <p:ph type="sldNum" sz="quarter" idx="12"/>
          </p:nvPr>
        </p:nvSpPr>
        <p:spPr/>
        <p:txBody>
          <a:bodyPr/>
          <a:lstStyle/>
          <a:p>
            <a:fld id="{58B54043-7137-47BF-915A-77B4FA201E23}" type="slidenum">
              <a:rPr lang="en-IN" smtClean="0"/>
              <a:t>21</a:t>
            </a:fld>
            <a:endParaRPr lang="en-IN"/>
          </a:p>
        </p:txBody>
      </p:sp>
    </p:spTree>
    <p:extLst>
      <p:ext uri="{BB962C8B-B14F-4D97-AF65-F5344CB8AC3E}">
        <p14:creationId xmlns:p14="http://schemas.microsoft.com/office/powerpoint/2010/main" val="1880546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20"/>
            <a:ext cx="8064896"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53708" y="5058914"/>
            <a:ext cx="8064896" cy="1200329"/>
          </a:xfrm>
          <a:prstGeom prst="rect">
            <a:avLst/>
          </a:prstGeom>
        </p:spPr>
        <p:txBody>
          <a:bodyPr wrap="square">
            <a:spAutoFit/>
          </a:bodyPr>
          <a:lstStyle/>
          <a:p>
            <a:pPr marL="285750" indent="-285750">
              <a:buFont typeface="Arial" pitchFamily="34" charset="0"/>
              <a:buChar char="•"/>
            </a:pPr>
            <a:r>
              <a:rPr lang="en-IN" dirty="0"/>
              <a:t>Dropping variables which are having missing values greater than 40 % </a:t>
            </a:r>
            <a:endParaRPr lang="en-IN" dirty="0" smtClean="0"/>
          </a:p>
          <a:p>
            <a:pPr marL="285750" indent="-285750">
              <a:buFont typeface="Arial" pitchFamily="34" charset="0"/>
              <a:buChar char="•"/>
            </a:pPr>
            <a:r>
              <a:rPr lang="en-IN" dirty="0" smtClean="0"/>
              <a:t>Dropping those </a:t>
            </a:r>
            <a:r>
              <a:rPr lang="en-IN" dirty="0"/>
              <a:t>variables which are having only two categories and one category is more than 95 % and other is very less.</a:t>
            </a:r>
          </a:p>
        </p:txBody>
      </p:sp>
      <p:sp>
        <p:nvSpPr>
          <p:cNvPr id="6" name="Rectangle 5"/>
          <p:cNvSpPr/>
          <p:nvPr/>
        </p:nvSpPr>
        <p:spPr>
          <a:xfrm>
            <a:off x="4850395" y="116632"/>
            <a:ext cx="3384376" cy="461665"/>
          </a:xfrm>
          <a:prstGeom prst="rect">
            <a:avLst/>
          </a:prstGeom>
        </p:spPr>
        <p:txBody>
          <a:bodyPr wrap="square">
            <a:spAutoFit/>
          </a:bodyPr>
          <a:lstStyle/>
          <a:p>
            <a:pPr algn="ctr"/>
            <a:r>
              <a:rPr lang="en-IN" sz="2400" b="1" dirty="0">
                <a:solidFill>
                  <a:schemeClr val="bg2">
                    <a:lumMod val="75000"/>
                  </a:schemeClr>
                </a:solidFill>
              </a:rPr>
              <a:t>Feature Engineering</a:t>
            </a:r>
          </a:p>
        </p:txBody>
      </p:sp>
      <p:sp>
        <p:nvSpPr>
          <p:cNvPr id="3" name="Slide Number Placeholder 2"/>
          <p:cNvSpPr>
            <a:spLocks noGrp="1"/>
          </p:cNvSpPr>
          <p:nvPr>
            <p:ph type="sldNum" sz="quarter" idx="12"/>
          </p:nvPr>
        </p:nvSpPr>
        <p:spPr/>
        <p:txBody>
          <a:bodyPr/>
          <a:lstStyle/>
          <a:p>
            <a:fld id="{58B54043-7137-47BF-915A-77B4FA201E23}" type="slidenum">
              <a:rPr lang="en-IN" smtClean="0"/>
              <a:t>22</a:t>
            </a:fld>
            <a:endParaRPr lang="en-IN"/>
          </a:p>
        </p:txBody>
      </p:sp>
    </p:spTree>
    <p:extLst>
      <p:ext uri="{BB962C8B-B14F-4D97-AF65-F5344CB8AC3E}">
        <p14:creationId xmlns:p14="http://schemas.microsoft.com/office/powerpoint/2010/main" val="17628708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6197" y="652626"/>
            <a:ext cx="4572000" cy="400110"/>
          </a:xfrm>
          <a:prstGeom prst="rect">
            <a:avLst/>
          </a:prstGeom>
        </p:spPr>
        <p:txBody>
          <a:bodyPr>
            <a:spAutoFit/>
          </a:bodyPr>
          <a:lstStyle/>
          <a:p>
            <a:pPr algn="ctr"/>
            <a:r>
              <a:rPr lang="en-IN" sz="2000" b="1" u="sng" dirty="0" smtClean="0">
                <a:solidFill>
                  <a:schemeClr val="accent3">
                    <a:lumMod val="75000"/>
                  </a:schemeClr>
                </a:solidFill>
              </a:rPr>
              <a:t>Categorical Encoding</a:t>
            </a:r>
            <a:endParaRPr lang="en-IN" sz="2000" b="1" u="sng" dirty="0">
              <a:solidFill>
                <a:schemeClr val="accent3">
                  <a:lumMod val="75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185307"/>
            <a:ext cx="7992888" cy="3899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42195" y="5445224"/>
            <a:ext cx="8136904" cy="923330"/>
          </a:xfrm>
          <a:prstGeom prst="rect">
            <a:avLst/>
          </a:prstGeom>
        </p:spPr>
        <p:txBody>
          <a:bodyPr wrap="square">
            <a:spAutoFit/>
          </a:bodyPr>
          <a:lstStyle/>
          <a:p>
            <a:pPr marL="285750" indent="-285750">
              <a:buFont typeface="Arial" pitchFamily="34" charset="0"/>
              <a:buChar char="•"/>
            </a:pPr>
            <a:r>
              <a:rPr lang="en-IN" dirty="0"/>
              <a:t>Integer Encoding categorical encoding is </a:t>
            </a:r>
            <a:r>
              <a:rPr lang="en-IN" dirty="0" smtClean="0"/>
              <a:t>implemented for categorical encoding</a:t>
            </a:r>
            <a:endParaRPr lang="en-IN" dirty="0"/>
          </a:p>
          <a:p>
            <a:pPr marL="285750" indent="-285750">
              <a:buFont typeface="Arial" pitchFamily="34" charset="0"/>
              <a:buChar char="•"/>
            </a:pPr>
            <a:r>
              <a:rPr lang="en-IN" dirty="0" smtClean="0"/>
              <a:t>Dropping </a:t>
            </a:r>
            <a:r>
              <a:rPr lang="en-IN" dirty="0"/>
              <a:t>of those variables having at least 4 NAN </a:t>
            </a:r>
            <a:r>
              <a:rPr lang="en-IN" dirty="0" smtClean="0"/>
              <a:t>values.</a:t>
            </a:r>
            <a:endParaRPr lang="en-IN" dirty="0"/>
          </a:p>
        </p:txBody>
      </p:sp>
      <p:sp>
        <p:nvSpPr>
          <p:cNvPr id="7" name="Rectangle 6"/>
          <p:cNvSpPr/>
          <p:nvPr/>
        </p:nvSpPr>
        <p:spPr>
          <a:xfrm>
            <a:off x="4850395" y="116632"/>
            <a:ext cx="3384376" cy="461665"/>
          </a:xfrm>
          <a:prstGeom prst="rect">
            <a:avLst/>
          </a:prstGeom>
        </p:spPr>
        <p:txBody>
          <a:bodyPr wrap="square">
            <a:spAutoFit/>
          </a:bodyPr>
          <a:lstStyle/>
          <a:p>
            <a:pPr algn="ctr"/>
            <a:r>
              <a:rPr lang="en-IN" sz="2400" b="1" dirty="0">
                <a:solidFill>
                  <a:schemeClr val="bg2">
                    <a:lumMod val="75000"/>
                  </a:schemeClr>
                </a:solidFill>
              </a:rPr>
              <a:t>Feature Engineering</a:t>
            </a:r>
          </a:p>
        </p:txBody>
      </p:sp>
      <p:sp>
        <p:nvSpPr>
          <p:cNvPr id="3" name="Slide Number Placeholder 2"/>
          <p:cNvSpPr>
            <a:spLocks noGrp="1"/>
          </p:cNvSpPr>
          <p:nvPr>
            <p:ph type="sldNum" sz="quarter" idx="12"/>
          </p:nvPr>
        </p:nvSpPr>
        <p:spPr/>
        <p:txBody>
          <a:bodyPr/>
          <a:lstStyle/>
          <a:p>
            <a:fld id="{58B54043-7137-47BF-915A-77B4FA201E23}" type="slidenum">
              <a:rPr lang="en-IN" smtClean="0"/>
              <a:t>23</a:t>
            </a:fld>
            <a:endParaRPr lang="en-IN"/>
          </a:p>
        </p:txBody>
      </p:sp>
    </p:spTree>
    <p:extLst>
      <p:ext uri="{BB962C8B-B14F-4D97-AF65-F5344CB8AC3E}">
        <p14:creationId xmlns:p14="http://schemas.microsoft.com/office/powerpoint/2010/main" val="3465867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67543" y="5906895"/>
            <a:ext cx="8208912" cy="584775"/>
          </a:xfrm>
          <a:prstGeom prst="rect">
            <a:avLst/>
          </a:prstGeom>
        </p:spPr>
        <p:txBody>
          <a:bodyPr wrap="square">
            <a:spAutoFit/>
          </a:bodyPr>
          <a:lstStyle/>
          <a:p>
            <a:pPr marL="285750" indent="-285750">
              <a:buFont typeface="Arial" pitchFamily="34" charset="0"/>
              <a:buChar char="•"/>
            </a:pPr>
            <a:r>
              <a:rPr lang="en-IN" sz="1600" dirty="0" smtClean="0"/>
              <a:t>Those </a:t>
            </a:r>
            <a:r>
              <a:rPr lang="en-IN" sz="1600" dirty="0"/>
              <a:t>variables having P value grater than 5% are dropped as the significance level is fixed at 5%. Only 21 variables are finally left.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864" y="714659"/>
            <a:ext cx="8068269" cy="5192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427984" y="0"/>
            <a:ext cx="3963813" cy="707886"/>
          </a:xfrm>
          <a:prstGeom prst="rect">
            <a:avLst/>
          </a:prstGeom>
        </p:spPr>
        <p:txBody>
          <a:bodyPr wrap="square">
            <a:spAutoFit/>
          </a:bodyPr>
          <a:lstStyle/>
          <a:p>
            <a:pPr algn="ctr"/>
            <a:r>
              <a:rPr lang="en-IN" sz="2000" b="1" dirty="0">
                <a:solidFill>
                  <a:schemeClr val="bg2">
                    <a:lumMod val="75000"/>
                  </a:schemeClr>
                </a:solidFill>
              </a:rPr>
              <a:t>Model Building - Trying out regression models</a:t>
            </a:r>
          </a:p>
        </p:txBody>
      </p:sp>
      <p:sp>
        <p:nvSpPr>
          <p:cNvPr id="3" name="Slide Number Placeholder 2"/>
          <p:cNvSpPr>
            <a:spLocks noGrp="1"/>
          </p:cNvSpPr>
          <p:nvPr>
            <p:ph type="sldNum" sz="quarter" idx="12"/>
          </p:nvPr>
        </p:nvSpPr>
        <p:spPr/>
        <p:txBody>
          <a:bodyPr/>
          <a:lstStyle/>
          <a:p>
            <a:fld id="{58B54043-7137-47BF-915A-77B4FA201E23}" type="slidenum">
              <a:rPr lang="en-IN" smtClean="0"/>
              <a:t>24</a:t>
            </a:fld>
            <a:endParaRPr lang="en-IN"/>
          </a:p>
        </p:txBody>
      </p:sp>
    </p:spTree>
    <p:extLst>
      <p:ext uri="{BB962C8B-B14F-4D97-AF65-F5344CB8AC3E}">
        <p14:creationId xmlns:p14="http://schemas.microsoft.com/office/powerpoint/2010/main" val="8390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B54043-7137-47BF-915A-77B4FA201E23}" type="slidenum">
              <a:rPr lang="en-IN" smtClean="0"/>
              <a:t>25</a:t>
            </a:fld>
            <a:endParaRPr lang="en-IN"/>
          </a:p>
        </p:txBody>
      </p:sp>
      <p:sp>
        <p:nvSpPr>
          <p:cNvPr id="5" name="TextBox 4"/>
          <p:cNvSpPr txBox="1"/>
          <p:nvPr/>
        </p:nvSpPr>
        <p:spPr>
          <a:xfrm>
            <a:off x="899592" y="461019"/>
            <a:ext cx="4870244" cy="6463308"/>
          </a:xfrm>
          <a:prstGeom prst="rect">
            <a:avLst/>
          </a:prstGeom>
          <a:noFill/>
        </p:spPr>
        <p:txBody>
          <a:bodyPr wrap="none" rtlCol="0">
            <a:spAutoFit/>
          </a:bodyPr>
          <a:lstStyle/>
          <a:p>
            <a:pPr algn="ctr"/>
            <a:r>
              <a:rPr lang="en-IN" b="1" dirty="0" smtClean="0"/>
              <a:t>Selected Features </a:t>
            </a:r>
          </a:p>
          <a:p>
            <a:pPr algn="ctr"/>
            <a:r>
              <a:rPr lang="en-IN" b="1" dirty="0" smtClean="0"/>
              <a:t>( In descending order of their importance)</a:t>
            </a:r>
          </a:p>
          <a:p>
            <a:pPr marL="342900" indent="-342900">
              <a:buFont typeface="+mj-lt"/>
              <a:buAutoNum type="arabicPeriod"/>
            </a:pPr>
            <a:r>
              <a:rPr lang="en-IN" dirty="0" err="1"/>
              <a:t>OverallQual</a:t>
            </a:r>
            <a:endParaRPr lang="en-IN" dirty="0"/>
          </a:p>
          <a:p>
            <a:pPr marL="342900" indent="-342900">
              <a:buFont typeface="+mj-lt"/>
              <a:buAutoNum type="arabicPeriod"/>
            </a:pPr>
            <a:r>
              <a:rPr lang="en-IN" dirty="0" err="1"/>
              <a:t>RoofStyle</a:t>
            </a:r>
            <a:endParaRPr lang="en-IN" dirty="0"/>
          </a:p>
          <a:p>
            <a:pPr marL="342900" indent="-342900">
              <a:buFont typeface="+mj-lt"/>
              <a:buAutoNum type="arabicPeriod"/>
            </a:pPr>
            <a:r>
              <a:rPr lang="en-IN" dirty="0" err="1"/>
              <a:t>RoofStyle</a:t>
            </a:r>
            <a:endParaRPr lang="en-IN" dirty="0"/>
          </a:p>
          <a:p>
            <a:pPr marL="342900" indent="-342900">
              <a:buFont typeface="+mj-lt"/>
              <a:buAutoNum type="arabicPeriod"/>
            </a:pPr>
            <a:r>
              <a:rPr lang="en-IN" dirty="0" err="1"/>
              <a:t>Neighborhood</a:t>
            </a:r>
            <a:endParaRPr lang="en-IN" dirty="0"/>
          </a:p>
          <a:p>
            <a:pPr marL="342900" indent="-342900">
              <a:buFont typeface="+mj-lt"/>
              <a:buAutoNum type="arabicPeriod"/>
            </a:pPr>
            <a:r>
              <a:rPr lang="en-IN" dirty="0" err="1"/>
              <a:t>BsmtExposure</a:t>
            </a:r>
            <a:r>
              <a:rPr lang="en-IN" dirty="0"/>
              <a:t> </a:t>
            </a:r>
          </a:p>
          <a:p>
            <a:pPr marL="342900" indent="-342900">
              <a:buFont typeface="+mj-lt"/>
              <a:buAutoNum type="arabicPeriod"/>
            </a:pPr>
            <a:r>
              <a:rPr lang="en-IN" dirty="0" err="1"/>
              <a:t>BsmtFullBath</a:t>
            </a:r>
            <a:endParaRPr lang="en-IN" dirty="0"/>
          </a:p>
          <a:p>
            <a:pPr marL="342900" indent="-342900">
              <a:buFont typeface="+mj-lt"/>
              <a:buAutoNum type="arabicPeriod"/>
            </a:pPr>
            <a:r>
              <a:rPr lang="en-IN" dirty="0" err="1"/>
              <a:t>BsmtHalfBath</a:t>
            </a:r>
            <a:endParaRPr lang="en-IN" dirty="0"/>
          </a:p>
          <a:p>
            <a:pPr marL="342900" indent="-342900">
              <a:buFont typeface="+mj-lt"/>
              <a:buAutoNum type="arabicPeriod"/>
            </a:pPr>
            <a:r>
              <a:rPr lang="en-IN" dirty="0" err="1"/>
              <a:t>FullBath</a:t>
            </a:r>
            <a:endParaRPr lang="en-IN" dirty="0"/>
          </a:p>
          <a:p>
            <a:pPr marL="342900" indent="-342900">
              <a:buFont typeface="+mj-lt"/>
              <a:buAutoNum type="arabicPeriod"/>
            </a:pPr>
            <a:r>
              <a:rPr lang="en-IN" dirty="0" err="1"/>
              <a:t>KitchenQual</a:t>
            </a:r>
            <a:endParaRPr lang="en-IN" dirty="0"/>
          </a:p>
          <a:p>
            <a:pPr marL="342900" indent="-342900">
              <a:buFont typeface="+mj-lt"/>
              <a:buAutoNum type="arabicPeriod"/>
            </a:pPr>
            <a:r>
              <a:rPr lang="en-IN" dirty="0" err="1"/>
              <a:t>TotRmsAbvGrd</a:t>
            </a:r>
            <a:endParaRPr lang="en-IN" dirty="0"/>
          </a:p>
          <a:p>
            <a:pPr marL="342900" indent="-342900">
              <a:buFont typeface="+mj-lt"/>
              <a:buAutoNum type="arabicPeriod"/>
            </a:pPr>
            <a:r>
              <a:rPr lang="en-IN" dirty="0"/>
              <a:t>Fireplaces</a:t>
            </a:r>
          </a:p>
          <a:p>
            <a:pPr marL="342900" indent="-342900">
              <a:buFont typeface="+mj-lt"/>
              <a:buAutoNum type="arabicPeriod"/>
            </a:pPr>
            <a:r>
              <a:rPr lang="en-IN" dirty="0" err="1"/>
              <a:t>GarageCars</a:t>
            </a:r>
            <a:endParaRPr lang="en-IN" dirty="0"/>
          </a:p>
          <a:p>
            <a:pPr marL="342900" indent="-342900">
              <a:buFont typeface="+mj-lt"/>
              <a:buAutoNum type="arabicPeriod"/>
            </a:pPr>
            <a:r>
              <a:rPr lang="en-IN" dirty="0" err="1"/>
              <a:t>ExterQual</a:t>
            </a:r>
            <a:endParaRPr lang="en-IN" dirty="0"/>
          </a:p>
          <a:p>
            <a:pPr marL="342900" indent="-342900">
              <a:buFont typeface="+mj-lt"/>
              <a:buAutoNum type="arabicPeriod"/>
            </a:pPr>
            <a:r>
              <a:rPr lang="en-IN" dirty="0" err="1"/>
              <a:t>LotConfig</a:t>
            </a:r>
            <a:endParaRPr lang="en-IN" dirty="0"/>
          </a:p>
          <a:p>
            <a:pPr marL="342900" indent="-342900">
              <a:buFont typeface="+mj-lt"/>
              <a:buAutoNum type="arabicPeriod"/>
            </a:pPr>
            <a:r>
              <a:rPr lang="en-IN" dirty="0" err="1"/>
              <a:t>KitchenAbvGr</a:t>
            </a:r>
            <a:endParaRPr lang="en-IN" dirty="0"/>
          </a:p>
          <a:p>
            <a:pPr marL="342900" indent="-342900">
              <a:buFont typeface="+mj-lt"/>
              <a:buAutoNum type="arabicPeriod"/>
            </a:pPr>
            <a:r>
              <a:rPr lang="en-IN" dirty="0" err="1"/>
              <a:t>SaleType</a:t>
            </a:r>
            <a:endParaRPr lang="en-IN" dirty="0"/>
          </a:p>
          <a:p>
            <a:pPr marL="342900" indent="-342900">
              <a:buFont typeface="+mj-lt"/>
              <a:buAutoNum type="arabicPeriod"/>
            </a:pPr>
            <a:r>
              <a:rPr lang="en-IN" dirty="0" err="1"/>
              <a:t>BldgType</a:t>
            </a:r>
            <a:endParaRPr lang="en-IN" dirty="0"/>
          </a:p>
          <a:p>
            <a:pPr marL="342900" indent="-342900">
              <a:buFont typeface="+mj-lt"/>
              <a:buAutoNum type="arabicPeriod"/>
            </a:pPr>
            <a:r>
              <a:rPr lang="en-IN" dirty="0" err="1"/>
              <a:t>BsmtQual</a:t>
            </a:r>
            <a:endParaRPr lang="en-IN" dirty="0"/>
          </a:p>
          <a:p>
            <a:pPr marL="342900" indent="-342900">
              <a:buFont typeface="+mj-lt"/>
              <a:buAutoNum type="arabicPeriod"/>
            </a:pPr>
            <a:r>
              <a:rPr lang="en-IN" dirty="0" err="1"/>
              <a:t>SaleCondition</a:t>
            </a:r>
            <a:r>
              <a:rPr lang="en-IN" dirty="0"/>
              <a:t> </a:t>
            </a:r>
          </a:p>
          <a:p>
            <a:pPr marL="342900" indent="-342900">
              <a:buFont typeface="+mj-lt"/>
              <a:buAutoNum type="arabicPeriod"/>
            </a:pPr>
            <a:r>
              <a:rPr lang="en-IN" dirty="0" err="1"/>
              <a:t>GarageQual</a:t>
            </a:r>
            <a:endParaRPr lang="en-IN" dirty="0"/>
          </a:p>
          <a:p>
            <a:pPr algn="ctr"/>
            <a:endParaRPr lang="en-IN" b="1" dirty="0"/>
          </a:p>
        </p:txBody>
      </p:sp>
      <p:sp>
        <p:nvSpPr>
          <p:cNvPr id="7" name="Rectangle 6"/>
          <p:cNvSpPr/>
          <p:nvPr/>
        </p:nvSpPr>
        <p:spPr>
          <a:xfrm>
            <a:off x="4427984" y="0"/>
            <a:ext cx="3963813" cy="400110"/>
          </a:xfrm>
          <a:prstGeom prst="rect">
            <a:avLst/>
          </a:prstGeom>
        </p:spPr>
        <p:txBody>
          <a:bodyPr wrap="square">
            <a:spAutoFit/>
          </a:bodyPr>
          <a:lstStyle/>
          <a:p>
            <a:pPr algn="ctr"/>
            <a:r>
              <a:rPr lang="en-IN" sz="2000" b="1" dirty="0" err="1" smtClean="0">
                <a:solidFill>
                  <a:schemeClr val="bg2">
                    <a:lumMod val="75000"/>
                  </a:schemeClr>
                </a:solidFill>
              </a:rPr>
              <a:t>Reccomendation</a:t>
            </a:r>
            <a:endParaRPr lang="en-IN" sz="2000" b="1" dirty="0">
              <a:solidFill>
                <a:schemeClr val="bg2">
                  <a:lumMod val="75000"/>
                </a:schemeClr>
              </a:solidFill>
            </a:endParaRPr>
          </a:p>
        </p:txBody>
      </p:sp>
    </p:spTree>
    <p:extLst>
      <p:ext uri="{BB962C8B-B14F-4D97-AF65-F5344CB8AC3E}">
        <p14:creationId xmlns:p14="http://schemas.microsoft.com/office/powerpoint/2010/main" val="1352370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9210" y="734871"/>
            <a:ext cx="7776864" cy="5139869"/>
          </a:xfrm>
          <a:prstGeom prst="rect">
            <a:avLst/>
          </a:prstGeom>
          <a:noFill/>
        </p:spPr>
        <p:txBody>
          <a:bodyPr wrap="square" rtlCol="0">
            <a:spAutoFit/>
          </a:bodyPr>
          <a:lstStyle/>
          <a:p>
            <a:r>
              <a:rPr lang="en-IN" sz="2800" b="1" dirty="0" smtClean="0">
                <a:solidFill>
                  <a:prstClr val="black"/>
                </a:solidFill>
              </a:rPr>
              <a:t>LASSO Regression</a:t>
            </a:r>
          </a:p>
          <a:p>
            <a:r>
              <a:rPr lang="en-IN" sz="2400" dirty="0" smtClean="0">
                <a:solidFill>
                  <a:prstClr val="black"/>
                </a:solidFill>
              </a:rPr>
              <a:t>Train R2 =  82.5%, Test R2 =  78.1%</a:t>
            </a:r>
          </a:p>
          <a:p>
            <a:endParaRPr lang="en-IN" sz="2800" dirty="0" smtClean="0">
              <a:solidFill>
                <a:prstClr val="black"/>
              </a:solidFill>
            </a:endParaRPr>
          </a:p>
          <a:p>
            <a:r>
              <a:rPr lang="en-IN" sz="2800" b="1" dirty="0" smtClean="0">
                <a:solidFill>
                  <a:prstClr val="black"/>
                </a:solidFill>
              </a:rPr>
              <a:t>Random Forest  </a:t>
            </a:r>
          </a:p>
          <a:p>
            <a:r>
              <a:rPr lang="en-IN" sz="2400" dirty="0" smtClean="0">
                <a:solidFill>
                  <a:prstClr val="black"/>
                </a:solidFill>
              </a:rPr>
              <a:t>Train R2 = 97.5%, Test R2 = 85.2%</a:t>
            </a:r>
          </a:p>
          <a:p>
            <a:endParaRPr lang="en-IN" sz="2400" dirty="0">
              <a:solidFill>
                <a:prstClr val="black"/>
              </a:solidFill>
            </a:endParaRPr>
          </a:p>
          <a:p>
            <a:r>
              <a:rPr lang="en-IN" sz="2400" b="1" dirty="0" smtClean="0">
                <a:solidFill>
                  <a:prstClr val="black"/>
                </a:solidFill>
              </a:rPr>
              <a:t>Decision Tree</a:t>
            </a:r>
          </a:p>
          <a:p>
            <a:r>
              <a:rPr lang="en-IN" sz="2400" dirty="0" smtClean="0">
                <a:solidFill>
                  <a:prstClr val="black"/>
                </a:solidFill>
              </a:rPr>
              <a:t>Train R2 = 83.0 %, Test R2 = 75.5 %</a:t>
            </a:r>
          </a:p>
          <a:p>
            <a:endParaRPr lang="en-IN" sz="2400" dirty="0">
              <a:solidFill>
                <a:prstClr val="black"/>
              </a:solidFill>
            </a:endParaRPr>
          </a:p>
          <a:p>
            <a:r>
              <a:rPr lang="en-IN" sz="2400" b="1" dirty="0" smtClean="0">
                <a:solidFill>
                  <a:prstClr val="black"/>
                </a:solidFill>
              </a:rPr>
              <a:t>SVR</a:t>
            </a:r>
          </a:p>
          <a:p>
            <a:r>
              <a:rPr lang="en-IN" sz="2400" dirty="0" smtClean="0">
                <a:solidFill>
                  <a:prstClr val="black"/>
                </a:solidFill>
              </a:rPr>
              <a:t>Train R2 = 78.8 %, Test R2 = 75.2 %</a:t>
            </a:r>
          </a:p>
          <a:p>
            <a:endParaRPr lang="en-IN" sz="2400" dirty="0" smtClean="0">
              <a:solidFill>
                <a:prstClr val="black"/>
              </a:solidFill>
            </a:endParaRPr>
          </a:p>
          <a:p>
            <a:endParaRPr lang="en-IN" sz="2800" dirty="0" smtClean="0">
              <a:solidFill>
                <a:prstClr val="black"/>
              </a:solidFill>
            </a:endParaRPr>
          </a:p>
        </p:txBody>
      </p:sp>
      <p:sp>
        <p:nvSpPr>
          <p:cNvPr id="2" name="Rectangle 1"/>
          <p:cNvSpPr/>
          <p:nvPr/>
        </p:nvSpPr>
        <p:spPr>
          <a:xfrm>
            <a:off x="4788024" y="-171400"/>
            <a:ext cx="3240360" cy="830997"/>
          </a:xfrm>
          <a:prstGeom prst="rect">
            <a:avLst/>
          </a:prstGeom>
        </p:spPr>
        <p:txBody>
          <a:bodyPr wrap="square">
            <a:spAutoFit/>
          </a:bodyPr>
          <a:lstStyle/>
          <a:p>
            <a:r>
              <a:rPr lang="en-IN" sz="2400" b="1" dirty="0">
                <a:solidFill>
                  <a:srgbClr val="CAF278">
                    <a:lumMod val="75000"/>
                  </a:srgbClr>
                </a:solidFill>
              </a:rPr>
              <a:t>Model Evaluation </a:t>
            </a:r>
            <a:r>
              <a:rPr lang="en-IN" sz="2400" b="1" dirty="0" smtClean="0">
                <a:solidFill>
                  <a:srgbClr val="CAF278">
                    <a:lumMod val="75000"/>
                  </a:srgbClr>
                </a:solidFill>
              </a:rPr>
              <a:t>– </a:t>
            </a:r>
          </a:p>
          <a:p>
            <a:r>
              <a:rPr lang="en-IN" sz="2400" b="1" dirty="0" smtClean="0">
                <a:solidFill>
                  <a:srgbClr val="CAF278">
                    <a:lumMod val="75000"/>
                  </a:srgbClr>
                </a:solidFill>
              </a:rPr>
              <a:t>Best </a:t>
            </a:r>
            <a:r>
              <a:rPr lang="en-IN" sz="2400" b="1" dirty="0">
                <a:solidFill>
                  <a:srgbClr val="CAF278">
                    <a:lumMod val="75000"/>
                  </a:srgbClr>
                </a:solidFill>
              </a:rPr>
              <a:t>Model</a:t>
            </a:r>
          </a:p>
        </p:txBody>
      </p:sp>
      <p:sp>
        <p:nvSpPr>
          <p:cNvPr id="5" name="Slide Number Placeholder 4"/>
          <p:cNvSpPr>
            <a:spLocks noGrp="1"/>
          </p:cNvSpPr>
          <p:nvPr>
            <p:ph type="sldNum" sz="quarter" idx="12"/>
          </p:nvPr>
        </p:nvSpPr>
        <p:spPr/>
        <p:txBody>
          <a:bodyPr/>
          <a:lstStyle/>
          <a:p>
            <a:fld id="{58B54043-7137-47BF-915A-77B4FA201E23}" type="slidenum">
              <a:rPr lang="en-IN" smtClean="0"/>
              <a:pPr/>
              <a:t>26</a:t>
            </a:fld>
            <a:endParaRPr lang="en-IN"/>
          </a:p>
        </p:txBody>
      </p:sp>
    </p:spTree>
    <p:extLst>
      <p:ext uri="{BB962C8B-B14F-4D97-AF65-F5344CB8AC3E}">
        <p14:creationId xmlns:p14="http://schemas.microsoft.com/office/powerpoint/2010/main" val="8138196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B54043-7137-47BF-915A-77B4FA201E23}" type="slidenum">
              <a:rPr lang="en-IN" smtClean="0"/>
              <a:t>27</a:t>
            </a:fld>
            <a:endParaRPr lang="en-IN" dirty="0"/>
          </a:p>
        </p:txBody>
      </p:sp>
      <p:sp>
        <p:nvSpPr>
          <p:cNvPr id="8" name="Rectangle 7"/>
          <p:cNvSpPr/>
          <p:nvPr/>
        </p:nvSpPr>
        <p:spPr>
          <a:xfrm>
            <a:off x="4427984" y="0"/>
            <a:ext cx="3963813" cy="400110"/>
          </a:xfrm>
          <a:prstGeom prst="rect">
            <a:avLst/>
          </a:prstGeom>
        </p:spPr>
        <p:txBody>
          <a:bodyPr wrap="square">
            <a:spAutoFit/>
          </a:bodyPr>
          <a:lstStyle/>
          <a:p>
            <a:pPr algn="ctr"/>
            <a:r>
              <a:rPr lang="en-IN" sz="2000" b="1" dirty="0" smtClean="0">
                <a:solidFill>
                  <a:schemeClr val="bg2">
                    <a:lumMod val="75000"/>
                  </a:schemeClr>
                </a:solidFill>
              </a:rPr>
              <a:t>Recommendation</a:t>
            </a:r>
            <a:endParaRPr lang="en-IN" sz="2000" b="1" dirty="0">
              <a:solidFill>
                <a:schemeClr val="bg2">
                  <a:lumMod val="75000"/>
                </a:schemeClr>
              </a:solidFill>
            </a:endParaRPr>
          </a:p>
        </p:txBody>
      </p:sp>
      <p:sp>
        <p:nvSpPr>
          <p:cNvPr id="9" name="TextBox 8"/>
          <p:cNvSpPr txBox="1"/>
          <p:nvPr/>
        </p:nvSpPr>
        <p:spPr>
          <a:xfrm>
            <a:off x="467544" y="1829626"/>
            <a:ext cx="7433445" cy="2031325"/>
          </a:xfrm>
          <a:prstGeom prst="rect">
            <a:avLst/>
          </a:prstGeom>
          <a:noFill/>
        </p:spPr>
        <p:txBody>
          <a:bodyPr wrap="none" rtlCol="0">
            <a:spAutoFit/>
          </a:bodyPr>
          <a:lstStyle/>
          <a:p>
            <a:pPr marL="285750" indent="-285750">
              <a:buFont typeface="Arial" pitchFamily="34" charset="0"/>
              <a:buChar char="•"/>
            </a:pPr>
            <a:r>
              <a:rPr lang="en-IN" dirty="0" smtClean="0"/>
              <a:t>Finally, selected 20 features are the significant features for the </a:t>
            </a:r>
          </a:p>
          <a:p>
            <a:r>
              <a:rPr lang="en-IN" dirty="0"/>
              <a:t> </a:t>
            </a:r>
            <a:r>
              <a:rPr lang="en-IN" dirty="0" smtClean="0"/>
              <a:t>    prediction of the house price.</a:t>
            </a:r>
          </a:p>
          <a:p>
            <a:endParaRPr lang="en-IN" dirty="0" smtClean="0"/>
          </a:p>
          <a:p>
            <a:pPr marL="285750" indent="-285750">
              <a:buFont typeface="Arial" pitchFamily="34" charset="0"/>
              <a:buChar char="•"/>
            </a:pPr>
            <a:r>
              <a:rPr lang="en-IN" dirty="0" smtClean="0"/>
              <a:t>Random Forest </a:t>
            </a:r>
            <a:r>
              <a:rPr lang="en-IN" dirty="0" err="1" smtClean="0"/>
              <a:t>Regressor</a:t>
            </a:r>
            <a:r>
              <a:rPr lang="en-IN" dirty="0" smtClean="0"/>
              <a:t>  come up with better performance </a:t>
            </a:r>
          </a:p>
          <a:p>
            <a:r>
              <a:rPr lang="en-IN" dirty="0"/>
              <a:t> </a:t>
            </a:r>
            <a:r>
              <a:rPr lang="en-IN" dirty="0" smtClean="0"/>
              <a:t>    i.e. 85.2 % on test datasets for the price prediction purpose.</a:t>
            </a:r>
          </a:p>
          <a:p>
            <a:r>
              <a:rPr lang="en-IN" dirty="0" smtClean="0"/>
              <a:t> </a:t>
            </a:r>
          </a:p>
          <a:p>
            <a:endParaRPr lang="en-IN" dirty="0"/>
          </a:p>
        </p:txBody>
      </p:sp>
    </p:spTree>
    <p:extLst>
      <p:ext uri="{BB962C8B-B14F-4D97-AF65-F5344CB8AC3E}">
        <p14:creationId xmlns:p14="http://schemas.microsoft.com/office/powerpoint/2010/main" val="1994089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7784" y="2694689"/>
            <a:ext cx="2983509" cy="769441"/>
          </a:xfrm>
          <a:prstGeom prst="rect">
            <a:avLst/>
          </a:prstGeom>
          <a:noFill/>
        </p:spPr>
        <p:txBody>
          <a:bodyPr wrap="none" rtlCol="0">
            <a:spAutoFit/>
          </a:bodyPr>
          <a:lstStyle/>
          <a:p>
            <a:r>
              <a:rPr lang="en-IN" sz="4400" b="1" dirty="0" smtClean="0">
                <a:solidFill>
                  <a:srgbClr val="00B050"/>
                </a:solidFill>
              </a:rPr>
              <a:t>Thank You</a:t>
            </a:r>
            <a:endParaRPr lang="en-IN" sz="4400" b="1" dirty="0">
              <a:solidFill>
                <a:srgbClr val="00B050"/>
              </a:solidFill>
            </a:endParaRPr>
          </a:p>
        </p:txBody>
      </p:sp>
      <p:sp>
        <p:nvSpPr>
          <p:cNvPr id="3" name="Slide Number Placeholder 2"/>
          <p:cNvSpPr>
            <a:spLocks noGrp="1"/>
          </p:cNvSpPr>
          <p:nvPr>
            <p:ph type="sldNum" sz="quarter" idx="12"/>
          </p:nvPr>
        </p:nvSpPr>
        <p:spPr/>
        <p:txBody>
          <a:bodyPr/>
          <a:lstStyle/>
          <a:p>
            <a:fld id="{58B54043-7137-47BF-915A-77B4FA201E23}" type="slidenum">
              <a:rPr lang="en-IN" smtClean="0"/>
              <a:t>28</a:t>
            </a:fld>
            <a:endParaRPr lang="en-IN"/>
          </a:p>
        </p:txBody>
      </p:sp>
    </p:spTree>
    <p:extLst>
      <p:ext uri="{BB962C8B-B14F-4D97-AF65-F5344CB8AC3E}">
        <p14:creationId xmlns:p14="http://schemas.microsoft.com/office/powerpoint/2010/main" val="38019145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03273" y="-82041"/>
            <a:ext cx="3384376" cy="769441"/>
          </a:xfrm>
          <a:prstGeom prst="rect">
            <a:avLst/>
          </a:prstGeom>
        </p:spPr>
        <p:txBody>
          <a:bodyPr wrap="square">
            <a:spAutoFit/>
          </a:bodyPr>
          <a:lstStyle/>
          <a:p>
            <a:pPr algn="ctr"/>
            <a:r>
              <a:rPr lang="en-IN" sz="2400" b="1" dirty="0">
                <a:solidFill>
                  <a:schemeClr val="bg2">
                    <a:lumMod val="75000"/>
                  </a:schemeClr>
                </a:solidFill>
              </a:rPr>
              <a:t>Problem Statement </a:t>
            </a:r>
            <a:endParaRPr lang="en-IN" sz="2400" b="1" dirty="0" smtClean="0">
              <a:solidFill>
                <a:schemeClr val="bg2">
                  <a:lumMod val="75000"/>
                </a:schemeClr>
              </a:solidFill>
            </a:endParaRPr>
          </a:p>
          <a:p>
            <a:pPr algn="ctr"/>
            <a:r>
              <a:rPr lang="en-IN" sz="2000" b="1" dirty="0" smtClean="0">
                <a:solidFill>
                  <a:schemeClr val="bg2">
                    <a:lumMod val="75000"/>
                  </a:schemeClr>
                </a:solidFill>
              </a:rPr>
              <a:t>Understanding</a:t>
            </a:r>
            <a:endParaRPr lang="en-IN" sz="2400" b="1" dirty="0">
              <a:solidFill>
                <a:schemeClr val="bg2">
                  <a:lumMod val="75000"/>
                </a:schemeClr>
              </a:solidFill>
            </a:endParaRPr>
          </a:p>
        </p:txBody>
      </p:sp>
      <p:sp>
        <p:nvSpPr>
          <p:cNvPr id="5" name="Rectangle 4"/>
          <p:cNvSpPr/>
          <p:nvPr/>
        </p:nvSpPr>
        <p:spPr>
          <a:xfrm>
            <a:off x="539552" y="748956"/>
            <a:ext cx="8064896" cy="5509200"/>
          </a:xfrm>
          <a:prstGeom prst="rect">
            <a:avLst/>
          </a:prstGeom>
        </p:spPr>
        <p:txBody>
          <a:bodyPr wrap="square">
            <a:spAutoFit/>
          </a:bodyPr>
          <a:lstStyle/>
          <a:p>
            <a:r>
              <a:rPr lang="en-IN" sz="1600" b="1" dirty="0"/>
              <a:t>Problem Statement</a:t>
            </a:r>
          </a:p>
          <a:p>
            <a:pPr marL="285750" indent="-285750">
              <a:buFont typeface="Arial" pitchFamily="34" charset="0"/>
              <a:buChar char="•"/>
            </a:pPr>
            <a:r>
              <a:rPr lang="en-IN" sz="1600" dirty="0"/>
              <a:t>A US-based housing company named Surprise Housing </a:t>
            </a:r>
            <a:r>
              <a:rPr lang="en-IN" sz="1600" dirty="0" smtClean="0"/>
              <a:t> want to invest in the Australian market to earn profit. </a:t>
            </a:r>
          </a:p>
          <a:p>
            <a:pPr marL="285750" indent="-285750">
              <a:buFont typeface="Arial" pitchFamily="34" charset="0"/>
              <a:buChar char="•"/>
            </a:pPr>
            <a:r>
              <a:rPr lang="en-IN" sz="1600" dirty="0" smtClean="0"/>
              <a:t>Company already located the property in Australia for investing purpose. But before investing, wants to know the actual price of the property and analytical results from the  Data Scientist to decide whether to proceed or not.</a:t>
            </a:r>
          </a:p>
          <a:p>
            <a:pPr marL="285750" indent="-285750">
              <a:buFont typeface="Arial" pitchFamily="34" charset="0"/>
              <a:buChar char="•"/>
            </a:pPr>
            <a:r>
              <a:rPr lang="en-IN" sz="1600" dirty="0" smtClean="0"/>
              <a:t>Data scientist will have to build the regression model with the help of the provided database providing the database information regarding the building and modifying year and month, construction details, location and quality. Database information are termed as independent variables here.</a:t>
            </a:r>
          </a:p>
          <a:p>
            <a:pPr marL="285750" indent="-285750">
              <a:buFont typeface="Arial" pitchFamily="34" charset="0"/>
              <a:buChar char="•"/>
            </a:pPr>
            <a:r>
              <a:rPr lang="en-IN" sz="1600" dirty="0" smtClean="0"/>
              <a:t>Following outcomes are expected from </a:t>
            </a:r>
            <a:r>
              <a:rPr lang="en-IN" sz="1600" dirty="0"/>
              <a:t>Data Scientist</a:t>
            </a:r>
            <a:r>
              <a:rPr lang="en-IN" sz="1600" dirty="0" smtClean="0"/>
              <a:t> :</a:t>
            </a:r>
          </a:p>
          <a:p>
            <a:r>
              <a:rPr lang="en-IN" sz="1600" dirty="0" smtClean="0"/>
              <a:t>      * Prediction of  the actual price of the concerned property.</a:t>
            </a:r>
          </a:p>
          <a:p>
            <a:r>
              <a:rPr lang="en-IN" sz="1600" dirty="0"/>
              <a:t> </a:t>
            </a:r>
            <a:r>
              <a:rPr lang="en-IN" sz="1600" dirty="0" smtClean="0"/>
              <a:t>     * Identifying those information which is significant in the price prediction so </a:t>
            </a:r>
          </a:p>
          <a:p>
            <a:r>
              <a:rPr lang="en-IN" sz="1600" dirty="0"/>
              <a:t> </a:t>
            </a:r>
            <a:r>
              <a:rPr lang="en-IN" sz="1600" dirty="0" smtClean="0"/>
              <a:t>        that company will focus only on that information only.</a:t>
            </a:r>
          </a:p>
          <a:p>
            <a:r>
              <a:rPr lang="en-IN" sz="1600" dirty="0"/>
              <a:t> </a:t>
            </a:r>
            <a:r>
              <a:rPr lang="en-IN" sz="1600" dirty="0" smtClean="0"/>
              <a:t>     * Efficiency calculation of the identified information .</a:t>
            </a:r>
          </a:p>
          <a:p>
            <a:r>
              <a:rPr lang="en-IN" sz="1600" b="1" dirty="0" smtClean="0"/>
              <a:t>Business Goal</a:t>
            </a:r>
          </a:p>
          <a:p>
            <a:pPr marL="285750" indent="-285750">
              <a:buFont typeface="Arial" pitchFamily="34" charset="0"/>
              <a:buChar char="•"/>
            </a:pPr>
            <a:r>
              <a:rPr lang="en-IN" sz="1600" dirty="0" smtClean="0"/>
              <a:t>The build model will be further implement for the house price prediction purpose with the help the available independent variables. </a:t>
            </a:r>
          </a:p>
          <a:p>
            <a:pPr marL="285750" indent="-285750">
              <a:buFont typeface="Arial" pitchFamily="34" charset="0"/>
              <a:buChar char="•"/>
            </a:pPr>
            <a:r>
              <a:rPr lang="en-IN" sz="1600" dirty="0" smtClean="0"/>
              <a:t>Accordingly, the </a:t>
            </a:r>
            <a:r>
              <a:rPr lang="en-IN" sz="1600" dirty="0"/>
              <a:t>management </a:t>
            </a:r>
            <a:r>
              <a:rPr lang="en-IN" sz="1600" dirty="0" smtClean="0"/>
              <a:t>will  manipulate </a:t>
            </a:r>
            <a:r>
              <a:rPr lang="en-IN" sz="1600" dirty="0"/>
              <a:t>the strategy of the firm and concentrate on areas that will yield high returns</a:t>
            </a:r>
            <a:r>
              <a:rPr lang="en-IN" sz="1600" dirty="0" smtClean="0"/>
              <a:t>.</a:t>
            </a:r>
          </a:p>
          <a:p>
            <a:pPr marL="285750" indent="-285750">
              <a:buFont typeface="Arial" pitchFamily="34" charset="0"/>
              <a:buChar char="•"/>
            </a:pPr>
            <a:r>
              <a:rPr lang="en-IN" sz="1600" dirty="0" smtClean="0"/>
              <a:t>Same model will be helpful for the company for further new market also.</a:t>
            </a:r>
            <a:endParaRPr lang="en-IN" sz="1600" dirty="0"/>
          </a:p>
        </p:txBody>
      </p:sp>
      <p:sp>
        <p:nvSpPr>
          <p:cNvPr id="3" name="Slide Number Placeholder 2"/>
          <p:cNvSpPr>
            <a:spLocks noGrp="1"/>
          </p:cNvSpPr>
          <p:nvPr>
            <p:ph type="sldNum" sz="quarter" idx="12"/>
          </p:nvPr>
        </p:nvSpPr>
        <p:spPr/>
        <p:txBody>
          <a:bodyPr/>
          <a:lstStyle/>
          <a:p>
            <a:fld id="{58B54043-7137-47BF-915A-77B4FA201E23}" type="slidenum">
              <a:rPr lang="en-IN" smtClean="0"/>
              <a:t>3</a:t>
            </a:fld>
            <a:endParaRPr lang="en-IN"/>
          </a:p>
        </p:txBody>
      </p:sp>
    </p:spTree>
    <p:extLst>
      <p:ext uri="{BB962C8B-B14F-4D97-AF65-F5344CB8AC3E}">
        <p14:creationId xmlns:p14="http://schemas.microsoft.com/office/powerpoint/2010/main" val="2497752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55976" y="-109037"/>
            <a:ext cx="3923928" cy="830997"/>
          </a:xfrm>
          <a:prstGeom prst="rect">
            <a:avLst/>
          </a:prstGeom>
        </p:spPr>
        <p:txBody>
          <a:bodyPr wrap="square">
            <a:spAutoFit/>
          </a:bodyPr>
          <a:lstStyle/>
          <a:p>
            <a:pPr algn="ctr"/>
            <a:r>
              <a:rPr lang="en-IN" sz="2400" b="1" dirty="0" smtClean="0">
                <a:solidFill>
                  <a:srgbClr val="CAF278">
                    <a:lumMod val="75000"/>
                  </a:srgbClr>
                </a:solidFill>
              </a:rPr>
              <a:t>Data </a:t>
            </a:r>
            <a:r>
              <a:rPr lang="en-IN" sz="2400" b="1" dirty="0" err="1" smtClean="0">
                <a:solidFill>
                  <a:srgbClr val="CAF278">
                    <a:lumMod val="75000"/>
                  </a:srgbClr>
                </a:solidFill>
              </a:rPr>
              <a:t>Preprocessing</a:t>
            </a:r>
            <a:r>
              <a:rPr lang="en-IN" sz="2400" b="1" dirty="0" smtClean="0">
                <a:solidFill>
                  <a:srgbClr val="CAF278">
                    <a:lumMod val="75000"/>
                  </a:srgbClr>
                </a:solidFill>
              </a:rPr>
              <a:t> -Data Cleaning in Excel</a:t>
            </a:r>
            <a:endParaRPr lang="en-IN" sz="2400" b="1" dirty="0">
              <a:solidFill>
                <a:srgbClr val="CAF278">
                  <a:lumMod val="75000"/>
                </a:srgbClr>
              </a:solidFill>
            </a:endParaRPr>
          </a:p>
        </p:txBody>
      </p:sp>
      <p:sp>
        <p:nvSpPr>
          <p:cNvPr id="5" name="Rectangle 4"/>
          <p:cNvSpPr/>
          <p:nvPr/>
        </p:nvSpPr>
        <p:spPr>
          <a:xfrm>
            <a:off x="534926" y="760060"/>
            <a:ext cx="8357554" cy="5909310"/>
          </a:xfrm>
          <a:prstGeom prst="rect">
            <a:avLst/>
          </a:prstGeom>
        </p:spPr>
        <p:txBody>
          <a:bodyPr wrap="square">
            <a:spAutoFit/>
          </a:bodyPr>
          <a:lstStyle/>
          <a:p>
            <a:r>
              <a:rPr lang="en-IN" b="1" dirty="0">
                <a:solidFill>
                  <a:prstClr val="black"/>
                </a:solidFill>
              </a:rPr>
              <a:t>Step 1-</a:t>
            </a:r>
            <a:r>
              <a:rPr lang="en-IN" b="1" dirty="0" smtClean="0">
                <a:solidFill>
                  <a:prstClr val="black"/>
                </a:solidFill>
              </a:rPr>
              <a:t>-- </a:t>
            </a:r>
            <a:r>
              <a:rPr lang="en-IN" dirty="0" smtClean="0">
                <a:solidFill>
                  <a:prstClr val="black"/>
                </a:solidFill>
              </a:rPr>
              <a:t>Check if there is any spacing mismatch in categorical data.</a:t>
            </a:r>
          </a:p>
          <a:p>
            <a:endParaRPr lang="en-IN" dirty="0" smtClean="0">
              <a:solidFill>
                <a:prstClr val="black"/>
              </a:solidFill>
            </a:endParaRPr>
          </a:p>
          <a:p>
            <a:r>
              <a:rPr lang="en-IN" b="1" dirty="0">
                <a:solidFill>
                  <a:prstClr val="black"/>
                </a:solidFill>
              </a:rPr>
              <a:t>Step </a:t>
            </a:r>
            <a:r>
              <a:rPr lang="en-IN" b="1" dirty="0" smtClean="0">
                <a:solidFill>
                  <a:prstClr val="black"/>
                </a:solidFill>
              </a:rPr>
              <a:t>2--- </a:t>
            </a:r>
            <a:r>
              <a:rPr lang="en-IN" dirty="0" smtClean="0">
                <a:solidFill>
                  <a:prstClr val="black"/>
                </a:solidFill>
              </a:rPr>
              <a:t>Check blank cell. If there is any fill with NAN value.</a:t>
            </a:r>
          </a:p>
          <a:p>
            <a:endParaRPr lang="en-IN" dirty="0" smtClean="0">
              <a:solidFill>
                <a:prstClr val="black"/>
              </a:solidFill>
            </a:endParaRPr>
          </a:p>
          <a:p>
            <a:r>
              <a:rPr lang="en-IN" b="1" dirty="0">
                <a:solidFill>
                  <a:prstClr val="black"/>
                </a:solidFill>
              </a:rPr>
              <a:t>Step </a:t>
            </a:r>
            <a:r>
              <a:rPr lang="en-IN" b="1" dirty="0" smtClean="0">
                <a:solidFill>
                  <a:prstClr val="black"/>
                </a:solidFill>
              </a:rPr>
              <a:t>3--- </a:t>
            </a:r>
            <a:r>
              <a:rPr lang="en-IN" dirty="0" smtClean="0">
                <a:solidFill>
                  <a:prstClr val="black"/>
                </a:solidFill>
              </a:rPr>
              <a:t>Check the format consistency  for both numerical and </a:t>
            </a:r>
          </a:p>
          <a:p>
            <a:r>
              <a:rPr lang="en-IN" dirty="0">
                <a:solidFill>
                  <a:prstClr val="black"/>
                </a:solidFill>
              </a:rPr>
              <a:t> </a:t>
            </a:r>
            <a:r>
              <a:rPr lang="en-IN" dirty="0" smtClean="0">
                <a:solidFill>
                  <a:prstClr val="black"/>
                </a:solidFill>
              </a:rPr>
              <a:t>               categorical data.</a:t>
            </a:r>
          </a:p>
          <a:p>
            <a:endParaRPr lang="en-IN" dirty="0" smtClean="0">
              <a:solidFill>
                <a:prstClr val="black"/>
              </a:solidFill>
            </a:endParaRPr>
          </a:p>
          <a:p>
            <a:r>
              <a:rPr lang="en-IN" b="1" dirty="0">
                <a:solidFill>
                  <a:prstClr val="black"/>
                </a:solidFill>
              </a:rPr>
              <a:t>Step </a:t>
            </a:r>
            <a:r>
              <a:rPr lang="en-IN" b="1" dirty="0" smtClean="0">
                <a:solidFill>
                  <a:prstClr val="black"/>
                </a:solidFill>
              </a:rPr>
              <a:t>4---</a:t>
            </a:r>
            <a:r>
              <a:rPr lang="en-IN" dirty="0" smtClean="0">
                <a:solidFill>
                  <a:prstClr val="black"/>
                </a:solidFill>
              </a:rPr>
              <a:t>  Check if there is any value errors.</a:t>
            </a:r>
          </a:p>
          <a:p>
            <a:endParaRPr lang="en-IN" dirty="0" smtClean="0">
              <a:solidFill>
                <a:prstClr val="black"/>
              </a:solidFill>
            </a:endParaRPr>
          </a:p>
          <a:p>
            <a:r>
              <a:rPr lang="en-IN" b="1" dirty="0" smtClean="0">
                <a:solidFill>
                  <a:prstClr val="black"/>
                </a:solidFill>
              </a:rPr>
              <a:t>Step 5---  </a:t>
            </a:r>
            <a:r>
              <a:rPr lang="en-IN" dirty="0" smtClean="0">
                <a:solidFill>
                  <a:prstClr val="black"/>
                </a:solidFill>
              </a:rPr>
              <a:t>Hall spelling of the variables are according to the data </a:t>
            </a:r>
          </a:p>
          <a:p>
            <a:r>
              <a:rPr lang="en-IN" dirty="0">
                <a:solidFill>
                  <a:prstClr val="black"/>
                </a:solidFill>
              </a:rPr>
              <a:t> </a:t>
            </a:r>
            <a:r>
              <a:rPr lang="en-IN" dirty="0" smtClean="0">
                <a:solidFill>
                  <a:prstClr val="black"/>
                </a:solidFill>
              </a:rPr>
              <a:t>               description dictionary.</a:t>
            </a:r>
          </a:p>
          <a:p>
            <a:endParaRPr lang="en-IN" dirty="0" smtClean="0">
              <a:solidFill>
                <a:prstClr val="black"/>
              </a:solidFill>
            </a:endParaRPr>
          </a:p>
          <a:p>
            <a:r>
              <a:rPr lang="en-IN" b="1" dirty="0" smtClean="0">
                <a:solidFill>
                  <a:prstClr val="black"/>
                </a:solidFill>
              </a:rPr>
              <a:t>Step 6---  </a:t>
            </a:r>
            <a:r>
              <a:rPr lang="en-IN" dirty="0" smtClean="0">
                <a:solidFill>
                  <a:prstClr val="black"/>
                </a:solidFill>
              </a:rPr>
              <a:t>Identify Columns that contain a single values and delete  that</a:t>
            </a:r>
          </a:p>
          <a:p>
            <a:r>
              <a:rPr lang="en-IN" dirty="0">
                <a:solidFill>
                  <a:prstClr val="black"/>
                </a:solidFill>
              </a:rPr>
              <a:t> </a:t>
            </a:r>
            <a:r>
              <a:rPr lang="en-IN" dirty="0" smtClean="0">
                <a:solidFill>
                  <a:prstClr val="black"/>
                </a:solidFill>
              </a:rPr>
              <a:t>               columns .</a:t>
            </a:r>
          </a:p>
          <a:p>
            <a:endParaRPr lang="en-IN" dirty="0" smtClean="0">
              <a:solidFill>
                <a:prstClr val="black"/>
              </a:solidFill>
            </a:endParaRPr>
          </a:p>
          <a:p>
            <a:r>
              <a:rPr lang="en-IN" b="1" dirty="0" smtClean="0">
                <a:solidFill>
                  <a:prstClr val="black"/>
                </a:solidFill>
              </a:rPr>
              <a:t>Step 7---  </a:t>
            </a:r>
            <a:r>
              <a:rPr lang="en-IN" dirty="0" smtClean="0">
                <a:solidFill>
                  <a:prstClr val="black"/>
                </a:solidFill>
              </a:rPr>
              <a:t>Consider columns have very few values  and remove columns</a:t>
            </a:r>
          </a:p>
          <a:p>
            <a:r>
              <a:rPr lang="en-IN" dirty="0">
                <a:solidFill>
                  <a:prstClr val="black"/>
                </a:solidFill>
              </a:rPr>
              <a:t> </a:t>
            </a:r>
            <a:r>
              <a:rPr lang="en-IN" dirty="0" smtClean="0">
                <a:solidFill>
                  <a:prstClr val="black"/>
                </a:solidFill>
              </a:rPr>
              <a:t>                having </a:t>
            </a:r>
            <a:r>
              <a:rPr lang="en-IN" dirty="0">
                <a:solidFill>
                  <a:prstClr val="black"/>
                </a:solidFill>
              </a:rPr>
              <a:t>unique values &lt; 1</a:t>
            </a:r>
            <a:r>
              <a:rPr lang="en-IN" dirty="0" smtClean="0">
                <a:solidFill>
                  <a:prstClr val="black"/>
                </a:solidFill>
              </a:rPr>
              <a:t>%.</a:t>
            </a:r>
          </a:p>
          <a:p>
            <a:endParaRPr lang="en-IN" dirty="0" smtClean="0">
              <a:solidFill>
                <a:prstClr val="black"/>
              </a:solidFill>
            </a:endParaRPr>
          </a:p>
          <a:p>
            <a:r>
              <a:rPr lang="en-IN" b="1" dirty="0" smtClean="0">
                <a:solidFill>
                  <a:prstClr val="black"/>
                </a:solidFill>
              </a:rPr>
              <a:t>Step 8---  </a:t>
            </a:r>
            <a:r>
              <a:rPr lang="en-IN" dirty="0" smtClean="0">
                <a:solidFill>
                  <a:prstClr val="black"/>
                </a:solidFill>
              </a:rPr>
              <a:t>Identify redundant rows and columns and delete  that rows </a:t>
            </a:r>
          </a:p>
          <a:p>
            <a:r>
              <a:rPr lang="en-IN" dirty="0">
                <a:solidFill>
                  <a:prstClr val="black"/>
                </a:solidFill>
              </a:rPr>
              <a:t> </a:t>
            </a:r>
            <a:r>
              <a:rPr lang="en-IN" dirty="0" smtClean="0">
                <a:solidFill>
                  <a:prstClr val="black"/>
                </a:solidFill>
              </a:rPr>
              <a:t>                and columns.</a:t>
            </a:r>
            <a:endParaRPr lang="en-IN" dirty="0">
              <a:solidFill>
                <a:prstClr val="black"/>
              </a:solidFill>
            </a:endParaRPr>
          </a:p>
          <a:p>
            <a:endParaRPr lang="en-IN" dirty="0">
              <a:solidFill>
                <a:prstClr val="black"/>
              </a:solidFill>
            </a:endParaRPr>
          </a:p>
        </p:txBody>
      </p:sp>
      <p:sp>
        <p:nvSpPr>
          <p:cNvPr id="3" name="Slide Number Placeholder 2"/>
          <p:cNvSpPr>
            <a:spLocks noGrp="1"/>
          </p:cNvSpPr>
          <p:nvPr>
            <p:ph type="sldNum" sz="quarter" idx="12"/>
          </p:nvPr>
        </p:nvSpPr>
        <p:spPr/>
        <p:txBody>
          <a:bodyPr/>
          <a:lstStyle/>
          <a:p>
            <a:fld id="{58B54043-7137-47BF-915A-77B4FA201E23}" type="slidenum">
              <a:rPr lang="en-IN" smtClean="0"/>
              <a:t>4</a:t>
            </a:fld>
            <a:endParaRPr lang="en-IN"/>
          </a:p>
        </p:txBody>
      </p:sp>
    </p:spTree>
    <p:extLst>
      <p:ext uri="{BB962C8B-B14F-4D97-AF65-F5344CB8AC3E}">
        <p14:creationId xmlns:p14="http://schemas.microsoft.com/office/powerpoint/2010/main" val="30360212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4805176" y="-171400"/>
            <a:ext cx="3517169" cy="1200329"/>
          </a:xfrm>
          <a:prstGeom prst="rect">
            <a:avLst/>
          </a:prstGeom>
        </p:spPr>
        <p:txBody>
          <a:bodyPr wrap="square">
            <a:spAutoFit/>
          </a:bodyPr>
          <a:lstStyle/>
          <a:p>
            <a:r>
              <a:rPr lang="en-IN" sz="2400" b="1" dirty="0" smtClean="0">
                <a:solidFill>
                  <a:schemeClr val="bg2">
                    <a:lumMod val="75000"/>
                  </a:schemeClr>
                </a:solidFill>
              </a:rPr>
              <a:t>Data Understanding </a:t>
            </a:r>
          </a:p>
          <a:p>
            <a:r>
              <a:rPr lang="en-IN" sz="2400" b="1" dirty="0" smtClean="0">
                <a:solidFill>
                  <a:schemeClr val="bg2">
                    <a:lumMod val="75000"/>
                  </a:schemeClr>
                </a:solidFill>
              </a:rPr>
              <a:t>Data Visualisation  </a:t>
            </a:r>
            <a:endParaRPr lang="en-IN" sz="2400" b="1" dirty="0">
              <a:solidFill>
                <a:schemeClr val="bg2">
                  <a:lumMod val="75000"/>
                </a:schemeClr>
              </a:solidFill>
            </a:endParaRPr>
          </a:p>
          <a:p>
            <a:endParaRPr lang="en-IN" sz="2400" b="1" dirty="0">
              <a:solidFill>
                <a:schemeClr val="bg2">
                  <a:lumMod val="75000"/>
                </a:schemeClr>
              </a:solidFill>
            </a:endParaRPr>
          </a:p>
        </p:txBody>
      </p:sp>
      <p:grpSp>
        <p:nvGrpSpPr>
          <p:cNvPr id="54" name="Group 53"/>
          <p:cNvGrpSpPr/>
          <p:nvPr/>
        </p:nvGrpSpPr>
        <p:grpSpPr>
          <a:xfrm>
            <a:off x="1085357" y="1278237"/>
            <a:ext cx="7292989" cy="4599035"/>
            <a:chOff x="1997383" y="790555"/>
            <a:chExt cx="4922137" cy="2523423"/>
          </a:xfrm>
        </p:grpSpPr>
        <p:sp>
          <p:nvSpPr>
            <p:cNvPr id="4" name="Rectangle 3"/>
            <p:cNvSpPr/>
            <p:nvPr/>
          </p:nvSpPr>
          <p:spPr>
            <a:xfrm>
              <a:off x="1997383" y="790555"/>
              <a:ext cx="4896544" cy="5760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lumMod val="50000"/>
                    </a:schemeClr>
                  </a:solidFill>
                </a:rPr>
                <a:t>Loading of  Datasets</a:t>
              </a:r>
              <a:endParaRPr lang="en-IN" dirty="0">
                <a:solidFill>
                  <a:schemeClr val="accent3">
                    <a:lumMod val="50000"/>
                  </a:schemeClr>
                </a:solidFill>
              </a:endParaRPr>
            </a:p>
          </p:txBody>
        </p:sp>
        <p:sp>
          <p:nvSpPr>
            <p:cNvPr id="5" name="Rectangle 4"/>
            <p:cNvSpPr/>
            <p:nvPr/>
          </p:nvSpPr>
          <p:spPr>
            <a:xfrm>
              <a:off x="1997383" y="1772816"/>
              <a:ext cx="4896544" cy="5760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lumMod val="50000"/>
                    </a:schemeClr>
                  </a:solidFill>
                </a:rPr>
                <a:t>Inspection of Variables  Types and Visualization </a:t>
              </a:r>
              <a:endParaRPr lang="en-IN" dirty="0">
                <a:solidFill>
                  <a:schemeClr val="accent3">
                    <a:lumMod val="50000"/>
                  </a:schemeClr>
                </a:solidFill>
              </a:endParaRPr>
            </a:p>
          </p:txBody>
        </p:sp>
        <p:sp>
          <p:nvSpPr>
            <p:cNvPr id="43" name="Rectangle 42"/>
            <p:cNvSpPr/>
            <p:nvPr/>
          </p:nvSpPr>
          <p:spPr>
            <a:xfrm>
              <a:off x="2022976" y="2737914"/>
              <a:ext cx="4896544" cy="576064"/>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solidFill>
                    <a:schemeClr val="accent3">
                      <a:lumMod val="50000"/>
                    </a:schemeClr>
                  </a:solidFill>
                </a:rPr>
                <a:t>Variable Characteristics </a:t>
              </a:r>
              <a:endParaRPr lang="en-IN" dirty="0">
                <a:solidFill>
                  <a:schemeClr val="accent3">
                    <a:lumMod val="50000"/>
                  </a:schemeClr>
                </a:solidFill>
              </a:endParaRPr>
            </a:p>
          </p:txBody>
        </p:sp>
        <p:cxnSp>
          <p:nvCxnSpPr>
            <p:cNvPr id="48" name="Straight Arrow Connector 47"/>
            <p:cNvCxnSpPr>
              <a:stCxn id="4" idx="2"/>
              <a:endCxn id="5" idx="0"/>
            </p:cNvCxnSpPr>
            <p:nvPr/>
          </p:nvCxnSpPr>
          <p:spPr>
            <a:xfrm>
              <a:off x="4445655" y="1366619"/>
              <a:ext cx="0" cy="406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4424413" y="2331717"/>
              <a:ext cx="0" cy="40619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55" name="TextBox 54"/>
          <p:cNvSpPr txBox="1"/>
          <p:nvPr/>
        </p:nvSpPr>
        <p:spPr>
          <a:xfrm>
            <a:off x="7805704" y="6194316"/>
            <a:ext cx="776175" cy="338554"/>
          </a:xfrm>
          <a:prstGeom prst="rect">
            <a:avLst/>
          </a:prstGeom>
          <a:noFill/>
        </p:spPr>
        <p:txBody>
          <a:bodyPr wrap="none" rtlCol="0">
            <a:spAutoFit/>
          </a:bodyPr>
          <a:lstStyle/>
          <a:p>
            <a:r>
              <a:rPr lang="en-IN" sz="1600" b="1" dirty="0" smtClean="0"/>
              <a:t>Cont..</a:t>
            </a:r>
            <a:endParaRPr lang="en-IN" sz="1600" b="1" dirty="0"/>
          </a:p>
        </p:txBody>
      </p:sp>
      <p:sp>
        <p:nvSpPr>
          <p:cNvPr id="3" name="Slide Number Placeholder 2"/>
          <p:cNvSpPr>
            <a:spLocks noGrp="1"/>
          </p:cNvSpPr>
          <p:nvPr>
            <p:ph type="sldNum" sz="quarter" idx="12"/>
          </p:nvPr>
        </p:nvSpPr>
        <p:spPr/>
        <p:txBody>
          <a:bodyPr/>
          <a:lstStyle/>
          <a:p>
            <a:fld id="{58B54043-7137-47BF-915A-77B4FA201E23}" type="slidenum">
              <a:rPr lang="en-IN" smtClean="0"/>
              <a:t>5</a:t>
            </a:fld>
            <a:endParaRPr lang="en-IN"/>
          </a:p>
        </p:txBody>
      </p:sp>
    </p:spTree>
    <p:extLst>
      <p:ext uri="{BB962C8B-B14F-4D97-AF65-F5344CB8AC3E}">
        <p14:creationId xmlns:p14="http://schemas.microsoft.com/office/powerpoint/2010/main" val="13811786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11560" y="692696"/>
            <a:ext cx="7920880" cy="1508105"/>
          </a:xfrm>
          <a:prstGeom prst="rect">
            <a:avLst/>
          </a:prstGeom>
        </p:spPr>
        <p:txBody>
          <a:bodyPr wrap="square">
            <a:spAutoFit/>
          </a:bodyPr>
          <a:lstStyle/>
          <a:p>
            <a:pPr lvl="0" algn="ctr"/>
            <a:r>
              <a:rPr lang="en-IN" sz="2000" b="1" u="sng" dirty="0">
                <a:solidFill>
                  <a:srgbClr val="FF6700">
                    <a:lumMod val="50000"/>
                  </a:srgbClr>
                </a:solidFill>
              </a:rPr>
              <a:t>Loading of  Datasets</a:t>
            </a:r>
          </a:p>
          <a:p>
            <a:pPr marL="285750" lvl="0" indent="-285750">
              <a:buFont typeface="Arial" pitchFamily="34" charset="0"/>
              <a:buChar char="•"/>
            </a:pPr>
            <a:r>
              <a:rPr lang="en-IN" dirty="0">
                <a:solidFill>
                  <a:prstClr val="black"/>
                </a:solidFill>
              </a:rPr>
              <a:t>The database is in .</a:t>
            </a:r>
            <a:r>
              <a:rPr lang="en-IN" dirty="0" err="1">
                <a:solidFill>
                  <a:prstClr val="black"/>
                </a:solidFill>
              </a:rPr>
              <a:t>csv</a:t>
            </a:r>
            <a:r>
              <a:rPr lang="en-IN" dirty="0">
                <a:solidFill>
                  <a:prstClr val="black"/>
                </a:solidFill>
              </a:rPr>
              <a:t> format which is loaded in </a:t>
            </a:r>
            <a:r>
              <a:rPr lang="en-IN" dirty="0" err="1">
                <a:solidFill>
                  <a:prstClr val="black"/>
                </a:solidFill>
              </a:rPr>
              <a:t>Jupyter</a:t>
            </a:r>
            <a:r>
              <a:rPr lang="en-IN" dirty="0">
                <a:solidFill>
                  <a:prstClr val="black"/>
                </a:solidFill>
              </a:rPr>
              <a:t> notebook for  Python Programming.</a:t>
            </a:r>
          </a:p>
          <a:p>
            <a:pPr marL="285750" lvl="0" indent="-285750">
              <a:buFont typeface="Arial" pitchFamily="34" charset="0"/>
              <a:buChar char="•"/>
            </a:pPr>
            <a:r>
              <a:rPr lang="en-IN" dirty="0">
                <a:solidFill>
                  <a:prstClr val="black"/>
                </a:solidFill>
              </a:rPr>
              <a:t>The dimension of database is 1460 x 81 i.e.  Having 80 feature variables and one target variable . The sample size is 1460.</a:t>
            </a:r>
          </a:p>
        </p:txBody>
      </p:sp>
      <p:sp>
        <p:nvSpPr>
          <p:cNvPr id="6" name="Rectangle 5"/>
          <p:cNvSpPr/>
          <p:nvPr/>
        </p:nvSpPr>
        <p:spPr>
          <a:xfrm>
            <a:off x="611560" y="2724442"/>
            <a:ext cx="6122189" cy="400110"/>
          </a:xfrm>
          <a:prstGeom prst="rect">
            <a:avLst/>
          </a:prstGeom>
        </p:spPr>
        <p:txBody>
          <a:bodyPr wrap="none">
            <a:spAutoFit/>
          </a:bodyPr>
          <a:lstStyle/>
          <a:p>
            <a:pPr lvl="0" algn="ctr"/>
            <a:r>
              <a:rPr lang="en-IN" sz="2000" b="1" u="sng" dirty="0">
                <a:solidFill>
                  <a:srgbClr val="FF6700">
                    <a:lumMod val="50000"/>
                  </a:srgbClr>
                </a:solidFill>
              </a:rPr>
              <a:t>Inspection of Variables  Types </a:t>
            </a:r>
            <a:r>
              <a:rPr lang="en-IN" sz="2000" b="1" u="sng" dirty="0" smtClean="0">
                <a:solidFill>
                  <a:srgbClr val="FF6700">
                    <a:lumMod val="50000"/>
                  </a:srgbClr>
                </a:solidFill>
              </a:rPr>
              <a:t> and Visualization</a:t>
            </a:r>
            <a:endParaRPr lang="en-IN" sz="2000" b="1" u="sng" dirty="0">
              <a:solidFill>
                <a:srgbClr val="FF6700">
                  <a:lumMod val="50000"/>
                </a:srgbClr>
              </a:solidFill>
            </a:endParaRPr>
          </a:p>
        </p:txBody>
      </p:sp>
      <p:sp>
        <p:nvSpPr>
          <p:cNvPr id="7" name="Rectangle 6"/>
          <p:cNvSpPr/>
          <p:nvPr/>
        </p:nvSpPr>
        <p:spPr>
          <a:xfrm>
            <a:off x="2727511" y="3673790"/>
            <a:ext cx="4408579" cy="369332"/>
          </a:xfrm>
          <a:prstGeom prst="rect">
            <a:avLst/>
          </a:prstGeom>
        </p:spPr>
        <p:txBody>
          <a:bodyPr wrap="none">
            <a:spAutoFit/>
          </a:bodyPr>
          <a:lstStyle/>
          <a:p>
            <a:pPr lvl="0" algn="ctr"/>
            <a:r>
              <a:rPr lang="en-IN" b="1" dirty="0">
                <a:solidFill>
                  <a:srgbClr val="FF6700">
                    <a:lumMod val="50000"/>
                  </a:srgbClr>
                </a:solidFill>
              </a:rPr>
              <a:t>Visualization of  Categorical Variables</a:t>
            </a:r>
          </a:p>
        </p:txBody>
      </p:sp>
      <p:sp>
        <p:nvSpPr>
          <p:cNvPr id="8" name="Rectangle 7"/>
          <p:cNvSpPr/>
          <p:nvPr/>
        </p:nvSpPr>
        <p:spPr>
          <a:xfrm>
            <a:off x="2786264" y="4494134"/>
            <a:ext cx="4137671" cy="369332"/>
          </a:xfrm>
          <a:prstGeom prst="rect">
            <a:avLst/>
          </a:prstGeom>
        </p:spPr>
        <p:txBody>
          <a:bodyPr wrap="none">
            <a:spAutoFit/>
          </a:bodyPr>
          <a:lstStyle/>
          <a:p>
            <a:pPr lvl="0" algn="ctr"/>
            <a:r>
              <a:rPr lang="en-IN" b="1" dirty="0">
                <a:solidFill>
                  <a:srgbClr val="FF6700">
                    <a:lumMod val="50000"/>
                  </a:srgbClr>
                </a:solidFill>
              </a:rPr>
              <a:t>Visualization of  </a:t>
            </a:r>
            <a:r>
              <a:rPr lang="en-IN" b="1" dirty="0" smtClean="0">
                <a:solidFill>
                  <a:srgbClr val="FF6700">
                    <a:lumMod val="50000"/>
                  </a:srgbClr>
                </a:solidFill>
              </a:rPr>
              <a:t>Temporal Variables</a:t>
            </a:r>
            <a:endParaRPr lang="en-IN" b="1" dirty="0">
              <a:solidFill>
                <a:srgbClr val="FF6700">
                  <a:lumMod val="50000"/>
                </a:srgbClr>
              </a:solidFill>
            </a:endParaRPr>
          </a:p>
        </p:txBody>
      </p:sp>
      <p:sp>
        <p:nvSpPr>
          <p:cNvPr id="9" name="Rectangle 8"/>
          <p:cNvSpPr/>
          <p:nvPr/>
        </p:nvSpPr>
        <p:spPr>
          <a:xfrm>
            <a:off x="2856877" y="5270906"/>
            <a:ext cx="3999813" cy="369332"/>
          </a:xfrm>
          <a:prstGeom prst="rect">
            <a:avLst/>
          </a:prstGeom>
        </p:spPr>
        <p:txBody>
          <a:bodyPr wrap="none">
            <a:spAutoFit/>
          </a:bodyPr>
          <a:lstStyle/>
          <a:p>
            <a:pPr lvl="0" algn="ctr"/>
            <a:r>
              <a:rPr lang="en-IN" b="1" dirty="0">
                <a:solidFill>
                  <a:srgbClr val="FF6700">
                    <a:lumMod val="50000"/>
                  </a:srgbClr>
                </a:solidFill>
              </a:rPr>
              <a:t>Visualization of  </a:t>
            </a:r>
            <a:r>
              <a:rPr lang="en-IN" b="1" dirty="0" smtClean="0">
                <a:solidFill>
                  <a:srgbClr val="FF6700">
                    <a:lumMod val="50000"/>
                  </a:srgbClr>
                </a:solidFill>
              </a:rPr>
              <a:t>Discrete Variables</a:t>
            </a:r>
            <a:endParaRPr lang="en-IN" b="1" dirty="0">
              <a:solidFill>
                <a:srgbClr val="FF6700">
                  <a:lumMod val="50000"/>
                </a:srgbClr>
              </a:solidFill>
            </a:endParaRPr>
          </a:p>
        </p:txBody>
      </p:sp>
      <p:cxnSp>
        <p:nvCxnSpPr>
          <p:cNvPr id="11" name="Elbow Connector 10"/>
          <p:cNvCxnSpPr/>
          <p:nvPr/>
        </p:nvCxnSpPr>
        <p:spPr>
          <a:xfrm>
            <a:off x="701757" y="3063739"/>
            <a:ext cx="1944216" cy="815893"/>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a:off x="1673865" y="3879632"/>
            <a:ext cx="972108" cy="776772"/>
          </a:xfrm>
          <a:prstGeom prst="bentConnector3">
            <a:avLst>
              <a:gd name="adj1" fmla="val -27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7"/>
          <p:cNvCxnSpPr/>
          <p:nvPr/>
        </p:nvCxnSpPr>
        <p:spPr>
          <a:xfrm>
            <a:off x="1673865" y="4678800"/>
            <a:ext cx="972108" cy="776772"/>
          </a:xfrm>
          <a:prstGeom prst="bentConnector3">
            <a:avLst>
              <a:gd name="adj1" fmla="val -276"/>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4805176" y="-171400"/>
            <a:ext cx="3517169" cy="1200329"/>
          </a:xfrm>
          <a:prstGeom prst="rect">
            <a:avLst/>
          </a:prstGeom>
        </p:spPr>
        <p:txBody>
          <a:bodyPr wrap="square">
            <a:spAutoFit/>
          </a:bodyPr>
          <a:lstStyle/>
          <a:p>
            <a:r>
              <a:rPr lang="en-IN" sz="2400" b="1" dirty="0" smtClean="0">
                <a:solidFill>
                  <a:schemeClr val="bg2">
                    <a:lumMod val="75000"/>
                  </a:schemeClr>
                </a:solidFill>
              </a:rPr>
              <a:t>Data Understanding </a:t>
            </a:r>
          </a:p>
          <a:p>
            <a:r>
              <a:rPr lang="en-IN" sz="2400" b="1" dirty="0" smtClean="0">
                <a:solidFill>
                  <a:schemeClr val="bg2">
                    <a:lumMod val="75000"/>
                  </a:schemeClr>
                </a:solidFill>
              </a:rPr>
              <a:t>Data </a:t>
            </a:r>
            <a:r>
              <a:rPr lang="en-IN" sz="2400" b="1" dirty="0">
                <a:solidFill>
                  <a:schemeClr val="bg2">
                    <a:lumMod val="75000"/>
                  </a:schemeClr>
                </a:solidFill>
              </a:rPr>
              <a:t>Visualisation </a:t>
            </a:r>
          </a:p>
          <a:p>
            <a:endParaRPr lang="en-IN" sz="2400" b="1" dirty="0">
              <a:solidFill>
                <a:schemeClr val="bg2">
                  <a:lumMod val="75000"/>
                </a:schemeClr>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555" y="2200801"/>
            <a:ext cx="75819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58B54043-7137-47BF-915A-77B4FA201E23}" type="slidenum">
              <a:rPr lang="en-IN" smtClean="0"/>
              <a:t>6</a:t>
            </a:fld>
            <a:endParaRPr lang="en-IN"/>
          </a:p>
        </p:txBody>
      </p:sp>
    </p:spTree>
    <p:extLst>
      <p:ext uri="{BB962C8B-B14F-4D97-AF65-F5344CB8AC3E}">
        <p14:creationId xmlns:p14="http://schemas.microsoft.com/office/powerpoint/2010/main" val="2001773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68341" y="849441"/>
            <a:ext cx="7992888" cy="2308324"/>
          </a:xfrm>
          <a:prstGeom prst="rect">
            <a:avLst/>
          </a:prstGeom>
          <a:noFill/>
        </p:spPr>
        <p:txBody>
          <a:bodyPr wrap="square" rtlCol="0">
            <a:spAutoFit/>
          </a:bodyPr>
          <a:lstStyle/>
          <a:p>
            <a:pPr lvl="0" algn="ctr"/>
            <a:r>
              <a:rPr lang="en-IN" b="1" u="sng" dirty="0" smtClean="0">
                <a:solidFill>
                  <a:srgbClr val="FF6700">
                    <a:lumMod val="50000"/>
                  </a:srgbClr>
                </a:solidFill>
              </a:rPr>
              <a:t> </a:t>
            </a:r>
            <a:r>
              <a:rPr lang="en-IN" b="1" u="sng" dirty="0">
                <a:solidFill>
                  <a:srgbClr val="FF6700">
                    <a:lumMod val="50000"/>
                  </a:srgbClr>
                </a:solidFill>
              </a:rPr>
              <a:t>Variables  Types </a:t>
            </a:r>
          </a:p>
          <a:p>
            <a:pPr marL="285750" indent="-285750">
              <a:buFont typeface="Arial" pitchFamily="34" charset="0"/>
              <a:buChar char="•"/>
            </a:pPr>
            <a:r>
              <a:rPr lang="en-IN" dirty="0" smtClean="0"/>
              <a:t> The database variables are </a:t>
            </a:r>
            <a:r>
              <a:rPr lang="en-IN" dirty="0"/>
              <a:t>mixture of categorical and numerical </a:t>
            </a:r>
            <a:r>
              <a:rPr lang="en-IN" dirty="0" smtClean="0"/>
              <a:t>variables. Numerical </a:t>
            </a:r>
            <a:r>
              <a:rPr lang="en-IN" dirty="0"/>
              <a:t>are those of type </a:t>
            </a:r>
            <a:r>
              <a:rPr lang="en-IN" b="1" dirty="0" err="1"/>
              <a:t>int</a:t>
            </a:r>
            <a:r>
              <a:rPr lang="en-IN" dirty="0"/>
              <a:t> and </a:t>
            </a:r>
            <a:r>
              <a:rPr lang="en-IN" b="1" dirty="0"/>
              <a:t>float</a:t>
            </a:r>
            <a:r>
              <a:rPr lang="en-IN" dirty="0"/>
              <a:t> and categorical those of type </a:t>
            </a:r>
            <a:r>
              <a:rPr lang="en-IN" b="1" dirty="0"/>
              <a:t>object</a:t>
            </a:r>
            <a:r>
              <a:rPr lang="en-IN" dirty="0" smtClean="0"/>
              <a:t>.</a:t>
            </a:r>
          </a:p>
          <a:p>
            <a:pPr marL="285750" indent="-285750">
              <a:buFont typeface="Arial" pitchFamily="34" charset="0"/>
              <a:buChar char="•"/>
            </a:pPr>
            <a:r>
              <a:rPr lang="en-IN" dirty="0"/>
              <a:t>Id is a unique identifier for each of the houses. Thus this is not a variable that we can use.</a:t>
            </a:r>
            <a:endParaRPr lang="en-IN" dirty="0" smtClean="0"/>
          </a:p>
          <a:p>
            <a:pPr marL="285750" indent="-285750">
              <a:buFont typeface="Arial" pitchFamily="34" charset="0"/>
              <a:buChar char="•"/>
            </a:pPr>
            <a:endParaRPr lang="en-IN" dirty="0" smtClean="0"/>
          </a:p>
          <a:p>
            <a:pPr marL="285750" indent="-285750">
              <a:buFont typeface="Arial" pitchFamily="34" charset="0"/>
              <a:buChar char="•"/>
            </a:pP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89311"/>
            <a:ext cx="3532187" cy="3274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441" y="3089310"/>
            <a:ext cx="3958350" cy="3105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805704" y="6194316"/>
            <a:ext cx="776175" cy="338554"/>
          </a:xfrm>
          <a:prstGeom prst="rect">
            <a:avLst/>
          </a:prstGeom>
          <a:noFill/>
        </p:spPr>
        <p:txBody>
          <a:bodyPr wrap="none" rtlCol="0">
            <a:spAutoFit/>
          </a:bodyPr>
          <a:lstStyle/>
          <a:p>
            <a:r>
              <a:rPr lang="en-IN" sz="1600" b="1" dirty="0" smtClean="0"/>
              <a:t>Cont..</a:t>
            </a:r>
            <a:endParaRPr lang="en-IN" sz="1600" b="1" dirty="0"/>
          </a:p>
        </p:txBody>
      </p:sp>
      <p:sp>
        <p:nvSpPr>
          <p:cNvPr id="8" name="Rectangle 7"/>
          <p:cNvSpPr/>
          <p:nvPr/>
        </p:nvSpPr>
        <p:spPr>
          <a:xfrm>
            <a:off x="4657889" y="-171400"/>
            <a:ext cx="3517169" cy="1200329"/>
          </a:xfrm>
          <a:prstGeom prst="rect">
            <a:avLst/>
          </a:prstGeom>
        </p:spPr>
        <p:txBody>
          <a:bodyPr wrap="square">
            <a:spAutoFit/>
          </a:bodyPr>
          <a:lstStyle/>
          <a:p>
            <a:r>
              <a:rPr lang="en-IN" sz="2400" b="1" dirty="0" smtClean="0">
                <a:solidFill>
                  <a:schemeClr val="bg2">
                    <a:lumMod val="75000"/>
                  </a:schemeClr>
                </a:solidFill>
              </a:rPr>
              <a:t>Data Understanding </a:t>
            </a:r>
          </a:p>
          <a:p>
            <a:r>
              <a:rPr lang="en-IN" sz="2400" b="1" dirty="0" smtClean="0">
                <a:solidFill>
                  <a:schemeClr val="bg2">
                    <a:lumMod val="75000"/>
                  </a:schemeClr>
                </a:solidFill>
              </a:rPr>
              <a:t>Data </a:t>
            </a:r>
            <a:r>
              <a:rPr lang="en-IN" sz="2400" b="1" dirty="0">
                <a:solidFill>
                  <a:schemeClr val="bg2">
                    <a:lumMod val="75000"/>
                  </a:schemeClr>
                </a:solidFill>
              </a:rPr>
              <a:t>Visualisation </a:t>
            </a:r>
          </a:p>
          <a:p>
            <a:endParaRPr lang="en-IN" sz="2400" b="1" dirty="0">
              <a:solidFill>
                <a:schemeClr val="bg2">
                  <a:lumMod val="75000"/>
                </a:schemeClr>
              </a:solidFill>
            </a:endParaRPr>
          </a:p>
        </p:txBody>
      </p:sp>
      <p:sp>
        <p:nvSpPr>
          <p:cNvPr id="3" name="Slide Number Placeholder 2"/>
          <p:cNvSpPr>
            <a:spLocks noGrp="1"/>
          </p:cNvSpPr>
          <p:nvPr>
            <p:ph type="sldNum" sz="quarter" idx="12"/>
          </p:nvPr>
        </p:nvSpPr>
        <p:spPr/>
        <p:txBody>
          <a:bodyPr/>
          <a:lstStyle/>
          <a:p>
            <a:fld id="{58B54043-7137-47BF-915A-77B4FA201E23}" type="slidenum">
              <a:rPr lang="en-IN" smtClean="0"/>
              <a:t>7</a:t>
            </a:fld>
            <a:endParaRPr lang="en-IN"/>
          </a:p>
        </p:txBody>
      </p:sp>
    </p:spTree>
    <p:extLst>
      <p:ext uri="{BB962C8B-B14F-4D97-AF65-F5344CB8AC3E}">
        <p14:creationId xmlns:p14="http://schemas.microsoft.com/office/powerpoint/2010/main" val="23689053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3816424"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8974" y="1124744"/>
            <a:ext cx="3911458"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7805704" y="6194316"/>
            <a:ext cx="776175" cy="338554"/>
          </a:xfrm>
          <a:prstGeom prst="rect">
            <a:avLst/>
          </a:prstGeom>
          <a:noFill/>
        </p:spPr>
        <p:txBody>
          <a:bodyPr wrap="none" rtlCol="0">
            <a:spAutoFit/>
          </a:bodyPr>
          <a:lstStyle/>
          <a:p>
            <a:r>
              <a:rPr lang="en-IN" sz="1600" b="1" dirty="0" smtClean="0"/>
              <a:t>Cont..</a:t>
            </a:r>
            <a:endParaRPr lang="en-IN" sz="1600" b="1" dirty="0"/>
          </a:p>
        </p:txBody>
      </p:sp>
      <p:sp>
        <p:nvSpPr>
          <p:cNvPr id="8" name="Rectangle 7"/>
          <p:cNvSpPr/>
          <p:nvPr/>
        </p:nvSpPr>
        <p:spPr>
          <a:xfrm>
            <a:off x="4805176" y="-171400"/>
            <a:ext cx="3517169" cy="1200329"/>
          </a:xfrm>
          <a:prstGeom prst="rect">
            <a:avLst/>
          </a:prstGeom>
        </p:spPr>
        <p:txBody>
          <a:bodyPr wrap="square">
            <a:spAutoFit/>
          </a:bodyPr>
          <a:lstStyle/>
          <a:p>
            <a:r>
              <a:rPr lang="en-IN" sz="2400" b="1" dirty="0" smtClean="0">
                <a:solidFill>
                  <a:schemeClr val="bg2">
                    <a:lumMod val="75000"/>
                  </a:schemeClr>
                </a:solidFill>
              </a:rPr>
              <a:t>Data Understanding </a:t>
            </a:r>
          </a:p>
          <a:p>
            <a:r>
              <a:rPr lang="en-IN" sz="2400" b="1" dirty="0" smtClean="0">
                <a:solidFill>
                  <a:schemeClr val="bg2">
                    <a:lumMod val="75000"/>
                  </a:schemeClr>
                </a:solidFill>
              </a:rPr>
              <a:t>Data </a:t>
            </a:r>
            <a:r>
              <a:rPr lang="en-IN" sz="2400" b="1" dirty="0">
                <a:solidFill>
                  <a:schemeClr val="bg2">
                    <a:lumMod val="75000"/>
                  </a:schemeClr>
                </a:solidFill>
              </a:rPr>
              <a:t>Visualisation </a:t>
            </a:r>
          </a:p>
          <a:p>
            <a:endParaRPr lang="en-IN" sz="2400" b="1" dirty="0">
              <a:solidFill>
                <a:schemeClr val="bg2">
                  <a:lumMod val="75000"/>
                </a:schemeClr>
              </a:solidFill>
            </a:endParaRPr>
          </a:p>
        </p:txBody>
      </p:sp>
      <p:sp>
        <p:nvSpPr>
          <p:cNvPr id="3" name="Slide Number Placeholder 2"/>
          <p:cNvSpPr>
            <a:spLocks noGrp="1"/>
          </p:cNvSpPr>
          <p:nvPr>
            <p:ph type="sldNum" sz="quarter" idx="12"/>
          </p:nvPr>
        </p:nvSpPr>
        <p:spPr/>
        <p:txBody>
          <a:bodyPr/>
          <a:lstStyle/>
          <a:p>
            <a:fld id="{58B54043-7137-47BF-915A-77B4FA201E23}" type="slidenum">
              <a:rPr lang="en-IN" smtClean="0"/>
              <a:t>8</a:t>
            </a:fld>
            <a:endParaRPr lang="en-IN"/>
          </a:p>
        </p:txBody>
      </p:sp>
    </p:spTree>
    <p:extLst>
      <p:ext uri="{BB962C8B-B14F-4D97-AF65-F5344CB8AC3E}">
        <p14:creationId xmlns:p14="http://schemas.microsoft.com/office/powerpoint/2010/main" val="2924540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196752"/>
            <a:ext cx="6624736" cy="4952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805704" y="6194316"/>
            <a:ext cx="776175" cy="338554"/>
          </a:xfrm>
          <a:prstGeom prst="rect">
            <a:avLst/>
          </a:prstGeom>
          <a:noFill/>
        </p:spPr>
        <p:txBody>
          <a:bodyPr wrap="none" rtlCol="0">
            <a:spAutoFit/>
          </a:bodyPr>
          <a:lstStyle/>
          <a:p>
            <a:r>
              <a:rPr lang="en-IN" sz="1600" b="1" dirty="0" smtClean="0"/>
              <a:t>Cont..</a:t>
            </a:r>
            <a:endParaRPr lang="en-IN" sz="1600" b="1" dirty="0"/>
          </a:p>
        </p:txBody>
      </p:sp>
      <p:sp>
        <p:nvSpPr>
          <p:cNvPr id="7" name="Rectangle 6"/>
          <p:cNvSpPr/>
          <p:nvPr/>
        </p:nvSpPr>
        <p:spPr>
          <a:xfrm>
            <a:off x="4805176" y="-171400"/>
            <a:ext cx="3517169" cy="1200329"/>
          </a:xfrm>
          <a:prstGeom prst="rect">
            <a:avLst/>
          </a:prstGeom>
        </p:spPr>
        <p:txBody>
          <a:bodyPr wrap="square">
            <a:spAutoFit/>
          </a:bodyPr>
          <a:lstStyle/>
          <a:p>
            <a:r>
              <a:rPr lang="en-IN" sz="2400" b="1" dirty="0" smtClean="0">
                <a:solidFill>
                  <a:schemeClr val="bg2">
                    <a:lumMod val="75000"/>
                  </a:schemeClr>
                </a:solidFill>
              </a:rPr>
              <a:t>Data Understanding </a:t>
            </a:r>
          </a:p>
          <a:p>
            <a:r>
              <a:rPr lang="en-IN" sz="2400" b="1" dirty="0" smtClean="0">
                <a:solidFill>
                  <a:schemeClr val="bg2">
                    <a:lumMod val="75000"/>
                  </a:schemeClr>
                </a:solidFill>
              </a:rPr>
              <a:t>Data </a:t>
            </a:r>
            <a:r>
              <a:rPr lang="en-IN" sz="2400" b="1" dirty="0">
                <a:solidFill>
                  <a:schemeClr val="bg2">
                    <a:lumMod val="75000"/>
                  </a:schemeClr>
                </a:solidFill>
              </a:rPr>
              <a:t>Visualisation </a:t>
            </a:r>
          </a:p>
          <a:p>
            <a:endParaRPr lang="en-IN" sz="2400" b="1" dirty="0">
              <a:solidFill>
                <a:schemeClr val="bg2">
                  <a:lumMod val="75000"/>
                </a:schemeClr>
              </a:solidFill>
            </a:endParaRPr>
          </a:p>
        </p:txBody>
      </p:sp>
      <p:sp>
        <p:nvSpPr>
          <p:cNvPr id="3" name="Slide Number Placeholder 2"/>
          <p:cNvSpPr>
            <a:spLocks noGrp="1"/>
          </p:cNvSpPr>
          <p:nvPr>
            <p:ph type="sldNum" sz="quarter" idx="12"/>
          </p:nvPr>
        </p:nvSpPr>
        <p:spPr/>
        <p:txBody>
          <a:bodyPr/>
          <a:lstStyle/>
          <a:p>
            <a:fld id="{58B54043-7137-47BF-915A-77B4FA201E23}" type="slidenum">
              <a:rPr lang="en-IN" smtClean="0"/>
              <a:t>9</a:t>
            </a:fld>
            <a:endParaRPr lang="en-IN"/>
          </a:p>
        </p:txBody>
      </p:sp>
    </p:spTree>
    <p:extLst>
      <p:ext uri="{BB962C8B-B14F-4D97-AF65-F5344CB8AC3E}">
        <p14:creationId xmlns:p14="http://schemas.microsoft.com/office/powerpoint/2010/main" val="33097306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4208</TotalTime>
  <Words>1277</Words>
  <Application>Microsoft Office PowerPoint</Application>
  <PresentationFormat>On-screen Show (4:3)</PresentationFormat>
  <Paragraphs>238</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Austin</vt:lpstr>
      <vt:lpstr>iAvenue Labs</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iAvenue Labs</dc:title>
  <dc:creator>user</dc:creator>
  <cp:lastModifiedBy>user</cp:lastModifiedBy>
  <cp:revision>97</cp:revision>
  <dcterms:created xsi:type="dcterms:W3CDTF">2020-12-24T01:57:31Z</dcterms:created>
  <dcterms:modified xsi:type="dcterms:W3CDTF">2021-01-22T09:08:59Z</dcterms:modified>
</cp:coreProperties>
</file>