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p:cViewPr varScale="1">
        <p:scale>
          <a:sx n="73" d="100"/>
          <a:sy n="73" d="100"/>
        </p:scale>
        <p:origin x="-612" y="-1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5/21/2020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5/21/2020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5/21/2020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5/21/2020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5/21/2020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5/21/2020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5/21/2020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5/21/2020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5/21/2020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US" b="1" dirty="0" smtClean="0"/>
              <a:t>Highly dense Indian cities of Pizzerias</a:t>
            </a:r>
            <a:r>
              <a:rPr lang="en-US" dirty="0" smtClean="0"/>
              <a:t/>
            </a:r>
            <a:br>
              <a:rPr lang="en-US" dirty="0" smtClean="0"/>
            </a:b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err="1" smtClean="0"/>
              <a:t>Aniket</a:t>
            </a:r>
            <a:r>
              <a:rPr lang="en-US" dirty="0" smtClean="0"/>
              <a:t> </a:t>
            </a:r>
            <a:r>
              <a:rPr lang="en-US" dirty="0" err="1" smtClean="0"/>
              <a:t>Kolkar</a:t>
            </a:r>
            <a:endParaRPr lang="en-US" dirty="0"/>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lnSpcReduction="10000"/>
          </a:bodyPr>
          <a:lstStyle/>
          <a:p>
            <a:r>
              <a:rPr lang="en-US" dirty="0" smtClean="0"/>
              <a:t>Pizza is a savory dish of Italian Origin. Modern pizza was invented in Naples, and the dish and its variants have since become popular in many countries. It has become one of the most popular foods in the world and a common fast food item in Europe and USA. </a:t>
            </a:r>
            <a:endParaRPr lang="en-US" dirty="0" smtClean="0"/>
          </a:p>
          <a:p>
            <a:r>
              <a:rPr lang="en-US" dirty="0" smtClean="0"/>
              <a:t>Pizza </a:t>
            </a:r>
            <a:r>
              <a:rPr lang="en-US" dirty="0" smtClean="0"/>
              <a:t>is one of the universally loved dishes today and known to one and all. From Chicago’s deep dish to thin crust, there are multiple options available. There is no one who is not familiar with pizzas today. It is a favorite with kids, as it is with adults. But the question arises, where does one find the best pizza? </a:t>
            </a:r>
            <a:endParaRPr lang="en-US" dirty="0" smtClean="0"/>
          </a:p>
          <a:p>
            <a:r>
              <a:rPr lang="en-US" dirty="0" smtClean="0"/>
              <a:t>Well</a:t>
            </a:r>
            <a:r>
              <a:rPr lang="en-US" dirty="0" smtClean="0"/>
              <a:t>, if you are a true pizza lover and ready to travel lengths for your food love, then here are some of the Top Indian cities which are highly dense by Pizzerias, so that you get plenty of choice about Pizza: </a:t>
            </a:r>
            <a:r>
              <a:rPr lang="en-US" b="1" dirty="0" smtClean="0"/>
              <a:t>Mumbai, Bangalore, Hyderabad, Delhi, and Chennai.</a:t>
            </a:r>
            <a:r>
              <a:rPr lang="en-US" dirty="0" smtClean="0"/>
              <a:t> Now our goal is to find one of the highly dense city of pizzeria.</a:t>
            </a:r>
            <a:endParaRPr lang="en-US" dirty="0"/>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a:t>
            </a:r>
            <a:r>
              <a:rPr lang="en-IN" dirty="0" smtClean="0"/>
              <a:t>find </a:t>
            </a:r>
            <a:r>
              <a:rPr lang="en-IN" dirty="0"/>
              <a:t>the answers to the following questions: </a:t>
            </a:r>
            <a:endParaRPr lang="en-IN" dirty="0" smtClean="0"/>
          </a:p>
          <a:p>
            <a:pPr algn="just">
              <a:buNone/>
            </a:pPr>
            <a:r>
              <a:rPr lang="en-IN" dirty="0" smtClean="0"/>
              <a:t>Q: To find highly dense Indian city of pizzeria.</a:t>
            </a:r>
            <a:endParaRPr lang="en-IN" dirty="0"/>
          </a:p>
        </p:txBody>
      </p:sp>
    </p:spTree>
    <p:extLst>
      <p:ext uri="{BB962C8B-B14F-4D97-AF65-F5344CB8AC3E}">
        <p14:creationId xmlns:p14="http://schemas.microsoft.com/office/powerpoint/2010/main" xmlns="" val="119226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r>
              <a:rPr lang="en-US" dirty="0" smtClean="0"/>
              <a:t>In India there are several cities which are well known for their specialty. For this project I have selected top 5 Indian cities based on their population, education and economic development, metropolitan region and its food culture. </a:t>
            </a:r>
            <a:endParaRPr lang="en-US" dirty="0" smtClean="0"/>
          </a:p>
          <a:p>
            <a:r>
              <a:rPr lang="en-US" dirty="0" smtClean="0"/>
              <a:t>From </a:t>
            </a:r>
            <a:r>
              <a:rPr lang="en-US" dirty="0" smtClean="0"/>
              <a:t>this parameter we got Mumbai, Bangalore, Hyderabad, Delhi and Chennai. Now out of these cities we have to choose only one highly dense city of pizzeria. </a:t>
            </a:r>
            <a:endParaRPr lang="en-US" dirty="0" smtClean="0"/>
          </a:p>
          <a:p>
            <a:r>
              <a:rPr lang="en-US" dirty="0" smtClean="0"/>
              <a:t>For </a:t>
            </a:r>
            <a:r>
              <a:rPr lang="en-US" dirty="0" smtClean="0"/>
              <a:t>collecting data of location of pizzeria we have used Foursquare API. Now we hope we will get highly dense city of pizzeria.</a:t>
            </a:r>
            <a:endParaRPr lang="en-US" dirty="0"/>
          </a:p>
        </p:txBody>
      </p:sp>
    </p:spTree>
    <p:extLst>
      <p:ext uri="{BB962C8B-B14F-4D97-AF65-F5344CB8AC3E}">
        <p14:creationId xmlns:p14="http://schemas.microsoft.com/office/powerpoint/2010/main" xmlns="" val="883091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r>
              <a:rPr lang="en-US" dirty="0" smtClean="0"/>
              <a:t>Our goal for this project is to search high dense city of pizzeria. For this I have used Foursquare API through the venues channel. </a:t>
            </a:r>
            <a:endParaRPr lang="en-US" dirty="0" smtClean="0"/>
          </a:p>
          <a:p>
            <a:r>
              <a:rPr lang="en-US" dirty="0" smtClean="0"/>
              <a:t>I </a:t>
            </a:r>
            <a:r>
              <a:rPr lang="en-US" dirty="0" smtClean="0"/>
              <a:t>used the near query to get venues in the cities. Also I have use </a:t>
            </a:r>
            <a:r>
              <a:rPr lang="en-US" dirty="0" err="1" smtClean="0"/>
              <a:t>CategoryID</a:t>
            </a:r>
            <a:r>
              <a:rPr lang="en-US" dirty="0" smtClean="0"/>
              <a:t> to set it to show only Pizzerias. In my code you will see the format. That 4bf58dd8d48988d1ca941735 is the </a:t>
            </a:r>
            <a:r>
              <a:rPr lang="en-US" dirty="0" err="1" smtClean="0"/>
              <a:t>CategoryId</a:t>
            </a:r>
            <a:r>
              <a:rPr lang="en-US" dirty="0" smtClean="0"/>
              <a:t> of the Pizzeria. </a:t>
            </a:r>
            <a:r>
              <a:rPr lang="en-US" dirty="0" smtClean="0"/>
              <a:t>Also</a:t>
            </a:r>
            <a:r>
              <a:rPr lang="en-US" dirty="0" smtClean="0"/>
              <a:t>, Foursquare limits us to maximum of 100 venues per query.</a:t>
            </a:r>
          </a:p>
          <a:p>
            <a:r>
              <a:rPr lang="en-US" dirty="0" smtClean="0"/>
              <a:t>Moreover, I repeated this request for the 5 studied cities and got their top 100 venues. I saved the name and coordinate data only from the result and plotted them on the map for visual inspection. </a:t>
            </a:r>
            <a:endParaRPr lang="en-US" dirty="0" smtClean="0"/>
          </a:p>
          <a:p>
            <a:r>
              <a:rPr lang="en-US" dirty="0" smtClean="0"/>
              <a:t>Next</a:t>
            </a:r>
            <a:r>
              <a:rPr lang="en-US" dirty="0" smtClean="0"/>
              <a:t>, to get an indicator of the density of Pizza Places, I calculated a center coordinate of the venues to get the mean longitude and latitude values. Then I calculated the mean of the Euclidean distance from each venue to the mean coordinates. That was my indicator; mean distance to the mean coordinate.</a:t>
            </a:r>
          </a:p>
          <a:p>
            <a:pPr marL="502920" lvl="0" indent="-457200" algn="just">
              <a:buFont typeface="+mj-lt"/>
              <a:buAutoNum type="arabicPeriod"/>
            </a:pPr>
            <a:endParaRPr lang="en-IN" dirty="0"/>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a:t>
            </a:r>
            <a:r>
              <a:rPr lang="en-IN" dirty="0" smtClean="0"/>
              <a:t>Question </a:t>
            </a:r>
            <a:r>
              <a:rPr lang="en-IN" dirty="0"/>
              <a:t>section</a:t>
            </a:r>
            <a:r>
              <a:rPr lang="en-IN" dirty="0" smtClean="0"/>
              <a:t>:</a:t>
            </a:r>
            <a:endParaRPr lang="en-US" dirty="0"/>
          </a:p>
          <a:p>
            <a:pPr marL="45720" indent="0">
              <a:buNone/>
            </a:pPr>
            <a:r>
              <a:rPr lang="en-IN" dirty="0"/>
              <a:t>Answers:</a:t>
            </a:r>
          </a:p>
          <a:p>
            <a:pPr marL="274320" lvl="1" indent="0">
              <a:buNone/>
            </a:pPr>
            <a:endParaRPr lang="en-IN" dirty="0"/>
          </a:p>
          <a:p>
            <a:pPr marL="45720" indent="0">
              <a:buNone/>
            </a:pPr>
            <a:endParaRPr lang="en-US" dirty="0" smtClean="0"/>
          </a:p>
          <a:p>
            <a:pPr marL="45720" indent="0">
              <a:buNone/>
            </a:pPr>
            <a:endParaRPr lang="en-US" dirty="0" smtClean="0"/>
          </a:p>
          <a:p>
            <a:pPr marL="45720" indent="0">
              <a:buNone/>
            </a:pPr>
            <a:endParaRPr lang="en-US" dirty="0" smtClean="0"/>
          </a:p>
          <a:p>
            <a:pPr marL="45720" indent="0">
              <a:buNone/>
            </a:pPr>
            <a:endParaRPr lang="en-US" dirty="0" smtClean="0"/>
          </a:p>
          <a:p>
            <a:pPr marL="45720" indent="0">
              <a:buNone/>
            </a:pPr>
            <a:r>
              <a:rPr lang="en-US" dirty="0" smtClean="0"/>
              <a:t>From above table we can say that </a:t>
            </a:r>
            <a:r>
              <a:rPr lang="en-US" b="1" dirty="0" smtClean="0"/>
              <a:t>Chennai</a:t>
            </a:r>
            <a:r>
              <a:rPr lang="en-US" dirty="0" smtClean="0"/>
              <a:t> is highly dense </a:t>
            </a:r>
            <a:r>
              <a:rPr lang="en-US" dirty="0" smtClean="0"/>
              <a:t>I</a:t>
            </a:r>
            <a:r>
              <a:rPr lang="en-US" dirty="0" smtClean="0"/>
              <a:t>ndian city of pizzeria</a:t>
            </a:r>
            <a:endParaRPr lang="en-US" dirty="0"/>
          </a:p>
        </p:txBody>
      </p:sp>
      <p:graphicFrame>
        <p:nvGraphicFramePr>
          <p:cNvPr id="10" name="Table 9"/>
          <p:cNvGraphicFramePr>
            <a:graphicFrameLocks noGrp="1"/>
          </p:cNvGraphicFramePr>
          <p:nvPr/>
        </p:nvGraphicFramePr>
        <p:xfrm>
          <a:off x="2360612" y="1752600"/>
          <a:ext cx="8125884" cy="2494280"/>
        </p:xfrm>
        <a:graphic>
          <a:graphicData uri="http://schemas.openxmlformats.org/drawingml/2006/table">
            <a:tbl>
              <a:tblPr firstRow="1" bandRow="1">
                <a:tableStyleId>{3B4B98B0-60AC-42C2-AFA5-B58CD77FA1E5}</a:tableStyleId>
              </a:tblPr>
              <a:tblGrid>
                <a:gridCol w="4062942"/>
                <a:gridCol w="4062942"/>
              </a:tblGrid>
              <a:tr h="370840">
                <a:tc>
                  <a:txBody>
                    <a:bodyPr/>
                    <a:lstStyle/>
                    <a:p>
                      <a:pPr algn="ctr"/>
                      <a:r>
                        <a:rPr lang="en-US" dirty="0" smtClean="0"/>
                        <a:t>City</a:t>
                      </a:r>
                      <a:endParaRPr lang="en-US" dirty="0"/>
                    </a:p>
                  </a:txBody>
                  <a:tcPr/>
                </a:tc>
                <a:tc>
                  <a:txBody>
                    <a:bodyPr/>
                    <a:lstStyle/>
                    <a:p>
                      <a:pPr algn="ctr"/>
                      <a:r>
                        <a:rPr lang="en-US" dirty="0" smtClean="0"/>
                        <a:t>Mean Distance from Mean coordinates</a:t>
                      </a:r>
                      <a:endParaRPr lang="en-US" dirty="0"/>
                    </a:p>
                  </a:txBody>
                  <a:tcPr/>
                </a:tc>
              </a:tr>
              <a:tr h="370840">
                <a:tc>
                  <a:txBody>
                    <a:bodyPr/>
                    <a:lstStyle/>
                    <a:p>
                      <a:r>
                        <a:rPr lang="en-US" dirty="0" smtClean="0"/>
                        <a:t>Mumbai</a:t>
                      </a:r>
                      <a:endParaRPr lang="en-US" dirty="0"/>
                    </a:p>
                  </a:txBody>
                  <a:tcPr/>
                </a:tc>
                <a:tc>
                  <a:txBody>
                    <a:bodyPr/>
                    <a:lstStyle/>
                    <a:p>
                      <a:r>
                        <a:rPr lang="en-US" dirty="0" smtClean="0"/>
                        <a:t>0.09111609538867263</a:t>
                      </a:r>
                      <a:endParaRPr lang="en-US" dirty="0"/>
                    </a:p>
                  </a:txBody>
                  <a:tcPr/>
                </a:tc>
              </a:tr>
              <a:tr h="370840">
                <a:tc>
                  <a:txBody>
                    <a:bodyPr/>
                    <a:lstStyle/>
                    <a:p>
                      <a:r>
                        <a:rPr lang="en-US" dirty="0" smtClean="0"/>
                        <a:t>Bangalore</a:t>
                      </a:r>
                      <a:endParaRPr lang="en-US" dirty="0"/>
                    </a:p>
                  </a:txBody>
                  <a:tcPr/>
                </a:tc>
                <a:tc>
                  <a:txBody>
                    <a:bodyPr/>
                    <a:lstStyle/>
                    <a:p>
                      <a:r>
                        <a:rPr lang="en-US" dirty="0" smtClean="0"/>
                        <a:t>0.05501528566525315</a:t>
                      </a:r>
                      <a:endParaRPr lang="en-US" dirty="0"/>
                    </a:p>
                  </a:txBody>
                  <a:tcPr/>
                </a:tc>
              </a:tr>
              <a:tr h="370840">
                <a:tc>
                  <a:txBody>
                    <a:bodyPr/>
                    <a:lstStyle/>
                    <a:p>
                      <a:r>
                        <a:rPr lang="en-US" dirty="0" smtClean="0"/>
                        <a:t>Delhi</a:t>
                      </a:r>
                      <a:endParaRPr lang="en-US" dirty="0"/>
                    </a:p>
                  </a:txBody>
                  <a:tcPr/>
                </a:tc>
                <a:tc>
                  <a:txBody>
                    <a:bodyPr/>
                    <a:lstStyle/>
                    <a:p>
                      <a:r>
                        <a:rPr lang="en-US" dirty="0" smtClean="0"/>
                        <a:t>0.09014797550227409</a:t>
                      </a:r>
                      <a:endParaRPr lang="en-US" dirty="0"/>
                    </a:p>
                  </a:txBody>
                  <a:tcPr/>
                </a:tc>
              </a:tr>
              <a:tr h="370840">
                <a:tc>
                  <a:txBody>
                    <a:bodyPr/>
                    <a:lstStyle/>
                    <a:p>
                      <a:r>
                        <a:rPr lang="en-US" dirty="0" smtClean="0"/>
                        <a:t>Chennai</a:t>
                      </a:r>
                      <a:endParaRPr lang="en-US" dirty="0"/>
                    </a:p>
                  </a:txBody>
                  <a:tcPr/>
                </a:tc>
                <a:tc>
                  <a:txBody>
                    <a:bodyPr/>
                    <a:lstStyle/>
                    <a:p>
                      <a:r>
                        <a:rPr lang="en-US" dirty="0" smtClean="0"/>
                        <a:t>0.054447650318258316</a:t>
                      </a:r>
                      <a:endParaRPr lang="en-US" dirty="0"/>
                    </a:p>
                  </a:txBody>
                  <a:tcPr/>
                </a:tc>
              </a:tr>
              <a:tr h="370840">
                <a:tc>
                  <a:txBody>
                    <a:bodyPr/>
                    <a:lstStyle/>
                    <a:p>
                      <a:r>
                        <a:rPr lang="en-US" dirty="0" smtClean="0"/>
                        <a:t>Hyderabad</a:t>
                      </a:r>
                      <a:endParaRPr lang="en-US" dirty="0"/>
                    </a:p>
                  </a:txBody>
                  <a:tcPr/>
                </a:tc>
                <a:tc>
                  <a:txBody>
                    <a:bodyPr/>
                    <a:lstStyle/>
                    <a:p>
                      <a:r>
                        <a:rPr lang="en-US" dirty="0" smtClean="0"/>
                        <a:t>0.05697764361932189</a:t>
                      </a:r>
                      <a:endParaRPr lang="en-US" dirty="0"/>
                    </a:p>
                  </a:txBody>
                  <a:tcPr/>
                </a:tc>
              </a:tr>
            </a:tbl>
          </a:graphicData>
        </a:graphic>
      </p:graphicFrame>
    </p:spTree>
    <p:extLst>
      <p:ext uri="{BB962C8B-B14F-4D97-AF65-F5344CB8AC3E}">
        <p14:creationId xmlns:p14="http://schemas.microsoft.com/office/powerpoint/2010/main" xmlns="" val="255394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77</TotalTime>
  <Words>620</Words>
  <Application>Microsoft Office PowerPoint</Application>
  <PresentationFormat>Custom</PresentationFormat>
  <Paragraphs>50</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Highly dense Indian cities of Pizzerias </vt:lpstr>
      <vt:lpstr>Introduction: </vt:lpstr>
      <vt:lpstr>Problem:</vt:lpstr>
      <vt:lpstr>Data Section:</vt:lpstr>
      <vt:lpstr>Methodology: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anike_000</cp:lastModifiedBy>
  <cp:revision>6</cp:revision>
  <dcterms:created xsi:type="dcterms:W3CDTF">2020-01-05T08:05:09Z</dcterms:created>
  <dcterms:modified xsi:type="dcterms:W3CDTF">2020-05-21T05:39:30Z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