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63"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56" r:id="rId27"/>
    <p:sldId id="257" r:id="rId28"/>
    <p:sldId id="258" r:id="rId29"/>
    <p:sldId id="259" r:id="rId30"/>
    <p:sldId id="260" r:id="rId31"/>
    <p:sldId id="261"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00" r:id="rId47"/>
    <p:sldId id="304" r:id="rId48"/>
    <p:sldId id="303"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8" d="100"/>
          <a:sy n="68" d="100"/>
        </p:scale>
        <p:origin x="780"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8FD1E-7809-4FB7-B08F-190F7D2B29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2031D8-B27D-4314-A3B1-F27770DD2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487A2F-8714-49A1-A0FD-FFB0595B0BA7}"/>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5" name="Footer Placeholder 4">
            <a:extLst>
              <a:ext uri="{FF2B5EF4-FFF2-40B4-BE49-F238E27FC236}">
                <a16:creationId xmlns:a16="http://schemas.microsoft.com/office/drawing/2014/main" id="{FB695988-B517-47EE-A9E9-41832313C1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C4E40-B50A-4CC0-91DD-DA969601DF24}"/>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426295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25D32-D4A4-4380-BDD1-A253BBE92B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607468-B342-45C4-AF34-AA7C4D739F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8F2357-65CD-49E7-8B72-2DA1A136942D}"/>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5" name="Footer Placeholder 4">
            <a:extLst>
              <a:ext uri="{FF2B5EF4-FFF2-40B4-BE49-F238E27FC236}">
                <a16:creationId xmlns:a16="http://schemas.microsoft.com/office/drawing/2014/main" id="{3DD13B3D-F113-419B-AD0E-050FE60514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20D74-F306-4DFA-9115-18076B071FA9}"/>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1495597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03AFE-5373-4329-BE07-0F0F2E7409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8A2D93-C76F-478E-8E9A-7CF05108C8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3E084-5CFF-4C4D-BF5E-476C9114846E}"/>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5" name="Footer Placeholder 4">
            <a:extLst>
              <a:ext uri="{FF2B5EF4-FFF2-40B4-BE49-F238E27FC236}">
                <a16:creationId xmlns:a16="http://schemas.microsoft.com/office/drawing/2014/main" id="{300226A8-779B-41A0-98C1-BD07E33D31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A4F0D0-404D-4317-8456-F1B1E2E4801D}"/>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354931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B29FA-C592-4474-A8BC-B7D7296D60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1E7E57-8ABA-4A9A-A7B3-A53BFD1F1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D436-2EF3-42D6-B01A-67123C7A5DB7}"/>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5" name="Footer Placeholder 4">
            <a:extLst>
              <a:ext uri="{FF2B5EF4-FFF2-40B4-BE49-F238E27FC236}">
                <a16:creationId xmlns:a16="http://schemas.microsoft.com/office/drawing/2014/main" id="{227B2DBE-4DC8-43B9-B59A-E8F50CCA0E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3B6075-E6F4-4624-AD53-D3E925ED1190}"/>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4167860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BB5C-0B5C-4299-8486-A22A5E4586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FC20AE-73ED-4802-B3B4-64CB8629DB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B2DC4-28FB-46FF-BD74-58946FC8C3BC}"/>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5" name="Footer Placeholder 4">
            <a:extLst>
              <a:ext uri="{FF2B5EF4-FFF2-40B4-BE49-F238E27FC236}">
                <a16:creationId xmlns:a16="http://schemas.microsoft.com/office/drawing/2014/main" id="{8460EDEE-76B9-4187-A643-5DD75F7661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D1ACE-64A0-4CE7-8054-9AA608073B6A}"/>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306548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102C7-BBB5-4D66-883D-922A4C1164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B57A15-6CBC-4392-B7EC-69C0A3A0E9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CEECCB-FAE5-41E5-83EA-0211D730D3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0FBD55-31B0-4A4D-A1CA-6E0D8F8EDFEE}"/>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6" name="Footer Placeholder 5">
            <a:extLst>
              <a:ext uri="{FF2B5EF4-FFF2-40B4-BE49-F238E27FC236}">
                <a16:creationId xmlns:a16="http://schemas.microsoft.com/office/drawing/2014/main" id="{6EDFF00D-7D68-4121-B155-37517A62EF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B9B35-FBDC-4A37-8E8F-12BAD5E419BE}"/>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303615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661B4-E011-40B9-B8C0-C74158368D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80E81-13C3-43B5-B04A-E8FA1945F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8CAE3-D3EE-4822-93ED-3400684195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6F3D05-C3F3-4DE4-9C6E-F22E79949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74AD47-BCE3-415B-9B9E-139D49124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9D5FC3F-1734-4C77-9435-98B55CBF5DA1}"/>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8" name="Footer Placeholder 7">
            <a:extLst>
              <a:ext uri="{FF2B5EF4-FFF2-40B4-BE49-F238E27FC236}">
                <a16:creationId xmlns:a16="http://schemas.microsoft.com/office/drawing/2014/main" id="{ED587610-9EC5-4AC9-947F-AD74A95339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A1D8E4-D812-42DC-993E-1D30D64AF72E}"/>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81377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EB43-0CCB-4283-A775-D74C75C9E4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DA47B6-AC6A-4DEE-810D-42DEE9C6C1AD}"/>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4" name="Footer Placeholder 3">
            <a:extLst>
              <a:ext uri="{FF2B5EF4-FFF2-40B4-BE49-F238E27FC236}">
                <a16:creationId xmlns:a16="http://schemas.microsoft.com/office/drawing/2014/main" id="{A021C9B2-951E-45A4-AEAD-3456F997C14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D38003-4FCF-48CE-A2C1-B9CA52460C8F}"/>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141593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DAEF4-F3DB-42BE-BE18-D41A48A2600E}"/>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3" name="Footer Placeholder 2">
            <a:extLst>
              <a:ext uri="{FF2B5EF4-FFF2-40B4-BE49-F238E27FC236}">
                <a16:creationId xmlns:a16="http://schemas.microsoft.com/office/drawing/2014/main" id="{6B411DE8-E326-46CA-8647-E1E3682E44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84C05A-F210-4AD1-9922-04C46033F1BD}"/>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4207807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7701D-ECFD-40A2-AB9A-DDA544D62E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C3EC0A-28A9-494B-BC76-3F6D6A256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2312BF-B303-4D1F-912D-3C49540790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2B371-A66C-4764-BE27-4673F201B618}"/>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6" name="Footer Placeholder 5">
            <a:extLst>
              <a:ext uri="{FF2B5EF4-FFF2-40B4-BE49-F238E27FC236}">
                <a16:creationId xmlns:a16="http://schemas.microsoft.com/office/drawing/2014/main" id="{693C61EE-C0CC-4128-86FD-2C8A2304ED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AF0586-C350-46A4-88D5-5C273898502F}"/>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393523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D185-490A-4AE7-B206-214096D54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FBC881-388E-48AF-A61D-198DDD22E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D75A2B-D284-475A-9953-EF260DA1C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388D9-636B-40C8-B27A-5329448B57A6}"/>
              </a:ext>
            </a:extLst>
          </p:cNvPr>
          <p:cNvSpPr>
            <a:spLocks noGrp="1"/>
          </p:cNvSpPr>
          <p:nvPr>
            <p:ph type="dt" sz="half" idx="10"/>
          </p:nvPr>
        </p:nvSpPr>
        <p:spPr/>
        <p:txBody>
          <a:bodyPr/>
          <a:lstStyle/>
          <a:p>
            <a:fld id="{FC7CBB3D-8079-4224-A717-82F476439C10}" type="datetimeFigureOut">
              <a:rPr lang="en-IN" smtClean="0"/>
              <a:t>07-03-2025</a:t>
            </a:fld>
            <a:endParaRPr lang="en-IN"/>
          </a:p>
        </p:txBody>
      </p:sp>
      <p:sp>
        <p:nvSpPr>
          <p:cNvPr id="6" name="Footer Placeholder 5">
            <a:extLst>
              <a:ext uri="{FF2B5EF4-FFF2-40B4-BE49-F238E27FC236}">
                <a16:creationId xmlns:a16="http://schemas.microsoft.com/office/drawing/2014/main" id="{6587CD7C-CB24-4C73-8601-418B96E04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C757F-3349-483F-83F4-5DB7344B4956}"/>
              </a:ext>
            </a:extLst>
          </p:cNvPr>
          <p:cNvSpPr>
            <a:spLocks noGrp="1"/>
          </p:cNvSpPr>
          <p:nvPr>
            <p:ph type="sldNum" sz="quarter" idx="12"/>
          </p:nvPr>
        </p:nvSpPr>
        <p:spPr/>
        <p:txBody>
          <a:bodyPr/>
          <a:lstStyle/>
          <a:p>
            <a:fld id="{2D4F7289-BB38-4D41-9F96-1553FF7D7BC9}" type="slidenum">
              <a:rPr lang="en-IN" smtClean="0"/>
              <a:t>‹#›</a:t>
            </a:fld>
            <a:endParaRPr lang="en-IN"/>
          </a:p>
        </p:txBody>
      </p:sp>
    </p:spTree>
    <p:extLst>
      <p:ext uri="{BB962C8B-B14F-4D97-AF65-F5344CB8AC3E}">
        <p14:creationId xmlns:p14="http://schemas.microsoft.com/office/powerpoint/2010/main" val="769987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DDEA3C-56F2-452D-8325-4D18002A2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7F1CC6-CEC7-46DA-A711-BB616AB26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2EC65-A8A2-4502-9C59-3FD0C786E7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CBB3D-8079-4224-A717-82F476439C10}" type="datetimeFigureOut">
              <a:rPr lang="en-IN" smtClean="0"/>
              <a:t>07-03-2025</a:t>
            </a:fld>
            <a:endParaRPr lang="en-IN"/>
          </a:p>
        </p:txBody>
      </p:sp>
      <p:sp>
        <p:nvSpPr>
          <p:cNvPr id="5" name="Footer Placeholder 4">
            <a:extLst>
              <a:ext uri="{FF2B5EF4-FFF2-40B4-BE49-F238E27FC236}">
                <a16:creationId xmlns:a16="http://schemas.microsoft.com/office/drawing/2014/main" id="{7822342A-25F6-4418-9DE2-147E60387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E09C3C-E467-41F5-85CC-52090625C5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4F7289-BB38-4D41-9F96-1553FF7D7BC9}" type="slidenum">
              <a:rPr lang="en-IN" smtClean="0"/>
              <a:t>‹#›</a:t>
            </a:fld>
            <a:endParaRPr lang="en-IN"/>
          </a:p>
        </p:txBody>
      </p:sp>
    </p:spTree>
    <p:extLst>
      <p:ext uri="{BB962C8B-B14F-4D97-AF65-F5344CB8AC3E}">
        <p14:creationId xmlns:p14="http://schemas.microsoft.com/office/powerpoint/2010/main" val="94230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JavaScript/Reference/Global_Objects/Arra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w3schools.com/tags/ref_httpmessages.as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2D8A-439A-409E-BA66-9AA2175CA40E}"/>
              </a:ext>
            </a:extLst>
          </p:cNvPr>
          <p:cNvSpPr>
            <a:spLocks noGrp="1"/>
          </p:cNvSpPr>
          <p:nvPr>
            <p:ph type="title"/>
          </p:nvPr>
        </p:nvSpPr>
        <p:spPr>
          <a:xfrm>
            <a:off x="838200" y="399762"/>
            <a:ext cx="10515600" cy="1325563"/>
          </a:xfrm>
        </p:spPr>
        <p:txBody>
          <a:bodyPr/>
          <a:lstStyle/>
          <a:p>
            <a:r>
              <a:rPr lang="en-IN" dirty="0"/>
              <a:t>JavaScript Maps</a:t>
            </a:r>
          </a:p>
        </p:txBody>
      </p:sp>
      <p:sp>
        <p:nvSpPr>
          <p:cNvPr id="3" name="Content Placeholder 2">
            <a:extLst>
              <a:ext uri="{FF2B5EF4-FFF2-40B4-BE49-F238E27FC236}">
                <a16:creationId xmlns:a16="http://schemas.microsoft.com/office/drawing/2014/main" id="{0DC3661C-F59C-4EBB-95AB-8E6426805B5E}"/>
              </a:ext>
            </a:extLst>
          </p:cNvPr>
          <p:cNvSpPr>
            <a:spLocks noGrp="1"/>
          </p:cNvSpPr>
          <p:nvPr>
            <p:ph idx="1"/>
          </p:nvPr>
        </p:nvSpPr>
        <p:spPr/>
        <p:txBody>
          <a:bodyPr/>
          <a:lstStyle/>
          <a:p>
            <a:r>
              <a:rPr lang="en-IN" sz="2400" dirty="0"/>
              <a:t>A Map Holds Key-value pairs where the keys can be any datatype.</a:t>
            </a:r>
          </a:p>
          <a:p>
            <a:r>
              <a:rPr lang="en-IN" sz="2400" dirty="0"/>
              <a:t>A Map remembers the Original Insertion Order of the Keys.</a:t>
            </a:r>
          </a:p>
          <a:p>
            <a:r>
              <a:rPr lang="en-IN" sz="2400" b="0" i="0" dirty="0">
                <a:solidFill>
                  <a:srgbClr val="000000"/>
                </a:solidFill>
                <a:effectLst/>
                <a:latin typeface="Segoe UI" panose="020B0502040204020203" pitchFamily="34" charset="0"/>
              </a:rPr>
              <a:t>Essential Map Methods</a:t>
            </a:r>
          </a:p>
          <a:p>
            <a:pPr marL="0" indent="0">
              <a:buNone/>
            </a:pPr>
            <a:endParaRPr lang="en-IN" dirty="0"/>
          </a:p>
        </p:txBody>
      </p:sp>
      <p:graphicFrame>
        <p:nvGraphicFramePr>
          <p:cNvPr id="4" name="Table 4">
            <a:extLst>
              <a:ext uri="{FF2B5EF4-FFF2-40B4-BE49-F238E27FC236}">
                <a16:creationId xmlns:a16="http://schemas.microsoft.com/office/drawing/2014/main" id="{5462D684-1510-4B9D-83B9-40C0ECEB7919}"/>
              </a:ext>
            </a:extLst>
          </p:cNvPr>
          <p:cNvGraphicFramePr>
            <a:graphicFrameLocks noGrp="1"/>
          </p:cNvGraphicFramePr>
          <p:nvPr>
            <p:extLst>
              <p:ext uri="{D42A27DB-BD31-4B8C-83A1-F6EECF244321}">
                <p14:modId xmlns:p14="http://schemas.microsoft.com/office/powerpoint/2010/main" val="3323972843"/>
              </p:ext>
            </p:extLst>
          </p:nvPr>
        </p:nvGraphicFramePr>
        <p:xfrm>
          <a:off x="1028700" y="3238500"/>
          <a:ext cx="8128000" cy="3413760"/>
        </p:xfrm>
        <a:graphic>
          <a:graphicData uri="http://schemas.openxmlformats.org/drawingml/2006/table">
            <a:tbl>
              <a:tblPr firstRow="1" bandRow="1">
                <a:tableStyleId>{5C22544A-7EE6-4342-B048-85BDC9FD1C3A}</a:tableStyleId>
              </a:tblPr>
              <a:tblGrid>
                <a:gridCol w="1949450">
                  <a:extLst>
                    <a:ext uri="{9D8B030D-6E8A-4147-A177-3AD203B41FA5}">
                      <a16:colId xmlns:a16="http://schemas.microsoft.com/office/drawing/2014/main" val="1823699395"/>
                    </a:ext>
                  </a:extLst>
                </a:gridCol>
                <a:gridCol w="6178550">
                  <a:extLst>
                    <a:ext uri="{9D8B030D-6E8A-4147-A177-3AD203B41FA5}">
                      <a16:colId xmlns:a16="http://schemas.microsoft.com/office/drawing/2014/main" val="4140127052"/>
                    </a:ext>
                  </a:extLst>
                </a:gridCol>
              </a:tblGrid>
              <a:tr h="370840">
                <a:tc>
                  <a:txBody>
                    <a:bodyPr/>
                    <a:lstStyle/>
                    <a:p>
                      <a:pPr algn="l" fontAlgn="t"/>
                      <a:r>
                        <a:rPr lang="en-IN" dirty="0">
                          <a:effectLst/>
                        </a:rPr>
                        <a:t>Method</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3628461889"/>
                  </a:ext>
                </a:extLst>
              </a:tr>
              <a:tr h="370840">
                <a:tc>
                  <a:txBody>
                    <a:bodyPr/>
                    <a:lstStyle/>
                    <a:p>
                      <a:pPr algn="l" fontAlgn="t"/>
                      <a:r>
                        <a:rPr lang="en-IN">
                          <a:effectLst/>
                        </a:rPr>
                        <a:t>new Map()</a:t>
                      </a:r>
                    </a:p>
                  </a:txBody>
                  <a:tcPr marL="152400" marR="76200" marT="76200" marB="76200"/>
                </a:tc>
                <a:tc>
                  <a:txBody>
                    <a:bodyPr/>
                    <a:lstStyle/>
                    <a:p>
                      <a:pPr algn="l" fontAlgn="t"/>
                      <a:r>
                        <a:rPr lang="en-IN">
                          <a:effectLst/>
                        </a:rPr>
                        <a:t>Creates a new Map</a:t>
                      </a:r>
                    </a:p>
                  </a:txBody>
                  <a:tcPr marL="76200" marR="76200" marT="76200" marB="76200"/>
                </a:tc>
                <a:extLst>
                  <a:ext uri="{0D108BD9-81ED-4DB2-BD59-A6C34878D82A}">
                    <a16:rowId xmlns:a16="http://schemas.microsoft.com/office/drawing/2014/main" val="2870973226"/>
                  </a:ext>
                </a:extLst>
              </a:tr>
              <a:tr h="370840">
                <a:tc>
                  <a:txBody>
                    <a:bodyPr/>
                    <a:lstStyle/>
                    <a:p>
                      <a:pPr algn="l" fontAlgn="t"/>
                      <a:r>
                        <a:rPr lang="en-IN">
                          <a:effectLst/>
                        </a:rPr>
                        <a:t>set()</a:t>
                      </a:r>
                    </a:p>
                  </a:txBody>
                  <a:tcPr marL="152400" marR="76200" marT="76200" marB="76200"/>
                </a:tc>
                <a:tc>
                  <a:txBody>
                    <a:bodyPr/>
                    <a:lstStyle/>
                    <a:p>
                      <a:pPr algn="l" fontAlgn="t"/>
                      <a:r>
                        <a:rPr lang="en-US">
                          <a:effectLst/>
                        </a:rPr>
                        <a:t>Sets the value for a key in a Map</a:t>
                      </a:r>
                    </a:p>
                  </a:txBody>
                  <a:tcPr marL="76200" marR="76200" marT="76200" marB="76200"/>
                </a:tc>
                <a:extLst>
                  <a:ext uri="{0D108BD9-81ED-4DB2-BD59-A6C34878D82A}">
                    <a16:rowId xmlns:a16="http://schemas.microsoft.com/office/drawing/2014/main" val="3755547979"/>
                  </a:ext>
                </a:extLst>
              </a:tr>
              <a:tr h="370840">
                <a:tc>
                  <a:txBody>
                    <a:bodyPr/>
                    <a:lstStyle/>
                    <a:p>
                      <a:pPr algn="l" fontAlgn="t"/>
                      <a:r>
                        <a:rPr lang="en-IN">
                          <a:effectLst/>
                        </a:rPr>
                        <a:t>get()</a:t>
                      </a:r>
                    </a:p>
                  </a:txBody>
                  <a:tcPr marL="152400" marR="76200" marT="76200" marB="76200"/>
                </a:tc>
                <a:tc>
                  <a:txBody>
                    <a:bodyPr/>
                    <a:lstStyle/>
                    <a:p>
                      <a:pPr algn="l" fontAlgn="t"/>
                      <a:r>
                        <a:rPr lang="en-US">
                          <a:effectLst/>
                        </a:rPr>
                        <a:t>Gets the value for a key in a Map</a:t>
                      </a:r>
                    </a:p>
                  </a:txBody>
                  <a:tcPr marL="76200" marR="76200" marT="76200" marB="76200"/>
                </a:tc>
                <a:extLst>
                  <a:ext uri="{0D108BD9-81ED-4DB2-BD59-A6C34878D82A}">
                    <a16:rowId xmlns:a16="http://schemas.microsoft.com/office/drawing/2014/main" val="3809819239"/>
                  </a:ext>
                </a:extLst>
              </a:tr>
              <a:tr h="370840">
                <a:tc>
                  <a:txBody>
                    <a:bodyPr/>
                    <a:lstStyle/>
                    <a:p>
                      <a:pPr algn="l" fontAlgn="t"/>
                      <a:r>
                        <a:rPr lang="en-IN">
                          <a:effectLst/>
                        </a:rPr>
                        <a:t>delete()</a:t>
                      </a:r>
                    </a:p>
                  </a:txBody>
                  <a:tcPr marL="152400" marR="76200" marT="76200" marB="76200"/>
                </a:tc>
                <a:tc>
                  <a:txBody>
                    <a:bodyPr/>
                    <a:lstStyle/>
                    <a:p>
                      <a:pPr algn="l" fontAlgn="t"/>
                      <a:r>
                        <a:rPr lang="en-US">
                          <a:effectLst/>
                        </a:rPr>
                        <a:t>Removes a Map element specified by the key</a:t>
                      </a:r>
                    </a:p>
                  </a:txBody>
                  <a:tcPr marL="76200" marR="76200" marT="76200" marB="76200"/>
                </a:tc>
                <a:extLst>
                  <a:ext uri="{0D108BD9-81ED-4DB2-BD59-A6C34878D82A}">
                    <a16:rowId xmlns:a16="http://schemas.microsoft.com/office/drawing/2014/main" val="3331332749"/>
                  </a:ext>
                </a:extLst>
              </a:tr>
              <a:tr h="370840">
                <a:tc>
                  <a:txBody>
                    <a:bodyPr/>
                    <a:lstStyle/>
                    <a:p>
                      <a:pPr algn="l" fontAlgn="t"/>
                      <a:r>
                        <a:rPr lang="en-IN">
                          <a:effectLst/>
                        </a:rPr>
                        <a:t>has()</a:t>
                      </a:r>
                    </a:p>
                  </a:txBody>
                  <a:tcPr marL="152400" marR="76200" marT="76200" marB="76200"/>
                </a:tc>
                <a:tc>
                  <a:txBody>
                    <a:bodyPr/>
                    <a:lstStyle/>
                    <a:p>
                      <a:pPr algn="l" fontAlgn="t"/>
                      <a:r>
                        <a:rPr lang="en-US">
                          <a:effectLst/>
                        </a:rPr>
                        <a:t>Returns true if a key exists in a Map</a:t>
                      </a:r>
                    </a:p>
                  </a:txBody>
                  <a:tcPr marL="76200" marR="76200" marT="76200" marB="76200"/>
                </a:tc>
                <a:extLst>
                  <a:ext uri="{0D108BD9-81ED-4DB2-BD59-A6C34878D82A}">
                    <a16:rowId xmlns:a16="http://schemas.microsoft.com/office/drawing/2014/main" val="671104375"/>
                  </a:ext>
                </a:extLst>
              </a:tr>
              <a:tr h="370840">
                <a:tc>
                  <a:txBody>
                    <a:bodyPr/>
                    <a:lstStyle/>
                    <a:p>
                      <a:pPr algn="l" fontAlgn="t"/>
                      <a:r>
                        <a:rPr lang="en-IN">
                          <a:effectLst/>
                        </a:rPr>
                        <a:t>forEach()</a:t>
                      </a:r>
                    </a:p>
                  </a:txBody>
                  <a:tcPr marL="152400" marR="76200" marT="76200" marB="76200"/>
                </a:tc>
                <a:tc>
                  <a:txBody>
                    <a:bodyPr/>
                    <a:lstStyle/>
                    <a:p>
                      <a:pPr algn="l" fontAlgn="t"/>
                      <a:r>
                        <a:rPr lang="en-US">
                          <a:effectLst/>
                        </a:rPr>
                        <a:t>Calls a function for each key/value pair in a Map</a:t>
                      </a:r>
                    </a:p>
                  </a:txBody>
                  <a:tcPr marL="76200" marR="76200" marT="76200" marB="76200"/>
                </a:tc>
                <a:extLst>
                  <a:ext uri="{0D108BD9-81ED-4DB2-BD59-A6C34878D82A}">
                    <a16:rowId xmlns:a16="http://schemas.microsoft.com/office/drawing/2014/main" val="1852252871"/>
                  </a:ext>
                </a:extLst>
              </a:tr>
              <a:tr h="370840">
                <a:tc>
                  <a:txBody>
                    <a:bodyPr/>
                    <a:lstStyle/>
                    <a:p>
                      <a:pPr algn="l" fontAlgn="t"/>
                      <a:r>
                        <a:rPr lang="en-IN">
                          <a:effectLst/>
                        </a:rPr>
                        <a:t>entries()</a:t>
                      </a:r>
                    </a:p>
                  </a:txBody>
                  <a:tcPr marL="152400" marR="76200" marT="76200" marB="76200"/>
                </a:tc>
                <a:tc>
                  <a:txBody>
                    <a:bodyPr/>
                    <a:lstStyle/>
                    <a:p>
                      <a:pPr algn="l" fontAlgn="t"/>
                      <a:r>
                        <a:rPr lang="en-US" dirty="0">
                          <a:effectLst/>
                        </a:rPr>
                        <a:t>Returns an iterator with the [key, value] pairs in a Map</a:t>
                      </a:r>
                    </a:p>
                  </a:txBody>
                  <a:tcPr marL="76200" marR="76200" marT="76200" marB="76200"/>
                </a:tc>
                <a:extLst>
                  <a:ext uri="{0D108BD9-81ED-4DB2-BD59-A6C34878D82A}">
                    <a16:rowId xmlns:a16="http://schemas.microsoft.com/office/drawing/2014/main" val="440831501"/>
                  </a:ext>
                </a:extLst>
              </a:tr>
            </a:tbl>
          </a:graphicData>
        </a:graphic>
      </p:graphicFrame>
    </p:spTree>
    <p:extLst>
      <p:ext uri="{BB962C8B-B14F-4D97-AF65-F5344CB8AC3E}">
        <p14:creationId xmlns:p14="http://schemas.microsoft.com/office/powerpoint/2010/main" val="86429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3B42-F013-4EB6-A62A-E3DDFBED7893}"/>
              </a:ext>
            </a:extLst>
          </p:cNvPr>
          <p:cNvSpPr>
            <a:spLocks noGrp="1"/>
          </p:cNvSpPr>
          <p:nvPr>
            <p:ph type="title"/>
          </p:nvPr>
        </p:nvSpPr>
        <p:spPr/>
        <p:txBody>
          <a:bodyPr/>
          <a:lstStyle/>
          <a:p>
            <a:r>
              <a:rPr lang="en-IN" dirty="0"/>
              <a:t>This Keyword</a:t>
            </a:r>
          </a:p>
        </p:txBody>
      </p:sp>
      <p:sp>
        <p:nvSpPr>
          <p:cNvPr id="3" name="Content Placeholder 2">
            <a:extLst>
              <a:ext uri="{FF2B5EF4-FFF2-40B4-BE49-F238E27FC236}">
                <a16:creationId xmlns:a16="http://schemas.microsoft.com/office/drawing/2014/main" id="{AA20D2A6-592E-4C6C-8BC1-601A8C04F924}"/>
              </a:ext>
            </a:extLst>
          </p:cNvPr>
          <p:cNvSpPr>
            <a:spLocks noGrp="1"/>
          </p:cNvSpPr>
          <p:nvPr>
            <p:ph idx="1"/>
          </p:nvPr>
        </p:nvSpPr>
        <p:spPr/>
        <p:txBody>
          <a:bodyPr>
            <a:normAutofit/>
          </a:bodyPr>
          <a:lstStyle/>
          <a:p>
            <a:r>
              <a:rPr lang="en-IN" sz="2400" b="0" i="0" dirty="0">
                <a:solidFill>
                  <a:srgbClr val="000000"/>
                </a:solidFill>
                <a:effectLst/>
                <a:latin typeface="Times New Roman" panose="02020603050405020304" pitchFamily="18" charset="0"/>
                <a:cs typeface="Times New Roman" panose="02020603050405020304" pitchFamily="18" charset="0"/>
              </a:rPr>
              <a:t>In JavaScript, the </a:t>
            </a:r>
            <a:r>
              <a:rPr lang="en-IN" sz="2400" b="0" i="0" u="sng" dirty="0">
                <a:solidFill>
                  <a:srgbClr val="000000"/>
                </a:solidFill>
                <a:effectLst/>
                <a:latin typeface="Times New Roman" panose="02020603050405020304" pitchFamily="18" charset="0"/>
                <a:cs typeface="Times New Roman" panose="02020603050405020304" pitchFamily="18" charset="0"/>
              </a:rPr>
              <a:t>this</a:t>
            </a:r>
            <a:r>
              <a:rPr lang="en-IN" sz="2400" b="0" i="0" dirty="0">
                <a:solidFill>
                  <a:srgbClr val="000000"/>
                </a:solidFill>
                <a:effectLst/>
                <a:latin typeface="Times New Roman" panose="02020603050405020304" pitchFamily="18" charset="0"/>
                <a:cs typeface="Times New Roman" panose="02020603050405020304" pitchFamily="18" charset="0"/>
              </a:rPr>
              <a:t> Keyword Refers to an object.</a:t>
            </a:r>
          </a:p>
          <a:p>
            <a:r>
              <a:rPr lang="en-US" sz="2400" b="1" i="0" dirty="0">
                <a:solidFill>
                  <a:srgbClr val="000000"/>
                </a:solidFill>
                <a:effectLst/>
                <a:latin typeface="Times New Roman" panose="02020603050405020304" pitchFamily="18" charset="0"/>
                <a:cs typeface="Times New Roman" panose="02020603050405020304" pitchFamily="18" charset="0"/>
              </a:rPr>
              <a:t>Which</a:t>
            </a:r>
            <a:r>
              <a:rPr lang="en-US" sz="2400" b="0" i="0" dirty="0">
                <a:solidFill>
                  <a:srgbClr val="000000"/>
                </a:solidFill>
                <a:effectLst/>
                <a:latin typeface="Times New Roman" panose="02020603050405020304" pitchFamily="18" charset="0"/>
                <a:cs typeface="Times New Roman" panose="02020603050405020304" pitchFamily="18" charset="0"/>
              </a:rPr>
              <a:t> object depends on how </a:t>
            </a:r>
            <a:r>
              <a:rPr lang="en-US" sz="2400" b="0" i="0" u="sng" dirty="0">
                <a:solidFill>
                  <a:srgbClr val="000000"/>
                </a:solidFill>
                <a:effectLst/>
                <a:latin typeface="Times New Roman" panose="02020603050405020304" pitchFamily="18" charset="0"/>
                <a:cs typeface="Times New Roman" panose="02020603050405020304" pitchFamily="18" charset="0"/>
              </a:rPr>
              <a:t>this </a:t>
            </a:r>
            <a:r>
              <a:rPr lang="en-US" sz="2400" b="0" i="0" dirty="0">
                <a:solidFill>
                  <a:srgbClr val="000000"/>
                </a:solidFill>
                <a:effectLst/>
                <a:latin typeface="Times New Roman" panose="02020603050405020304" pitchFamily="18" charset="0"/>
                <a:cs typeface="Times New Roman" panose="02020603050405020304" pitchFamily="18" charset="0"/>
              </a:rPr>
              <a:t> is being invoked (used or called).</a:t>
            </a:r>
          </a:p>
          <a:p>
            <a:r>
              <a:rPr lang="en-IN" sz="2400" dirty="0">
                <a:latin typeface="Times New Roman" panose="02020603050405020304" pitchFamily="18" charset="0"/>
                <a:cs typeface="Times New Roman" panose="02020603050405020304" pitchFamily="18" charset="0"/>
              </a:rPr>
              <a:t>The </a:t>
            </a:r>
            <a:r>
              <a:rPr lang="en-IN" sz="2400" u="sng" dirty="0">
                <a:latin typeface="Times New Roman" panose="02020603050405020304" pitchFamily="18" charset="0"/>
                <a:cs typeface="Times New Roman" panose="02020603050405020304" pitchFamily="18" charset="0"/>
              </a:rPr>
              <a:t>this</a:t>
            </a:r>
            <a:r>
              <a:rPr lang="en-IN" sz="2400"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keyword refers to different objects depending on how it is used:</a:t>
            </a:r>
            <a:endParaRPr lang="en-IN" sz="2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48EC90E-C21F-48F9-8151-310F60A55F70}"/>
              </a:ext>
            </a:extLst>
          </p:cNvPr>
          <p:cNvGraphicFramePr>
            <a:graphicFrameLocks noGrp="1"/>
          </p:cNvGraphicFramePr>
          <p:nvPr>
            <p:extLst>
              <p:ext uri="{D42A27DB-BD31-4B8C-83A1-F6EECF244321}">
                <p14:modId xmlns:p14="http://schemas.microsoft.com/office/powerpoint/2010/main" val="515749699"/>
              </p:ext>
            </p:extLst>
          </p:nvPr>
        </p:nvGraphicFramePr>
        <p:xfrm>
          <a:off x="948267" y="3183891"/>
          <a:ext cx="7730066" cy="2261340"/>
        </p:xfrm>
        <a:graphic>
          <a:graphicData uri="http://schemas.openxmlformats.org/drawingml/2006/table">
            <a:tbl>
              <a:tblPr/>
              <a:tblGrid>
                <a:gridCol w="7730066">
                  <a:extLst>
                    <a:ext uri="{9D8B030D-6E8A-4147-A177-3AD203B41FA5}">
                      <a16:colId xmlns:a16="http://schemas.microsoft.com/office/drawing/2014/main" val="2098094375"/>
                    </a:ext>
                  </a:extLst>
                </a:gridCol>
              </a:tblGrid>
              <a:tr h="372540">
                <a:tc>
                  <a:txBody>
                    <a:bodyPr/>
                    <a:lstStyle/>
                    <a:p>
                      <a:pPr algn="l" fontAlgn="t"/>
                      <a:r>
                        <a:rPr lang="en-US" sz="1600">
                          <a:effectLst/>
                        </a:rPr>
                        <a:t>In an object method, this refers to the </a:t>
                      </a:r>
                      <a:r>
                        <a:rPr lang="en-US" sz="1600" b="1">
                          <a:effectLst/>
                        </a:rPr>
                        <a:t>object</a:t>
                      </a:r>
                      <a:r>
                        <a:rPr lang="en-US" sz="1600">
                          <a:effectLst/>
                        </a:rPr>
                        <a:t>.</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8306840"/>
                  </a:ext>
                </a:extLst>
              </a:tr>
              <a:tr h="372540">
                <a:tc>
                  <a:txBody>
                    <a:bodyPr/>
                    <a:lstStyle/>
                    <a:p>
                      <a:pPr algn="l" fontAlgn="t"/>
                      <a:r>
                        <a:rPr lang="en-US" sz="1600">
                          <a:effectLst/>
                        </a:rPr>
                        <a:t>Alone, this refers to the </a:t>
                      </a:r>
                      <a:r>
                        <a:rPr lang="en-US" sz="1600" b="1">
                          <a:effectLst/>
                        </a:rPr>
                        <a:t>global object</a:t>
                      </a:r>
                      <a:r>
                        <a:rPr lang="en-US" sz="1600">
                          <a:effectLst/>
                        </a:rPr>
                        <a:t>.</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30784239"/>
                  </a:ext>
                </a:extLst>
              </a:tr>
              <a:tr h="372540">
                <a:tc>
                  <a:txBody>
                    <a:bodyPr/>
                    <a:lstStyle/>
                    <a:p>
                      <a:pPr algn="l" fontAlgn="t"/>
                      <a:r>
                        <a:rPr lang="en-US" sz="1600">
                          <a:effectLst/>
                        </a:rPr>
                        <a:t>In a function, this refers to the </a:t>
                      </a:r>
                      <a:r>
                        <a:rPr lang="en-US" sz="1600" b="1">
                          <a:effectLst/>
                        </a:rPr>
                        <a:t>global object</a:t>
                      </a:r>
                      <a:r>
                        <a:rPr lang="en-US" sz="1600">
                          <a:effectLst/>
                        </a:rPr>
                        <a:t>.</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24791468"/>
                  </a:ext>
                </a:extLst>
              </a:tr>
              <a:tr h="372540">
                <a:tc>
                  <a:txBody>
                    <a:bodyPr/>
                    <a:lstStyle/>
                    <a:p>
                      <a:pPr algn="l" fontAlgn="t"/>
                      <a:r>
                        <a:rPr lang="en-US" sz="1600">
                          <a:effectLst/>
                        </a:rPr>
                        <a:t>In a function, in strict mode, this is undefined.</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66072963"/>
                  </a:ext>
                </a:extLst>
              </a:tr>
              <a:tr h="372540">
                <a:tc>
                  <a:txBody>
                    <a:bodyPr/>
                    <a:lstStyle/>
                    <a:p>
                      <a:pPr algn="l" fontAlgn="t"/>
                      <a:r>
                        <a:rPr lang="en-US" sz="1600">
                          <a:effectLst/>
                        </a:rPr>
                        <a:t>In an event, this refers to the </a:t>
                      </a:r>
                      <a:r>
                        <a:rPr lang="en-US" sz="1600" b="1">
                          <a:effectLst/>
                        </a:rPr>
                        <a:t>element</a:t>
                      </a:r>
                      <a:r>
                        <a:rPr lang="en-US" sz="1600">
                          <a:effectLst/>
                        </a:rPr>
                        <a:t> that received the event.</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8950436"/>
                  </a:ext>
                </a:extLst>
              </a:tr>
              <a:tr h="372540">
                <a:tc>
                  <a:txBody>
                    <a:bodyPr/>
                    <a:lstStyle/>
                    <a:p>
                      <a:pPr algn="l" fontAlgn="t"/>
                      <a:r>
                        <a:rPr lang="en-US" sz="1600" dirty="0">
                          <a:effectLst/>
                        </a:rPr>
                        <a:t>Methods like call(), apply(), and bind() can refer this to </a:t>
                      </a:r>
                      <a:r>
                        <a:rPr lang="en-US" sz="1600" b="1" dirty="0">
                          <a:effectLst/>
                        </a:rPr>
                        <a:t>any object</a:t>
                      </a:r>
                      <a:r>
                        <a:rPr lang="en-US" sz="1600" dirty="0">
                          <a:effectLst/>
                        </a:rPr>
                        <a:t>.</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885136191"/>
                  </a:ext>
                </a:extLst>
              </a:tr>
            </a:tbl>
          </a:graphicData>
        </a:graphic>
      </p:graphicFrame>
    </p:spTree>
    <p:extLst>
      <p:ext uri="{BB962C8B-B14F-4D97-AF65-F5344CB8AC3E}">
        <p14:creationId xmlns:p14="http://schemas.microsoft.com/office/powerpoint/2010/main" val="2124445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3B57D-A289-4687-B01B-C16A0E4E418F}"/>
              </a:ext>
            </a:extLst>
          </p:cNvPr>
          <p:cNvSpPr>
            <a:spLocks noGrp="1"/>
          </p:cNvSpPr>
          <p:nvPr>
            <p:ph type="title"/>
          </p:nvPr>
        </p:nvSpPr>
        <p:spPr/>
        <p:txBody>
          <a:bodyPr/>
          <a:lstStyle/>
          <a:p>
            <a:r>
              <a:rPr lang="en-IN" dirty="0"/>
              <a:t>This Keyword</a:t>
            </a:r>
          </a:p>
        </p:txBody>
      </p:sp>
      <p:sp>
        <p:nvSpPr>
          <p:cNvPr id="3" name="Content Placeholder 2">
            <a:extLst>
              <a:ext uri="{FF2B5EF4-FFF2-40B4-BE49-F238E27FC236}">
                <a16:creationId xmlns:a16="http://schemas.microsoft.com/office/drawing/2014/main" id="{2F45F242-6526-4E2D-A1B2-5E6E48D0CDA1}"/>
              </a:ext>
            </a:extLst>
          </p:cNvPr>
          <p:cNvSpPr>
            <a:spLocks noGrp="1"/>
          </p:cNvSpPr>
          <p:nvPr>
            <p:ph idx="1"/>
          </p:nvPr>
        </p:nvSpPr>
        <p:spPr>
          <a:xfrm>
            <a:off x="711200" y="1608667"/>
            <a:ext cx="10642600" cy="4568296"/>
          </a:xfrm>
        </p:spPr>
        <p:txBody>
          <a:bodyPr>
            <a:normAutofit/>
          </a:bodyPr>
          <a:lstStyle/>
          <a:p>
            <a:r>
              <a:rPr lang="en-IN" sz="2000" b="1" i="0" u="sng" dirty="0">
                <a:solidFill>
                  <a:srgbClr val="000000"/>
                </a:solidFill>
                <a:effectLst/>
                <a:latin typeface="Times New Roman" panose="02020603050405020304" pitchFamily="18" charset="0"/>
                <a:cs typeface="Times New Roman" panose="02020603050405020304" pitchFamily="18" charset="0"/>
              </a:rPr>
              <a:t>this</a:t>
            </a:r>
            <a:r>
              <a:rPr lang="en-IN" sz="2000" b="0" i="0" u="sng" dirty="0">
                <a:solidFill>
                  <a:srgbClr val="000000"/>
                </a:solidFill>
                <a:effectLst/>
                <a:latin typeface="Times New Roman" panose="02020603050405020304" pitchFamily="18" charset="0"/>
                <a:cs typeface="Times New Roman" panose="02020603050405020304" pitchFamily="18" charset="0"/>
              </a:rPr>
              <a:t> in a Method</a:t>
            </a:r>
          </a:p>
          <a:p>
            <a:pPr marL="0" indent="0">
              <a:buNone/>
            </a:pPr>
            <a:r>
              <a:rPr lang="en-IN" sz="2000" dirty="0">
                <a:latin typeface="Times New Roman" panose="02020603050405020304" pitchFamily="18" charset="0"/>
                <a:cs typeface="Times New Roman" panose="02020603050405020304" pitchFamily="18" charset="0"/>
              </a:rPr>
              <a:t>When used in an object method, this refers to the object.</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lgn="l"/>
            <a:r>
              <a:rPr lang="en-US" sz="2000" b="1" i="0" dirty="0">
                <a:solidFill>
                  <a:srgbClr val="000000"/>
                </a:solidFill>
                <a:effectLst/>
                <a:latin typeface="Times New Roman" panose="02020603050405020304" pitchFamily="18" charset="0"/>
                <a:cs typeface="Times New Roman" panose="02020603050405020304" pitchFamily="18" charset="0"/>
              </a:rPr>
              <a:t>t</a:t>
            </a:r>
            <a:r>
              <a:rPr lang="en-US" sz="2000" b="1" i="0" u="sng" dirty="0">
                <a:solidFill>
                  <a:srgbClr val="000000"/>
                </a:solidFill>
                <a:effectLst/>
                <a:latin typeface="Times New Roman" panose="02020603050405020304" pitchFamily="18" charset="0"/>
                <a:cs typeface="Times New Roman" panose="02020603050405020304" pitchFamily="18" charset="0"/>
              </a:rPr>
              <a:t>his</a:t>
            </a:r>
            <a:r>
              <a:rPr lang="en-US" sz="2000" b="0" i="0" u="sng" dirty="0">
                <a:solidFill>
                  <a:srgbClr val="000000"/>
                </a:solidFill>
                <a:effectLst/>
                <a:latin typeface="Times New Roman" panose="02020603050405020304" pitchFamily="18" charset="0"/>
                <a:cs typeface="Times New Roman" panose="02020603050405020304" pitchFamily="18" charset="0"/>
              </a:rPr>
              <a:t> Alone</a:t>
            </a:r>
          </a:p>
          <a:p>
            <a:pPr marL="0" indent="0" algn="l">
              <a:buNone/>
            </a:pPr>
            <a:r>
              <a:rPr lang="en-US" sz="2000" b="0" i="0" dirty="0">
                <a:solidFill>
                  <a:srgbClr val="000000"/>
                </a:solidFill>
                <a:effectLst/>
                <a:latin typeface="Times New Roman" panose="02020603050405020304" pitchFamily="18" charset="0"/>
                <a:cs typeface="Times New Roman" panose="02020603050405020304" pitchFamily="18" charset="0"/>
              </a:rPr>
              <a:t> When used alone, this refers to global object.</a:t>
            </a:r>
          </a:p>
          <a:p>
            <a:pPr marL="0" indent="0">
              <a:buNone/>
            </a:pPr>
            <a:endParaRPr lang="en-IN" sz="2000" dirty="0">
              <a:latin typeface="Times New Roman" panose="02020603050405020304" pitchFamily="18" charset="0"/>
              <a:cs typeface="Times New Roman" panose="02020603050405020304" pitchFamily="18" charset="0"/>
            </a:endParaRPr>
          </a:p>
          <a:p>
            <a:pPr algn="l"/>
            <a:r>
              <a:rPr lang="en-US" sz="2000" b="1" i="0" u="sng" dirty="0">
                <a:solidFill>
                  <a:srgbClr val="000000"/>
                </a:solidFill>
                <a:effectLst/>
                <a:latin typeface="Times New Roman" panose="02020603050405020304" pitchFamily="18" charset="0"/>
                <a:cs typeface="Times New Roman" panose="02020603050405020304" pitchFamily="18" charset="0"/>
              </a:rPr>
              <a:t>this</a:t>
            </a:r>
            <a:r>
              <a:rPr lang="en-US" sz="2000" b="0" i="0" u="sng" dirty="0">
                <a:solidFill>
                  <a:srgbClr val="000000"/>
                </a:solidFill>
                <a:effectLst/>
                <a:latin typeface="Times New Roman" panose="02020603050405020304" pitchFamily="18" charset="0"/>
                <a:cs typeface="Times New Roman" panose="02020603050405020304" pitchFamily="18" charset="0"/>
              </a:rPr>
              <a:t> in a Function (Default)</a:t>
            </a:r>
          </a:p>
          <a:p>
            <a:pPr algn="l"/>
            <a:r>
              <a:rPr lang="en-US" sz="2000" b="0" i="0" dirty="0">
                <a:solidFill>
                  <a:srgbClr val="000000"/>
                </a:solidFill>
                <a:effectLst/>
                <a:latin typeface="Times New Roman" panose="02020603050405020304" pitchFamily="18" charset="0"/>
                <a:cs typeface="Times New Roman" panose="02020603050405020304" pitchFamily="18" charset="0"/>
              </a:rPr>
              <a:t>In a function, the </a:t>
            </a:r>
            <a:r>
              <a:rPr lang="en-US" sz="2000" b="1" i="0" dirty="0">
                <a:solidFill>
                  <a:srgbClr val="000000"/>
                </a:solidFill>
                <a:effectLst/>
                <a:latin typeface="Times New Roman" panose="02020603050405020304" pitchFamily="18" charset="0"/>
                <a:cs typeface="Times New Roman" panose="02020603050405020304" pitchFamily="18" charset="0"/>
              </a:rPr>
              <a:t>global object</a:t>
            </a:r>
            <a:r>
              <a:rPr lang="en-US" sz="2000" b="0" i="0" dirty="0">
                <a:solidFill>
                  <a:srgbClr val="000000"/>
                </a:solidFill>
                <a:effectLst/>
                <a:latin typeface="Times New Roman" panose="02020603050405020304" pitchFamily="18" charset="0"/>
                <a:cs typeface="Times New Roman" panose="02020603050405020304" pitchFamily="18" charset="0"/>
              </a:rPr>
              <a:t> is the default binding for </a:t>
            </a:r>
          </a:p>
          <a:p>
            <a:pPr marL="0" indent="0">
              <a:buNone/>
            </a:pPr>
            <a:r>
              <a:rPr lang="en-IN" sz="2000" b="0" i="0" dirty="0">
                <a:solidFill>
                  <a:srgbClr val="0000CD"/>
                </a:solidFill>
                <a:effectLst/>
                <a:latin typeface="Times New Roman" panose="02020603050405020304" pitchFamily="18" charset="0"/>
                <a:cs typeface="Times New Roman" panose="02020603050405020304" pitchFamily="18" charset="0"/>
              </a:rPr>
              <a:t>function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err="1">
                <a:solidFill>
                  <a:srgbClr val="000000"/>
                </a:solidFill>
                <a:effectLst/>
                <a:latin typeface="Times New Roman" panose="02020603050405020304" pitchFamily="18" charset="0"/>
                <a:cs typeface="Times New Roman" panose="02020603050405020304" pitchFamily="18" charset="0"/>
              </a:rPr>
              <a:t>myFunction</a:t>
            </a:r>
            <a:r>
              <a:rPr lang="en-IN" sz="2000" b="0" i="0" dirty="0">
                <a:solidFill>
                  <a:srgbClr val="000000"/>
                </a:solidFill>
                <a:effectLst/>
                <a:latin typeface="Times New Roman" panose="02020603050405020304" pitchFamily="18" charset="0"/>
                <a:cs typeface="Times New Roman" panose="02020603050405020304" pitchFamily="18" charset="0"/>
              </a:rPr>
              <a:t>() {</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0000CD"/>
                </a:solidFill>
                <a:effectLst/>
                <a:latin typeface="Times New Roman" panose="02020603050405020304" pitchFamily="18" charset="0"/>
                <a:cs typeface="Times New Roman" panose="02020603050405020304" pitchFamily="18" charset="0"/>
              </a:rPr>
              <a:t>return</a:t>
            </a:r>
            <a:r>
              <a:rPr lang="en-IN" sz="2000" b="0" i="0" dirty="0">
                <a:solidFill>
                  <a:srgbClr val="000000"/>
                </a:solidFill>
                <a:effectLst/>
                <a:latin typeface="Times New Roman" panose="02020603050405020304" pitchFamily="18" charset="0"/>
                <a:cs typeface="Times New Roman" panose="02020603050405020304" pitchFamily="18" charset="0"/>
              </a:rPr>
              <a:t> </a:t>
            </a:r>
            <a:r>
              <a:rPr lang="en-IN" sz="2000" b="0" i="0" dirty="0">
                <a:solidFill>
                  <a:srgbClr val="0000CD"/>
                </a:solidFill>
                <a:effectLst/>
                <a:latin typeface="Times New Roman" panose="02020603050405020304" pitchFamily="18" charset="0"/>
                <a:cs typeface="Times New Roman" panose="02020603050405020304" pitchFamily="18" charset="0"/>
              </a:rPr>
              <a:t>this</a:t>
            </a:r>
            <a:r>
              <a:rPr lang="en-IN" sz="2000" b="0" i="0" dirty="0">
                <a:solidFill>
                  <a:srgbClr val="000000"/>
                </a:solidFill>
                <a:effectLst/>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b="0" i="0" dirty="0">
                <a:solidFill>
                  <a:srgbClr val="000000"/>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5547124-0805-4E85-AAF1-170967AE940F}"/>
              </a:ext>
            </a:extLst>
          </p:cNvPr>
          <p:cNvSpPr/>
          <p:nvPr/>
        </p:nvSpPr>
        <p:spPr>
          <a:xfrm>
            <a:off x="808568" y="2334418"/>
            <a:ext cx="7670800" cy="965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0" i="0" dirty="0" err="1">
                <a:solidFill>
                  <a:srgbClr val="000000"/>
                </a:solidFill>
                <a:effectLst/>
                <a:latin typeface="Consolas" panose="020B0609020204030204" pitchFamily="49" charset="0"/>
              </a:rPr>
              <a:t>fullName</a:t>
            </a:r>
            <a:r>
              <a:rPr lang="en-US" b="0" i="0" dirty="0">
                <a:solidFill>
                  <a:srgbClr val="000000"/>
                </a:solidFill>
                <a:effectLst/>
                <a:latin typeface="Consolas" panose="020B0609020204030204" pitchFamily="49" charset="0"/>
              </a:rPr>
              <a:t> : </a:t>
            </a:r>
            <a:r>
              <a:rPr lang="en-US" b="0" i="0" dirty="0">
                <a:solidFill>
                  <a:srgbClr val="0000CD"/>
                </a:solidFill>
                <a:effectLst/>
                <a:latin typeface="Consolas" panose="020B0609020204030204" pitchFamily="49" charset="0"/>
              </a:rPr>
              <a:t>function</a:t>
            </a:r>
            <a:r>
              <a:rPr lang="en-US" b="0" i="0" dirty="0">
                <a:solidFill>
                  <a:srgbClr val="000000"/>
                </a:solidFill>
                <a:effectLst/>
                <a:latin typeface="Consolas" panose="020B0609020204030204" pitchFamily="49" charset="0"/>
              </a:rPr>
              <a:t>() {</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return</a:t>
            </a:r>
            <a:r>
              <a:rPr lang="en-US" b="0" i="0" dirty="0">
                <a:solidFill>
                  <a:srgbClr val="000000"/>
                </a:solidFill>
                <a:effectLst/>
                <a:latin typeface="Consolas" panose="020B0609020204030204" pitchFamily="49" charset="0"/>
              </a:rPr>
              <a:t> </a:t>
            </a:r>
            <a:r>
              <a:rPr lang="en-US" b="1"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.firstName</a:t>
            </a:r>
            <a:r>
              <a:rPr lang="en-US" b="0" i="0" dirty="0">
                <a:solidFill>
                  <a:srgbClr val="000000"/>
                </a:solidFill>
                <a:effectLst/>
                <a:latin typeface="Consolas" panose="020B0609020204030204" pitchFamily="49" charset="0"/>
              </a:rPr>
              <a:t> + </a:t>
            </a:r>
            <a:r>
              <a:rPr lang="en-US" b="0" i="0" dirty="0">
                <a:solidFill>
                  <a:srgbClr val="A52A2A"/>
                </a:solidFill>
                <a:effectLst/>
                <a:latin typeface="Consolas" panose="020B0609020204030204" pitchFamily="49" charset="0"/>
              </a:rPr>
              <a:t>" "</a:t>
            </a:r>
            <a:r>
              <a:rPr lang="en-US" b="0" i="0" dirty="0">
                <a:solidFill>
                  <a:srgbClr val="000000"/>
                </a:solidFill>
                <a:effectLst/>
                <a:latin typeface="Consolas" panose="020B0609020204030204" pitchFamily="49" charset="0"/>
              </a:rPr>
              <a:t> + </a:t>
            </a:r>
            <a:r>
              <a:rPr lang="en-US" b="1" i="0" dirty="0" err="1">
                <a:solidFill>
                  <a:srgbClr val="0000CD"/>
                </a:solidFill>
                <a:effectLst/>
                <a:latin typeface="Consolas" panose="020B0609020204030204" pitchFamily="49" charset="0"/>
              </a:rPr>
              <a:t>this</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a:t>
            </a:r>
            <a:endParaRPr lang="en-IN" dirty="0"/>
          </a:p>
        </p:txBody>
      </p:sp>
      <p:sp>
        <p:nvSpPr>
          <p:cNvPr id="6" name="Rectangle 5">
            <a:extLst>
              <a:ext uri="{FF2B5EF4-FFF2-40B4-BE49-F238E27FC236}">
                <a16:creationId xmlns:a16="http://schemas.microsoft.com/office/drawing/2014/main" id="{84449AD2-0E4D-4284-B828-DAE110A3160C}"/>
              </a:ext>
            </a:extLst>
          </p:cNvPr>
          <p:cNvSpPr/>
          <p:nvPr/>
        </p:nvSpPr>
        <p:spPr>
          <a:xfrm>
            <a:off x="901701" y="4040982"/>
            <a:ext cx="2294467" cy="423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lgn="l">
              <a:buNone/>
            </a:pPr>
            <a:r>
              <a:rPr lang="en-US" b="0" i="0">
                <a:solidFill>
                  <a:srgbClr val="000000"/>
                </a:solidFill>
                <a:effectLst/>
                <a:latin typeface="Verdana" panose="020B0604030504040204" pitchFamily="34" charset="0"/>
              </a:rPr>
              <a:t>let x = this;</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68680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2ED8-0897-4FC2-B3D0-6C6438AC88DF}"/>
              </a:ext>
            </a:extLst>
          </p:cNvPr>
          <p:cNvSpPr>
            <a:spLocks noGrp="1"/>
          </p:cNvSpPr>
          <p:nvPr>
            <p:ph type="title"/>
          </p:nvPr>
        </p:nvSpPr>
        <p:spPr/>
        <p:txBody>
          <a:bodyPr/>
          <a:lstStyle/>
          <a:p>
            <a:r>
              <a:rPr lang="en-IN" b="1" i="0" dirty="0">
                <a:solidFill>
                  <a:srgbClr val="000000"/>
                </a:solidFill>
                <a:effectLst/>
                <a:latin typeface="Segoe UI" panose="020B0502040204020203" pitchFamily="34" charset="0"/>
              </a:rPr>
              <a:t>This</a:t>
            </a:r>
            <a:r>
              <a:rPr lang="en-IN" b="0" i="0" dirty="0">
                <a:solidFill>
                  <a:srgbClr val="000000"/>
                </a:solidFill>
                <a:effectLst/>
                <a:latin typeface="Segoe UI" panose="020B0502040204020203" pitchFamily="34" charset="0"/>
              </a:rPr>
              <a:t> Precedence</a:t>
            </a:r>
            <a:endParaRPr lang="en-IN" dirty="0"/>
          </a:p>
        </p:txBody>
      </p:sp>
      <p:sp>
        <p:nvSpPr>
          <p:cNvPr id="3" name="Content Placeholder 2">
            <a:extLst>
              <a:ext uri="{FF2B5EF4-FFF2-40B4-BE49-F238E27FC236}">
                <a16:creationId xmlns:a16="http://schemas.microsoft.com/office/drawing/2014/main" id="{D10105C2-3FA8-4AD4-9313-3E232603C871}"/>
              </a:ext>
            </a:extLst>
          </p:cNvPr>
          <p:cNvSpPr>
            <a:spLocks noGrp="1"/>
          </p:cNvSpPr>
          <p:nvPr>
            <p:ph idx="1"/>
          </p:nvPr>
        </p:nvSpPr>
        <p:spPr/>
        <p:txBody>
          <a:bodyPr/>
          <a:lstStyle/>
          <a:p>
            <a:r>
              <a:rPr lang="en-IN" sz="2400" b="0" i="0" dirty="0">
                <a:solidFill>
                  <a:srgbClr val="000000"/>
                </a:solidFill>
                <a:effectLst/>
                <a:latin typeface="Times New Roman" panose="02020603050405020304" pitchFamily="18" charset="0"/>
                <a:cs typeface="Times New Roman" panose="02020603050405020304" pitchFamily="18" charset="0"/>
              </a:rPr>
              <a:t>To determine which object  this refers to; use the following precedence of </a:t>
            </a:r>
            <a:r>
              <a:rPr lang="en-IN" sz="2400" b="0" i="0" dirty="0" err="1">
                <a:solidFill>
                  <a:srgbClr val="000000"/>
                </a:solidFill>
                <a:effectLst/>
                <a:latin typeface="Times New Roman" panose="02020603050405020304" pitchFamily="18" charset="0"/>
                <a:cs typeface="Times New Roman" panose="02020603050405020304" pitchFamily="18" charset="0"/>
              </a:rPr>
              <a:t>oreder</a:t>
            </a:r>
            <a:r>
              <a:rPr lang="en-IN" sz="2400" b="0" i="0" dirty="0">
                <a:solidFill>
                  <a:srgbClr val="000000"/>
                </a:solidFill>
                <a:effectLst/>
                <a:latin typeface="Times New Roman" panose="02020603050405020304" pitchFamily="18" charset="0"/>
                <a:cs typeface="Times New Roman" panose="02020603050405020304" pitchFamily="18" charset="0"/>
              </a:rPr>
              <a:t>.</a:t>
            </a:r>
          </a:p>
          <a:p>
            <a:endParaRPr lang="en-IN" dirty="0"/>
          </a:p>
        </p:txBody>
      </p:sp>
      <p:graphicFrame>
        <p:nvGraphicFramePr>
          <p:cNvPr id="4" name="Table 3">
            <a:extLst>
              <a:ext uri="{FF2B5EF4-FFF2-40B4-BE49-F238E27FC236}">
                <a16:creationId xmlns:a16="http://schemas.microsoft.com/office/drawing/2014/main" id="{66297C3F-8DC7-4E8F-AF3C-CEBF3D518906}"/>
              </a:ext>
            </a:extLst>
          </p:cNvPr>
          <p:cNvGraphicFramePr>
            <a:graphicFrameLocks noGrp="1"/>
          </p:cNvGraphicFramePr>
          <p:nvPr>
            <p:extLst>
              <p:ext uri="{D42A27DB-BD31-4B8C-83A1-F6EECF244321}">
                <p14:modId xmlns:p14="http://schemas.microsoft.com/office/powerpoint/2010/main" val="2417640191"/>
              </p:ext>
            </p:extLst>
          </p:nvPr>
        </p:nvGraphicFramePr>
        <p:xfrm>
          <a:off x="838199" y="2294741"/>
          <a:ext cx="6028268" cy="2372130"/>
        </p:xfrm>
        <a:graphic>
          <a:graphicData uri="http://schemas.openxmlformats.org/drawingml/2006/table">
            <a:tbl>
              <a:tblPr/>
              <a:tblGrid>
                <a:gridCol w="572051">
                  <a:extLst>
                    <a:ext uri="{9D8B030D-6E8A-4147-A177-3AD203B41FA5}">
                      <a16:colId xmlns:a16="http://schemas.microsoft.com/office/drawing/2014/main" val="2115443321"/>
                    </a:ext>
                  </a:extLst>
                </a:gridCol>
                <a:gridCol w="5456217">
                  <a:extLst>
                    <a:ext uri="{9D8B030D-6E8A-4147-A177-3AD203B41FA5}">
                      <a16:colId xmlns:a16="http://schemas.microsoft.com/office/drawing/2014/main" val="70459719"/>
                    </a:ext>
                  </a:extLst>
                </a:gridCol>
              </a:tblGrid>
              <a:tr h="612030">
                <a:tc>
                  <a:txBody>
                    <a:bodyPr/>
                    <a:lstStyle/>
                    <a:p>
                      <a:pPr algn="l" fontAlgn="t"/>
                      <a:r>
                        <a:rPr lang="en-IN" sz="1600">
                          <a:effectLst/>
                        </a:rPr>
                        <a:t>Precedence</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dirty="0">
                          <a:effectLst/>
                        </a:rPr>
                        <a:t>Object</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15300649"/>
                  </a:ext>
                </a:extLst>
              </a:tr>
              <a:tr h="372540">
                <a:tc>
                  <a:txBody>
                    <a:bodyPr/>
                    <a:lstStyle/>
                    <a:p>
                      <a:pPr algn="l" fontAlgn="t"/>
                      <a:r>
                        <a:rPr lang="en-IN" sz="1600">
                          <a:effectLst/>
                        </a:rPr>
                        <a:t>1</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bind()</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238168"/>
                  </a:ext>
                </a:extLst>
              </a:tr>
              <a:tr h="372540">
                <a:tc>
                  <a:txBody>
                    <a:bodyPr/>
                    <a:lstStyle/>
                    <a:p>
                      <a:pPr algn="l" fontAlgn="t"/>
                      <a:r>
                        <a:rPr lang="en-IN" sz="1600">
                          <a:effectLst/>
                        </a:rPr>
                        <a:t>2</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a:effectLst/>
                        </a:rPr>
                        <a:t>apply() and call()</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86172255"/>
                  </a:ext>
                </a:extLst>
              </a:tr>
              <a:tr h="372540">
                <a:tc>
                  <a:txBody>
                    <a:bodyPr/>
                    <a:lstStyle/>
                    <a:p>
                      <a:pPr algn="l" fontAlgn="t"/>
                      <a:r>
                        <a:rPr lang="en-IN" sz="1600">
                          <a:effectLst/>
                        </a:rPr>
                        <a:t>3</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Object method</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36039697"/>
                  </a:ext>
                </a:extLst>
              </a:tr>
              <a:tr h="372540">
                <a:tc>
                  <a:txBody>
                    <a:bodyPr/>
                    <a:lstStyle/>
                    <a:p>
                      <a:pPr algn="l" fontAlgn="t"/>
                      <a:r>
                        <a:rPr lang="en-IN" sz="1600">
                          <a:effectLst/>
                        </a:rPr>
                        <a:t>4</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dirty="0">
                          <a:effectLst/>
                        </a:rPr>
                        <a:t>Global scope</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80939934"/>
                  </a:ext>
                </a:extLst>
              </a:tr>
            </a:tbl>
          </a:graphicData>
        </a:graphic>
      </p:graphicFrame>
      <p:sp>
        <p:nvSpPr>
          <p:cNvPr id="5" name="Rectangle 1">
            <a:extLst>
              <a:ext uri="{FF2B5EF4-FFF2-40B4-BE49-F238E27FC236}">
                <a16:creationId xmlns:a16="http://schemas.microsoft.com/office/drawing/2014/main" id="{B5CBADED-7907-4E7D-94A7-8698FB10AA37}"/>
              </a:ext>
            </a:extLst>
          </p:cNvPr>
          <p:cNvSpPr>
            <a:spLocks noChangeArrowheads="1"/>
          </p:cNvSpPr>
          <p:nvPr/>
        </p:nvSpPr>
        <p:spPr bwMode="auto">
          <a:xfrm>
            <a:off x="838199" y="4860975"/>
            <a:ext cx="7078134"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a function being called using bind()?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a function being called using apply()?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a function being called using call()?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an object function (method)?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this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a function in the global scope.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457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D21-D0BB-4E9D-8233-023647E696B6}"/>
              </a:ext>
            </a:extLst>
          </p:cNvPr>
          <p:cNvSpPr>
            <a:spLocks noGrp="1"/>
          </p:cNvSpPr>
          <p:nvPr>
            <p:ph type="title"/>
          </p:nvPr>
        </p:nvSpPr>
        <p:spPr/>
        <p:txBody>
          <a:bodyPr/>
          <a:lstStyle/>
          <a:p>
            <a:r>
              <a:rPr lang="en-IN" b="0" i="0" dirty="0">
                <a:solidFill>
                  <a:srgbClr val="610B38"/>
                </a:solidFill>
                <a:effectLst/>
                <a:latin typeface="erdana"/>
              </a:rPr>
              <a:t>Browser Object Model</a:t>
            </a:r>
            <a:endParaRPr lang="en-IN" dirty="0"/>
          </a:p>
        </p:txBody>
      </p:sp>
      <p:sp>
        <p:nvSpPr>
          <p:cNvPr id="3" name="Content Placeholder 2">
            <a:extLst>
              <a:ext uri="{FF2B5EF4-FFF2-40B4-BE49-F238E27FC236}">
                <a16:creationId xmlns:a16="http://schemas.microsoft.com/office/drawing/2014/main" id="{C53DFE63-587B-41EA-99EE-74D9F5F1A66F}"/>
              </a:ext>
            </a:extLst>
          </p:cNvPr>
          <p:cNvSpPr>
            <a:spLocks noGrp="1"/>
          </p:cNvSpPr>
          <p:nvPr>
            <p:ph idx="1"/>
          </p:nvPr>
        </p:nvSpPr>
        <p:spPr/>
        <p:txBody>
          <a:bodyPr/>
          <a:lstStyle/>
          <a:p>
            <a:pPr algn="just"/>
            <a:r>
              <a:rPr lang="en-US" b="0" i="0" dirty="0">
                <a:solidFill>
                  <a:srgbClr val="333333"/>
                </a:solidFill>
                <a:effectLst/>
                <a:latin typeface="inter-regular"/>
              </a:rPr>
              <a:t>The </a:t>
            </a:r>
            <a:r>
              <a:rPr lang="en-US" b="1" i="0" dirty="0">
                <a:solidFill>
                  <a:srgbClr val="333333"/>
                </a:solidFill>
                <a:effectLst/>
                <a:latin typeface="inter-bold"/>
              </a:rPr>
              <a:t>Browser Object Model</a:t>
            </a:r>
            <a:r>
              <a:rPr lang="en-US" b="0" i="0" dirty="0">
                <a:solidFill>
                  <a:srgbClr val="333333"/>
                </a:solidFill>
                <a:effectLst/>
                <a:latin typeface="inter-regular"/>
              </a:rPr>
              <a:t> (BOM) is used to interact with the browser.</a:t>
            </a:r>
          </a:p>
          <a:p>
            <a:pPr algn="just"/>
            <a:r>
              <a:rPr lang="en-US" b="0" i="0" dirty="0">
                <a:solidFill>
                  <a:srgbClr val="333333"/>
                </a:solidFill>
                <a:effectLst/>
                <a:latin typeface="inter-regular"/>
              </a:rPr>
              <a:t>The default object of browser is window means you can call all the functions of window by specifying window or directly.</a:t>
            </a:r>
          </a:p>
          <a:p>
            <a:pPr marL="0" indent="0">
              <a:buNone/>
            </a:pPr>
            <a:endParaRPr lang="en-IN" dirty="0"/>
          </a:p>
        </p:txBody>
      </p:sp>
      <p:pic>
        <p:nvPicPr>
          <p:cNvPr id="1028" name="Picture 4" descr="javascript object model">
            <a:extLst>
              <a:ext uri="{FF2B5EF4-FFF2-40B4-BE49-F238E27FC236}">
                <a16:creationId xmlns:a16="http://schemas.microsoft.com/office/drawing/2014/main" id="{6D90620A-68BD-4F42-8F10-DB361376F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696" y="3567113"/>
            <a:ext cx="8067675"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05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E2C7A-B85F-44F8-BAB6-AA5D2C2653A5}"/>
              </a:ext>
            </a:extLst>
          </p:cNvPr>
          <p:cNvSpPr>
            <a:spLocks noGrp="1"/>
          </p:cNvSpPr>
          <p:nvPr>
            <p:ph type="title"/>
          </p:nvPr>
        </p:nvSpPr>
        <p:spPr>
          <a:xfrm>
            <a:off x="491067" y="120229"/>
            <a:ext cx="10515600" cy="1073572"/>
          </a:xfrm>
        </p:spPr>
        <p:txBody>
          <a:bodyPr/>
          <a:lstStyle/>
          <a:p>
            <a:r>
              <a:rPr lang="en-IN" b="0" i="0" dirty="0">
                <a:solidFill>
                  <a:srgbClr val="610B38"/>
                </a:solidFill>
                <a:effectLst/>
                <a:latin typeface="erdana"/>
              </a:rPr>
              <a:t>Window Object</a:t>
            </a:r>
            <a:endParaRPr lang="en-IN" dirty="0"/>
          </a:p>
        </p:txBody>
      </p:sp>
      <p:sp>
        <p:nvSpPr>
          <p:cNvPr id="3" name="Content Placeholder 2">
            <a:extLst>
              <a:ext uri="{FF2B5EF4-FFF2-40B4-BE49-F238E27FC236}">
                <a16:creationId xmlns:a16="http://schemas.microsoft.com/office/drawing/2014/main" id="{21D9FE28-4B83-4406-96D7-D6972615391B}"/>
              </a:ext>
            </a:extLst>
          </p:cNvPr>
          <p:cNvSpPr>
            <a:spLocks noGrp="1"/>
          </p:cNvSpPr>
          <p:nvPr>
            <p:ph idx="1"/>
          </p:nvPr>
        </p:nvSpPr>
        <p:spPr>
          <a:xfrm>
            <a:off x="491067" y="1253331"/>
            <a:ext cx="10515600" cy="4351338"/>
          </a:xfrm>
        </p:spPr>
        <p:txBody>
          <a:bodyPr/>
          <a:lstStyle/>
          <a:p>
            <a:pPr algn="just"/>
            <a:r>
              <a:rPr lang="en-US" sz="2200" b="0" i="0" dirty="0">
                <a:effectLst/>
                <a:latin typeface="Times New Roman" panose="02020603050405020304" pitchFamily="18" charset="0"/>
                <a:cs typeface="Times New Roman" panose="02020603050405020304" pitchFamily="18" charset="0"/>
              </a:rPr>
              <a:t>The </a:t>
            </a:r>
            <a:r>
              <a:rPr lang="en-US" sz="2200" b="1" i="0" dirty="0">
                <a:effectLst/>
                <a:latin typeface="Times New Roman" panose="02020603050405020304" pitchFamily="18" charset="0"/>
                <a:cs typeface="Times New Roman" panose="02020603050405020304" pitchFamily="18" charset="0"/>
              </a:rPr>
              <a:t>window object</a:t>
            </a:r>
            <a:r>
              <a:rPr lang="en-US" sz="2200" b="0" i="0" dirty="0">
                <a:effectLst/>
                <a:latin typeface="Times New Roman" panose="02020603050405020304" pitchFamily="18" charset="0"/>
                <a:cs typeface="Times New Roman" panose="02020603050405020304" pitchFamily="18" charset="0"/>
              </a:rPr>
              <a:t> represents a window in browser. An object of window is created automatically by the browser.</a:t>
            </a:r>
          </a:p>
          <a:p>
            <a:pPr algn="just"/>
            <a:r>
              <a:rPr lang="en-US" sz="2200" b="0" i="0" dirty="0">
                <a:effectLst/>
                <a:latin typeface="Times New Roman" panose="02020603050405020304" pitchFamily="18" charset="0"/>
                <a:cs typeface="Times New Roman" panose="02020603050405020304" pitchFamily="18" charset="0"/>
              </a:rPr>
              <a:t>Window is the object of browser, </a:t>
            </a:r>
            <a:r>
              <a:rPr lang="en-US" sz="2200" b="1" i="0" dirty="0">
                <a:effectLst/>
                <a:latin typeface="Times New Roman" panose="02020603050405020304" pitchFamily="18" charset="0"/>
                <a:cs typeface="Times New Roman" panose="02020603050405020304" pitchFamily="18" charset="0"/>
              </a:rPr>
              <a:t>it is not the object of </a:t>
            </a:r>
            <a:r>
              <a:rPr lang="en-US" sz="2200" b="1" i="0" dirty="0" err="1">
                <a:effectLst/>
                <a:latin typeface="Times New Roman" panose="02020603050405020304" pitchFamily="18" charset="0"/>
                <a:cs typeface="Times New Roman" panose="02020603050405020304" pitchFamily="18" charset="0"/>
              </a:rPr>
              <a:t>javascript</a:t>
            </a:r>
            <a:r>
              <a:rPr lang="en-US" sz="2200" b="0" i="0" dirty="0">
                <a:effectLst/>
                <a:latin typeface="Times New Roman" panose="02020603050405020304" pitchFamily="18" charset="0"/>
                <a:cs typeface="Times New Roman" panose="02020603050405020304" pitchFamily="18" charset="0"/>
              </a:rPr>
              <a:t>. The </a:t>
            </a:r>
            <a:r>
              <a:rPr lang="en-US" sz="2200" b="0" i="0" dirty="0" err="1">
                <a:effectLst/>
                <a:latin typeface="Times New Roman" panose="02020603050405020304" pitchFamily="18" charset="0"/>
                <a:cs typeface="Times New Roman" panose="02020603050405020304" pitchFamily="18" charset="0"/>
              </a:rPr>
              <a:t>javascript</a:t>
            </a:r>
            <a:r>
              <a:rPr lang="en-US" sz="2200" b="0" i="0" dirty="0">
                <a:effectLst/>
                <a:latin typeface="Times New Roman" panose="02020603050405020304" pitchFamily="18" charset="0"/>
                <a:cs typeface="Times New Roman" panose="02020603050405020304" pitchFamily="18" charset="0"/>
              </a:rPr>
              <a:t> objects are string, array, date etc.</a:t>
            </a:r>
          </a:p>
          <a:p>
            <a:pPr algn="just"/>
            <a:r>
              <a:rPr lang="en-US" sz="2200" b="0" i="0" dirty="0">
                <a:effectLst/>
                <a:latin typeface="Times New Roman" panose="02020603050405020304" pitchFamily="18" charset="0"/>
                <a:cs typeface="Times New Roman" panose="02020603050405020304" pitchFamily="18" charset="0"/>
              </a:rPr>
              <a:t>Methods of window object</a:t>
            </a:r>
          </a:p>
          <a:p>
            <a:pPr algn="just"/>
            <a:r>
              <a:rPr lang="en-US" sz="2200" b="0" i="0" dirty="0">
                <a:effectLst/>
                <a:latin typeface="Times New Roman" panose="02020603050405020304" pitchFamily="18" charset="0"/>
                <a:cs typeface="Times New Roman" panose="02020603050405020304" pitchFamily="18" charset="0"/>
              </a:rPr>
              <a:t>The important methods of window object are as follows:</a:t>
            </a:r>
          </a:p>
          <a:p>
            <a:pPr marL="0" indent="0">
              <a:buNone/>
            </a:pPr>
            <a:endParaRPr lang="en-IN" dirty="0"/>
          </a:p>
        </p:txBody>
      </p:sp>
      <p:graphicFrame>
        <p:nvGraphicFramePr>
          <p:cNvPr id="4" name="Table 4">
            <a:extLst>
              <a:ext uri="{FF2B5EF4-FFF2-40B4-BE49-F238E27FC236}">
                <a16:creationId xmlns:a16="http://schemas.microsoft.com/office/drawing/2014/main" id="{15FE672F-ABD0-46F0-9C94-3190BE3F0EBE}"/>
              </a:ext>
            </a:extLst>
          </p:cNvPr>
          <p:cNvGraphicFramePr>
            <a:graphicFrameLocks noGrp="1"/>
          </p:cNvGraphicFramePr>
          <p:nvPr/>
        </p:nvGraphicFramePr>
        <p:xfrm>
          <a:off x="838200" y="3674532"/>
          <a:ext cx="9821334" cy="306324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146061203"/>
                    </a:ext>
                  </a:extLst>
                </a:gridCol>
                <a:gridCol w="8348134">
                  <a:extLst>
                    <a:ext uri="{9D8B030D-6E8A-4147-A177-3AD203B41FA5}">
                      <a16:colId xmlns:a16="http://schemas.microsoft.com/office/drawing/2014/main" val="412289970"/>
                    </a:ext>
                  </a:extLst>
                </a:gridCol>
              </a:tblGrid>
              <a:tr h="370840">
                <a:tc>
                  <a:txBody>
                    <a:bodyPr/>
                    <a:lstStyle/>
                    <a:p>
                      <a:pPr algn="l" fontAlgn="t"/>
                      <a:r>
                        <a:rPr lang="en-IN" dirty="0">
                          <a:solidFill>
                            <a:srgbClr val="000000"/>
                          </a:solidFill>
                          <a:effectLst/>
                          <a:latin typeface="times new roman" panose="02020603050405020304" pitchFamily="18" charset="0"/>
                        </a:rPr>
                        <a:t>Method</a:t>
                      </a:r>
                    </a:p>
                  </a:txBody>
                  <a:tcPr marL="114300" marR="114300" marT="114300" marB="114300"/>
                </a:tc>
                <a:tc>
                  <a:txBody>
                    <a:bodyPr/>
                    <a:lstStyle/>
                    <a:p>
                      <a:pPr algn="l" fontAlgn="t"/>
                      <a:r>
                        <a:rPr lang="en-IN" dirty="0">
                          <a:solidFill>
                            <a:srgbClr val="000000"/>
                          </a:solidFill>
                          <a:effectLst/>
                          <a:latin typeface="times new roman" panose="02020603050405020304" pitchFamily="18" charset="0"/>
                        </a:rPr>
                        <a:t>Description</a:t>
                      </a:r>
                    </a:p>
                  </a:txBody>
                  <a:tcPr marL="114300" marR="114300" marT="114300" marB="114300"/>
                </a:tc>
                <a:extLst>
                  <a:ext uri="{0D108BD9-81ED-4DB2-BD59-A6C34878D82A}">
                    <a16:rowId xmlns:a16="http://schemas.microsoft.com/office/drawing/2014/main" val="3913927981"/>
                  </a:ext>
                </a:extLst>
              </a:tr>
              <a:tr h="370840">
                <a:tc>
                  <a:txBody>
                    <a:bodyPr/>
                    <a:lstStyle/>
                    <a:p>
                      <a:pPr algn="just" fontAlgn="t"/>
                      <a:r>
                        <a:rPr lang="en-IN" dirty="0">
                          <a:solidFill>
                            <a:srgbClr val="333333"/>
                          </a:solidFill>
                          <a:effectLst/>
                          <a:latin typeface="inter-regular"/>
                        </a:rPr>
                        <a:t>alert()</a:t>
                      </a:r>
                    </a:p>
                  </a:txBody>
                  <a:tcPr marL="76200" marR="76200" marT="76200" marB="76200"/>
                </a:tc>
                <a:tc>
                  <a:txBody>
                    <a:bodyPr/>
                    <a:lstStyle/>
                    <a:p>
                      <a:pPr algn="just" fontAlgn="t"/>
                      <a:r>
                        <a:rPr lang="en-US" dirty="0">
                          <a:solidFill>
                            <a:srgbClr val="333333"/>
                          </a:solidFill>
                          <a:effectLst/>
                          <a:latin typeface="inter-regular"/>
                        </a:rPr>
                        <a:t>displays the alert box containing message with ok button.</a:t>
                      </a:r>
                    </a:p>
                  </a:txBody>
                  <a:tcPr marL="76200" marR="76200" marT="76200" marB="76200"/>
                </a:tc>
                <a:extLst>
                  <a:ext uri="{0D108BD9-81ED-4DB2-BD59-A6C34878D82A}">
                    <a16:rowId xmlns:a16="http://schemas.microsoft.com/office/drawing/2014/main" val="970743158"/>
                  </a:ext>
                </a:extLst>
              </a:tr>
              <a:tr h="370840">
                <a:tc>
                  <a:txBody>
                    <a:bodyPr/>
                    <a:lstStyle/>
                    <a:p>
                      <a:pPr algn="just" fontAlgn="t"/>
                      <a:r>
                        <a:rPr lang="en-IN">
                          <a:solidFill>
                            <a:srgbClr val="333333"/>
                          </a:solidFill>
                          <a:effectLst/>
                          <a:latin typeface="inter-regular"/>
                        </a:rPr>
                        <a:t>confirm()</a:t>
                      </a:r>
                    </a:p>
                  </a:txBody>
                  <a:tcPr marL="76200" marR="76200" marT="76200" marB="76200"/>
                </a:tc>
                <a:tc>
                  <a:txBody>
                    <a:bodyPr/>
                    <a:lstStyle/>
                    <a:p>
                      <a:pPr algn="just" fontAlgn="t"/>
                      <a:r>
                        <a:rPr lang="en-US">
                          <a:solidFill>
                            <a:srgbClr val="333333"/>
                          </a:solidFill>
                          <a:effectLst/>
                          <a:latin typeface="inter-regular"/>
                        </a:rPr>
                        <a:t>displays the confirm dialog box containing message with ok and cancel button.</a:t>
                      </a:r>
                    </a:p>
                  </a:txBody>
                  <a:tcPr marL="76200" marR="76200" marT="76200" marB="76200"/>
                </a:tc>
                <a:extLst>
                  <a:ext uri="{0D108BD9-81ED-4DB2-BD59-A6C34878D82A}">
                    <a16:rowId xmlns:a16="http://schemas.microsoft.com/office/drawing/2014/main" val="722422163"/>
                  </a:ext>
                </a:extLst>
              </a:tr>
              <a:tr h="370840">
                <a:tc>
                  <a:txBody>
                    <a:bodyPr/>
                    <a:lstStyle/>
                    <a:p>
                      <a:pPr algn="just" fontAlgn="t"/>
                      <a:r>
                        <a:rPr lang="en-IN" dirty="0">
                          <a:solidFill>
                            <a:srgbClr val="333333"/>
                          </a:solidFill>
                          <a:effectLst/>
                          <a:latin typeface="inter-regular"/>
                        </a:rPr>
                        <a:t>prompt()</a:t>
                      </a:r>
                    </a:p>
                  </a:txBody>
                  <a:tcPr marL="76200" marR="76200" marT="76200" marB="76200"/>
                </a:tc>
                <a:tc>
                  <a:txBody>
                    <a:bodyPr/>
                    <a:lstStyle/>
                    <a:p>
                      <a:pPr algn="just" fontAlgn="t"/>
                      <a:r>
                        <a:rPr lang="en-US">
                          <a:solidFill>
                            <a:srgbClr val="333333"/>
                          </a:solidFill>
                          <a:effectLst/>
                          <a:latin typeface="inter-regular"/>
                        </a:rPr>
                        <a:t>displays a dialog box to get input from the user.</a:t>
                      </a:r>
                    </a:p>
                  </a:txBody>
                  <a:tcPr marL="76200" marR="76200" marT="76200" marB="76200"/>
                </a:tc>
                <a:extLst>
                  <a:ext uri="{0D108BD9-81ED-4DB2-BD59-A6C34878D82A}">
                    <a16:rowId xmlns:a16="http://schemas.microsoft.com/office/drawing/2014/main" val="27729778"/>
                  </a:ext>
                </a:extLst>
              </a:tr>
              <a:tr h="370840">
                <a:tc>
                  <a:txBody>
                    <a:bodyPr/>
                    <a:lstStyle/>
                    <a:p>
                      <a:pPr algn="just" fontAlgn="t"/>
                      <a:r>
                        <a:rPr lang="en-IN">
                          <a:solidFill>
                            <a:srgbClr val="333333"/>
                          </a:solidFill>
                          <a:effectLst/>
                          <a:latin typeface="inter-regular"/>
                        </a:rPr>
                        <a:t>open()</a:t>
                      </a:r>
                    </a:p>
                  </a:txBody>
                  <a:tcPr marL="76200" marR="76200" marT="76200" marB="76200"/>
                </a:tc>
                <a:tc>
                  <a:txBody>
                    <a:bodyPr/>
                    <a:lstStyle/>
                    <a:p>
                      <a:pPr algn="just" fontAlgn="t"/>
                      <a:r>
                        <a:rPr lang="en-IN" dirty="0">
                          <a:solidFill>
                            <a:srgbClr val="333333"/>
                          </a:solidFill>
                          <a:effectLst/>
                          <a:latin typeface="inter-regular"/>
                        </a:rPr>
                        <a:t>opens the new window.</a:t>
                      </a:r>
                    </a:p>
                  </a:txBody>
                  <a:tcPr marL="76200" marR="76200" marT="76200" marB="76200"/>
                </a:tc>
                <a:extLst>
                  <a:ext uri="{0D108BD9-81ED-4DB2-BD59-A6C34878D82A}">
                    <a16:rowId xmlns:a16="http://schemas.microsoft.com/office/drawing/2014/main" val="3847388952"/>
                  </a:ext>
                </a:extLst>
              </a:tr>
              <a:tr h="370840">
                <a:tc>
                  <a:txBody>
                    <a:bodyPr/>
                    <a:lstStyle/>
                    <a:p>
                      <a:pPr algn="just" fontAlgn="t"/>
                      <a:r>
                        <a:rPr lang="en-IN">
                          <a:solidFill>
                            <a:srgbClr val="333333"/>
                          </a:solidFill>
                          <a:effectLst/>
                          <a:latin typeface="inter-regular"/>
                        </a:rPr>
                        <a:t>close()</a:t>
                      </a:r>
                    </a:p>
                  </a:txBody>
                  <a:tcPr marL="76200" marR="76200" marT="76200" marB="76200"/>
                </a:tc>
                <a:tc>
                  <a:txBody>
                    <a:bodyPr/>
                    <a:lstStyle/>
                    <a:p>
                      <a:pPr algn="just" fontAlgn="t"/>
                      <a:r>
                        <a:rPr lang="en-IN">
                          <a:solidFill>
                            <a:srgbClr val="333333"/>
                          </a:solidFill>
                          <a:effectLst/>
                          <a:latin typeface="inter-regular"/>
                        </a:rPr>
                        <a:t>closes the current window.</a:t>
                      </a:r>
                    </a:p>
                  </a:txBody>
                  <a:tcPr marL="76200" marR="76200" marT="76200" marB="76200"/>
                </a:tc>
                <a:extLst>
                  <a:ext uri="{0D108BD9-81ED-4DB2-BD59-A6C34878D82A}">
                    <a16:rowId xmlns:a16="http://schemas.microsoft.com/office/drawing/2014/main" val="2098508163"/>
                  </a:ext>
                </a:extLst>
              </a:tr>
              <a:tr h="370840">
                <a:tc>
                  <a:txBody>
                    <a:bodyPr/>
                    <a:lstStyle/>
                    <a:p>
                      <a:pPr algn="just" fontAlgn="t"/>
                      <a:r>
                        <a:rPr lang="en-IN">
                          <a:solidFill>
                            <a:srgbClr val="333333"/>
                          </a:solidFill>
                          <a:effectLst/>
                          <a:latin typeface="inter-regular"/>
                        </a:rPr>
                        <a:t>setTimeout()</a:t>
                      </a:r>
                    </a:p>
                  </a:txBody>
                  <a:tcPr marL="76200" marR="76200" marT="76200" marB="76200"/>
                </a:tc>
                <a:tc>
                  <a:txBody>
                    <a:bodyPr/>
                    <a:lstStyle/>
                    <a:p>
                      <a:pPr algn="just" fontAlgn="t"/>
                      <a:r>
                        <a:rPr lang="en-US" dirty="0">
                          <a:solidFill>
                            <a:srgbClr val="333333"/>
                          </a:solidFill>
                          <a:effectLst/>
                          <a:latin typeface="inter-regular"/>
                        </a:rPr>
                        <a:t>performs action after specified time like calling function, evaluating expressions etc.</a:t>
                      </a:r>
                    </a:p>
                  </a:txBody>
                  <a:tcPr marL="76200" marR="76200" marT="76200" marB="76200"/>
                </a:tc>
                <a:extLst>
                  <a:ext uri="{0D108BD9-81ED-4DB2-BD59-A6C34878D82A}">
                    <a16:rowId xmlns:a16="http://schemas.microsoft.com/office/drawing/2014/main" val="4220375514"/>
                  </a:ext>
                </a:extLst>
              </a:tr>
            </a:tbl>
          </a:graphicData>
        </a:graphic>
      </p:graphicFrame>
    </p:spTree>
    <p:extLst>
      <p:ext uri="{BB962C8B-B14F-4D97-AF65-F5344CB8AC3E}">
        <p14:creationId xmlns:p14="http://schemas.microsoft.com/office/powerpoint/2010/main" val="396895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8CFD-D365-49D6-AF02-DB897CDCE806}"/>
              </a:ext>
            </a:extLst>
          </p:cNvPr>
          <p:cNvSpPr>
            <a:spLocks noGrp="1"/>
          </p:cNvSpPr>
          <p:nvPr>
            <p:ph type="title"/>
          </p:nvPr>
        </p:nvSpPr>
        <p:spPr/>
        <p:txBody>
          <a:bodyPr/>
          <a:lstStyle/>
          <a:p>
            <a:r>
              <a:rPr lang="en-IN" b="0" i="0" dirty="0">
                <a:solidFill>
                  <a:srgbClr val="610B38"/>
                </a:solidFill>
                <a:effectLst/>
                <a:latin typeface="erdana"/>
              </a:rPr>
              <a:t>JavaScript History Object</a:t>
            </a:r>
            <a:endParaRPr lang="en-IN" dirty="0"/>
          </a:p>
        </p:txBody>
      </p:sp>
      <p:sp>
        <p:nvSpPr>
          <p:cNvPr id="3" name="Content Placeholder 2">
            <a:extLst>
              <a:ext uri="{FF2B5EF4-FFF2-40B4-BE49-F238E27FC236}">
                <a16:creationId xmlns:a16="http://schemas.microsoft.com/office/drawing/2014/main" id="{37442A3E-F0BB-4787-B288-396F6A30EA5A}"/>
              </a:ext>
            </a:extLst>
          </p:cNvPr>
          <p:cNvSpPr>
            <a:spLocks noGrp="1"/>
          </p:cNvSpPr>
          <p:nvPr>
            <p:ph idx="1"/>
          </p:nvPr>
        </p:nvSpPr>
        <p:spPr>
          <a:xfrm>
            <a:off x="922867" y="1825625"/>
            <a:ext cx="10515600" cy="4351338"/>
          </a:xfrm>
        </p:spPr>
        <p:txBody>
          <a:bodyPr>
            <a:normAutofit/>
          </a:bodyPr>
          <a:lstStyle/>
          <a:p>
            <a:pPr algn="just"/>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JavaScript history object</a:t>
            </a:r>
            <a:r>
              <a:rPr lang="en-US" sz="2000" b="0" i="0" dirty="0">
                <a:effectLst/>
                <a:latin typeface="Times New Roman" panose="02020603050405020304" pitchFamily="18" charset="0"/>
                <a:cs typeface="Times New Roman" panose="02020603050405020304" pitchFamily="18" charset="0"/>
              </a:rPr>
              <a:t> represents an array of URLs visited by the user. By using this object, you can load previous, forward or any particular page.</a:t>
            </a:r>
          </a:p>
          <a:p>
            <a:pPr algn="just"/>
            <a:r>
              <a:rPr lang="en-US" sz="2000" b="0" i="0" dirty="0">
                <a:effectLst/>
                <a:latin typeface="Times New Roman" panose="02020603050405020304" pitchFamily="18" charset="0"/>
                <a:cs typeface="Times New Roman" panose="02020603050405020304" pitchFamily="18" charset="0"/>
              </a:rPr>
              <a:t>The history object is the window property, so it can be accessed by:</a:t>
            </a:r>
          </a:p>
          <a:p>
            <a:pPr marL="0" indent="0" algn="just">
              <a:buNone/>
            </a:pPr>
            <a:r>
              <a:rPr lang="en-US" sz="2000" b="0" i="0" dirty="0" err="1">
                <a:effectLst/>
                <a:latin typeface="Times New Roman" panose="02020603050405020304" pitchFamily="18" charset="0"/>
                <a:cs typeface="Times New Roman" panose="02020603050405020304" pitchFamily="18" charset="0"/>
              </a:rPr>
              <a:t>Window.history</a:t>
            </a:r>
            <a:r>
              <a:rPr lang="en-US" sz="2000" b="0" i="0" dirty="0">
                <a:effectLst/>
                <a:latin typeface="Times New Roman" panose="02020603050405020304" pitchFamily="18" charset="0"/>
                <a:cs typeface="Times New Roman" panose="02020603050405020304" pitchFamily="18" charset="0"/>
              </a:rPr>
              <a:t> or</a:t>
            </a:r>
          </a:p>
          <a:p>
            <a:pPr marL="0" indent="0" algn="just">
              <a:buNone/>
            </a:pPr>
            <a:r>
              <a:rPr lang="en-US" sz="2000" b="0" i="0" dirty="0">
                <a:effectLst/>
                <a:latin typeface="Times New Roman" panose="02020603050405020304" pitchFamily="18" charset="0"/>
                <a:cs typeface="Times New Roman" panose="02020603050405020304" pitchFamily="18" charset="0"/>
              </a:rPr>
              <a:t>history</a:t>
            </a:r>
          </a:p>
          <a:p>
            <a:pPr algn="just"/>
            <a:r>
              <a:rPr lang="en-US" sz="2000" b="0" i="0" dirty="0">
                <a:effectLst/>
                <a:latin typeface="Times New Roman" panose="02020603050405020304" pitchFamily="18" charset="0"/>
                <a:cs typeface="Times New Roman" panose="02020603050405020304" pitchFamily="18" charset="0"/>
              </a:rPr>
              <a:t>Example of history object</a:t>
            </a:r>
          </a:p>
          <a:p>
            <a:pPr algn="just">
              <a:buFont typeface="+mj-lt"/>
              <a:buAutoNum type="arabicPeriod"/>
            </a:pPr>
            <a:r>
              <a:rPr lang="en-US" sz="2000" b="0" i="0" dirty="0" err="1">
                <a:effectLst/>
                <a:latin typeface="Times New Roman" panose="02020603050405020304" pitchFamily="18" charset="0"/>
                <a:cs typeface="Times New Roman" panose="02020603050405020304" pitchFamily="18" charset="0"/>
              </a:rPr>
              <a:t>history.back</a:t>
            </a:r>
            <a:r>
              <a:rPr lang="en-US" sz="2000" b="0" i="0" dirty="0">
                <a:effectLst/>
                <a:latin typeface="Times New Roman" panose="02020603050405020304" pitchFamily="18" charset="0"/>
                <a:cs typeface="Times New Roman" panose="02020603050405020304" pitchFamily="18" charset="0"/>
              </a:rPr>
              <a:t>();//for previous page  </a:t>
            </a:r>
          </a:p>
          <a:p>
            <a:pPr algn="just">
              <a:buFont typeface="+mj-lt"/>
              <a:buAutoNum type="arabicPeriod"/>
            </a:pPr>
            <a:r>
              <a:rPr lang="en-US" sz="2000" b="0" i="0" dirty="0" err="1">
                <a:effectLst/>
                <a:latin typeface="Times New Roman" panose="02020603050405020304" pitchFamily="18" charset="0"/>
                <a:cs typeface="Times New Roman" panose="02020603050405020304" pitchFamily="18" charset="0"/>
              </a:rPr>
              <a:t>history.forward</a:t>
            </a:r>
            <a:r>
              <a:rPr lang="en-US" sz="2000" b="0" i="0" dirty="0">
                <a:effectLst/>
                <a:latin typeface="Times New Roman" panose="02020603050405020304" pitchFamily="18" charset="0"/>
                <a:cs typeface="Times New Roman" panose="02020603050405020304" pitchFamily="18" charset="0"/>
              </a:rPr>
              <a:t>();//for next page  </a:t>
            </a:r>
          </a:p>
          <a:p>
            <a:pPr algn="just">
              <a:buFont typeface="+mj-lt"/>
              <a:buAutoNum type="arabicPeriod"/>
            </a:pPr>
            <a:r>
              <a:rPr lang="en-US" sz="2000" b="0" i="0" dirty="0" err="1">
                <a:effectLst/>
                <a:latin typeface="Times New Roman" panose="02020603050405020304" pitchFamily="18" charset="0"/>
                <a:cs typeface="Times New Roman" panose="02020603050405020304" pitchFamily="18" charset="0"/>
              </a:rPr>
              <a:t>history.go</a:t>
            </a:r>
            <a:r>
              <a:rPr lang="en-US" sz="2000" b="0" i="0" dirty="0">
                <a:effectLst/>
                <a:latin typeface="Times New Roman" panose="02020603050405020304" pitchFamily="18" charset="0"/>
                <a:cs typeface="Times New Roman" panose="02020603050405020304" pitchFamily="18" charset="0"/>
              </a:rPr>
              <a:t>(2);//for next 2nd page  </a:t>
            </a:r>
          </a:p>
          <a:p>
            <a:pPr algn="just">
              <a:buFont typeface="+mj-lt"/>
              <a:buAutoNum type="arabicPeriod"/>
            </a:pPr>
            <a:r>
              <a:rPr lang="en-US" sz="2000" b="0" i="0" dirty="0" err="1">
                <a:effectLst/>
                <a:latin typeface="Times New Roman" panose="02020603050405020304" pitchFamily="18" charset="0"/>
                <a:cs typeface="Times New Roman" panose="02020603050405020304" pitchFamily="18" charset="0"/>
              </a:rPr>
              <a:t>history.go</a:t>
            </a:r>
            <a:r>
              <a:rPr lang="en-US" sz="2000" b="0" i="0" dirty="0">
                <a:effectLst/>
                <a:latin typeface="Times New Roman" panose="02020603050405020304" pitchFamily="18" charset="0"/>
                <a:cs typeface="Times New Roman" panose="02020603050405020304" pitchFamily="18" charset="0"/>
              </a:rPr>
              <a:t>(-2);//for previous 2nd page  </a:t>
            </a:r>
          </a:p>
          <a:p>
            <a:pPr algn="just"/>
            <a:endParaRPr lang="en-US" sz="2000" b="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965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BFDD-78CE-4FDD-BA0C-5CFCD27C0E82}"/>
              </a:ext>
            </a:extLst>
          </p:cNvPr>
          <p:cNvSpPr>
            <a:spLocks noGrp="1"/>
          </p:cNvSpPr>
          <p:nvPr>
            <p:ph type="title"/>
          </p:nvPr>
        </p:nvSpPr>
        <p:spPr/>
        <p:txBody>
          <a:bodyPr/>
          <a:lstStyle/>
          <a:p>
            <a:r>
              <a:rPr lang="en-IN" b="0" i="0" dirty="0">
                <a:solidFill>
                  <a:srgbClr val="610B38"/>
                </a:solidFill>
                <a:effectLst/>
                <a:latin typeface="erdana"/>
              </a:rPr>
              <a:t>JavaScript Navigator and Screen Object</a:t>
            </a:r>
            <a:endParaRPr lang="en-IN" dirty="0"/>
          </a:p>
        </p:txBody>
      </p:sp>
      <p:sp>
        <p:nvSpPr>
          <p:cNvPr id="3" name="Content Placeholder 2">
            <a:extLst>
              <a:ext uri="{FF2B5EF4-FFF2-40B4-BE49-F238E27FC236}">
                <a16:creationId xmlns:a16="http://schemas.microsoft.com/office/drawing/2014/main" id="{F932CF70-676A-437C-BC81-BA1924B0D6E2}"/>
              </a:ext>
            </a:extLst>
          </p:cNvPr>
          <p:cNvSpPr>
            <a:spLocks noGrp="1"/>
          </p:cNvSpPr>
          <p:nvPr>
            <p:ph idx="1"/>
          </p:nvPr>
        </p:nvSpPr>
        <p:spPr/>
        <p:txBody>
          <a:bodyPr>
            <a:normAutofit/>
          </a:bodyPr>
          <a:lstStyle/>
          <a:p>
            <a:pPr algn="just"/>
            <a:r>
              <a:rPr lang="en-US" sz="2200" b="0" i="0" dirty="0">
                <a:effectLst/>
                <a:latin typeface="Times New Roman" panose="02020603050405020304" pitchFamily="18" charset="0"/>
                <a:cs typeface="Times New Roman" panose="02020603050405020304" pitchFamily="18" charset="0"/>
              </a:rPr>
              <a:t>The </a:t>
            </a:r>
            <a:r>
              <a:rPr lang="en-US" sz="2200" b="1" i="0" dirty="0">
                <a:effectLst/>
                <a:latin typeface="Times New Roman" panose="02020603050405020304" pitchFamily="18" charset="0"/>
                <a:cs typeface="Times New Roman" panose="02020603050405020304" pitchFamily="18" charset="0"/>
              </a:rPr>
              <a:t>JavaScript navigator object</a:t>
            </a:r>
            <a:r>
              <a:rPr lang="en-US" sz="2200" b="0" i="0" dirty="0">
                <a:effectLst/>
                <a:latin typeface="Times New Roman" panose="02020603050405020304" pitchFamily="18" charset="0"/>
                <a:cs typeface="Times New Roman" panose="02020603050405020304" pitchFamily="18" charset="0"/>
              </a:rPr>
              <a:t> is used for browser detection. It can be used to get browser information such as </a:t>
            </a:r>
            <a:r>
              <a:rPr lang="en-US" sz="2200" b="0" i="0" dirty="0" err="1">
                <a:effectLst/>
                <a:latin typeface="Times New Roman" panose="02020603050405020304" pitchFamily="18" charset="0"/>
                <a:cs typeface="Times New Roman" panose="02020603050405020304" pitchFamily="18" charset="0"/>
              </a:rPr>
              <a:t>appName</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appCodeName</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userAgent</a:t>
            </a:r>
            <a:r>
              <a:rPr lang="en-US" sz="2200" b="0" i="0" dirty="0">
                <a:effectLst/>
                <a:latin typeface="Times New Roman" panose="02020603050405020304" pitchFamily="18" charset="0"/>
                <a:cs typeface="Times New Roman" panose="02020603050405020304" pitchFamily="18" charset="0"/>
              </a:rPr>
              <a:t> etc.</a:t>
            </a:r>
          </a:p>
          <a:p>
            <a:pPr algn="just"/>
            <a:r>
              <a:rPr lang="en-US" sz="2200" b="0" i="0" dirty="0">
                <a:effectLst/>
                <a:latin typeface="Times New Roman" panose="02020603050405020304" pitchFamily="18" charset="0"/>
                <a:cs typeface="Times New Roman" panose="02020603050405020304" pitchFamily="18" charset="0"/>
              </a:rPr>
              <a:t>The navigator object is the window property, so it can be accessed by:</a:t>
            </a:r>
          </a:p>
          <a:p>
            <a:pPr marL="457200" lvl="1" indent="0" algn="just">
              <a:buNone/>
            </a:pPr>
            <a:r>
              <a:rPr lang="en-US" sz="2200" b="0" i="0" dirty="0" err="1">
                <a:effectLst/>
                <a:latin typeface="Times New Roman" panose="02020603050405020304" pitchFamily="18" charset="0"/>
                <a:cs typeface="Times New Roman" panose="02020603050405020304" pitchFamily="18" charset="0"/>
              </a:rPr>
              <a:t>window.navigator</a:t>
            </a:r>
            <a:r>
              <a:rPr lang="en-US" sz="2200" b="0" i="0" dirty="0">
                <a:effectLst/>
                <a:latin typeface="Times New Roman" panose="02020603050405020304" pitchFamily="18" charset="0"/>
                <a:cs typeface="Times New Roman" panose="02020603050405020304" pitchFamily="18" charset="0"/>
              </a:rPr>
              <a:t>  Or,</a:t>
            </a:r>
          </a:p>
          <a:p>
            <a:pPr marL="457200" lvl="1" indent="0" algn="just">
              <a:buNone/>
            </a:pPr>
            <a:r>
              <a:rPr lang="en-US" sz="2200" b="0" i="0" dirty="0">
                <a:effectLst/>
                <a:latin typeface="Times New Roman" panose="02020603050405020304" pitchFamily="18" charset="0"/>
                <a:cs typeface="Times New Roman" panose="02020603050405020304" pitchFamily="18" charset="0"/>
              </a:rPr>
              <a:t>navigator  </a:t>
            </a:r>
          </a:p>
          <a:p>
            <a:pPr algn="just"/>
            <a:r>
              <a:rPr lang="en-US" sz="2200" b="0" i="0" dirty="0">
                <a:effectLst/>
                <a:latin typeface="Times New Roman" panose="02020603050405020304" pitchFamily="18" charset="0"/>
                <a:cs typeface="Times New Roman" panose="02020603050405020304" pitchFamily="18" charset="0"/>
              </a:rPr>
              <a:t>The </a:t>
            </a:r>
            <a:r>
              <a:rPr lang="en-US" sz="2200" b="1" i="0" dirty="0">
                <a:effectLst/>
                <a:latin typeface="Times New Roman" panose="02020603050405020304" pitchFamily="18" charset="0"/>
                <a:cs typeface="Times New Roman" panose="02020603050405020304" pitchFamily="18" charset="0"/>
              </a:rPr>
              <a:t>JavaScript screen object</a:t>
            </a:r>
            <a:r>
              <a:rPr lang="en-US" sz="2200" b="0" i="0" dirty="0">
                <a:effectLst/>
                <a:latin typeface="Times New Roman" panose="02020603050405020304" pitchFamily="18" charset="0"/>
                <a:cs typeface="Times New Roman" panose="02020603050405020304" pitchFamily="18" charset="0"/>
              </a:rPr>
              <a:t> holds information of browser screen. It can be used to display screen width, height, </a:t>
            </a:r>
            <a:r>
              <a:rPr lang="en-US" sz="2200" b="0" i="0" dirty="0" err="1">
                <a:effectLst/>
                <a:latin typeface="Times New Roman" panose="02020603050405020304" pitchFamily="18" charset="0"/>
                <a:cs typeface="Times New Roman" panose="02020603050405020304" pitchFamily="18" charset="0"/>
              </a:rPr>
              <a:t>colorDepth</a:t>
            </a:r>
            <a:r>
              <a:rPr lang="en-US" sz="2200" b="0" i="0" dirty="0">
                <a:effectLst/>
                <a:latin typeface="Times New Roman" panose="02020603050405020304" pitchFamily="18" charset="0"/>
                <a:cs typeface="Times New Roman" panose="02020603050405020304" pitchFamily="18" charset="0"/>
              </a:rPr>
              <a:t>, </a:t>
            </a:r>
            <a:r>
              <a:rPr lang="en-US" sz="2200" b="0" i="0" dirty="0" err="1">
                <a:effectLst/>
                <a:latin typeface="Times New Roman" panose="02020603050405020304" pitchFamily="18" charset="0"/>
                <a:cs typeface="Times New Roman" panose="02020603050405020304" pitchFamily="18" charset="0"/>
              </a:rPr>
              <a:t>pixelDepth</a:t>
            </a:r>
            <a:r>
              <a:rPr lang="en-US" sz="2200" b="0" i="0" dirty="0">
                <a:effectLst/>
                <a:latin typeface="Times New Roman" panose="02020603050405020304" pitchFamily="18" charset="0"/>
                <a:cs typeface="Times New Roman" panose="02020603050405020304" pitchFamily="18" charset="0"/>
              </a:rPr>
              <a:t> etc.</a:t>
            </a:r>
          </a:p>
          <a:p>
            <a:pPr algn="just"/>
            <a:r>
              <a:rPr lang="en-US" sz="2200" b="0" i="0" dirty="0">
                <a:effectLst/>
                <a:latin typeface="Times New Roman" panose="02020603050405020304" pitchFamily="18" charset="0"/>
                <a:cs typeface="Times New Roman" panose="02020603050405020304" pitchFamily="18" charset="0"/>
              </a:rPr>
              <a:t>The navigator object is the window property, so it can be accessed by:</a:t>
            </a:r>
          </a:p>
          <a:p>
            <a:pPr marL="457200" lvl="1" indent="0" algn="just">
              <a:buNone/>
            </a:pPr>
            <a:r>
              <a:rPr lang="en-US" b="0" i="0" dirty="0" err="1">
                <a:effectLst/>
                <a:latin typeface="Times New Roman" panose="02020603050405020304" pitchFamily="18" charset="0"/>
                <a:cs typeface="Times New Roman" panose="02020603050405020304" pitchFamily="18" charset="0"/>
              </a:rPr>
              <a:t>window.screen</a:t>
            </a:r>
            <a:r>
              <a:rPr lang="en-US" b="0" i="0" dirty="0">
                <a:effectLst/>
                <a:latin typeface="Times New Roman" panose="02020603050405020304" pitchFamily="18" charset="0"/>
                <a:cs typeface="Times New Roman" panose="02020603050405020304" pitchFamily="18" charset="0"/>
              </a:rPr>
              <a:t>  Or,</a:t>
            </a:r>
          </a:p>
          <a:p>
            <a:pPr marL="457200" lvl="1" indent="0" algn="just">
              <a:buNone/>
            </a:pPr>
            <a:r>
              <a:rPr lang="en-US" b="0" i="0" dirty="0">
                <a:effectLst/>
                <a:latin typeface="Times New Roman" panose="02020603050405020304" pitchFamily="18" charset="0"/>
                <a:cs typeface="Times New Roman" panose="02020603050405020304" pitchFamily="18" charset="0"/>
              </a:rPr>
              <a:t>screen  </a:t>
            </a:r>
          </a:p>
          <a:p>
            <a:pPr marL="457200" lvl="1" indent="0" algn="just">
              <a:buNone/>
            </a:pPr>
            <a:endParaRPr lang="en-US"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95798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3845-3740-4FFE-B93C-271E55115A85}"/>
              </a:ext>
            </a:extLst>
          </p:cNvPr>
          <p:cNvSpPr>
            <a:spLocks noGrp="1"/>
          </p:cNvSpPr>
          <p:nvPr>
            <p:ph type="title"/>
          </p:nvPr>
        </p:nvSpPr>
        <p:spPr/>
        <p:txBody>
          <a:bodyPr/>
          <a:lstStyle/>
          <a:p>
            <a:r>
              <a:rPr lang="en-IN" b="0" i="0" dirty="0">
                <a:solidFill>
                  <a:srgbClr val="610B38"/>
                </a:solidFill>
                <a:effectLst/>
                <a:latin typeface="erdana"/>
              </a:rPr>
              <a:t>Document Object Model</a:t>
            </a:r>
            <a:endParaRPr lang="en-IN" dirty="0"/>
          </a:p>
        </p:txBody>
      </p:sp>
      <p:sp>
        <p:nvSpPr>
          <p:cNvPr id="3" name="Content Placeholder 2">
            <a:extLst>
              <a:ext uri="{FF2B5EF4-FFF2-40B4-BE49-F238E27FC236}">
                <a16:creationId xmlns:a16="http://schemas.microsoft.com/office/drawing/2014/main" id="{72173C97-81C2-4D3E-91F4-D32D47792B46}"/>
              </a:ext>
            </a:extLst>
          </p:cNvPr>
          <p:cNvSpPr>
            <a:spLocks noGrp="1"/>
          </p:cNvSpPr>
          <p:nvPr>
            <p:ph idx="1"/>
          </p:nvPr>
        </p:nvSpPr>
        <p:spPr/>
        <p:txBody>
          <a:bodyPr/>
          <a:lstStyle/>
          <a:p>
            <a:pPr algn="just"/>
            <a:r>
              <a:rPr lang="en-US" b="1" i="0" dirty="0">
                <a:solidFill>
                  <a:srgbClr val="333333"/>
                </a:solidFill>
                <a:effectLst/>
                <a:latin typeface="inter-bold"/>
              </a:rPr>
              <a:t>document object</a:t>
            </a:r>
            <a:r>
              <a:rPr lang="en-US" b="0" i="0" dirty="0">
                <a:solidFill>
                  <a:srgbClr val="333333"/>
                </a:solidFill>
                <a:effectLst/>
                <a:latin typeface="inter-regular"/>
              </a:rPr>
              <a:t> represents the whole html document.</a:t>
            </a:r>
          </a:p>
          <a:p>
            <a:pPr algn="just"/>
            <a:r>
              <a:rPr lang="en-US" b="0" i="0" dirty="0">
                <a:solidFill>
                  <a:srgbClr val="333333"/>
                </a:solidFill>
                <a:effectLst/>
                <a:latin typeface="inter-regular"/>
              </a:rPr>
              <a:t>When html document is loaded in the browser, it becomes a document object. It is the </a:t>
            </a:r>
            <a:r>
              <a:rPr lang="en-US" b="1" i="0" dirty="0">
                <a:solidFill>
                  <a:srgbClr val="333333"/>
                </a:solidFill>
                <a:effectLst/>
                <a:latin typeface="inter-bold"/>
              </a:rPr>
              <a:t>root element</a:t>
            </a:r>
            <a:r>
              <a:rPr lang="en-US" b="0" i="0" dirty="0">
                <a:solidFill>
                  <a:srgbClr val="333333"/>
                </a:solidFill>
                <a:effectLst/>
                <a:latin typeface="inter-regular"/>
              </a:rPr>
              <a:t> that represents the html document. It has properties and methods. By the help of document object, we can add dynamic content to our web page.</a:t>
            </a:r>
          </a:p>
          <a:p>
            <a:pPr algn="just"/>
            <a:r>
              <a:rPr lang="en-US" b="0" i="0" dirty="0">
                <a:solidFill>
                  <a:srgbClr val="333333"/>
                </a:solidFill>
                <a:effectLst/>
                <a:latin typeface="inter-regular"/>
              </a:rPr>
              <a:t>As mentioned earlier, it is the object of window. So</a:t>
            </a:r>
          </a:p>
          <a:p>
            <a:pPr marL="0" indent="0">
              <a:buNone/>
            </a:pPr>
            <a:r>
              <a:rPr lang="en-IN" dirty="0" err="1"/>
              <a:t>window.document</a:t>
            </a:r>
            <a:r>
              <a:rPr lang="en-IN" dirty="0"/>
              <a:t> or</a:t>
            </a:r>
          </a:p>
          <a:p>
            <a:pPr marL="0" indent="0">
              <a:buNone/>
            </a:pPr>
            <a:r>
              <a:rPr lang="en-IN" dirty="0"/>
              <a:t>document</a:t>
            </a:r>
          </a:p>
        </p:txBody>
      </p:sp>
    </p:spTree>
    <p:extLst>
      <p:ext uri="{BB962C8B-B14F-4D97-AF65-F5344CB8AC3E}">
        <p14:creationId xmlns:p14="http://schemas.microsoft.com/office/powerpoint/2010/main" val="14755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8A97-8592-4B5A-BCE8-706CE3519AA1}"/>
              </a:ext>
            </a:extLst>
          </p:cNvPr>
          <p:cNvSpPr>
            <a:spLocks noGrp="1"/>
          </p:cNvSpPr>
          <p:nvPr>
            <p:ph type="title"/>
          </p:nvPr>
        </p:nvSpPr>
        <p:spPr/>
        <p:txBody>
          <a:bodyPr/>
          <a:lstStyle/>
          <a:p>
            <a:r>
              <a:rPr lang="en-IN" b="0" i="0" dirty="0">
                <a:solidFill>
                  <a:srgbClr val="610B38"/>
                </a:solidFill>
                <a:effectLst/>
                <a:latin typeface="erdana"/>
              </a:rPr>
              <a:t>Properties of document object</a:t>
            </a:r>
            <a:endParaRPr lang="en-IN" dirty="0"/>
          </a:p>
        </p:txBody>
      </p:sp>
      <p:pic>
        <p:nvPicPr>
          <p:cNvPr id="2050" name="Picture 2" descr="javascript document object">
            <a:extLst>
              <a:ext uri="{FF2B5EF4-FFF2-40B4-BE49-F238E27FC236}">
                <a16:creationId xmlns:a16="http://schemas.microsoft.com/office/drawing/2014/main" id="{9C9F5329-3952-4431-AF64-B3763D69EA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6666" y="1402292"/>
            <a:ext cx="5123893" cy="43584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4">
            <a:extLst>
              <a:ext uri="{FF2B5EF4-FFF2-40B4-BE49-F238E27FC236}">
                <a16:creationId xmlns:a16="http://schemas.microsoft.com/office/drawing/2014/main" id="{F79A73A1-4DE1-4B7E-944F-F31AC962F318}"/>
              </a:ext>
            </a:extLst>
          </p:cNvPr>
          <p:cNvGraphicFramePr>
            <a:graphicFrameLocks noGrp="1"/>
          </p:cNvGraphicFramePr>
          <p:nvPr/>
        </p:nvGraphicFramePr>
        <p:xfrm>
          <a:off x="5486241" y="1325880"/>
          <a:ext cx="6209093" cy="4434840"/>
        </p:xfrm>
        <a:graphic>
          <a:graphicData uri="http://schemas.openxmlformats.org/drawingml/2006/table">
            <a:tbl>
              <a:tblPr firstRow="1" bandRow="1">
                <a:tableStyleId>{5C22544A-7EE6-4342-B048-85BDC9FD1C3A}</a:tableStyleId>
              </a:tblPr>
              <a:tblGrid>
                <a:gridCol w="1603916">
                  <a:extLst>
                    <a:ext uri="{9D8B030D-6E8A-4147-A177-3AD203B41FA5}">
                      <a16:colId xmlns:a16="http://schemas.microsoft.com/office/drawing/2014/main" val="1712432742"/>
                    </a:ext>
                  </a:extLst>
                </a:gridCol>
                <a:gridCol w="4605177">
                  <a:extLst>
                    <a:ext uri="{9D8B030D-6E8A-4147-A177-3AD203B41FA5}">
                      <a16:colId xmlns:a16="http://schemas.microsoft.com/office/drawing/2014/main" val="3159953945"/>
                    </a:ext>
                  </a:extLst>
                </a:gridCol>
              </a:tblGrid>
              <a:tr h="499655">
                <a:tc>
                  <a:txBody>
                    <a:bodyPr/>
                    <a:lstStyle/>
                    <a:p>
                      <a:pPr algn="l" fontAlgn="t"/>
                      <a:r>
                        <a:rPr lang="en-IN">
                          <a:solidFill>
                            <a:srgbClr val="000000"/>
                          </a:solidFill>
                          <a:effectLst/>
                          <a:latin typeface="times new roman" panose="02020603050405020304" pitchFamily="18" charset="0"/>
                        </a:rPr>
                        <a:t>Method</a:t>
                      </a:r>
                    </a:p>
                  </a:txBody>
                  <a:tcPr marL="114300" marR="114300" marT="114300" marB="114300"/>
                </a:tc>
                <a:tc>
                  <a:txBody>
                    <a:bodyPr/>
                    <a:lstStyle/>
                    <a:p>
                      <a:pPr algn="l" fontAlgn="t"/>
                      <a:r>
                        <a:rPr lang="en-IN">
                          <a:solidFill>
                            <a:srgbClr val="000000"/>
                          </a:solidFill>
                          <a:effectLst/>
                          <a:latin typeface="times new roman" panose="02020603050405020304" pitchFamily="18" charset="0"/>
                        </a:rPr>
                        <a:t>Description</a:t>
                      </a:r>
                    </a:p>
                  </a:txBody>
                  <a:tcPr marL="114300" marR="114300" marT="114300" marB="114300"/>
                </a:tc>
                <a:extLst>
                  <a:ext uri="{0D108BD9-81ED-4DB2-BD59-A6C34878D82A}">
                    <a16:rowId xmlns:a16="http://schemas.microsoft.com/office/drawing/2014/main" val="3743791687"/>
                  </a:ext>
                </a:extLst>
              </a:tr>
              <a:tr h="423950">
                <a:tc>
                  <a:txBody>
                    <a:bodyPr/>
                    <a:lstStyle/>
                    <a:p>
                      <a:pPr algn="just" fontAlgn="t"/>
                      <a:r>
                        <a:rPr lang="en-IN">
                          <a:solidFill>
                            <a:srgbClr val="333333"/>
                          </a:solidFill>
                          <a:effectLst/>
                          <a:latin typeface="inter-regular"/>
                        </a:rPr>
                        <a:t>write("string")</a:t>
                      </a:r>
                    </a:p>
                  </a:txBody>
                  <a:tcPr marL="76200" marR="76200" marT="76200" marB="76200"/>
                </a:tc>
                <a:tc>
                  <a:txBody>
                    <a:bodyPr/>
                    <a:lstStyle/>
                    <a:p>
                      <a:pPr algn="just" fontAlgn="t"/>
                      <a:r>
                        <a:rPr lang="en-US">
                          <a:solidFill>
                            <a:srgbClr val="333333"/>
                          </a:solidFill>
                          <a:effectLst/>
                          <a:latin typeface="inter-regular"/>
                        </a:rPr>
                        <a:t>writes the given string on the doucment.</a:t>
                      </a:r>
                    </a:p>
                  </a:txBody>
                  <a:tcPr marL="76200" marR="76200" marT="76200" marB="76200"/>
                </a:tc>
                <a:extLst>
                  <a:ext uri="{0D108BD9-81ED-4DB2-BD59-A6C34878D82A}">
                    <a16:rowId xmlns:a16="http://schemas.microsoft.com/office/drawing/2014/main" val="3849948187"/>
                  </a:ext>
                </a:extLst>
              </a:tr>
              <a:tr h="696489">
                <a:tc>
                  <a:txBody>
                    <a:bodyPr/>
                    <a:lstStyle/>
                    <a:p>
                      <a:pPr algn="just" fontAlgn="t"/>
                      <a:r>
                        <a:rPr lang="en-IN">
                          <a:solidFill>
                            <a:srgbClr val="333333"/>
                          </a:solidFill>
                          <a:effectLst/>
                          <a:latin typeface="inter-regular"/>
                        </a:rPr>
                        <a:t>writeln("string")</a:t>
                      </a:r>
                    </a:p>
                  </a:txBody>
                  <a:tcPr marL="76200" marR="76200" marT="76200" marB="76200"/>
                </a:tc>
                <a:tc>
                  <a:txBody>
                    <a:bodyPr/>
                    <a:lstStyle/>
                    <a:p>
                      <a:pPr algn="just" fontAlgn="t"/>
                      <a:r>
                        <a:rPr lang="en-US">
                          <a:solidFill>
                            <a:srgbClr val="333333"/>
                          </a:solidFill>
                          <a:effectLst/>
                          <a:latin typeface="inter-regular"/>
                        </a:rPr>
                        <a:t>writes the given string on the doucment with newline character at the end.</a:t>
                      </a:r>
                    </a:p>
                  </a:txBody>
                  <a:tcPr marL="76200" marR="76200" marT="76200" marB="76200"/>
                </a:tc>
                <a:extLst>
                  <a:ext uri="{0D108BD9-81ED-4DB2-BD59-A6C34878D82A}">
                    <a16:rowId xmlns:a16="http://schemas.microsoft.com/office/drawing/2014/main" val="3786588906"/>
                  </a:ext>
                </a:extLst>
              </a:tr>
              <a:tr h="696489">
                <a:tc>
                  <a:txBody>
                    <a:bodyPr/>
                    <a:lstStyle/>
                    <a:p>
                      <a:pPr algn="just" fontAlgn="t"/>
                      <a:r>
                        <a:rPr lang="en-IN">
                          <a:solidFill>
                            <a:srgbClr val="333333"/>
                          </a:solidFill>
                          <a:effectLst/>
                          <a:latin typeface="inter-regular"/>
                        </a:rPr>
                        <a:t>getElementById()</a:t>
                      </a:r>
                    </a:p>
                  </a:txBody>
                  <a:tcPr marL="76200" marR="76200" marT="76200" marB="76200"/>
                </a:tc>
                <a:tc>
                  <a:txBody>
                    <a:bodyPr/>
                    <a:lstStyle/>
                    <a:p>
                      <a:pPr algn="just" fontAlgn="t"/>
                      <a:r>
                        <a:rPr lang="en-US">
                          <a:solidFill>
                            <a:srgbClr val="333333"/>
                          </a:solidFill>
                          <a:effectLst/>
                          <a:latin typeface="inter-regular"/>
                        </a:rPr>
                        <a:t>returns the element having the given id value.</a:t>
                      </a:r>
                    </a:p>
                  </a:txBody>
                  <a:tcPr marL="76200" marR="76200" marT="76200" marB="76200"/>
                </a:tc>
                <a:extLst>
                  <a:ext uri="{0D108BD9-81ED-4DB2-BD59-A6C34878D82A}">
                    <a16:rowId xmlns:a16="http://schemas.microsoft.com/office/drawing/2014/main" val="2977944218"/>
                  </a:ext>
                </a:extLst>
              </a:tr>
              <a:tr h="696489">
                <a:tc>
                  <a:txBody>
                    <a:bodyPr/>
                    <a:lstStyle/>
                    <a:p>
                      <a:pPr algn="just" fontAlgn="t"/>
                      <a:r>
                        <a:rPr lang="en-IN">
                          <a:solidFill>
                            <a:srgbClr val="333333"/>
                          </a:solidFill>
                          <a:effectLst/>
                          <a:latin typeface="inter-regular"/>
                        </a:rPr>
                        <a:t>getElementsByName()</a:t>
                      </a:r>
                    </a:p>
                  </a:txBody>
                  <a:tcPr marL="76200" marR="76200" marT="76200" marB="76200"/>
                </a:tc>
                <a:tc>
                  <a:txBody>
                    <a:bodyPr/>
                    <a:lstStyle/>
                    <a:p>
                      <a:pPr algn="just" fontAlgn="t"/>
                      <a:r>
                        <a:rPr lang="en-US">
                          <a:solidFill>
                            <a:srgbClr val="333333"/>
                          </a:solidFill>
                          <a:effectLst/>
                          <a:latin typeface="inter-regular"/>
                        </a:rPr>
                        <a:t>returns all the elements having the given name value.</a:t>
                      </a:r>
                    </a:p>
                  </a:txBody>
                  <a:tcPr marL="76200" marR="76200" marT="76200" marB="76200"/>
                </a:tc>
                <a:extLst>
                  <a:ext uri="{0D108BD9-81ED-4DB2-BD59-A6C34878D82A}">
                    <a16:rowId xmlns:a16="http://schemas.microsoft.com/office/drawing/2014/main" val="3057087655"/>
                  </a:ext>
                </a:extLst>
              </a:tr>
              <a:tr h="696489">
                <a:tc>
                  <a:txBody>
                    <a:bodyPr/>
                    <a:lstStyle/>
                    <a:p>
                      <a:pPr algn="just" fontAlgn="t"/>
                      <a:r>
                        <a:rPr lang="en-IN">
                          <a:solidFill>
                            <a:srgbClr val="333333"/>
                          </a:solidFill>
                          <a:effectLst/>
                          <a:latin typeface="inter-regular"/>
                        </a:rPr>
                        <a:t>getElementsByTagName()</a:t>
                      </a:r>
                    </a:p>
                  </a:txBody>
                  <a:tcPr marL="76200" marR="76200" marT="76200" marB="76200"/>
                </a:tc>
                <a:tc>
                  <a:txBody>
                    <a:bodyPr/>
                    <a:lstStyle/>
                    <a:p>
                      <a:pPr algn="just" fontAlgn="t"/>
                      <a:r>
                        <a:rPr lang="en-US" dirty="0">
                          <a:solidFill>
                            <a:srgbClr val="333333"/>
                          </a:solidFill>
                          <a:effectLst/>
                          <a:latin typeface="inter-regular"/>
                        </a:rPr>
                        <a:t>returns all the elements having the given tag name.</a:t>
                      </a:r>
                    </a:p>
                  </a:txBody>
                  <a:tcPr marL="76200" marR="76200" marT="76200" marB="76200"/>
                </a:tc>
                <a:extLst>
                  <a:ext uri="{0D108BD9-81ED-4DB2-BD59-A6C34878D82A}">
                    <a16:rowId xmlns:a16="http://schemas.microsoft.com/office/drawing/2014/main" val="3686925755"/>
                  </a:ext>
                </a:extLst>
              </a:tr>
              <a:tr h="696489">
                <a:tc>
                  <a:txBody>
                    <a:bodyPr/>
                    <a:lstStyle/>
                    <a:p>
                      <a:pPr algn="just" fontAlgn="t"/>
                      <a:r>
                        <a:rPr lang="en-IN" dirty="0" err="1">
                          <a:solidFill>
                            <a:srgbClr val="333333"/>
                          </a:solidFill>
                          <a:effectLst/>
                          <a:latin typeface="inter-regular"/>
                        </a:rPr>
                        <a:t>getElementsByClassName</a:t>
                      </a:r>
                      <a:r>
                        <a:rPr lang="en-IN" dirty="0">
                          <a:solidFill>
                            <a:srgbClr val="333333"/>
                          </a:solidFill>
                          <a:effectLst/>
                          <a:latin typeface="inter-regular"/>
                        </a:rPr>
                        <a:t>()</a:t>
                      </a:r>
                    </a:p>
                  </a:txBody>
                  <a:tcPr marL="76200" marR="76200" marT="76200" marB="76200"/>
                </a:tc>
                <a:tc>
                  <a:txBody>
                    <a:bodyPr/>
                    <a:lstStyle/>
                    <a:p>
                      <a:pPr algn="just" fontAlgn="t"/>
                      <a:r>
                        <a:rPr lang="en-US" dirty="0">
                          <a:solidFill>
                            <a:srgbClr val="333333"/>
                          </a:solidFill>
                          <a:effectLst/>
                          <a:latin typeface="inter-regular"/>
                        </a:rPr>
                        <a:t>returns all the elements having the given class name.</a:t>
                      </a:r>
                    </a:p>
                  </a:txBody>
                  <a:tcPr marL="76200" marR="76200" marT="76200" marB="76200"/>
                </a:tc>
                <a:extLst>
                  <a:ext uri="{0D108BD9-81ED-4DB2-BD59-A6C34878D82A}">
                    <a16:rowId xmlns:a16="http://schemas.microsoft.com/office/drawing/2014/main" val="1771841040"/>
                  </a:ext>
                </a:extLst>
              </a:tr>
            </a:tbl>
          </a:graphicData>
        </a:graphic>
      </p:graphicFrame>
    </p:spTree>
    <p:extLst>
      <p:ext uri="{BB962C8B-B14F-4D97-AF65-F5344CB8AC3E}">
        <p14:creationId xmlns:p14="http://schemas.microsoft.com/office/powerpoint/2010/main" val="256529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67A0E-0EF8-4B4F-BECF-26274AFC512F}"/>
              </a:ext>
            </a:extLst>
          </p:cNvPr>
          <p:cNvSpPr>
            <a:spLocks noGrp="1"/>
          </p:cNvSpPr>
          <p:nvPr>
            <p:ph type="title"/>
          </p:nvPr>
        </p:nvSpPr>
        <p:spPr>
          <a:xfrm>
            <a:off x="702733" y="2041525"/>
            <a:ext cx="10515600" cy="1325563"/>
          </a:xfrm>
        </p:spPr>
        <p:txBody>
          <a:bodyPr>
            <a:normAutofit/>
          </a:bodyPr>
          <a:lstStyle/>
          <a:p>
            <a:pPr algn="ctr"/>
            <a:r>
              <a:rPr lang="en-IN" sz="8000" dirty="0"/>
              <a:t>JavaScript Async</a:t>
            </a:r>
          </a:p>
        </p:txBody>
      </p:sp>
    </p:spTree>
    <p:extLst>
      <p:ext uri="{BB962C8B-B14F-4D97-AF65-F5344CB8AC3E}">
        <p14:creationId xmlns:p14="http://schemas.microsoft.com/office/powerpoint/2010/main" val="171274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4472-8169-42C4-AF44-78E139B13A24}"/>
              </a:ext>
            </a:extLst>
          </p:cNvPr>
          <p:cNvSpPr>
            <a:spLocks noGrp="1"/>
          </p:cNvSpPr>
          <p:nvPr>
            <p:ph type="title"/>
          </p:nvPr>
        </p:nvSpPr>
        <p:spPr/>
        <p:txBody>
          <a:bodyPr/>
          <a:lstStyle/>
          <a:p>
            <a:r>
              <a:rPr lang="en-US" b="1" i="0" dirty="0">
                <a:effectLst/>
                <a:latin typeface="-apple-system"/>
              </a:rPr>
              <a:t>Features of </a:t>
            </a:r>
            <a:r>
              <a:rPr lang="en-US" b="1" i="0" dirty="0" err="1">
                <a:effectLst/>
                <a:latin typeface="-apple-system"/>
              </a:rPr>
              <a:t>Javascript</a:t>
            </a:r>
            <a:r>
              <a:rPr lang="en-US" b="1" i="0" dirty="0">
                <a:effectLst/>
                <a:latin typeface="-apple-system"/>
              </a:rPr>
              <a:t> map function</a:t>
            </a:r>
            <a:endParaRPr lang="en-IN" dirty="0"/>
          </a:p>
        </p:txBody>
      </p:sp>
      <p:sp>
        <p:nvSpPr>
          <p:cNvPr id="3" name="Content Placeholder 2">
            <a:extLst>
              <a:ext uri="{FF2B5EF4-FFF2-40B4-BE49-F238E27FC236}">
                <a16:creationId xmlns:a16="http://schemas.microsoft.com/office/drawing/2014/main" id="{A93EC041-D53E-4D6C-9F2E-0C025EB2FF92}"/>
              </a:ext>
            </a:extLst>
          </p:cNvPr>
          <p:cNvSpPr>
            <a:spLocks noGrp="1"/>
          </p:cNvSpPr>
          <p:nvPr>
            <p:ph idx="1"/>
          </p:nvPr>
        </p:nvSpPr>
        <p:spPr/>
        <p:txBody>
          <a:bodyPr>
            <a:normAutofit/>
          </a:bodyPr>
          <a:lstStyle/>
          <a:p>
            <a:pPr algn="l" fontAlgn="base"/>
            <a:r>
              <a:rPr lang="en-US" sz="2400" b="0" i="0" u="none" strike="noStrike"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Javascript</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array</a:t>
            </a:r>
            <a:r>
              <a:rPr lang="en-US" sz="2400" b="0" i="0" dirty="0">
                <a:effectLst/>
                <a:latin typeface="Times New Roman" panose="02020603050405020304" pitchFamily="18" charset="0"/>
                <a:cs typeface="Times New Roman" panose="02020603050405020304" pitchFamily="18" charset="0"/>
              </a:rPr>
              <a:t> has lots of features and built-in methods which are ready to use, the map method is one of them. Here are some of the features of the </a:t>
            </a:r>
            <a:r>
              <a:rPr lang="en-US" sz="2400" b="0" i="0" dirty="0" err="1">
                <a:effectLst/>
                <a:latin typeface="Times New Roman" panose="02020603050405020304" pitchFamily="18" charset="0"/>
                <a:cs typeface="Times New Roman" panose="02020603050405020304" pitchFamily="18" charset="0"/>
              </a:rPr>
              <a:t>Javascript</a:t>
            </a:r>
            <a:r>
              <a:rPr lang="en-US" sz="2400" b="0" i="0" dirty="0">
                <a:effectLst/>
                <a:latin typeface="Times New Roman" panose="02020603050405020304" pitchFamily="18" charset="0"/>
                <a:cs typeface="Times New Roman" panose="02020603050405020304" pitchFamily="18" charset="0"/>
              </a:rPr>
              <a:t> map method.</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It transforms the elements of the source array and returns a new array by applying callback function on each item of an array.</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It is a higher-order function, and the return type is implicit, especially when we have one statement in the map function.</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The size of the new return array is the same as the original or source array.</a:t>
            </a:r>
          </a:p>
          <a:p>
            <a:pPr algn="l" fontAlgn="base">
              <a:buFont typeface="+mj-lt"/>
              <a:buAutoNum type="arabicPeriod"/>
            </a:pPr>
            <a:r>
              <a:rPr lang="en-US" sz="2400" b="0" i="0" dirty="0">
                <a:effectLst/>
                <a:latin typeface="Times New Roman" panose="02020603050405020304" pitchFamily="18" charset="0"/>
                <a:cs typeface="Times New Roman" panose="02020603050405020304" pitchFamily="18" charset="0"/>
              </a:rPr>
              <a:t>An index is optional, no need to add it if you don’t need it in a callback function.</a:t>
            </a:r>
          </a:p>
        </p:txBody>
      </p:sp>
    </p:spTree>
    <p:extLst>
      <p:ext uri="{BB962C8B-B14F-4D97-AF65-F5344CB8AC3E}">
        <p14:creationId xmlns:p14="http://schemas.microsoft.com/office/powerpoint/2010/main" val="1332467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4419-5595-4BCE-BD5A-BD66F3359804}"/>
              </a:ext>
            </a:extLst>
          </p:cNvPr>
          <p:cNvSpPr>
            <a:spLocks noGrp="1"/>
          </p:cNvSpPr>
          <p:nvPr>
            <p:ph type="title"/>
          </p:nvPr>
        </p:nvSpPr>
        <p:spPr/>
        <p:txBody>
          <a:bodyPr/>
          <a:lstStyle/>
          <a:p>
            <a:r>
              <a:rPr lang="en-IN" dirty="0" err="1"/>
              <a:t>Callbacks</a:t>
            </a:r>
            <a:endParaRPr lang="en-IN" dirty="0"/>
          </a:p>
        </p:txBody>
      </p:sp>
      <p:sp>
        <p:nvSpPr>
          <p:cNvPr id="3" name="Content Placeholder 2">
            <a:extLst>
              <a:ext uri="{FF2B5EF4-FFF2-40B4-BE49-F238E27FC236}">
                <a16:creationId xmlns:a16="http://schemas.microsoft.com/office/drawing/2014/main" id="{CE327509-1147-404D-8154-EEDEBDD47689}"/>
              </a:ext>
            </a:extLst>
          </p:cNvPr>
          <p:cNvSpPr>
            <a:spLocks noGrp="1"/>
          </p:cNvSpPr>
          <p:nvPr>
            <p:ph idx="1"/>
          </p:nvPr>
        </p:nvSpPr>
        <p:spPr/>
        <p:txBody>
          <a:bodyPr>
            <a:normAutofit/>
          </a:bodyPr>
          <a:lstStyle/>
          <a:p>
            <a:r>
              <a:rPr lang="en-US" sz="2600" b="0" i="1" dirty="0">
                <a:solidFill>
                  <a:srgbClr val="000000"/>
                </a:solidFill>
                <a:effectLst/>
                <a:latin typeface="Times New Roman" panose="02020603050405020304" pitchFamily="18" charset="0"/>
                <a:cs typeface="Times New Roman" panose="02020603050405020304" pitchFamily="18" charset="0"/>
              </a:rPr>
              <a:t>"I will call back later!"</a:t>
            </a:r>
            <a:endParaRPr lang="en-US" sz="2600" b="0" i="0" dirty="0">
              <a:solidFill>
                <a:srgbClr val="000000"/>
              </a:solidFill>
              <a:effectLst/>
              <a:latin typeface="Times New Roman" panose="02020603050405020304" pitchFamily="18" charset="0"/>
              <a:cs typeface="Times New Roman" panose="02020603050405020304" pitchFamily="18" charset="0"/>
            </a:endParaRPr>
          </a:p>
          <a:p>
            <a:r>
              <a:rPr lang="en-US" sz="2600" b="0" i="0" dirty="0">
                <a:solidFill>
                  <a:srgbClr val="000000"/>
                </a:solidFill>
                <a:effectLst/>
                <a:latin typeface="Times New Roman" panose="02020603050405020304" pitchFamily="18" charset="0"/>
                <a:cs typeface="Times New Roman" panose="02020603050405020304" pitchFamily="18" charset="0"/>
              </a:rPr>
              <a:t>A callback is a function passed as an argument to another function</a:t>
            </a:r>
          </a:p>
          <a:p>
            <a:r>
              <a:rPr lang="en-US" sz="2600" b="0" i="0" dirty="0">
                <a:solidFill>
                  <a:srgbClr val="000000"/>
                </a:solidFill>
                <a:effectLst/>
                <a:latin typeface="Times New Roman" panose="02020603050405020304" pitchFamily="18" charset="0"/>
                <a:cs typeface="Times New Roman" panose="02020603050405020304" pitchFamily="18" charset="0"/>
              </a:rPr>
              <a:t>This technique allows a function to call another function</a:t>
            </a:r>
          </a:p>
          <a:p>
            <a:r>
              <a:rPr lang="en-US" sz="2600" b="0" i="0" dirty="0">
                <a:solidFill>
                  <a:srgbClr val="000000"/>
                </a:solidFill>
                <a:effectLst/>
                <a:latin typeface="Times New Roman" panose="02020603050405020304" pitchFamily="18" charset="0"/>
                <a:cs typeface="Times New Roman" panose="02020603050405020304" pitchFamily="18" charset="0"/>
              </a:rPr>
              <a:t>A callback function can run after another function has finished</a:t>
            </a:r>
          </a:p>
          <a:p>
            <a:pPr algn="l">
              <a:buFont typeface="Wingdings" panose="05000000000000000000" pitchFamily="2" charset="2"/>
              <a:buChar char="Ø"/>
            </a:pPr>
            <a:r>
              <a:rPr lang="en-US" sz="2600" b="0" i="0" dirty="0">
                <a:solidFill>
                  <a:srgbClr val="000000"/>
                </a:solidFill>
                <a:effectLst/>
                <a:latin typeface="Times New Roman" panose="02020603050405020304" pitchFamily="18" charset="0"/>
                <a:cs typeface="Times New Roman" panose="02020603050405020304" pitchFamily="18" charset="0"/>
              </a:rPr>
              <a:t>When to Use a Callback?</a:t>
            </a:r>
          </a:p>
          <a:p>
            <a:pPr algn="l"/>
            <a:r>
              <a:rPr lang="en-US" sz="2600" b="0" i="0" dirty="0">
                <a:solidFill>
                  <a:srgbClr val="000000"/>
                </a:solidFill>
                <a:effectLst/>
                <a:latin typeface="Times New Roman" panose="02020603050405020304" pitchFamily="18" charset="0"/>
                <a:cs typeface="Times New Roman" panose="02020603050405020304" pitchFamily="18" charset="0"/>
              </a:rPr>
              <a:t>Where callbacks really shine are in asynchronous functions, where one function has to wait for another function (like waiting for a file to load).</a:t>
            </a:r>
          </a:p>
        </p:txBody>
      </p:sp>
    </p:spTree>
    <p:extLst>
      <p:ext uri="{BB962C8B-B14F-4D97-AF65-F5344CB8AC3E}">
        <p14:creationId xmlns:p14="http://schemas.microsoft.com/office/powerpoint/2010/main" val="3535986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B184-2062-4E93-8EE0-4E213F2CB9AE}"/>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Asynchronous</a:t>
            </a:r>
            <a:endParaRPr lang="en-IN" dirty="0"/>
          </a:p>
        </p:txBody>
      </p:sp>
      <p:sp>
        <p:nvSpPr>
          <p:cNvPr id="3" name="Content Placeholder 2">
            <a:extLst>
              <a:ext uri="{FF2B5EF4-FFF2-40B4-BE49-F238E27FC236}">
                <a16:creationId xmlns:a16="http://schemas.microsoft.com/office/drawing/2014/main" id="{6AB3F247-3341-4BA0-8606-D753390DA156}"/>
              </a:ext>
            </a:extLst>
          </p:cNvPr>
          <p:cNvSpPr>
            <a:spLocks noGrp="1"/>
          </p:cNvSpPr>
          <p:nvPr>
            <p:ph idx="1"/>
          </p:nvPr>
        </p:nvSpPr>
        <p:spPr/>
        <p:txBody>
          <a:bodyPr/>
          <a:lstStyle/>
          <a:p>
            <a:r>
              <a:rPr lang="en-US" b="1" i="0" dirty="0">
                <a:solidFill>
                  <a:srgbClr val="181819"/>
                </a:solidFill>
                <a:effectLst/>
                <a:latin typeface="Patron"/>
              </a:rPr>
              <a:t>Asynchronous</a:t>
            </a:r>
            <a:r>
              <a:rPr lang="en-US" b="0" i="0" dirty="0">
                <a:solidFill>
                  <a:srgbClr val="181819"/>
                </a:solidFill>
                <a:effectLst/>
                <a:latin typeface="Patron"/>
              </a:rPr>
              <a:t> is a non-blocking architecture, so the execution of one task isn’t dependent on another. Tasks can run simultaneously.</a:t>
            </a:r>
          </a:p>
          <a:p>
            <a:r>
              <a:rPr lang="en-US" dirty="0">
                <a:solidFill>
                  <a:srgbClr val="181819"/>
                </a:solidFill>
                <a:latin typeface="Patron"/>
              </a:rPr>
              <a:t>In Simple Words</a:t>
            </a:r>
          </a:p>
          <a:p>
            <a:pPr marL="0" indent="0">
              <a:buNone/>
            </a:pPr>
            <a:endParaRPr lang="en-IN" dirty="0"/>
          </a:p>
        </p:txBody>
      </p:sp>
      <p:sp>
        <p:nvSpPr>
          <p:cNvPr id="6" name="Rectangle 5">
            <a:extLst>
              <a:ext uri="{FF2B5EF4-FFF2-40B4-BE49-F238E27FC236}">
                <a16:creationId xmlns:a16="http://schemas.microsoft.com/office/drawing/2014/main" id="{07CFA418-4F68-4DF8-8785-31D6BD8533E0}"/>
              </a:ext>
            </a:extLst>
          </p:cNvPr>
          <p:cNvSpPr/>
          <p:nvPr/>
        </p:nvSpPr>
        <p:spPr>
          <a:xfrm>
            <a:off x="931333" y="3259667"/>
            <a:ext cx="6807200" cy="1473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b="0" i="1" dirty="0">
                <a:solidFill>
                  <a:srgbClr val="000000"/>
                </a:solidFill>
                <a:effectLst/>
                <a:latin typeface="Verdana" panose="020B0604030504040204" pitchFamily="34" charset="0"/>
              </a:rPr>
              <a:t>“I will finish later!"</a:t>
            </a: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Functions running in </a:t>
            </a:r>
            <a:r>
              <a:rPr lang="en-US" b="1" i="0" dirty="0">
                <a:solidFill>
                  <a:srgbClr val="000000"/>
                </a:solidFill>
                <a:effectLst/>
                <a:latin typeface="Verdana" panose="020B0604030504040204" pitchFamily="34" charset="0"/>
              </a:rPr>
              <a:t>parallel</a:t>
            </a:r>
            <a:r>
              <a:rPr lang="en-US" b="0" i="0" dirty="0">
                <a:solidFill>
                  <a:srgbClr val="000000"/>
                </a:solidFill>
                <a:effectLst/>
                <a:latin typeface="Verdana" panose="020B0604030504040204" pitchFamily="34" charset="0"/>
              </a:rPr>
              <a:t> with other functions are called </a:t>
            </a:r>
            <a:r>
              <a:rPr lang="en-US" b="1" i="0" dirty="0">
                <a:solidFill>
                  <a:srgbClr val="000000"/>
                </a:solidFill>
                <a:effectLst/>
                <a:latin typeface="Verdana" panose="020B0604030504040204" pitchFamily="34" charset="0"/>
              </a:rPr>
              <a:t>asynchronous</a:t>
            </a:r>
            <a:endParaRPr lang="en-US" b="0" i="0" dirty="0">
              <a:solidFill>
                <a:srgbClr val="000000"/>
              </a:solidFill>
              <a:effectLst/>
              <a:latin typeface="Verdana" panose="020B0604030504040204" pitchFamily="34" charset="0"/>
            </a:endParaRPr>
          </a:p>
          <a:p>
            <a:r>
              <a:rPr lang="en-US" b="0" i="0" dirty="0">
                <a:solidFill>
                  <a:srgbClr val="000000"/>
                </a:solidFill>
                <a:effectLst/>
                <a:latin typeface="Verdana" panose="020B0604030504040204" pitchFamily="34" charset="0"/>
              </a:rPr>
              <a:t>A good example is JavaScript </a:t>
            </a:r>
            <a:r>
              <a:rPr lang="en-US" b="0" i="0" dirty="0" err="1">
                <a:solidFill>
                  <a:srgbClr val="000000"/>
                </a:solidFill>
                <a:effectLst/>
                <a:latin typeface="Verdana" panose="020B0604030504040204" pitchFamily="34" charset="0"/>
              </a:rPr>
              <a:t>setTimeout</a:t>
            </a:r>
            <a:r>
              <a:rPr lang="en-US" b="0" i="0" dirty="0">
                <a:solidFill>
                  <a:srgbClr val="000000"/>
                </a:solidFill>
                <a:effectLst/>
                <a:latin typeface="Verdana" panose="020B0604030504040204" pitchFamily="34" charset="0"/>
              </a:rPr>
              <a:t>()</a:t>
            </a:r>
          </a:p>
        </p:txBody>
      </p:sp>
    </p:spTree>
    <p:extLst>
      <p:ext uri="{BB962C8B-B14F-4D97-AF65-F5344CB8AC3E}">
        <p14:creationId xmlns:p14="http://schemas.microsoft.com/office/powerpoint/2010/main" val="2556669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CED5-C9D8-4C6E-B2B6-76431D4BCD5C}"/>
              </a:ext>
            </a:extLst>
          </p:cNvPr>
          <p:cNvSpPr>
            <a:spLocks noGrp="1"/>
          </p:cNvSpPr>
          <p:nvPr>
            <p:ph type="title"/>
          </p:nvPr>
        </p:nvSpPr>
        <p:spPr/>
        <p:txBody>
          <a:bodyPr/>
          <a:lstStyle/>
          <a:p>
            <a:r>
              <a:rPr lang="en-US" i="0" dirty="0">
                <a:solidFill>
                  <a:srgbClr val="181819"/>
                </a:solidFill>
                <a:effectLst/>
                <a:latin typeface="Times New Roman" panose="02020603050405020304" pitchFamily="18" charset="0"/>
                <a:cs typeface="Times New Roman" panose="02020603050405020304" pitchFamily="18" charset="0"/>
              </a:rPr>
              <a:t>When to use async programming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B1A4BE-3080-4C49-9177-625DB42804A3}"/>
              </a:ext>
            </a:extLst>
          </p:cNvPr>
          <p:cNvSpPr>
            <a:spLocks noGrp="1"/>
          </p:cNvSpPr>
          <p:nvPr>
            <p:ph idx="1"/>
          </p:nvPr>
        </p:nvSpPr>
        <p:spPr/>
        <p:txBody>
          <a:bodyPr>
            <a:normAutofit/>
          </a:bodyPr>
          <a:lstStyle/>
          <a:p>
            <a:pPr algn="l" fontAlgn="base"/>
            <a:r>
              <a:rPr lang="en-US" sz="2400" b="0" i="0" dirty="0">
                <a:solidFill>
                  <a:srgbClr val="181819"/>
                </a:solidFill>
                <a:effectLst/>
                <a:latin typeface="Times New Roman" panose="02020603050405020304" pitchFamily="18" charset="0"/>
                <a:cs typeface="Times New Roman" panose="02020603050405020304" pitchFamily="18" charset="0"/>
              </a:rPr>
              <a:t>Asynchronous programming should only be used in programming independent tasks, where it plays a critical role.</a:t>
            </a:r>
          </a:p>
          <a:p>
            <a:pPr algn="l" fontAlgn="base"/>
            <a:r>
              <a:rPr lang="en-US" sz="2400" b="0" i="0" dirty="0">
                <a:solidFill>
                  <a:srgbClr val="181819"/>
                </a:solidFill>
                <a:effectLst/>
                <a:latin typeface="Times New Roman" panose="02020603050405020304" pitchFamily="18" charset="0"/>
                <a:cs typeface="Times New Roman" panose="02020603050405020304" pitchFamily="18" charset="0"/>
              </a:rPr>
              <a:t>For instance, asynchronous programs are ideal for development projects with a large number of iterations. Because steps don’t have to follow a fixed sequence, asynchronous programming will keep development moving forward.</a:t>
            </a:r>
          </a:p>
          <a:p>
            <a:pPr algn="l" fontAlgn="base"/>
            <a:r>
              <a:rPr lang="en-US" sz="2400" b="0" i="0" dirty="0">
                <a:solidFill>
                  <a:srgbClr val="181819"/>
                </a:solidFill>
                <a:effectLst/>
                <a:latin typeface="Times New Roman" panose="02020603050405020304" pitchFamily="18" charset="0"/>
                <a:cs typeface="Times New Roman" panose="02020603050405020304" pitchFamily="18" charset="0"/>
              </a:rPr>
              <a:t>Responsive UI is a great use case for asynchronous planning. Take, for example, a shopping app. When a user pulls up their order, the font size should increase. Instead of first waiting to load the history and update the font size, asynchronous programming can make both actions happen simultaneously.</a:t>
            </a:r>
          </a:p>
        </p:txBody>
      </p:sp>
    </p:spTree>
    <p:extLst>
      <p:ext uri="{BB962C8B-B14F-4D97-AF65-F5344CB8AC3E}">
        <p14:creationId xmlns:p14="http://schemas.microsoft.com/office/powerpoint/2010/main" val="35185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8A7C1-A14A-4A1E-B68F-F993EE697C8A}"/>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 Promises</a:t>
            </a:r>
            <a:endParaRPr lang="en-IN" dirty="0"/>
          </a:p>
        </p:txBody>
      </p:sp>
      <p:sp>
        <p:nvSpPr>
          <p:cNvPr id="3" name="Content Placeholder 2">
            <a:extLst>
              <a:ext uri="{FF2B5EF4-FFF2-40B4-BE49-F238E27FC236}">
                <a16:creationId xmlns:a16="http://schemas.microsoft.com/office/drawing/2014/main" id="{8103FB58-F173-483D-995C-3CF983281766}"/>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sz="2400" b="0" i="1" dirty="0">
                <a:solidFill>
                  <a:srgbClr val="000000"/>
                </a:solidFill>
                <a:effectLst/>
                <a:latin typeface="Times New Roman" panose="02020603050405020304" pitchFamily="18" charset="0"/>
                <a:cs typeface="Times New Roman" panose="02020603050405020304" pitchFamily="18" charset="0"/>
              </a:rPr>
              <a:t>"I Promise a Result!"</a:t>
            </a:r>
            <a:endParaRPr lang="en-US" sz="2400" b="0" i="0" dirty="0">
              <a:solidFill>
                <a:srgbClr val="000000"/>
              </a:solidFill>
              <a:effectLst/>
              <a:latin typeface="Times New Roman" panose="02020603050405020304" pitchFamily="18" charset="0"/>
              <a:cs typeface="Times New Roman" panose="02020603050405020304" pitchFamily="18" charset="0"/>
            </a:endParaRPr>
          </a:p>
          <a:p>
            <a:r>
              <a:rPr lang="en-US" sz="2400" b="0" i="0" dirty="0">
                <a:solidFill>
                  <a:srgbClr val="000000"/>
                </a:solidFill>
                <a:effectLst/>
                <a:latin typeface="Times New Roman" panose="02020603050405020304" pitchFamily="18" charset="0"/>
                <a:cs typeface="Times New Roman" panose="02020603050405020304" pitchFamily="18" charset="0"/>
              </a:rPr>
              <a:t>"Producing code" is code that can take some time</a:t>
            </a:r>
          </a:p>
          <a:p>
            <a:r>
              <a:rPr lang="en-US" sz="2400" b="0" i="0" dirty="0">
                <a:solidFill>
                  <a:srgbClr val="000000"/>
                </a:solidFill>
                <a:effectLst/>
                <a:latin typeface="Times New Roman" panose="02020603050405020304" pitchFamily="18" charset="0"/>
                <a:cs typeface="Times New Roman" panose="02020603050405020304" pitchFamily="18" charset="0"/>
              </a:rPr>
              <a:t>"Consuming code" is code that must wait for the result</a:t>
            </a:r>
          </a:p>
          <a:p>
            <a:r>
              <a:rPr lang="en-US" sz="2400" b="0" i="0" dirty="0">
                <a:solidFill>
                  <a:srgbClr val="000000"/>
                </a:solidFill>
                <a:effectLst/>
                <a:latin typeface="Times New Roman" panose="02020603050405020304" pitchFamily="18" charset="0"/>
                <a:cs typeface="Times New Roman" panose="02020603050405020304" pitchFamily="18" charset="0"/>
              </a:rPr>
              <a:t>A Promise is a JavaScript object that links producing code and consuming code</a:t>
            </a:r>
          </a:p>
          <a:p>
            <a:pPr marL="0" indent="0">
              <a:buNone/>
            </a:pPr>
            <a:r>
              <a:rPr lang="en-IN" sz="2400" dirty="0">
                <a:latin typeface="Times New Roman" panose="02020603050405020304" pitchFamily="18" charset="0"/>
                <a:cs typeface="Times New Roman" panose="02020603050405020304" pitchFamily="18" charset="0"/>
              </a:rPr>
              <a:t>Syntax</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D907C6F-DF7B-480C-BEE0-E81B6E098060}"/>
              </a:ext>
            </a:extLst>
          </p:cNvPr>
          <p:cNvSpPr/>
          <p:nvPr/>
        </p:nvSpPr>
        <p:spPr>
          <a:xfrm>
            <a:off x="1032932" y="4001294"/>
            <a:ext cx="6993467" cy="208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sz="1200" b="0" i="0" dirty="0">
                <a:solidFill>
                  <a:srgbClr val="0000CD"/>
                </a:solidFill>
                <a:effectLst/>
                <a:latin typeface="Consolas" panose="020B0609020204030204" pitchFamily="49" charset="0"/>
              </a:rPr>
              <a:t>let</a:t>
            </a:r>
            <a:r>
              <a:rPr lang="en-IN" sz="1200" b="0" i="0" dirty="0">
                <a:solidFill>
                  <a:srgbClr val="000000"/>
                </a:solidFill>
                <a:effectLst/>
                <a:latin typeface="Consolas" panose="020B0609020204030204" pitchFamily="49" charset="0"/>
              </a:rPr>
              <a:t> </a:t>
            </a:r>
            <a:r>
              <a:rPr lang="en-IN" sz="1200" b="0" i="0" dirty="0" err="1">
                <a:solidFill>
                  <a:srgbClr val="000000"/>
                </a:solidFill>
                <a:effectLst/>
                <a:latin typeface="Consolas" panose="020B0609020204030204" pitchFamily="49" charset="0"/>
              </a:rPr>
              <a:t>myPromise</a:t>
            </a:r>
            <a:r>
              <a:rPr lang="en-IN" sz="1200" b="0" i="0" dirty="0">
                <a:solidFill>
                  <a:srgbClr val="000000"/>
                </a:solidFill>
                <a:effectLst/>
                <a:latin typeface="Consolas" panose="020B0609020204030204" pitchFamily="49" charset="0"/>
              </a:rPr>
              <a:t> = </a:t>
            </a:r>
            <a:r>
              <a:rPr lang="en-IN" sz="1200" b="0" i="0" dirty="0">
                <a:solidFill>
                  <a:srgbClr val="0000CD"/>
                </a:solidFill>
                <a:effectLst/>
                <a:latin typeface="Consolas" panose="020B0609020204030204" pitchFamily="49" charset="0"/>
              </a:rPr>
              <a:t>new</a:t>
            </a:r>
            <a:r>
              <a:rPr lang="en-IN" sz="1200" b="0" i="0" dirty="0">
                <a:solidFill>
                  <a:srgbClr val="000000"/>
                </a:solidFill>
                <a:effectLst/>
                <a:latin typeface="Consolas" panose="020B0609020204030204" pitchFamily="49" charset="0"/>
              </a:rPr>
              <a:t> Promise(</a:t>
            </a:r>
            <a:r>
              <a:rPr lang="en-IN" sz="1200" b="0" i="0" dirty="0">
                <a:solidFill>
                  <a:srgbClr val="0000CD"/>
                </a:solidFill>
                <a:effectLst/>
                <a:latin typeface="Consolas" panose="020B0609020204030204" pitchFamily="49" charset="0"/>
              </a:rPr>
              <a:t>function</a:t>
            </a:r>
            <a:r>
              <a:rPr lang="en-IN" sz="1200" b="0" i="0" dirty="0">
                <a:solidFill>
                  <a:srgbClr val="000000"/>
                </a:solidFill>
                <a:effectLst/>
                <a:latin typeface="Consolas" panose="020B0609020204030204" pitchFamily="49" charset="0"/>
              </a:rPr>
              <a:t>(</a:t>
            </a:r>
            <a:r>
              <a:rPr lang="en-IN" sz="1200" b="0" i="0" dirty="0" err="1">
                <a:solidFill>
                  <a:srgbClr val="000000"/>
                </a:solidFill>
                <a:effectLst/>
                <a:latin typeface="Consolas" panose="020B0609020204030204" pitchFamily="49" charset="0"/>
              </a:rPr>
              <a:t>myResolve</a:t>
            </a:r>
            <a:r>
              <a:rPr lang="en-IN" sz="1200" b="0" i="0" dirty="0">
                <a:solidFill>
                  <a:srgbClr val="000000"/>
                </a:solidFill>
                <a:effectLst/>
                <a:latin typeface="Consolas" panose="020B0609020204030204" pitchFamily="49" charset="0"/>
              </a:rPr>
              <a:t>, </a:t>
            </a:r>
            <a:r>
              <a:rPr lang="en-IN" sz="1200" b="0" i="0" dirty="0" err="1">
                <a:solidFill>
                  <a:srgbClr val="000000"/>
                </a:solidFill>
                <a:effectLst/>
                <a:latin typeface="Consolas" panose="020B0609020204030204" pitchFamily="49" charset="0"/>
              </a:rPr>
              <a:t>myReject</a:t>
            </a:r>
            <a:r>
              <a:rPr lang="en-IN" sz="1200" b="0" i="0" dirty="0">
                <a:solidFill>
                  <a:srgbClr val="000000"/>
                </a:solidFill>
                <a:effectLst/>
                <a:latin typeface="Consolas" panose="020B0609020204030204" pitchFamily="49" charset="0"/>
              </a:rPr>
              <a:t>) {</a:t>
            </a:r>
            <a:br>
              <a:rPr lang="en-IN" sz="1200" dirty="0"/>
            </a:br>
            <a:r>
              <a:rPr lang="en-IN" sz="1200" b="0" i="0" dirty="0">
                <a:solidFill>
                  <a:srgbClr val="008000"/>
                </a:solidFill>
                <a:effectLst/>
                <a:latin typeface="Consolas" panose="020B0609020204030204" pitchFamily="49" charset="0"/>
              </a:rPr>
              <a:t>// "Producing Code" (May take some time)</a:t>
            </a:r>
            <a:br>
              <a:rPr lang="en-IN" sz="1200" b="0" i="0" dirty="0">
                <a:solidFill>
                  <a:srgbClr val="008000"/>
                </a:solidFill>
                <a:effectLst/>
                <a:latin typeface="Consolas" panose="020B0609020204030204" pitchFamily="49" charset="0"/>
              </a:rPr>
            </a:br>
            <a:br>
              <a:rPr lang="en-IN" sz="1200" dirty="0"/>
            </a:br>
            <a:r>
              <a:rPr lang="en-IN" sz="1200" b="0" i="0" dirty="0">
                <a:solidFill>
                  <a:srgbClr val="000000"/>
                </a:solidFill>
                <a:effectLst/>
                <a:latin typeface="Consolas" panose="020B0609020204030204" pitchFamily="49" charset="0"/>
              </a:rPr>
              <a:t>  </a:t>
            </a:r>
            <a:r>
              <a:rPr lang="en-IN" sz="1200" b="0" i="0" dirty="0" err="1">
                <a:solidFill>
                  <a:srgbClr val="000000"/>
                </a:solidFill>
                <a:effectLst/>
                <a:latin typeface="Consolas" panose="020B0609020204030204" pitchFamily="49" charset="0"/>
              </a:rPr>
              <a:t>myResolve</a:t>
            </a:r>
            <a:r>
              <a:rPr lang="en-IN" sz="1200" b="0" i="0" dirty="0">
                <a:solidFill>
                  <a:srgbClr val="000000"/>
                </a:solidFill>
                <a:effectLst/>
                <a:latin typeface="Consolas" panose="020B0609020204030204" pitchFamily="49" charset="0"/>
              </a:rPr>
              <a:t>(); </a:t>
            </a:r>
            <a:r>
              <a:rPr lang="en-IN" sz="1200" b="0" i="0" dirty="0">
                <a:solidFill>
                  <a:srgbClr val="008000"/>
                </a:solidFill>
                <a:effectLst/>
                <a:latin typeface="Consolas" panose="020B0609020204030204" pitchFamily="49" charset="0"/>
              </a:rPr>
              <a:t>// when successful</a:t>
            </a:r>
            <a:br>
              <a:rPr lang="en-IN" sz="1200" b="0" i="0" dirty="0">
                <a:solidFill>
                  <a:srgbClr val="008000"/>
                </a:solidFill>
                <a:effectLst/>
                <a:latin typeface="Consolas" panose="020B0609020204030204" pitchFamily="49" charset="0"/>
              </a:rPr>
            </a:br>
            <a:r>
              <a:rPr lang="en-IN" sz="1200" b="0" i="0" dirty="0">
                <a:solidFill>
                  <a:srgbClr val="000000"/>
                </a:solidFill>
                <a:effectLst/>
                <a:latin typeface="Consolas" panose="020B0609020204030204" pitchFamily="49" charset="0"/>
              </a:rPr>
              <a:t>  </a:t>
            </a:r>
            <a:r>
              <a:rPr lang="en-IN" sz="1200" b="0" i="0" dirty="0" err="1">
                <a:solidFill>
                  <a:srgbClr val="000000"/>
                </a:solidFill>
                <a:effectLst/>
                <a:latin typeface="Consolas" panose="020B0609020204030204" pitchFamily="49" charset="0"/>
              </a:rPr>
              <a:t>myReject</a:t>
            </a:r>
            <a:r>
              <a:rPr lang="en-IN" sz="1200" b="0" i="0" dirty="0">
                <a:solidFill>
                  <a:srgbClr val="000000"/>
                </a:solidFill>
                <a:effectLst/>
                <a:latin typeface="Consolas" panose="020B0609020204030204" pitchFamily="49" charset="0"/>
              </a:rPr>
              <a:t>();  </a:t>
            </a:r>
            <a:r>
              <a:rPr lang="en-IN" sz="1200" b="0" i="0" dirty="0">
                <a:solidFill>
                  <a:srgbClr val="008000"/>
                </a:solidFill>
                <a:effectLst/>
                <a:latin typeface="Consolas" panose="020B0609020204030204" pitchFamily="49" charset="0"/>
              </a:rPr>
              <a:t>// when error</a:t>
            </a:r>
            <a:br>
              <a:rPr lang="en-IN" sz="1200" b="0" i="0" dirty="0">
                <a:solidFill>
                  <a:srgbClr val="008000"/>
                </a:solidFill>
                <a:effectLst/>
                <a:latin typeface="Consolas" panose="020B0609020204030204" pitchFamily="49" charset="0"/>
              </a:rPr>
            </a:br>
            <a:r>
              <a:rPr lang="en-IN" sz="1200" b="0" i="0" dirty="0">
                <a:solidFill>
                  <a:srgbClr val="000000"/>
                </a:solidFill>
                <a:effectLst/>
                <a:latin typeface="Consolas" panose="020B0609020204030204" pitchFamily="49" charset="0"/>
              </a:rPr>
              <a:t>});</a:t>
            </a:r>
            <a:br>
              <a:rPr lang="en-IN" sz="1200" dirty="0"/>
            </a:br>
            <a:br>
              <a:rPr lang="en-IN" sz="1200" dirty="0"/>
            </a:br>
            <a:r>
              <a:rPr lang="en-IN" sz="1200" b="0" i="0" dirty="0">
                <a:solidFill>
                  <a:srgbClr val="008000"/>
                </a:solidFill>
                <a:effectLst/>
                <a:latin typeface="Consolas" panose="020B0609020204030204" pitchFamily="49" charset="0"/>
              </a:rPr>
              <a:t>// "Consuming Code" (Must wait for a fulfilled Promise)</a:t>
            </a:r>
            <a:br>
              <a:rPr lang="en-IN" sz="1200" b="0" i="0" dirty="0">
                <a:solidFill>
                  <a:srgbClr val="008000"/>
                </a:solidFill>
                <a:effectLst/>
                <a:latin typeface="Consolas" panose="020B0609020204030204" pitchFamily="49" charset="0"/>
              </a:rPr>
            </a:br>
            <a:r>
              <a:rPr lang="en-IN" sz="1200" b="0" i="0" dirty="0" err="1">
                <a:solidFill>
                  <a:srgbClr val="000000"/>
                </a:solidFill>
                <a:effectLst/>
                <a:latin typeface="Consolas" panose="020B0609020204030204" pitchFamily="49" charset="0"/>
              </a:rPr>
              <a:t>myPromise.</a:t>
            </a:r>
            <a:r>
              <a:rPr lang="en-IN" sz="1200" b="0" i="0" dirty="0" err="1">
                <a:solidFill>
                  <a:srgbClr val="0000CD"/>
                </a:solidFill>
                <a:effectLst/>
                <a:latin typeface="Consolas" panose="020B0609020204030204" pitchFamily="49" charset="0"/>
              </a:rPr>
              <a:t>then</a:t>
            </a:r>
            <a:r>
              <a:rPr lang="en-IN" sz="1200" b="0" i="0" dirty="0">
                <a:solidFill>
                  <a:srgbClr val="000000"/>
                </a:solidFill>
                <a:effectLst/>
                <a:latin typeface="Consolas" panose="020B0609020204030204" pitchFamily="49" charset="0"/>
              </a:rPr>
              <a:t>(</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function</a:t>
            </a:r>
            <a:r>
              <a:rPr lang="en-IN" sz="1200" b="0" i="0" dirty="0">
                <a:solidFill>
                  <a:srgbClr val="000000"/>
                </a:solidFill>
                <a:effectLst/>
                <a:latin typeface="Consolas" panose="020B0609020204030204" pitchFamily="49" charset="0"/>
              </a:rPr>
              <a:t>(value) { </a:t>
            </a:r>
            <a:r>
              <a:rPr lang="en-IN" sz="1200" b="0" i="0" dirty="0">
                <a:solidFill>
                  <a:srgbClr val="FF5500"/>
                </a:solidFill>
                <a:effectLst/>
                <a:latin typeface="Consolas" panose="020B0609020204030204" pitchFamily="49" charset="0"/>
              </a:rPr>
              <a:t>/* code if successful */</a:t>
            </a:r>
            <a:r>
              <a:rPr lang="en-IN" sz="1200" b="0" i="0" dirty="0">
                <a:solidFill>
                  <a:srgbClr val="000000"/>
                </a:solidFill>
                <a:effectLst/>
                <a:latin typeface="Consolas" panose="020B0609020204030204" pitchFamily="49" charset="0"/>
              </a:rPr>
              <a:t> },</a:t>
            </a:r>
            <a:br>
              <a:rPr lang="en-IN" sz="1200" dirty="0"/>
            </a:br>
            <a:r>
              <a:rPr lang="en-IN" sz="1200" b="0" i="0" dirty="0">
                <a:solidFill>
                  <a:srgbClr val="000000"/>
                </a:solidFill>
                <a:effectLst/>
                <a:latin typeface="Consolas" panose="020B0609020204030204" pitchFamily="49" charset="0"/>
              </a:rPr>
              <a:t>  </a:t>
            </a:r>
            <a:r>
              <a:rPr lang="en-IN" sz="1200" b="0" i="0" dirty="0">
                <a:solidFill>
                  <a:srgbClr val="0000CD"/>
                </a:solidFill>
                <a:effectLst/>
                <a:latin typeface="Consolas" panose="020B0609020204030204" pitchFamily="49" charset="0"/>
              </a:rPr>
              <a:t>function</a:t>
            </a:r>
            <a:r>
              <a:rPr lang="en-IN" sz="1200" b="0" i="0" dirty="0">
                <a:solidFill>
                  <a:srgbClr val="000000"/>
                </a:solidFill>
                <a:effectLst/>
                <a:latin typeface="Consolas" panose="020B0609020204030204" pitchFamily="49" charset="0"/>
              </a:rPr>
              <a:t>(error) { </a:t>
            </a:r>
            <a:r>
              <a:rPr lang="en-IN" sz="1200" b="0" i="0" dirty="0">
                <a:solidFill>
                  <a:srgbClr val="FF5500"/>
                </a:solidFill>
                <a:effectLst/>
                <a:latin typeface="Consolas" panose="020B0609020204030204" pitchFamily="49" charset="0"/>
              </a:rPr>
              <a:t>/* code if some error */</a:t>
            </a:r>
            <a:r>
              <a:rPr lang="en-IN" sz="1200" b="0" i="0" dirty="0">
                <a:solidFill>
                  <a:srgbClr val="000000"/>
                </a:solidFill>
                <a:effectLst/>
                <a:latin typeface="Consolas" panose="020B0609020204030204" pitchFamily="49" charset="0"/>
              </a:rPr>
              <a:t> }</a:t>
            </a:r>
            <a:endParaRPr lang="en-IN" sz="1200" dirty="0"/>
          </a:p>
        </p:txBody>
      </p:sp>
    </p:spTree>
    <p:extLst>
      <p:ext uri="{BB962C8B-B14F-4D97-AF65-F5344CB8AC3E}">
        <p14:creationId xmlns:p14="http://schemas.microsoft.com/office/powerpoint/2010/main" val="20077809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F29F-EBED-4C32-8C52-1FE5D88280A2}"/>
              </a:ext>
            </a:extLst>
          </p:cNvPr>
          <p:cNvSpPr>
            <a:spLocks noGrp="1"/>
          </p:cNvSpPr>
          <p:nvPr>
            <p:ph type="title"/>
          </p:nvPr>
        </p:nvSpPr>
        <p:spPr/>
        <p:txBody>
          <a:bodyPr/>
          <a:lstStyle/>
          <a:p>
            <a:r>
              <a:rPr lang="en-IN" b="0" i="0" dirty="0">
                <a:solidFill>
                  <a:srgbClr val="000000"/>
                </a:solidFill>
                <a:effectLst/>
                <a:latin typeface="Times New Roman" panose="02020603050405020304" pitchFamily="18" charset="0"/>
                <a:cs typeface="Times New Roman" panose="02020603050405020304" pitchFamily="18" charset="0"/>
              </a:rPr>
              <a:t>Promise Object Properties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77A4B9-8DA5-47C4-8635-FDA2752F005D}"/>
              </a:ext>
            </a:extLst>
          </p:cNvPr>
          <p:cNvSpPr>
            <a:spLocks noGrp="1"/>
          </p:cNvSpPr>
          <p:nvPr>
            <p:ph idx="1"/>
          </p:nvPr>
        </p:nvSpPr>
        <p:spPr/>
        <p:txBody>
          <a:bodyPr>
            <a:normAutofit/>
          </a:bodyPr>
          <a:lstStyle/>
          <a:p>
            <a:pPr algn="l"/>
            <a:r>
              <a:rPr lang="en-US" sz="1800" b="0" i="0" dirty="0">
                <a:solidFill>
                  <a:srgbClr val="000000"/>
                </a:solidFill>
                <a:effectLst/>
                <a:latin typeface="Times New Roman" panose="02020603050405020304" pitchFamily="18" charset="0"/>
                <a:cs typeface="Times New Roman" panose="02020603050405020304" pitchFamily="18" charset="0"/>
              </a:rPr>
              <a:t>A JavaScript Promise object can be:</a:t>
            </a:r>
          </a:p>
          <a:p>
            <a:pPr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Pending</a:t>
            </a:r>
          </a:p>
          <a:p>
            <a:pPr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Fulfilled</a:t>
            </a:r>
          </a:p>
          <a:p>
            <a:pPr algn="l">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Rejected</a:t>
            </a:r>
          </a:p>
          <a:p>
            <a:pPr algn="l"/>
            <a:r>
              <a:rPr lang="en-US" sz="1800" b="0" i="0" dirty="0">
                <a:solidFill>
                  <a:srgbClr val="000000"/>
                </a:solidFill>
                <a:effectLst/>
                <a:latin typeface="Times New Roman" panose="02020603050405020304" pitchFamily="18" charset="0"/>
                <a:cs typeface="Times New Roman" panose="02020603050405020304" pitchFamily="18" charset="0"/>
              </a:rPr>
              <a:t>The Promise object supports two properties: </a:t>
            </a:r>
            <a:r>
              <a:rPr lang="en-US" sz="1800" b="1" i="0" dirty="0">
                <a:solidFill>
                  <a:srgbClr val="000000"/>
                </a:solidFill>
                <a:effectLst/>
                <a:latin typeface="Times New Roman" panose="02020603050405020304" pitchFamily="18" charset="0"/>
                <a:cs typeface="Times New Roman" panose="02020603050405020304" pitchFamily="18" charset="0"/>
              </a:rPr>
              <a:t>state</a:t>
            </a:r>
            <a:r>
              <a:rPr lang="en-US" sz="1800" b="0" i="0" dirty="0">
                <a:solidFill>
                  <a:srgbClr val="000000"/>
                </a:solidFill>
                <a:effectLst/>
                <a:latin typeface="Times New Roman" panose="02020603050405020304" pitchFamily="18" charset="0"/>
                <a:cs typeface="Times New Roman" panose="02020603050405020304" pitchFamily="18" charset="0"/>
              </a:rPr>
              <a:t> and </a:t>
            </a:r>
            <a:r>
              <a:rPr lang="en-US" sz="1800" b="1" i="0" dirty="0">
                <a:solidFill>
                  <a:srgbClr val="000000"/>
                </a:solidFill>
                <a:effectLst/>
                <a:latin typeface="Times New Roman" panose="02020603050405020304" pitchFamily="18" charset="0"/>
                <a:cs typeface="Times New Roman" panose="02020603050405020304" pitchFamily="18" charset="0"/>
              </a:rPr>
              <a:t>result</a:t>
            </a:r>
            <a:r>
              <a:rPr lang="en-US" sz="1800" b="0" i="0" dirty="0">
                <a:solidFill>
                  <a:srgbClr val="000000"/>
                </a:solidFill>
                <a:effectLst/>
                <a:latin typeface="Times New Roman" panose="02020603050405020304" pitchFamily="18" charset="0"/>
                <a:cs typeface="Times New Roman" panose="02020603050405020304" pitchFamily="18" charset="0"/>
              </a:rPr>
              <a:t>.</a:t>
            </a:r>
          </a:p>
          <a:p>
            <a:pPr algn="l"/>
            <a:r>
              <a:rPr lang="en-US" sz="1800" b="0" i="0" dirty="0">
                <a:solidFill>
                  <a:srgbClr val="000000"/>
                </a:solidFill>
                <a:effectLst/>
                <a:latin typeface="Times New Roman" panose="02020603050405020304" pitchFamily="18" charset="0"/>
                <a:cs typeface="Times New Roman" panose="02020603050405020304" pitchFamily="18" charset="0"/>
              </a:rPr>
              <a:t>While a Promise object is "pending" (working), the result is undefined.</a:t>
            </a:r>
          </a:p>
          <a:p>
            <a:pPr algn="l"/>
            <a:r>
              <a:rPr lang="en-US" sz="1800" b="0" i="0" dirty="0">
                <a:solidFill>
                  <a:srgbClr val="000000"/>
                </a:solidFill>
                <a:effectLst/>
                <a:latin typeface="Times New Roman" panose="02020603050405020304" pitchFamily="18" charset="0"/>
                <a:cs typeface="Times New Roman" panose="02020603050405020304" pitchFamily="18" charset="0"/>
              </a:rPr>
              <a:t>When a Promise object is "fulfilled", the result is a value.</a:t>
            </a:r>
          </a:p>
          <a:p>
            <a:pPr algn="l"/>
            <a:r>
              <a:rPr lang="en-US" sz="1800" b="0" i="0" dirty="0">
                <a:solidFill>
                  <a:srgbClr val="000000"/>
                </a:solidFill>
                <a:effectLst/>
                <a:latin typeface="Times New Roman" panose="02020603050405020304" pitchFamily="18" charset="0"/>
                <a:cs typeface="Times New Roman" panose="02020603050405020304" pitchFamily="18" charset="0"/>
              </a:rPr>
              <a:t>When a Promise object is "rejected", the result is an error object.</a:t>
            </a:r>
          </a:p>
          <a:p>
            <a:pPr marL="0" indent="0" algn="l">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AEE76667-48EA-40B7-96C2-8240FC60E09B}"/>
              </a:ext>
            </a:extLst>
          </p:cNvPr>
          <p:cNvGraphicFramePr>
            <a:graphicFrameLocks noGrp="1"/>
          </p:cNvGraphicFramePr>
          <p:nvPr>
            <p:extLst>
              <p:ext uri="{D42A27DB-BD31-4B8C-83A1-F6EECF244321}">
                <p14:modId xmlns:p14="http://schemas.microsoft.com/office/powerpoint/2010/main" val="283605866"/>
              </p:ext>
            </p:extLst>
          </p:nvPr>
        </p:nvGraphicFramePr>
        <p:xfrm>
          <a:off x="778933" y="4804340"/>
          <a:ext cx="9033933" cy="1507560"/>
        </p:xfrm>
        <a:graphic>
          <a:graphicData uri="http://schemas.openxmlformats.org/drawingml/2006/table">
            <a:tbl>
              <a:tblPr/>
              <a:tblGrid>
                <a:gridCol w="3047498">
                  <a:extLst>
                    <a:ext uri="{9D8B030D-6E8A-4147-A177-3AD203B41FA5}">
                      <a16:colId xmlns:a16="http://schemas.microsoft.com/office/drawing/2014/main" val="3710189767"/>
                    </a:ext>
                  </a:extLst>
                </a:gridCol>
                <a:gridCol w="5986435">
                  <a:extLst>
                    <a:ext uri="{9D8B030D-6E8A-4147-A177-3AD203B41FA5}">
                      <a16:colId xmlns:a16="http://schemas.microsoft.com/office/drawing/2014/main" val="4247765153"/>
                    </a:ext>
                  </a:extLst>
                </a:gridCol>
              </a:tblGrid>
              <a:tr h="372540">
                <a:tc>
                  <a:txBody>
                    <a:bodyPr/>
                    <a:lstStyle/>
                    <a:p>
                      <a:pPr algn="l" fontAlgn="t"/>
                      <a:r>
                        <a:rPr lang="en-IN" sz="1600">
                          <a:effectLst/>
                        </a:rPr>
                        <a:t>myPromise.state</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myPromise.result</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33113886"/>
                  </a:ext>
                </a:extLst>
              </a:tr>
              <a:tr h="372540">
                <a:tc>
                  <a:txBody>
                    <a:bodyPr/>
                    <a:lstStyle/>
                    <a:p>
                      <a:pPr algn="l" fontAlgn="t"/>
                      <a:r>
                        <a:rPr lang="en-IN" sz="1600">
                          <a:effectLst/>
                        </a:rPr>
                        <a:t>"pending"</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600">
                          <a:effectLst/>
                        </a:rPr>
                        <a:t>undefined</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57400071"/>
                  </a:ext>
                </a:extLst>
              </a:tr>
              <a:tr h="372540">
                <a:tc>
                  <a:txBody>
                    <a:bodyPr/>
                    <a:lstStyle/>
                    <a:p>
                      <a:pPr algn="l" fontAlgn="t"/>
                      <a:r>
                        <a:rPr lang="en-IN" sz="1600">
                          <a:effectLst/>
                        </a:rPr>
                        <a:t>"fulfilled"</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a result value</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70591359"/>
                  </a:ext>
                </a:extLst>
              </a:tr>
              <a:tr h="372540">
                <a:tc>
                  <a:txBody>
                    <a:bodyPr/>
                    <a:lstStyle/>
                    <a:p>
                      <a:pPr algn="l" fontAlgn="t"/>
                      <a:r>
                        <a:rPr lang="en-IN" sz="1600">
                          <a:effectLst/>
                        </a:rPr>
                        <a:t>"rejected"</a:t>
                      </a:r>
                    </a:p>
                  </a:txBody>
                  <a:tcPr marL="133050"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dirty="0">
                          <a:effectLst/>
                        </a:rPr>
                        <a:t>an error object</a:t>
                      </a:r>
                    </a:p>
                  </a:txBody>
                  <a:tcPr marL="66525" marR="66525" marT="66525" marB="6652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33805926"/>
                  </a:ext>
                </a:extLst>
              </a:tr>
            </a:tbl>
          </a:graphicData>
        </a:graphic>
      </p:graphicFrame>
    </p:spTree>
    <p:extLst>
      <p:ext uri="{BB962C8B-B14F-4D97-AF65-F5344CB8AC3E}">
        <p14:creationId xmlns:p14="http://schemas.microsoft.com/office/powerpoint/2010/main" val="756357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1B72-3817-4FB9-8B17-43CF8DBCCFFD}"/>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Async</a:t>
            </a:r>
            <a:endParaRPr lang="en-IN" dirty="0"/>
          </a:p>
        </p:txBody>
      </p:sp>
      <p:sp>
        <p:nvSpPr>
          <p:cNvPr id="3" name="Content Placeholder 2">
            <a:extLst>
              <a:ext uri="{FF2B5EF4-FFF2-40B4-BE49-F238E27FC236}">
                <a16:creationId xmlns:a16="http://schemas.microsoft.com/office/drawing/2014/main" id="{BFA4E67E-46B0-477E-8AED-178F5A285AE2}"/>
              </a:ext>
            </a:extLst>
          </p:cNvPr>
          <p:cNvSpPr>
            <a:spLocks noGrp="1"/>
          </p:cNvSpPr>
          <p:nvPr>
            <p:ph idx="1"/>
          </p:nvPr>
        </p:nvSpPr>
        <p:spPr/>
        <p:txBody>
          <a:bodyPr/>
          <a:lstStyle/>
          <a:p>
            <a:r>
              <a:rPr lang="en-US" b="0" i="1" dirty="0">
                <a:solidFill>
                  <a:srgbClr val="000000"/>
                </a:solidFill>
                <a:effectLst/>
                <a:latin typeface="Verdana" panose="020B0604030504040204" pitchFamily="34" charset="0"/>
              </a:rPr>
              <a:t>"async and await make promises easier to write"</a:t>
            </a:r>
            <a:endParaRPr lang="en-US" b="0" i="0" dirty="0">
              <a:solidFill>
                <a:srgbClr val="000000"/>
              </a:solidFill>
              <a:effectLst/>
              <a:latin typeface="Verdana" panose="020B0604030504040204" pitchFamily="34" charset="0"/>
            </a:endParaRPr>
          </a:p>
          <a:p>
            <a:r>
              <a:rPr lang="en-US" b="1" i="0" dirty="0">
                <a:solidFill>
                  <a:srgbClr val="000000"/>
                </a:solidFill>
                <a:effectLst/>
                <a:latin typeface="Verdana" panose="020B0604030504040204" pitchFamily="34" charset="0"/>
              </a:rPr>
              <a:t>async</a:t>
            </a:r>
            <a:r>
              <a:rPr lang="en-US" b="0" i="0" dirty="0">
                <a:solidFill>
                  <a:srgbClr val="000000"/>
                </a:solidFill>
                <a:effectLst/>
                <a:latin typeface="Verdana" panose="020B0604030504040204" pitchFamily="34" charset="0"/>
              </a:rPr>
              <a:t> makes a function return a Promise</a:t>
            </a:r>
          </a:p>
          <a:p>
            <a:r>
              <a:rPr lang="en-US" b="1" i="0" dirty="0">
                <a:solidFill>
                  <a:srgbClr val="000000"/>
                </a:solidFill>
                <a:effectLst/>
                <a:latin typeface="Verdana" panose="020B0604030504040204" pitchFamily="34" charset="0"/>
              </a:rPr>
              <a:t>await</a:t>
            </a:r>
            <a:r>
              <a:rPr lang="en-US" b="0" i="0" dirty="0">
                <a:solidFill>
                  <a:srgbClr val="000000"/>
                </a:solidFill>
                <a:effectLst/>
                <a:latin typeface="Verdana" panose="020B0604030504040204" pitchFamily="34" charset="0"/>
              </a:rPr>
              <a:t> makes a function wait for a Promise</a:t>
            </a:r>
          </a:p>
        </p:txBody>
      </p:sp>
    </p:spTree>
    <p:extLst>
      <p:ext uri="{BB962C8B-B14F-4D97-AF65-F5344CB8AC3E}">
        <p14:creationId xmlns:p14="http://schemas.microsoft.com/office/powerpoint/2010/main" val="4244467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6C97-3D96-4790-BB20-6BB7E8CEF74A}"/>
              </a:ext>
            </a:extLst>
          </p:cNvPr>
          <p:cNvSpPr>
            <a:spLocks noGrp="1"/>
          </p:cNvSpPr>
          <p:nvPr>
            <p:ph type="ctrTitle"/>
          </p:nvPr>
        </p:nvSpPr>
        <p:spPr/>
        <p:txBody>
          <a:bodyPr>
            <a:normAutofit/>
          </a:bodyPr>
          <a:lstStyle/>
          <a:p>
            <a:r>
              <a:rPr lang="en-IN" sz="6200" dirty="0" err="1"/>
              <a:t>JQuery</a:t>
            </a:r>
            <a:endParaRPr lang="en-IN" sz="6200" dirty="0"/>
          </a:p>
        </p:txBody>
      </p:sp>
    </p:spTree>
    <p:extLst>
      <p:ext uri="{BB962C8B-B14F-4D97-AF65-F5344CB8AC3E}">
        <p14:creationId xmlns:p14="http://schemas.microsoft.com/office/powerpoint/2010/main" val="129048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7CCE-5418-4514-A725-B046C5E8EB3D}"/>
              </a:ext>
            </a:extLst>
          </p:cNvPr>
          <p:cNvSpPr>
            <a:spLocks noGrp="1"/>
          </p:cNvSpPr>
          <p:nvPr>
            <p:ph type="title"/>
          </p:nvPr>
        </p:nvSpPr>
        <p:spPr/>
        <p:txBody>
          <a:bodyPr/>
          <a:lstStyle/>
          <a:p>
            <a:r>
              <a:rPr lang="en-IN" b="0" i="0" dirty="0">
                <a:solidFill>
                  <a:srgbClr val="181717"/>
                </a:solidFill>
                <a:effectLst/>
                <a:latin typeface="+mn-lt"/>
              </a:rPr>
              <a:t>What is jQuery</a:t>
            </a:r>
            <a:endParaRPr lang="en-IN" dirty="0">
              <a:latin typeface="+mn-lt"/>
            </a:endParaRPr>
          </a:p>
        </p:txBody>
      </p:sp>
      <p:sp>
        <p:nvSpPr>
          <p:cNvPr id="3" name="Content Placeholder 2">
            <a:extLst>
              <a:ext uri="{FF2B5EF4-FFF2-40B4-BE49-F238E27FC236}">
                <a16:creationId xmlns:a16="http://schemas.microsoft.com/office/drawing/2014/main" id="{24AB8480-6BD9-49AE-AB1C-3A5CD99FB8FB}"/>
              </a:ext>
            </a:extLst>
          </p:cNvPr>
          <p:cNvSpPr>
            <a:spLocks noGrp="1"/>
          </p:cNvSpPr>
          <p:nvPr>
            <p:ph idx="1"/>
          </p:nvPr>
        </p:nvSpPr>
        <p:spPr/>
        <p:txBody>
          <a:bodyPr/>
          <a:lstStyle/>
          <a:p>
            <a:pPr algn="just"/>
            <a:r>
              <a:rPr lang="en-US" sz="2400" b="0" i="0" dirty="0">
                <a:solidFill>
                  <a:srgbClr val="181717"/>
                </a:solidFill>
                <a:effectLst/>
                <a:latin typeface="Times New Roman" panose="02020603050405020304" pitchFamily="18" charset="0"/>
                <a:cs typeface="Times New Roman" panose="02020603050405020304" pitchFamily="18" charset="0"/>
              </a:rPr>
              <a:t>jQuery is a fast, small, and feature-rich JavaScript library. It makes things like HTML document traversal and manipulation, event handling, animation, and Ajax much simpler with an easy-to-use API that works across a multitude of browsers.</a:t>
            </a:r>
          </a:p>
          <a:p>
            <a:pPr algn="just"/>
            <a:r>
              <a:rPr lang="en-US" sz="2400" b="0" i="0" dirty="0">
                <a:solidFill>
                  <a:srgbClr val="181717"/>
                </a:solidFill>
                <a:effectLst/>
                <a:latin typeface="Times New Roman" panose="02020603050405020304" pitchFamily="18" charset="0"/>
                <a:cs typeface="Times New Roman" panose="02020603050405020304" pitchFamily="18" charset="0"/>
              </a:rPr>
              <a:t>jQuery makes a web developer's life easy. It provides many built-in functions using which you can accomplish various tasks easily and quickly.</a:t>
            </a:r>
          </a:p>
        </p:txBody>
      </p:sp>
    </p:spTree>
    <p:extLst>
      <p:ext uri="{BB962C8B-B14F-4D97-AF65-F5344CB8AC3E}">
        <p14:creationId xmlns:p14="http://schemas.microsoft.com/office/powerpoint/2010/main" val="367932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9656E-9AA4-45E5-A250-5863245D67CF}"/>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jQuery Important Features</a:t>
            </a:r>
            <a:endParaRPr lang="en-IN" dirty="0"/>
          </a:p>
        </p:txBody>
      </p:sp>
      <p:sp>
        <p:nvSpPr>
          <p:cNvPr id="3" name="Content Placeholder 2">
            <a:extLst>
              <a:ext uri="{FF2B5EF4-FFF2-40B4-BE49-F238E27FC236}">
                <a16:creationId xmlns:a16="http://schemas.microsoft.com/office/drawing/2014/main" id="{FAF3FF0C-D38F-44DE-8CA3-4888ED44AD67}"/>
              </a:ext>
            </a:extLst>
          </p:cNvPr>
          <p:cNvSpPr>
            <a:spLocks noGrp="1"/>
          </p:cNvSpPr>
          <p:nvPr>
            <p:ph idx="1"/>
          </p:nvPr>
        </p:nvSpPr>
        <p:spPr/>
        <p:txBody>
          <a:bodyPr>
            <a:normAutofit fontScale="77500" lnSpcReduction="20000"/>
          </a:bodyPr>
          <a:lstStyle/>
          <a:p>
            <a:pPr algn="just">
              <a:buFont typeface="Arial" panose="020B0604020202020204" pitchFamily="34" charset="0"/>
              <a:buChar char="•"/>
            </a:pPr>
            <a:r>
              <a:rPr lang="en-US" b="0" i="0" dirty="0">
                <a:solidFill>
                  <a:srgbClr val="181717"/>
                </a:solidFill>
                <a:effectLst/>
                <a:latin typeface="Times New Roman" panose="02020603050405020304" pitchFamily="18" charset="0"/>
                <a:cs typeface="Times New Roman" panose="02020603050405020304" pitchFamily="18" charset="0"/>
              </a:rPr>
              <a:t>DOM Selection: jQuery provides Selectors to retrieve DOM element based on different criteria like tag name, id, </a:t>
            </a:r>
            <a:r>
              <a:rPr lang="en-US" b="0" i="0" dirty="0" err="1">
                <a:solidFill>
                  <a:srgbClr val="181717"/>
                </a:solidFill>
                <a:effectLst/>
                <a:latin typeface="Times New Roman" panose="02020603050405020304" pitchFamily="18" charset="0"/>
                <a:cs typeface="Times New Roman" panose="02020603050405020304" pitchFamily="18" charset="0"/>
              </a:rPr>
              <a:t>css</a:t>
            </a:r>
            <a:r>
              <a:rPr lang="en-US" b="0" i="0" dirty="0">
                <a:solidFill>
                  <a:srgbClr val="181717"/>
                </a:solidFill>
                <a:effectLst/>
                <a:latin typeface="Times New Roman" panose="02020603050405020304" pitchFamily="18" charset="0"/>
                <a:cs typeface="Times New Roman" panose="02020603050405020304" pitchFamily="18" charset="0"/>
              </a:rPr>
              <a:t> class name, attribute name, value, nth child in hierarchy etc.</a:t>
            </a:r>
          </a:p>
          <a:p>
            <a:pPr algn="just">
              <a:buFont typeface="Arial" panose="020B0604020202020204" pitchFamily="34" charset="0"/>
              <a:buChar char="•"/>
            </a:pPr>
            <a:r>
              <a:rPr lang="en-US" b="0" i="0" dirty="0">
                <a:solidFill>
                  <a:srgbClr val="181717"/>
                </a:solidFill>
                <a:effectLst/>
                <a:latin typeface="Times New Roman" panose="02020603050405020304" pitchFamily="18" charset="0"/>
                <a:cs typeface="Times New Roman" panose="02020603050405020304" pitchFamily="18" charset="0"/>
              </a:rPr>
              <a:t>DOM Manipulation: You can manipulate DOM elements using various built-in jQuery functions. For example, adding or removing elements, modifying html content, </a:t>
            </a:r>
            <a:r>
              <a:rPr lang="en-US" b="0" i="0" dirty="0" err="1">
                <a:solidFill>
                  <a:srgbClr val="181717"/>
                </a:solidFill>
                <a:effectLst/>
                <a:latin typeface="Times New Roman" panose="02020603050405020304" pitchFamily="18" charset="0"/>
                <a:cs typeface="Times New Roman" panose="02020603050405020304" pitchFamily="18" charset="0"/>
              </a:rPr>
              <a:t>css</a:t>
            </a:r>
            <a:r>
              <a:rPr lang="en-US" b="0" i="0" dirty="0">
                <a:solidFill>
                  <a:srgbClr val="181717"/>
                </a:solidFill>
                <a:effectLst/>
                <a:latin typeface="Times New Roman" panose="02020603050405020304" pitchFamily="18" charset="0"/>
                <a:cs typeface="Times New Roman" panose="02020603050405020304" pitchFamily="18" charset="0"/>
              </a:rPr>
              <a:t> class etc.</a:t>
            </a:r>
          </a:p>
          <a:p>
            <a:pPr algn="just">
              <a:buFont typeface="Arial" panose="020B0604020202020204" pitchFamily="34" charset="0"/>
              <a:buChar char="•"/>
            </a:pPr>
            <a:r>
              <a:rPr lang="en-US" b="0" i="0" dirty="0">
                <a:solidFill>
                  <a:srgbClr val="181717"/>
                </a:solidFill>
                <a:effectLst/>
                <a:latin typeface="Times New Roman" panose="02020603050405020304" pitchFamily="18" charset="0"/>
                <a:cs typeface="Times New Roman" panose="02020603050405020304" pitchFamily="18" charset="0"/>
              </a:rPr>
              <a:t>Special Effects: You can apply special effects to DOM elements like show or hide elements, fade-in or fade-out of visibility, sliding effect, animation etc.</a:t>
            </a:r>
          </a:p>
          <a:p>
            <a:pPr algn="just">
              <a:buFont typeface="Arial" panose="020B0604020202020204" pitchFamily="34" charset="0"/>
              <a:buChar char="•"/>
            </a:pPr>
            <a:r>
              <a:rPr lang="en-US" b="0" i="0" dirty="0">
                <a:solidFill>
                  <a:srgbClr val="181717"/>
                </a:solidFill>
                <a:effectLst/>
                <a:latin typeface="Times New Roman" panose="02020603050405020304" pitchFamily="18" charset="0"/>
                <a:cs typeface="Times New Roman" panose="02020603050405020304" pitchFamily="18" charset="0"/>
              </a:rPr>
              <a:t>Events: jQuery library includes functions which are equivalent to DOM events like click, </a:t>
            </a:r>
            <a:r>
              <a:rPr lang="en-US" b="0" i="0" dirty="0" err="1">
                <a:solidFill>
                  <a:srgbClr val="181717"/>
                </a:solidFill>
                <a:effectLst/>
                <a:latin typeface="Times New Roman" panose="02020603050405020304" pitchFamily="18" charset="0"/>
                <a:cs typeface="Times New Roman" panose="02020603050405020304" pitchFamily="18" charset="0"/>
              </a:rPr>
              <a:t>dblclick</a:t>
            </a:r>
            <a:r>
              <a:rPr lang="en-US" b="0" i="0" dirty="0">
                <a:solidFill>
                  <a:srgbClr val="181717"/>
                </a:solidFill>
                <a:effectLst/>
                <a:latin typeface="Times New Roman" panose="02020603050405020304" pitchFamily="18" charset="0"/>
                <a:cs typeface="Times New Roman" panose="02020603050405020304" pitchFamily="18" charset="0"/>
              </a:rPr>
              <a:t>, </a:t>
            </a:r>
            <a:r>
              <a:rPr lang="en-US" b="0" i="0" dirty="0" err="1">
                <a:solidFill>
                  <a:srgbClr val="181717"/>
                </a:solidFill>
                <a:effectLst/>
                <a:latin typeface="Times New Roman" panose="02020603050405020304" pitchFamily="18" charset="0"/>
                <a:cs typeface="Times New Roman" panose="02020603050405020304" pitchFamily="18" charset="0"/>
              </a:rPr>
              <a:t>mouseenter</a:t>
            </a:r>
            <a:r>
              <a:rPr lang="en-US" b="0" i="0" dirty="0">
                <a:solidFill>
                  <a:srgbClr val="181717"/>
                </a:solidFill>
                <a:effectLst/>
                <a:latin typeface="Times New Roman" panose="02020603050405020304" pitchFamily="18" charset="0"/>
                <a:cs typeface="Times New Roman" panose="02020603050405020304" pitchFamily="18" charset="0"/>
              </a:rPr>
              <a:t>, </a:t>
            </a:r>
            <a:r>
              <a:rPr lang="en-US" b="0" i="0" dirty="0" err="1">
                <a:solidFill>
                  <a:srgbClr val="181717"/>
                </a:solidFill>
                <a:effectLst/>
                <a:latin typeface="Times New Roman" panose="02020603050405020304" pitchFamily="18" charset="0"/>
                <a:cs typeface="Times New Roman" panose="02020603050405020304" pitchFamily="18" charset="0"/>
              </a:rPr>
              <a:t>mouseleave</a:t>
            </a:r>
            <a:r>
              <a:rPr lang="en-US" b="0" i="0" dirty="0">
                <a:solidFill>
                  <a:srgbClr val="181717"/>
                </a:solidFill>
                <a:effectLst/>
                <a:latin typeface="Times New Roman" panose="02020603050405020304" pitchFamily="18" charset="0"/>
                <a:cs typeface="Times New Roman" panose="02020603050405020304" pitchFamily="18" charset="0"/>
              </a:rPr>
              <a:t>, blur, </a:t>
            </a:r>
            <a:r>
              <a:rPr lang="en-US" b="0" i="0" dirty="0" err="1">
                <a:solidFill>
                  <a:srgbClr val="181717"/>
                </a:solidFill>
                <a:effectLst/>
                <a:latin typeface="Times New Roman" panose="02020603050405020304" pitchFamily="18" charset="0"/>
                <a:cs typeface="Times New Roman" panose="02020603050405020304" pitchFamily="18" charset="0"/>
              </a:rPr>
              <a:t>keyup</a:t>
            </a:r>
            <a:r>
              <a:rPr lang="en-US" b="0" i="0" dirty="0">
                <a:solidFill>
                  <a:srgbClr val="181717"/>
                </a:solidFill>
                <a:effectLst/>
                <a:latin typeface="Times New Roman" panose="02020603050405020304" pitchFamily="18" charset="0"/>
                <a:cs typeface="Times New Roman" panose="02020603050405020304" pitchFamily="18" charset="0"/>
              </a:rPr>
              <a:t>, </a:t>
            </a:r>
            <a:r>
              <a:rPr lang="en-US" b="0" i="0" dirty="0" err="1">
                <a:solidFill>
                  <a:srgbClr val="181717"/>
                </a:solidFill>
                <a:effectLst/>
                <a:latin typeface="Times New Roman" panose="02020603050405020304" pitchFamily="18" charset="0"/>
                <a:cs typeface="Times New Roman" panose="02020603050405020304" pitchFamily="18" charset="0"/>
              </a:rPr>
              <a:t>keydown</a:t>
            </a:r>
            <a:r>
              <a:rPr lang="en-US" b="0" i="0" dirty="0">
                <a:solidFill>
                  <a:srgbClr val="181717"/>
                </a:solidFill>
                <a:effectLst/>
                <a:latin typeface="Times New Roman" panose="02020603050405020304" pitchFamily="18" charset="0"/>
                <a:cs typeface="Times New Roman" panose="02020603050405020304" pitchFamily="18" charset="0"/>
              </a:rPr>
              <a:t> etc. These functions automatically handle cross-browser issues.</a:t>
            </a:r>
          </a:p>
          <a:p>
            <a:pPr algn="just">
              <a:buFont typeface="Arial" panose="020B0604020202020204" pitchFamily="34" charset="0"/>
              <a:buChar char="•"/>
            </a:pPr>
            <a:r>
              <a:rPr lang="en-US" b="0" i="0" dirty="0">
                <a:solidFill>
                  <a:srgbClr val="181717"/>
                </a:solidFill>
                <a:effectLst/>
                <a:latin typeface="Times New Roman" panose="02020603050405020304" pitchFamily="18" charset="0"/>
                <a:cs typeface="Times New Roman" panose="02020603050405020304" pitchFamily="18" charset="0"/>
              </a:rPr>
              <a:t>Ajax: jQuery also includes easy to use AJAX functions to load data from servers without reloading whole page.</a:t>
            </a:r>
          </a:p>
          <a:p>
            <a:pPr algn="just">
              <a:buFont typeface="Arial" panose="020B0604020202020204" pitchFamily="34" charset="0"/>
              <a:buChar char="•"/>
            </a:pPr>
            <a:r>
              <a:rPr lang="en-US" b="0" i="0" dirty="0">
                <a:solidFill>
                  <a:srgbClr val="181717"/>
                </a:solidFill>
                <a:effectLst/>
                <a:latin typeface="Times New Roman" panose="02020603050405020304" pitchFamily="18" charset="0"/>
                <a:cs typeface="Times New Roman" panose="02020603050405020304" pitchFamily="18" charset="0"/>
              </a:rPr>
              <a:t>Cross-browser support: jQuery library automatically handles cross-browser issues, so the user does not have to worry about it. jQuery supports IE 6.0+, FF 2.0+, Safari 3.0+, Chrome and Opera 9.0+.</a:t>
            </a:r>
          </a:p>
        </p:txBody>
      </p:sp>
    </p:spTree>
    <p:extLst>
      <p:ext uri="{BB962C8B-B14F-4D97-AF65-F5344CB8AC3E}">
        <p14:creationId xmlns:p14="http://schemas.microsoft.com/office/powerpoint/2010/main" val="1577923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0482-A8FA-4F7D-A313-6126AF56D329}"/>
              </a:ext>
            </a:extLst>
          </p:cNvPr>
          <p:cNvSpPr>
            <a:spLocks noGrp="1"/>
          </p:cNvSpPr>
          <p:nvPr>
            <p:ph type="title"/>
          </p:nvPr>
        </p:nvSpPr>
        <p:spPr/>
        <p:txBody>
          <a:bodyPr/>
          <a:lstStyle/>
          <a:p>
            <a:r>
              <a:rPr lang="en-IN" b="0" i="0" dirty="0">
                <a:solidFill>
                  <a:srgbClr val="181717"/>
                </a:solidFill>
                <a:effectLst/>
              </a:rPr>
              <a:t>Advantages of jQuery</a:t>
            </a:r>
            <a:endParaRPr lang="en-IN" dirty="0"/>
          </a:p>
        </p:txBody>
      </p:sp>
      <p:sp>
        <p:nvSpPr>
          <p:cNvPr id="3" name="Content Placeholder 2">
            <a:extLst>
              <a:ext uri="{FF2B5EF4-FFF2-40B4-BE49-F238E27FC236}">
                <a16:creationId xmlns:a16="http://schemas.microsoft.com/office/drawing/2014/main" id="{FC788718-2000-49E0-9192-40002943CA09}"/>
              </a:ext>
            </a:extLst>
          </p:cNvPr>
          <p:cNvSpPr>
            <a:spLocks noGrp="1"/>
          </p:cNvSpPr>
          <p:nvPr>
            <p:ph idx="1"/>
          </p:nvPr>
        </p:nvSpPr>
        <p:spPr/>
        <p:txBody>
          <a:bodyPr>
            <a:normAutofit/>
          </a:bodyPr>
          <a:lstStyle/>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Easy to learn: jQuery is easy to learn because it supports same JavaScript style coding.</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Write less do more: jQuery provides a rich set of features that increase developers' productivity by writing less and readable code.</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Excellent API Documentation: jQuery provides excellent online API documentation.</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Cross-browser support: jQuery provides excellent cross-browser support without writing extra code.</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Unobtrusive: jQuery is unobtrusive which allows separation of concerns by separating html and jQuery code.</a:t>
            </a:r>
          </a:p>
        </p:txBody>
      </p:sp>
    </p:spTree>
    <p:extLst>
      <p:ext uri="{BB962C8B-B14F-4D97-AF65-F5344CB8AC3E}">
        <p14:creationId xmlns:p14="http://schemas.microsoft.com/office/powerpoint/2010/main" val="2658378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375F9-F546-434C-87EE-6486AC25A36E}"/>
              </a:ext>
            </a:extLst>
          </p:cNvPr>
          <p:cNvSpPr>
            <a:spLocks noGrp="1"/>
          </p:cNvSpPr>
          <p:nvPr>
            <p:ph type="title"/>
          </p:nvPr>
        </p:nvSpPr>
        <p:spPr/>
        <p:txBody>
          <a:bodyPr/>
          <a:lstStyle/>
          <a:p>
            <a:r>
              <a:rPr lang="en-IN" dirty="0"/>
              <a:t>How to Create a Map</a:t>
            </a:r>
          </a:p>
        </p:txBody>
      </p:sp>
      <p:sp>
        <p:nvSpPr>
          <p:cNvPr id="3" name="Content Placeholder 2">
            <a:extLst>
              <a:ext uri="{FF2B5EF4-FFF2-40B4-BE49-F238E27FC236}">
                <a16:creationId xmlns:a16="http://schemas.microsoft.com/office/drawing/2014/main" id="{ADF64897-0DD8-4B17-88A5-95F892F838F3}"/>
              </a:ext>
            </a:extLst>
          </p:cNvPr>
          <p:cNvSpPr>
            <a:spLocks noGrp="1"/>
          </p:cNvSpPr>
          <p:nvPr>
            <p:ph idx="1"/>
          </p:nvPr>
        </p:nvSpPr>
        <p:spPr/>
        <p:txBody>
          <a:bodyPr>
            <a:noAutofit/>
          </a:bodyPr>
          <a:lstStyle/>
          <a:p>
            <a:r>
              <a:rPr lang="en-IN" sz="2400" dirty="0">
                <a:latin typeface="Times New Roman" panose="02020603050405020304" pitchFamily="18" charset="0"/>
                <a:cs typeface="Times New Roman" panose="02020603050405020304" pitchFamily="18" charset="0"/>
              </a:rPr>
              <a:t>You can create a JavaScript Map by:</a:t>
            </a:r>
          </a:p>
          <a:p>
            <a:r>
              <a:rPr lang="en-IN" sz="2400" dirty="0">
                <a:latin typeface="Times New Roman" panose="02020603050405020304" pitchFamily="18" charset="0"/>
                <a:cs typeface="Times New Roman" panose="02020603050405020304" pitchFamily="18" charset="0"/>
              </a:rPr>
              <a:t>Passing an Array to new Map()</a:t>
            </a:r>
          </a:p>
          <a:p>
            <a:r>
              <a:rPr lang="en-IN" sz="2400" dirty="0">
                <a:latin typeface="Times New Roman" panose="02020603050405020304" pitchFamily="18" charset="0"/>
                <a:cs typeface="Times New Roman" panose="02020603050405020304" pitchFamily="18" charset="0"/>
              </a:rPr>
              <a:t>Create a Map and use </a:t>
            </a:r>
            <a:r>
              <a:rPr lang="en-IN" sz="2400" dirty="0" err="1">
                <a:latin typeface="Times New Roman" panose="02020603050405020304" pitchFamily="18" charset="0"/>
                <a:cs typeface="Times New Roman" panose="02020603050405020304" pitchFamily="18" charset="0"/>
              </a:rPr>
              <a:t>Map.set</a:t>
            </a:r>
            <a:r>
              <a:rPr lang="en-IN"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IN" sz="2400" b="1" i="0" u="sng" dirty="0">
                <a:solidFill>
                  <a:srgbClr val="000000"/>
                </a:solidFill>
                <a:effectLst/>
                <a:latin typeface="Times New Roman" panose="02020603050405020304" pitchFamily="18" charset="0"/>
                <a:cs typeface="Times New Roman" panose="02020603050405020304" pitchFamily="18" charset="0"/>
              </a:rPr>
              <a:t>The new Map() Method</a:t>
            </a:r>
          </a:p>
          <a:p>
            <a:pPr marL="0" indent="0">
              <a:buNone/>
            </a:pPr>
            <a:r>
              <a:rPr lang="en-IN" sz="2400" dirty="0" err="1">
                <a:latin typeface="Times New Roman" panose="02020603050405020304" pitchFamily="18" charset="0"/>
                <a:cs typeface="Times New Roman" panose="02020603050405020304" pitchFamily="18" charset="0"/>
              </a:rPr>
              <a:t>Const</a:t>
            </a:r>
            <a:r>
              <a:rPr lang="en-IN" sz="2400" dirty="0">
                <a:latin typeface="Times New Roman" panose="02020603050405020304" pitchFamily="18" charset="0"/>
                <a:cs typeface="Times New Roman" panose="02020603050405020304" pitchFamily="18" charset="0"/>
              </a:rPr>
              <a:t> students=new Map([</a:t>
            </a:r>
          </a:p>
          <a:p>
            <a:pPr marL="0" indent="0">
              <a:buNone/>
            </a:pPr>
            <a:r>
              <a:rPr lang="en-IN" sz="2400" dirty="0">
                <a:latin typeface="Times New Roman" panose="02020603050405020304" pitchFamily="18" charset="0"/>
                <a:cs typeface="Times New Roman" panose="02020603050405020304" pitchFamily="18" charset="0"/>
              </a:rPr>
              <a:t>[“ABC”,111], </a:t>
            </a:r>
          </a:p>
          <a:p>
            <a:pPr marL="0" indent="0">
              <a:buNone/>
            </a:pPr>
            <a:r>
              <a:rPr lang="en-IN" sz="2400" dirty="0">
                <a:latin typeface="Times New Roman" panose="02020603050405020304" pitchFamily="18" charset="0"/>
                <a:cs typeface="Times New Roman" panose="02020603050405020304" pitchFamily="18" charset="0"/>
              </a:rPr>
              <a:t>[“BCD”112], </a:t>
            </a:r>
          </a:p>
          <a:p>
            <a:pPr marL="0" indent="0">
              <a:buNone/>
            </a:pPr>
            <a:r>
              <a:rPr lang="en-IN" sz="2400" dirty="0">
                <a:latin typeface="Times New Roman" panose="02020603050405020304" pitchFamily="18" charset="0"/>
                <a:cs typeface="Times New Roman" panose="02020603050405020304" pitchFamily="18" charset="0"/>
              </a:rPr>
              <a:t>[“CDE”,113]</a:t>
            </a:r>
          </a:p>
          <a:p>
            <a:pPr marL="0" indent="0">
              <a:buNone/>
            </a:pPr>
            <a:r>
              <a:rPr lang="en-IN" sz="2400"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603A2D66-D444-4A96-BAFB-D50F810F36A5}"/>
              </a:ext>
            </a:extLst>
          </p:cNvPr>
          <p:cNvSpPr txBox="1"/>
          <p:nvPr/>
        </p:nvSpPr>
        <p:spPr>
          <a:xfrm>
            <a:off x="6096000" y="1692276"/>
            <a:ext cx="6096000" cy="3046988"/>
          </a:xfrm>
          <a:prstGeom prst="rect">
            <a:avLst/>
          </a:prstGeom>
          <a:noFill/>
        </p:spPr>
        <p:txBody>
          <a:bodyPr wrap="square">
            <a:spAutoFit/>
          </a:bodyPr>
          <a:lstStyle/>
          <a:p>
            <a:pPr>
              <a:buFont typeface="Wingdings" panose="05000000000000000000" pitchFamily="2" charset="2"/>
              <a:buChar char="§"/>
            </a:pPr>
            <a:r>
              <a:rPr lang="en-IN" sz="2400" b="1" i="0" u="sng" dirty="0">
                <a:effectLst/>
                <a:latin typeface="Times New Roman" panose="02020603050405020304" pitchFamily="18" charset="0"/>
                <a:cs typeface="Times New Roman" panose="02020603050405020304" pitchFamily="18" charset="0"/>
              </a:rPr>
              <a:t>The set() Method</a:t>
            </a:r>
          </a:p>
          <a:p>
            <a:pPr marL="0" indent="0">
              <a:buNone/>
            </a:pPr>
            <a:r>
              <a:rPr lang="en-IN" sz="2400" b="0" i="0" dirty="0">
                <a:effectLst/>
                <a:latin typeface="Times New Roman" panose="02020603050405020304" pitchFamily="18" charset="0"/>
                <a:cs typeface="Times New Roman" panose="02020603050405020304" pitchFamily="18" charset="0"/>
              </a:rPr>
              <a:t>// Create a Map</a:t>
            </a:r>
            <a:br>
              <a:rPr lang="en-IN" sz="2400" b="0" i="0" dirty="0">
                <a:effectLst/>
                <a:latin typeface="Times New Roman" panose="02020603050405020304" pitchFamily="18" charset="0"/>
                <a:cs typeface="Times New Roman" panose="02020603050405020304" pitchFamily="18" charset="0"/>
              </a:rPr>
            </a:br>
            <a:r>
              <a:rPr lang="en-IN" sz="2400" b="0" i="0" dirty="0" err="1">
                <a:effectLst/>
                <a:latin typeface="Times New Roman" panose="02020603050405020304" pitchFamily="18" charset="0"/>
                <a:cs typeface="Times New Roman" panose="02020603050405020304" pitchFamily="18" charset="0"/>
              </a:rPr>
              <a:t>const</a:t>
            </a:r>
            <a:r>
              <a:rPr lang="en-IN" sz="2400" b="0" i="0" dirty="0">
                <a:effectLst/>
                <a:latin typeface="Times New Roman" panose="02020603050405020304" pitchFamily="18" charset="0"/>
                <a:cs typeface="Times New Roman" panose="02020603050405020304" pitchFamily="18" charset="0"/>
              </a:rPr>
              <a:t> fruits = new Map();</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b="0" i="0" dirty="0">
                <a:effectLst/>
                <a:latin typeface="Times New Roman" panose="02020603050405020304" pitchFamily="18" charset="0"/>
                <a:cs typeface="Times New Roman" panose="02020603050405020304" pitchFamily="18" charset="0"/>
              </a:rPr>
              <a:t>// Set Map Values</a:t>
            </a:r>
            <a:br>
              <a:rPr lang="en-IN" sz="2400" b="0" i="0" dirty="0">
                <a:effectLst/>
                <a:latin typeface="Times New Roman" panose="02020603050405020304" pitchFamily="18" charset="0"/>
                <a:cs typeface="Times New Roman" panose="02020603050405020304" pitchFamily="18" charset="0"/>
              </a:rPr>
            </a:br>
            <a:r>
              <a:rPr lang="en-IN" sz="2400" b="0" i="0" dirty="0" err="1">
                <a:effectLst/>
                <a:latin typeface="Times New Roman" panose="02020603050405020304" pitchFamily="18" charset="0"/>
                <a:cs typeface="Times New Roman" panose="02020603050405020304" pitchFamily="18" charset="0"/>
              </a:rPr>
              <a:t>fruits.set</a:t>
            </a:r>
            <a:r>
              <a:rPr lang="en-IN" sz="2400" b="0" i="0" dirty="0">
                <a:effectLst/>
                <a:latin typeface="Times New Roman" panose="02020603050405020304" pitchFamily="18" charset="0"/>
                <a:cs typeface="Times New Roman" panose="02020603050405020304" pitchFamily="18" charset="0"/>
              </a:rPr>
              <a:t>("apples", 500);</a:t>
            </a:r>
            <a:br>
              <a:rPr lang="en-IN" sz="2400" dirty="0">
                <a:latin typeface="Times New Roman" panose="02020603050405020304" pitchFamily="18" charset="0"/>
                <a:cs typeface="Times New Roman" panose="02020603050405020304" pitchFamily="18" charset="0"/>
              </a:rPr>
            </a:br>
            <a:r>
              <a:rPr lang="en-IN" sz="2400" b="0" i="0" dirty="0" err="1">
                <a:effectLst/>
                <a:latin typeface="Times New Roman" panose="02020603050405020304" pitchFamily="18" charset="0"/>
                <a:cs typeface="Times New Roman" panose="02020603050405020304" pitchFamily="18" charset="0"/>
              </a:rPr>
              <a:t>fruits.set</a:t>
            </a:r>
            <a:r>
              <a:rPr lang="en-IN" sz="2400" b="0" i="0" dirty="0">
                <a:effectLst/>
                <a:latin typeface="Times New Roman" panose="02020603050405020304" pitchFamily="18" charset="0"/>
                <a:cs typeface="Times New Roman" panose="02020603050405020304" pitchFamily="18" charset="0"/>
              </a:rPr>
              <a:t>("bananas", 300);</a:t>
            </a:r>
            <a:br>
              <a:rPr lang="en-IN" sz="2400" dirty="0">
                <a:latin typeface="Times New Roman" panose="02020603050405020304" pitchFamily="18" charset="0"/>
                <a:cs typeface="Times New Roman" panose="02020603050405020304" pitchFamily="18" charset="0"/>
              </a:rPr>
            </a:br>
            <a:r>
              <a:rPr lang="en-IN" sz="2400" b="0" i="0" dirty="0" err="1">
                <a:effectLst/>
                <a:latin typeface="Times New Roman" panose="02020603050405020304" pitchFamily="18" charset="0"/>
                <a:cs typeface="Times New Roman" panose="02020603050405020304" pitchFamily="18" charset="0"/>
              </a:rPr>
              <a:t>fruits.set</a:t>
            </a:r>
            <a:r>
              <a:rPr lang="en-IN" sz="2400" b="0" i="0" dirty="0">
                <a:effectLst/>
                <a:latin typeface="Times New Roman" panose="02020603050405020304" pitchFamily="18" charset="0"/>
                <a:cs typeface="Times New Roman" panose="02020603050405020304" pitchFamily="18" charset="0"/>
              </a:rPr>
              <a:t>("oranges", 200);</a:t>
            </a:r>
            <a:endParaRPr lang="en-IN" sz="2400" b="1" i="0" u="sng" dirty="0">
              <a:effectLst/>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54AC39BD-EF65-4B05-8C4D-06663EBF7F6A}"/>
              </a:ext>
            </a:extLst>
          </p:cNvPr>
          <p:cNvCxnSpPr/>
          <p:nvPr/>
        </p:nvCxnSpPr>
        <p:spPr>
          <a:xfrm>
            <a:off x="5655733" y="1825625"/>
            <a:ext cx="0" cy="4405842"/>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324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7EA2-2701-4F38-BE3B-0778DAF98434}"/>
              </a:ext>
            </a:extLst>
          </p:cNvPr>
          <p:cNvSpPr>
            <a:spLocks noGrp="1"/>
          </p:cNvSpPr>
          <p:nvPr>
            <p:ph type="title"/>
          </p:nvPr>
        </p:nvSpPr>
        <p:spPr/>
        <p:txBody>
          <a:bodyPr>
            <a:normAutofit/>
          </a:bodyPr>
          <a:lstStyle/>
          <a:p>
            <a:pPr algn="l"/>
            <a:r>
              <a:rPr lang="en-IN" b="0" i="0" dirty="0">
                <a:solidFill>
                  <a:srgbClr val="000000"/>
                </a:solidFill>
                <a:effectLst/>
                <a:latin typeface="Segoe UI" panose="020B0502040204020203" pitchFamily="34" charset="0"/>
              </a:rPr>
              <a:t>jQuery Syntax</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75AFE0-C1B9-42A4-A28C-D16A30CE2606}"/>
              </a:ext>
            </a:extLst>
          </p:cNvPr>
          <p:cNvSpPr>
            <a:spLocks noGrp="1"/>
          </p:cNvSpPr>
          <p:nvPr>
            <p:ph idx="1"/>
          </p:nvPr>
        </p:nvSpPr>
        <p:spPr/>
        <p:txBody>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The jQuery syntax is tailor-made for </a:t>
            </a:r>
            <a:r>
              <a:rPr lang="en-US" sz="2400" b="1" i="0" dirty="0">
                <a:solidFill>
                  <a:srgbClr val="000000"/>
                </a:solidFill>
                <a:effectLst/>
                <a:latin typeface="Times New Roman" panose="02020603050405020304" pitchFamily="18" charset="0"/>
                <a:cs typeface="Times New Roman" panose="02020603050405020304" pitchFamily="18" charset="0"/>
              </a:rPr>
              <a:t>selecting</a:t>
            </a:r>
            <a:r>
              <a:rPr lang="en-US" sz="2400" b="0" i="0" dirty="0">
                <a:solidFill>
                  <a:srgbClr val="000000"/>
                </a:solidFill>
                <a:effectLst/>
                <a:latin typeface="Times New Roman" panose="02020603050405020304" pitchFamily="18" charset="0"/>
                <a:cs typeface="Times New Roman" panose="02020603050405020304" pitchFamily="18" charset="0"/>
              </a:rPr>
              <a:t> HTML elements and performing some </a:t>
            </a:r>
            <a:r>
              <a:rPr lang="en-US" sz="2400" b="1" i="0" dirty="0">
                <a:solidFill>
                  <a:srgbClr val="000000"/>
                </a:solidFill>
                <a:effectLst/>
                <a:latin typeface="Times New Roman" panose="02020603050405020304" pitchFamily="18" charset="0"/>
                <a:cs typeface="Times New Roman" panose="02020603050405020304" pitchFamily="18" charset="0"/>
              </a:rPr>
              <a:t>action</a:t>
            </a:r>
            <a:r>
              <a:rPr lang="en-US" sz="2400" b="0" i="0" dirty="0">
                <a:solidFill>
                  <a:srgbClr val="000000"/>
                </a:solidFill>
                <a:effectLst/>
                <a:latin typeface="Times New Roman" panose="02020603050405020304" pitchFamily="18" charset="0"/>
                <a:cs typeface="Times New Roman" panose="02020603050405020304" pitchFamily="18" charset="0"/>
              </a:rPr>
              <a:t> on the element(s).</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Basic syntax is: </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1" i="1" dirty="0">
                <a:solidFill>
                  <a:srgbClr val="000000"/>
                </a:solidFill>
                <a:effectLst/>
                <a:latin typeface="Times New Roman" panose="02020603050405020304" pitchFamily="18" charset="0"/>
                <a:cs typeface="Times New Roman" panose="02020603050405020304" pitchFamily="18" charset="0"/>
              </a:rPr>
              <a:t>selector</a:t>
            </a:r>
            <a:r>
              <a:rPr lang="en-US" sz="2400" b="1" i="0" dirty="0">
                <a:solidFill>
                  <a:srgbClr val="000000"/>
                </a:solidFill>
                <a:effectLst/>
                <a:latin typeface="Times New Roman" panose="02020603050405020304" pitchFamily="18" charset="0"/>
                <a:cs typeface="Times New Roman" panose="02020603050405020304" pitchFamily="18" charset="0"/>
              </a:rPr>
              <a:t>).</a:t>
            </a:r>
            <a:r>
              <a:rPr lang="en-US" sz="2400" b="1" i="1" dirty="0">
                <a:solidFill>
                  <a:srgbClr val="000000"/>
                </a:solidFill>
                <a:effectLst/>
                <a:latin typeface="Times New Roman" panose="02020603050405020304" pitchFamily="18" charset="0"/>
                <a:cs typeface="Times New Roman" panose="02020603050405020304" pitchFamily="18" charset="0"/>
              </a:rPr>
              <a:t>action</a:t>
            </a:r>
            <a:r>
              <a:rPr lang="en-US" sz="2400" b="1"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 sign to define/access jQuery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b="0" i="1" dirty="0">
                <a:solidFill>
                  <a:srgbClr val="000000"/>
                </a:solidFill>
                <a:effectLst/>
                <a:latin typeface="Times New Roman" panose="02020603050405020304" pitchFamily="18" charset="0"/>
                <a:cs typeface="Times New Roman" panose="02020603050405020304" pitchFamily="18" charset="0"/>
              </a:rPr>
              <a:t>selector</a:t>
            </a:r>
            <a:r>
              <a:rPr lang="en-US" sz="2400" b="0" i="0" dirty="0">
                <a:solidFill>
                  <a:srgbClr val="000000"/>
                </a:solidFill>
                <a:effectLst/>
                <a:latin typeface="Times New Roman" panose="02020603050405020304" pitchFamily="18" charset="0"/>
                <a:cs typeface="Times New Roman" panose="02020603050405020304" pitchFamily="18" charset="0"/>
              </a:rPr>
              <a:t>) to "query (or find)" HTML elements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 jQuery </a:t>
            </a:r>
            <a:r>
              <a:rPr lang="en-US" sz="2400" b="0" i="1" dirty="0">
                <a:solidFill>
                  <a:srgbClr val="000000"/>
                </a:solidFill>
                <a:effectLst/>
                <a:latin typeface="Times New Roman" panose="02020603050405020304" pitchFamily="18" charset="0"/>
                <a:cs typeface="Times New Roman" panose="02020603050405020304" pitchFamily="18" charset="0"/>
              </a:rPr>
              <a:t>action</a:t>
            </a:r>
            <a:r>
              <a:rPr lang="en-US" sz="2400" b="0" i="0" dirty="0">
                <a:solidFill>
                  <a:srgbClr val="000000"/>
                </a:solidFill>
                <a:effectLst/>
                <a:latin typeface="Times New Roman" panose="02020603050405020304" pitchFamily="18" charset="0"/>
                <a:cs typeface="Times New Roman" panose="02020603050405020304" pitchFamily="18" charset="0"/>
              </a:rPr>
              <a:t>() to be performed on the element(s)</a:t>
            </a:r>
          </a:p>
          <a:p>
            <a:endParaRPr lang="en-IN" dirty="0"/>
          </a:p>
        </p:txBody>
      </p:sp>
      <p:sp>
        <p:nvSpPr>
          <p:cNvPr id="5" name="Rectangle 2">
            <a:extLst>
              <a:ext uri="{FF2B5EF4-FFF2-40B4-BE49-F238E27FC236}">
                <a16:creationId xmlns:a16="http://schemas.microsoft.com/office/drawing/2014/main" id="{F7E2196D-6DC4-4A19-A64D-4205F07AE6E6}"/>
              </a:ext>
            </a:extLst>
          </p:cNvPr>
          <p:cNvSpPr>
            <a:spLocks noChangeArrowheads="1"/>
          </p:cNvSpPr>
          <p:nvPr/>
        </p:nvSpPr>
        <p:spPr bwMode="auto">
          <a:xfrm>
            <a:off x="1032934" y="4383669"/>
            <a:ext cx="9626600"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Examples: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latin typeface="Consolas" panose="020B0609020204030204" pitchFamily="49" charset="0"/>
              </a:rPr>
              <a:t>$(this).hide()</a:t>
            </a:r>
            <a:r>
              <a:rPr kumimoji="0" lang="en-US" altLang="en-US" b="0" i="0" u="none" strike="noStrike" cap="none" normalizeH="0" baseline="0" dirty="0">
                <a:ln>
                  <a:noFill/>
                </a:ln>
                <a:solidFill>
                  <a:srgbClr val="000000"/>
                </a:solidFill>
                <a:effectLst/>
                <a:latin typeface="Verdana" panose="020B0604030504040204" pitchFamily="34" charset="0"/>
              </a:rPr>
              <a:t> - hides the current element.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latin typeface="Consolas" panose="020B0609020204030204" pitchFamily="49" charset="0"/>
              </a:rPr>
              <a:t>$("p").hide()</a:t>
            </a:r>
            <a:r>
              <a:rPr kumimoji="0" lang="en-US" altLang="en-US" b="0" i="0" u="none" strike="noStrike" cap="none" normalizeH="0" baseline="0" dirty="0">
                <a:ln>
                  <a:noFill/>
                </a:ln>
                <a:solidFill>
                  <a:srgbClr val="000000"/>
                </a:solidFill>
                <a:effectLst/>
                <a:latin typeface="Verdana" panose="020B0604030504040204" pitchFamily="34" charset="0"/>
              </a:rPr>
              <a:t> - hides all &lt;p&gt; elements.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latin typeface="Consolas" panose="020B0609020204030204" pitchFamily="49" charset="0"/>
              </a:rPr>
              <a:t>$(".test").hide()</a:t>
            </a:r>
            <a:r>
              <a:rPr kumimoji="0" lang="en-US" altLang="en-US" b="0" i="0" u="none" strike="noStrike" cap="none" normalizeH="0" baseline="0" dirty="0">
                <a:ln>
                  <a:noFill/>
                </a:ln>
                <a:solidFill>
                  <a:srgbClr val="000000"/>
                </a:solidFill>
                <a:effectLst/>
                <a:latin typeface="Verdana" panose="020B0604030504040204" pitchFamily="34" charset="0"/>
              </a:rPr>
              <a:t> - hides all elements with class="test".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DC143C"/>
                </a:solidFill>
                <a:effectLst/>
                <a:latin typeface="Consolas" panose="020B0609020204030204" pitchFamily="49" charset="0"/>
              </a:rPr>
              <a:t>$("#test").hide()</a:t>
            </a:r>
            <a:r>
              <a:rPr kumimoji="0" lang="en-US" altLang="en-US" b="0" i="0" u="none" strike="noStrike" cap="none" normalizeH="0" baseline="0" dirty="0">
                <a:ln>
                  <a:noFill/>
                </a:ln>
                <a:solidFill>
                  <a:srgbClr val="000000"/>
                </a:solidFill>
                <a:effectLst/>
                <a:latin typeface="Verdana" panose="020B0604030504040204" pitchFamily="34" charset="0"/>
              </a:rPr>
              <a:t> - hides the element with id="test".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4637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9755-964A-405F-BABA-4B09034ADFCF}"/>
              </a:ext>
            </a:extLst>
          </p:cNvPr>
          <p:cNvSpPr>
            <a:spLocks noGrp="1"/>
          </p:cNvSpPr>
          <p:nvPr>
            <p:ph type="title"/>
          </p:nvPr>
        </p:nvSpPr>
        <p:spPr/>
        <p:txBody>
          <a:bodyPr/>
          <a:lstStyle/>
          <a:p>
            <a:r>
              <a:rPr lang="en-IN" b="0" i="0" dirty="0">
                <a:solidFill>
                  <a:srgbClr val="181717"/>
                </a:solidFill>
                <a:effectLst/>
                <a:latin typeface="Times New Roman" panose="02020603050405020304" pitchFamily="18" charset="0"/>
                <a:cs typeface="Times New Roman" panose="02020603050405020304" pitchFamily="18" charset="0"/>
              </a:rPr>
              <a:t>jQuery Selectors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8E7599-C78D-492C-A92B-FD7506994974}"/>
              </a:ext>
            </a:extLst>
          </p:cNvPr>
          <p:cNvSpPr>
            <a:spLocks noGrp="1"/>
          </p:cNvSpPr>
          <p:nvPr>
            <p:ph idx="1"/>
          </p:nvPr>
        </p:nvSpPr>
        <p:spPr/>
        <p:txBody>
          <a:bodyPr/>
          <a:lstStyle/>
          <a:p>
            <a:pPr algn="just"/>
            <a:r>
              <a:rPr lang="en-US" b="0" i="0" dirty="0">
                <a:solidFill>
                  <a:srgbClr val="181717"/>
                </a:solidFill>
                <a:effectLst/>
                <a:latin typeface="Verdana" panose="020B0604030504040204" pitchFamily="34" charset="0"/>
              </a:rPr>
              <a:t>The jQuery selector enables you to find DOM elements in your web page. Most of the times you will start with selector function $() in the jQuery.</a:t>
            </a:r>
          </a:p>
          <a:p>
            <a:pPr marL="0" indent="0">
              <a:buNone/>
            </a:pPr>
            <a:r>
              <a:rPr lang="en-IN" dirty="0"/>
              <a:t>Syntax:</a:t>
            </a:r>
          </a:p>
          <a:p>
            <a:pPr marL="0" indent="0">
              <a:buNone/>
            </a:pPr>
            <a:r>
              <a:rPr lang="en-IN" dirty="0"/>
              <a:t>$ (Selector expression, context)</a:t>
            </a:r>
          </a:p>
          <a:p>
            <a:pPr marL="0" indent="0">
              <a:buNone/>
            </a:pPr>
            <a:r>
              <a:rPr lang="en-IN" dirty="0"/>
              <a:t>jQuery(selector expression, context)</a:t>
            </a:r>
          </a:p>
          <a:p>
            <a:pPr marL="0" indent="0">
              <a:buNone/>
            </a:pPr>
            <a:endParaRPr lang="en-IN" dirty="0"/>
          </a:p>
        </p:txBody>
      </p:sp>
    </p:spTree>
    <p:extLst>
      <p:ext uri="{BB962C8B-B14F-4D97-AF65-F5344CB8AC3E}">
        <p14:creationId xmlns:p14="http://schemas.microsoft.com/office/powerpoint/2010/main" val="2201565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762C-4572-47E3-84EE-29C1A566BFFA}"/>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Select Elements by Name</a:t>
            </a:r>
            <a:endParaRPr lang="en-IN" dirty="0"/>
          </a:p>
        </p:txBody>
      </p:sp>
      <p:sp>
        <p:nvSpPr>
          <p:cNvPr id="3" name="Content Placeholder 2">
            <a:extLst>
              <a:ext uri="{FF2B5EF4-FFF2-40B4-BE49-F238E27FC236}">
                <a16:creationId xmlns:a16="http://schemas.microsoft.com/office/drawing/2014/main" id="{35209CAF-755B-44A4-B071-562D8B04BED5}"/>
              </a:ext>
            </a:extLst>
          </p:cNvPr>
          <p:cNvSpPr>
            <a:spLocks noGrp="1"/>
          </p:cNvSpPr>
          <p:nvPr>
            <p:ph idx="1"/>
          </p:nvPr>
        </p:nvSpPr>
        <p:spPr/>
        <p:txBody>
          <a:bodyPr/>
          <a:lstStyle/>
          <a:p>
            <a:pPr algn="just"/>
            <a:r>
              <a:rPr lang="en-US" sz="2400" b="0" i="0" dirty="0">
                <a:solidFill>
                  <a:srgbClr val="181717"/>
                </a:solidFill>
                <a:effectLst/>
                <a:latin typeface="Times New Roman" panose="02020603050405020304" pitchFamily="18" charset="0"/>
                <a:cs typeface="Times New Roman" panose="02020603050405020304" pitchFamily="18" charset="0"/>
              </a:rPr>
              <a:t>The most common selector pattern is element name. </a:t>
            </a:r>
            <a:r>
              <a:rPr lang="en-US" sz="2400" b="0" i="0" dirty="0" err="1">
                <a:solidFill>
                  <a:srgbClr val="181717"/>
                </a:solidFill>
                <a:effectLst/>
                <a:latin typeface="Times New Roman" panose="02020603050405020304" pitchFamily="18" charset="0"/>
                <a:cs typeface="Times New Roman" panose="02020603050405020304" pitchFamily="18" charset="0"/>
              </a:rPr>
              <a:t>Specifing</a:t>
            </a:r>
            <a:r>
              <a:rPr lang="en-US" sz="2400" b="0" i="0" dirty="0">
                <a:solidFill>
                  <a:srgbClr val="181717"/>
                </a:solidFill>
                <a:effectLst/>
                <a:latin typeface="Times New Roman" panose="02020603050405020304" pitchFamily="18" charset="0"/>
                <a:cs typeface="Times New Roman" panose="02020603050405020304" pitchFamily="18" charset="0"/>
              </a:rPr>
              <a:t> an element name as string e.g</a:t>
            </a:r>
            <a:r>
              <a:rPr lang="en-US" sz="2400" dirty="0">
                <a:solidFill>
                  <a:srgbClr val="181717"/>
                </a:solidFill>
                <a:latin typeface="Times New Roman" panose="02020603050405020304" pitchFamily="18" charset="0"/>
                <a:cs typeface="Times New Roman" panose="02020603050405020304" pitchFamily="18" charset="0"/>
              </a:rPr>
              <a:t>. $(‘p’) </a:t>
            </a:r>
            <a:r>
              <a:rPr lang="en-US" sz="2400" b="0" i="0" dirty="0">
                <a:solidFill>
                  <a:srgbClr val="181717"/>
                </a:solidFill>
                <a:effectLst/>
                <a:latin typeface="Times New Roman" panose="02020603050405020304" pitchFamily="18" charset="0"/>
                <a:cs typeface="Times New Roman" panose="02020603050405020304" pitchFamily="18" charset="0"/>
              </a:rPr>
              <a:t>will return an array of all the &lt;p&gt; elements in a webpage.</a:t>
            </a:r>
          </a:p>
          <a:p>
            <a:pPr algn="just"/>
            <a:r>
              <a:rPr lang="en-US" sz="2400" b="0" i="0" dirty="0">
                <a:solidFill>
                  <a:srgbClr val="181717"/>
                </a:solidFill>
                <a:effectLst/>
                <a:latin typeface="Times New Roman" panose="02020603050405020304" pitchFamily="18" charset="0"/>
                <a:cs typeface="Times New Roman" panose="02020603050405020304" pitchFamily="18" charset="0"/>
              </a:rPr>
              <a:t>The following figure shows which DOM elements will be returned from $('p') &amp; $'(div’).</a:t>
            </a:r>
          </a:p>
          <a:p>
            <a:pPr marL="0" indent="0">
              <a:buNone/>
            </a:pPr>
            <a:endParaRPr lang="en-US" dirty="0">
              <a:solidFill>
                <a:srgbClr val="181717"/>
              </a:solidFill>
              <a:latin typeface="Verdana" panose="020B0604030504040204" pitchFamily="34" charset="0"/>
            </a:endParaRPr>
          </a:p>
        </p:txBody>
      </p:sp>
      <p:pic>
        <p:nvPicPr>
          <p:cNvPr id="6" name="Picture 5">
            <a:extLst>
              <a:ext uri="{FF2B5EF4-FFF2-40B4-BE49-F238E27FC236}">
                <a16:creationId xmlns:a16="http://schemas.microsoft.com/office/drawing/2014/main" id="{D2DB00C2-E770-444F-BE9F-6A821D25A707}"/>
              </a:ext>
            </a:extLst>
          </p:cNvPr>
          <p:cNvPicPr>
            <a:picLocks noChangeAspect="1"/>
          </p:cNvPicPr>
          <p:nvPr/>
        </p:nvPicPr>
        <p:blipFill>
          <a:blip r:embed="rId2"/>
          <a:stretch>
            <a:fillRect/>
          </a:stretch>
        </p:blipFill>
        <p:spPr>
          <a:xfrm>
            <a:off x="1261343" y="3582029"/>
            <a:ext cx="5476875" cy="2333625"/>
          </a:xfrm>
          <a:prstGeom prst="rect">
            <a:avLst/>
          </a:prstGeom>
        </p:spPr>
      </p:pic>
    </p:spTree>
    <p:extLst>
      <p:ext uri="{BB962C8B-B14F-4D97-AF65-F5344CB8AC3E}">
        <p14:creationId xmlns:p14="http://schemas.microsoft.com/office/powerpoint/2010/main" val="1435639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4149-F75E-49CD-96E6-791B441BD7A3}"/>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jQuery Methods</a:t>
            </a:r>
            <a:endParaRPr lang="en-IN" dirty="0"/>
          </a:p>
        </p:txBody>
      </p:sp>
      <p:sp>
        <p:nvSpPr>
          <p:cNvPr id="3" name="Content Placeholder 2">
            <a:extLst>
              <a:ext uri="{FF2B5EF4-FFF2-40B4-BE49-F238E27FC236}">
                <a16:creationId xmlns:a16="http://schemas.microsoft.com/office/drawing/2014/main" id="{4F509A14-AE96-4C94-A56D-6CFC785DA420}"/>
              </a:ext>
            </a:extLst>
          </p:cNvPr>
          <p:cNvSpPr>
            <a:spLocks noGrp="1"/>
          </p:cNvSpPr>
          <p:nvPr>
            <p:ph idx="1"/>
          </p:nvPr>
        </p:nvSpPr>
        <p:spPr/>
        <p:txBody>
          <a:bodyPr/>
          <a:lstStyle/>
          <a:p>
            <a:r>
              <a:rPr lang="en-US" sz="2400" b="0" i="0" dirty="0">
                <a:solidFill>
                  <a:srgbClr val="181717"/>
                </a:solidFill>
                <a:effectLst/>
                <a:latin typeface="Times New Roman" panose="02020603050405020304" pitchFamily="18" charset="0"/>
                <a:cs typeface="Times New Roman" panose="02020603050405020304" pitchFamily="18" charset="0"/>
              </a:rPr>
              <a:t>The jQuery selector finds particular DOM element(s) and wraps them with jQuery object. For example, </a:t>
            </a:r>
            <a:r>
              <a:rPr lang="en-US" sz="2400" b="0" i="0" dirty="0" err="1">
                <a:solidFill>
                  <a:srgbClr val="181717"/>
                </a:solidFill>
                <a:effectLst/>
                <a:latin typeface="Times New Roman" panose="02020603050405020304" pitchFamily="18" charset="0"/>
                <a:cs typeface="Times New Roman" panose="02020603050405020304" pitchFamily="18" charset="0"/>
              </a:rPr>
              <a:t>document.getElementById</a:t>
            </a:r>
            <a:r>
              <a:rPr lang="en-US" sz="2400" b="0" i="0" dirty="0">
                <a:solidFill>
                  <a:srgbClr val="181717"/>
                </a:solidFill>
                <a:effectLst/>
                <a:latin typeface="Times New Roman" panose="02020603050405020304" pitchFamily="18" charset="0"/>
                <a:cs typeface="Times New Roman" panose="02020603050405020304" pitchFamily="18" charset="0"/>
              </a:rPr>
              <a:t>() in the JavaScript will return DOM object whereas $('#id') will return jQuery object. </a:t>
            </a:r>
          </a:p>
          <a:p>
            <a:endParaRPr lang="en-IN" dirty="0"/>
          </a:p>
        </p:txBody>
      </p:sp>
      <p:pic>
        <p:nvPicPr>
          <p:cNvPr id="5" name="Picture 4">
            <a:extLst>
              <a:ext uri="{FF2B5EF4-FFF2-40B4-BE49-F238E27FC236}">
                <a16:creationId xmlns:a16="http://schemas.microsoft.com/office/drawing/2014/main" id="{F5E70D68-6A1A-47E3-95D6-C445A26B4F00}"/>
              </a:ext>
            </a:extLst>
          </p:cNvPr>
          <p:cNvPicPr>
            <a:picLocks noChangeAspect="1"/>
          </p:cNvPicPr>
          <p:nvPr/>
        </p:nvPicPr>
        <p:blipFill>
          <a:blip r:embed="rId2"/>
          <a:stretch>
            <a:fillRect/>
          </a:stretch>
        </p:blipFill>
        <p:spPr>
          <a:xfrm>
            <a:off x="939800" y="3039533"/>
            <a:ext cx="6248400" cy="2400300"/>
          </a:xfrm>
          <a:prstGeom prst="rect">
            <a:avLst/>
          </a:prstGeom>
        </p:spPr>
      </p:pic>
    </p:spTree>
    <p:extLst>
      <p:ext uri="{BB962C8B-B14F-4D97-AF65-F5344CB8AC3E}">
        <p14:creationId xmlns:p14="http://schemas.microsoft.com/office/powerpoint/2010/main" val="3147811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D898-DC5D-4E02-8445-D17F6D76B847}"/>
              </a:ext>
            </a:extLst>
          </p:cNvPr>
          <p:cNvSpPr>
            <a:spLocks noGrp="1"/>
          </p:cNvSpPr>
          <p:nvPr>
            <p:ph type="title"/>
          </p:nvPr>
        </p:nvSpPr>
        <p:spPr/>
        <p:txBody>
          <a:bodyPr/>
          <a:lstStyle/>
          <a:p>
            <a:r>
              <a:rPr lang="en-US" b="0" i="0" dirty="0">
                <a:solidFill>
                  <a:srgbClr val="181717"/>
                </a:solidFill>
                <a:effectLst/>
                <a:latin typeface="Times New Roman" panose="02020603050405020304" pitchFamily="18" charset="0"/>
                <a:cs typeface="Times New Roman" panose="02020603050405020304" pitchFamily="18" charset="0"/>
              </a:rPr>
              <a:t>Manipulate HTML Attributes using jQuery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DF7B88-CC90-4704-9825-1034AC893929}"/>
              </a:ext>
            </a:extLst>
          </p:cNvPr>
          <p:cNvSpPr>
            <a:spLocks noGrp="1"/>
          </p:cNvSpPr>
          <p:nvPr>
            <p:ph idx="1"/>
          </p:nvPr>
        </p:nvSpPr>
        <p:spPr/>
        <p:txBody>
          <a:bodyPr/>
          <a:lstStyle/>
          <a:p>
            <a:r>
              <a:rPr lang="en-US" sz="2400" b="0" i="0" dirty="0">
                <a:solidFill>
                  <a:srgbClr val="181717"/>
                </a:solidFill>
                <a:effectLst/>
                <a:latin typeface="Times New Roman" panose="02020603050405020304" pitchFamily="18" charset="0"/>
                <a:cs typeface="Times New Roman" panose="02020603050405020304" pitchFamily="18" charset="0"/>
              </a:rPr>
              <a:t>The following table lists jQuery methods to get or set value of attribute, property, text or html.</a:t>
            </a:r>
          </a:p>
          <a:p>
            <a:endParaRPr lang="en-IN" dirty="0"/>
          </a:p>
        </p:txBody>
      </p:sp>
      <p:graphicFrame>
        <p:nvGraphicFramePr>
          <p:cNvPr id="7" name="Table 6">
            <a:extLst>
              <a:ext uri="{FF2B5EF4-FFF2-40B4-BE49-F238E27FC236}">
                <a16:creationId xmlns:a16="http://schemas.microsoft.com/office/drawing/2014/main" id="{30B8EC5F-B9BB-4A95-827E-0F3A777DAEF9}"/>
              </a:ext>
            </a:extLst>
          </p:cNvPr>
          <p:cNvGraphicFramePr>
            <a:graphicFrameLocks noGrp="1"/>
          </p:cNvGraphicFramePr>
          <p:nvPr>
            <p:extLst>
              <p:ext uri="{D42A27DB-BD31-4B8C-83A1-F6EECF244321}">
                <p14:modId xmlns:p14="http://schemas.microsoft.com/office/powerpoint/2010/main" val="2714719142"/>
              </p:ext>
            </p:extLst>
          </p:nvPr>
        </p:nvGraphicFramePr>
        <p:xfrm>
          <a:off x="1110755" y="2604293"/>
          <a:ext cx="6322978" cy="4114800"/>
        </p:xfrm>
        <a:graphic>
          <a:graphicData uri="http://schemas.openxmlformats.org/drawingml/2006/table">
            <a:tbl>
              <a:tblPr/>
              <a:tblGrid>
                <a:gridCol w="3161489">
                  <a:extLst>
                    <a:ext uri="{9D8B030D-6E8A-4147-A177-3AD203B41FA5}">
                      <a16:colId xmlns:a16="http://schemas.microsoft.com/office/drawing/2014/main" val="3188694958"/>
                    </a:ext>
                  </a:extLst>
                </a:gridCol>
                <a:gridCol w="3161489">
                  <a:extLst>
                    <a:ext uri="{9D8B030D-6E8A-4147-A177-3AD203B41FA5}">
                      <a16:colId xmlns:a16="http://schemas.microsoft.com/office/drawing/2014/main" val="2799161950"/>
                    </a:ext>
                  </a:extLst>
                </a:gridCol>
              </a:tblGrid>
              <a:tr h="299838">
                <a:tc>
                  <a:txBody>
                    <a:bodyPr/>
                    <a:lstStyle/>
                    <a:p>
                      <a:pPr algn="l" fontAlgn="b"/>
                      <a:r>
                        <a:rPr lang="en-IN" b="0">
                          <a:solidFill>
                            <a:srgbClr val="FFFFFF"/>
                          </a:solidFill>
                          <a:effectLst/>
                        </a:rPr>
                        <a:t>jQuery Method</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tc>
                  <a:txBody>
                    <a:bodyPr/>
                    <a:lstStyle/>
                    <a:p>
                      <a:pPr algn="l" fontAlgn="b"/>
                      <a:r>
                        <a:rPr lang="en-IN" b="0">
                          <a:solidFill>
                            <a:srgbClr val="FFFFFF"/>
                          </a:solidFill>
                          <a:effectLst/>
                        </a:rPr>
                        <a:t>Description</a:t>
                      </a:r>
                    </a:p>
                  </a:txBody>
                  <a:tcPr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235458186"/>
                  </a:ext>
                </a:extLst>
              </a:tr>
              <a:tr h="749594">
                <a:tc>
                  <a:txBody>
                    <a:bodyPr/>
                    <a:lstStyle/>
                    <a:p>
                      <a:pPr fontAlgn="t"/>
                      <a:r>
                        <a:rPr lang="en-IN">
                          <a:solidFill>
                            <a:srgbClr val="414141"/>
                          </a:solidFill>
                          <a:effectLst/>
                        </a:rPr>
                        <a:t>attr()</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Get or set the value of specified attribute of the target element(s).</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67005015"/>
                  </a:ext>
                </a:extLst>
              </a:tr>
              <a:tr h="749594">
                <a:tc>
                  <a:txBody>
                    <a:bodyPr/>
                    <a:lstStyle/>
                    <a:p>
                      <a:pPr fontAlgn="t"/>
                      <a:r>
                        <a:rPr lang="en-IN">
                          <a:solidFill>
                            <a:srgbClr val="414141"/>
                          </a:solidFill>
                          <a:effectLst/>
                        </a:rPr>
                        <a:t>prop()</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dirty="0">
                          <a:solidFill>
                            <a:srgbClr val="414141"/>
                          </a:solidFill>
                          <a:effectLst/>
                        </a:rPr>
                        <a:t>Get or set the value of specified property of the target element(s).</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49868379"/>
                  </a:ext>
                </a:extLst>
              </a:tr>
              <a:tr h="524716">
                <a:tc>
                  <a:txBody>
                    <a:bodyPr/>
                    <a:lstStyle/>
                    <a:p>
                      <a:pPr fontAlgn="t"/>
                      <a:r>
                        <a:rPr lang="en-IN">
                          <a:solidFill>
                            <a:srgbClr val="414141"/>
                          </a:solidFill>
                          <a:effectLst/>
                        </a:rPr>
                        <a:t>html()</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a:solidFill>
                            <a:srgbClr val="414141"/>
                          </a:solidFill>
                          <a:effectLst/>
                        </a:rPr>
                        <a:t>Get or set html content to the specified target element(s).</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33039513"/>
                  </a:ext>
                </a:extLst>
              </a:tr>
              <a:tr h="524716">
                <a:tc>
                  <a:txBody>
                    <a:bodyPr/>
                    <a:lstStyle/>
                    <a:p>
                      <a:pPr fontAlgn="t"/>
                      <a:r>
                        <a:rPr lang="en-IN">
                          <a:solidFill>
                            <a:srgbClr val="414141"/>
                          </a:solidFill>
                          <a:effectLst/>
                        </a:rPr>
                        <a:t>text()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tc>
                  <a:txBody>
                    <a:bodyPr/>
                    <a:lstStyle/>
                    <a:p>
                      <a:pPr fontAlgn="t"/>
                      <a:r>
                        <a:rPr lang="en-US">
                          <a:solidFill>
                            <a:srgbClr val="414141"/>
                          </a:solidFill>
                          <a:effectLst/>
                        </a:rPr>
                        <a:t>Get or set text for the specified target element(s).</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588993325"/>
                  </a:ext>
                </a:extLst>
              </a:tr>
              <a:tr h="524716">
                <a:tc>
                  <a:txBody>
                    <a:bodyPr/>
                    <a:lstStyle/>
                    <a:p>
                      <a:pPr fontAlgn="t"/>
                      <a:r>
                        <a:rPr lang="en-IN" dirty="0" err="1">
                          <a:solidFill>
                            <a:srgbClr val="414141"/>
                          </a:solidFill>
                          <a:effectLst/>
                        </a:rPr>
                        <a:t>val</a:t>
                      </a:r>
                      <a:r>
                        <a:rPr lang="en-IN" dirty="0">
                          <a:solidFill>
                            <a:srgbClr val="414141"/>
                          </a:solidFill>
                          <a:effectLst/>
                        </a:rPr>
                        <a: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tc>
                  <a:txBody>
                    <a:bodyPr/>
                    <a:lstStyle/>
                    <a:p>
                      <a:pPr fontAlgn="t"/>
                      <a:r>
                        <a:rPr lang="en-US" dirty="0">
                          <a:solidFill>
                            <a:srgbClr val="414141"/>
                          </a:solidFill>
                          <a:effectLst/>
                        </a:rPr>
                        <a:t>Get or set value property of the specified target element.</a:t>
                      </a:r>
                    </a:p>
                  </a:txBody>
                  <a:tcPr>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952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50807909"/>
                  </a:ext>
                </a:extLst>
              </a:tr>
            </a:tbl>
          </a:graphicData>
        </a:graphic>
      </p:graphicFrame>
    </p:spTree>
    <p:extLst>
      <p:ext uri="{BB962C8B-B14F-4D97-AF65-F5344CB8AC3E}">
        <p14:creationId xmlns:p14="http://schemas.microsoft.com/office/powerpoint/2010/main" val="397010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B418F-5AF6-4CBF-A98F-E1339B82A71C}"/>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jQuery Events</a:t>
            </a:r>
            <a:endParaRPr lang="en-IN" dirty="0"/>
          </a:p>
        </p:txBody>
      </p:sp>
      <p:sp>
        <p:nvSpPr>
          <p:cNvPr id="3" name="Content Placeholder 2">
            <a:extLst>
              <a:ext uri="{FF2B5EF4-FFF2-40B4-BE49-F238E27FC236}">
                <a16:creationId xmlns:a16="http://schemas.microsoft.com/office/drawing/2014/main" id="{F8CCCEE5-29AC-4AB7-A2BF-1FD83890DF82}"/>
              </a:ext>
            </a:extLst>
          </p:cNvPr>
          <p:cNvSpPr>
            <a:spLocks noGrp="1"/>
          </p:cNvSpPr>
          <p:nvPr>
            <p:ph idx="1"/>
          </p:nvPr>
        </p:nvSpPr>
        <p:spPr/>
        <p:txBody>
          <a:bodyPr/>
          <a:lstStyle/>
          <a:p>
            <a:r>
              <a:rPr lang="en-US" sz="2400" b="0" i="0" dirty="0">
                <a:solidFill>
                  <a:srgbClr val="181717"/>
                </a:solidFill>
                <a:effectLst/>
                <a:latin typeface="Times New Roman" panose="02020603050405020304" pitchFamily="18" charset="0"/>
                <a:cs typeface="Times New Roman" panose="02020603050405020304" pitchFamily="18" charset="0"/>
              </a:rPr>
              <a:t>In most web applications, the user does some action to perform an operation. For example, user clicks on save button to save the edited data in a web page. Here, clicking on the button is a user's action, which triggers click event and click event handler (function) saves data.</a:t>
            </a:r>
          </a:p>
          <a:p>
            <a:endParaRPr lang="en-IN" dirty="0"/>
          </a:p>
        </p:txBody>
      </p:sp>
      <p:pic>
        <p:nvPicPr>
          <p:cNvPr id="5" name="Picture 4">
            <a:extLst>
              <a:ext uri="{FF2B5EF4-FFF2-40B4-BE49-F238E27FC236}">
                <a16:creationId xmlns:a16="http://schemas.microsoft.com/office/drawing/2014/main" id="{3C25FA45-5C3F-4527-9128-4E5DE0D22165}"/>
              </a:ext>
            </a:extLst>
          </p:cNvPr>
          <p:cNvPicPr>
            <a:picLocks noChangeAspect="1"/>
          </p:cNvPicPr>
          <p:nvPr/>
        </p:nvPicPr>
        <p:blipFill>
          <a:blip r:embed="rId2"/>
          <a:stretch>
            <a:fillRect/>
          </a:stretch>
        </p:blipFill>
        <p:spPr>
          <a:xfrm>
            <a:off x="1115483" y="3320256"/>
            <a:ext cx="4610100" cy="1362075"/>
          </a:xfrm>
          <a:prstGeom prst="rect">
            <a:avLst/>
          </a:prstGeom>
        </p:spPr>
      </p:pic>
    </p:spTree>
    <p:extLst>
      <p:ext uri="{BB962C8B-B14F-4D97-AF65-F5344CB8AC3E}">
        <p14:creationId xmlns:p14="http://schemas.microsoft.com/office/powerpoint/2010/main" val="1342099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0F66-1A1E-4433-A7A1-4A15A6BC35AF}"/>
              </a:ext>
            </a:extLst>
          </p:cNvPr>
          <p:cNvSpPr>
            <a:spLocks noGrp="1"/>
          </p:cNvSpPr>
          <p:nvPr>
            <p:ph type="title"/>
          </p:nvPr>
        </p:nvSpPr>
        <p:spPr>
          <a:xfrm>
            <a:off x="294736" y="137752"/>
            <a:ext cx="10515600" cy="1087199"/>
          </a:xfrm>
        </p:spPr>
        <p:txBody>
          <a:bodyPr/>
          <a:lstStyle/>
          <a:p>
            <a:r>
              <a:rPr lang="en-IN" b="0" i="0" dirty="0">
                <a:solidFill>
                  <a:srgbClr val="181717"/>
                </a:solidFill>
                <a:effectLst/>
                <a:latin typeface="Segoe UI" panose="020B0502040204020203" pitchFamily="34" charset="0"/>
              </a:rPr>
              <a:t>jQuery Event Methods</a:t>
            </a:r>
            <a:endParaRPr lang="en-IN" dirty="0"/>
          </a:p>
        </p:txBody>
      </p:sp>
      <p:graphicFrame>
        <p:nvGraphicFramePr>
          <p:cNvPr id="12" name="Table 12">
            <a:extLst>
              <a:ext uri="{FF2B5EF4-FFF2-40B4-BE49-F238E27FC236}">
                <a16:creationId xmlns:a16="http://schemas.microsoft.com/office/drawing/2014/main" id="{589871BA-2622-4105-8E30-2D97E1A1BF6D}"/>
              </a:ext>
            </a:extLst>
          </p:cNvPr>
          <p:cNvGraphicFramePr>
            <a:graphicFrameLocks noGrp="1"/>
          </p:cNvGraphicFramePr>
          <p:nvPr>
            <p:ph idx="1"/>
            <p:extLst>
              <p:ext uri="{D42A27DB-BD31-4B8C-83A1-F6EECF244321}">
                <p14:modId xmlns:p14="http://schemas.microsoft.com/office/powerpoint/2010/main" val="1727094912"/>
              </p:ext>
            </p:extLst>
          </p:nvPr>
        </p:nvGraphicFramePr>
        <p:xfrm>
          <a:off x="622539" y="1463315"/>
          <a:ext cx="8624978" cy="5254254"/>
        </p:xfrm>
        <a:graphic>
          <a:graphicData uri="http://schemas.openxmlformats.org/drawingml/2006/table">
            <a:tbl>
              <a:tblPr firstRow="1" bandRow="1">
                <a:tableStyleId>{5C22544A-7EE6-4342-B048-85BDC9FD1C3A}</a:tableStyleId>
              </a:tblPr>
              <a:tblGrid>
                <a:gridCol w="1902119">
                  <a:extLst>
                    <a:ext uri="{9D8B030D-6E8A-4147-A177-3AD203B41FA5}">
                      <a16:colId xmlns:a16="http://schemas.microsoft.com/office/drawing/2014/main" val="3054219492"/>
                    </a:ext>
                  </a:extLst>
                </a:gridCol>
                <a:gridCol w="2398579">
                  <a:extLst>
                    <a:ext uri="{9D8B030D-6E8A-4147-A177-3AD203B41FA5}">
                      <a16:colId xmlns:a16="http://schemas.microsoft.com/office/drawing/2014/main" val="2533490268"/>
                    </a:ext>
                  </a:extLst>
                </a:gridCol>
                <a:gridCol w="4324280">
                  <a:extLst>
                    <a:ext uri="{9D8B030D-6E8A-4147-A177-3AD203B41FA5}">
                      <a16:colId xmlns:a16="http://schemas.microsoft.com/office/drawing/2014/main" val="1779698396"/>
                    </a:ext>
                  </a:extLst>
                </a:gridCol>
              </a:tblGrid>
              <a:tr h="356568">
                <a:tc>
                  <a:txBody>
                    <a:bodyPr/>
                    <a:lstStyle/>
                    <a:p>
                      <a:pPr algn="l" fontAlgn="b"/>
                      <a:r>
                        <a:rPr lang="en-IN" b="0" dirty="0">
                          <a:solidFill>
                            <a:srgbClr val="FFFFFF"/>
                          </a:solidFill>
                          <a:effectLst/>
                        </a:rPr>
                        <a:t>Category</a:t>
                      </a:r>
                    </a:p>
                  </a:txBody>
                  <a:tcPr anchor="b"/>
                </a:tc>
                <a:tc>
                  <a:txBody>
                    <a:bodyPr/>
                    <a:lstStyle/>
                    <a:p>
                      <a:pPr algn="l" fontAlgn="b"/>
                      <a:r>
                        <a:rPr lang="en-IN" b="0">
                          <a:solidFill>
                            <a:srgbClr val="FFFFFF"/>
                          </a:solidFill>
                          <a:effectLst/>
                        </a:rPr>
                        <a:t>jQuery Method</a:t>
                      </a:r>
                    </a:p>
                  </a:txBody>
                  <a:tcPr anchor="b"/>
                </a:tc>
                <a:tc>
                  <a:txBody>
                    <a:bodyPr/>
                    <a:lstStyle/>
                    <a:p>
                      <a:pPr algn="l" fontAlgn="b"/>
                      <a:r>
                        <a:rPr lang="en-IN" b="0" dirty="0">
                          <a:solidFill>
                            <a:srgbClr val="FFFFFF"/>
                          </a:solidFill>
                          <a:effectLst/>
                        </a:rPr>
                        <a:t>DOM Event</a:t>
                      </a:r>
                    </a:p>
                  </a:txBody>
                  <a:tcPr anchor="b"/>
                </a:tc>
                <a:extLst>
                  <a:ext uri="{0D108BD9-81ED-4DB2-BD59-A6C34878D82A}">
                    <a16:rowId xmlns:a16="http://schemas.microsoft.com/office/drawing/2014/main" val="721070616"/>
                  </a:ext>
                </a:extLst>
              </a:tr>
              <a:tr h="356568">
                <a:tc>
                  <a:txBody>
                    <a:bodyPr/>
                    <a:lstStyle/>
                    <a:p>
                      <a:pPr fontAlgn="t"/>
                      <a:r>
                        <a:rPr lang="en-IN" dirty="0">
                          <a:solidFill>
                            <a:srgbClr val="414141"/>
                          </a:solidFill>
                          <a:effectLst/>
                        </a:rPr>
                        <a:t>Form events</a:t>
                      </a:r>
                    </a:p>
                  </a:txBody>
                  <a:tcPr/>
                </a:tc>
                <a:tc>
                  <a:txBody>
                    <a:bodyPr/>
                    <a:lstStyle/>
                    <a:p>
                      <a:pPr fontAlgn="t"/>
                      <a:r>
                        <a:rPr lang="en-IN">
                          <a:solidFill>
                            <a:srgbClr val="414141"/>
                          </a:solidFill>
                          <a:effectLst/>
                        </a:rPr>
                        <a:t>blur</a:t>
                      </a:r>
                    </a:p>
                  </a:txBody>
                  <a:tcPr/>
                </a:tc>
                <a:tc>
                  <a:txBody>
                    <a:bodyPr/>
                    <a:lstStyle/>
                    <a:p>
                      <a:pPr fontAlgn="t"/>
                      <a:r>
                        <a:rPr lang="en-IN">
                          <a:solidFill>
                            <a:srgbClr val="414141"/>
                          </a:solidFill>
                          <a:effectLst/>
                        </a:rPr>
                        <a:t>onblur</a:t>
                      </a:r>
                    </a:p>
                  </a:txBody>
                  <a:tcPr/>
                </a:tc>
                <a:extLst>
                  <a:ext uri="{0D108BD9-81ED-4DB2-BD59-A6C34878D82A}">
                    <a16:rowId xmlns:a16="http://schemas.microsoft.com/office/drawing/2014/main" val="2862298843"/>
                  </a:ext>
                </a:extLst>
              </a:tr>
              <a:tr h="356568">
                <a:tc>
                  <a:txBody>
                    <a:bodyPr/>
                    <a:lstStyle/>
                    <a:p>
                      <a:pPr fontAlgn="t"/>
                      <a:endParaRPr lang="en-IN">
                        <a:solidFill>
                          <a:srgbClr val="414141"/>
                        </a:solidFill>
                        <a:effectLst/>
                      </a:endParaRPr>
                    </a:p>
                  </a:txBody>
                  <a:tcPr/>
                </a:tc>
                <a:tc>
                  <a:txBody>
                    <a:bodyPr/>
                    <a:lstStyle/>
                    <a:p>
                      <a:pPr fontAlgn="t"/>
                      <a:r>
                        <a:rPr lang="en-IN" dirty="0">
                          <a:solidFill>
                            <a:srgbClr val="414141"/>
                          </a:solidFill>
                          <a:effectLst/>
                        </a:rPr>
                        <a:t>change</a:t>
                      </a:r>
                    </a:p>
                  </a:txBody>
                  <a:tcPr/>
                </a:tc>
                <a:tc>
                  <a:txBody>
                    <a:bodyPr/>
                    <a:lstStyle/>
                    <a:p>
                      <a:pPr fontAlgn="t"/>
                      <a:r>
                        <a:rPr lang="en-IN" dirty="0" err="1">
                          <a:solidFill>
                            <a:srgbClr val="414141"/>
                          </a:solidFill>
                          <a:effectLst/>
                        </a:rPr>
                        <a:t>onchange</a:t>
                      </a:r>
                      <a:endParaRPr lang="en-IN" dirty="0">
                        <a:solidFill>
                          <a:srgbClr val="414141"/>
                        </a:solidFill>
                        <a:effectLst/>
                      </a:endParaRPr>
                    </a:p>
                  </a:txBody>
                  <a:tcPr/>
                </a:tc>
                <a:extLst>
                  <a:ext uri="{0D108BD9-81ED-4DB2-BD59-A6C34878D82A}">
                    <a16:rowId xmlns:a16="http://schemas.microsoft.com/office/drawing/2014/main" val="2176178233"/>
                  </a:ext>
                </a:extLst>
              </a:tr>
              <a:tr h="356568">
                <a:tc>
                  <a:txBody>
                    <a:bodyPr/>
                    <a:lstStyle/>
                    <a:p>
                      <a:pPr fontAlgn="t"/>
                      <a:endParaRPr lang="en-IN">
                        <a:solidFill>
                          <a:srgbClr val="414141"/>
                        </a:solidFill>
                        <a:effectLst/>
                      </a:endParaRPr>
                    </a:p>
                  </a:txBody>
                  <a:tcPr/>
                </a:tc>
                <a:tc>
                  <a:txBody>
                    <a:bodyPr/>
                    <a:lstStyle/>
                    <a:p>
                      <a:pPr fontAlgn="t"/>
                      <a:r>
                        <a:rPr lang="en-IN" dirty="0">
                          <a:solidFill>
                            <a:srgbClr val="414141"/>
                          </a:solidFill>
                          <a:effectLst/>
                        </a:rPr>
                        <a:t>focus</a:t>
                      </a:r>
                    </a:p>
                  </a:txBody>
                  <a:tcPr/>
                </a:tc>
                <a:tc>
                  <a:txBody>
                    <a:bodyPr/>
                    <a:lstStyle/>
                    <a:p>
                      <a:pPr fontAlgn="t"/>
                      <a:r>
                        <a:rPr lang="en-IN">
                          <a:solidFill>
                            <a:srgbClr val="414141"/>
                          </a:solidFill>
                          <a:effectLst/>
                        </a:rPr>
                        <a:t>onfocus</a:t>
                      </a:r>
                    </a:p>
                  </a:txBody>
                  <a:tcPr/>
                </a:tc>
                <a:extLst>
                  <a:ext uri="{0D108BD9-81ED-4DB2-BD59-A6C34878D82A}">
                    <a16:rowId xmlns:a16="http://schemas.microsoft.com/office/drawing/2014/main" val="3670951628"/>
                  </a:ext>
                </a:extLst>
              </a:tr>
              <a:tr h="356568">
                <a:tc>
                  <a:txBody>
                    <a:bodyPr/>
                    <a:lstStyle/>
                    <a:p>
                      <a:pPr fontAlgn="t"/>
                      <a:endParaRPr lang="en-IN">
                        <a:solidFill>
                          <a:srgbClr val="414141"/>
                        </a:solidFill>
                        <a:effectLst/>
                      </a:endParaRPr>
                    </a:p>
                  </a:txBody>
                  <a:tcPr/>
                </a:tc>
                <a:tc>
                  <a:txBody>
                    <a:bodyPr/>
                    <a:lstStyle/>
                    <a:p>
                      <a:pPr fontAlgn="t"/>
                      <a:r>
                        <a:rPr lang="en-IN" dirty="0" err="1">
                          <a:solidFill>
                            <a:srgbClr val="414141"/>
                          </a:solidFill>
                          <a:effectLst/>
                        </a:rPr>
                        <a:t>focusin</a:t>
                      </a:r>
                      <a:endParaRPr lang="en-IN" dirty="0">
                        <a:solidFill>
                          <a:srgbClr val="414141"/>
                        </a:solidFill>
                        <a:effectLst/>
                      </a:endParaRPr>
                    </a:p>
                  </a:txBody>
                  <a:tcPr/>
                </a:tc>
                <a:tc>
                  <a:txBody>
                    <a:bodyPr/>
                    <a:lstStyle/>
                    <a:p>
                      <a:pPr fontAlgn="t"/>
                      <a:r>
                        <a:rPr lang="en-IN">
                          <a:solidFill>
                            <a:srgbClr val="414141"/>
                          </a:solidFill>
                          <a:effectLst/>
                        </a:rPr>
                        <a:t>onfocusin</a:t>
                      </a:r>
                    </a:p>
                  </a:txBody>
                  <a:tcPr/>
                </a:tc>
                <a:extLst>
                  <a:ext uri="{0D108BD9-81ED-4DB2-BD59-A6C34878D82A}">
                    <a16:rowId xmlns:a16="http://schemas.microsoft.com/office/drawing/2014/main" val="1214301749"/>
                  </a:ext>
                </a:extLst>
              </a:tr>
              <a:tr h="356568">
                <a:tc>
                  <a:txBody>
                    <a:bodyPr/>
                    <a:lstStyle/>
                    <a:p>
                      <a:pPr fontAlgn="t"/>
                      <a:endParaRPr lang="en-IN">
                        <a:solidFill>
                          <a:srgbClr val="414141"/>
                        </a:solidFill>
                        <a:effectLst/>
                      </a:endParaRPr>
                    </a:p>
                  </a:txBody>
                  <a:tcPr/>
                </a:tc>
                <a:tc>
                  <a:txBody>
                    <a:bodyPr/>
                    <a:lstStyle/>
                    <a:p>
                      <a:pPr fontAlgn="t"/>
                      <a:r>
                        <a:rPr lang="en-IN">
                          <a:solidFill>
                            <a:srgbClr val="414141"/>
                          </a:solidFill>
                          <a:effectLst/>
                        </a:rPr>
                        <a:t>select</a:t>
                      </a:r>
                    </a:p>
                  </a:txBody>
                  <a:tcPr/>
                </a:tc>
                <a:tc>
                  <a:txBody>
                    <a:bodyPr/>
                    <a:lstStyle/>
                    <a:p>
                      <a:pPr fontAlgn="t"/>
                      <a:r>
                        <a:rPr lang="en-IN">
                          <a:solidFill>
                            <a:srgbClr val="414141"/>
                          </a:solidFill>
                          <a:effectLst/>
                        </a:rPr>
                        <a:t>onselect</a:t>
                      </a:r>
                    </a:p>
                  </a:txBody>
                  <a:tcPr/>
                </a:tc>
                <a:extLst>
                  <a:ext uri="{0D108BD9-81ED-4DB2-BD59-A6C34878D82A}">
                    <a16:rowId xmlns:a16="http://schemas.microsoft.com/office/drawing/2014/main" val="2262432316"/>
                  </a:ext>
                </a:extLst>
              </a:tr>
              <a:tr h="356568">
                <a:tc>
                  <a:txBody>
                    <a:bodyPr/>
                    <a:lstStyle/>
                    <a:p>
                      <a:pPr fontAlgn="t"/>
                      <a:endParaRPr lang="en-IN">
                        <a:solidFill>
                          <a:srgbClr val="414141"/>
                        </a:solidFill>
                        <a:effectLst/>
                      </a:endParaRPr>
                    </a:p>
                  </a:txBody>
                  <a:tcPr/>
                </a:tc>
                <a:tc>
                  <a:txBody>
                    <a:bodyPr/>
                    <a:lstStyle/>
                    <a:p>
                      <a:pPr fontAlgn="t"/>
                      <a:r>
                        <a:rPr lang="en-IN" dirty="0">
                          <a:solidFill>
                            <a:srgbClr val="414141"/>
                          </a:solidFill>
                          <a:effectLst/>
                        </a:rPr>
                        <a:t>submit</a:t>
                      </a:r>
                    </a:p>
                  </a:txBody>
                  <a:tcPr/>
                </a:tc>
                <a:tc>
                  <a:txBody>
                    <a:bodyPr/>
                    <a:lstStyle/>
                    <a:p>
                      <a:pPr fontAlgn="t"/>
                      <a:r>
                        <a:rPr lang="en-IN" dirty="0" err="1">
                          <a:solidFill>
                            <a:srgbClr val="414141"/>
                          </a:solidFill>
                          <a:effectLst/>
                        </a:rPr>
                        <a:t>onsubmit</a:t>
                      </a:r>
                      <a:endParaRPr lang="en-IN" dirty="0">
                        <a:solidFill>
                          <a:srgbClr val="414141"/>
                        </a:solidFill>
                        <a:effectLst/>
                      </a:endParaRPr>
                    </a:p>
                  </a:txBody>
                  <a:tcPr/>
                </a:tc>
                <a:extLst>
                  <a:ext uri="{0D108BD9-81ED-4DB2-BD59-A6C34878D82A}">
                    <a16:rowId xmlns:a16="http://schemas.microsoft.com/office/drawing/2014/main" val="1334650887"/>
                  </a:ext>
                </a:extLst>
              </a:tr>
              <a:tr h="615447">
                <a:tc>
                  <a:txBody>
                    <a:bodyPr/>
                    <a:lstStyle/>
                    <a:p>
                      <a:pPr fontAlgn="t"/>
                      <a:r>
                        <a:rPr lang="en-IN" dirty="0">
                          <a:solidFill>
                            <a:srgbClr val="414141"/>
                          </a:solidFill>
                          <a:effectLst/>
                        </a:rPr>
                        <a:t>Keyboard events</a:t>
                      </a:r>
                    </a:p>
                  </a:txBody>
                  <a:tcPr/>
                </a:tc>
                <a:tc>
                  <a:txBody>
                    <a:bodyPr/>
                    <a:lstStyle/>
                    <a:p>
                      <a:pPr fontAlgn="t"/>
                      <a:r>
                        <a:rPr lang="en-IN">
                          <a:solidFill>
                            <a:srgbClr val="414141"/>
                          </a:solidFill>
                          <a:effectLst/>
                        </a:rPr>
                        <a:t>keydown</a:t>
                      </a:r>
                    </a:p>
                  </a:txBody>
                  <a:tcPr/>
                </a:tc>
                <a:tc>
                  <a:txBody>
                    <a:bodyPr/>
                    <a:lstStyle/>
                    <a:p>
                      <a:pPr fontAlgn="t"/>
                      <a:r>
                        <a:rPr lang="en-IN">
                          <a:solidFill>
                            <a:srgbClr val="414141"/>
                          </a:solidFill>
                          <a:effectLst/>
                        </a:rPr>
                        <a:t>onkeydown</a:t>
                      </a:r>
                    </a:p>
                  </a:txBody>
                  <a:tcPr/>
                </a:tc>
                <a:extLst>
                  <a:ext uri="{0D108BD9-81ED-4DB2-BD59-A6C34878D82A}">
                    <a16:rowId xmlns:a16="http://schemas.microsoft.com/office/drawing/2014/main" val="3154345259"/>
                  </a:ext>
                </a:extLst>
              </a:tr>
              <a:tr h="356568">
                <a:tc>
                  <a:txBody>
                    <a:bodyPr/>
                    <a:lstStyle/>
                    <a:p>
                      <a:pPr fontAlgn="t"/>
                      <a:endParaRPr lang="en-IN">
                        <a:solidFill>
                          <a:srgbClr val="414141"/>
                        </a:solidFill>
                        <a:effectLst/>
                      </a:endParaRPr>
                    </a:p>
                  </a:txBody>
                  <a:tcPr/>
                </a:tc>
                <a:tc>
                  <a:txBody>
                    <a:bodyPr/>
                    <a:lstStyle/>
                    <a:p>
                      <a:pPr fontAlgn="t"/>
                      <a:r>
                        <a:rPr lang="en-IN">
                          <a:solidFill>
                            <a:srgbClr val="414141"/>
                          </a:solidFill>
                          <a:effectLst/>
                        </a:rPr>
                        <a:t>keypress</a:t>
                      </a:r>
                    </a:p>
                  </a:txBody>
                  <a:tcPr/>
                </a:tc>
                <a:tc>
                  <a:txBody>
                    <a:bodyPr/>
                    <a:lstStyle/>
                    <a:p>
                      <a:pPr fontAlgn="t"/>
                      <a:r>
                        <a:rPr lang="en-IN">
                          <a:solidFill>
                            <a:srgbClr val="414141"/>
                          </a:solidFill>
                          <a:effectLst/>
                        </a:rPr>
                        <a:t>onkeypress</a:t>
                      </a:r>
                    </a:p>
                  </a:txBody>
                  <a:tcPr/>
                </a:tc>
                <a:extLst>
                  <a:ext uri="{0D108BD9-81ED-4DB2-BD59-A6C34878D82A}">
                    <a16:rowId xmlns:a16="http://schemas.microsoft.com/office/drawing/2014/main" val="4208869000"/>
                  </a:ext>
                </a:extLst>
              </a:tr>
              <a:tr h="356568">
                <a:tc>
                  <a:txBody>
                    <a:bodyPr/>
                    <a:lstStyle/>
                    <a:p>
                      <a:pPr fontAlgn="t"/>
                      <a:endParaRPr lang="en-IN">
                        <a:solidFill>
                          <a:srgbClr val="414141"/>
                        </a:solidFill>
                        <a:effectLst/>
                      </a:endParaRPr>
                    </a:p>
                  </a:txBody>
                  <a:tcPr/>
                </a:tc>
                <a:tc>
                  <a:txBody>
                    <a:bodyPr/>
                    <a:lstStyle/>
                    <a:p>
                      <a:pPr fontAlgn="t"/>
                      <a:r>
                        <a:rPr lang="en-IN">
                          <a:solidFill>
                            <a:srgbClr val="414141"/>
                          </a:solidFill>
                          <a:effectLst/>
                        </a:rPr>
                        <a:t>keyup</a:t>
                      </a:r>
                    </a:p>
                  </a:txBody>
                  <a:tcPr/>
                </a:tc>
                <a:tc>
                  <a:txBody>
                    <a:bodyPr/>
                    <a:lstStyle/>
                    <a:p>
                      <a:pPr fontAlgn="t"/>
                      <a:r>
                        <a:rPr lang="en-IN" dirty="0" err="1">
                          <a:solidFill>
                            <a:srgbClr val="414141"/>
                          </a:solidFill>
                          <a:effectLst/>
                        </a:rPr>
                        <a:t>onkeyup</a:t>
                      </a:r>
                      <a:endParaRPr lang="en-IN" dirty="0">
                        <a:solidFill>
                          <a:srgbClr val="414141"/>
                        </a:solidFill>
                        <a:effectLst/>
                      </a:endParaRPr>
                    </a:p>
                  </a:txBody>
                  <a:tcPr/>
                </a:tc>
                <a:extLst>
                  <a:ext uri="{0D108BD9-81ED-4DB2-BD59-A6C34878D82A}">
                    <a16:rowId xmlns:a16="http://schemas.microsoft.com/office/drawing/2014/main" val="1255479426"/>
                  </a:ext>
                </a:extLst>
              </a:tr>
              <a:tr h="356568">
                <a:tc>
                  <a:txBody>
                    <a:bodyPr/>
                    <a:lstStyle/>
                    <a:p>
                      <a:pPr fontAlgn="t"/>
                      <a:endParaRPr lang="en-IN">
                        <a:solidFill>
                          <a:srgbClr val="414141"/>
                        </a:solidFill>
                        <a:effectLst/>
                      </a:endParaRPr>
                    </a:p>
                  </a:txBody>
                  <a:tcPr/>
                </a:tc>
                <a:tc>
                  <a:txBody>
                    <a:bodyPr/>
                    <a:lstStyle/>
                    <a:p>
                      <a:pPr fontAlgn="t"/>
                      <a:r>
                        <a:rPr lang="en-IN">
                          <a:solidFill>
                            <a:srgbClr val="414141"/>
                          </a:solidFill>
                          <a:effectLst/>
                        </a:rPr>
                        <a:t>focusout</a:t>
                      </a:r>
                    </a:p>
                  </a:txBody>
                  <a:tcPr/>
                </a:tc>
                <a:tc>
                  <a:txBody>
                    <a:bodyPr/>
                    <a:lstStyle/>
                    <a:p>
                      <a:pPr fontAlgn="t"/>
                      <a:endParaRPr lang="en-IN">
                        <a:solidFill>
                          <a:srgbClr val="414141"/>
                        </a:solidFill>
                        <a:effectLst/>
                      </a:endParaRPr>
                    </a:p>
                  </a:txBody>
                  <a:tcPr/>
                </a:tc>
                <a:extLst>
                  <a:ext uri="{0D108BD9-81ED-4DB2-BD59-A6C34878D82A}">
                    <a16:rowId xmlns:a16="http://schemas.microsoft.com/office/drawing/2014/main" val="3149709168"/>
                  </a:ext>
                </a:extLst>
              </a:tr>
              <a:tr h="615447">
                <a:tc>
                  <a:txBody>
                    <a:bodyPr/>
                    <a:lstStyle/>
                    <a:p>
                      <a:pPr fontAlgn="t"/>
                      <a:r>
                        <a:rPr lang="en-IN">
                          <a:solidFill>
                            <a:srgbClr val="414141"/>
                          </a:solidFill>
                          <a:effectLst/>
                        </a:rPr>
                        <a:t>Mouse events</a:t>
                      </a:r>
                    </a:p>
                  </a:txBody>
                  <a:tcPr/>
                </a:tc>
                <a:tc>
                  <a:txBody>
                    <a:bodyPr/>
                    <a:lstStyle/>
                    <a:p>
                      <a:pPr fontAlgn="t"/>
                      <a:r>
                        <a:rPr lang="en-IN">
                          <a:solidFill>
                            <a:srgbClr val="414141"/>
                          </a:solidFill>
                          <a:effectLst/>
                        </a:rPr>
                        <a:t>click</a:t>
                      </a:r>
                    </a:p>
                  </a:txBody>
                  <a:tcPr/>
                </a:tc>
                <a:tc>
                  <a:txBody>
                    <a:bodyPr/>
                    <a:lstStyle/>
                    <a:p>
                      <a:pPr fontAlgn="t"/>
                      <a:r>
                        <a:rPr lang="en-IN" dirty="0">
                          <a:solidFill>
                            <a:srgbClr val="414141"/>
                          </a:solidFill>
                          <a:effectLst/>
                        </a:rPr>
                        <a:t>onclick</a:t>
                      </a:r>
                    </a:p>
                  </a:txBody>
                  <a:tcPr/>
                </a:tc>
                <a:extLst>
                  <a:ext uri="{0D108BD9-81ED-4DB2-BD59-A6C34878D82A}">
                    <a16:rowId xmlns:a16="http://schemas.microsoft.com/office/drawing/2014/main" val="874679511"/>
                  </a:ext>
                </a:extLst>
              </a:tr>
              <a:tr h="356568">
                <a:tc>
                  <a:txBody>
                    <a:bodyPr/>
                    <a:lstStyle/>
                    <a:p>
                      <a:endParaRPr lang="en-IN" dirty="0"/>
                    </a:p>
                  </a:txBody>
                  <a:tcPr/>
                </a:tc>
                <a:tc>
                  <a:txBody>
                    <a:bodyPr/>
                    <a:lstStyle/>
                    <a:p>
                      <a:pPr fontAlgn="t"/>
                      <a:r>
                        <a:rPr lang="en-IN" dirty="0" err="1">
                          <a:solidFill>
                            <a:srgbClr val="414141"/>
                          </a:solidFill>
                          <a:effectLst/>
                        </a:rPr>
                        <a:t>dblclick</a:t>
                      </a:r>
                      <a:endParaRPr lang="en-IN" dirty="0">
                        <a:solidFill>
                          <a:srgbClr val="414141"/>
                        </a:solidFill>
                        <a:effectLst/>
                      </a:endParaRPr>
                    </a:p>
                  </a:txBody>
                  <a:tcPr/>
                </a:tc>
                <a:tc>
                  <a:txBody>
                    <a:bodyPr/>
                    <a:lstStyle/>
                    <a:p>
                      <a:pPr fontAlgn="t"/>
                      <a:r>
                        <a:rPr lang="en-IN" dirty="0" err="1">
                          <a:solidFill>
                            <a:srgbClr val="414141"/>
                          </a:solidFill>
                          <a:effectLst/>
                        </a:rPr>
                        <a:t>ondblclick</a:t>
                      </a:r>
                      <a:endParaRPr lang="en-IN" dirty="0">
                        <a:solidFill>
                          <a:srgbClr val="414141"/>
                        </a:solidFill>
                        <a:effectLst/>
                      </a:endParaRPr>
                    </a:p>
                  </a:txBody>
                  <a:tcPr/>
                </a:tc>
                <a:extLst>
                  <a:ext uri="{0D108BD9-81ED-4DB2-BD59-A6C34878D82A}">
                    <a16:rowId xmlns:a16="http://schemas.microsoft.com/office/drawing/2014/main" val="59895058"/>
                  </a:ext>
                </a:extLst>
              </a:tr>
            </a:tbl>
          </a:graphicData>
        </a:graphic>
      </p:graphicFrame>
    </p:spTree>
    <p:extLst>
      <p:ext uri="{BB962C8B-B14F-4D97-AF65-F5344CB8AC3E}">
        <p14:creationId xmlns:p14="http://schemas.microsoft.com/office/powerpoint/2010/main" val="2697717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690C6-58AD-47E0-B31F-16FDCE9EAF5E}"/>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jQuery Event Methods</a:t>
            </a:r>
            <a:r>
              <a:rPr lang="en-US" b="0" i="0" dirty="0">
                <a:solidFill>
                  <a:srgbClr val="181717"/>
                </a:solidFill>
                <a:effectLst/>
                <a:latin typeface="Segoe UI" panose="020B0502040204020203" pitchFamily="34" charset="0"/>
              </a:rPr>
              <a:t>(Continue…)</a:t>
            </a:r>
            <a:endParaRPr lang="en-IN" dirty="0"/>
          </a:p>
        </p:txBody>
      </p:sp>
      <p:graphicFrame>
        <p:nvGraphicFramePr>
          <p:cNvPr id="4" name="Table 4">
            <a:extLst>
              <a:ext uri="{FF2B5EF4-FFF2-40B4-BE49-F238E27FC236}">
                <a16:creationId xmlns:a16="http://schemas.microsoft.com/office/drawing/2014/main" id="{8A400DDA-86BD-4C85-997A-8476DDB270E7}"/>
              </a:ext>
            </a:extLst>
          </p:cNvPr>
          <p:cNvGraphicFramePr>
            <a:graphicFrameLocks noGrp="1"/>
          </p:cNvGraphicFramePr>
          <p:nvPr>
            <p:ph idx="1"/>
            <p:extLst>
              <p:ext uri="{D42A27DB-BD31-4B8C-83A1-F6EECF244321}">
                <p14:modId xmlns:p14="http://schemas.microsoft.com/office/powerpoint/2010/main" val="2716192576"/>
              </p:ext>
            </p:extLst>
          </p:nvPr>
        </p:nvGraphicFramePr>
        <p:xfrm>
          <a:off x="838200" y="1825625"/>
          <a:ext cx="5469467" cy="4719320"/>
        </p:xfrm>
        <a:graphic>
          <a:graphicData uri="http://schemas.openxmlformats.org/drawingml/2006/table">
            <a:tbl>
              <a:tblPr firstRow="1" bandRow="1">
                <a:tableStyleId>{5C22544A-7EE6-4342-B048-85BDC9FD1C3A}</a:tableStyleId>
              </a:tblPr>
              <a:tblGrid>
                <a:gridCol w="1105343">
                  <a:extLst>
                    <a:ext uri="{9D8B030D-6E8A-4147-A177-3AD203B41FA5}">
                      <a16:colId xmlns:a16="http://schemas.microsoft.com/office/drawing/2014/main" val="1837308425"/>
                    </a:ext>
                  </a:extLst>
                </a:gridCol>
                <a:gridCol w="1697124">
                  <a:extLst>
                    <a:ext uri="{9D8B030D-6E8A-4147-A177-3AD203B41FA5}">
                      <a16:colId xmlns:a16="http://schemas.microsoft.com/office/drawing/2014/main" val="2019209994"/>
                    </a:ext>
                  </a:extLst>
                </a:gridCol>
                <a:gridCol w="2667000">
                  <a:extLst>
                    <a:ext uri="{9D8B030D-6E8A-4147-A177-3AD203B41FA5}">
                      <a16:colId xmlns:a16="http://schemas.microsoft.com/office/drawing/2014/main" val="4076878970"/>
                    </a:ext>
                  </a:extLst>
                </a:gridCol>
              </a:tblGrid>
              <a:tr h="370840">
                <a:tc>
                  <a:txBody>
                    <a:bodyPr/>
                    <a:lstStyle/>
                    <a:p>
                      <a:pPr algn="l" fontAlgn="b"/>
                      <a:r>
                        <a:rPr lang="en-IN" b="0" dirty="0">
                          <a:solidFill>
                            <a:srgbClr val="FFFFFF"/>
                          </a:solidFill>
                          <a:effectLst/>
                        </a:rPr>
                        <a:t>Category</a:t>
                      </a:r>
                    </a:p>
                  </a:txBody>
                  <a:tcPr anchor="b"/>
                </a:tc>
                <a:tc>
                  <a:txBody>
                    <a:bodyPr/>
                    <a:lstStyle/>
                    <a:p>
                      <a:pPr algn="l" fontAlgn="b"/>
                      <a:r>
                        <a:rPr lang="en-IN" b="0">
                          <a:solidFill>
                            <a:srgbClr val="FFFFFF"/>
                          </a:solidFill>
                          <a:effectLst/>
                        </a:rPr>
                        <a:t>jQuery Method</a:t>
                      </a:r>
                    </a:p>
                  </a:txBody>
                  <a:tcPr anchor="b"/>
                </a:tc>
                <a:tc>
                  <a:txBody>
                    <a:bodyPr/>
                    <a:lstStyle/>
                    <a:p>
                      <a:pPr algn="l" fontAlgn="b"/>
                      <a:r>
                        <a:rPr lang="en-IN" b="0" dirty="0">
                          <a:solidFill>
                            <a:srgbClr val="FFFFFF"/>
                          </a:solidFill>
                          <a:effectLst/>
                        </a:rPr>
                        <a:t>DOM Event</a:t>
                      </a:r>
                    </a:p>
                  </a:txBody>
                  <a:tcPr anchor="b"/>
                </a:tc>
                <a:extLst>
                  <a:ext uri="{0D108BD9-81ED-4DB2-BD59-A6C34878D82A}">
                    <a16:rowId xmlns:a16="http://schemas.microsoft.com/office/drawing/2014/main" val="1426231942"/>
                  </a:ext>
                </a:extLst>
              </a:tr>
              <a:tr h="370840">
                <a:tc>
                  <a:txBody>
                    <a:bodyPr/>
                    <a:lstStyle/>
                    <a:p>
                      <a:pPr fontAlgn="t"/>
                      <a:endParaRPr lang="en-IN" dirty="0">
                        <a:solidFill>
                          <a:srgbClr val="414141"/>
                        </a:solidFill>
                        <a:effectLst/>
                      </a:endParaRP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dirty="0" err="1">
                          <a:solidFill>
                            <a:srgbClr val="414141"/>
                          </a:solidFill>
                          <a:effectLst/>
                        </a:rPr>
                        <a:t>focusout</a:t>
                      </a:r>
                      <a:endParaRPr lang="en-IN" dirty="0">
                        <a:solidFill>
                          <a:srgbClr val="414141"/>
                        </a:solidFill>
                        <a:effectLst/>
                      </a:endParaRPr>
                    </a:p>
                  </a:txBody>
                  <a:tcPr/>
                </a:tc>
                <a:tc>
                  <a:txBody>
                    <a:bodyPr/>
                    <a:lstStyle/>
                    <a:p>
                      <a:endParaRPr lang="en-IN" dirty="0"/>
                    </a:p>
                  </a:txBody>
                  <a:tcPr/>
                </a:tc>
                <a:extLst>
                  <a:ext uri="{0D108BD9-81ED-4DB2-BD59-A6C34878D82A}">
                    <a16:rowId xmlns:a16="http://schemas.microsoft.com/office/drawing/2014/main" val="1375153667"/>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hover</a:t>
                      </a:r>
                    </a:p>
                  </a:txBody>
                  <a:tcPr/>
                </a:tc>
                <a:tc>
                  <a:txBody>
                    <a:bodyPr/>
                    <a:lstStyle/>
                    <a:p>
                      <a:pPr fontAlgn="t"/>
                      <a:endParaRPr lang="en-IN">
                        <a:solidFill>
                          <a:srgbClr val="414141"/>
                        </a:solidFill>
                        <a:effectLst/>
                      </a:endParaRPr>
                    </a:p>
                  </a:txBody>
                  <a:tcPr/>
                </a:tc>
                <a:extLst>
                  <a:ext uri="{0D108BD9-81ED-4DB2-BD59-A6C34878D82A}">
                    <a16:rowId xmlns:a16="http://schemas.microsoft.com/office/drawing/2014/main" val="1318303033"/>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mousedown</a:t>
                      </a:r>
                    </a:p>
                  </a:txBody>
                  <a:tcPr/>
                </a:tc>
                <a:tc>
                  <a:txBody>
                    <a:bodyPr/>
                    <a:lstStyle/>
                    <a:p>
                      <a:pPr fontAlgn="t"/>
                      <a:r>
                        <a:rPr lang="en-IN">
                          <a:solidFill>
                            <a:srgbClr val="414141"/>
                          </a:solidFill>
                          <a:effectLst/>
                        </a:rPr>
                        <a:t>onmousedown</a:t>
                      </a:r>
                    </a:p>
                  </a:txBody>
                  <a:tcPr/>
                </a:tc>
                <a:extLst>
                  <a:ext uri="{0D108BD9-81ED-4DB2-BD59-A6C34878D82A}">
                    <a16:rowId xmlns:a16="http://schemas.microsoft.com/office/drawing/2014/main" val="4124832786"/>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mouseenter</a:t>
                      </a:r>
                    </a:p>
                  </a:txBody>
                  <a:tcPr/>
                </a:tc>
                <a:tc>
                  <a:txBody>
                    <a:bodyPr/>
                    <a:lstStyle/>
                    <a:p>
                      <a:pPr fontAlgn="t"/>
                      <a:r>
                        <a:rPr lang="en-IN">
                          <a:solidFill>
                            <a:srgbClr val="414141"/>
                          </a:solidFill>
                          <a:effectLst/>
                        </a:rPr>
                        <a:t>onmouseenter</a:t>
                      </a:r>
                    </a:p>
                  </a:txBody>
                  <a:tcPr/>
                </a:tc>
                <a:extLst>
                  <a:ext uri="{0D108BD9-81ED-4DB2-BD59-A6C34878D82A}">
                    <a16:rowId xmlns:a16="http://schemas.microsoft.com/office/drawing/2014/main" val="170964751"/>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mouseleave</a:t>
                      </a:r>
                    </a:p>
                  </a:txBody>
                  <a:tcPr/>
                </a:tc>
                <a:tc>
                  <a:txBody>
                    <a:bodyPr/>
                    <a:lstStyle/>
                    <a:p>
                      <a:pPr fontAlgn="t"/>
                      <a:r>
                        <a:rPr lang="en-IN">
                          <a:solidFill>
                            <a:srgbClr val="414141"/>
                          </a:solidFill>
                          <a:effectLst/>
                        </a:rPr>
                        <a:t>onmouseleave</a:t>
                      </a:r>
                    </a:p>
                  </a:txBody>
                  <a:tcPr/>
                </a:tc>
                <a:extLst>
                  <a:ext uri="{0D108BD9-81ED-4DB2-BD59-A6C34878D82A}">
                    <a16:rowId xmlns:a16="http://schemas.microsoft.com/office/drawing/2014/main" val="2676476788"/>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mousemove</a:t>
                      </a:r>
                    </a:p>
                  </a:txBody>
                  <a:tcPr/>
                </a:tc>
                <a:tc>
                  <a:txBody>
                    <a:bodyPr/>
                    <a:lstStyle/>
                    <a:p>
                      <a:pPr fontAlgn="t"/>
                      <a:r>
                        <a:rPr lang="en-IN">
                          <a:solidFill>
                            <a:srgbClr val="414141"/>
                          </a:solidFill>
                          <a:effectLst/>
                        </a:rPr>
                        <a:t>onmousemove</a:t>
                      </a:r>
                    </a:p>
                  </a:txBody>
                  <a:tcPr/>
                </a:tc>
                <a:extLst>
                  <a:ext uri="{0D108BD9-81ED-4DB2-BD59-A6C34878D82A}">
                    <a16:rowId xmlns:a16="http://schemas.microsoft.com/office/drawing/2014/main" val="1814979976"/>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mouseout</a:t>
                      </a:r>
                    </a:p>
                  </a:txBody>
                  <a:tcPr/>
                </a:tc>
                <a:tc>
                  <a:txBody>
                    <a:bodyPr/>
                    <a:lstStyle/>
                    <a:p>
                      <a:pPr fontAlgn="t"/>
                      <a:r>
                        <a:rPr lang="en-IN">
                          <a:solidFill>
                            <a:srgbClr val="414141"/>
                          </a:solidFill>
                          <a:effectLst/>
                        </a:rPr>
                        <a:t>onmouseout</a:t>
                      </a:r>
                    </a:p>
                  </a:txBody>
                  <a:tcPr/>
                </a:tc>
                <a:extLst>
                  <a:ext uri="{0D108BD9-81ED-4DB2-BD59-A6C34878D82A}">
                    <a16:rowId xmlns:a16="http://schemas.microsoft.com/office/drawing/2014/main" val="1587478445"/>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mouseover</a:t>
                      </a:r>
                    </a:p>
                  </a:txBody>
                  <a:tcPr/>
                </a:tc>
                <a:tc>
                  <a:txBody>
                    <a:bodyPr/>
                    <a:lstStyle/>
                    <a:p>
                      <a:pPr fontAlgn="t"/>
                      <a:r>
                        <a:rPr lang="en-IN">
                          <a:solidFill>
                            <a:srgbClr val="414141"/>
                          </a:solidFill>
                          <a:effectLst/>
                        </a:rPr>
                        <a:t>onmouseover</a:t>
                      </a:r>
                    </a:p>
                  </a:txBody>
                  <a:tcPr/>
                </a:tc>
                <a:extLst>
                  <a:ext uri="{0D108BD9-81ED-4DB2-BD59-A6C34878D82A}">
                    <a16:rowId xmlns:a16="http://schemas.microsoft.com/office/drawing/2014/main" val="3464011305"/>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mouseup</a:t>
                      </a:r>
                    </a:p>
                  </a:txBody>
                  <a:tcPr/>
                </a:tc>
                <a:tc>
                  <a:txBody>
                    <a:bodyPr/>
                    <a:lstStyle/>
                    <a:p>
                      <a:pPr fontAlgn="t"/>
                      <a:r>
                        <a:rPr lang="en-IN">
                          <a:solidFill>
                            <a:srgbClr val="414141"/>
                          </a:solidFill>
                          <a:effectLst/>
                        </a:rPr>
                        <a:t>onmouseup</a:t>
                      </a:r>
                    </a:p>
                  </a:txBody>
                  <a:tcPr/>
                </a:tc>
                <a:extLst>
                  <a:ext uri="{0D108BD9-81ED-4DB2-BD59-A6C34878D82A}">
                    <a16:rowId xmlns:a16="http://schemas.microsoft.com/office/drawing/2014/main" val="731579736"/>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Toggle</a:t>
                      </a:r>
                    </a:p>
                  </a:txBody>
                  <a:tcPr/>
                </a:tc>
                <a:tc>
                  <a:txBody>
                    <a:bodyPr/>
                    <a:lstStyle/>
                    <a:p>
                      <a:pPr fontAlgn="t"/>
                      <a:endParaRPr lang="en-IN">
                        <a:solidFill>
                          <a:srgbClr val="414141"/>
                        </a:solidFill>
                        <a:effectLst/>
                      </a:endParaRPr>
                    </a:p>
                  </a:txBody>
                  <a:tcPr/>
                </a:tc>
                <a:extLst>
                  <a:ext uri="{0D108BD9-81ED-4DB2-BD59-A6C34878D82A}">
                    <a16:rowId xmlns:a16="http://schemas.microsoft.com/office/drawing/2014/main" val="2476216221"/>
                  </a:ext>
                </a:extLst>
              </a:tr>
              <a:tr h="370840">
                <a:tc>
                  <a:txBody>
                    <a:bodyPr/>
                    <a:lstStyle/>
                    <a:p>
                      <a:pPr fontAlgn="t"/>
                      <a:r>
                        <a:rPr lang="en-IN">
                          <a:solidFill>
                            <a:srgbClr val="414141"/>
                          </a:solidFill>
                          <a:effectLst/>
                        </a:rPr>
                        <a:t>Browser events</a:t>
                      </a:r>
                    </a:p>
                  </a:txBody>
                  <a:tcPr/>
                </a:tc>
                <a:tc>
                  <a:txBody>
                    <a:bodyPr/>
                    <a:lstStyle/>
                    <a:p>
                      <a:pPr fontAlgn="t"/>
                      <a:r>
                        <a:rPr lang="en-IN">
                          <a:solidFill>
                            <a:srgbClr val="414141"/>
                          </a:solidFill>
                          <a:effectLst/>
                        </a:rPr>
                        <a:t>Error</a:t>
                      </a:r>
                    </a:p>
                  </a:txBody>
                  <a:tcPr/>
                </a:tc>
                <a:tc>
                  <a:txBody>
                    <a:bodyPr/>
                    <a:lstStyle/>
                    <a:p>
                      <a:pPr fontAlgn="t"/>
                      <a:r>
                        <a:rPr lang="en-IN" dirty="0" err="1">
                          <a:solidFill>
                            <a:srgbClr val="414141"/>
                          </a:solidFill>
                          <a:effectLst/>
                        </a:rPr>
                        <a:t>onerror</a:t>
                      </a:r>
                      <a:r>
                        <a:rPr lang="en-IN" dirty="0">
                          <a:solidFill>
                            <a:srgbClr val="414141"/>
                          </a:solidFill>
                          <a:effectLst/>
                        </a:rPr>
                        <a:t>()</a:t>
                      </a:r>
                    </a:p>
                  </a:txBody>
                  <a:tcPr/>
                </a:tc>
                <a:extLst>
                  <a:ext uri="{0D108BD9-81ED-4DB2-BD59-A6C34878D82A}">
                    <a16:rowId xmlns:a16="http://schemas.microsoft.com/office/drawing/2014/main" val="1674236289"/>
                  </a:ext>
                </a:extLst>
              </a:tr>
            </a:tbl>
          </a:graphicData>
        </a:graphic>
      </p:graphicFrame>
      <p:graphicFrame>
        <p:nvGraphicFramePr>
          <p:cNvPr id="7" name="Table 4">
            <a:extLst>
              <a:ext uri="{FF2B5EF4-FFF2-40B4-BE49-F238E27FC236}">
                <a16:creationId xmlns:a16="http://schemas.microsoft.com/office/drawing/2014/main" id="{D5613769-69F1-41CC-B2C4-306167D6B141}"/>
              </a:ext>
            </a:extLst>
          </p:cNvPr>
          <p:cNvGraphicFramePr>
            <a:graphicFrameLocks/>
          </p:cNvGraphicFramePr>
          <p:nvPr>
            <p:extLst>
              <p:ext uri="{D42A27DB-BD31-4B8C-83A1-F6EECF244321}">
                <p14:modId xmlns:p14="http://schemas.microsoft.com/office/powerpoint/2010/main" val="4040846238"/>
              </p:ext>
            </p:extLst>
          </p:nvPr>
        </p:nvGraphicFramePr>
        <p:xfrm>
          <a:off x="6646333" y="1825625"/>
          <a:ext cx="5469467" cy="3032760"/>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1837308425"/>
                    </a:ext>
                  </a:extLst>
                </a:gridCol>
                <a:gridCol w="1507067">
                  <a:extLst>
                    <a:ext uri="{9D8B030D-6E8A-4147-A177-3AD203B41FA5}">
                      <a16:colId xmlns:a16="http://schemas.microsoft.com/office/drawing/2014/main" val="2019209994"/>
                    </a:ext>
                  </a:extLst>
                </a:gridCol>
                <a:gridCol w="2667000">
                  <a:extLst>
                    <a:ext uri="{9D8B030D-6E8A-4147-A177-3AD203B41FA5}">
                      <a16:colId xmlns:a16="http://schemas.microsoft.com/office/drawing/2014/main" val="4076878970"/>
                    </a:ext>
                  </a:extLst>
                </a:gridCol>
              </a:tblGrid>
              <a:tr h="370840">
                <a:tc>
                  <a:txBody>
                    <a:bodyPr/>
                    <a:lstStyle/>
                    <a:p>
                      <a:pPr algn="l" fontAlgn="b"/>
                      <a:r>
                        <a:rPr lang="en-IN" b="0" dirty="0">
                          <a:solidFill>
                            <a:srgbClr val="FFFFFF"/>
                          </a:solidFill>
                          <a:effectLst/>
                        </a:rPr>
                        <a:t>Category</a:t>
                      </a:r>
                    </a:p>
                  </a:txBody>
                  <a:tcPr anchor="b"/>
                </a:tc>
                <a:tc>
                  <a:txBody>
                    <a:bodyPr/>
                    <a:lstStyle/>
                    <a:p>
                      <a:pPr algn="l" fontAlgn="b"/>
                      <a:r>
                        <a:rPr lang="en-IN" b="0">
                          <a:solidFill>
                            <a:srgbClr val="FFFFFF"/>
                          </a:solidFill>
                          <a:effectLst/>
                        </a:rPr>
                        <a:t>jQuery Method</a:t>
                      </a:r>
                    </a:p>
                  </a:txBody>
                  <a:tcPr anchor="b"/>
                </a:tc>
                <a:tc>
                  <a:txBody>
                    <a:bodyPr/>
                    <a:lstStyle/>
                    <a:p>
                      <a:pPr algn="l" fontAlgn="b"/>
                      <a:r>
                        <a:rPr lang="en-IN" b="0" dirty="0">
                          <a:solidFill>
                            <a:srgbClr val="FFFFFF"/>
                          </a:solidFill>
                          <a:effectLst/>
                        </a:rPr>
                        <a:t>DOM Event</a:t>
                      </a:r>
                    </a:p>
                  </a:txBody>
                  <a:tcPr anchor="b"/>
                </a:tc>
                <a:extLst>
                  <a:ext uri="{0D108BD9-81ED-4DB2-BD59-A6C34878D82A}">
                    <a16:rowId xmlns:a16="http://schemas.microsoft.com/office/drawing/2014/main" val="1426231942"/>
                  </a:ext>
                </a:extLst>
              </a:tr>
              <a:tr h="370840">
                <a:tc>
                  <a:txBody>
                    <a:bodyPr/>
                    <a:lstStyle/>
                    <a:p>
                      <a:pPr fontAlgn="t"/>
                      <a:br>
                        <a:rPr lang="en-IN" dirty="0">
                          <a:solidFill>
                            <a:srgbClr val="414141"/>
                          </a:solidFill>
                          <a:effectLst/>
                        </a:rPr>
                      </a:br>
                      <a:r>
                        <a:rPr lang="en-IN" dirty="0">
                          <a:solidFill>
                            <a:srgbClr val="414141"/>
                          </a:solidFill>
                          <a:effectLst/>
                        </a:rPr>
                        <a:t>Resize</a:t>
                      </a:r>
                    </a:p>
                  </a:txBody>
                  <a:tcPr/>
                </a:tc>
                <a:tc>
                  <a:txBody>
                    <a:bodyPr/>
                    <a:lstStyle/>
                    <a:p>
                      <a:pPr fontAlgn="t"/>
                      <a:r>
                        <a:rPr lang="en-IN">
                          <a:solidFill>
                            <a:srgbClr val="414141"/>
                          </a:solidFill>
                          <a:effectLst/>
                        </a:rPr>
                        <a:t>onresize</a:t>
                      </a:r>
                    </a:p>
                  </a:txBody>
                  <a:tcPr/>
                </a:tc>
                <a:tc>
                  <a:txBody>
                    <a:bodyPr/>
                    <a:lstStyle/>
                    <a:p>
                      <a:endParaRPr lang="en-IN"/>
                    </a:p>
                  </a:txBody>
                  <a:tcPr/>
                </a:tc>
                <a:extLst>
                  <a:ext uri="{0D108BD9-81ED-4DB2-BD59-A6C34878D82A}">
                    <a16:rowId xmlns:a16="http://schemas.microsoft.com/office/drawing/2014/main" val="1375153667"/>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Scroll</a:t>
                      </a:r>
                    </a:p>
                  </a:txBody>
                  <a:tcPr/>
                </a:tc>
                <a:tc>
                  <a:txBody>
                    <a:bodyPr/>
                    <a:lstStyle/>
                    <a:p>
                      <a:pPr fontAlgn="t"/>
                      <a:r>
                        <a:rPr lang="en-IN">
                          <a:solidFill>
                            <a:srgbClr val="414141"/>
                          </a:solidFill>
                          <a:effectLst/>
                        </a:rPr>
                        <a:t>onscroll</a:t>
                      </a:r>
                    </a:p>
                  </a:txBody>
                  <a:tcPr/>
                </a:tc>
                <a:extLst>
                  <a:ext uri="{0D108BD9-81ED-4DB2-BD59-A6C34878D82A}">
                    <a16:rowId xmlns:a16="http://schemas.microsoft.com/office/drawing/2014/main" val="1814979976"/>
                  </a:ext>
                </a:extLst>
              </a:tr>
              <a:tr h="370840">
                <a:tc>
                  <a:txBody>
                    <a:bodyPr/>
                    <a:lstStyle/>
                    <a:p>
                      <a:pPr fontAlgn="t"/>
                      <a:r>
                        <a:rPr lang="en-IN">
                          <a:solidFill>
                            <a:srgbClr val="414141"/>
                          </a:solidFill>
                          <a:effectLst/>
                        </a:rPr>
                        <a:t>Document loading</a:t>
                      </a:r>
                    </a:p>
                  </a:txBody>
                  <a:tcPr/>
                </a:tc>
                <a:tc>
                  <a:txBody>
                    <a:bodyPr/>
                    <a:lstStyle/>
                    <a:p>
                      <a:pPr fontAlgn="t"/>
                      <a:r>
                        <a:rPr lang="en-IN">
                          <a:solidFill>
                            <a:srgbClr val="414141"/>
                          </a:solidFill>
                          <a:effectLst/>
                        </a:rPr>
                        <a:t>Load</a:t>
                      </a:r>
                    </a:p>
                  </a:txBody>
                  <a:tcPr/>
                </a:tc>
                <a:tc>
                  <a:txBody>
                    <a:bodyPr/>
                    <a:lstStyle/>
                    <a:p>
                      <a:pPr fontAlgn="t"/>
                      <a:r>
                        <a:rPr lang="en-IN">
                          <a:solidFill>
                            <a:srgbClr val="414141"/>
                          </a:solidFill>
                          <a:effectLst/>
                        </a:rPr>
                        <a:t>onload</a:t>
                      </a:r>
                    </a:p>
                  </a:txBody>
                  <a:tcPr/>
                </a:tc>
                <a:extLst>
                  <a:ext uri="{0D108BD9-81ED-4DB2-BD59-A6C34878D82A}">
                    <a16:rowId xmlns:a16="http://schemas.microsoft.com/office/drawing/2014/main" val="1587478445"/>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Ready</a:t>
                      </a:r>
                    </a:p>
                  </a:txBody>
                  <a:tcPr/>
                </a:tc>
                <a:tc>
                  <a:txBody>
                    <a:bodyPr/>
                    <a:lstStyle/>
                    <a:p>
                      <a:pPr fontAlgn="t"/>
                      <a:endParaRPr lang="en-IN">
                        <a:solidFill>
                          <a:srgbClr val="414141"/>
                        </a:solidFill>
                        <a:effectLst/>
                      </a:endParaRPr>
                    </a:p>
                  </a:txBody>
                  <a:tcPr/>
                </a:tc>
                <a:extLst>
                  <a:ext uri="{0D108BD9-81ED-4DB2-BD59-A6C34878D82A}">
                    <a16:rowId xmlns:a16="http://schemas.microsoft.com/office/drawing/2014/main" val="3464011305"/>
                  </a:ext>
                </a:extLst>
              </a:tr>
              <a:tr h="370840">
                <a:tc>
                  <a:txBody>
                    <a:bodyPr/>
                    <a:lstStyle/>
                    <a:p>
                      <a:pPr fontAlgn="t"/>
                      <a:endParaRPr lang="en-IN">
                        <a:solidFill>
                          <a:srgbClr val="414141"/>
                        </a:solidFill>
                        <a:effectLst/>
                      </a:endParaRPr>
                    </a:p>
                  </a:txBody>
                  <a:tcPr/>
                </a:tc>
                <a:tc>
                  <a:txBody>
                    <a:bodyPr/>
                    <a:lstStyle/>
                    <a:p>
                      <a:pPr fontAlgn="t"/>
                      <a:r>
                        <a:rPr lang="en-IN">
                          <a:solidFill>
                            <a:srgbClr val="414141"/>
                          </a:solidFill>
                          <a:effectLst/>
                        </a:rPr>
                        <a:t>Unload</a:t>
                      </a:r>
                    </a:p>
                  </a:txBody>
                  <a:tcPr/>
                </a:tc>
                <a:tc>
                  <a:txBody>
                    <a:bodyPr/>
                    <a:lstStyle/>
                    <a:p>
                      <a:pPr fontAlgn="t"/>
                      <a:r>
                        <a:rPr lang="en-IN" dirty="0" err="1">
                          <a:solidFill>
                            <a:srgbClr val="414141"/>
                          </a:solidFill>
                          <a:effectLst/>
                        </a:rPr>
                        <a:t>onunload</a:t>
                      </a:r>
                      <a:endParaRPr lang="en-IN" dirty="0">
                        <a:solidFill>
                          <a:srgbClr val="414141"/>
                        </a:solidFill>
                        <a:effectLst/>
                      </a:endParaRPr>
                    </a:p>
                  </a:txBody>
                  <a:tcPr/>
                </a:tc>
                <a:extLst>
                  <a:ext uri="{0D108BD9-81ED-4DB2-BD59-A6C34878D82A}">
                    <a16:rowId xmlns:a16="http://schemas.microsoft.com/office/drawing/2014/main" val="731579736"/>
                  </a:ext>
                </a:extLst>
              </a:tr>
            </a:tbl>
          </a:graphicData>
        </a:graphic>
      </p:graphicFrame>
    </p:spTree>
    <p:extLst>
      <p:ext uri="{BB962C8B-B14F-4D97-AF65-F5344CB8AC3E}">
        <p14:creationId xmlns:p14="http://schemas.microsoft.com/office/powerpoint/2010/main" val="75093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9F67-69AA-46D1-9823-8D89C996EA0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jQuery </a:t>
            </a:r>
            <a:r>
              <a:rPr lang="en-IN" b="0" i="0" dirty="0" err="1">
                <a:solidFill>
                  <a:srgbClr val="000000"/>
                </a:solidFill>
                <a:effectLst/>
                <a:latin typeface="Segoe UI" panose="020B0502040204020203" pitchFamily="34" charset="0"/>
              </a:rPr>
              <a:t>Callback</a:t>
            </a:r>
            <a:r>
              <a:rPr lang="en-IN" b="0" i="0" dirty="0">
                <a:solidFill>
                  <a:srgbClr val="000000"/>
                </a:solidFill>
                <a:effectLst/>
                <a:latin typeface="Segoe UI" panose="020B0502040204020203" pitchFamily="34" charset="0"/>
              </a:rPr>
              <a:t> Functions</a:t>
            </a:r>
            <a:endParaRPr lang="en-IN" dirty="0"/>
          </a:p>
        </p:txBody>
      </p:sp>
      <p:sp>
        <p:nvSpPr>
          <p:cNvPr id="3" name="Content Placeholder 2">
            <a:extLst>
              <a:ext uri="{FF2B5EF4-FFF2-40B4-BE49-F238E27FC236}">
                <a16:creationId xmlns:a16="http://schemas.microsoft.com/office/drawing/2014/main" id="{D4FCF232-3E16-4C47-B044-914B9F2D0383}"/>
              </a:ext>
            </a:extLst>
          </p:cNvPr>
          <p:cNvSpPr>
            <a:spLocks noGrp="1"/>
          </p:cNvSpPr>
          <p:nvPr>
            <p:ph idx="1"/>
          </p:nvPr>
        </p:nvSpPr>
        <p:spPr/>
        <p:txBody>
          <a:bodyPr/>
          <a:lstStyle/>
          <a:p>
            <a:pPr lvl="1"/>
            <a:r>
              <a:rPr lang="en-US" b="0" i="0" dirty="0">
                <a:solidFill>
                  <a:srgbClr val="000000"/>
                </a:solidFill>
                <a:effectLst/>
                <a:latin typeface="Times New Roman" panose="02020603050405020304" pitchFamily="18" charset="0"/>
                <a:cs typeface="Times New Roman" panose="02020603050405020304" pitchFamily="18" charset="0"/>
              </a:rPr>
              <a:t>JavaScript statements are executed line by line. However, with effects, the next line of code can be run even though the effect is not finished. This can create errors.</a:t>
            </a:r>
          </a:p>
          <a:p>
            <a:pPr lvl="1"/>
            <a:r>
              <a:rPr lang="en-US" b="0" i="0" dirty="0">
                <a:solidFill>
                  <a:srgbClr val="000000"/>
                </a:solidFill>
                <a:effectLst/>
                <a:latin typeface="Times New Roman" panose="02020603050405020304" pitchFamily="18" charset="0"/>
                <a:cs typeface="Times New Roman" panose="02020603050405020304" pitchFamily="18" charset="0"/>
              </a:rPr>
              <a:t>To prevent this, you can create a callback function.</a:t>
            </a:r>
          </a:p>
          <a:p>
            <a:pPr lvl="1"/>
            <a:r>
              <a:rPr lang="en-US" b="0" i="0" dirty="0">
                <a:solidFill>
                  <a:srgbClr val="000000"/>
                </a:solidFill>
                <a:effectLst/>
                <a:latin typeface="Times New Roman" panose="02020603050405020304" pitchFamily="18" charset="0"/>
                <a:cs typeface="Times New Roman" panose="02020603050405020304" pitchFamily="18" charset="0"/>
              </a:rPr>
              <a:t>A callback function is executed after the current effect is finished.</a:t>
            </a:r>
          </a:p>
          <a:p>
            <a:pPr lvl="1"/>
            <a:r>
              <a:rPr lang="en-US" b="0" i="0" dirty="0">
                <a:solidFill>
                  <a:srgbClr val="000000"/>
                </a:solidFill>
                <a:effectLst/>
                <a:latin typeface="Times New Roman" panose="02020603050405020304" pitchFamily="18" charset="0"/>
                <a:cs typeface="Times New Roman" panose="02020603050405020304" pitchFamily="18" charset="0"/>
              </a:rPr>
              <a:t>Typical syntax: </a:t>
            </a:r>
            <a:r>
              <a:rPr lang="en-US" b="1" i="0" dirty="0">
                <a:solidFill>
                  <a:srgbClr val="000000"/>
                </a:solidFill>
                <a:effectLst/>
                <a:latin typeface="Times New Roman" panose="02020603050405020304" pitchFamily="18" charset="0"/>
                <a:cs typeface="Times New Roman" panose="02020603050405020304" pitchFamily="18" charset="0"/>
              </a:rPr>
              <a:t>$(</a:t>
            </a:r>
            <a:r>
              <a:rPr lang="en-US" b="1" i="1" dirty="0">
                <a:solidFill>
                  <a:srgbClr val="000000"/>
                </a:solidFill>
                <a:effectLst/>
                <a:latin typeface="Times New Roman" panose="02020603050405020304" pitchFamily="18" charset="0"/>
                <a:cs typeface="Times New Roman" panose="02020603050405020304" pitchFamily="18" charset="0"/>
              </a:rPr>
              <a:t>selector</a:t>
            </a:r>
            <a:r>
              <a:rPr lang="en-US" b="1" i="0" dirty="0">
                <a:solidFill>
                  <a:srgbClr val="000000"/>
                </a:solidFill>
                <a:effectLst/>
                <a:latin typeface="Times New Roman" panose="02020603050405020304" pitchFamily="18" charset="0"/>
                <a:cs typeface="Times New Roman" panose="02020603050405020304" pitchFamily="18" charset="0"/>
              </a:rPr>
              <a:t>).hide(</a:t>
            </a:r>
            <a:r>
              <a:rPr lang="en-US" b="1" i="1" dirty="0" err="1">
                <a:solidFill>
                  <a:srgbClr val="000000"/>
                </a:solidFill>
                <a:effectLst/>
                <a:latin typeface="Times New Roman" panose="02020603050405020304" pitchFamily="18" charset="0"/>
                <a:cs typeface="Times New Roman" panose="02020603050405020304" pitchFamily="18" charset="0"/>
              </a:rPr>
              <a:t>speed,callback</a:t>
            </a:r>
            <a:r>
              <a:rPr lang="en-US" b="1" i="0" dirty="0">
                <a:solidFill>
                  <a:srgbClr val="000000"/>
                </a:solidFill>
                <a:effectLst/>
                <a:latin typeface="Times New Roman" panose="02020603050405020304" pitchFamily="18" charset="0"/>
                <a:cs typeface="Times New Roman" panose="02020603050405020304" pitchFamily="18" charset="0"/>
              </a:rPr>
              <a:t>);</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35839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FF59F-C8FD-453D-9814-C0D223BC3DF7}"/>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jQuery - Chaining</a:t>
            </a:r>
            <a:endParaRPr lang="en-IN" dirty="0"/>
          </a:p>
        </p:txBody>
      </p:sp>
      <p:sp>
        <p:nvSpPr>
          <p:cNvPr id="3" name="Content Placeholder 2">
            <a:extLst>
              <a:ext uri="{FF2B5EF4-FFF2-40B4-BE49-F238E27FC236}">
                <a16:creationId xmlns:a16="http://schemas.microsoft.com/office/drawing/2014/main" id="{9A3C48D6-F536-40C1-BB61-EC247008F8CF}"/>
              </a:ext>
            </a:extLst>
          </p:cNvPr>
          <p:cNvSpPr>
            <a:spLocks noGrp="1"/>
          </p:cNvSpPr>
          <p:nvPr>
            <p:ph idx="1"/>
          </p:nvPr>
        </p:nvSpPr>
        <p:spPr/>
        <p:txBody>
          <a:bodyPr>
            <a:norm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With jQuery, you can chain together actions/methods.</a:t>
            </a:r>
          </a:p>
          <a:p>
            <a:pPr algn="l"/>
            <a:r>
              <a:rPr lang="en-US" sz="2400" b="0" i="0" dirty="0">
                <a:solidFill>
                  <a:srgbClr val="000000"/>
                </a:solidFill>
                <a:effectLst/>
                <a:latin typeface="Times New Roman" panose="02020603050405020304" pitchFamily="18" charset="0"/>
                <a:cs typeface="Times New Roman" panose="02020603050405020304" pitchFamily="18" charset="0"/>
              </a:rPr>
              <a:t>Chaining allows us to run multiple jQuery methods (on the same element) within a single statement.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Query Method Chaining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Until now we have been writing jQuery statements one at a time (one after the other).</a:t>
            </a:r>
          </a:p>
          <a:p>
            <a:pPr algn="l"/>
            <a:r>
              <a:rPr lang="en-US" sz="2400" b="0" i="0" dirty="0">
                <a:solidFill>
                  <a:srgbClr val="000000"/>
                </a:solidFill>
                <a:effectLst/>
                <a:latin typeface="Times New Roman" panose="02020603050405020304" pitchFamily="18" charset="0"/>
                <a:cs typeface="Times New Roman" panose="02020603050405020304" pitchFamily="18" charset="0"/>
              </a:rPr>
              <a:t>However, there is a technique called chaining, that allows us to run multiple jQuery commands, one after the other, on the same element(s).</a:t>
            </a:r>
          </a:p>
          <a:p>
            <a:pPr algn="l"/>
            <a:r>
              <a:rPr lang="en-US" sz="2400" b="1" i="0" dirty="0">
                <a:solidFill>
                  <a:srgbClr val="000000"/>
                </a:solidFill>
                <a:effectLst/>
                <a:latin typeface="Times New Roman" panose="02020603050405020304" pitchFamily="18" charset="0"/>
                <a:cs typeface="Times New Roman" panose="02020603050405020304" pitchFamily="18" charset="0"/>
              </a:rPr>
              <a:t>Tip:</a:t>
            </a:r>
            <a:r>
              <a:rPr lang="en-US" sz="2400" b="0" i="0" dirty="0">
                <a:solidFill>
                  <a:srgbClr val="000000"/>
                </a:solidFill>
                <a:effectLst/>
                <a:latin typeface="Times New Roman" panose="02020603050405020304" pitchFamily="18" charset="0"/>
                <a:cs typeface="Times New Roman" panose="02020603050405020304" pitchFamily="18" charset="0"/>
              </a:rPr>
              <a:t> This way, browsers do not have to find the same element(s) more than once.</a:t>
            </a:r>
          </a:p>
          <a:p>
            <a:pPr algn="l"/>
            <a:r>
              <a:rPr lang="en-US" sz="2400" b="0" i="0" dirty="0">
                <a:solidFill>
                  <a:srgbClr val="000000"/>
                </a:solidFill>
                <a:effectLst/>
                <a:latin typeface="Times New Roman" panose="02020603050405020304" pitchFamily="18" charset="0"/>
                <a:cs typeface="Times New Roman" panose="02020603050405020304" pitchFamily="18" charset="0"/>
              </a:rPr>
              <a:t>To chain an action, you simply append the action to the previous action.</a:t>
            </a:r>
          </a:p>
        </p:txBody>
      </p:sp>
    </p:spTree>
    <p:extLst>
      <p:ext uri="{BB962C8B-B14F-4D97-AF65-F5344CB8AC3E}">
        <p14:creationId xmlns:p14="http://schemas.microsoft.com/office/powerpoint/2010/main" val="1083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25D1A-FE0B-4C4D-8AE4-0DD2912A3D6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Regular Expressions</a:t>
            </a:r>
            <a:endParaRPr lang="en-IN" dirty="0"/>
          </a:p>
        </p:txBody>
      </p:sp>
      <p:sp>
        <p:nvSpPr>
          <p:cNvPr id="3" name="Content Placeholder 2">
            <a:extLst>
              <a:ext uri="{FF2B5EF4-FFF2-40B4-BE49-F238E27FC236}">
                <a16:creationId xmlns:a16="http://schemas.microsoft.com/office/drawing/2014/main" id="{BCE03147-0514-4DDD-A6C5-D7B11C74F7F4}"/>
              </a:ext>
            </a:extLst>
          </p:cNvPr>
          <p:cNvSpPr>
            <a:spLocks noGrp="1"/>
          </p:cNvSpPr>
          <p:nvPr>
            <p:ph idx="1"/>
          </p:nvPr>
        </p:nvSpPr>
        <p:spPr/>
        <p:txBody>
          <a:bodyPr>
            <a:norm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regular expression is a sequence of characters that forms a search pattern.</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search pattern can be used for text search and text replace operations.</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What Is a Regular Expression?</a:t>
            </a:r>
          </a:p>
          <a:p>
            <a:pPr algn="l"/>
            <a:r>
              <a:rPr lang="en-US" sz="2400" b="0" i="0" dirty="0">
                <a:solidFill>
                  <a:srgbClr val="000000"/>
                </a:solidFill>
                <a:effectLst/>
                <a:latin typeface="Times New Roman" panose="02020603050405020304" pitchFamily="18" charset="0"/>
                <a:cs typeface="Times New Roman" panose="02020603050405020304" pitchFamily="18" charset="0"/>
              </a:rPr>
              <a:t>A regular expression is a sequence of characters that forms a </a:t>
            </a:r>
            <a:r>
              <a:rPr lang="en-US" sz="2400" b="1" i="0" dirty="0">
                <a:solidFill>
                  <a:srgbClr val="000000"/>
                </a:solidFill>
                <a:effectLst/>
                <a:latin typeface="Times New Roman" panose="02020603050405020304" pitchFamily="18" charset="0"/>
                <a:cs typeface="Times New Roman" panose="02020603050405020304" pitchFamily="18" charset="0"/>
              </a:rPr>
              <a:t>search pattern</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r>
              <a:rPr lang="en-US" sz="2400" b="0" i="0" dirty="0">
                <a:solidFill>
                  <a:srgbClr val="000000"/>
                </a:solidFill>
                <a:effectLst/>
                <a:latin typeface="Times New Roman" panose="02020603050405020304" pitchFamily="18" charset="0"/>
                <a:cs typeface="Times New Roman" panose="02020603050405020304" pitchFamily="18" charset="0"/>
              </a:rPr>
              <a:t>When you search for data in a text, you can use this search pattern to describe what you are searching for.</a:t>
            </a:r>
          </a:p>
          <a:p>
            <a:pPr algn="l"/>
            <a:r>
              <a:rPr lang="en-US" sz="2400" b="0" i="0" dirty="0">
                <a:solidFill>
                  <a:srgbClr val="000000"/>
                </a:solidFill>
                <a:effectLst/>
                <a:latin typeface="Times New Roman" panose="02020603050405020304" pitchFamily="18" charset="0"/>
                <a:cs typeface="Times New Roman" panose="02020603050405020304" pitchFamily="18" charset="0"/>
              </a:rPr>
              <a:t>A regular expression can be a single character, or a more complicated pattern.</a:t>
            </a:r>
          </a:p>
          <a:p>
            <a:pPr algn="l"/>
            <a:r>
              <a:rPr lang="en-US" sz="2400" b="0" i="0" dirty="0">
                <a:solidFill>
                  <a:srgbClr val="000000"/>
                </a:solidFill>
                <a:effectLst/>
                <a:latin typeface="Times New Roman" panose="02020603050405020304" pitchFamily="18" charset="0"/>
                <a:cs typeface="Times New Roman" panose="02020603050405020304" pitchFamily="18" charset="0"/>
              </a:rPr>
              <a:t>Regular expressions can be used to perform all types of </a:t>
            </a:r>
            <a:r>
              <a:rPr lang="en-US" sz="2400" b="1" i="0" dirty="0">
                <a:solidFill>
                  <a:srgbClr val="000000"/>
                </a:solidFill>
                <a:effectLst/>
                <a:latin typeface="Times New Roman" panose="02020603050405020304" pitchFamily="18" charset="0"/>
                <a:cs typeface="Times New Roman" panose="02020603050405020304" pitchFamily="18" charset="0"/>
              </a:rPr>
              <a:t>text search</a:t>
            </a:r>
            <a:r>
              <a:rPr lang="en-US" sz="2400" b="0" i="0" dirty="0">
                <a:solidFill>
                  <a:srgbClr val="000000"/>
                </a:solidFill>
                <a:effectLst/>
                <a:latin typeface="Times New Roman" panose="02020603050405020304" pitchFamily="18" charset="0"/>
                <a:cs typeface="Times New Roman" panose="02020603050405020304" pitchFamily="18" charset="0"/>
              </a:rPr>
              <a:t> and </a:t>
            </a:r>
            <a:r>
              <a:rPr lang="en-US" sz="2400" b="1" i="0" dirty="0">
                <a:solidFill>
                  <a:srgbClr val="000000"/>
                </a:solidFill>
                <a:effectLst/>
                <a:latin typeface="Times New Roman" panose="02020603050405020304" pitchFamily="18" charset="0"/>
                <a:cs typeface="Times New Roman" panose="02020603050405020304" pitchFamily="18" charset="0"/>
              </a:rPr>
              <a:t>text replace</a:t>
            </a:r>
            <a:r>
              <a:rPr lang="en-US" sz="2400" b="0" i="0" dirty="0">
                <a:solidFill>
                  <a:srgbClr val="000000"/>
                </a:solidFill>
                <a:effectLst/>
                <a:latin typeface="Times New Roman" panose="02020603050405020304" pitchFamily="18" charset="0"/>
                <a:cs typeface="Times New Roman" panose="02020603050405020304" pitchFamily="18" charset="0"/>
              </a:rPr>
              <a:t> operations.</a:t>
            </a:r>
          </a:p>
        </p:txBody>
      </p:sp>
    </p:spTree>
    <p:extLst>
      <p:ext uri="{BB962C8B-B14F-4D97-AF65-F5344CB8AC3E}">
        <p14:creationId xmlns:p14="http://schemas.microsoft.com/office/powerpoint/2010/main" val="2292514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158D4-E85F-4565-8B91-2881E3CF8203}"/>
              </a:ext>
            </a:extLst>
          </p:cNvPr>
          <p:cNvSpPr>
            <a:spLocks noGrp="1"/>
          </p:cNvSpPr>
          <p:nvPr>
            <p:ph type="title"/>
          </p:nvPr>
        </p:nvSpPr>
        <p:spPr/>
        <p:txBody>
          <a:bodyPr>
            <a:normAutofit/>
          </a:bodyPr>
          <a:lstStyle/>
          <a:p>
            <a:r>
              <a:rPr lang="en-US" b="0" i="0" dirty="0">
                <a:solidFill>
                  <a:srgbClr val="000000"/>
                </a:solidFill>
                <a:effectLst/>
                <a:latin typeface="Segoe UI" panose="020B0502040204020203" pitchFamily="34" charset="0"/>
              </a:rPr>
              <a:t>jQuery - Get Content and Attributes</a:t>
            </a:r>
            <a:endParaRPr lang="en-IN" dirty="0"/>
          </a:p>
        </p:txBody>
      </p:sp>
      <p:sp>
        <p:nvSpPr>
          <p:cNvPr id="3" name="Content Placeholder 2">
            <a:extLst>
              <a:ext uri="{FF2B5EF4-FFF2-40B4-BE49-F238E27FC236}">
                <a16:creationId xmlns:a16="http://schemas.microsoft.com/office/drawing/2014/main" id="{BD5AAA0B-35A7-41A2-A251-DAE51811F39C}"/>
              </a:ext>
            </a:extLst>
          </p:cNvPr>
          <p:cNvSpPr>
            <a:spLocks noGrp="1"/>
          </p:cNvSpPr>
          <p:nvPr>
            <p:ph idx="1"/>
          </p:nvPr>
        </p:nvSpPr>
        <p:spPr/>
        <p:txBody>
          <a:bodyPr>
            <a:norm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Get Content - text(), html(), and </a:t>
            </a:r>
            <a:r>
              <a:rPr lang="en-US" sz="2400" b="0" i="0" dirty="0" err="1">
                <a:solidFill>
                  <a:srgbClr val="000000"/>
                </a:solidFill>
                <a:effectLst/>
                <a:latin typeface="Times New Roman" panose="02020603050405020304" pitchFamily="18" charset="0"/>
                <a:cs typeface="Times New Roman" panose="02020603050405020304" pitchFamily="18" charset="0"/>
              </a:rPr>
              <a:t>val</a:t>
            </a:r>
            <a:r>
              <a:rPr lang="en-US" sz="2400" b="0" i="0" dirty="0">
                <a:solidFill>
                  <a:srgbClr val="000000"/>
                </a:solidFill>
                <a:effectLst/>
                <a:latin typeface="Times New Roman" panose="02020603050405020304" pitchFamily="18" charset="0"/>
                <a:cs typeface="Times New Roman" panose="02020603050405020304" pitchFamily="18" charset="0"/>
              </a:rPr>
              <a: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Three simple, but useful, jQuery methods for DOM manipulation are:</a:t>
            </a:r>
          </a:p>
          <a:p>
            <a:r>
              <a:rPr lang="en-IN" sz="2400" dirty="0">
                <a:latin typeface="Times New Roman" panose="02020603050405020304" pitchFamily="18" charset="0"/>
                <a:cs typeface="Times New Roman" panose="02020603050405020304" pitchFamily="18" charset="0"/>
              </a:rPr>
              <a:t>Text():</a:t>
            </a:r>
            <a:r>
              <a:rPr lang="en-US" sz="2400" b="0" i="0" dirty="0">
                <a:solidFill>
                  <a:srgbClr val="000000"/>
                </a:solidFill>
                <a:effectLst/>
                <a:latin typeface="Times New Roman" panose="02020603050405020304" pitchFamily="18" charset="0"/>
                <a:cs typeface="Times New Roman" panose="02020603050405020304" pitchFamily="18" charset="0"/>
              </a:rPr>
              <a:t>Sets or returns the text content of selected elements</a:t>
            </a:r>
          </a:p>
          <a:p>
            <a:r>
              <a:rPr lang="en-US" sz="2400" dirty="0">
                <a:solidFill>
                  <a:srgbClr val="000000"/>
                </a:solidFill>
                <a:latin typeface="Times New Roman" panose="02020603050405020304" pitchFamily="18" charset="0"/>
                <a:cs typeface="Times New Roman" panose="02020603050405020304" pitchFamily="18" charset="0"/>
              </a:rPr>
              <a:t>Html():</a:t>
            </a:r>
            <a:r>
              <a:rPr lang="en-US" sz="2400" b="0" i="0" dirty="0">
                <a:solidFill>
                  <a:srgbClr val="000000"/>
                </a:solidFill>
                <a:effectLst/>
                <a:latin typeface="Times New Roman" panose="02020603050405020304" pitchFamily="18" charset="0"/>
                <a:cs typeface="Times New Roman" panose="02020603050405020304" pitchFamily="18" charset="0"/>
              </a:rPr>
              <a:t>Sets or returns the content of selected elements (including HTML markup)</a:t>
            </a:r>
          </a:p>
          <a:p>
            <a:r>
              <a:rPr lang="en-US" sz="2400" dirty="0">
                <a:solidFill>
                  <a:srgbClr val="000000"/>
                </a:solidFill>
                <a:latin typeface="Times New Roman" panose="02020603050405020304" pitchFamily="18" charset="0"/>
                <a:cs typeface="Times New Roman" panose="02020603050405020304" pitchFamily="18" charset="0"/>
              </a:rPr>
              <a:t>Val():</a:t>
            </a:r>
            <a:r>
              <a:rPr lang="en-US" sz="2400" b="0" i="0" dirty="0">
                <a:solidFill>
                  <a:srgbClr val="000000"/>
                </a:solidFill>
                <a:effectLst/>
                <a:latin typeface="Times New Roman" panose="02020603050405020304" pitchFamily="18" charset="0"/>
                <a:cs typeface="Times New Roman" panose="02020603050405020304" pitchFamily="18" charset="0"/>
              </a:rPr>
              <a:t>Sets or returns the value of form fields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663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1781-BFC1-44A6-9797-C83550B41EA3}"/>
              </a:ext>
            </a:extLst>
          </p:cNvPr>
          <p:cNvSpPr>
            <a:spLocks noGrp="1"/>
          </p:cNvSpPr>
          <p:nvPr>
            <p:ph type="title"/>
          </p:nvPr>
        </p:nvSpPr>
        <p:spPr>
          <a:xfrm>
            <a:off x="677333" y="2676524"/>
            <a:ext cx="10515600" cy="1325563"/>
          </a:xfrm>
        </p:spPr>
        <p:txBody>
          <a:bodyPr>
            <a:normAutofit fontScale="90000"/>
          </a:bodyPr>
          <a:lstStyle/>
          <a:p>
            <a:pPr algn="ctr"/>
            <a:r>
              <a:rPr lang="en-US" sz="9600" dirty="0"/>
              <a:t>AJAX</a:t>
            </a:r>
            <a:endParaRPr lang="en-IN" sz="9600" dirty="0"/>
          </a:p>
        </p:txBody>
      </p:sp>
    </p:spTree>
    <p:extLst>
      <p:ext uri="{BB962C8B-B14F-4D97-AF65-F5344CB8AC3E}">
        <p14:creationId xmlns:p14="http://schemas.microsoft.com/office/powerpoint/2010/main" val="753844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D767-AE44-48C5-91F3-C30347F03A46}"/>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AJAX Introduction</a:t>
            </a:r>
            <a:endParaRPr lang="en-IN" dirty="0"/>
          </a:p>
        </p:txBody>
      </p:sp>
      <p:sp>
        <p:nvSpPr>
          <p:cNvPr id="3" name="Content Placeholder 2">
            <a:extLst>
              <a:ext uri="{FF2B5EF4-FFF2-40B4-BE49-F238E27FC236}">
                <a16:creationId xmlns:a16="http://schemas.microsoft.com/office/drawing/2014/main" id="{C3A48BA8-AD2E-4AA8-ACE7-288641F375EE}"/>
              </a:ext>
            </a:extLst>
          </p:cNvPr>
          <p:cNvSpPr>
            <a:spLocks noGrp="1"/>
          </p:cNvSpPr>
          <p:nvPr>
            <p:ph idx="1"/>
          </p:nvPr>
        </p:nvSpPr>
        <p:spPr/>
        <p:txBody>
          <a:bodyPr>
            <a:normAutofit/>
          </a:bodyPr>
          <a:lstStyle/>
          <a:p>
            <a:r>
              <a:rPr lang="en-US" sz="2400" b="0" i="0" dirty="0">
                <a:solidFill>
                  <a:srgbClr val="181717"/>
                </a:solidFill>
                <a:effectLst/>
                <a:latin typeface="Times New Roman" panose="02020603050405020304" pitchFamily="18" charset="0"/>
                <a:cs typeface="Times New Roman" panose="02020603050405020304" pitchFamily="18" charset="0"/>
              </a:rPr>
              <a:t>AJAX stands for "Asynchronous JavaScript and XML". JavaScript includes features of sending asynchronous http request using XML</a:t>
            </a:r>
            <a:r>
              <a:rPr lang="en-IN" sz="2400" b="0" i="0" dirty="0" err="1">
                <a:solidFill>
                  <a:srgbClr val="181717"/>
                </a:solidFill>
                <a:effectLst/>
                <a:latin typeface="Times New Roman" panose="02020603050405020304" pitchFamily="18" charset="0"/>
                <a:cs typeface="Times New Roman" panose="02020603050405020304" pitchFamily="18" charset="0"/>
              </a:rPr>
              <a:t>HttpRequest</a:t>
            </a:r>
            <a:r>
              <a:rPr lang="en-IN" sz="2400" b="0" i="0" dirty="0">
                <a:solidFill>
                  <a:srgbClr val="181717"/>
                </a:solidFill>
                <a:effectLst/>
                <a:latin typeface="Times New Roman" panose="02020603050405020304" pitchFamily="18" charset="0"/>
                <a:cs typeface="Times New Roman" panose="02020603050405020304" pitchFamily="18" charset="0"/>
              </a:rPr>
              <a:t> </a:t>
            </a:r>
            <a:r>
              <a:rPr lang="en-US" sz="2400" b="0" i="0" dirty="0">
                <a:solidFill>
                  <a:srgbClr val="181717"/>
                </a:solidFill>
                <a:effectLst/>
                <a:latin typeface="Times New Roman" panose="02020603050405020304" pitchFamily="18" charset="0"/>
                <a:cs typeface="Times New Roman" panose="02020603050405020304" pitchFamily="18" charset="0"/>
              </a:rPr>
              <a:t>object. Ajax is about using this ability of JavaScript to send asynchronous http request and get the xml data as a response (also in other formats) and update the part of a web page (using JavaScript) without reloading or refreshing entire web page.</a:t>
            </a:r>
          </a:p>
          <a:p>
            <a:r>
              <a:rPr lang="en-US" sz="2400" dirty="0">
                <a:solidFill>
                  <a:srgbClr val="181717"/>
                </a:solidFill>
                <a:latin typeface="Times New Roman" panose="02020603050405020304" pitchFamily="18" charset="0"/>
                <a:cs typeface="Times New Roman" panose="02020603050405020304" pitchFamily="18" charset="0"/>
              </a:rPr>
              <a:t>The following Figure Illustrates the Ajax Functionality</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F6BA3CF-5DE5-4DC0-8641-22E26EAF6DEA}"/>
              </a:ext>
            </a:extLst>
          </p:cNvPr>
          <p:cNvPicPr>
            <a:picLocks noChangeAspect="1"/>
          </p:cNvPicPr>
          <p:nvPr/>
        </p:nvPicPr>
        <p:blipFill>
          <a:blip r:embed="rId2"/>
          <a:stretch>
            <a:fillRect/>
          </a:stretch>
        </p:blipFill>
        <p:spPr>
          <a:xfrm>
            <a:off x="1343025" y="4240742"/>
            <a:ext cx="6000750" cy="2000250"/>
          </a:xfrm>
          <a:prstGeom prst="rect">
            <a:avLst/>
          </a:prstGeom>
        </p:spPr>
      </p:pic>
    </p:spTree>
    <p:extLst>
      <p:ext uri="{BB962C8B-B14F-4D97-AF65-F5344CB8AC3E}">
        <p14:creationId xmlns:p14="http://schemas.microsoft.com/office/powerpoint/2010/main" val="292843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7026-B16C-4A64-813D-3ADB8E4D409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AJAX Example </a:t>
            </a:r>
            <a:endParaRPr lang="en-IN" dirty="0"/>
          </a:p>
        </p:txBody>
      </p:sp>
      <p:sp>
        <p:nvSpPr>
          <p:cNvPr id="3" name="Content Placeholder 2">
            <a:extLst>
              <a:ext uri="{FF2B5EF4-FFF2-40B4-BE49-F238E27FC236}">
                <a16:creationId xmlns:a16="http://schemas.microsoft.com/office/drawing/2014/main" id="{A29C1B6C-44C8-4E50-99F0-DB0A7855364B}"/>
              </a:ext>
            </a:extLst>
          </p:cNvPr>
          <p:cNvSpPr>
            <a:spLocks noGrp="1"/>
          </p:cNvSpPr>
          <p:nvPr>
            <p:ph idx="1"/>
          </p:nvPr>
        </p:nvSpPr>
        <p:spPr>
          <a:xfrm>
            <a:off x="838201" y="1825625"/>
            <a:ext cx="4910666" cy="3970318"/>
          </a:xfrm>
        </p:spPr>
        <p:txBody>
          <a:bodyPr>
            <a:noAutofit/>
          </a:bodyPr>
          <a:lstStyle/>
          <a:p>
            <a:pPr marL="0" indent="0">
              <a:buNone/>
            </a:pPr>
            <a:r>
              <a:rPr lang="en-IN" sz="2000" b="0" i="0" dirty="0">
                <a:effectLst/>
                <a:latin typeface="Cascadia Code Light" panose="020B0609020000020004" pitchFamily="49" charset="0"/>
                <a:cs typeface="Cascadia Code Light" panose="020B0609020000020004" pitchFamily="49" charset="0"/>
              </a:rPr>
              <a:t>&lt;!DOCTYPE html&gt;</a:t>
            </a: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&lt;html&gt;</a:t>
            </a: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&lt;body&gt;</a:t>
            </a:r>
            <a:br>
              <a:rPr lang="en-IN" sz="2000" dirty="0">
                <a:latin typeface="Cascadia Code Light" panose="020B0609020000020004" pitchFamily="49" charset="0"/>
                <a:cs typeface="Cascadia Code Light" panose="020B0609020000020004" pitchFamily="49" charset="0"/>
              </a:rPr>
            </a:b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&lt;div id="demo"&gt;</a:t>
            </a: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  &lt;h2&gt;Let AJAX change this text&lt;/h2&gt;</a:t>
            </a: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  &lt;button type="button" onclick="</a:t>
            </a:r>
            <a:r>
              <a:rPr lang="en-IN" sz="2000" b="0" i="0" dirty="0" err="1">
                <a:effectLst/>
                <a:latin typeface="Cascadia Code Light" panose="020B0609020000020004" pitchFamily="49" charset="0"/>
                <a:cs typeface="Cascadia Code Light" panose="020B0609020000020004" pitchFamily="49" charset="0"/>
              </a:rPr>
              <a:t>loadDoc</a:t>
            </a:r>
            <a:r>
              <a:rPr lang="en-IN" sz="2000" b="0" i="0" dirty="0">
                <a:effectLst/>
                <a:latin typeface="Cascadia Code Light" panose="020B0609020000020004" pitchFamily="49" charset="0"/>
                <a:cs typeface="Cascadia Code Light" panose="020B0609020000020004" pitchFamily="49" charset="0"/>
              </a:rPr>
              <a:t>()"&gt;Change Content&lt;/button&gt;</a:t>
            </a: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&lt;/div&gt;</a:t>
            </a:r>
            <a:br>
              <a:rPr lang="en-IN" sz="2000" dirty="0">
                <a:latin typeface="Cascadia Code Light" panose="020B0609020000020004" pitchFamily="49" charset="0"/>
                <a:cs typeface="Cascadia Code Light" panose="020B0609020000020004" pitchFamily="49" charset="0"/>
              </a:rPr>
            </a:b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&lt;/body&gt;</a:t>
            </a:r>
            <a:br>
              <a:rPr lang="en-IN" sz="2000" dirty="0">
                <a:latin typeface="Cascadia Code Light" panose="020B0609020000020004" pitchFamily="49" charset="0"/>
                <a:cs typeface="Cascadia Code Light" panose="020B0609020000020004" pitchFamily="49" charset="0"/>
              </a:rPr>
            </a:br>
            <a:r>
              <a:rPr lang="en-IN" sz="2000" b="0" i="0" dirty="0">
                <a:effectLst/>
                <a:latin typeface="Cascadia Code Light" panose="020B0609020000020004" pitchFamily="49" charset="0"/>
                <a:cs typeface="Cascadia Code Light" panose="020B0609020000020004" pitchFamily="49" charset="0"/>
              </a:rPr>
              <a:t>&lt;/html&gt;</a:t>
            </a:r>
            <a:endParaRPr lang="en-IN" sz="2000" dirty="0">
              <a:latin typeface="Cascadia Code Light" panose="020B0609020000020004" pitchFamily="49" charset="0"/>
              <a:cs typeface="Cascadia Code Light" panose="020B0609020000020004" pitchFamily="49" charset="0"/>
            </a:endParaRPr>
          </a:p>
        </p:txBody>
      </p:sp>
      <p:sp>
        <p:nvSpPr>
          <p:cNvPr id="5" name="TextBox 4">
            <a:extLst>
              <a:ext uri="{FF2B5EF4-FFF2-40B4-BE49-F238E27FC236}">
                <a16:creationId xmlns:a16="http://schemas.microsoft.com/office/drawing/2014/main" id="{0BA035DA-1FB9-4E8E-84EE-778FD45808C6}"/>
              </a:ext>
            </a:extLst>
          </p:cNvPr>
          <p:cNvSpPr txBox="1"/>
          <p:nvPr/>
        </p:nvSpPr>
        <p:spPr>
          <a:xfrm>
            <a:off x="5901268" y="1690687"/>
            <a:ext cx="5452531" cy="3970318"/>
          </a:xfrm>
          <a:prstGeom prst="rect">
            <a:avLst/>
          </a:prstGeom>
          <a:noFill/>
        </p:spPr>
        <p:txBody>
          <a:bodyPr wrap="square">
            <a:spAutoFit/>
          </a:bodyPr>
          <a:lstStyle/>
          <a:p>
            <a:r>
              <a:rPr lang="en-IN" b="0" i="0" dirty="0">
                <a:effectLst/>
                <a:latin typeface="Cascadia Code Light" panose="020B0609020000020004" pitchFamily="49" charset="0"/>
                <a:cs typeface="Cascadia Code Light" panose="020B0609020000020004" pitchFamily="49" charset="0"/>
              </a:rPr>
              <a:t>function </a:t>
            </a:r>
            <a:r>
              <a:rPr lang="en-IN" b="0" i="0" dirty="0" err="1">
                <a:effectLst/>
                <a:latin typeface="Cascadia Code Light" panose="020B0609020000020004" pitchFamily="49" charset="0"/>
                <a:cs typeface="Cascadia Code Light" panose="020B0609020000020004" pitchFamily="49" charset="0"/>
              </a:rPr>
              <a:t>loadDoc</a:t>
            </a:r>
            <a:r>
              <a:rPr lang="en-IN" b="0" i="0" dirty="0">
                <a:effectLst/>
                <a:latin typeface="Cascadia Code Light" panose="020B0609020000020004" pitchFamily="49" charset="0"/>
                <a:cs typeface="Cascadia Code Light" panose="020B0609020000020004" pitchFamily="49" charset="0"/>
              </a:rPr>
              <a:t>() {</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var </a:t>
            </a:r>
            <a:r>
              <a:rPr lang="en-IN" b="0" i="0" dirty="0" err="1">
                <a:effectLst/>
                <a:latin typeface="Cascadia Code Light" panose="020B0609020000020004" pitchFamily="49" charset="0"/>
                <a:cs typeface="Cascadia Code Light" panose="020B0609020000020004" pitchFamily="49" charset="0"/>
              </a:rPr>
              <a:t>xhttp</a:t>
            </a:r>
            <a:r>
              <a:rPr lang="en-IN" b="0" i="0" dirty="0">
                <a:effectLst/>
                <a:latin typeface="Cascadia Code Light" panose="020B0609020000020004" pitchFamily="49" charset="0"/>
                <a:cs typeface="Cascadia Code Light" panose="020B0609020000020004" pitchFamily="49" charset="0"/>
              </a:rPr>
              <a:t> = new </a:t>
            </a:r>
            <a:r>
              <a:rPr lang="en-IN" b="0" i="0" dirty="0" err="1">
                <a:effectLst/>
                <a:latin typeface="Cascadia Code Light" panose="020B0609020000020004" pitchFamily="49" charset="0"/>
                <a:cs typeface="Cascadia Code Light" panose="020B0609020000020004" pitchFamily="49" charset="0"/>
              </a:rPr>
              <a:t>XMLHttpRequest</a:t>
            </a:r>
            <a:r>
              <a:rPr lang="en-IN" b="0" i="0" dirty="0">
                <a:effectLst/>
                <a:latin typeface="Cascadia Code Light" panose="020B0609020000020004" pitchFamily="49" charset="0"/>
                <a:cs typeface="Cascadia Code Light" panose="020B0609020000020004" pitchFamily="49" charset="0"/>
              </a:rPr>
              <a:t>();</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a:t>
            </a:r>
            <a:r>
              <a:rPr lang="en-IN" b="0" i="0" dirty="0" err="1">
                <a:effectLst/>
                <a:latin typeface="Cascadia Code Light" panose="020B0609020000020004" pitchFamily="49" charset="0"/>
                <a:cs typeface="Cascadia Code Light" panose="020B0609020000020004" pitchFamily="49" charset="0"/>
              </a:rPr>
              <a:t>xhttp.onreadystatechange</a:t>
            </a:r>
            <a:r>
              <a:rPr lang="en-IN" b="0" i="0" dirty="0">
                <a:effectLst/>
                <a:latin typeface="Cascadia Code Light" panose="020B0609020000020004" pitchFamily="49" charset="0"/>
                <a:cs typeface="Cascadia Code Light" panose="020B0609020000020004" pitchFamily="49" charset="0"/>
              </a:rPr>
              <a:t> = function() {</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if (</a:t>
            </a:r>
            <a:r>
              <a:rPr lang="en-IN" b="0" i="0" dirty="0" err="1">
                <a:effectLst/>
                <a:latin typeface="Cascadia Code Light" panose="020B0609020000020004" pitchFamily="49" charset="0"/>
                <a:cs typeface="Cascadia Code Light" panose="020B0609020000020004" pitchFamily="49" charset="0"/>
              </a:rPr>
              <a:t>this.readyState</a:t>
            </a:r>
            <a:r>
              <a:rPr lang="en-IN" b="0" i="0" dirty="0">
                <a:effectLst/>
                <a:latin typeface="Cascadia Code Light" panose="020B0609020000020004" pitchFamily="49" charset="0"/>
                <a:cs typeface="Cascadia Code Light" panose="020B0609020000020004" pitchFamily="49" charset="0"/>
              </a:rPr>
              <a:t> == 4 &amp;&amp; </a:t>
            </a:r>
            <a:r>
              <a:rPr lang="en-IN" b="0" i="0" dirty="0" err="1">
                <a:effectLst/>
                <a:latin typeface="Cascadia Code Light" panose="020B0609020000020004" pitchFamily="49" charset="0"/>
                <a:cs typeface="Cascadia Code Light" panose="020B0609020000020004" pitchFamily="49" charset="0"/>
              </a:rPr>
              <a:t>this.status</a:t>
            </a:r>
            <a:r>
              <a:rPr lang="en-IN" b="0" i="0" dirty="0">
                <a:effectLst/>
                <a:latin typeface="Cascadia Code Light" panose="020B0609020000020004" pitchFamily="49" charset="0"/>
                <a:cs typeface="Cascadia Code Light" panose="020B0609020000020004" pitchFamily="49" charset="0"/>
              </a:rPr>
              <a:t> == 200) {</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a:t>
            </a:r>
            <a:r>
              <a:rPr lang="en-IN" b="0" i="0" dirty="0" err="1">
                <a:effectLst/>
                <a:latin typeface="Cascadia Code Light" panose="020B0609020000020004" pitchFamily="49" charset="0"/>
                <a:cs typeface="Cascadia Code Light" panose="020B0609020000020004" pitchFamily="49" charset="0"/>
              </a:rPr>
              <a:t>document.getElementById</a:t>
            </a:r>
            <a:r>
              <a:rPr lang="en-IN" b="0" i="0" dirty="0">
                <a:effectLst/>
                <a:latin typeface="Cascadia Code Light" panose="020B0609020000020004" pitchFamily="49" charset="0"/>
                <a:cs typeface="Cascadia Code Light" panose="020B0609020000020004" pitchFamily="49" charset="0"/>
              </a:rPr>
              <a:t>("demo").</a:t>
            </a:r>
            <a:r>
              <a:rPr lang="en-IN" b="0" i="0" dirty="0" err="1">
                <a:effectLst/>
                <a:latin typeface="Cascadia Code Light" panose="020B0609020000020004" pitchFamily="49" charset="0"/>
                <a:cs typeface="Cascadia Code Light" panose="020B0609020000020004" pitchFamily="49" charset="0"/>
              </a:rPr>
              <a:t>innerHTML</a:t>
            </a:r>
            <a:r>
              <a:rPr lang="en-IN" b="0" i="0" dirty="0">
                <a:effectLst/>
                <a:latin typeface="Cascadia Code Light" panose="020B0609020000020004" pitchFamily="49" charset="0"/>
                <a:cs typeface="Cascadia Code Light" panose="020B0609020000020004" pitchFamily="49" charset="0"/>
              </a:rPr>
              <a:t> = </a:t>
            </a:r>
            <a:r>
              <a:rPr lang="en-IN" b="0" i="0" dirty="0" err="1">
                <a:effectLst/>
                <a:latin typeface="Cascadia Code Light" panose="020B0609020000020004" pitchFamily="49" charset="0"/>
                <a:cs typeface="Cascadia Code Light" panose="020B0609020000020004" pitchFamily="49" charset="0"/>
              </a:rPr>
              <a:t>this.responseText</a:t>
            </a:r>
            <a:r>
              <a:rPr lang="en-IN" b="0" i="0" dirty="0">
                <a:effectLst/>
                <a:latin typeface="Cascadia Code Light" panose="020B0609020000020004" pitchFamily="49" charset="0"/>
                <a:cs typeface="Cascadia Code Light" panose="020B0609020000020004" pitchFamily="49" charset="0"/>
              </a:rPr>
              <a:t>;</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a:t>
            </a:r>
            <a:r>
              <a:rPr lang="en-IN" b="0" i="0" dirty="0" err="1">
                <a:effectLst/>
                <a:latin typeface="Cascadia Code Light" panose="020B0609020000020004" pitchFamily="49" charset="0"/>
                <a:cs typeface="Cascadia Code Light" panose="020B0609020000020004" pitchFamily="49" charset="0"/>
              </a:rPr>
              <a:t>xhttp.open</a:t>
            </a:r>
            <a:r>
              <a:rPr lang="en-IN" b="0" i="0" dirty="0">
                <a:effectLst/>
                <a:latin typeface="Cascadia Code Light" panose="020B0609020000020004" pitchFamily="49" charset="0"/>
                <a:cs typeface="Cascadia Code Light" panose="020B0609020000020004" pitchFamily="49" charset="0"/>
              </a:rPr>
              <a:t>("GET", "ajax_info.txt", true);</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  </a:t>
            </a:r>
            <a:r>
              <a:rPr lang="en-IN" b="0" i="0" dirty="0" err="1">
                <a:effectLst/>
                <a:latin typeface="Cascadia Code Light" panose="020B0609020000020004" pitchFamily="49" charset="0"/>
                <a:cs typeface="Cascadia Code Light" panose="020B0609020000020004" pitchFamily="49" charset="0"/>
              </a:rPr>
              <a:t>xhttp.send</a:t>
            </a:r>
            <a:r>
              <a:rPr lang="en-IN" b="0" i="0" dirty="0">
                <a:effectLst/>
                <a:latin typeface="Cascadia Code Light" panose="020B0609020000020004" pitchFamily="49" charset="0"/>
                <a:cs typeface="Cascadia Code Light" panose="020B0609020000020004" pitchFamily="49" charset="0"/>
              </a:rPr>
              <a:t>();</a:t>
            </a:r>
            <a:br>
              <a:rPr lang="en-IN" dirty="0">
                <a:latin typeface="Cascadia Code Light" panose="020B0609020000020004" pitchFamily="49" charset="0"/>
                <a:cs typeface="Cascadia Code Light" panose="020B0609020000020004" pitchFamily="49" charset="0"/>
              </a:rPr>
            </a:br>
            <a:r>
              <a:rPr lang="en-IN" b="0" i="0" dirty="0">
                <a:effectLst/>
                <a:latin typeface="Cascadia Code Light" panose="020B0609020000020004" pitchFamily="49" charset="0"/>
                <a:cs typeface="Cascadia Code Light" panose="020B0609020000020004" pitchFamily="49" charset="0"/>
              </a:rPr>
              <a:t>}</a:t>
            </a:r>
            <a:endParaRPr lang="en-IN" dirty="0">
              <a:latin typeface="Cascadia Code Light" panose="020B0609020000020004" pitchFamily="49" charset="0"/>
              <a:cs typeface="Cascadia Code Light" panose="020B0609020000020004" pitchFamily="49" charset="0"/>
            </a:endParaRPr>
          </a:p>
        </p:txBody>
      </p:sp>
    </p:spTree>
    <p:extLst>
      <p:ext uri="{BB962C8B-B14F-4D97-AF65-F5344CB8AC3E}">
        <p14:creationId xmlns:p14="http://schemas.microsoft.com/office/powerpoint/2010/main" val="3049324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E73A2-2D83-476E-B43C-525B45F9578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The </a:t>
            </a:r>
            <a:r>
              <a:rPr lang="en-IN" b="0" i="0" dirty="0" err="1">
                <a:solidFill>
                  <a:srgbClr val="000000"/>
                </a:solidFill>
                <a:effectLst/>
                <a:latin typeface="Segoe UI" panose="020B0502040204020203" pitchFamily="34" charset="0"/>
              </a:rPr>
              <a:t>XMLHttpRequest</a:t>
            </a:r>
            <a:r>
              <a:rPr lang="en-IN" b="0" i="0" dirty="0">
                <a:solidFill>
                  <a:srgbClr val="000000"/>
                </a:solidFill>
                <a:effectLst/>
                <a:latin typeface="Segoe UI" panose="020B0502040204020203" pitchFamily="34" charset="0"/>
              </a:rPr>
              <a:t> Object</a:t>
            </a:r>
            <a:endParaRPr lang="en-IN" dirty="0"/>
          </a:p>
        </p:txBody>
      </p:sp>
      <p:sp>
        <p:nvSpPr>
          <p:cNvPr id="3" name="Content Placeholder 2">
            <a:extLst>
              <a:ext uri="{FF2B5EF4-FFF2-40B4-BE49-F238E27FC236}">
                <a16:creationId xmlns:a16="http://schemas.microsoft.com/office/drawing/2014/main" id="{518281ED-C407-4D78-8971-66E6B636267E}"/>
              </a:ext>
            </a:extLst>
          </p:cNvPr>
          <p:cNvSpPr>
            <a:spLocks noGrp="1"/>
          </p:cNvSpPr>
          <p:nvPr>
            <p:ph idx="1"/>
          </p:nvPr>
        </p:nvSpPr>
        <p:spPr/>
        <p:txBody>
          <a:bodyPr>
            <a:normAutofit/>
          </a:bodyPr>
          <a:lstStyle/>
          <a:p>
            <a:pPr algn="l"/>
            <a:r>
              <a:rPr lang="en-US" sz="2200" b="0" i="0" dirty="0">
                <a:solidFill>
                  <a:srgbClr val="000000"/>
                </a:solidFill>
                <a:effectLst/>
                <a:latin typeface="Times New Roman" panose="02020603050405020304" pitchFamily="18" charset="0"/>
                <a:cs typeface="Times New Roman" panose="02020603050405020304" pitchFamily="18" charset="0"/>
              </a:rPr>
              <a:t>The </a:t>
            </a:r>
            <a:r>
              <a:rPr lang="en-US" sz="2200" b="0" i="0" dirty="0" err="1">
                <a:solidFill>
                  <a:srgbClr val="000000"/>
                </a:solidFill>
                <a:effectLst/>
                <a:latin typeface="Times New Roman" panose="02020603050405020304" pitchFamily="18" charset="0"/>
                <a:cs typeface="Times New Roman" panose="02020603050405020304" pitchFamily="18" charset="0"/>
              </a:rPr>
              <a:t>XMLHttpRequest</a:t>
            </a:r>
            <a:r>
              <a:rPr lang="en-US" sz="2200" b="0" i="0" dirty="0">
                <a:solidFill>
                  <a:srgbClr val="000000"/>
                </a:solidFill>
                <a:effectLst/>
                <a:latin typeface="Times New Roman" panose="02020603050405020304" pitchFamily="18" charset="0"/>
                <a:cs typeface="Times New Roman" panose="02020603050405020304" pitchFamily="18" charset="0"/>
              </a:rPr>
              <a:t> Object</a:t>
            </a:r>
          </a:p>
          <a:p>
            <a:pPr algn="l"/>
            <a:r>
              <a:rPr lang="en-US" sz="2200" b="0" i="0" dirty="0">
                <a:solidFill>
                  <a:srgbClr val="000000"/>
                </a:solidFill>
                <a:effectLst/>
                <a:latin typeface="Times New Roman" panose="02020603050405020304" pitchFamily="18" charset="0"/>
                <a:cs typeface="Times New Roman" panose="02020603050405020304" pitchFamily="18" charset="0"/>
              </a:rPr>
              <a:t>All modern browsers support the </a:t>
            </a:r>
            <a:r>
              <a:rPr lang="en-US" sz="2200" b="0" i="0" dirty="0" err="1">
                <a:solidFill>
                  <a:srgbClr val="000000"/>
                </a:solidFill>
                <a:effectLst/>
                <a:latin typeface="Times New Roman" panose="02020603050405020304" pitchFamily="18" charset="0"/>
                <a:cs typeface="Times New Roman" panose="02020603050405020304" pitchFamily="18" charset="0"/>
              </a:rPr>
              <a:t>XMLHttpRequest</a:t>
            </a:r>
            <a:r>
              <a:rPr lang="en-US" sz="2200" b="0" i="0" dirty="0">
                <a:solidFill>
                  <a:srgbClr val="000000"/>
                </a:solidFill>
                <a:effectLst/>
                <a:latin typeface="Times New Roman" panose="02020603050405020304" pitchFamily="18" charset="0"/>
                <a:cs typeface="Times New Roman" panose="02020603050405020304" pitchFamily="18" charset="0"/>
              </a:rPr>
              <a:t> object.</a:t>
            </a:r>
          </a:p>
          <a:p>
            <a:pPr algn="l"/>
            <a:r>
              <a:rPr lang="en-US" sz="2200" b="0" i="0" dirty="0">
                <a:solidFill>
                  <a:srgbClr val="000000"/>
                </a:solidFill>
                <a:effectLst/>
                <a:latin typeface="Times New Roman" panose="02020603050405020304" pitchFamily="18" charset="0"/>
                <a:cs typeface="Times New Roman" panose="02020603050405020304" pitchFamily="18" charset="0"/>
              </a:rPr>
              <a:t>The </a:t>
            </a:r>
            <a:r>
              <a:rPr lang="en-US" sz="2200" b="0" i="0" dirty="0" err="1">
                <a:solidFill>
                  <a:srgbClr val="000000"/>
                </a:solidFill>
                <a:effectLst/>
                <a:latin typeface="Times New Roman" panose="02020603050405020304" pitchFamily="18" charset="0"/>
                <a:cs typeface="Times New Roman" panose="02020603050405020304" pitchFamily="18" charset="0"/>
              </a:rPr>
              <a:t>XMLHttpRequest</a:t>
            </a:r>
            <a:r>
              <a:rPr lang="en-US" sz="2200" b="0" i="0" dirty="0">
                <a:solidFill>
                  <a:srgbClr val="000000"/>
                </a:solidFill>
                <a:effectLst/>
                <a:latin typeface="Times New Roman" panose="02020603050405020304" pitchFamily="18" charset="0"/>
                <a:cs typeface="Times New Roman" panose="02020603050405020304" pitchFamily="18" charset="0"/>
              </a:rPr>
              <a:t> object can be used to exchange data with a server behind the scenes. This means that it is possible to update parts of a web page, without reloading the whole page.</a:t>
            </a:r>
          </a:p>
          <a:p>
            <a:pPr algn="l"/>
            <a:r>
              <a:rPr lang="en-IN" sz="2200" b="0" i="0" dirty="0">
                <a:solidFill>
                  <a:srgbClr val="000000"/>
                </a:solidFill>
                <a:effectLst/>
                <a:latin typeface="Times New Roman" panose="02020603050405020304" pitchFamily="18" charset="0"/>
                <a:cs typeface="Times New Roman" panose="02020603050405020304" pitchFamily="18" charset="0"/>
              </a:rPr>
              <a:t>Create an </a:t>
            </a:r>
            <a:r>
              <a:rPr lang="en-IN" sz="2200" b="0" i="0" dirty="0" err="1">
                <a:solidFill>
                  <a:srgbClr val="000000"/>
                </a:solidFill>
                <a:effectLst/>
                <a:latin typeface="Times New Roman" panose="02020603050405020304" pitchFamily="18" charset="0"/>
                <a:cs typeface="Times New Roman" panose="02020603050405020304" pitchFamily="18" charset="0"/>
              </a:rPr>
              <a:t>XMLHttpRequest</a:t>
            </a:r>
            <a:r>
              <a:rPr lang="en-IN" sz="2200" b="0" i="0" dirty="0">
                <a:solidFill>
                  <a:srgbClr val="000000"/>
                </a:solidFill>
                <a:effectLst/>
                <a:latin typeface="Times New Roman" panose="02020603050405020304" pitchFamily="18" charset="0"/>
                <a:cs typeface="Times New Roman" panose="02020603050405020304" pitchFamily="18" charset="0"/>
              </a:rPr>
              <a:t> Object</a:t>
            </a:r>
          </a:p>
          <a:p>
            <a:pPr algn="l"/>
            <a:r>
              <a:rPr lang="en-IN" sz="2200" b="0" i="0" dirty="0">
                <a:solidFill>
                  <a:srgbClr val="000000"/>
                </a:solidFill>
                <a:effectLst/>
                <a:latin typeface="Times New Roman" panose="02020603050405020304" pitchFamily="18" charset="0"/>
                <a:cs typeface="Times New Roman" panose="02020603050405020304" pitchFamily="18" charset="0"/>
              </a:rPr>
              <a:t>All modern browsers (Chrome, Firefox, Edge (and IE7+), Safari, Opera) have a built-in </a:t>
            </a:r>
            <a:r>
              <a:rPr lang="en-IN" sz="2200" b="0" i="0" dirty="0" err="1">
                <a:solidFill>
                  <a:srgbClr val="000000"/>
                </a:solidFill>
                <a:effectLst/>
                <a:latin typeface="Times New Roman" panose="02020603050405020304" pitchFamily="18" charset="0"/>
                <a:cs typeface="Times New Roman" panose="02020603050405020304" pitchFamily="18" charset="0"/>
              </a:rPr>
              <a:t>XMLHttpRequest</a:t>
            </a:r>
            <a:r>
              <a:rPr lang="en-IN" sz="2200" b="0" i="0" dirty="0">
                <a:solidFill>
                  <a:srgbClr val="000000"/>
                </a:solidFill>
                <a:effectLst/>
                <a:latin typeface="Times New Roman" panose="02020603050405020304" pitchFamily="18" charset="0"/>
                <a:cs typeface="Times New Roman" panose="02020603050405020304" pitchFamily="18" charset="0"/>
              </a:rPr>
              <a:t> object.</a:t>
            </a:r>
          </a:p>
          <a:p>
            <a:pPr algn="l"/>
            <a:r>
              <a:rPr lang="en-IN" sz="2200" b="0" i="0" dirty="0">
                <a:solidFill>
                  <a:srgbClr val="000000"/>
                </a:solidFill>
                <a:effectLst/>
                <a:latin typeface="Times New Roman" panose="02020603050405020304" pitchFamily="18" charset="0"/>
                <a:cs typeface="Times New Roman" panose="02020603050405020304" pitchFamily="18" charset="0"/>
              </a:rPr>
              <a:t>Syntax for creating an </a:t>
            </a:r>
            <a:r>
              <a:rPr lang="en-IN" sz="2200" b="0" i="0" dirty="0" err="1">
                <a:solidFill>
                  <a:srgbClr val="000000"/>
                </a:solidFill>
                <a:effectLst/>
                <a:latin typeface="Times New Roman" panose="02020603050405020304" pitchFamily="18" charset="0"/>
                <a:cs typeface="Times New Roman" panose="02020603050405020304" pitchFamily="18" charset="0"/>
              </a:rPr>
              <a:t>XMLHttpRequest</a:t>
            </a:r>
            <a:r>
              <a:rPr lang="en-IN" sz="2200" b="0" i="0" dirty="0">
                <a:solidFill>
                  <a:srgbClr val="000000"/>
                </a:solidFill>
                <a:effectLst/>
                <a:latin typeface="Times New Roman" panose="02020603050405020304" pitchFamily="18" charset="0"/>
                <a:cs typeface="Times New Roman" panose="02020603050405020304" pitchFamily="18" charset="0"/>
              </a:rPr>
              <a:t> object:</a:t>
            </a:r>
          </a:p>
          <a:p>
            <a:pPr marL="0" indent="0" algn="l">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6A63704-D1F8-429E-94AB-C6A2A32088C5}"/>
              </a:ext>
            </a:extLst>
          </p:cNvPr>
          <p:cNvSpPr/>
          <p:nvPr/>
        </p:nvSpPr>
        <p:spPr>
          <a:xfrm>
            <a:off x="914400" y="5257800"/>
            <a:ext cx="5283200" cy="6265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IN" b="0" i="1" dirty="0">
                <a:solidFill>
                  <a:srgbClr val="000000"/>
                </a:solidFill>
                <a:effectLst/>
                <a:latin typeface="Consolas" panose="020B0609020204030204" pitchFamily="49" charset="0"/>
              </a:rPr>
              <a:t>variable </a:t>
            </a:r>
            <a:r>
              <a:rPr lang="en-IN" b="0" i="0" dirty="0">
                <a:solidFill>
                  <a:srgbClr val="000000"/>
                </a:solidFill>
                <a:effectLst/>
                <a:latin typeface="Consolas" panose="020B0609020204030204" pitchFamily="49" charset="0"/>
              </a:rPr>
              <a:t>= </a:t>
            </a:r>
            <a:r>
              <a:rPr lang="en-IN" b="0" i="0" dirty="0">
                <a:solidFill>
                  <a:srgbClr val="0000CD"/>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XMLHttpRequest</a:t>
            </a:r>
            <a:r>
              <a:rPr lang="en-IN"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29047212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D02A-729A-46A7-A74E-3D2F731261F5}"/>
              </a:ext>
            </a:extLst>
          </p:cNvPr>
          <p:cNvSpPr>
            <a:spLocks noGrp="1"/>
          </p:cNvSpPr>
          <p:nvPr>
            <p:ph type="title"/>
          </p:nvPr>
        </p:nvSpPr>
        <p:spPr/>
        <p:txBody>
          <a:bodyPr/>
          <a:lstStyle/>
          <a:p>
            <a:r>
              <a:rPr lang="en-IN" b="0" i="0" dirty="0" err="1">
                <a:solidFill>
                  <a:srgbClr val="000000"/>
                </a:solidFill>
                <a:effectLst/>
                <a:latin typeface="Segoe UI" panose="020B0502040204020203" pitchFamily="34" charset="0"/>
              </a:rPr>
              <a:t>XMLHttpRequest</a:t>
            </a:r>
            <a:r>
              <a:rPr lang="en-IN" b="0" i="0" dirty="0">
                <a:solidFill>
                  <a:srgbClr val="000000"/>
                </a:solidFill>
                <a:effectLst/>
                <a:latin typeface="Segoe UI" panose="020B0502040204020203" pitchFamily="34" charset="0"/>
              </a:rPr>
              <a:t> Object Properties</a:t>
            </a:r>
            <a:endParaRPr lang="en-IN" dirty="0"/>
          </a:p>
        </p:txBody>
      </p:sp>
      <p:graphicFrame>
        <p:nvGraphicFramePr>
          <p:cNvPr id="4" name="Content Placeholder 3">
            <a:extLst>
              <a:ext uri="{FF2B5EF4-FFF2-40B4-BE49-F238E27FC236}">
                <a16:creationId xmlns:a16="http://schemas.microsoft.com/office/drawing/2014/main" id="{B0808598-8415-4FE4-9EEA-AF2B80919E77}"/>
              </a:ext>
            </a:extLst>
          </p:cNvPr>
          <p:cNvGraphicFramePr>
            <a:graphicFrameLocks noGrp="1"/>
          </p:cNvGraphicFramePr>
          <p:nvPr>
            <p:ph idx="1"/>
          </p:nvPr>
        </p:nvGraphicFramePr>
        <p:xfrm>
          <a:off x="1292816" y="1825625"/>
          <a:ext cx="9606368" cy="4351337"/>
        </p:xfrm>
        <a:graphic>
          <a:graphicData uri="http://schemas.openxmlformats.org/drawingml/2006/table">
            <a:tbl>
              <a:tblPr/>
              <a:tblGrid>
                <a:gridCol w="3362132">
                  <a:extLst>
                    <a:ext uri="{9D8B030D-6E8A-4147-A177-3AD203B41FA5}">
                      <a16:colId xmlns:a16="http://schemas.microsoft.com/office/drawing/2014/main" val="241106205"/>
                    </a:ext>
                  </a:extLst>
                </a:gridCol>
                <a:gridCol w="6244236">
                  <a:extLst>
                    <a:ext uri="{9D8B030D-6E8A-4147-A177-3AD203B41FA5}">
                      <a16:colId xmlns:a16="http://schemas.microsoft.com/office/drawing/2014/main" val="2505585993"/>
                    </a:ext>
                  </a:extLst>
                </a:gridCol>
              </a:tblGrid>
              <a:tr h="340328">
                <a:tc>
                  <a:txBody>
                    <a:bodyPr/>
                    <a:lstStyle/>
                    <a:p>
                      <a:pPr algn="l" fontAlgn="t"/>
                      <a:r>
                        <a:rPr lang="en-IN" sz="1400">
                          <a:effectLst/>
                        </a:rPr>
                        <a:t>Property</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400">
                          <a:effectLst/>
                        </a:rPr>
                        <a:t>Description</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204067588"/>
                  </a:ext>
                </a:extLst>
              </a:tr>
              <a:tr h="340328">
                <a:tc>
                  <a:txBody>
                    <a:bodyPr/>
                    <a:lstStyle/>
                    <a:p>
                      <a:pPr algn="l" fontAlgn="t"/>
                      <a:r>
                        <a:rPr lang="en-IN" sz="1400">
                          <a:effectLst/>
                        </a:rPr>
                        <a:t>onreadystatechange</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Defines a function to be called when the readyState property changes</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51472368"/>
                  </a:ext>
                </a:extLst>
              </a:tr>
              <a:tr h="1434240">
                <a:tc>
                  <a:txBody>
                    <a:bodyPr/>
                    <a:lstStyle/>
                    <a:p>
                      <a:pPr algn="l" fontAlgn="t"/>
                      <a:r>
                        <a:rPr lang="en-IN" sz="1400">
                          <a:effectLst/>
                        </a:rPr>
                        <a:t>readyState</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Holds the status of the XMLHttpRequest.</a:t>
                      </a:r>
                      <a:br>
                        <a:rPr lang="en-US" sz="1400">
                          <a:effectLst/>
                        </a:rPr>
                      </a:br>
                      <a:r>
                        <a:rPr lang="en-US" sz="1400">
                          <a:effectLst/>
                        </a:rPr>
                        <a:t>0: request not initialized</a:t>
                      </a:r>
                      <a:br>
                        <a:rPr lang="en-US" sz="1400">
                          <a:effectLst/>
                        </a:rPr>
                      </a:br>
                      <a:r>
                        <a:rPr lang="en-US" sz="1400">
                          <a:effectLst/>
                        </a:rPr>
                        <a:t>1: server connection established</a:t>
                      </a:r>
                      <a:br>
                        <a:rPr lang="en-US" sz="1400">
                          <a:effectLst/>
                        </a:rPr>
                      </a:br>
                      <a:r>
                        <a:rPr lang="en-US" sz="1400">
                          <a:effectLst/>
                        </a:rPr>
                        <a:t>2: request received</a:t>
                      </a:r>
                      <a:br>
                        <a:rPr lang="en-US" sz="1400">
                          <a:effectLst/>
                        </a:rPr>
                      </a:br>
                      <a:r>
                        <a:rPr lang="en-US" sz="1400">
                          <a:effectLst/>
                        </a:rPr>
                        <a:t>3: processing request</a:t>
                      </a:r>
                      <a:br>
                        <a:rPr lang="en-US" sz="1400">
                          <a:effectLst/>
                        </a:rPr>
                      </a:br>
                      <a:r>
                        <a:rPr lang="en-US" sz="1400">
                          <a:effectLst/>
                        </a:rPr>
                        <a:t>4: request finished and response is ready</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84720177"/>
                  </a:ext>
                </a:extLst>
              </a:tr>
              <a:tr h="340328">
                <a:tc>
                  <a:txBody>
                    <a:bodyPr/>
                    <a:lstStyle/>
                    <a:p>
                      <a:pPr algn="l" fontAlgn="t"/>
                      <a:r>
                        <a:rPr lang="en-IN" sz="1400">
                          <a:effectLst/>
                        </a:rPr>
                        <a:t>responseText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dirty="0">
                          <a:effectLst/>
                        </a:rPr>
                        <a:t>Returns the response data as a string</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80723888"/>
                  </a:ext>
                </a:extLst>
              </a:tr>
              <a:tr h="340328">
                <a:tc>
                  <a:txBody>
                    <a:bodyPr/>
                    <a:lstStyle/>
                    <a:p>
                      <a:pPr algn="l" fontAlgn="t"/>
                      <a:r>
                        <a:rPr lang="en-IN" sz="1400" dirty="0" err="1">
                          <a:effectLst/>
                        </a:rPr>
                        <a:t>responseXML</a:t>
                      </a:r>
                      <a:endParaRPr lang="en-IN" sz="1400" dirty="0">
                        <a:effectLst/>
                      </a:endParaRP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a:effectLst/>
                        </a:rPr>
                        <a:t>Returns the response data as XML data</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150771183"/>
                  </a:ext>
                </a:extLst>
              </a:tr>
              <a:tr h="1215457">
                <a:tc>
                  <a:txBody>
                    <a:bodyPr/>
                    <a:lstStyle/>
                    <a:p>
                      <a:pPr algn="l" fontAlgn="t"/>
                      <a:r>
                        <a:rPr lang="en-IN" sz="1400">
                          <a:effectLst/>
                        </a:rPr>
                        <a:t>status</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a:effectLst/>
                        </a:rPr>
                        <a:t>Returns the status-number of a request</a:t>
                      </a:r>
                      <a:br>
                        <a:rPr lang="en-US" sz="1400">
                          <a:effectLst/>
                        </a:rPr>
                      </a:br>
                      <a:r>
                        <a:rPr lang="en-US" sz="1400">
                          <a:effectLst/>
                        </a:rPr>
                        <a:t>200: "OK"</a:t>
                      </a:r>
                      <a:br>
                        <a:rPr lang="en-US" sz="1400">
                          <a:effectLst/>
                        </a:rPr>
                      </a:br>
                      <a:r>
                        <a:rPr lang="en-US" sz="1400">
                          <a:effectLst/>
                        </a:rPr>
                        <a:t>403: "Forbidden"</a:t>
                      </a:r>
                      <a:br>
                        <a:rPr lang="en-US" sz="1400">
                          <a:effectLst/>
                        </a:rPr>
                      </a:br>
                      <a:r>
                        <a:rPr lang="en-US" sz="1400">
                          <a:effectLst/>
                        </a:rPr>
                        <a:t>404: "Not Found"</a:t>
                      </a:r>
                      <a:br>
                        <a:rPr lang="en-US" sz="1400">
                          <a:effectLst/>
                        </a:rPr>
                      </a:br>
                      <a:r>
                        <a:rPr lang="en-US" sz="1400">
                          <a:effectLst/>
                        </a:rPr>
                        <a:t>For a complete list go to the </a:t>
                      </a:r>
                      <a:r>
                        <a:rPr lang="en-US" sz="1400">
                          <a:effectLst/>
                          <a:hlinkClick r:id="rId2"/>
                        </a:rPr>
                        <a:t>Http Messages Reference</a:t>
                      </a:r>
                      <a:endParaRPr lang="en-US" sz="1400">
                        <a:effectLst/>
                      </a:endParaRP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31185626"/>
                  </a:ext>
                </a:extLst>
              </a:tr>
              <a:tr h="340328">
                <a:tc>
                  <a:txBody>
                    <a:bodyPr/>
                    <a:lstStyle/>
                    <a:p>
                      <a:pPr algn="l" fontAlgn="t"/>
                      <a:r>
                        <a:rPr lang="en-IN" sz="1400">
                          <a:effectLst/>
                        </a:rPr>
                        <a:t>statusText</a:t>
                      </a:r>
                    </a:p>
                  </a:txBody>
                  <a:tcPr marL="121546"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dirty="0">
                          <a:effectLst/>
                        </a:rPr>
                        <a:t>Returns the status-text (e.g. "OK" or "Not Found")</a:t>
                      </a:r>
                    </a:p>
                  </a:txBody>
                  <a:tcPr marL="60773" marR="60773" marT="60773" marB="6077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35683067"/>
                  </a:ext>
                </a:extLst>
              </a:tr>
            </a:tbl>
          </a:graphicData>
        </a:graphic>
      </p:graphicFrame>
      <p:sp>
        <p:nvSpPr>
          <p:cNvPr id="5" name="Rectangle 1">
            <a:extLst>
              <a:ext uri="{FF2B5EF4-FFF2-40B4-BE49-F238E27FC236}">
                <a16:creationId xmlns:a16="http://schemas.microsoft.com/office/drawing/2014/main" id="{7B46EFAA-568F-4901-918C-515243BEE13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86581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E65A-50FD-4863-B697-4EE91EE5AE2A}"/>
              </a:ext>
            </a:extLst>
          </p:cNvPr>
          <p:cNvSpPr>
            <a:spLocks noGrp="1"/>
          </p:cNvSpPr>
          <p:nvPr>
            <p:ph type="title"/>
          </p:nvPr>
        </p:nvSpPr>
        <p:spPr/>
        <p:txBody>
          <a:bodyPr/>
          <a:lstStyle/>
          <a:p>
            <a:r>
              <a:rPr lang="en-IN" b="0" i="0" dirty="0">
                <a:solidFill>
                  <a:srgbClr val="000000"/>
                </a:solidFill>
                <a:effectLst/>
              </a:rPr>
              <a:t>Access Across Domains</a:t>
            </a:r>
            <a:endParaRPr lang="en-IN" dirty="0"/>
          </a:p>
        </p:txBody>
      </p:sp>
      <p:sp>
        <p:nvSpPr>
          <p:cNvPr id="3" name="Content Placeholder 2">
            <a:extLst>
              <a:ext uri="{FF2B5EF4-FFF2-40B4-BE49-F238E27FC236}">
                <a16:creationId xmlns:a16="http://schemas.microsoft.com/office/drawing/2014/main" id="{963A4518-825C-4953-90BD-3893FB87F38C}"/>
              </a:ext>
            </a:extLst>
          </p:cNvPr>
          <p:cNvSpPr>
            <a:spLocks noGrp="1"/>
          </p:cNvSpPr>
          <p:nvPr>
            <p:ph idx="1"/>
          </p:nvPr>
        </p:nvSpPr>
        <p:spPr>
          <a:xfrm>
            <a:off x="838200" y="1884891"/>
            <a:ext cx="10515600" cy="4351338"/>
          </a:xfrm>
        </p:spPr>
        <p:txBody>
          <a:bodyPr>
            <a:norm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For security reasons, modern browsers do not allow access across domains.</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This means that both the web page and the XML file it tries to load, must be located on the same server.</a:t>
            </a:r>
          </a:p>
          <a:p>
            <a:pPr marL="0" indent="0">
              <a:buNone/>
            </a:pPr>
            <a:r>
              <a:rPr lang="en-IN" sz="1600" b="0" i="0" dirty="0" err="1">
                <a:solidFill>
                  <a:srgbClr val="000000"/>
                </a:solidFill>
                <a:effectLst/>
                <a:latin typeface="Segoe UI" panose="020B0502040204020203" pitchFamily="34" charset="0"/>
              </a:rPr>
              <a:t>XMLHttpRequest</a:t>
            </a:r>
            <a:r>
              <a:rPr lang="en-IN" sz="1600" b="0" i="0" dirty="0">
                <a:solidFill>
                  <a:srgbClr val="000000"/>
                </a:solidFill>
                <a:effectLst/>
                <a:latin typeface="Segoe UI" panose="020B0502040204020203" pitchFamily="34" charset="0"/>
              </a:rPr>
              <a:t> Object Methods</a:t>
            </a:r>
          </a:p>
          <a:p>
            <a:pPr marL="0" indent="0" algn="l">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18F8326-2340-4461-8CB1-8B784BE059E4}"/>
              </a:ext>
            </a:extLst>
          </p:cNvPr>
          <p:cNvGraphicFramePr>
            <a:graphicFrameLocks noGrp="1"/>
          </p:cNvGraphicFramePr>
          <p:nvPr>
            <p:extLst>
              <p:ext uri="{D42A27DB-BD31-4B8C-83A1-F6EECF244321}">
                <p14:modId xmlns:p14="http://schemas.microsoft.com/office/powerpoint/2010/main" val="146646306"/>
              </p:ext>
            </p:extLst>
          </p:nvPr>
        </p:nvGraphicFramePr>
        <p:xfrm>
          <a:off x="761999" y="3651605"/>
          <a:ext cx="5401734" cy="1936250"/>
        </p:xfrm>
        <a:graphic>
          <a:graphicData uri="http://schemas.openxmlformats.org/drawingml/2006/table">
            <a:tbl>
              <a:tblPr/>
              <a:tblGrid>
                <a:gridCol w="1699896">
                  <a:extLst>
                    <a:ext uri="{9D8B030D-6E8A-4147-A177-3AD203B41FA5}">
                      <a16:colId xmlns:a16="http://schemas.microsoft.com/office/drawing/2014/main" val="539360997"/>
                    </a:ext>
                  </a:extLst>
                </a:gridCol>
                <a:gridCol w="3701838">
                  <a:extLst>
                    <a:ext uri="{9D8B030D-6E8A-4147-A177-3AD203B41FA5}">
                      <a16:colId xmlns:a16="http://schemas.microsoft.com/office/drawing/2014/main" val="2599377067"/>
                    </a:ext>
                  </a:extLst>
                </a:gridCol>
              </a:tblGrid>
              <a:tr h="250348">
                <a:tc>
                  <a:txBody>
                    <a:bodyPr/>
                    <a:lstStyle/>
                    <a:p>
                      <a:pPr algn="l" fontAlgn="t"/>
                      <a:r>
                        <a:rPr lang="en-IN" sz="1300">
                          <a:effectLst/>
                        </a:rPr>
                        <a:t>Method</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dirty="0">
                          <a:effectLst/>
                        </a:rPr>
                        <a:t>Description</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07965120"/>
                  </a:ext>
                </a:extLst>
              </a:tr>
              <a:tr h="250348">
                <a:tc>
                  <a:txBody>
                    <a:bodyPr/>
                    <a:lstStyle/>
                    <a:p>
                      <a:pPr algn="l" fontAlgn="t"/>
                      <a:r>
                        <a:rPr lang="en-IN" sz="1300">
                          <a:effectLst/>
                        </a:rPr>
                        <a:t>new XMLHttpRequest()</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dirty="0">
                          <a:effectLst/>
                        </a:rPr>
                        <a:t>Creates a new </a:t>
                      </a:r>
                      <a:r>
                        <a:rPr lang="en-US" sz="1300" dirty="0" err="1">
                          <a:effectLst/>
                        </a:rPr>
                        <a:t>XMLHttpRequest</a:t>
                      </a:r>
                      <a:r>
                        <a:rPr lang="en-US" sz="1300" dirty="0">
                          <a:effectLst/>
                        </a:rPr>
                        <a:t> object</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859034777"/>
                  </a:ext>
                </a:extLst>
              </a:tr>
              <a:tr h="250348">
                <a:tc>
                  <a:txBody>
                    <a:bodyPr/>
                    <a:lstStyle/>
                    <a:p>
                      <a:pPr algn="l" fontAlgn="t"/>
                      <a:r>
                        <a:rPr lang="en-IN" sz="1300">
                          <a:effectLst/>
                        </a:rPr>
                        <a:t>abort()</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a:effectLst/>
                        </a:rPr>
                        <a:t>Cancels the current request</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33635636"/>
                  </a:ext>
                </a:extLst>
              </a:tr>
              <a:tr h="411382">
                <a:tc>
                  <a:txBody>
                    <a:bodyPr/>
                    <a:lstStyle/>
                    <a:p>
                      <a:pPr algn="l" fontAlgn="t"/>
                      <a:r>
                        <a:rPr lang="en-IN" sz="1300">
                          <a:effectLst/>
                        </a:rPr>
                        <a:t>getAllResponseHeaders()</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300" dirty="0">
                          <a:effectLst/>
                        </a:rPr>
                        <a:t>Returns header information</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79465884"/>
                  </a:ext>
                </a:extLst>
              </a:tr>
              <a:tr h="250348">
                <a:tc>
                  <a:txBody>
                    <a:bodyPr/>
                    <a:lstStyle/>
                    <a:p>
                      <a:pPr algn="l" fontAlgn="t"/>
                      <a:r>
                        <a:rPr lang="en-IN" sz="1300">
                          <a:effectLst/>
                        </a:rPr>
                        <a:t>getResponseHeader()</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300" dirty="0">
                          <a:effectLst/>
                        </a:rPr>
                        <a:t>Returns specific header information</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42898326"/>
                  </a:ext>
                </a:extLst>
              </a:tr>
            </a:tbl>
          </a:graphicData>
        </a:graphic>
      </p:graphicFrame>
      <p:graphicFrame>
        <p:nvGraphicFramePr>
          <p:cNvPr id="6" name="Table 5">
            <a:extLst>
              <a:ext uri="{FF2B5EF4-FFF2-40B4-BE49-F238E27FC236}">
                <a16:creationId xmlns:a16="http://schemas.microsoft.com/office/drawing/2014/main" id="{684CBBE0-BA5B-41C2-82D8-DCF74C65BB04}"/>
              </a:ext>
            </a:extLst>
          </p:cNvPr>
          <p:cNvGraphicFramePr>
            <a:graphicFrameLocks noGrp="1"/>
          </p:cNvGraphicFramePr>
          <p:nvPr>
            <p:extLst>
              <p:ext uri="{D42A27DB-BD31-4B8C-83A1-F6EECF244321}">
                <p14:modId xmlns:p14="http://schemas.microsoft.com/office/powerpoint/2010/main" val="2986857099"/>
              </p:ext>
            </p:extLst>
          </p:nvPr>
        </p:nvGraphicFramePr>
        <p:xfrm>
          <a:off x="6409266" y="3566938"/>
          <a:ext cx="5401734" cy="2816968"/>
        </p:xfrm>
        <a:graphic>
          <a:graphicData uri="http://schemas.openxmlformats.org/drawingml/2006/table">
            <a:tbl>
              <a:tblPr/>
              <a:tblGrid>
                <a:gridCol w="1699896">
                  <a:extLst>
                    <a:ext uri="{9D8B030D-6E8A-4147-A177-3AD203B41FA5}">
                      <a16:colId xmlns:a16="http://schemas.microsoft.com/office/drawing/2014/main" val="307416496"/>
                    </a:ext>
                  </a:extLst>
                </a:gridCol>
                <a:gridCol w="3701838">
                  <a:extLst>
                    <a:ext uri="{9D8B030D-6E8A-4147-A177-3AD203B41FA5}">
                      <a16:colId xmlns:a16="http://schemas.microsoft.com/office/drawing/2014/main" val="2214609297"/>
                    </a:ext>
                  </a:extLst>
                </a:gridCol>
              </a:tblGrid>
              <a:tr h="1216553">
                <a:tc>
                  <a:txBody>
                    <a:bodyPr/>
                    <a:lstStyle/>
                    <a:p>
                      <a:pPr algn="l" fontAlgn="t"/>
                      <a:r>
                        <a:rPr lang="en-IN" sz="1300" dirty="0">
                          <a:effectLst/>
                        </a:rPr>
                        <a:t>open(</a:t>
                      </a:r>
                      <a:r>
                        <a:rPr lang="en-IN" sz="1300" i="1" dirty="0" err="1">
                          <a:effectLst/>
                        </a:rPr>
                        <a:t>method,url,async,user,psw</a:t>
                      </a:r>
                      <a:r>
                        <a:rPr lang="en-IN" sz="1300" dirty="0">
                          <a:effectLst/>
                        </a:rPr>
                        <a:t>)</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dirty="0">
                          <a:effectLst/>
                        </a:rPr>
                        <a:t>Specifies the request</a:t>
                      </a:r>
                      <a:br>
                        <a:rPr lang="en-US" sz="1300" dirty="0">
                          <a:effectLst/>
                        </a:rPr>
                      </a:br>
                      <a:br>
                        <a:rPr lang="en-US" sz="1300" dirty="0">
                          <a:effectLst/>
                        </a:rPr>
                      </a:br>
                      <a:r>
                        <a:rPr lang="en-US" sz="1300" i="1" dirty="0">
                          <a:effectLst/>
                        </a:rPr>
                        <a:t>method</a:t>
                      </a:r>
                      <a:r>
                        <a:rPr lang="en-US" sz="1300" dirty="0">
                          <a:effectLst/>
                        </a:rPr>
                        <a:t>: the request type GET or POST</a:t>
                      </a:r>
                      <a:br>
                        <a:rPr lang="en-US" sz="1300" dirty="0">
                          <a:effectLst/>
                        </a:rPr>
                      </a:br>
                      <a:r>
                        <a:rPr lang="en-US" sz="1300" i="1" dirty="0">
                          <a:effectLst/>
                        </a:rPr>
                        <a:t>url</a:t>
                      </a:r>
                      <a:r>
                        <a:rPr lang="en-US" sz="1300" dirty="0">
                          <a:effectLst/>
                        </a:rPr>
                        <a:t>: the file location</a:t>
                      </a:r>
                      <a:br>
                        <a:rPr lang="en-US" sz="1300" dirty="0">
                          <a:effectLst/>
                        </a:rPr>
                      </a:br>
                      <a:r>
                        <a:rPr lang="en-US" sz="1300" i="1" dirty="0">
                          <a:effectLst/>
                        </a:rPr>
                        <a:t>async</a:t>
                      </a:r>
                      <a:r>
                        <a:rPr lang="en-US" sz="1300" dirty="0">
                          <a:effectLst/>
                        </a:rPr>
                        <a:t>: true (asynchronous) or false (synchronous)</a:t>
                      </a:r>
                      <a:br>
                        <a:rPr lang="en-US" sz="1300" dirty="0">
                          <a:effectLst/>
                        </a:rPr>
                      </a:br>
                      <a:r>
                        <a:rPr lang="en-US" sz="1300" i="1" dirty="0">
                          <a:effectLst/>
                        </a:rPr>
                        <a:t>user</a:t>
                      </a:r>
                      <a:r>
                        <a:rPr lang="en-US" sz="1300" dirty="0">
                          <a:effectLst/>
                        </a:rPr>
                        <a:t>: optional user name</a:t>
                      </a:r>
                      <a:br>
                        <a:rPr lang="en-US" sz="1300" dirty="0">
                          <a:effectLst/>
                        </a:rPr>
                      </a:br>
                      <a:r>
                        <a:rPr lang="en-US" sz="1300" i="1" dirty="0" err="1">
                          <a:effectLst/>
                        </a:rPr>
                        <a:t>psw</a:t>
                      </a:r>
                      <a:r>
                        <a:rPr lang="en-US" sz="1300" dirty="0">
                          <a:effectLst/>
                        </a:rPr>
                        <a:t>: optional password</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19886194"/>
                  </a:ext>
                </a:extLst>
              </a:tr>
              <a:tr h="411382">
                <a:tc>
                  <a:txBody>
                    <a:bodyPr/>
                    <a:lstStyle/>
                    <a:p>
                      <a:pPr algn="l" fontAlgn="t"/>
                      <a:r>
                        <a:rPr lang="en-IN" sz="1300" dirty="0">
                          <a:effectLst/>
                        </a:rPr>
                        <a:t>send()</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a:effectLst/>
                        </a:rPr>
                        <a:t>Sends the request to the server</a:t>
                      </a:r>
                      <a:br>
                        <a:rPr lang="en-US" sz="1300" dirty="0">
                          <a:effectLst/>
                        </a:rPr>
                      </a:br>
                      <a:r>
                        <a:rPr lang="en-US" sz="1300" dirty="0">
                          <a:effectLst/>
                        </a:rPr>
                        <a:t>Used for GET requests</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56804868"/>
                  </a:ext>
                </a:extLst>
              </a:tr>
              <a:tr h="411382">
                <a:tc>
                  <a:txBody>
                    <a:bodyPr/>
                    <a:lstStyle/>
                    <a:p>
                      <a:pPr algn="l" fontAlgn="t"/>
                      <a:r>
                        <a:rPr lang="en-IN" sz="1300" dirty="0">
                          <a:effectLst/>
                        </a:rPr>
                        <a:t>send(</a:t>
                      </a:r>
                      <a:r>
                        <a:rPr lang="en-IN" sz="1300" i="1" dirty="0">
                          <a:effectLst/>
                        </a:rPr>
                        <a:t>string</a:t>
                      </a:r>
                      <a:r>
                        <a:rPr lang="en-IN" sz="1300" dirty="0">
                          <a:effectLst/>
                        </a:rPr>
                        <a:t>)</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300">
                          <a:effectLst/>
                        </a:rPr>
                        <a:t>Sends the request to the server.</a:t>
                      </a:r>
                      <a:br>
                        <a:rPr lang="en-US" sz="1300">
                          <a:effectLst/>
                        </a:rPr>
                      </a:br>
                      <a:r>
                        <a:rPr lang="en-US" sz="1300">
                          <a:effectLst/>
                        </a:rPr>
                        <a:t>Used for POST requests</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07299182"/>
                  </a:ext>
                </a:extLst>
              </a:tr>
              <a:tr h="250348">
                <a:tc>
                  <a:txBody>
                    <a:bodyPr/>
                    <a:lstStyle/>
                    <a:p>
                      <a:pPr algn="l" fontAlgn="t"/>
                      <a:r>
                        <a:rPr lang="en-IN" sz="1300" dirty="0" err="1">
                          <a:effectLst/>
                        </a:rPr>
                        <a:t>setRequestHeader</a:t>
                      </a:r>
                      <a:r>
                        <a:rPr lang="en-IN" sz="1300" dirty="0">
                          <a:effectLst/>
                        </a:rPr>
                        <a:t>()</a:t>
                      </a:r>
                    </a:p>
                  </a:txBody>
                  <a:tcPr marL="109882"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dirty="0">
                          <a:effectLst/>
                        </a:rPr>
                        <a:t>Adds a label/value pair to the header to be sent</a:t>
                      </a:r>
                    </a:p>
                  </a:txBody>
                  <a:tcPr marL="54941" marR="54941" marT="54941" marB="54941">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18889660"/>
                  </a:ext>
                </a:extLst>
              </a:tr>
            </a:tbl>
          </a:graphicData>
        </a:graphic>
      </p:graphicFrame>
    </p:spTree>
    <p:extLst>
      <p:ext uri="{BB962C8B-B14F-4D97-AF65-F5344CB8AC3E}">
        <p14:creationId xmlns:p14="http://schemas.microsoft.com/office/powerpoint/2010/main" val="1189324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279E-E24C-465C-99DB-1D379BC9DF0B}"/>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jQuery ajax() Method</a:t>
            </a:r>
            <a:endParaRPr lang="en-IN" dirty="0"/>
          </a:p>
        </p:txBody>
      </p:sp>
      <p:sp>
        <p:nvSpPr>
          <p:cNvPr id="3" name="Content Placeholder 2">
            <a:extLst>
              <a:ext uri="{FF2B5EF4-FFF2-40B4-BE49-F238E27FC236}">
                <a16:creationId xmlns:a16="http://schemas.microsoft.com/office/drawing/2014/main" id="{401DDF01-9971-4DF2-A224-CA6B7281C996}"/>
              </a:ext>
            </a:extLst>
          </p:cNvPr>
          <p:cNvSpPr>
            <a:spLocks noGrp="1"/>
          </p:cNvSpPr>
          <p:nvPr>
            <p:ph idx="1"/>
          </p:nvPr>
        </p:nvSpPr>
        <p:spPr/>
        <p:txBody>
          <a:bodyPr>
            <a:noAutofit/>
          </a:bodyPr>
          <a:lstStyle/>
          <a:p>
            <a:pPr algn="just"/>
            <a:r>
              <a:rPr lang="en-US" sz="2400" b="0" i="0" dirty="0">
                <a:solidFill>
                  <a:srgbClr val="181717"/>
                </a:solidFill>
                <a:effectLst/>
                <a:latin typeface="Times New Roman" panose="02020603050405020304" pitchFamily="18" charset="0"/>
                <a:cs typeface="Times New Roman" panose="02020603050405020304" pitchFamily="18" charset="0"/>
              </a:rPr>
              <a:t>The jQuery ajax() method provides core functionality of Ajax in jQuery. It sends asynchronous HTTP requests to the server.</a:t>
            </a:r>
          </a:p>
          <a:p>
            <a:pPr marL="0" indent="0" algn="just">
              <a:buNone/>
            </a:pPr>
            <a:r>
              <a:rPr lang="en-US" sz="2400" b="1" i="0" dirty="0">
                <a:effectLst/>
                <a:latin typeface="Cascadia Code" panose="020B0609020000020004" pitchFamily="49" charset="0"/>
                <a:cs typeface="Cascadia Code" panose="020B0609020000020004" pitchFamily="49" charset="0"/>
              </a:rPr>
              <a:t>Syntax:</a:t>
            </a:r>
          </a:p>
          <a:p>
            <a:pPr marL="0" indent="0" algn="just">
              <a:buNone/>
            </a:pPr>
            <a:r>
              <a:rPr lang="en-US" sz="2400" b="1" dirty="0">
                <a:latin typeface="Cascadia Code" panose="020B0609020000020004" pitchFamily="49" charset="0"/>
                <a:cs typeface="Cascadia Code" panose="020B0609020000020004" pitchFamily="49" charset="0"/>
              </a:rPr>
              <a:t>$.ajax(</a:t>
            </a:r>
            <a:r>
              <a:rPr lang="en-US" sz="2400" b="1" dirty="0" err="1">
                <a:latin typeface="Cascadia Code" panose="020B0609020000020004" pitchFamily="49" charset="0"/>
                <a:cs typeface="Cascadia Code" panose="020B0609020000020004" pitchFamily="49" charset="0"/>
              </a:rPr>
              <a:t>url</a:t>
            </a:r>
            <a:r>
              <a:rPr lang="en-US" sz="2400" b="1" dirty="0">
                <a:latin typeface="Cascadia Code" panose="020B0609020000020004" pitchFamily="49" charset="0"/>
                <a:cs typeface="Cascadia Code" panose="020B0609020000020004" pitchFamily="49" charset="0"/>
              </a:rPr>
              <a:t>);</a:t>
            </a:r>
          </a:p>
          <a:p>
            <a:pPr marL="0" indent="0" algn="just">
              <a:buNone/>
            </a:pPr>
            <a:r>
              <a:rPr lang="en-US" sz="2400" b="1" dirty="0">
                <a:latin typeface="Cascadia Code" panose="020B0609020000020004" pitchFamily="49" charset="0"/>
                <a:cs typeface="Cascadia Code" panose="020B0609020000020004" pitchFamily="49" charset="0"/>
              </a:rPr>
              <a:t>$.ajax(</a:t>
            </a:r>
            <a:r>
              <a:rPr lang="en-US" sz="2400" b="1" dirty="0" err="1">
                <a:latin typeface="Cascadia Code" panose="020B0609020000020004" pitchFamily="49" charset="0"/>
                <a:cs typeface="Cascadia Code" panose="020B0609020000020004" pitchFamily="49" charset="0"/>
              </a:rPr>
              <a:t>url</a:t>
            </a:r>
            <a:r>
              <a:rPr lang="en-US" sz="2400" b="1" dirty="0">
                <a:latin typeface="Cascadia Code" panose="020B0609020000020004" pitchFamily="49" charset="0"/>
                <a:cs typeface="Cascadia Code" panose="020B0609020000020004" pitchFamily="49" charset="0"/>
              </a:rPr>
              <a:t>,[options]);</a:t>
            </a:r>
          </a:p>
          <a:p>
            <a:pPr algn="just"/>
            <a:r>
              <a:rPr lang="en-US" sz="2400" b="0" i="0" dirty="0">
                <a:solidFill>
                  <a:srgbClr val="181717"/>
                </a:solidFill>
                <a:effectLst/>
                <a:latin typeface="Times New Roman" panose="02020603050405020304" pitchFamily="18" charset="0"/>
                <a:cs typeface="Times New Roman" panose="02020603050405020304" pitchFamily="18" charset="0"/>
              </a:rPr>
              <a:t>Parameter description:</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url: A string URL to which you want to submit or retrieve the data</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options: Configuration options for Ajax request. An options parameter can be specified using JSON format. This parameter is optional.</a:t>
            </a:r>
          </a:p>
          <a:p>
            <a:pPr marL="0" indent="0" algn="just">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2527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4BF8-7879-453E-B894-15C5C4728A48}"/>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GET or POST?</a:t>
            </a:r>
            <a:endParaRPr lang="en-IN" dirty="0"/>
          </a:p>
        </p:txBody>
      </p:sp>
      <p:sp>
        <p:nvSpPr>
          <p:cNvPr id="3" name="Content Placeholder 2">
            <a:extLst>
              <a:ext uri="{FF2B5EF4-FFF2-40B4-BE49-F238E27FC236}">
                <a16:creationId xmlns:a16="http://schemas.microsoft.com/office/drawing/2014/main" id="{755C8516-835A-4AA9-8BAE-4EC730AB0669}"/>
              </a:ext>
            </a:extLst>
          </p:cNvPr>
          <p:cNvSpPr>
            <a:spLocks noGrp="1"/>
          </p:cNvSpPr>
          <p:nvPr>
            <p:ph idx="1"/>
          </p:nvPr>
        </p:nvSpPr>
        <p:spPr/>
        <p:txBody>
          <a:bodyPr>
            <a:normAutofit/>
          </a:bodyPr>
          <a:lstStyle/>
          <a:p>
            <a:pPr algn="l"/>
            <a:r>
              <a:rPr lang="en-US" sz="2000" b="0" i="0" dirty="0">
                <a:solidFill>
                  <a:srgbClr val="000000"/>
                </a:solidFill>
                <a:effectLst/>
                <a:latin typeface="+mj-lt"/>
              </a:rPr>
              <a:t>GET is simpler and faster than POST, and can be used in most cases.</a:t>
            </a:r>
          </a:p>
          <a:p>
            <a:pPr algn="l"/>
            <a:r>
              <a:rPr lang="en-US" sz="2000" b="0" i="0" dirty="0">
                <a:solidFill>
                  <a:srgbClr val="000000"/>
                </a:solidFill>
                <a:effectLst/>
                <a:latin typeface="+mj-lt"/>
              </a:rPr>
              <a:t>However, always use POST requests when:</a:t>
            </a:r>
          </a:p>
          <a:p>
            <a:pPr algn="l">
              <a:buFont typeface="Arial" panose="020B0604020202020204" pitchFamily="34" charset="0"/>
              <a:buChar char="•"/>
            </a:pPr>
            <a:r>
              <a:rPr lang="en-US" sz="2000" b="0" i="0" dirty="0">
                <a:solidFill>
                  <a:srgbClr val="000000"/>
                </a:solidFill>
                <a:effectLst/>
                <a:latin typeface="+mj-lt"/>
              </a:rPr>
              <a:t>A cached file is not an option (update a file or database on the server).</a:t>
            </a:r>
          </a:p>
          <a:p>
            <a:pPr algn="l">
              <a:buFont typeface="Arial" panose="020B0604020202020204" pitchFamily="34" charset="0"/>
              <a:buChar char="•"/>
            </a:pPr>
            <a:r>
              <a:rPr lang="en-US" sz="2000" b="0" i="0" dirty="0">
                <a:solidFill>
                  <a:srgbClr val="000000"/>
                </a:solidFill>
                <a:effectLst/>
                <a:latin typeface="+mj-lt"/>
              </a:rPr>
              <a:t>Sending a large amount of data to the server (POST has no size limitations).</a:t>
            </a:r>
          </a:p>
          <a:p>
            <a:pPr algn="l">
              <a:buFont typeface="Arial" panose="020B0604020202020204" pitchFamily="34" charset="0"/>
              <a:buChar char="•"/>
            </a:pPr>
            <a:r>
              <a:rPr lang="en-US" sz="2000" b="0" i="0" dirty="0">
                <a:solidFill>
                  <a:srgbClr val="000000"/>
                </a:solidFill>
                <a:effectLst/>
                <a:latin typeface="+mj-lt"/>
              </a:rPr>
              <a:t>Sending user input (which can contain unknown characters), POST is more robust and secure than GET.</a:t>
            </a:r>
          </a:p>
        </p:txBody>
      </p:sp>
    </p:spTree>
    <p:extLst>
      <p:ext uri="{BB962C8B-B14F-4D97-AF65-F5344CB8AC3E}">
        <p14:creationId xmlns:p14="http://schemas.microsoft.com/office/powerpoint/2010/main" val="374409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7239-1C03-4FFE-9EA5-DC673BD79D8C}"/>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jQuery get() Method</a:t>
            </a:r>
            <a:endParaRPr lang="en-IN" dirty="0"/>
          </a:p>
        </p:txBody>
      </p:sp>
      <p:sp>
        <p:nvSpPr>
          <p:cNvPr id="3" name="Content Placeholder 2">
            <a:extLst>
              <a:ext uri="{FF2B5EF4-FFF2-40B4-BE49-F238E27FC236}">
                <a16:creationId xmlns:a16="http://schemas.microsoft.com/office/drawing/2014/main" id="{2420E724-7737-4FFF-8D30-ABCF1B4AE194}"/>
              </a:ext>
            </a:extLst>
          </p:cNvPr>
          <p:cNvSpPr>
            <a:spLocks noGrp="1"/>
          </p:cNvSpPr>
          <p:nvPr>
            <p:ph idx="1"/>
          </p:nvPr>
        </p:nvSpPr>
        <p:spPr/>
        <p:txBody>
          <a:bodyPr>
            <a:normAutofit/>
          </a:bodyPr>
          <a:lstStyle/>
          <a:p>
            <a:r>
              <a:rPr lang="en-US" sz="2200" b="0" i="0" dirty="0">
                <a:solidFill>
                  <a:srgbClr val="181717"/>
                </a:solidFill>
                <a:effectLst/>
                <a:latin typeface="Times New Roman" panose="02020603050405020304" pitchFamily="18" charset="0"/>
                <a:cs typeface="Times New Roman" panose="02020603050405020304" pitchFamily="18" charset="0"/>
              </a:rPr>
              <a:t>The jQuery get() method sends asynchronous http GET request to the server and retrieves the data.</a:t>
            </a:r>
          </a:p>
          <a:p>
            <a:r>
              <a:rPr lang="en-US" sz="2200" dirty="0">
                <a:solidFill>
                  <a:srgbClr val="181717"/>
                </a:solidFill>
                <a:latin typeface="Times New Roman" panose="02020603050405020304" pitchFamily="18" charset="0"/>
                <a:cs typeface="Times New Roman" panose="02020603050405020304" pitchFamily="18" charset="0"/>
              </a:rPr>
              <a:t>Syntax</a:t>
            </a:r>
          </a:p>
          <a:p>
            <a:pPr marL="0" indent="0">
              <a:buNone/>
            </a:pPr>
            <a:endParaRPr lang="en-IN" sz="2200" dirty="0">
              <a:latin typeface="Times New Roman" panose="02020603050405020304" pitchFamily="18" charset="0"/>
              <a:cs typeface="Times New Roman" panose="02020603050405020304" pitchFamily="18" charset="0"/>
            </a:endParaRPr>
          </a:p>
          <a:p>
            <a:pPr algn="just"/>
            <a:r>
              <a:rPr lang="en-US" sz="2000" b="0" i="0" dirty="0">
                <a:solidFill>
                  <a:srgbClr val="181717"/>
                </a:solidFill>
                <a:effectLst/>
                <a:latin typeface="Times New Roman" panose="02020603050405020304" pitchFamily="18" charset="0"/>
                <a:cs typeface="Times New Roman" panose="02020603050405020304" pitchFamily="18" charset="0"/>
              </a:rPr>
              <a:t>Parameters Description:</a:t>
            </a:r>
          </a:p>
          <a:p>
            <a:pPr algn="just">
              <a:buFont typeface="Arial" panose="020B0604020202020204" pitchFamily="34" charset="0"/>
              <a:buChar char="•"/>
            </a:pPr>
            <a:r>
              <a:rPr lang="en-US" sz="2000" b="0" i="0" dirty="0">
                <a:solidFill>
                  <a:srgbClr val="181717"/>
                </a:solidFill>
                <a:effectLst/>
                <a:latin typeface="Times New Roman" panose="02020603050405020304" pitchFamily="18" charset="0"/>
                <a:cs typeface="Times New Roman" panose="02020603050405020304" pitchFamily="18" charset="0"/>
              </a:rPr>
              <a:t>url: request </a:t>
            </a:r>
            <a:r>
              <a:rPr lang="en-US" sz="2000" b="0" i="0" dirty="0" err="1">
                <a:solidFill>
                  <a:srgbClr val="181717"/>
                </a:solidFill>
                <a:effectLst/>
                <a:latin typeface="Times New Roman" panose="02020603050405020304" pitchFamily="18" charset="0"/>
                <a:cs typeface="Times New Roman" panose="02020603050405020304" pitchFamily="18" charset="0"/>
              </a:rPr>
              <a:t>url</a:t>
            </a:r>
            <a:r>
              <a:rPr lang="en-US" sz="2000" b="0" i="0" dirty="0">
                <a:solidFill>
                  <a:srgbClr val="181717"/>
                </a:solidFill>
                <a:effectLst/>
                <a:latin typeface="Times New Roman" panose="02020603050405020304" pitchFamily="18" charset="0"/>
                <a:cs typeface="Times New Roman" panose="02020603050405020304" pitchFamily="18" charset="0"/>
              </a:rPr>
              <a:t> from which you want to retrieve the data</a:t>
            </a:r>
          </a:p>
          <a:p>
            <a:pPr algn="just">
              <a:buFont typeface="Arial" panose="020B0604020202020204" pitchFamily="34" charset="0"/>
              <a:buChar char="•"/>
            </a:pPr>
            <a:r>
              <a:rPr lang="en-US" sz="2000" b="0" i="0" dirty="0">
                <a:solidFill>
                  <a:srgbClr val="181717"/>
                </a:solidFill>
                <a:effectLst/>
                <a:latin typeface="Times New Roman" panose="02020603050405020304" pitchFamily="18" charset="0"/>
                <a:cs typeface="Times New Roman" panose="02020603050405020304" pitchFamily="18" charset="0"/>
              </a:rPr>
              <a:t>data: data to be sent to the server with the request as a query string</a:t>
            </a:r>
          </a:p>
          <a:p>
            <a:pPr algn="just">
              <a:buFont typeface="Arial" panose="020B0604020202020204" pitchFamily="34" charset="0"/>
              <a:buChar char="•"/>
            </a:pPr>
            <a:r>
              <a:rPr lang="en-US" sz="2000" b="0" i="0" dirty="0">
                <a:solidFill>
                  <a:srgbClr val="181717"/>
                </a:solidFill>
                <a:effectLst/>
                <a:latin typeface="Times New Roman" panose="02020603050405020304" pitchFamily="18" charset="0"/>
                <a:cs typeface="Times New Roman" panose="02020603050405020304" pitchFamily="18" charset="0"/>
              </a:rPr>
              <a:t>callback: function to be executed when request succeeds</a:t>
            </a:r>
          </a:p>
          <a:p>
            <a:pPr algn="just"/>
            <a:r>
              <a:rPr lang="en-US" sz="2000" b="0" i="0" dirty="0">
                <a:solidFill>
                  <a:srgbClr val="181717"/>
                </a:solidFill>
                <a:effectLst/>
                <a:latin typeface="Times New Roman" panose="02020603050405020304" pitchFamily="18" charset="0"/>
                <a:cs typeface="Times New Roman" panose="02020603050405020304" pitchFamily="18" charset="0"/>
              </a:rPr>
              <a:t>The following example shows how to retrieve data from a text file.</a:t>
            </a:r>
          </a:p>
          <a:p>
            <a:pPr marL="0" indent="0">
              <a:buNone/>
            </a:pPr>
            <a:r>
              <a:rPr lang="en-IN" sz="1600" b="0" i="0" dirty="0">
                <a:solidFill>
                  <a:srgbClr val="2C4758"/>
                </a:solidFill>
                <a:effectLst/>
                <a:latin typeface="Verdana" panose="020B0604030504040204" pitchFamily="34" charset="0"/>
              </a:rPr>
              <a:t> jQuery get() Method</a:t>
            </a:r>
            <a:endParaRPr lang="en-IN" sz="2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4153B68E-2E9D-4E4B-BA2B-3F3FBDD8CB09}"/>
              </a:ext>
            </a:extLst>
          </p:cNvPr>
          <p:cNvSpPr>
            <a:spLocks noChangeArrowheads="1"/>
          </p:cNvSpPr>
          <p:nvPr/>
        </p:nvSpPr>
        <p:spPr bwMode="auto">
          <a:xfrm>
            <a:off x="1083734" y="2944806"/>
            <a:ext cx="4419600" cy="32951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212529"/>
                </a:solidFill>
                <a:effectLst/>
                <a:latin typeface="SFMono-Regular"/>
              </a:rPr>
              <a:t>$.get(</a:t>
            </a:r>
            <a:r>
              <a:rPr kumimoji="0" lang="en-US" altLang="en-US" sz="1600" b="1" i="0" u="none" strike="noStrike" cap="none" normalizeH="0" baseline="0" dirty="0" err="1">
                <a:ln>
                  <a:noFill/>
                </a:ln>
                <a:solidFill>
                  <a:srgbClr val="212529"/>
                </a:solidFill>
                <a:effectLst/>
                <a:latin typeface="SFMono-Regular"/>
              </a:rPr>
              <a:t>url</a:t>
            </a:r>
            <a:r>
              <a:rPr kumimoji="0" lang="en-US" altLang="en-US" sz="1600" b="1" i="0" u="none" strike="noStrike" cap="none" normalizeH="0" baseline="0" dirty="0">
                <a:ln>
                  <a:noFill/>
                </a:ln>
                <a:solidFill>
                  <a:srgbClr val="212529"/>
                </a:solidFill>
                <a:effectLst/>
                <a:latin typeface="SFMono-Regular"/>
              </a:rPr>
              <a:t>, [data],[callback]);</a:t>
            </a:r>
            <a:r>
              <a:rPr kumimoji="0" lang="en-US" altLang="en-US" sz="1600" b="1" i="0" u="none" strike="noStrike" cap="none" normalizeH="0" baseline="0" dirty="0">
                <a:ln>
                  <a:noFill/>
                </a:ln>
                <a:solidFill>
                  <a:schemeClr val="tx1"/>
                </a:solidFill>
                <a:effectLst/>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9AAED552-49E9-4F55-BA24-F797D310C82B}"/>
              </a:ext>
            </a:extLst>
          </p:cNvPr>
          <p:cNvSpPr>
            <a:spLocks noChangeArrowheads="1"/>
          </p:cNvSpPr>
          <p:nvPr/>
        </p:nvSpPr>
        <p:spPr bwMode="auto">
          <a:xfrm>
            <a:off x="838200" y="5711736"/>
            <a:ext cx="8675121" cy="646331"/>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$.get(</a:t>
            </a:r>
            <a:r>
              <a:rPr kumimoji="0" lang="en-US" altLang="en-US" sz="1400" b="0" i="0" u="none" strike="noStrike" cap="none" normalizeH="0" baseline="0" dirty="0">
                <a:ln>
                  <a:noFill/>
                </a:ln>
                <a:solidFill>
                  <a:srgbClr val="A31515"/>
                </a:solidFill>
                <a:effectLst/>
                <a:latin typeface="Consolas" panose="020B0609020204030204" pitchFamily="49" charset="0"/>
              </a:rPr>
              <a:t>'/data.txt'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8000"/>
                </a:solidFill>
                <a:effectLst/>
                <a:latin typeface="Consolas" panose="020B0609020204030204" pitchFamily="49" charset="0"/>
              </a:rPr>
              <a:t>// </a:t>
            </a:r>
            <a:r>
              <a:rPr kumimoji="0" lang="en-US" altLang="en-US" sz="1400" b="0" i="0" u="none" strike="noStrike" cap="none" normalizeH="0" baseline="0" dirty="0" err="1">
                <a:ln>
                  <a:noFill/>
                </a:ln>
                <a:solidFill>
                  <a:srgbClr val="008000"/>
                </a:solidFill>
                <a:effectLst/>
                <a:latin typeface="Consolas" panose="020B0609020204030204" pitchFamily="49" charset="0"/>
              </a:rPr>
              <a:t>url</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FF"/>
                </a:solidFill>
                <a:effectLst/>
                <a:latin typeface="Consolas" panose="020B0609020204030204" pitchFamily="49" charset="0"/>
              </a:rPr>
              <a:t>function</a:t>
            </a:r>
            <a:r>
              <a:rPr kumimoji="0" lang="en-US" altLang="en-US" sz="1400" b="0" i="0" u="none" strike="noStrike" cap="none" normalizeH="0" baseline="0" dirty="0">
                <a:ln>
                  <a:noFill/>
                </a:ln>
                <a:solidFill>
                  <a:srgbClr val="000000"/>
                </a:solidFill>
                <a:effectLst/>
                <a:latin typeface="Consolas" panose="020B0609020204030204" pitchFamily="49" charset="0"/>
              </a:rPr>
              <a:t> (data, </a:t>
            </a:r>
            <a:r>
              <a:rPr kumimoji="0" lang="en-US" altLang="en-US" sz="1400" b="0" i="0" u="none" strike="noStrike" cap="none" normalizeH="0" baseline="0" dirty="0" err="1">
                <a:ln>
                  <a:noFill/>
                </a:ln>
                <a:solidFill>
                  <a:srgbClr val="000000"/>
                </a:solidFill>
                <a:effectLst/>
                <a:latin typeface="Consolas" panose="020B0609020204030204" pitchFamily="49" charset="0"/>
              </a:rPr>
              <a:t>textStatus</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err="1">
                <a:ln>
                  <a:noFill/>
                </a:ln>
                <a:solidFill>
                  <a:srgbClr val="000000"/>
                </a:solidFill>
                <a:effectLst/>
                <a:latin typeface="Consolas" panose="020B0609020204030204" pitchFamily="49" charset="0"/>
              </a:rPr>
              <a:t>jqXHR</a:t>
            </a:r>
            <a:r>
              <a:rPr kumimoji="0" lang="en-US" altLang="en-US" sz="14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008000"/>
                </a:solidFill>
                <a:effectLst/>
                <a:latin typeface="Consolas" panose="020B0609020204030204" pitchFamily="49" charset="0"/>
              </a:rPr>
              <a:t>// success callback</a:t>
            </a:r>
            <a:r>
              <a:rPr kumimoji="0" lang="en-US" altLang="en-US" sz="1400" b="0" i="0" u="none" strike="noStrike" cap="none" normalizeH="0" baseline="0" dirty="0">
                <a:ln>
                  <a:noFill/>
                </a:ln>
                <a:solidFill>
                  <a:srgbClr val="000000"/>
                </a:solidFill>
                <a:effectLst/>
                <a:latin typeface="Consolas" panose="020B0609020204030204" pitchFamily="49" charset="0"/>
              </a:rPr>
              <a:t> alert(</a:t>
            </a:r>
            <a:r>
              <a:rPr kumimoji="0" lang="en-US" altLang="en-US" sz="1400" b="0" i="0" u="none" strike="noStrike" cap="none" normalizeH="0" baseline="0" dirty="0">
                <a:ln>
                  <a:noFill/>
                </a:ln>
                <a:solidFill>
                  <a:srgbClr val="A31515"/>
                </a:solidFill>
                <a:effectLst/>
                <a:latin typeface="Consolas" panose="020B0609020204030204" pitchFamily="49" charset="0"/>
              </a:rPr>
              <a:t>'status: '</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err="1">
                <a:ln>
                  <a:noFill/>
                </a:ln>
                <a:solidFill>
                  <a:srgbClr val="000000"/>
                </a:solidFill>
                <a:effectLst/>
                <a:latin typeface="Consolas" panose="020B0609020204030204" pitchFamily="49" charset="0"/>
              </a:rPr>
              <a:t>textStatus</a:t>
            </a:r>
            <a:r>
              <a:rPr kumimoji="0" lang="en-US" altLang="en-US" sz="1400" b="0" i="0" u="none" strike="noStrike" cap="none" normalizeH="0" baseline="0" dirty="0">
                <a:ln>
                  <a:noFill/>
                </a:ln>
                <a:solidFill>
                  <a:srgbClr val="000000"/>
                </a:solidFill>
                <a:effectLst/>
                <a:latin typeface="Consolas" panose="020B0609020204030204" pitchFamily="49" charset="0"/>
              </a:rPr>
              <a:t> + </a:t>
            </a:r>
            <a:r>
              <a:rPr kumimoji="0" lang="en-US" altLang="en-US" sz="1400" b="0" i="0" u="none" strike="noStrike" cap="none" normalizeH="0" baseline="0" dirty="0">
                <a:ln>
                  <a:noFill/>
                </a:ln>
                <a:solidFill>
                  <a:srgbClr val="A31515"/>
                </a:solidFill>
                <a:effectLst/>
                <a:latin typeface="Consolas" panose="020B0609020204030204" pitchFamily="49" charset="0"/>
              </a:rPr>
              <a:t>', data:'</a:t>
            </a:r>
            <a:r>
              <a:rPr kumimoji="0" lang="en-US" altLang="en-US" sz="1400" b="0" i="0" u="none" strike="noStrike" cap="none" normalizeH="0" baseline="0" dirty="0">
                <a:ln>
                  <a:noFill/>
                </a:ln>
                <a:solidFill>
                  <a:srgbClr val="000000"/>
                </a:solidFill>
                <a:effectLst/>
                <a:latin typeface="Consolas" panose="020B0609020204030204" pitchFamily="49" charset="0"/>
              </a:rPr>
              <a:t> + data); });</a:t>
            </a:r>
            <a:r>
              <a:rPr kumimoji="0" lang="en-US" altLang="en-US" sz="1400" b="0" i="0" u="none" strike="noStrike" cap="none" normalizeH="0" baseline="0" dirty="0">
                <a:ln>
                  <a:noFill/>
                </a:ln>
                <a:solidFill>
                  <a:schemeClr val="tx1"/>
                </a:solidFill>
                <a:effectLst/>
              </a:rPr>
              <a:t>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1859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54E7-DC0C-494E-8392-056FC24ED09C}"/>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Regular Expression Patterns</a:t>
            </a:r>
            <a:endParaRPr lang="en-IN" dirty="0"/>
          </a:p>
        </p:txBody>
      </p:sp>
      <p:sp>
        <p:nvSpPr>
          <p:cNvPr id="3" name="Content Placeholder 2">
            <a:extLst>
              <a:ext uri="{FF2B5EF4-FFF2-40B4-BE49-F238E27FC236}">
                <a16:creationId xmlns:a16="http://schemas.microsoft.com/office/drawing/2014/main" id="{59F972D7-B8E6-4B3E-B435-9A7BC06F2CAA}"/>
              </a:ext>
            </a:extLst>
          </p:cNvPr>
          <p:cNvSpPr>
            <a:spLocks noGrp="1"/>
          </p:cNvSpPr>
          <p:nvPr>
            <p:ph idx="1"/>
          </p:nvPr>
        </p:nvSpPr>
        <p:spPr>
          <a:xfrm>
            <a:off x="533400" y="1444625"/>
            <a:ext cx="10515600" cy="4351338"/>
          </a:xfrm>
        </p:spPr>
        <p:txBody>
          <a:bodyPr>
            <a:norm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Brackets</a:t>
            </a:r>
            <a:r>
              <a:rPr lang="en-US" sz="2000" b="0" i="0" dirty="0">
                <a:solidFill>
                  <a:srgbClr val="000000"/>
                </a:solidFill>
                <a:effectLst/>
                <a:latin typeface="Times New Roman" panose="02020603050405020304" pitchFamily="18" charset="0"/>
                <a:cs typeface="Times New Roman" panose="02020603050405020304" pitchFamily="18" charset="0"/>
              </a:rPr>
              <a:t> are used to find a range of characters: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l"/>
            <a:r>
              <a:rPr lang="en-US" sz="1400" b="1" i="0" dirty="0">
                <a:solidFill>
                  <a:srgbClr val="000000"/>
                </a:solidFill>
                <a:effectLst/>
                <a:latin typeface="Verdana" panose="020B0604030504040204" pitchFamily="34" charset="0"/>
              </a:rPr>
              <a:t>Metacharacters</a:t>
            </a:r>
            <a:r>
              <a:rPr lang="en-US" sz="1400" b="0" i="0" dirty="0">
                <a:solidFill>
                  <a:srgbClr val="000000"/>
                </a:solidFill>
                <a:effectLst/>
                <a:latin typeface="Verdana" panose="020B0604030504040204" pitchFamily="34" charset="0"/>
              </a:rPr>
              <a:t> are characters with a special meaning:</a:t>
            </a: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44DC1ED9-27EE-41FC-A197-C8E683C0487C}"/>
              </a:ext>
            </a:extLst>
          </p:cNvPr>
          <p:cNvGraphicFramePr>
            <a:graphicFrameLocks noGrp="1"/>
          </p:cNvGraphicFramePr>
          <p:nvPr>
            <p:extLst>
              <p:ext uri="{D42A27DB-BD31-4B8C-83A1-F6EECF244321}">
                <p14:modId xmlns:p14="http://schemas.microsoft.com/office/powerpoint/2010/main" val="3592190718"/>
              </p:ext>
            </p:extLst>
          </p:nvPr>
        </p:nvGraphicFramePr>
        <p:xfrm>
          <a:off x="838200" y="1858486"/>
          <a:ext cx="5706533" cy="1557868"/>
        </p:xfrm>
        <a:graphic>
          <a:graphicData uri="http://schemas.openxmlformats.org/drawingml/2006/table">
            <a:tbl>
              <a:tblPr firstRow="1" bandRow="1">
                <a:tableStyleId>{5C22544A-7EE6-4342-B048-85BDC9FD1C3A}</a:tableStyleId>
              </a:tblPr>
              <a:tblGrid>
                <a:gridCol w="1185333">
                  <a:extLst>
                    <a:ext uri="{9D8B030D-6E8A-4147-A177-3AD203B41FA5}">
                      <a16:colId xmlns:a16="http://schemas.microsoft.com/office/drawing/2014/main" val="1715847933"/>
                    </a:ext>
                  </a:extLst>
                </a:gridCol>
                <a:gridCol w="4521200">
                  <a:extLst>
                    <a:ext uri="{9D8B030D-6E8A-4147-A177-3AD203B41FA5}">
                      <a16:colId xmlns:a16="http://schemas.microsoft.com/office/drawing/2014/main" val="3512165989"/>
                    </a:ext>
                  </a:extLst>
                </a:gridCol>
              </a:tblGrid>
              <a:tr h="389467">
                <a:tc>
                  <a:txBody>
                    <a:bodyPr/>
                    <a:lstStyle/>
                    <a:p>
                      <a:pPr algn="l" fontAlgn="t"/>
                      <a:r>
                        <a:rPr lang="en-IN" sz="1400">
                          <a:effectLst/>
                          <a:latin typeface="Times New Roman" panose="02020603050405020304" pitchFamily="18" charset="0"/>
                          <a:cs typeface="Times New Roman" panose="02020603050405020304" pitchFamily="18" charset="0"/>
                        </a:rPr>
                        <a:t>Expression</a:t>
                      </a:r>
                    </a:p>
                  </a:txBody>
                  <a:tcPr marL="152400" marR="76200" marT="76200" marB="76200"/>
                </a:tc>
                <a:tc>
                  <a:txBody>
                    <a:bodyPr/>
                    <a:lstStyle/>
                    <a:p>
                      <a:pPr algn="l" fontAlgn="t"/>
                      <a:r>
                        <a:rPr lang="en-IN" sz="1400" dirty="0">
                          <a:effectLst/>
                          <a:latin typeface="Times New Roman" panose="02020603050405020304" pitchFamily="18" charset="0"/>
                          <a:cs typeface="Times New Roman" panose="02020603050405020304" pitchFamily="18" charset="0"/>
                        </a:rPr>
                        <a:t>Description</a:t>
                      </a:r>
                    </a:p>
                  </a:txBody>
                  <a:tcPr marL="76200" marR="76200" marT="76200" marB="76200"/>
                </a:tc>
                <a:extLst>
                  <a:ext uri="{0D108BD9-81ED-4DB2-BD59-A6C34878D82A}">
                    <a16:rowId xmlns:a16="http://schemas.microsoft.com/office/drawing/2014/main" val="1655571936"/>
                  </a:ext>
                </a:extLst>
              </a:tr>
              <a:tr h="389467">
                <a:tc>
                  <a:txBody>
                    <a:bodyPr/>
                    <a:lstStyle/>
                    <a:p>
                      <a:pPr algn="l" fontAlgn="t"/>
                      <a:r>
                        <a:rPr lang="en-IN" sz="1400">
                          <a:effectLst/>
                          <a:latin typeface="Times New Roman" panose="02020603050405020304" pitchFamily="18" charset="0"/>
                          <a:cs typeface="Times New Roman" panose="02020603050405020304" pitchFamily="18" charset="0"/>
                        </a:rPr>
                        <a:t>[abc]</a:t>
                      </a:r>
                    </a:p>
                  </a:txBody>
                  <a:tcPr marL="152400" marR="76200" marT="76200" marB="76200"/>
                </a:tc>
                <a:tc>
                  <a:txBody>
                    <a:bodyPr/>
                    <a:lstStyle/>
                    <a:p>
                      <a:pPr algn="l" fontAlgn="t"/>
                      <a:r>
                        <a:rPr lang="en-US" sz="1400">
                          <a:effectLst/>
                          <a:latin typeface="Times New Roman" panose="02020603050405020304" pitchFamily="18" charset="0"/>
                          <a:cs typeface="Times New Roman" panose="02020603050405020304" pitchFamily="18" charset="0"/>
                        </a:rPr>
                        <a:t>Find any of the characters between the brackets</a:t>
                      </a:r>
                    </a:p>
                  </a:txBody>
                  <a:tcPr marL="76200" marR="76200" marT="76200" marB="76200"/>
                </a:tc>
                <a:extLst>
                  <a:ext uri="{0D108BD9-81ED-4DB2-BD59-A6C34878D82A}">
                    <a16:rowId xmlns:a16="http://schemas.microsoft.com/office/drawing/2014/main" val="3689477955"/>
                  </a:ext>
                </a:extLst>
              </a:tr>
              <a:tr h="389467">
                <a:tc>
                  <a:txBody>
                    <a:bodyPr/>
                    <a:lstStyle/>
                    <a:p>
                      <a:pPr algn="l" fontAlgn="t"/>
                      <a:r>
                        <a:rPr lang="en-IN" sz="1400">
                          <a:effectLst/>
                          <a:latin typeface="Times New Roman" panose="02020603050405020304" pitchFamily="18" charset="0"/>
                          <a:cs typeface="Times New Roman" panose="02020603050405020304" pitchFamily="18" charset="0"/>
                        </a:rPr>
                        <a:t>[0-9]</a:t>
                      </a:r>
                    </a:p>
                  </a:txBody>
                  <a:tcPr marL="152400" marR="76200" marT="76200" marB="76200"/>
                </a:tc>
                <a:tc>
                  <a:txBody>
                    <a:bodyPr/>
                    <a:lstStyle/>
                    <a:p>
                      <a:pPr algn="l" fontAlgn="t"/>
                      <a:r>
                        <a:rPr lang="en-US" sz="1400">
                          <a:effectLst/>
                          <a:latin typeface="Times New Roman" panose="02020603050405020304" pitchFamily="18" charset="0"/>
                          <a:cs typeface="Times New Roman" panose="02020603050405020304" pitchFamily="18" charset="0"/>
                        </a:rPr>
                        <a:t>Find any of the digits between the brackets</a:t>
                      </a:r>
                    </a:p>
                  </a:txBody>
                  <a:tcPr marL="76200" marR="76200" marT="76200" marB="76200"/>
                </a:tc>
                <a:extLst>
                  <a:ext uri="{0D108BD9-81ED-4DB2-BD59-A6C34878D82A}">
                    <a16:rowId xmlns:a16="http://schemas.microsoft.com/office/drawing/2014/main" val="3297100411"/>
                  </a:ext>
                </a:extLst>
              </a:tr>
              <a:tr h="389467">
                <a:tc>
                  <a:txBody>
                    <a:bodyPr/>
                    <a:lstStyle/>
                    <a:p>
                      <a:pPr algn="l" fontAlgn="t"/>
                      <a:r>
                        <a:rPr lang="en-IN" sz="1400">
                          <a:effectLst/>
                          <a:latin typeface="Times New Roman" panose="02020603050405020304" pitchFamily="18" charset="0"/>
                          <a:cs typeface="Times New Roman" panose="02020603050405020304" pitchFamily="18" charset="0"/>
                        </a:rPr>
                        <a:t>(x|y)</a:t>
                      </a:r>
                    </a:p>
                  </a:txBody>
                  <a:tcPr marL="152400" marR="76200" marT="76200" marB="76200"/>
                </a:tc>
                <a:tc>
                  <a:txBody>
                    <a:bodyPr/>
                    <a:lstStyle/>
                    <a:p>
                      <a:pPr algn="l" fontAlgn="t"/>
                      <a:r>
                        <a:rPr lang="en-US" sz="1400" dirty="0">
                          <a:effectLst/>
                          <a:latin typeface="Times New Roman" panose="02020603050405020304" pitchFamily="18" charset="0"/>
                          <a:cs typeface="Times New Roman" panose="02020603050405020304" pitchFamily="18" charset="0"/>
                        </a:rPr>
                        <a:t>Find any of the alternatives separated with |</a:t>
                      </a:r>
                    </a:p>
                  </a:txBody>
                  <a:tcPr marL="76200" marR="76200" marT="76200" marB="76200"/>
                </a:tc>
                <a:extLst>
                  <a:ext uri="{0D108BD9-81ED-4DB2-BD59-A6C34878D82A}">
                    <a16:rowId xmlns:a16="http://schemas.microsoft.com/office/drawing/2014/main" val="813588812"/>
                  </a:ext>
                </a:extLst>
              </a:tr>
            </a:tbl>
          </a:graphicData>
        </a:graphic>
      </p:graphicFrame>
      <p:graphicFrame>
        <p:nvGraphicFramePr>
          <p:cNvPr id="5" name="Table 5">
            <a:extLst>
              <a:ext uri="{FF2B5EF4-FFF2-40B4-BE49-F238E27FC236}">
                <a16:creationId xmlns:a16="http://schemas.microsoft.com/office/drawing/2014/main" id="{744AEF04-6DAE-473E-93A7-ED7F8BCC21C5}"/>
              </a:ext>
            </a:extLst>
          </p:cNvPr>
          <p:cNvGraphicFramePr>
            <a:graphicFrameLocks noGrp="1"/>
          </p:cNvGraphicFramePr>
          <p:nvPr>
            <p:extLst>
              <p:ext uri="{D42A27DB-BD31-4B8C-83A1-F6EECF244321}">
                <p14:modId xmlns:p14="http://schemas.microsoft.com/office/powerpoint/2010/main" val="2493048585"/>
              </p:ext>
            </p:extLst>
          </p:nvPr>
        </p:nvGraphicFramePr>
        <p:xfrm>
          <a:off x="745066" y="3830214"/>
          <a:ext cx="7027333" cy="2682240"/>
        </p:xfrm>
        <a:graphic>
          <a:graphicData uri="http://schemas.openxmlformats.org/drawingml/2006/table">
            <a:tbl>
              <a:tblPr firstRow="1" bandRow="1">
                <a:tableStyleId>{5C22544A-7EE6-4342-B048-85BDC9FD1C3A}</a:tableStyleId>
              </a:tblPr>
              <a:tblGrid>
                <a:gridCol w="1639170">
                  <a:extLst>
                    <a:ext uri="{9D8B030D-6E8A-4147-A177-3AD203B41FA5}">
                      <a16:colId xmlns:a16="http://schemas.microsoft.com/office/drawing/2014/main" val="2908906090"/>
                    </a:ext>
                  </a:extLst>
                </a:gridCol>
                <a:gridCol w="5388163">
                  <a:extLst>
                    <a:ext uri="{9D8B030D-6E8A-4147-A177-3AD203B41FA5}">
                      <a16:colId xmlns:a16="http://schemas.microsoft.com/office/drawing/2014/main" val="2438372729"/>
                    </a:ext>
                  </a:extLst>
                </a:gridCol>
              </a:tblGrid>
              <a:tr h="370840">
                <a:tc>
                  <a:txBody>
                    <a:bodyPr/>
                    <a:lstStyle/>
                    <a:p>
                      <a:pPr algn="l" fontAlgn="t"/>
                      <a:r>
                        <a:rPr lang="en-IN">
                          <a:effectLst/>
                        </a:rPr>
                        <a:t>Metacharacter</a:t>
                      </a:r>
                    </a:p>
                  </a:txBody>
                  <a:tcPr marL="152400" marR="76200" marT="76200" marB="76200"/>
                </a:tc>
                <a:tc>
                  <a:txBody>
                    <a:bodyPr/>
                    <a:lstStyle/>
                    <a:p>
                      <a:pPr algn="l" fontAlgn="t"/>
                      <a:r>
                        <a:rPr lang="en-IN" dirty="0">
                          <a:effectLst/>
                        </a:rPr>
                        <a:t>Description</a:t>
                      </a:r>
                    </a:p>
                  </a:txBody>
                  <a:tcPr marL="76200" marR="76200" marT="76200" marB="76200"/>
                </a:tc>
                <a:extLst>
                  <a:ext uri="{0D108BD9-81ED-4DB2-BD59-A6C34878D82A}">
                    <a16:rowId xmlns:a16="http://schemas.microsoft.com/office/drawing/2014/main" val="318015144"/>
                  </a:ext>
                </a:extLst>
              </a:tr>
              <a:tr h="370840">
                <a:tc>
                  <a:txBody>
                    <a:bodyPr/>
                    <a:lstStyle/>
                    <a:p>
                      <a:pPr algn="l" fontAlgn="t"/>
                      <a:r>
                        <a:rPr lang="en-IN">
                          <a:effectLst/>
                        </a:rPr>
                        <a:t>\d</a:t>
                      </a:r>
                    </a:p>
                  </a:txBody>
                  <a:tcPr marL="152400" marR="76200" marT="76200" marB="76200"/>
                </a:tc>
                <a:tc>
                  <a:txBody>
                    <a:bodyPr/>
                    <a:lstStyle/>
                    <a:p>
                      <a:pPr algn="l" fontAlgn="t"/>
                      <a:r>
                        <a:rPr lang="en-IN">
                          <a:effectLst/>
                        </a:rPr>
                        <a:t>Find a digit</a:t>
                      </a:r>
                    </a:p>
                  </a:txBody>
                  <a:tcPr marL="76200" marR="76200" marT="76200" marB="76200"/>
                </a:tc>
                <a:extLst>
                  <a:ext uri="{0D108BD9-81ED-4DB2-BD59-A6C34878D82A}">
                    <a16:rowId xmlns:a16="http://schemas.microsoft.com/office/drawing/2014/main" val="1998989012"/>
                  </a:ext>
                </a:extLst>
              </a:tr>
              <a:tr h="370840">
                <a:tc>
                  <a:txBody>
                    <a:bodyPr/>
                    <a:lstStyle/>
                    <a:p>
                      <a:pPr algn="l" fontAlgn="t"/>
                      <a:r>
                        <a:rPr lang="en-IN">
                          <a:effectLst/>
                        </a:rPr>
                        <a:t>\s</a:t>
                      </a:r>
                    </a:p>
                  </a:txBody>
                  <a:tcPr marL="152400" marR="76200" marT="76200" marB="76200"/>
                </a:tc>
                <a:tc>
                  <a:txBody>
                    <a:bodyPr/>
                    <a:lstStyle/>
                    <a:p>
                      <a:pPr algn="l" fontAlgn="t"/>
                      <a:r>
                        <a:rPr lang="en-IN">
                          <a:effectLst/>
                        </a:rPr>
                        <a:t>Find a whitespace character</a:t>
                      </a:r>
                    </a:p>
                  </a:txBody>
                  <a:tcPr marL="76200" marR="76200" marT="76200" marB="76200"/>
                </a:tc>
                <a:extLst>
                  <a:ext uri="{0D108BD9-81ED-4DB2-BD59-A6C34878D82A}">
                    <a16:rowId xmlns:a16="http://schemas.microsoft.com/office/drawing/2014/main" val="711431101"/>
                  </a:ext>
                </a:extLst>
              </a:tr>
              <a:tr h="370840">
                <a:tc>
                  <a:txBody>
                    <a:bodyPr/>
                    <a:lstStyle/>
                    <a:p>
                      <a:pPr algn="l" fontAlgn="t"/>
                      <a:r>
                        <a:rPr lang="en-IN">
                          <a:effectLst/>
                        </a:rPr>
                        <a:t>\b</a:t>
                      </a:r>
                    </a:p>
                  </a:txBody>
                  <a:tcPr marL="152400" marR="76200" marT="76200" marB="76200"/>
                </a:tc>
                <a:tc>
                  <a:txBody>
                    <a:bodyPr/>
                    <a:lstStyle/>
                    <a:p>
                      <a:pPr algn="l" fontAlgn="t"/>
                      <a:r>
                        <a:rPr lang="en-US">
                          <a:effectLst/>
                        </a:rPr>
                        <a:t>Find a match at the beginning of a word like this: \bWORD, or at the end of a word like this: WORD\b</a:t>
                      </a:r>
                    </a:p>
                  </a:txBody>
                  <a:tcPr marL="76200" marR="76200" marT="76200" marB="76200"/>
                </a:tc>
                <a:extLst>
                  <a:ext uri="{0D108BD9-81ED-4DB2-BD59-A6C34878D82A}">
                    <a16:rowId xmlns:a16="http://schemas.microsoft.com/office/drawing/2014/main" val="862304675"/>
                  </a:ext>
                </a:extLst>
              </a:tr>
              <a:tr h="370840">
                <a:tc>
                  <a:txBody>
                    <a:bodyPr/>
                    <a:lstStyle/>
                    <a:p>
                      <a:pPr algn="l" fontAlgn="t"/>
                      <a:r>
                        <a:rPr lang="en-IN">
                          <a:effectLst/>
                        </a:rPr>
                        <a:t>\uxxxx</a:t>
                      </a:r>
                    </a:p>
                  </a:txBody>
                  <a:tcPr marL="152400" marR="76200" marT="76200" marB="76200"/>
                </a:tc>
                <a:tc>
                  <a:txBody>
                    <a:bodyPr/>
                    <a:lstStyle/>
                    <a:p>
                      <a:pPr algn="l" fontAlgn="t"/>
                      <a:r>
                        <a:rPr lang="en-US" dirty="0">
                          <a:effectLst/>
                        </a:rPr>
                        <a:t>Find the Unicode character specified by the hexadecimal number </a:t>
                      </a:r>
                      <a:r>
                        <a:rPr lang="en-US" dirty="0" err="1">
                          <a:effectLst/>
                        </a:rPr>
                        <a:t>xxxx</a:t>
                      </a:r>
                      <a:endParaRPr lang="en-US" dirty="0">
                        <a:effectLst/>
                      </a:endParaRPr>
                    </a:p>
                  </a:txBody>
                  <a:tcPr marL="76200" marR="76200" marT="76200" marB="76200"/>
                </a:tc>
                <a:extLst>
                  <a:ext uri="{0D108BD9-81ED-4DB2-BD59-A6C34878D82A}">
                    <a16:rowId xmlns:a16="http://schemas.microsoft.com/office/drawing/2014/main" val="4151560486"/>
                  </a:ext>
                </a:extLst>
              </a:tr>
            </a:tbl>
          </a:graphicData>
        </a:graphic>
      </p:graphicFrame>
      <p:sp>
        <p:nvSpPr>
          <p:cNvPr id="7" name="TextBox 6">
            <a:extLst>
              <a:ext uri="{FF2B5EF4-FFF2-40B4-BE49-F238E27FC236}">
                <a16:creationId xmlns:a16="http://schemas.microsoft.com/office/drawing/2014/main" id="{50233E83-A172-4D21-96F8-A2B316D947B6}"/>
              </a:ext>
            </a:extLst>
          </p:cNvPr>
          <p:cNvSpPr txBox="1"/>
          <p:nvPr/>
        </p:nvSpPr>
        <p:spPr>
          <a:xfrm>
            <a:off x="7408333" y="1375456"/>
            <a:ext cx="4133810" cy="1200329"/>
          </a:xfrm>
          <a:prstGeom prst="rect">
            <a:avLst/>
          </a:prstGeom>
          <a:noFill/>
        </p:spPr>
        <p:txBody>
          <a:bodyPr wrap="square">
            <a:spAutoFit/>
          </a:bodyPr>
          <a:lstStyle/>
          <a:p>
            <a:pPr algn="l"/>
            <a:r>
              <a:rPr lang="en-IN" b="1" i="0" dirty="0">
                <a:solidFill>
                  <a:srgbClr val="000000"/>
                </a:solidFill>
                <a:effectLst/>
                <a:latin typeface="Verdana" panose="020B0604030504040204" pitchFamily="34" charset="0"/>
              </a:rPr>
              <a:t>Quantifiers</a:t>
            </a:r>
            <a:r>
              <a:rPr lang="en-IN" b="0" i="0" dirty="0">
                <a:solidFill>
                  <a:srgbClr val="000000"/>
                </a:solidFill>
                <a:effectLst/>
                <a:latin typeface="Verdana" panose="020B0604030504040204" pitchFamily="34" charset="0"/>
              </a:rPr>
              <a:t> define quantities:</a:t>
            </a:r>
          </a:p>
          <a:p>
            <a:pPr algn="l"/>
            <a:endParaRPr lang="en-IN" b="0" i="0" dirty="0">
              <a:solidFill>
                <a:srgbClr val="000000"/>
              </a:solidFill>
              <a:effectLst/>
              <a:latin typeface="Verdana" panose="020B0604030504040204" pitchFamily="34" charset="0"/>
            </a:endParaRPr>
          </a:p>
          <a:p>
            <a:br>
              <a:rPr lang="en-IN" dirty="0"/>
            </a:br>
            <a:endParaRPr lang="en-IN" dirty="0"/>
          </a:p>
        </p:txBody>
      </p:sp>
      <p:graphicFrame>
        <p:nvGraphicFramePr>
          <p:cNvPr id="8" name="Table 8">
            <a:extLst>
              <a:ext uri="{FF2B5EF4-FFF2-40B4-BE49-F238E27FC236}">
                <a16:creationId xmlns:a16="http://schemas.microsoft.com/office/drawing/2014/main" id="{65DFA230-5F4F-45AA-9E37-EFF210BA2F2D}"/>
              </a:ext>
            </a:extLst>
          </p:cNvPr>
          <p:cNvGraphicFramePr>
            <a:graphicFrameLocks noGrp="1"/>
          </p:cNvGraphicFramePr>
          <p:nvPr>
            <p:extLst>
              <p:ext uri="{D42A27DB-BD31-4B8C-83A1-F6EECF244321}">
                <p14:modId xmlns:p14="http://schemas.microsoft.com/office/powerpoint/2010/main" val="1493879026"/>
              </p:ext>
            </p:extLst>
          </p:nvPr>
        </p:nvGraphicFramePr>
        <p:xfrm>
          <a:off x="7852912" y="1759857"/>
          <a:ext cx="3959524" cy="3078480"/>
        </p:xfrm>
        <a:graphic>
          <a:graphicData uri="http://schemas.openxmlformats.org/drawingml/2006/table">
            <a:tbl>
              <a:tblPr firstRow="1" bandRow="1">
                <a:tableStyleId>{5C22544A-7EE6-4342-B048-85BDC9FD1C3A}</a:tableStyleId>
              </a:tblPr>
              <a:tblGrid>
                <a:gridCol w="1558507">
                  <a:extLst>
                    <a:ext uri="{9D8B030D-6E8A-4147-A177-3AD203B41FA5}">
                      <a16:colId xmlns:a16="http://schemas.microsoft.com/office/drawing/2014/main" val="1988465997"/>
                    </a:ext>
                  </a:extLst>
                </a:gridCol>
                <a:gridCol w="2401017">
                  <a:extLst>
                    <a:ext uri="{9D8B030D-6E8A-4147-A177-3AD203B41FA5}">
                      <a16:colId xmlns:a16="http://schemas.microsoft.com/office/drawing/2014/main" val="1157954395"/>
                    </a:ext>
                  </a:extLst>
                </a:gridCol>
              </a:tblGrid>
              <a:tr h="370840">
                <a:tc>
                  <a:txBody>
                    <a:bodyPr/>
                    <a:lstStyle/>
                    <a:p>
                      <a:pPr algn="l" fontAlgn="t"/>
                      <a:r>
                        <a:rPr lang="en-IN">
                          <a:effectLst/>
                        </a:rPr>
                        <a:t>Quantifier</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211150104"/>
                  </a:ext>
                </a:extLst>
              </a:tr>
              <a:tr h="370840">
                <a:tc>
                  <a:txBody>
                    <a:bodyPr/>
                    <a:lstStyle/>
                    <a:p>
                      <a:pPr algn="l" fontAlgn="t"/>
                      <a:r>
                        <a:rPr lang="en-IN" dirty="0">
                          <a:effectLst/>
                        </a:rPr>
                        <a:t>n+</a:t>
                      </a:r>
                    </a:p>
                  </a:txBody>
                  <a:tcPr marL="152400" marR="76200" marT="76200" marB="76200"/>
                </a:tc>
                <a:tc>
                  <a:txBody>
                    <a:bodyPr/>
                    <a:lstStyle/>
                    <a:p>
                      <a:pPr algn="l" fontAlgn="t"/>
                      <a:r>
                        <a:rPr lang="en-US">
                          <a:effectLst/>
                        </a:rPr>
                        <a:t>Matches any string that contains at least one </a:t>
                      </a:r>
                      <a:r>
                        <a:rPr lang="en-US" i="1">
                          <a:effectLst/>
                        </a:rPr>
                        <a:t>n</a:t>
                      </a:r>
                      <a:endParaRPr lang="en-US">
                        <a:effectLst/>
                      </a:endParaRPr>
                    </a:p>
                  </a:txBody>
                  <a:tcPr marL="76200" marR="76200" marT="76200" marB="76200"/>
                </a:tc>
                <a:extLst>
                  <a:ext uri="{0D108BD9-81ED-4DB2-BD59-A6C34878D82A}">
                    <a16:rowId xmlns:a16="http://schemas.microsoft.com/office/drawing/2014/main" val="2601086604"/>
                  </a:ext>
                </a:extLst>
              </a:tr>
              <a:tr h="370840">
                <a:tc>
                  <a:txBody>
                    <a:bodyPr/>
                    <a:lstStyle/>
                    <a:p>
                      <a:pPr algn="l" fontAlgn="t"/>
                      <a:r>
                        <a:rPr lang="en-IN">
                          <a:effectLst/>
                        </a:rPr>
                        <a:t>n*</a:t>
                      </a:r>
                    </a:p>
                  </a:txBody>
                  <a:tcPr marL="152400" marR="76200" marT="76200" marB="76200"/>
                </a:tc>
                <a:tc>
                  <a:txBody>
                    <a:bodyPr/>
                    <a:lstStyle/>
                    <a:p>
                      <a:pPr algn="l" fontAlgn="t"/>
                      <a:r>
                        <a:rPr lang="en-US" dirty="0">
                          <a:effectLst/>
                        </a:rPr>
                        <a:t>Matches any string that contains zero or more occurrences of </a:t>
                      </a:r>
                      <a:r>
                        <a:rPr lang="en-US" i="1" dirty="0">
                          <a:effectLst/>
                        </a:rPr>
                        <a:t>n</a:t>
                      </a:r>
                      <a:endParaRPr lang="en-US" dirty="0">
                        <a:effectLst/>
                      </a:endParaRPr>
                    </a:p>
                  </a:txBody>
                  <a:tcPr marL="76200" marR="76200" marT="76200" marB="76200"/>
                </a:tc>
                <a:extLst>
                  <a:ext uri="{0D108BD9-81ED-4DB2-BD59-A6C34878D82A}">
                    <a16:rowId xmlns:a16="http://schemas.microsoft.com/office/drawing/2014/main" val="4017363450"/>
                  </a:ext>
                </a:extLst>
              </a:tr>
              <a:tr h="370840">
                <a:tc>
                  <a:txBody>
                    <a:bodyPr/>
                    <a:lstStyle/>
                    <a:p>
                      <a:pPr algn="l" fontAlgn="t"/>
                      <a:r>
                        <a:rPr lang="en-IN">
                          <a:effectLst/>
                        </a:rPr>
                        <a:t>n?</a:t>
                      </a:r>
                    </a:p>
                  </a:txBody>
                  <a:tcPr marL="152400" marR="76200" marT="76200" marB="76200"/>
                </a:tc>
                <a:tc>
                  <a:txBody>
                    <a:bodyPr/>
                    <a:lstStyle/>
                    <a:p>
                      <a:pPr algn="l" fontAlgn="t"/>
                      <a:r>
                        <a:rPr lang="en-US" dirty="0">
                          <a:effectLst/>
                        </a:rPr>
                        <a:t>Matches any string that contains zero or one occurrences of </a:t>
                      </a:r>
                      <a:r>
                        <a:rPr lang="en-US" i="1" dirty="0">
                          <a:effectLst/>
                        </a:rPr>
                        <a:t>n</a:t>
                      </a:r>
                      <a:endParaRPr lang="en-US" dirty="0">
                        <a:effectLst/>
                      </a:endParaRPr>
                    </a:p>
                  </a:txBody>
                  <a:tcPr marL="76200" marR="76200" marT="76200" marB="76200"/>
                </a:tc>
                <a:extLst>
                  <a:ext uri="{0D108BD9-81ED-4DB2-BD59-A6C34878D82A}">
                    <a16:rowId xmlns:a16="http://schemas.microsoft.com/office/drawing/2014/main" val="3142426951"/>
                  </a:ext>
                </a:extLst>
              </a:tr>
            </a:tbl>
          </a:graphicData>
        </a:graphic>
      </p:graphicFrame>
    </p:spTree>
    <p:extLst>
      <p:ext uri="{BB962C8B-B14F-4D97-AF65-F5344CB8AC3E}">
        <p14:creationId xmlns:p14="http://schemas.microsoft.com/office/powerpoint/2010/main" val="1259325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43D4-7D33-4390-884A-48132475AF35}"/>
              </a:ext>
            </a:extLst>
          </p:cNvPr>
          <p:cNvSpPr>
            <a:spLocks noGrp="1"/>
          </p:cNvSpPr>
          <p:nvPr>
            <p:ph type="title"/>
          </p:nvPr>
        </p:nvSpPr>
        <p:spPr/>
        <p:txBody>
          <a:bodyPr/>
          <a:lstStyle/>
          <a:p>
            <a:r>
              <a:rPr lang="en-IN" b="0" i="0" dirty="0">
                <a:solidFill>
                  <a:srgbClr val="181717"/>
                </a:solidFill>
                <a:effectLst/>
                <a:latin typeface="Segoe UI" panose="020B0502040204020203" pitchFamily="34" charset="0"/>
              </a:rPr>
              <a:t>jQuery post() Method</a:t>
            </a:r>
            <a:endParaRPr lang="en-IN" dirty="0"/>
          </a:p>
        </p:txBody>
      </p:sp>
      <p:sp>
        <p:nvSpPr>
          <p:cNvPr id="3" name="Content Placeholder 2">
            <a:extLst>
              <a:ext uri="{FF2B5EF4-FFF2-40B4-BE49-F238E27FC236}">
                <a16:creationId xmlns:a16="http://schemas.microsoft.com/office/drawing/2014/main" id="{1FB04A69-3392-41F2-8414-AEF241FED204}"/>
              </a:ext>
            </a:extLst>
          </p:cNvPr>
          <p:cNvSpPr>
            <a:spLocks noGrp="1"/>
          </p:cNvSpPr>
          <p:nvPr>
            <p:ph idx="1"/>
          </p:nvPr>
        </p:nvSpPr>
        <p:spPr/>
        <p:txBody>
          <a:bodyPr>
            <a:normAutofit lnSpcReduction="10000"/>
          </a:bodyPr>
          <a:lstStyle/>
          <a:p>
            <a:r>
              <a:rPr lang="en-US" b="0" i="0" dirty="0">
                <a:solidFill>
                  <a:srgbClr val="181717"/>
                </a:solidFill>
                <a:effectLst/>
                <a:latin typeface="Verdana" panose="020B0604030504040204" pitchFamily="34" charset="0"/>
              </a:rPr>
              <a:t>The jQuery post() method sends asynchronous http POST request to the server to submit the data to the server and get the response.</a:t>
            </a:r>
          </a:p>
          <a:p>
            <a:r>
              <a:rPr lang="en-US" dirty="0">
                <a:solidFill>
                  <a:srgbClr val="181717"/>
                </a:solidFill>
                <a:latin typeface="Verdana" panose="020B0604030504040204" pitchFamily="34" charset="0"/>
              </a:rPr>
              <a:t>Syntax</a:t>
            </a:r>
            <a:endParaRPr lang="en-IN" dirty="0"/>
          </a:p>
          <a:p>
            <a:pPr algn="just"/>
            <a:r>
              <a:rPr lang="en-US" sz="2200" b="0" i="0" dirty="0">
                <a:solidFill>
                  <a:srgbClr val="181717"/>
                </a:solidFill>
                <a:effectLst/>
                <a:latin typeface="Times New Roman" panose="02020603050405020304" pitchFamily="18" charset="0"/>
                <a:cs typeface="Times New Roman" panose="02020603050405020304" pitchFamily="18" charset="0"/>
              </a:rPr>
              <a:t>Parameter Description:</a:t>
            </a:r>
          </a:p>
          <a:p>
            <a:pPr algn="just">
              <a:buFont typeface="Arial" panose="020B0604020202020204" pitchFamily="34" charset="0"/>
              <a:buChar char="•"/>
            </a:pPr>
            <a:r>
              <a:rPr lang="en-US" sz="2200" b="0" i="0" dirty="0">
                <a:solidFill>
                  <a:srgbClr val="181717"/>
                </a:solidFill>
                <a:effectLst/>
                <a:latin typeface="Times New Roman" panose="02020603050405020304" pitchFamily="18" charset="0"/>
                <a:cs typeface="Times New Roman" panose="02020603050405020304" pitchFamily="18" charset="0"/>
              </a:rPr>
              <a:t>url: request </a:t>
            </a:r>
            <a:r>
              <a:rPr lang="en-US" sz="2200" b="0" i="0" dirty="0" err="1">
                <a:solidFill>
                  <a:srgbClr val="181717"/>
                </a:solidFill>
                <a:effectLst/>
                <a:latin typeface="Times New Roman" panose="02020603050405020304" pitchFamily="18" charset="0"/>
                <a:cs typeface="Times New Roman" panose="02020603050405020304" pitchFamily="18" charset="0"/>
              </a:rPr>
              <a:t>url</a:t>
            </a:r>
            <a:r>
              <a:rPr lang="en-US" sz="2200" b="0" i="0" dirty="0">
                <a:solidFill>
                  <a:srgbClr val="181717"/>
                </a:solidFill>
                <a:effectLst/>
                <a:latin typeface="Times New Roman" panose="02020603050405020304" pitchFamily="18" charset="0"/>
                <a:cs typeface="Times New Roman" panose="02020603050405020304" pitchFamily="18" charset="0"/>
              </a:rPr>
              <a:t> from which you want to submit &amp; retrieve the data.</a:t>
            </a:r>
          </a:p>
          <a:p>
            <a:pPr algn="just">
              <a:buFont typeface="Arial" panose="020B0604020202020204" pitchFamily="34" charset="0"/>
              <a:buChar char="•"/>
            </a:pPr>
            <a:r>
              <a:rPr lang="en-US" sz="2200" b="0" i="0" dirty="0">
                <a:solidFill>
                  <a:srgbClr val="181717"/>
                </a:solidFill>
                <a:effectLst/>
                <a:latin typeface="Times New Roman" panose="02020603050405020304" pitchFamily="18" charset="0"/>
                <a:cs typeface="Times New Roman" panose="02020603050405020304" pitchFamily="18" charset="0"/>
              </a:rPr>
              <a:t>data: json data to be sent to the server with request as a form data.</a:t>
            </a:r>
          </a:p>
          <a:p>
            <a:pPr algn="just">
              <a:buFont typeface="Arial" panose="020B0604020202020204" pitchFamily="34" charset="0"/>
              <a:buChar char="•"/>
            </a:pPr>
            <a:r>
              <a:rPr lang="en-US" sz="2200" b="0" i="0" dirty="0">
                <a:solidFill>
                  <a:srgbClr val="181717"/>
                </a:solidFill>
                <a:effectLst/>
                <a:latin typeface="Times New Roman" panose="02020603050405020304" pitchFamily="18" charset="0"/>
                <a:cs typeface="Times New Roman" panose="02020603050405020304" pitchFamily="18" charset="0"/>
              </a:rPr>
              <a:t>callback: function to be executed when request succeeds.</a:t>
            </a:r>
          </a:p>
          <a:p>
            <a:pPr algn="just">
              <a:buFont typeface="Arial" panose="020B0604020202020204" pitchFamily="34" charset="0"/>
              <a:buChar char="•"/>
            </a:pPr>
            <a:r>
              <a:rPr lang="en-US" sz="2200" b="0" i="0" dirty="0">
                <a:solidFill>
                  <a:srgbClr val="181717"/>
                </a:solidFill>
                <a:effectLst/>
                <a:latin typeface="Times New Roman" panose="02020603050405020304" pitchFamily="18" charset="0"/>
                <a:cs typeface="Times New Roman" panose="02020603050405020304" pitchFamily="18" charset="0"/>
              </a:rPr>
              <a:t>type: data type of the response content.</a:t>
            </a:r>
          </a:p>
          <a:p>
            <a:pPr marL="0" indent="0">
              <a:buNone/>
            </a:pPr>
            <a:r>
              <a:rPr lang="en-US" b="0" i="0" dirty="0">
                <a:solidFill>
                  <a:srgbClr val="2C4758"/>
                </a:solidFill>
                <a:effectLst/>
                <a:latin typeface="Verdana" panose="020B0604030504040204" pitchFamily="34" charset="0"/>
              </a:rPr>
              <a:t>submit JSON Data using post() Method</a:t>
            </a:r>
            <a:endParaRPr lang="en-IN" dirty="0"/>
          </a:p>
        </p:txBody>
      </p:sp>
      <p:sp>
        <p:nvSpPr>
          <p:cNvPr id="4" name="Rectangle 1">
            <a:extLst>
              <a:ext uri="{FF2B5EF4-FFF2-40B4-BE49-F238E27FC236}">
                <a16:creationId xmlns:a16="http://schemas.microsoft.com/office/drawing/2014/main" id="{4CC7DCB0-2A5C-4EC8-9DA4-ABC104A67046}"/>
              </a:ext>
            </a:extLst>
          </p:cNvPr>
          <p:cNvSpPr>
            <a:spLocks noChangeArrowheads="1"/>
          </p:cNvSpPr>
          <p:nvPr/>
        </p:nvSpPr>
        <p:spPr bwMode="auto">
          <a:xfrm>
            <a:off x="2616200" y="3182779"/>
            <a:ext cx="6155267" cy="246221"/>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12529"/>
                </a:solidFill>
                <a:effectLst/>
                <a:latin typeface="SFMono-Regular"/>
              </a:rPr>
              <a:t>$.post(</a:t>
            </a:r>
            <a:r>
              <a:rPr kumimoji="0" lang="en-US" altLang="en-US" sz="1600" b="1" i="0" u="none" strike="noStrike" cap="none" normalizeH="0" baseline="0" dirty="0" err="1">
                <a:ln>
                  <a:noFill/>
                </a:ln>
                <a:solidFill>
                  <a:srgbClr val="212529"/>
                </a:solidFill>
                <a:effectLst/>
                <a:latin typeface="SFMono-Regular"/>
              </a:rPr>
              <a:t>url</a:t>
            </a:r>
            <a:r>
              <a:rPr kumimoji="0" lang="en-US" altLang="en-US" sz="1600" b="1" i="0" u="none" strike="noStrike" cap="none" normalizeH="0" baseline="0" dirty="0">
                <a:ln>
                  <a:noFill/>
                </a:ln>
                <a:solidFill>
                  <a:srgbClr val="212529"/>
                </a:solidFill>
                <a:effectLst/>
                <a:latin typeface="SFMono-Regular"/>
              </a:rPr>
              <a:t>,[data],[callback],[type]);</a:t>
            </a:r>
            <a:r>
              <a:rPr kumimoji="0" lang="en-US" altLang="en-US" sz="1600" b="1" i="0" u="none" strike="noStrike" cap="none" normalizeH="0" baseline="0" dirty="0">
                <a:ln>
                  <a:noFill/>
                </a:ln>
                <a:solidFill>
                  <a:schemeClr val="tx1"/>
                </a:solidFill>
                <a:effectLst/>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F2B8671-62F3-4EE1-A2D3-7DA13D5FBF8B}"/>
              </a:ext>
            </a:extLst>
          </p:cNvPr>
          <p:cNvSpPr>
            <a:spLocks noChangeArrowheads="1"/>
          </p:cNvSpPr>
          <p:nvPr/>
        </p:nvSpPr>
        <p:spPr bwMode="auto">
          <a:xfrm>
            <a:off x="762001" y="5807631"/>
            <a:ext cx="10312400" cy="738664"/>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$.post(</a:t>
            </a:r>
            <a:r>
              <a:rPr kumimoji="0" lang="en-US" altLang="en-US" sz="1200" b="0" i="0" u="none" strike="noStrike" cap="none" normalizeH="0" baseline="0" dirty="0">
                <a:ln>
                  <a:noFill/>
                </a:ln>
                <a:solidFill>
                  <a:srgbClr val="A31515"/>
                </a:solidFill>
                <a:effectLst/>
                <a:latin typeface="Consolas" panose="020B0609020204030204" pitchFamily="49" charset="0"/>
              </a:rPr>
              <a:t>'/</a:t>
            </a:r>
            <a:r>
              <a:rPr kumimoji="0" lang="en-US" altLang="en-US" sz="1200" b="0" i="0" u="none" strike="noStrike" cap="none" normalizeH="0" baseline="0" dirty="0" err="1">
                <a:ln>
                  <a:noFill/>
                </a:ln>
                <a:solidFill>
                  <a:srgbClr val="A31515"/>
                </a:solidFill>
                <a:effectLst/>
                <a:latin typeface="Consolas" panose="020B0609020204030204" pitchFamily="49" charset="0"/>
              </a:rPr>
              <a:t>submitJSONData</a:t>
            </a:r>
            <a:r>
              <a:rPr kumimoji="0" lang="en-US" altLang="en-US" sz="1200" b="0" i="0" u="none" strike="noStrike" cap="none" normalizeH="0" baseline="0" dirty="0">
                <a:ln>
                  <a:noFill/>
                </a:ln>
                <a:solidFill>
                  <a:srgbClr val="A31515"/>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8000"/>
                </a:solidFill>
                <a:effectLst/>
                <a:latin typeface="Consolas" panose="020B0609020204030204" pitchFamily="49" charset="0"/>
              </a:rPr>
              <a:t>// </a:t>
            </a:r>
            <a:r>
              <a:rPr kumimoji="0" lang="en-US" altLang="en-US" sz="1200" b="0" i="0" u="none" strike="noStrike" cap="none" normalizeH="0" baseline="0" dirty="0" err="1">
                <a:ln>
                  <a:noFill/>
                </a:ln>
                <a:solidFill>
                  <a:srgbClr val="008000"/>
                </a:solidFill>
                <a:effectLst/>
                <a:latin typeface="Consolas" panose="020B0609020204030204" pitchFamily="49" charset="0"/>
              </a:rPr>
              <a:t>url</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err="1">
                <a:ln>
                  <a:noFill/>
                </a:ln>
                <a:solidFill>
                  <a:srgbClr val="000000"/>
                </a:solidFill>
                <a:effectLst/>
                <a:latin typeface="Consolas" panose="020B0609020204030204" pitchFamily="49" charset="0"/>
              </a:rPr>
              <a:t>myData</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A31515"/>
                </a:solidFill>
                <a:effectLst/>
                <a:latin typeface="Consolas" panose="020B0609020204030204" pitchFamily="49" charset="0"/>
              </a:rPr>
              <a:t>'This is my data.'</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a:ln>
                  <a:noFill/>
                </a:ln>
                <a:solidFill>
                  <a:srgbClr val="008000"/>
                </a:solidFill>
                <a:effectLst/>
                <a:latin typeface="Consolas" panose="020B0609020204030204" pitchFamily="49" charset="0"/>
              </a:rPr>
              <a:t>// data to be submit</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FF"/>
                </a:solidFill>
                <a:effectLst/>
                <a:latin typeface="Consolas" panose="020B0609020204030204" pitchFamily="49" charset="0"/>
              </a:rPr>
              <a:t>function</a:t>
            </a:r>
            <a:r>
              <a:rPr kumimoji="0" lang="en-US" altLang="en-US" sz="1200" b="0" i="0" u="none" strike="noStrike" cap="none" normalizeH="0" baseline="0" dirty="0">
                <a:ln>
                  <a:noFill/>
                </a:ln>
                <a:solidFill>
                  <a:srgbClr val="000000"/>
                </a:solidFill>
                <a:effectLst/>
                <a:latin typeface="Consolas" panose="020B0609020204030204" pitchFamily="49" charset="0"/>
              </a:rPr>
              <a:t>(data, status, </a:t>
            </a:r>
            <a:r>
              <a:rPr kumimoji="0" lang="en-US" altLang="en-US" sz="1200" b="0" i="0" u="none" strike="noStrike" cap="none" normalizeH="0" baseline="0" dirty="0" err="1">
                <a:ln>
                  <a:noFill/>
                </a:ln>
                <a:solidFill>
                  <a:srgbClr val="000000"/>
                </a:solidFill>
                <a:effectLst/>
                <a:latin typeface="Consolas" panose="020B0609020204030204" pitchFamily="49" charset="0"/>
              </a:rPr>
              <a:t>xhr</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a:ln>
                  <a:noFill/>
                </a:ln>
                <a:solidFill>
                  <a:srgbClr val="008000"/>
                </a:solidFill>
                <a:effectLst/>
                <a:latin typeface="Consolas" panose="020B0609020204030204" pitchFamily="49" charset="0"/>
              </a:rPr>
              <a:t>// success callback function</a:t>
            </a:r>
            <a:r>
              <a:rPr kumimoji="0" lang="en-US" altLang="en-US" sz="1200" b="0" i="0" u="none" strike="noStrike" cap="none" normalizeH="0" baseline="0" dirty="0">
                <a:ln>
                  <a:noFill/>
                </a:ln>
                <a:solidFill>
                  <a:srgbClr val="000000"/>
                </a:solidFill>
                <a:effectLst/>
                <a:latin typeface="Consolas" panose="020B0609020204030204" pitchFamily="49"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Consolas" panose="020B0609020204030204" pitchFamily="49" charset="0"/>
              </a:rPr>
              <a:t>alert(</a:t>
            </a:r>
            <a:r>
              <a:rPr kumimoji="0" lang="en-US" altLang="en-US" sz="1200" b="0" i="0" u="none" strike="noStrike" cap="none" normalizeH="0" baseline="0" dirty="0">
                <a:ln>
                  <a:noFill/>
                </a:ln>
                <a:solidFill>
                  <a:srgbClr val="A31515"/>
                </a:solidFill>
                <a:effectLst/>
                <a:latin typeface="Consolas" panose="020B0609020204030204" pitchFamily="49" charset="0"/>
              </a:rPr>
              <a:t>'status: '</a:t>
            </a:r>
            <a:r>
              <a:rPr kumimoji="0" lang="en-US" altLang="en-US" sz="1200" b="0" i="0" u="none" strike="noStrike" cap="none" normalizeH="0" baseline="0" dirty="0">
                <a:ln>
                  <a:noFill/>
                </a:ln>
                <a:solidFill>
                  <a:srgbClr val="000000"/>
                </a:solidFill>
                <a:effectLst/>
                <a:latin typeface="Consolas" panose="020B0609020204030204" pitchFamily="49" charset="0"/>
              </a:rPr>
              <a:t> + status + </a:t>
            </a:r>
            <a:r>
              <a:rPr kumimoji="0" lang="en-US" altLang="en-US" sz="1200" b="0" i="0" u="none" strike="noStrike" cap="none" normalizeH="0" baseline="0" dirty="0">
                <a:ln>
                  <a:noFill/>
                </a:ln>
                <a:solidFill>
                  <a:srgbClr val="A31515"/>
                </a:solidFill>
                <a:effectLst/>
                <a:latin typeface="Consolas" panose="020B0609020204030204" pitchFamily="49" charset="0"/>
              </a:rPr>
              <a:t>', data: '</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err="1">
                <a:ln>
                  <a:noFill/>
                </a:ln>
                <a:solidFill>
                  <a:srgbClr val="000000"/>
                </a:solidFill>
                <a:effectLst/>
                <a:latin typeface="Consolas" panose="020B0609020204030204" pitchFamily="49" charset="0"/>
              </a:rPr>
              <a:t>data.responseData</a:t>
            </a:r>
            <a:r>
              <a:rPr kumimoji="0" lang="en-US" altLang="en-US" sz="1200" b="0" i="0" u="none" strike="noStrike" cap="none" normalizeH="0" baseline="0" dirty="0">
                <a:ln>
                  <a:noFill/>
                </a:ln>
                <a:solidFill>
                  <a:srgbClr val="000000"/>
                </a:solidFill>
                <a:effectLst/>
                <a:latin typeface="Consolas" panose="020B0609020204030204" pitchFamily="49" charset="0"/>
              </a:rPr>
              <a:t>); }, </a:t>
            </a:r>
            <a:r>
              <a:rPr kumimoji="0" lang="en-US" altLang="en-US" sz="1200" b="0" i="0" u="none" strike="noStrike" cap="none" normalizeH="0" baseline="0" dirty="0">
                <a:ln>
                  <a:noFill/>
                </a:ln>
                <a:solidFill>
                  <a:srgbClr val="A31515"/>
                </a:solidFill>
                <a:effectLst/>
                <a:latin typeface="Consolas" panose="020B0609020204030204" pitchFamily="49" charset="0"/>
              </a:rPr>
              <a:t>'json'</a:t>
            </a:r>
            <a:r>
              <a:rPr kumimoji="0" lang="en-US" altLang="en-US" sz="1200" b="0" i="0" u="none" strike="noStrike" cap="none" normalizeH="0" baseline="0" dirty="0">
                <a:ln>
                  <a:noFill/>
                </a:ln>
                <a:solidFill>
                  <a:srgbClr val="000000"/>
                </a:solidFill>
                <a:effectLst/>
                <a:latin typeface="Consolas" panose="020B0609020204030204" pitchFamily="49" charset="0"/>
              </a:rPr>
              <a:t>); </a:t>
            </a:r>
            <a:r>
              <a:rPr kumimoji="0" lang="en-US" altLang="en-US" sz="1200" b="0" i="0" u="none" strike="noStrike" cap="none" normalizeH="0" baseline="0" dirty="0">
                <a:ln>
                  <a:noFill/>
                </a:ln>
                <a:solidFill>
                  <a:srgbClr val="008000"/>
                </a:solidFill>
                <a:effectLst/>
                <a:latin typeface="Consolas" panose="020B0609020204030204" pitchFamily="49" charset="0"/>
              </a:rPr>
              <a:t>// response data format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5472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7511-2AF0-453D-BD58-DABC8C58E3EA}"/>
              </a:ext>
            </a:extLst>
          </p:cNvPr>
          <p:cNvSpPr>
            <a:spLocks noGrp="1"/>
          </p:cNvSpPr>
          <p:nvPr>
            <p:ph type="title"/>
          </p:nvPr>
        </p:nvSpPr>
        <p:spPr>
          <a:xfrm>
            <a:off x="956733" y="322791"/>
            <a:ext cx="10515600" cy="1325563"/>
          </a:xfrm>
        </p:spPr>
        <p:txBody>
          <a:bodyPr/>
          <a:lstStyle/>
          <a:p>
            <a:r>
              <a:rPr lang="en-IN" b="0" i="0" dirty="0">
                <a:solidFill>
                  <a:srgbClr val="181717"/>
                </a:solidFill>
                <a:effectLst/>
                <a:latin typeface="Segoe UI" panose="020B0502040204020203" pitchFamily="34" charset="0"/>
              </a:rPr>
              <a:t>jQuery load() Method</a:t>
            </a:r>
            <a:endParaRPr lang="en-IN" dirty="0"/>
          </a:p>
        </p:txBody>
      </p:sp>
      <p:sp>
        <p:nvSpPr>
          <p:cNvPr id="3" name="Content Placeholder 2">
            <a:extLst>
              <a:ext uri="{FF2B5EF4-FFF2-40B4-BE49-F238E27FC236}">
                <a16:creationId xmlns:a16="http://schemas.microsoft.com/office/drawing/2014/main" id="{4F7D91EB-5102-4F9C-9A7F-EA473744F9DB}"/>
              </a:ext>
            </a:extLst>
          </p:cNvPr>
          <p:cNvSpPr>
            <a:spLocks noGrp="1"/>
          </p:cNvSpPr>
          <p:nvPr>
            <p:ph idx="1"/>
          </p:nvPr>
        </p:nvSpPr>
        <p:spPr>
          <a:xfrm>
            <a:off x="956733" y="1783291"/>
            <a:ext cx="10515600" cy="4351338"/>
          </a:xfrm>
        </p:spPr>
        <p:txBody>
          <a:bodyPr>
            <a:normAutofit/>
          </a:bodyPr>
          <a:lstStyle/>
          <a:p>
            <a:r>
              <a:rPr lang="en-US" sz="2400" b="0" i="0" dirty="0">
                <a:solidFill>
                  <a:srgbClr val="181717"/>
                </a:solidFill>
                <a:effectLst/>
                <a:latin typeface="Times New Roman" panose="02020603050405020304" pitchFamily="18" charset="0"/>
                <a:cs typeface="Times New Roman" panose="02020603050405020304" pitchFamily="18" charset="0"/>
              </a:rPr>
              <a:t>The jQuery load() method allows HTML or text content to be loaded from a server and added into a DOM element.</a:t>
            </a:r>
          </a:p>
          <a:p>
            <a:r>
              <a:rPr lang="en-US" sz="2400" dirty="0">
                <a:solidFill>
                  <a:srgbClr val="181717"/>
                </a:solidFill>
                <a:latin typeface="Times New Roman" panose="02020603050405020304" pitchFamily="18" charset="0"/>
                <a:cs typeface="Times New Roman" panose="02020603050405020304" pitchFamily="18" charset="0"/>
              </a:rPr>
              <a:t>Syntax</a:t>
            </a:r>
          </a:p>
          <a:p>
            <a:pPr algn="just"/>
            <a:r>
              <a:rPr lang="en-US" sz="2400" b="0" i="0" dirty="0">
                <a:solidFill>
                  <a:srgbClr val="181717"/>
                </a:solidFill>
                <a:effectLst/>
                <a:latin typeface="Times New Roman" panose="02020603050405020304" pitchFamily="18" charset="0"/>
                <a:cs typeface="Times New Roman" panose="02020603050405020304" pitchFamily="18" charset="0"/>
              </a:rPr>
              <a:t>Parameters Description:</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url: request </a:t>
            </a:r>
            <a:r>
              <a:rPr lang="en-US" sz="2400" b="0" i="0" dirty="0" err="1">
                <a:solidFill>
                  <a:srgbClr val="181717"/>
                </a:solidFill>
                <a:effectLst/>
                <a:latin typeface="Times New Roman" panose="02020603050405020304" pitchFamily="18" charset="0"/>
                <a:cs typeface="Times New Roman" panose="02020603050405020304" pitchFamily="18" charset="0"/>
              </a:rPr>
              <a:t>url</a:t>
            </a:r>
            <a:r>
              <a:rPr lang="en-US" sz="2400" b="0" i="0" dirty="0">
                <a:solidFill>
                  <a:srgbClr val="181717"/>
                </a:solidFill>
                <a:effectLst/>
                <a:latin typeface="Times New Roman" panose="02020603050405020304" pitchFamily="18" charset="0"/>
                <a:cs typeface="Times New Roman" panose="02020603050405020304" pitchFamily="18" charset="0"/>
              </a:rPr>
              <a:t> from which you want to retrieve the content</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data: JSON data to be sent with request to the server.</a:t>
            </a:r>
          </a:p>
          <a:p>
            <a:pPr algn="just">
              <a:buFont typeface="Arial" panose="020B0604020202020204" pitchFamily="34" charset="0"/>
              <a:buChar char="•"/>
            </a:pPr>
            <a:r>
              <a:rPr lang="en-US" sz="2400" b="0" i="0" dirty="0">
                <a:solidFill>
                  <a:srgbClr val="181717"/>
                </a:solidFill>
                <a:effectLst/>
                <a:latin typeface="Times New Roman" panose="02020603050405020304" pitchFamily="18" charset="0"/>
                <a:cs typeface="Times New Roman" panose="02020603050405020304" pitchFamily="18" charset="0"/>
              </a:rPr>
              <a:t>callback: function to be executed when request succeeds</a:t>
            </a:r>
          </a:p>
          <a:p>
            <a:pPr algn="just">
              <a:buFont typeface="Arial" panose="020B0604020202020204" pitchFamily="34" charset="0"/>
              <a:buChar char="•"/>
            </a:pPr>
            <a:r>
              <a:rPr lang="en-IN" sz="2400" b="0" i="0" dirty="0">
                <a:solidFill>
                  <a:srgbClr val="2C4758"/>
                </a:solidFill>
                <a:effectLst/>
                <a:latin typeface="Times New Roman" panose="02020603050405020304" pitchFamily="18" charset="0"/>
                <a:cs typeface="Times New Roman" panose="02020603050405020304" pitchFamily="18" charset="0"/>
              </a:rPr>
              <a:t>Load HTML Content</a:t>
            </a:r>
          </a:p>
          <a:p>
            <a:pPr marL="0" indent="0" algn="just">
              <a:buNone/>
            </a:pPr>
            <a:endParaRPr lang="en-US" sz="2000" b="0" i="0" dirty="0">
              <a:solidFill>
                <a:srgbClr val="181717"/>
              </a:solidFill>
              <a:effectLst/>
              <a:latin typeface="Verdana" panose="020B0604030504040204" pitchFamily="34" charset="0"/>
            </a:endParaRPr>
          </a:p>
          <a:p>
            <a:pPr marL="0" indent="0">
              <a:buNone/>
            </a:pPr>
            <a:endParaRPr lang="en-IN" sz="2000" dirty="0"/>
          </a:p>
        </p:txBody>
      </p:sp>
      <p:sp>
        <p:nvSpPr>
          <p:cNvPr id="4" name="Rectangle 1">
            <a:extLst>
              <a:ext uri="{FF2B5EF4-FFF2-40B4-BE49-F238E27FC236}">
                <a16:creationId xmlns:a16="http://schemas.microsoft.com/office/drawing/2014/main" id="{88B552F1-C2BD-4FE0-B692-A3A3F3E39DFA}"/>
              </a:ext>
            </a:extLst>
          </p:cNvPr>
          <p:cNvSpPr>
            <a:spLocks noChangeArrowheads="1"/>
          </p:cNvSpPr>
          <p:nvPr/>
        </p:nvSpPr>
        <p:spPr bwMode="auto">
          <a:xfrm>
            <a:off x="2345266" y="2683246"/>
            <a:ext cx="4512733" cy="246221"/>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12529"/>
                </a:solidFill>
                <a:effectLst/>
                <a:latin typeface="SFMono-Regular"/>
              </a:rPr>
              <a:t>$.load(</a:t>
            </a:r>
            <a:r>
              <a:rPr kumimoji="0" lang="en-US" altLang="en-US" sz="1600" b="1" i="0" u="none" strike="noStrike" cap="none" normalizeH="0" baseline="0" dirty="0" err="1">
                <a:ln>
                  <a:noFill/>
                </a:ln>
                <a:solidFill>
                  <a:srgbClr val="212529"/>
                </a:solidFill>
                <a:effectLst/>
                <a:latin typeface="SFMono-Regular"/>
              </a:rPr>
              <a:t>url</a:t>
            </a:r>
            <a:r>
              <a:rPr kumimoji="0" lang="en-US" altLang="en-US" sz="1600" b="1" i="0" u="none" strike="noStrike" cap="none" normalizeH="0" baseline="0" dirty="0">
                <a:ln>
                  <a:noFill/>
                </a:ln>
                <a:solidFill>
                  <a:srgbClr val="212529"/>
                </a:solidFill>
                <a:effectLst/>
                <a:latin typeface="SFMono-Regular"/>
              </a:rPr>
              <a:t>,[data],[callback]);</a:t>
            </a:r>
            <a:r>
              <a:rPr kumimoji="0" lang="en-US" altLang="en-US" sz="1600" b="1" i="0" u="none" strike="noStrike" cap="none" normalizeH="0" baseline="0" dirty="0">
                <a:ln>
                  <a:noFill/>
                </a:ln>
                <a:solidFill>
                  <a:schemeClr val="tx1"/>
                </a:solidFill>
                <a:effectLst/>
              </a:rPr>
              <a:t> </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CA7A0379-CC86-4C5B-88C7-424BEF220CB4}"/>
              </a:ext>
            </a:extLst>
          </p:cNvPr>
          <p:cNvSpPr>
            <a:spLocks noChangeArrowheads="1"/>
          </p:cNvSpPr>
          <p:nvPr/>
        </p:nvSpPr>
        <p:spPr bwMode="auto">
          <a:xfrm>
            <a:off x="1151466" y="5412313"/>
            <a:ext cx="10320867" cy="411972"/>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err="1">
                <a:ln>
                  <a:noFill/>
                </a:ln>
                <a:solidFill>
                  <a:srgbClr val="A31515"/>
                </a:solidFill>
                <a:effectLst/>
                <a:latin typeface="Consolas" panose="020B0609020204030204" pitchFamily="49" charset="0"/>
              </a:rPr>
              <a:t>msgDiv</a:t>
            </a:r>
            <a:r>
              <a:rPr kumimoji="0" lang="en-US" altLang="en-US" sz="2000" b="0" i="0" u="none" strike="noStrike" cap="none" normalizeH="0" baseline="0" dirty="0">
                <a:ln>
                  <a:noFill/>
                </a:ln>
                <a:solidFill>
                  <a:srgbClr val="A31515"/>
                </a:solidFill>
                <a:effectLst/>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).load(</a:t>
            </a:r>
            <a:r>
              <a:rPr kumimoji="0" lang="en-US" altLang="en-US" sz="2000" b="0" i="0" u="none" strike="noStrike" cap="none" normalizeH="0" baseline="0" dirty="0">
                <a:ln>
                  <a:noFill/>
                </a:ln>
                <a:solidFill>
                  <a:srgbClr val="A31515"/>
                </a:solidFill>
                <a:effectLst/>
                <a:latin typeface="Consolas" panose="020B0609020204030204" pitchFamily="49" charset="0"/>
              </a:rPr>
              <a:t>'/demo.html'</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0000FF"/>
                </a:solidFill>
                <a:effectLst/>
                <a:latin typeface="Consolas" panose="020B0609020204030204" pitchFamily="49" charset="0"/>
              </a:rPr>
              <a:t>&lt;</a:t>
            </a:r>
            <a:r>
              <a:rPr kumimoji="0" lang="en-US" altLang="en-US" sz="2000" b="0" i="0" u="none" strike="noStrike" cap="none" normalizeH="0" baseline="0" dirty="0">
                <a:ln>
                  <a:noFill/>
                </a:ln>
                <a:solidFill>
                  <a:srgbClr val="800000"/>
                </a:solidFill>
                <a:effectLst/>
                <a:latin typeface="Consolas" panose="020B0609020204030204" pitchFamily="49" charset="0"/>
              </a:rPr>
              <a:t>div</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FF0000"/>
                </a:solidFill>
                <a:effectLst/>
                <a:latin typeface="Consolas" panose="020B0609020204030204" pitchFamily="49" charset="0"/>
              </a:rPr>
              <a:t>id</a:t>
            </a:r>
            <a:r>
              <a:rPr kumimoji="0" lang="en-US" altLang="en-US" sz="2000" b="0" i="0" u="none" strike="noStrike" cap="none" normalizeH="0" baseline="0" dirty="0">
                <a:ln>
                  <a:noFill/>
                </a:ln>
                <a:solidFill>
                  <a:srgbClr val="0000FF"/>
                </a:solidFill>
                <a:effectLst/>
                <a:latin typeface="Consolas" panose="020B0609020204030204" pitchFamily="49" charset="0"/>
              </a:rPr>
              <a:t>="</a:t>
            </a:r>
            <a:r>
              <a:rPr kumimoji="0" lang="en-US" altLang="en-US" sz="2000" b="0" i="0" u="none" strike="noStrike" cap="none" normalizeH="0" baseline="0" dirty="0" err="1">
                <a:ln>
                  <a:noFill/>
                </a:ln>
                <a:solidFill>
                  <a:srgbClr val="0000FF"/>
                </a:solidFill>
                <a:effectLst/>
                <a:latin typeface="Consolas" panose="020B0609020204030204" pitchFamily="49" charset="0"/>
              </a:rPr>
              <a:t>msgDiv</a:t>
            </a:r>
            <a:r>
              <a:rPr kumimoji="0" lang="en-US" altLang="en-US" sz="2000" b="0" i="0" u="none" strike="noStrike" cap="none" normalizeH="0" baseline="0" dirty="0">
                <a:ln>
                  <a:noFill/>
                </a:ln>
                <a:solidFill>
                  <a:srgbClr val="0000FF"/>
                </a:solidFill>
                <a:effectLst/>
                <a:latin typeface="Consolas" panose="020B0609020204030204" pitchFamily="49" charset="0"/>
              </a:rPr>
              <a:t>"&gt;&lt;/</a:t>
            </a:r>
            <a:r>
              <a:rPr kumimoji="0" lang="en-US" altLang="en-US" sz="2000" b="0" i="0" u="none" strike="noStrike" cap="none" normalizeH="0" baseline="0" dirty="0">
                <a:ln>
                  <a:noFill/>
                </a:ln>
                <a:solidFill>
                  <a:srgbClr val="800000"/>
                </a:solidFill>
                <a:effectLst/>
                <a:latin typeface="Consolas" panose="020B0609020204030204" pitchFamily="49" charset="0"/>
              </a:rPr>
              <a:t>div</a:t>
            </a:r>
            <a:r>
              <a:rPr kumimoji="0" lang="en-US" altLang="en-US" sz="2000" b="0" i="0" u="none" strike="noStrike" cap="none" normalizeH="0" baseline="0" dirty="0">
                <a:ln>
                  <a:noFill/>
                </a:ln>
                <a:solidFill>
                  <a:srgbClr val="0000FF"/>
                </a:solidFill>
                <a:effectLst/>
                <a:latin typeface="Consolas" panose="020B0609020204030204" pitchFamily="49" charset="0"/>
              </a:rPr>
              <a:t>&gt;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76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5E54-2BAD-4CA8-968A-235FB8859F57}"/>
              </a:ext>
            </a:extLst>
          </p:cNvPr>
          <p:cNvSpPr>
            <a:spLocks noGrp="1"/>
          </p:cNvSpPr>
          <p:nvPr>
            <p:ph type="title"/>
          </p:nvPr>
        </p:nvSpPr>
        <p:spPr/>
        <p:txBody>
          <a:bodyPr/>
          <a:lstStyle/>
          <a:p>
            <a:r>
              <a:rPr lang="en-IN" b="0" i="0" dirty="0">
                <a:solidFill>
                  <a:srgbClr val="303030"/>
                </a:solidFill>
                <a:effectLst/>
                <a:latin typeface="Heebo" pitchFamily="2" charset="-79"/>
                <a:cs typeface="Heebo" pitchFamily="2" charset="-79"/>
              </a:rPr>
              <a:t>Errors &amp; Exceptions Handling</a:t>
            </a:r>
            <a:endParaRPr lang="en-IN" dirty="0"/>
          </a:p>
        </p:txBody>
      </p:sp>
      <p:sp>
        <p:nvSpPr>
          <p:cNvPr id="3" name="Content Placeholder 2">
            <a:extLst>
              <a:ext uri="{FF2B5EF4-FFF2-40B4-BE49-F238E27FC236}">
                <a16:creationId xmlns:a16="http://schemas.microsoft.com/office/drawing/2014/main" id="{D4D3E719-47FD-4AA5-996B-91C057C50939}"/>
              </a:ext>
            </a:extLst>
          </p:cNvPr>
          <p:cNvSpPr>
            <a:spLocks noGrp="1"/>
          </p:cNvSpPr>
          <p:nvPr>
            <p:ph idx="1"/>
          </p:nvPr>
        </p:nvSpPr>
        <p:spPr/>
        <p:txBody>
          <a:bodyPr/>
          <a:lstStyle/>
          <a:p>
            <a:r>
              <a:rPr lang="en-US" sz="2200" b="0" i="0" dirty="0">
                <a:solidFill>
                  <a:srgbClr val="000000"/>
                </a:solidFill>
                <a:effectLst/>
                <a:latin typeface="Times New Roman" panose="02020603050405020304" pitchFamily="18" charset="0"/>
                <a:cs typeface="Times New Roman" panose="02020603050405020304" pitchFamily="18" charset="0"/>
              </a:rPr>
              <a:t>There are three types of errors in programming: </a:t>
            </a:r>
          </a:p>
          <a:p>
            <a:pPr marL="457200" lvl="1" indent="0">
              <a:buNone/>
            </a:pPr>
            <a:r>
              <a:rPr lang="en-US" sz="2200" b="0" i="0" dirty="0">
                <a:solidFill>
                  <a:srgbClr val="000000"/>
                </a:solidFill>
                <a:effectLst/>
                <a:latin typeface="Times New Roman" panose="02020603050405020304" pitchFamily="18" charset="0"/>
                <a:cs typeface="Times New Roman" panose="02020603050405020304" pitchFamily="18" charset="0"/>
              </a:rPr>
              <a:t> (a) Syntax Errors,</a:t>
            </a:r>
          </a:p>
          <a:p>
            <a:pPr marL="457200" lvl="1" indent="0">
              <a:buNone/>
            </a:pPr>
            <a:r>
              <a:rPr lang="en-US" sz="2200" b="0" i="0" dirty="0">
                <a:solidFill>
                  <a:srgbClr val="000000"/>
                </a:solidFill>
                <a:effectLst/>
                <a:latin typeface="Times New Roman" panose="02020603050405020304" pitchFamily="18" charset="0"/>
                <a:cs typeface="Times New Roman" panose="02020603050405020304" pitchFamily="18" charset="0"/>
              </a:rPr>
              <a:t> (b) Runtime Errors, </a:t>
            </a:r>
          </a:p>
          <a:p>
            <a:pPr marL="457200" lvl="1" indent="0">
              <a:buNone/>
            </a:pPr>
            <a:r>
              <a:rPr lang="en-US" sz="2200" b="0" i="0" dirty="0">
                <a:solidFill>
                  <a:srgbClr val="000000"/>
                </a:solidFill>
                <a:effectLst/>
                <a:latin typeface="Times New Roman" panose="02020603050405020304" pitchFamily="18" charset="0"/>
                <a:cs typeface="Times New Roman" panose="02020603050405020304" pitchFamily="18" charset="0"/>
              </a:rPr>
              <a:t> (c) Logical Errors</a:t>
            </a:r>
            <a:endParaRPr lang="en-IN" sz="2200" b="0" i="0" dirty="0">
              <a:solidFill>
                <a:srgbClr val="000000"/>
              </a:solidFill>
              <a:effectLst/>
              <a:latin typeface="Times New Roman" panose="02020603050405020304" pitchFamily="18" charset="0"/>
              <a:cs typeface="Times New Roman" panose="02020603050405020304" pitchFamily="18" charset="0"/>
            </a:endParaRPr>
          </a:p>
          <a:p>
            <a:pPr algn="l"/>
            <a:r>
              <a:rPr lang="en-US" sz="2600" b="1" i="0" dirty="0">
                <a:solidFill>
                  <a:srgbClr val="000000"/>
                </a:solidFill>
                <a:effectLst/>
                <a:latin typeface="Times New Roman" panose="02020603050405020304" pitchFamily="18" charset="0"/>
                <a:cs typeface="Times New Roman" panose="02020603050405020304" pitchFamily="18" charset="0"/>
              </a:rPr>
              <a:t>Syntax Errors:-</a:t>
            </a:r>
            <a:r>
              <a:rPr lang="en-US" sz="2200" b="0" i="0" dirty="0">
                <a:solidFill>
                  <a:srgbClr val="000000"/>
                </a:solidFill>
                <a:effectLst/>
                <a:latin typeface="Times New Roman" panose="02020603050405020304" pitchFamily="18" charset="0"/>
                <a:cs typeface="Times New Roman" panose="02020603050405020304" pitchFamily="18" charset="0"/>
              </a:rPr>
              <a:t>Syntax errors, also called </a:t>
            </a:r>
            <a:r>
              <a:rPr lang="en-US" sz="2200" b="1" i="0" dirty="0">
                <a:solidFill>
                  <a:srgbClr val="000000"/>
                </a:solidFill>
                <a:effectLst/>
                <a:latin typeface="Times New Roman" panose="02020603050405020304" pitchFamily="18" charset="0"/>
                <a:cs typeface="Times New Roman" panose="02020603050405020304" pitchFamily="18" charset="0"/>
              </a:rPr>
              <a:t>parsing errors,</a:t>
            </a:r>
            <a:r>
              <a:rPr lang="en-US" sz="2200" b="0" i="0" dirty="0">
                <a:solidFill>
                  <a:srgbClr val="000000"/>
                </a:solidFill>
                <a:effectLst/>
                <a:latin typeface="Times New Roman" panose="02020603050405020304" pitchFamily="18" charset="0"/>
                <a:cs typeface="Times New Roman" panose="02020603050405020304" pitchFamily="18" charset="0"/>
              </a:rPr>
              <a:t> occur at compile time in traditional programming languages and at interpret time in JavaScript.</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For example, the following line causes a syntax error because it is missing a closing parenthesis.</a:t>
            </a:r>
          </a:p>
          <a:p>
            <a:pPr marL="457200" lvl="1"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1B1F5BD3-FAA8-43A9-8E25-BE9BB5A7A675}"/>
              </a:ext>
            </a:extLst>
          </p:cNvPr>
          <p:cNvGraphicFramePr>
            <a:graphicFrameLocks noGrp="1"/>
          </p:cNvGraphicFramePr>
          <p:nvPr/>
        </p:nvGraphicFramePr>
        <p:xfrm>
          <a:off x="1024466" y="4902199"/>
          <a:ext cx="6350002" cy="982134"/>
        </p:xfrm>
        <a:graphic>
          <a:graphicData uri="http://schemas.openxmlformats.org/drawingml/2006/table">
            <a:tbl>
              <a:tblPr firstRow="1" bandRow="1">
                <a:tableStyleId>{5C22544A-7EE6-4342-B048-85BDC9FD1C3A}</a:tableStyleId>
              </a:tblPr>
              <a:tblGrid>
                <a:gridCol w="6350002">
                  <a:extLst>
                    <a:ext uri="{9D8B030D-6E8A-4147-A177-3AD203B41FA5}">
                      <a16:colId xmlns:a16="http://schemas.microsoft.com/office/drawing/2014/main" val="1808466348"/>
                    </a:ext>
                  </a:extLst>
                </a:gridCol>
              </a:tblGrid>
              <a:tr h="982134">
                <a:tc>
                  <a:txBody>
                    <a:bodyPr/>
                    <a:lstStyle/>
                    <a:p>
                      <a:r>
                        <a:rPr lang="en-US" dirty="0">
                          <a:solidFill>
                            <a:schemeClr val="tx1"/>
                          </a:solidFill>
                        </a:rPr>
                        <a:t>&lt;script type = "text/</a:t>
                      </a:r>
                      <a:r>
                        <a:rPr lang="en-US" dirty="0" err="1">
                          <a:solidFill>
                            <a:schemeClr val="tx1"/>
                          </a:solidFill>
                        </a:rPr>
                        <a:t>javascript</a:t>
                      </a:r>
                      <a:r>
                        <a:rPr lang="en-US" dirty="0">
                          <a:solidFill>
                            <a:schemeClr val="tx1"/>
                          </a:solidFill>
                        </a:rPr>
                        <a:t>"&gt; </a:t>
                      </a:r>
                    </a:p>
                    <a:p>
                      <a:r>
                        <a:rPr lang="en-US" dirty="0">
                          <a:solidFill>
                            <a:schemeClr val="tx1"/>
                          </a:solidFill>
                        </a:rPr>
                        <a:t> </a:t>
                      </a:r>
                      <a:r>
                        <a:rPr lang="en-US" dirty="0" err="1">
                          <a:solidFill>
                            <a:schemeClr val="tx1"/>
                          </a:solidFill>
                        </a:rPr>
                        <a:t>window.print</a:t>
                      </a:r>
                      <a:r>
                        <a:rPr lang="en-US" dirty="0">
                          <a:solidFill>
                            <a:schemeClr val="tx1"/>
                          </a:solidFill>
                        </a:rPr>
                        <a:t>(;</a:t>
                      </a:r>
                    </a:p>
                    <a:p>
                      <a:r>
                        <a:rPr lang="en-US" dirty="0">
                          <a:solidFill>
                            <a:schemeClr val="tx1"/>
                          </a:solidFill>
                        </a:rPr>
                        <a:t>&lt;/script&gt;</a:t>
                      </a:r>
                      <a:endParaRPr lang="en-IN" dirty="0">
                        <a:solidFill>
                          <a:schemeClr val="tx1"/>
                        </a:solidFill>
                      </a:endParaRPr>
                    </a:p>
                  </a:txBody>
                  <a:tcPr>
                    <a:solidFill>
                      <a:schemeClr val="bg1"/>
                    </a:solidFill>
                  </a:tcPr>
                </a:tc>
                <a:extLst>
                  <a:ext uri="{0D108BD9-81ED-4DB2-BD59-A6C34878D82A}">
                    <a16:rowId xmlns:a16="http://schemas.microsoft.com/office/drawing/2014/main" val="1241518413"/>
                  </a:ext>
                </a:extLst>
              </a:tr>
            </a:tbl>
          </a:graphicData>
        </a:graphic>
      </p:graphicFrame>
    </p:spTree>
    <p:extLst>
      <p:ext uri="{BB962C8B-B14F-4D97-AF65-F5344CB8AC3E}">
        <p14:creationId xmlns:p14="http://schemas.microsoft.com/office/powerpoint/2010/main" val="245195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6496-5B0D-4A74-9EAB-2D7E9A067817}"/>
              </a:ext>
            </a:extLst>
          </p:cNvPr>
          <p:cNvSpPr>
            <a:spLocks noGrp="1"/>
          </p:cNvSpPr>
          <p:nvPr>
            <p:ph type="title"/>
          </p:nvPr>
        </p:nvSpPr>
        <p:spPr/>
        <p:txBody>
          <a:bodyPr/>
          <a:lstStyle/>
          <a:p>
            <a:r>
              <a:rPr lang="en-IN" dirty="0"/>
              <a:t>Runtime Errors</a:t>
            </a:r>
          </a:p>
        </p:txBody>
      </p:sp>
      <p:sp>
        <p:nvSpPr>
          <p:cNvPr id="3" name="Content Placeholder 2">
            <a:extLst>
              <a:ext uri="{FF2B5EF4-FFF2-40B4-BE49-F238E27FC236}">
                <a16:creationId xmlns:a16="http://schemas.microsoft.com/office/drawing/2014/main" id="{2FBD8F34-F36E-419D-8F2D-20DDE3A780C7}"/>
              </a:ext>
            </a:extLst>
          </p:cNvPr>
          <p:cNvSpPr>
            <a:spLocks noGrp="1"/>
          </p:cNvSpPr>
          <p:nvPr>
            <p:ph idx="1"/>
          </p:nvPr>
        </p:nvSpPr>
        <p:spPr/>
        <p:txBody>
          <a:bodyPr/>
          <a:lstStyle/>
          <a:p>
            <a:pPr algn="l"/>
            <a:r>
              <a:rPr lang="en-US" sz="2200" b="0" i="0" dirty="0">
                <a:solidFill>
                  <a:srgbClr val="000000"/>
                </a:solidFill>
                <a:effectLst/>
                <a:latin typeface="Times New Roman" panose="02020603050405020304" pitchFamily="18" charset="0"/>
                <a:cs typeface="Times New Roman" panose="02020603050405020304" pitchFamily="18" charset="0"/>
              </a:rPr>
              <a:t>Runtime Errors:-Runtime errors, also called </a:t>
            </a:r>
            <a:r>
              <a:rPr lang="en-US" sz="2200" b="1" i="0" dirty="0">
                <a:solidFill>
                  <a:srgbClr val="000000"/>
                </a:solidFill>
                <a:effectLst/>
                <a:latin typeface="Times New Roman" panose="02020603050405020304" pitchFamily="18" charset="0"/>
                <a:cs typeface="Times New Roman" panose="02020603050405020304" pitchFamily="18" charset="0"/>
              </a:rPr>
              <a:t>exceptions,</a:t>
            </a:r>
            <a:r>
              <a:rPr lang="en-US" sz="2200" b="0" i="0" dirty="0">
                <a:solidFill>
                  <a:srgbClr val="000000"/>
                </a:solidFill>
                <a:effectLst/>
                <a:latin typeface="Times New Roman" panose="02020603050405020304" pitchFamily="18" charset="0"/>
                <a:cs typeface="Times New Roman" panose="02020603050405020304" pitchFamily="18" charset="0"/>
              </a:rPr>
              <a:t> occur during execution (after compilation/interpretation).</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For example, the following line causes a runtime error because here the syntax is correct, but at runtime, it is trying to call a method that does not exist.</a:t>
            </a:r>
          </a:p>
          <a:p>
            <a:pPr marL="0" indent="0">
              <a:buNone/>
            </a:pPr>
            <a:endParaRPr lang="en-IN" dirty="0"/>
          </a:p>
        </p:txBody>
      </p:sp>
      <p:sp>
        <p:nvSpPr>
          <p:cNvPr id="9" name="Rectangle 2">
            <a:extLst>
              <a:ext uri="{FF2B5EF4-FFF2-40B4-BE49-F238E27FC236}">
                <a16:creationId xmlns:a16="http://schemas.microsoft.com/office/drawing/2014/main" id="{F97565D8-3536-40EC-8489-BBEE978EC4B4}"/>
              </a:ext>
            </a:extLst>
          </p:cNvPr>
          <p:cNvSpPr>
            <a:spLocks noChangeArrowheads="1"/>
          </p:cNvSpPr>
          <p:nvPr/>
        </p:nvSpPr>
        <p:spPr bwMode="auto">
          <a:xfrm>
            <a:off x="1269999" y="3359751"/>
            <a:ext cx="3259667" cy="69249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var(--bs-font-monospace)"/>
              </a:rPr>
              <a:t>&lt;script type = "text/</a:t>
            </a:r>
            <a:r>
              <a:rPr kumimoji="0" lang="en-US" altLang="en-US" sz="1400" b="1" i="0" u="none" strike="noStrike" cap="none" normalizeH="0" baseline="0" dirty="0" err="1">
                <a:ln>
                  <a:noFill/>
                </a:ln>
                <a:solidFill>
                  <a:srgbClr val="000000"/>
                </a:solidFill>
                <a:effectLst/>
                <a:latin typeface="var(--bs-font-monospace)"/>
              </a:rPr>
              <a:t>javascript</a:t>
            </a:r>
            <a:r>
              <a:rPr kumimoji="0" lang="en-US" altLang="en-US" sz="1400" b="1" i="0" u="none" strike="noStrike" cap="none" normalizeH="0" baseline="0" dirty="0">
                <a:ln>
                  <a:noFill/>
                </a:ln>
                <a:solidFill>
                  <a:srgbClr val="000000"/>
                </a:solidFill>
                <a:effectLst/>
                <a:latin typeface="var(--bs-font-monospace)"/>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var(--bs-font-monospace)"/>
              </a:rPr>
              <a:t> </a:t>
            </a:r>
            <a:r>
              <a:rPr kumimoji="0" lang="en-US" altLang="en-US" sz="1400" b="1" i="0" u="none" strike="noStrike" cap="none" normalizeH="0" baseline="0" dirty="0" err="1">
                <a:ln>
                  <a:noFill/>
                </a:ln>
                <a:solidFill>
                  <a:srgbClr val="000000"/>
                </a:solidFill>
                <a:effectLst/>
                <a:latin typeface="var(--bs-font-monospace)"/>
              </a:rPr>
              <a:t>window.printme</a:t>
            </a:r>
            <a:r>
              <a:rPr kumimoji="0" lang="en-US" altLang="en-US" sz="1400" b="1" i="0" u="none" strike="noStrike" cap="none" normalizeH="0" baseline="0" dirty="0">
                <a:ln>
                  <a:noFill/>
                </a:ln>
                <a:solidFill>
                  <a:srgbClr val="000000"/>
                </a:solidFill>
                <a:effectLst/>
                <a:latin typeface="var(--bs-font-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var(--bs-font-monospace)"/>
              </a:rPr>
              <a:t>&lt;/script&gt;</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3792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F74C-2A76-45CE-B92A-B7677A60B88B}"/>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Logical Errors</a:t>
            </a:r>
            <a:endParaRPr lang="en-IN" dirty="0"/>
          </a:p>
        </p:txBody>
      </p:sp>
      <p:sp>
        <p:nvSpPr>
          <p:cNvPr id="3" name="Content Placeholder 2">
            <a:extLst>
              <a:ext uri="{FF2B5EF4-FFF2-40B4-BE49-F238E27FC236}">
                <a16:creationId xmlns:a16="http://schemas.microsoft.com/office/drawing/2014/main" id="{5D0B2663-1707-48EC-BF40-4036AD186FD0}"/>
              </a:ext>
            </a:extLst>
          </p:cNvPr>
          <p:cNvSpPr>
            <a:spLocks noGrp="1"/>
          </p:cNvSpPr>
          <p:nvPr>
            <p:ph idx="1"/>
          </p:nvPr>
        </p:nvSpPr>
        <p:spPr/>
        <p:txBody>
          <a:bodyPr>
            <a:norm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Logic errors can be the most difficult type of errors to track down. These errors are not the result of a syntax or runtime error. Instead, they occur when you make a mistake in the logic that drives your script and you do not get the result you expected.</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You cannot catch those errors, because it depends on your business requirement what type of logic you want to put in your program.</a:t>
            </a:r>
          </a:p>
        </p:txBody>
      </p:sp>
    </p:spTree>
    <p:extLst>
      <p:ext uri="{BB962C8B-B14F-4D97-AF65-F5344CB8AC3E}">
        <p14:creationId xmlns:p14="http://schemas.microsoft.com/office/powerpoint/2010/main" val="125451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538C-D1CC-4F4D-A04B-34A45CEDDFFD}"/>
              </a:ext>
            </a:extLst>
          </p:cNvPr>
          <p:cNvSpPr>
            <a:spLocks noGrp="1"/>
          </p:cNvSpPr>
          <p:nvPr>
            <p:ph type="title"/>
          </p:nvPr>
        </p:nvSpPr>
        <p:spPr/>
        <p:txBody>
          <a:bodyPr/>
          <a:lstStyle/>
          <a:p>
            <a:r>
              <a:rPr lang="en-US" sz="4400" b="0" i="0" dirty="0">
                <a:solidFill>
                  <a:srgbClr val="000000"/>
                </a:solidFill>
                <a:effectLst/>
                <a:latin typeface="Times New Roman" panose="02020603050405020304" pitchFamily="18" charset="0"/>
                <a:cs typeface="Times New Roman" panose="02020603050405020304" pitchFamily="18" charset="0"/>
              </a:rPr>
              <a:t>The try...catch...finally Statement</a:t>
            </a:r>
            <a:endParaRPr lang="en-IN" dirty="0"/>
          </a:p>
        </p:txBody>
      </p:sp>
      <p:sp>
        <p:nvSpPr>
          <p:cNvPr id="3" name="Content Placeholder 2">
            <a:extLst>
              <a:ext uri="{FF2B5EF4-FFF2-40B4-BE49-F238E27FC236}">
                <a16:creationId xmlns:a16="http://schemas.microsoft.com/office/drawing/2014/main" id="{ACDA8D85-FB31-4E5C-8581-36C78949C32E}"/>
              </a:ext>
            </a:extLst>
          </p:cNvPr>
          <p:cNvSpPr>
            <a:spLocks noGrp="1"/>
          </p:cNvSpPr>
          <p:nvPr>
            <p:ph idx="1"/>
          </p:nvPr>
        </p:nvSpPr>
        <p:spPr>
          <a:xfrm>
            <a:off x="728134" y="1546225"/>
            <a:ext cx="10515600" cy="4351338"/>
          </a:xfrm>
        </p:spPr>
        <p:txBody>
          <a:bodyPr>
            <a:normAutofit fontScale="92500"/>
          </a:bodyPr>
          <a:lstStyle/>
          <a:p>
            <a:pPr algn="just"/>
            <a:r>
              <a:rPr lang="en-US" sz="2200" b="0" i="0" dirty="0">
                <a:solidFill>
                  <a:srgbClr val="000000"/>
                </a:solidFill>
                <a:effectLst/>
                <a:latin typeface="Times New Roman" panose="02020603050405020304" pitchFamily="18" charset="0"/>
                <a:cs typeface="Times New Roman" panose="02020603050405020304" pitchFamily="18" charset="0"/>
              </a:rPr>
              <a:t>The latest versions of JavaScript added exception handling capabilities. JavaScript implements the </a:t>
            </a:r>
            <a:r>
              <a:rPr lang="en-US" sz="2200" b="1" i="0" dirty="0">
                <a:solidFill>
                  <a:srgbClr val="000000"/>
                </a:solidFill>
                <a:effectLst/>
                <a:latin typeface="Times New Roman" panose="02020603050405020304" pitchFamily="18" charset="0"/>
                <a:cs typeface="Times New Roman" panose="02020603050405020304" pitchFamily="18" charset="0"/>
              </a:rPr>
              <a:t>try...catch...finally</a:t>
            </a:r>
            <a:r>
              <a:rPr lang="en-US" sz="2200" b="0" i="0" dirty="0">
                <a:solidFill>
                  <a:srgbClr val="000000"/>
                </a:solidFill>
                <a:effectLst/>
                <a:latin typeface="Times New Roman" panose="02020603050405020304" pitchFamily="18" charset="0"/>
                <a:cs typeface="Times New Roman" panose="02020603050405020304" pitchFamily="18" charset="0"/>
              </a:rPr>
              <a:t> construct as well as the </a:t>
            </a:r>
            <a:r>
              <a:rPr lang="en-US" sz="2200" b="1" i="0" dirty="0">
                <a:solidFill>
                  <a:srgbClr val="000000"/>
                </a:solidFill>
                <a:effectLst/>
                <a:latin typeface="Times New Roman" panose="02020603050405020304" pitchFamily="18" charset="0"/>
                <a:cs typeface="Times New Roman" panose="02020603050405020304" pitchFamily="18" charset="0"/>
              </a:rPr>
              <a:t>throw</a:t>
            </a:r>
            <a:r>
              <a:rPr lang="en-US" sz="2200" b="0" i="0" dirty="0">
                <a:solidFill>
                  <a:srgbClr val="000000"/>
                </a:solidFill>
                <a:effectLst/>
                <a:latin typeface="Times New Roman" panose="02020603050405020304" pitchFamily="18" charset="0"/>
                <a:cs typeface="Times New Roman" panose="02020603050405020304" pitchFamily="18" charset="0"/>
              </a:rPr>
              <a:t> operator to handle exceptions.</a:t>
            </a:r>
          </a:p>
          <a:p>
            <a:pPr algn="just"/>
            <a:r>
              <a:rPr lang="en-US" sz="2200" b="0" i="0" dirty="0">
                <a:solidFill>
                  <a:srgbClr val="000000"/>
                </a:solidFill>
                <a:effectLst/>
                <a:latin typeface="Times New Roman" panose="02020603050405020304" pitchFamily="18" charset="0"/>
                <a:cs typeface="Times New Roman" panose="02020603050405020304" pitchFamily="18" charset="0"/>
              </a:rPr>
              <a:t>You can </a:t>
            </a:r>
            <a:r>
              <a:rPr lang="en-US" sz="2200" b="1" i="0" dirty="0">
                <a:solidFill>
                  <a:srgbClr val="000000"/>
                </a:solidFill>
                <a:effectLst/>
                <a:latin typeface="Times New Roman" panose="02020603050405020304" pitchFamily="18" charset="0"/>
                <a:cs typeface="Times New Roman" panose="02020603050405020304" pitchFamily="18" charset="0"/>
              </a:rPr>
              <a:t>catch</a:t>
            </a:r>
            <a:r>
              <a:rPr lang="en-US" sz="2200" b="0" i="0" dirty="0">
                <a:solidFill>
                  <a:srgbClr val="000000"/>
                </a:solidFill>
                <a:effectLst/>
                <a:latin typeface="Times New Roman" panose="02020603050405020304" pitchFamily="18" charset="0"/>
                <a:cs typeface="Times New Roman" panose="02020603050405020304" pitchFamily="18" charset="0"/>
              </a:rPr>
              <a:t> programmer-generated and </a:t>
            </a:r>
            <a:r>
              <a:rPr lang="en-US" sz="2200" b="1" i="0" dirty="0">
                <a:solidFill>
                  <a:srgbClr val="000000"/>
                </a:solidFill>
                <a:effectLst/>
                <a:latin typeface="Times New Roman" panose="02020603050405020304" pitchFamily="18" charset="0"/>
                <a:cs typeface="Times New Roman" panose="02020603050405020304" pitchFamily="18" charset="0"/>
              </a:rPr>
              <a:t>runtime</a:t>
            </a:r>
            <a:r>
              <a:rPr lang="en-US" sz="2200" b="0" i="0" dirty="0">
                <a:solidFill>
                  <a:srgbClr val="000000"/>
                </a:solidFill>
                <a:effectLst/>
                <a:latin typeface="Times New Roman" panose="02020603050405020304" pitchFamily="18" charset="0"/>
                <a:cs typeface="Times New Roman" panose="02020603050405020304" pitchFamily="18" charset="0"/>
              </a:rPr>
              <a:t> exceptions, but you cannot </a:t>
            </a:r>
            <a:r>
              <a:rPr lang="en-US" sz="2200" b="1" i="0" dirty="0">
                <a:solidFill>
                  <a:srgbClr val="000000"/>
                </a:solidFill>
                <a:effectLst/>
                <a:latin typeface="Times New Roman" panose="02020603050405020304" pitchFamily="18" charset="0"/>
                <a:cs typeface="Times New Roman" panose="02020603050405020304" pitchFamily="18" charset="0"/>
              </a:rPr>
              <a:t>catch</a:t>
            </a:r>
            <a:r>
              <a:rPr lang="en-US" sz="2200" b="0" i="0" dirty="0">
                <a:solidFill>
                  <a:srgbClr val="000000"/>
                </a:solidFill>
                <a:effectLst/>
                <a:latin typeface="Times New Roman" panose="02020603050405020304" pitchFamily="18" charset="0"/>
                <a:cs typeface="Times New Roman" panose="02020603050405020304" pitchFamily="18" charset="0"/>
              </a:rPr>
              <a:t> JavaScript syntax errors.</a:t>
            </a:r>
          </a:p>
          <a:p>
            <a:pPr marL="0" indent="0">
              <a:buNone/>
            </a:pPr>
            <a:endParaRPr lang="en-US" sz="22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200" b="0" i="0" dirty="0">
              <a:solidFill>
                <a:srgbClr val="000000"/>
              </a:solidFill>
              <a:effectLst/>
              <a:latin typeface="Times New Roman" panose="02020603050405020304" pitchFamily="18" charset="0"/>
              <a:cs typeface="Times New Roman" panose="02020603050405020304" pitchFamily="18" charset="0"/>
            </a:endParaRPr>
          </a:p>
          <a:p>
            <a:r>
              <a:rPr lang="en-US" sz="2200" b="0" i="0" dirty="0">
                <a:solidFill>
                  <a:srgbClr val="000000"/>
                </a:solidFill>
                <a:effectLst/>
                <a:latin typeface="Times New Roman" panose="02020603050405020304" pitchFamily="18" charset="0"/>
                <a:cs typeface="Times New Roman" panose="02020603050405020304" pitchFamily="18" charset="0"/>
              </a:rPr>
              <a:t>The </a:t>
            </a:r>
            <a:r>
              <a:rPr lang="en-US" sz="2200" b="1" i="0" dirty="0">
                <a:solidFill>
                  <a:srgbClr val="000000"/>
                </a:solidFill>
                <a:effectLst/>
                <a:latin typeface="Times New Roman" panose="02020603050405020304" pitchFamily="18" charset="0"/>
                <a:cs typeface="Times New Roman" panose="02020603050405020304" pitchFamily="18" charset="0"/>
              </a:rPr>
              <a:t>try</a:t>
            </a:r>
            <a:r>
              <a:rPr lang="en-US" sz="2200" b="0" i="0" dirty="0">
                <a:solidFill>
                  <a:srgbClr val="000000"/>
                </a:solidFill>
                <a:effectLst/>
                <a:latin typeface="Times New Roman" panose="02020603050405020304" pitchFamily="18" charset="0"/>
                <a:cs typeface="Times New Roman" panose="02020603050405020304" pitchFamily="18" charset="0"/>
              </a:rPr>
              <a:t> block must be followed by either exactly one </a:t>
            </a:r>
            <a:r>
              <a:rPr lang="en-US" sz="2200" b="1" i="0" dirty="0">
                <a:solidFill>
                  <a:srgbClr val="000000"/>
                </a:solidFill>
                <a:effectLst/>
                <a:latin typeface="Times New Roman" panose="02020603050405020304" pitchFamily="18" charset="0"/>
                <a:cs typeface="Times New Roman" panose="02020603050405020304" pitchFamily="18" charset="0"/>
              </a:rPr>
              <a:t>catch</a:t>
            </a:r>
            <a:r>
              <a:rPr lang="en-US" sz="2200" b="0" i="0" dirty="0">
                <a:solidFill>
                  <a:srgbClr val="000000"/>
                </a:solidFill>
                <a:effectLst/>
                <a:latin typeface="Times New Roman" panose="02020603050405020304" pitchFamily="18" charset="0"/>
                <a:cs typeface="Times New Roman" panose="02020603050405020304" pitchFamily="18" charset="0"/>
              </a:rPr>
              <a:t> block or one </a:t>
            </a:r>
            <a:r>
              <a:rPr lang="en-US" sz="2200" b="1" i="0" dirty="0">
                <a:solidFill>
                  <a:srgbClr val="000000"/>
                </a:solidFill>
                <a:effectLst/>
                <a:latin typeface="Times New Roman" panose="02020603050405020304" pitchFamily="18" charset="0"/>
                <a:cs typeface="Times New Roman" panose="02020603050405020304" pitchFamily="18" charset="0"/>
              </a:rPr>
              <a:t>finally</a:t>
            </a:r>
            <a:r>
              <a:rPr lang="en-US" sz="2200" b="0" i="0" dirty="0">
                <a:solidFill>
                  <a:srgbClr val="000000"/>
                </a:solidFill>
                <a:effectLst/>
                <a:latin typeface="Times New Roman" panose="02020603050405020304" pitchFamily="18" charset="0"/>
                <a:cs typeface="Times New Roman" panose="02020603050405020304" pitchFamily="18" charset="0"/>
              </a:rPr>
              <a:t> block (or one of both). When an exception occurs in the </a:t>
            </a:r>
            <a:r>
              <a:rPr lang="en-US" sz="2200" b="1" i="0" dirty="0">
                <a:solidFill>
                  <a:srgbClr val="000000"/>
                </a:solidFill>
                <a:effectLst/>
                <a:latin typeface="Times New Roman" panose="02020603050405020304" pitchFamily="18" charset="0"/>
                <a:cs typeface="Times New Roman" panose="02020603050405020304" pitchFamily="18" charset="0"/>
              </a:rPr>
              <a:t>try</a:t>
            </a:r>
            <a:r>
              <a:rPr lang="en-US" sz="2200" b="0" i="0" dirty="0">
                <a:solidFill>
                  <a:srgbClr val="000000"/>
                </a:solidFill>
                <a:effectLst/>
                <a:latin typeface="Times New Roman" panose="02020603050405020304" pitchFamily="18" charset="0"/>
                <a:cs typeface="Times New Roman" panose="02020603050405020304" pitchFamily="18" charset="0"/>
              </a:rPr>
              <a:t> block, the exception is placed in </a:t>
            </a:r>
            <a:r>
              <a:rPr lang="en-US" sz="2200" b="1" i="0" dirty="0">
                <a:solidFill>
                  <a:srgbClr val="000000"/>
                </a:solidFill>
                <a:effectLst/>
                <a:latin typeface="Times New Roman" panose="02020603050405020304" pitchFamily="18" charset="0"/>
                <a:cs typeface="Times New Roman" panose="02020603050405020304" pitchFamily="18" charset="0"/>
              </a:rPr>
              <a:t>e</a:t>
            </a:r>
            <a:r>
              <a:rPr lang="en-US" sz="2200" b="0" i="0" dirty="0">
                <a:solidFill>
                  <a:srgbClr val="000000"/>
                </a:solidFill>
                <a:effectLst/>
                <a:latin typeface="Times New Roman" panose="02020603050405020304" pitchFamily="18" charset="0"/>
                <a:cs typeface="Times New Roman" panose="02020603050405020304" pitchFamily="18" charset="0"/>
              </a:rPr>
              <a:t> and the </a:t>
            </a:r>
            <a:r>
              <a:rPr lang="en-US" sz="2200" b="1" i="0" dirty="0">
                <a:solidFill>
                  <a:srgbClr val="000000"/>
                </a:solidFill>
                <a:effectLst/>
                <a:latin typeface="Times New Roman" panose="02020603050405020304" pitchFamily="18" charset="0"/>
                <a:cs typeface="Times New Roman" panose="02020603050405020304" pitchFamily="18" charset="0"/>
              </a:rPr>
              <a:t>catch</a:t>
            </a:r>
            <a:r>
              <a:rPr lang="en-US" sz="2200" b="0" i="0" dirty="0">
                <a:solidFill>
                  <a:srgbClr val="000000"/>
                </a:solidFill>
                <a:effectLst/>
                <a:latin typeface="Times New Roman" panose="02020603050405020304" pitchFamily="18" charset="0"/>
                <a:cs typeface="Times New Roman" panose="02020603050405020304" pitchFamily="18" charset="0"/>
              </a:rPr>
              <a:t> block is executed. The optional </a:t>
            </a:r>
            <a:r>
              <a:rPr lang="en-US" sz="2200" b="1" i="0" dirty="0">
                <a:solidFill>
                  <a:srgbClr val="000000"/>
                </a:solidFill>
                <a:effectLst/>
                <a:latin typeface="Times New Roman" panose="02020603050405020304" pitchFamily="18" charset="0"/>
                <a:cs typeface="Times New Roman" panose="02020603050405020304" pitchFamily="18" charset="0"/>
              </a:rPr>
              <a:t>finally</a:t>
            </a:r>
            <a:r>
              <a:rPr lang="en-US" sz="2200" b="0" i="0" dirty="0">
                <a:solidFill>
                  <a:srgbClr val="000000"/>
                </a:solidFill>
                <a:effectLst/>
                <a:latin typeface="Times New Roman" panose="02020603050405020304" pitchFamily="18" charset="0"/>
                <a:cs typeface="Times New Roman" panose="02020603050405020304" pitchFamily="18" charset="0"/>
              </a:rPr>
              <a:t> block executes unconditionally after try/catch.</a:t>
            </a:r>
          </a:p>
          <a:p>
            <a:pPr algn="l"/>
            <a:r>
              <a:rPr lang="en-US" sz="2200" b="0" i="0" dirty="0">
                <a:solidFill>
                  <a:srgbClr val="000000"/>
                </a:solidFill>
                <a:effectLst/>
                <a:latin typeface="Heebo" pitchFamily="2" charset="-79"/>
                <a:cs typeface="Heebo" pitchFamily="2" charset="-79"/>
              </a:rPr>
              <a:t>The throw Statement:-</a:t>
            </a:r>
            <a:r>
              <a:rPr lang="en-US" sz="2200" b="0" i="0" dirty="0">
                <a:solidFill>
                  <a:srgbClr val="000000"/>
                </a:solidFill>
                <a:effectLst/>
                <a:latin typeface="Nunito" pitchFamily="2" charset="0"/>
              </a:rPr>
              <a:t>You can use </a:t>
            </a:r>
            <a:r>
              <a:rPr lang="en-US" sz="2200" b="1" i="0" dirty="0">
                <a:solidFill>
                  <a:srgbClr val="000000"/>
                </a:solidFill>
                <a:effectLst/>
                <a:latin typeface="Nunito" pitchFamily="2" charset="0"/>
              </a:rPr>
              <a:t>throw</a:t>
            </a:r>
            <a:r>
              <a:rPr lang="en-US" sz="2200" b="0" i="0" dirty="0">
                <a:solidFill>
                  <a:srgbClr val="000000"/>
                </a:solidFill>
                <a:effectLst/>
                <a:latin typeface="Nunito" pitchFamily="2" charset="0"/>
              </a:rPr>
              <a:t> statement to raise your built-in exceptions or your customized exceptions. Later these exceptions can be captured and you can take an appropriate action.</a:t>
            </a:r>
          </a:p>
          <a:p>
            <a:endParaRPr lang="en-IN" sz="2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4A5B430-EF96-41BD-A8A2-9003B05270F6}"/>
              </a:ext>
            </a:extLst>
          </p:cNvPr>
          <p:cNvSpPr>
            <a:spLocks noChangeArrowheads="1"/>
          </p:cNvSpPr>
          <p:nvPr/>
        </p:nvSpPr>
        <p:spPr bwMode="auto">
          <a:xfrm>
            <a:off x="1024466" y="2598510"/>
            <a:ext cx="8119534" cy="112338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var(--bs-font-monospace)"/>
              </a:rPr>
              <a:t>&lt;script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var(--bs-font-monospace)"/>
              </a:rPr>
              <a:t>&lt;!-- try { // Code to run [break;]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var(--bs-font-monospace)"/>
              </a:rPr>
              <a:t>catch ( e ) { // Code to run if an exception occurs [break;]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var(--bs-font-monospace)"/>
              </a:rPr>
              <a:t> [ finally { // Code that is always executed regardless of // an exception occurring }]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var(--bs-font-monospace)"/>
              </a:rPr>
              <a:t>&lt;/script&gt;</a:t>
            </a:r>
            <a:r>
              <a:rPr kumimoji="0" lang="en-US" altLang="en-US" sz="1400" b="1" i="0" u="none" strike="noStrike" cap="none" normalizeH="0" baseline="0" dirty="0">
                <a:ln>
                  <a:noFill/>
                </a:ln>
                <a:effectLst/>
              </a:rPr>
              <a:t> </a:t>
            </a:r>
            <a:endParaRPr kumimoji="0" lang="en-US" altLang="en-US" sz="1400" b="1"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01699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1116</TotalTime>
  <Words>4609</Words>
  <Application>Microsoft Office PowerPoint</Application>
  <PresentationFormat>Widescreen</PresentationFormat>
  <Paragraphs>506</Paragraphs>
  <Slides>51</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51</vt:i4>
      </vt:variant>
    </vt:vector>
  </HeadingPairs>
  <TitlesOfParts>
    <vt:vector size="72" baseType="lpstr">
      <vt:lpstr>-apple-system</vt:lpstr>
      <vt:lpstr>Arial</vt:lpstr>
      <vt:lpstr>Calibri</vt:lpstr>
      <vt:lpstr>Calibri Light</vt:lpstr>
      <vt:lpstr>Cascadia Code</vt:lpstr>
      <vt:lpstr>Cascadia Code Light</vt:lpstr>
      <vt:lpstr>Consolas</vt:lpstr>
      <vt:lpstr>erdana</vt:lpstr>
      <vt:lpstr>Heebo</vt:lpstr>
      <vt:lpstr>inter-bold</vt:lpstr>
      <vt:lpstr>inter-regular</vt:lpstr>
      <vt:lpstr>Nunito</vt:lpstr>
      <vt:lpstr>Patron</vt:lpstr>
      <vt:lpstr>Segoe UI</vt:lpstr>
      <vt:lpstr>SFMono-Regular</vt:lpstr>
      <vt:lpstr>times new roman</vt:lpstr>
      <vt:lpstr>times new roman</vt:lpstr>
      <vt:lpstr>var(--bs-font-monospace)</vt:lpstr>
      <vt:lpstr>Verdana</vt:lpstr>
      <vt:lpstr>Wingdings</vt:lpstr>
      <vt:lpstr>Office Theme</vt:lpstr>
      <vt:lpstr>JavaScript Maps</vt:lpstr>
      <vt:lpstr>Features of Javascript map function</vt:lpstr>
      <vt:lpstr>How to Create a Map</vt:lpstr>
      <vt:lpstr>Regular Expressions</vt:lpstr>
      <vt:lpstr>Regular Expression Patterns</vt:lpstr>
      <vt:lpstr>Errors &amp; Exceptions Handling</vt:lpstr>
      <vt:lpstr>Runtime Errors</vt:lpstr>
      <vt:lpstr>Logical Errors</vt:lpstr>
      <vt:lpstr>The try...catch...finally Statement</vt:lpstr>
      <vt:lpstr>This Keyword</vt:lpstr>
      <vt:lpstr>This Keyword</vt:lpstr>
      <vt:lpstr>This Precedence</vt:lpstr>
      <vt:lpstr>Browser Object Model</vt:lpstr>
      <vt:lpstr>Window Object</vt:lpstr>
      <vt:lpstr>JavaScript History Object</vt:lpstr>
      <vt:lpstr>JavaScript Navigator and Screen Object</vt:lpstr>
      <vt:lpstr>Document Object Model</vt:lpstr>
      <vt:lpstr>Properties of document object</vt:lpstr>
      <vt:lpstr>JavaScript Async</vt:lpstr>
      <vt:lpstr>Callbacks</vt:lpstr>
      <vt:lpstr>Asynchronous</vt:lpstr>
      <vt:lpstr>When to use async programming</vt:lpstr>
      <vt:lpstr> Promises</vt:lpstr>
      <vt:lpstr>Promise Object Properties</vt:lpstr>
      <vt:lpstr>Async</vt:lpstr>
      <vt:lpstr>JQuery</vt:lpstr>
      <vt:lpstr>What is jQuery</vt:lpstr>
      <vt:lpstr>jQuery Important Features</vt:lpstr>
      <vt:lpstr>Advantages of jQuery</vt:lpstr>
      <vt:lpstr>jQuery Syntax</vt:lpstr>
      <vt:lpstr>jQuery Selectors</vt:lpstr>
      <vt:lpstr>Select Elements by Name</vt:lpstr>
      <vt:lpstr>jQuery Methods</vt:lpstr>
      <vt:lpstr>Manipulate HTML Attributes using jQuery</vt:lpstr>
      <vt:lpstr>jQuery Events</vt:lpstr>
      <vt:lpstr>jQuery Event Methods</vt:lpstr>
      <vt:lpstr>jQuery Event Methods(Continue…)</vt:lpstr>
      <vt:lpstr>jQuery Callback Functions</vt:lpstr>
      <vt:lpstr>jQuery - Chaining</vt:lpstr>
      <vt:lpstr>jQuery - Get Content and Attributes</vt:lpstr>
      <vt:lpstr>AJAX</vt:lpstr>
      <vt:lpstr>AJAX Introduction</vt:lpstr>
      <vt:lpstr>AJAX Example </vt:lpstr>
      <vt:lpstr>The XMLHttpRequest Object</vt:lpstr>
      <vt:lpstr>XMLHttpRequest Object Properties</vt:lpstr>
      <vt:lpstr>Access Across Domains</vt:lpstr>
      <vt:lpstr>jQuery ajax() Method</vt:lpstr>
      <vt:lpstr>GET or POST?</vt:lpstr>
      <vt:lpstr>jQuery get() Method</vt:lpstr>
      <vt:lpstr>jQuery post() Method</vt:lpstr>
      <vt:lpstr>jQuery load()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Maps</dc:title>
  <dc:creator>Ellis Tarmaster</dc:creator>
  <cp:lastModifiedBy>TGSUser131</cp:lastModifiedBy>
  <cp:revision>4</cp:revision>
  <dcterms:created xsi:type="dcterms:W3CDTF">2023-08-11T03:46:09Z</dcterms:created>
  <dcterms:modified xsi:type="dcterms:W3CDTF">2025-03-07T05:45:13Z</dcterms:modified>
</cp:coreProperties>
</file>