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80106A-B233-4068-9458-7D93840F4F30}">
  <a:tblStyle styleId="{4880106A-B233-4068-9458-7D93840F4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5104e8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45104e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a6c835b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a6c835b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a6c835b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a6c835b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d11ba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d11b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5426a3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5426a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d11ba2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d11ba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d11ba2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4d11ba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d11ba2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d11ba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6428b2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6428b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a6c835b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a6c835b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a6c835b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a6c835b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4c2a90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4c2a9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887c58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887c5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a6c835b_1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a6c835b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5426a3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45426a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a6c835b_1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a6c835b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6c835b_1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a6c835b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5426a3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5426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a6c835b_1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9a6c835b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887c584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887c58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a6c835b_1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a6c835b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9a6c835b_1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9a6c835b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45426a3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45426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a6c835b_1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9a6c835b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9a6c835b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9a6c835b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45426a3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45426a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a6c835b_1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a6c835b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a6c835b_1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a6c835b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a6c835b_1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9a6c835b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50cc3a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50cc3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9a6c835b_1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9a6c835b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9a6c835b_1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9a6c835b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40fc364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640fc36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40f8daa2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40f8daa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4d11ba2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4d11ba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e887c584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e887c58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4e8d8db7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4e8d8d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a6c835b_1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9a6c835b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4d11ba2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4d11ba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9a6c835b_1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9a6c835b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4e8d8db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4e8d8d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4e8d8db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4e8d8d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52e6f8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52e6f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4e8d8db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4e8d8d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3f5ca0e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3f5ca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52e6f8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52e6f8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2e6f86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52e6f8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55cf97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55cf9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dfcd16a9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dfcd16a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f30ba5d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f30ba5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30ba5d7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f30ba5d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52e6f86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52e6f8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55cf977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55cf97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52e6f86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52e6f8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52e6f86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52e6f8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0f8daa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0f8da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52e6f86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52e6f8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55cf977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55cf9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52e6f86f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52e6f8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55cf977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55cf97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52e6f86f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52e6f8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55cf977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55cf97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52e6f86f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52e6f8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55cf977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55cf97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52e6f86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a52e6f8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55cf977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55cf97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a6c835b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a6c835b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0db379f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0db379f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5426a3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5426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a6c835b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a6c835b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gif"/><Relationship Id="rId4" Type="http://schemas.openxmlformats.org/officeDocument/2006/relationships/image" Target="../media/image1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ctrTitle"/>
          </p:nvPr>
        </p:nvSpPr>
        <p:spPr>
          <a:xfrm>
            <a:off x="442000" y="1431725"/>
            <a:ext cx="8184000" cy="25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Discrete Mathematics and Logic (UE18CS205)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Unit 1 - Logic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" name="Google Shape;39;p8"/>
          <p:cNvSpPr txBox="1"/>
          <p:nvPr/>
        </p:nvSpPr>
        <p:spPr>
          <a:xfrm>
            <a:off x="442000" y="4124475"/>
            <a:ext cx="80163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Mr. </a:t>
            </a:r>
            <a:r>
              <a:rPr lang="en" sz="2400">
                <a:solidFill>
                  <a:srgbClr val="FFFFFF"/>
                </a:solidFill>
              </a:rPr>
              <a:t>Channa Bankapur (channabankapur@pes.edu)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Department of CS&amp;E, PES University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Compound Propositions</a:t>
            </a:r>
            <a:r>
              <a:rPr lang="en" sz="3000"/>
              <a:t>: are propositions formed from existing propositions using logical operators.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Logical Operators: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Negation (</a:t>
            </a:r>
            <a:r>
              <a:rPr b="1" lang="en" sz="3000"/>
              <a:t>￢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Conjunction (</a:t>
            </a:r>
            <a:r>
              <a:rPr b="1" lang="en" sz="3000"/>
              <a:t>∧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Disjunction (</a:t>
            </a:r>
            <a:r>
              <a:rPr b="1" lang="en" sz="3000"/>
              <a:t>∨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Exclusive OR (</a:t>
            </a:r>
            <a:r>
              <a:rPr b="1" lang="en" sz="3000"/>
              <a:t>⊕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Conditional Statement (</a:t>
            </a:r>
            <a:r>
              <a:rPr b="1" lang="en" sz="3000"/>
              <a:t>→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Biconditional Statement (</a:t>
            </a:r>
            <a:r>
              <a:rPr b="1" lang="en" sz="3000"/>
              <a:t>↔</a:t>
            </a:r>
            <a:r>
              <a:rPr lang="en" sz="3000"/>
              <a:t>)</a:t>
            </a:r>
            <a:endParaRPr sz="30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Negation</a:t>
            </a:r>
            <a:r>
              <a:rPr lang="en" sz="3000"/>
              <a:t>: Let p be a proposition. The negation of p, denoted by </a:t>
            </a:r>
            <a:r>
              <a:rPr b="1" lang="en" sz="3000"/>
              <a:t>￢p</a:t>
            </a:r>
            <a:r>
              <a:rPr lang="en" sz="3000"/>
              <a:t>, is the statement “It is not the case that p”. The proposition ￢p is read “not p”. The truth value of the negation of p is the opposite of the truth value of p.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Eg: Let p be “Today is Friday”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￢p: “It’s not the case that today is Friday”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Truth table of Negation</a:t>
            </a:r>
            <a:r>
              <a:rPr lang="en" sz="2800"/>
              <a:t>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￢p: “Today is not Friday”</a:t>
            </a:r>
            <a:endParaRPr sz="2800"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892150" y="427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799050"/>
                <a:gridCol w="2002725"/>
              </a:tblGrid>
              <a:tr h="6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￢p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6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6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4760788"/>
            <a:ext cx="35433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70900" y="270900"/>
            <a:ext cx="86931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the </a:t>
            </a:r>
            <a:r>
              <a:rPr b="1" lang="en" sz="3000"/>
              <a:t>negation</a:t>
            </a:r>
            <a:r>
              <a:rPr lang="en" sz="3000"/>
              <a:t> of the following propositions?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“Bengaluru is the capital city of India”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“Indian Cricket team won at least three matches in the series”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“Number 5 turned up when the dice is rolled”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￢p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“I don’t love you”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70900" y="270900"/>
            <a:ext cx="84900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</a:t>
            </a:r>
            <a:r>
              <a:rPr b="1" lang="en" sz="3000"/>
              <a:t>Not</a:t>
            </a:r>
            <a:r>
              <a:rPr lang="en" sz="3000"/>
              <a:t> knowing traffic rules is </a:t>
            </a:r>
            <a:r>
              <a:rPr b="1" lang="en" sz="3000"/>
              <a:t>not</a:t>
            </a:r>
            <a:r>
              <a:rPr lang="en" sz="3000"/>
              <a:t> an excuse for </a:t>
            </a:r>
            <a:r>
              <a:rPr b="1" lang="en" sz="3000"/>
              <a:t>not</a:t>
            </a:r>
            <a:r>
              <a:rPr lang="en" sz="3000"/>
              <a:t> following them”.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</a:t>
            </a:r>
            <a:r>
              <a:rPr b="1" lang="en" sz="3000"/>
              <a:t>N</a:t>
            </a:r>
            <a:r>
              <a:rPr b="1" lang="en" sz="3000"/>
              <a:t>ot </a:t>
            </a:r>
            <a:r>
              <a:rPr lang="en" sz="3000"/>
              <a:t>attending the class is </a:t>
            </a:r>
            <a:r>
              <a:rPr b="1" lang="en" sz="3000"/>
              <a:t>not</a:t>
            </a:r>
            <a:r>
              <a:rPr lang="en" sz="3000"/>
              <a:t> an excuse for </a:t>
            </a:r>
            <a:r>
              <a:rPr b="1" lang="en" sz="3000"/>
              <a:t>not</a:t>
            </a:r>
            <a:r>
              <a:rPr lang="en" sz="3000"/>
              <a:t> completing the assignment</a:t>
            </a:r>
            <a:r>
              <a:rPr lang="en" sz="3000"/>
              <a:t>”.</a:t>
            </a:r>
            <a:endParaRPr sz="3000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</a:t>
            </a:r>
            <a:r>
              <a:rPr lang="en" sz="3000"/>
              <a:t>cene from The Big Bang Theory </a:t>
            </a:r>
            <a:r>
              <a:rPr lang="en" sz="3000">
                <a:solidFill>
                  <a:schemeClr val="dk1"/>
                </a:solidFill>
              </a:rPr>
              <a:t>(sitcom)</a:t>
            </a:r>
            <a:r>
              <a:rPr lang="en" sz="3000"/>
              <a:t>..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Sheldon: </a:t>
            </a:r>
            <a:r>
              <a:rPr lang="en" sz="3000"/>
              <a:t>“I would </a:t>
            </a:r>
            <a:r>
              <a:rPr b="1" lang="en" sz="3000"/>
              <a:t>not object </a:t>
            </a:r>
            <a:r>
              <a:rPr lang="en" sz="3000"/>
              <a:t>to us </a:t>
            </a:r>
            <a:r>
              <a:rPr b="1" lang="en" sz="3000"/>
              <a:t>no</a:t>
            </a:r>
            <a:r>
              <a:rPr lang="en" sz="3000"/>
              <a:t> longer characterizing you as </a:t>
            </a:r>
            <a:r>
              <a:rPr b="1" lang="en" sz="3000"/>
              <a:t>not </a:t>
            </a:r>
            <a:r>
              <a:rPr lang="en" sz="3000"/>
              <a:t>my girlfriend”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Amy: Interesting! Now try without quadruple negation.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Sheldon: </a:t>
            </a:r>
            <a:r>
              <a:rPr lang="en" sz="3000">
                <a:solidFill>
                  <a:schemeClr val="dk1"/>
                </a:solidFill>
              </a:rPr>
              <a:t>I am fine with you being my girlfriend.</a:t>
            </a:r>
            <a:endParaRPr sz="3000"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270900" y="270900"/>
            <a:ext cx="84369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Sheldon of The Big Bang Theory (sitcom) says..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“I would </a:t>
            </a:r>
            <a:r>
              <a:rPr b="1" lang="en" sz="3000"/>
              <a:t>not</a:t>
            </a:r>
            <a:r>
              <a:rPr lang="en" sz="3000"/>
              <a:t> </a:t>
            </a:r>
            <a:r>
              <a:rPr b="1" lang="en" sz="3000"/>
              <a:t>object</a:t>
            </a:r>
            <a:r>
              <a:rPr lang="en" sz="3000"/>
              <a:t> to us </a:t>
            </a:r>
            <a:r>
              <a:rPr b="1" lang="en" sz="3000"/>
              <a:t>no</a:t>
            </a:r>
            <a:r>
              <a:rPr lang="en" sz="3000"/>
              <a:t> longer characterizing you as </a:t>
            </a:r>
            <a:r>
              <a:rPr b="1" lang="en" sz="3000"/>
              <a:t>not</a:t>
            </a:r>
            <a:r>
              <a:rPr lang="en" sz="3000"/>
              <a:t> my girlfriend”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→ I am fine with us </a:t>
            </a:r>
            <a:r>
              <a:rPr b="1" lang="en" sz="3000"/>
              <a:t>no</a:t>
            </a:r>
            <a:r>
              <a:rPr lang="en" sz="3000"/>
              <a:t> longer characterizing you as </a:t>
            </a:r>
            <a:r>
              <a:rPr b="1" lang="en" sz="3000"/>
              <a:t>not</a:t>
            </a:r>
            <a:r>
              <a:rPr lang="en" sz="3000"/>
              <a:t> my girlfriend.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→ I </a:t>
            </a:r>
            <a:r>
              <a:rPr lang="en" sz="3000">
                <a:solidFill>
                  <a:schemeClr val="dk1"/>
                </a:solidFill>
              </a:rPr>
              <a:t>am fine with </a:t>
            </a:r>
            <a:r>
              <a:rPr lang="en" sz="3000"/>
              <a:t>you being my girlfriend.</a:t>
            </a:r>
            <a:endParaRPr sz="3000"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Careful while cancelling out double negations: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“I do not disagree”</a:t>
            </a:r>
            <a:r>
              <a:rPr lang="en" sz="3000"/>
              <a:t> is not same as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“I agree”</a:t>
            </a:r>
            <a:r>
              <a:rPr lang="en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“A nonnegative number”</a:t>
            </a:r>
            <a:r>
              <a:rPr lang="en" sz="3000"/>
              <a:t> is not same as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“A positive number”</a:t>
            </a:r>
            <a:r>
              <a:rPr lang="en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“Not a nonnegative number”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is … </a:t>
            </a:r>
            <a:endParaRPr sz="3000"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Incorrect usage of</a:t>
            </a:r>
            <a:r>
              <a:rPr lang="en" sz="3000"/>
              <a:t> double negation: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The IT Crowd (sitcom) …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Roy: </a:t>
            </a:r>
            <a:r>
              <a:rPr b="1" lang="en" sz="3000"/>
              <a:t>♮ We don’t need no education </a:t>
            </a:r>
            <a:r>
              <a:rPr b="1" lang="en" sz="3000">
                <a:solidFill>
                  <a:schemeClr val="dk1"/>
                </a:solidFill>
              </a:rPr>
              <a:t>♮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Moss: </a:t>
            </a:r>
            <a:r>
              <a:rPr b="1" lang="en" sz="3000">
                <a:solidFill>
                  <a:schemeClr val="dk1"/>
                </a:solidFill>
              </a:rPr>
              <a:t>“Yes you do. You’ve just used a double negation.”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Conjunction</a:t>
            </a:r>
            <a:r>
              <a:rPr lang="en" sz="2900"/>
              <a:t>: Let p and q be propositions. The conjunction of p and q, denoted by </a:t>
            </a:r>
            <a:r>
              <a:rPr b="1" lang="en" sz="2900"/>
              <a:t>p∧q</a:t>
            </a:r>
            <a:r>
              <a:rPr lang="en" sz="2900"/>
              <a:t>, is the proposition “</a:t>
            </a:r>
            <a:r>
              <a:rPr b="1" lang="en" sz="2900"/>
              <a:t>p and q</a:t>
            </a:r>
            <a:r>
              <a:rPr lang="en" sz="2900"/>
              <a:t>”. The conjunction p∧q is true when both p and q are true and is false otherwise.</a:t>
            </a:r>
            <a:endParaRPr sz="2900"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p∧q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5" y="2598600"/>
            <a:ext cx="3489875" cy="2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4619527"/>
            <a:ext cx="3411925" cy="15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Examples for Conjunction: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p∧q: “He brought pen and notebook to the class”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“He brought pen to the class”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q: “He brought notebook to the class”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If he brings just pen, but not notebook, he is not standing by the statement.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p∧q: “Tea and Coffee are served in the conference”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p: “Tea is served in the conference”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“Coffee is served in the conference”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“Don’t drink and drive”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270900" y="270900"/>
            <a:ext cx="81696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What is </a:t>
            </a:r>
            <a:r>
              <a:rPr b="1" lang="en" sz="2600"/>
              <a:t>Logic</a:t>
            </a:r>
            <a:r>
              <a:rPr b="1" lang="en" sz="2600"/>
              <a:t>?                                   </a:t>
            </a:r>
            <a:r>
              <a:rPr i="1" lang="en" sz="2600">
                <a:solidFill>
                  <a:schemeClr val="dk1"/>
                </a:solidFill>
              </a:rPr>
              <a:t>“Le Penseur”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Sir, “I love you”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and “You love your daughter”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Therefore, </a:t>
            </a:r>
            <a:r>
              <a:rPr lang="en" sz="2600"/>
              <a:t>it implies that </a:t>
            </a:r>
            <a:endParaRPr sz="26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 love your daughter”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“All </a:t>
            </a:r>
            <a:r>
              <a:rPr b="1" lang="en" sz="2600"/>
              <a:t>IIT</a:t>
            </a:r>
            <a:r>
              <a:rPr lang="en" sz="2600"/>
              <a:t>ians are talented”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“Arvind is an </a:t>
            </a:r>
            <a:r>
              <a:rPr b="1" lang="en" sz="2600"/>
              <a:t>IIT</a:t>
            </a:r>
            <a:r>
              <a:rPr lang="en" sz="2600"/>
              <a:t>ian”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Therefore, “Arvind is talented”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one is crazy, one drills teeth”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“My dentist drills teeth”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Therefore, “My dentist is crazy”</a:t>
            </a:r>
            <a:endParaRPr sz="2600"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622" y="1052925"/>
            <a:ext cx="3191028" cy="45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70900" y="270900"/>
            <a:ext cx="85974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Don’t drink and drive</a:t>
            </a:r>
            <a:r>
              <a:rPr lang="en" sz="2900"/>
              <a:t>.</a:t>
            </a:r>
            <a:endParaRPr sz="2900"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468975" y="15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908900"/>
                <a:gridCol w="1891700"/>
                <a:gridCol w="1926100"/>
                <a:gridCol w="1926100"/>
              </a:tblGrid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drin</a:t>
                      </a:r>
                      <a:r>
                        <a:rPr b="1" lang="en" sz="2600"/>
                        <a:t>K</a:t>
                      </a:r>
                      <a:endParaRPr b="1"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dri</a:t>
                      </a:r>
                      <a:r>
                        <a:rPr b="1" lang="en" sz="2600"/>
                        <a:t>V</a:t>
                      </a:r>
                      <a:r>
                        <a:rPr lang="en" sz="2600"/>
                        <a:t>e</a:t>
                      </a:r>
                      <a:endParaRPr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￢</a:t>
                      </a:r>
                      <a:r>
                        <a:rPr b="1" lang="en" sz="2600"/>
                        <a:t>K </a:t>
                      </a:r>
                      <a:r>
                        <a:rPr b="1" lang="en" sz="2600"/>
                        <a:t>∧ V</a:t>
                      </a:r>
                      <a:endParaRPr b="1" sz="26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￢(</a:t>
                      </a:r>
                      <a:r>
                        <a:rPr b="1" lang="en" sz="2600"/>
                        <a:t>K</a:t>
                      </a:r>
                      <a:r>
                        <a:rPr b="1" lang="en" sz="2600"/>
                        <a:t> ∧ V)</a:t>
                      </a:r>
                      <a:endParaRPr b="1" sz="2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Disjunction</a:t>
            </a:r>
            <a:r>
              <a:rPr lang="en" sz="3000"/>
              <a:t>: Let p and q be propositions. The disjunction of p and q, denoted by p∨q, is the proposition “p or q”. The disjunction p</a:t>
            </a:r>
            <a:r>
              <a:rPr lang="en" sz="3000">
                <a:solidFill>
                  <a:schemeClr val="dk1"/>
                </a:solidFill>
              </a:rPr>
              <a:t>∨</a:t>
            </a:r>
            <a:r>
              <a:rPr lang="en" sz="3000"/>
              <a:t>q is false when both p and q are false and is true otherwise.</a:t>
            </a:r>
            <a:endParaRPr sz="3000"/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∨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8" y="2640950"/>
            <a:ext cx="3770025" cy="15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Disjunction</a:t>
            </a:r>
            <a:r>
              <a:rPr lang="en" sz="3000"/>
              <a:t>: Let p and q be propositions. The disjunction of p and q, denoted by p∨q, is the proposition “p or q”. The disjunction p</a:t>
            </a:r>
            <a:r>
              <a:rPr lang="en" sz="3000">
                <a:solidFill>
                  <a:schemeClr val="dk1"/>
                </a:solidFill>
              </a:rPr>
              <a:t>∨</a:t>
            </a:r>
            <a:r>
              <a:rPr lang="en" sz="3000"/>
              <a:t>q is false when both p and q are false and is true otherwise.</a:t>
            </a:r>
            <a:endParaRPr sz="3000"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∨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8" y="2640950"/>
            <a:ext cx="3770025" cy="1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8" y="4620575"/>
            <a:ext cx="3760927" cy="15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Examples for Disjunction: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p∨q: “He has an apple or an orange”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“He has an apple”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“He has an orange”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Note: Having both an apple and an orange is okay too.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Condition to play the roller-coaster: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p∨q: “you are tall or you are an adult”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“You are tall”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“You are an adult”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That is, only short kids are not allowed.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Exclusive OR</a:t>
            </a:r>
            <a:r>
              <a:rPr lang="en" sz="3000"/>
              <a:t>: Let p and q be propositions. The “exclusive or” of p and q, denoted by p⊕q, is the proposition “either p or q, but not both”. The “exclusive or” p⊕q is true when exactly one of p and q is true and is false otherwise.</a:t>
            </a:r>
            <a:endParaRPr sz="3000"/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30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5" y="2738425"/>
            <a:ext cx="3293700" cy="16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Exclusive OR</a:t>
            </a:r>
            <a:r>
              <a:rPr lang="en" sz="3000"/>
              <a:t>: Let p and q be propositions. The “exclusive or” of p and q, denoted by p⊕q, is the proposition “either p or q, but not both”. The “exclusive or” p⊕q is true when exactly one of p and q is true and is false otherwise.</a:t>
            </a:r>
            <a:endParaRPr sz="3000"/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30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5" y="2738425"/>
            <a:ext cx="3293700" cy="16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4557900"/>
            <a:ext cx="3729053" cy="16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270900" y="158825"/>
            <a:ext cx="8738400" cy="6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Examples for Exclusive OR: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p⊕q: “Last night he was in Chennai or Mumbai”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“Last night he was in Chennai”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“Last night he was in Mumbai”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Note: Obviously you are not expecting the case of he being in both Mumbai and Chennai.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p⊕q: “Dharmendra likes to marry Seeta or Geeta”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Note: If he likes to marry both, the statement would be false. It’s false even when he doesn’t like to marry either.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p⊕q: </a:t>
            </a:r>
            <a:r>
              <a:rPr lang="en" sz="3000">
                <a:solidFill>
                  <a:schemeClr val="dk1"/>
                </a:solidFill>
              </a:rPr>
              <a:t>“Do or die”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270900" y="270900"/>
            <a:ext cx="8597400" cy="6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Inclusive OR or Exclusive OR ?</a:t>
            </a:r>
            <a:endParaRPr b="1" sz="1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“Experience with C++ or Java is required.”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“Coffee or tea comes with dinner.”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</a:t>
            </a:r>
            <a:r>
              <a:rPr lang="en" sz="3000">
                <a:solidFill>
                  <a:schemeClr val="dk1"/>
                </a:solidFill>
              </a:rPr>
              <a:t>Prerequisite</a:t>
            </a:r>
            <a:r>
              <a:rPr lang="en" sz="3000">
                <a:solidFill>
                  <a:schemeClr val="dk1"/>
                </a:solidFill>
              </a:rPr>
              <a:t> for the course is a course in Discrete Math or Digital Logic.”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“For identification, you need to bring your passport or voter id card.”</a:t>
            </a:r>
            <a:endParaRPr sz="1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“In the Identification field, mention your passport number or voter id number”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5"/>
          <p:cNvGraphicFramePr/>
          <p:nvPr/>
        </p:nvGraphicFramePr>
        <p:xfrm>
          <a:off x="441300" y="11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668425"/>
                <a:gridCol w="682600"/>
                <a:gridCol w="1476100"/>
                <a:gridCol w="1986175"/>
                <a:gridCol w="1816150"/>
                <a:gridCol w="1631950"/>
              </a:tblGrid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Negation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Conjunction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Disjunction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Exclusive OR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p∧q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p∨q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p⊕q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Conditional Statement</a:t>
            </a:r>
            <a:r>
              <a:rPr lang="en" sz="3000"/>
              <a:t>: Let p and q be propositions. The “conditional statement” p→q is false when p is true and q is false, and true otherwise. Conditional statements are also called implications.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Truth table of Conditional Statement: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 p→q,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 is called hypothesis,</a:t>
            </a:r>
            <a:endParaRPr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premise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 antecedent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 is called conclusion</a:t>
            </a:r>
            <a:endParaRPr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 consequence</a:t>
            </a:r>
            <a:endParaRPr sz="3000"/>
          </a:p>
        </p:txBody>
      </p:sp>
      <p:graphicFrame>
        <p:nvGraphicFramePr>
          <p:cNvPr id="227" name="Google Shape;227;p36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→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Does this argument makes sense</a:t>
            </a:r>
            <a:r>
              <a:rPr b="1" lang="en" sz="2600"/>
              <a:t>?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exists, then he is neither powerless nor evil-minded”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were able and willing to prevent evil, then he would prevent evil”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were unable to prevent evil, then he would be powerless”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were unwilling to prevent evil, then he would be evil-minded”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“Superman does not prevent evil”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Therefore, </a:t>
            </a:r>
            <a:r>
              <a:rPr b="1" lang="en" sz="2600">
                <a:solidFill>
                  <a:schemeClr val="dk1"/>
                </a:solidFill>
              </a:rPr>
              <a:t>“Superman does not exists”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Note</a:t>
            </a:r>
            <a:r>
              <a:rPr lang="en" sz="2400"/>
              <a:t>: A useful way to understand the truth value of a conditional statement is to think of it as </a:t>
            </a:r>
            <a:r>
              <a:rPr b="1" lang="en" sz="2400"/>
              <a:t>an obligation</a:t>
            </a:r>
            <a:r>
              <a:rPr lang="en" sz="2400"/>
              <a:t> or </a:t>
            </a:r>
            <a:r>
              <a:rPr b="1" lang="en" sz="2400"/>
              <a:t>a contract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A pledge made by a politician running for an office, “If I am elected, then I will lower the taxes”.</a:t>
            </a:r>
            <a:endParaRPr sz="2400"/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389275" y="22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194975"/>
                <a:gridCol w="1472925"/>
                <a:gridCol w="5636750"/>
              </a:tblGrid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“If I am elected”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“I will lower the taxes”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“I am elected” → “I will lower the taxes”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(Pledge is intact. Can’t expect to lower taxes when the politician is not elected.)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0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(Pledge is intact. The politician might have used his influence to lower the taxes even though he is not elected.)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Pledge is broken.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6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(Pledge is intact. Taxes are lowered.)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270900" y="270900"/>
            <a:ext cx="8597400" cy="5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you top the class, then you will find a job”.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you are good at problem solving, then you will find a job”.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you top the class, then you will get an award”.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Let </a:t>
            </a:r>
            <a:r>
              <a:rPr b="1" lang="en" sz="2600"/>
              <a:t>top</a:t>
            </a:r>
            <a:r>
              <a:rPr lang="en" sz="2600"/>
              <a:t> be “You top the class”,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job</a:t>
            </a:r>
            <a:r>
              <a:rPr lang="en" sz="2600"/>
              <a:t>: “You will find a job”,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good</a:t>
            </a:r>
            <a:r>
              <a:rPr lang="en" sz="2600"/>
              <a:t>: “You are good at problem solving”,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award</a:t>
            </a:r>
            <a:r>
              <a:rPr lang="en" sz="2600"/>
              <a:t>: “You will get an award”.</a:t>
            </a:r>
            <a:endParaRPr b="1" sz="2600"/>
          </a:p>
        </p:txBody>
      </p:sp>
      <p:sp>
        <p:nvSpPr>
          <p:cNvPr id="241" name="Google Shape;241;p38"/>
          <p:cNvSpPr txBox="1"/>
          <p:nvPr/>
        </p:nvSpPr>
        <p:spPr>
          <a:xfrm>
            <a:off x="6256850" y="3471300"/>
            <a:ext cx="23124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good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       </a:t>
            </a:r>
            <a:r>
              <a:rPr lang="en" sz="3000"/>
              <a:t>↘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top</a:t>
            </a:r>
            <a:r>
              <a:rPr b="1" lang="en" sz="3000">
                <a:solidFill>
                  <a:schemeClr val="dk1"/>
                </a:solidFill>
              </a:rPr>
              <a:t> → job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      </a:t>
            </a:r>
            <a:r>
              <a:rPr lang="en" sz="3000">
                <a:solidFill>
                  <a:schemeClr val="dk1"/>
                </a:solidFill>
              </a:rPr>
              <a:t>↘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       award</a:t>
            </a:r>
            <a:endParaRPr b="1" sz="3000"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The following forms are equivalent to p</a:t>
            </a:r>
            <a:r>
              <a:rPr b="1" lang="en" sz="2400">
                <a:solidFill>
                  <a:schemeClr val="dk1"/>
                </a:solidFill>
              </a:rPr>
              <a:t>→</a:t>
            </a:r>
            <a:r>
              <a:rPr lang="en" sz="2400">
                <a:solidFill>
                  <a:schemeClr val="dk1"/>
                </a:solidFill>
              </a:rPr>
              <a:t>q.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 implies q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if p, then q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if p, q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if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when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whenever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follows from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 only if q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q unless ￢p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 is sufficient for q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sufficient condition for q is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q is necessary for 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necessary condition for p is q</a:t>
            </a:r>
            <a:endParaRPr sz="24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40"/>
          <p:cNvGraphicFramePr/>
          <p:nvPr/>
        </p:nvGraphicFramePr>
        <p:xfrm>
          <a:off x="627350" y="15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4002400"/>
                <a:gridCol w="4002400"/>
              </a:tblGrid>
              <a:tr h="69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Conditional Statement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 → 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Converse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 → p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69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Inverse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 → 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Contrapositive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￢q → ￢p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54" name="Google Shape;254;p40"/>
          <p:cNvGraphicFramePr/>
          <p:nvPr/>
        </p:nvGraphicFramePr>
        <p:xfrm>
          <a:off x="621225" y="33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016725"/>
                <a:gridCol w="973950"/>
                <a:gridCol w="1358900"/>
                <a:gridCol w="1273375"/>
                <a:gridCol w="1658325"/>
                <a:gridCol w="1786625"/>
              </a:tblGrid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 → 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 </a:t>
                      </a:r>
                      <a:r>
                        <a:rPr b="1" lang="en" sz="2400"/>
                        <a:t>→</a:t>
                      </a:r>
                      <a:r>
                        <a:rPr lang="en" sz="2400"/>
                        <a:t> 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</a:t>
                      </a:r>
                      <a:r>
                        <a:rPr lang="en" sz="2400"/>
                        <a:t>p </a:t>
                      </a:r>
                      <a:r>
                        <a:rPr b="1" lang="en" sz="2400"/>
                        <a:t>→</a:t>
                      </a:r>
                      <a:r>
                        <a:rPr lang="en" sz="2400"/>
                        <a:t> </a:t>
                      </a:r>
                      <a:r>
                        <a:rPr b="1" lang="en" sz="2400"/>
                        <a:t>￢</a:t>
                      </a: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￢q → ￢p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55" name="Google Shape;255;p40"/>
          <p:cNvSpPr txBox="1"/>
          <p:nvPr/>
        </p:nvSpPr>
        <p:spPr>
          <a:xfrm>
            <a:off x="627350" y="349000"/>
            <a:ext cx="68154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Converse, Inverse and Contrapositive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	of a Conditional Statement</a:t>
            </a:r>
            <a:endParaRPr sz="2400"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/>
        </p:nvSpPr>
        <p:spPr>
          <a:xfrm>
            <a:off x="147225" y="270900"/>
            <a:ext cx="88332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Eg: Let	p: “You top the class” and</a:t>
            </a:r>
            <a:endParaRPr sz="2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q: “You will find a job”.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Conditional statement </a:t>
            </a:r>
            <a:r>
              <a:rPr b="1" lang="en" sz="2400">
                <a:solidFill>
                  <a:schemeClr val="dk1"/>
                </a:solidFill>
              </a:rPr>
              <a:t>p → q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top the class, then you will find a job”.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Contrapositive </a:t>
            </a:r>
            <a:r>
              <a:rPr b="1" lang="en" sz="2400">
                <a:solidFill>
                  <a:schemeClr val="dk1"/>
                </a:solidFill>
              </a:rPr>
              <a:t>￢q→￢p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did not find a job, then you did not top the class”.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Inverse </a:t>
            </a:r>
            <a:r>
              <a:rPr b="1" lang="en" sz="2400">
                <a:solidFill>
                  <a:schemeClr val="dk1"/>
                </a:solidFill>
              </a:rPr>
              <a:t>￢p→￢q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do not top the class, then you will not find a job”.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Converse </a:t>
            </a:r>
            <a:r>
              <a:rPr b="1" lang="en" sz="2400">
                <a:solidFill>
                  <a:schemeClr val="dk1"/>
                </a:solidFill>
              </a:rPr>
              <a:t>q → p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found a job, then you must’ve topped the class”.</a:t>
            </a:r>
            <a:endParaRPr sz="2400"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Biconditional Statement</a:t>
            </a:r>
            <a:r>
              <a:rPr lang="en" sz="2900"/>
              <a:t>: Let p and q be propositions. The biconditional statement p↔q is the proposition “p if and only if q”. The biconditional statement p↔q is true when p and q have the same truth values, and is false otherwise.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Biconditional statements are also called as bi-implications.</a:t>
            </a:r>
            <a:endParaRPr sz="2900"/>
          </a:p>
        </p:txBody>
      </p:sp>
      <p:graphicFrame>
        <p:nvGraphicFramePr>
          <p:cNvPr id="268" name="Google Shape;268;p42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↔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/>
        </p:nvSpPr>
        <p:spPr>
          <a:xfrm>
            <a:off x="270900" y="270900"/>
            <a:ext cx="88347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 </a:t>
            </a:r>
            <a:r>
              <a:rPr lang="en" sz="2600">
                <a:solidFill>
                  <a:srgbClr val="FF0000"/>
                </a:solidFill>
              </a:rPr>
              <a:t>if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lang="en" sz="2600">
                <a:solidFill>
                  <a:srgbClr val="0000FF"/>
                </a:solidFill>
              </a:rPr>
              <a:t>only if</a:t>
            </a:r>
            <a:r>
              <a:rPr lang="en" sz="2600">
                <a:solidFill>
                  <a:schemeClr val="dk1"/>
                </a:solidFill>
              </a:rPr>
              <a:t> q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(p </a:t>
            </a:r>
            <a:r>
              <a:rPr lang="en" sz="2600">
                <a:solidFill>
                  <a:srgbClr val="FF0000"/>
                </a:solidFill>
              </a:rPr>
              <a:t>if</a:t>
            </a:r>
            <a:r>
              <a:rPr lang="en" sz="2600">
                <a:solidFill>
                  <a:schemeClr val="dk1"/>
                </a:solidFill>
              </a:rPr>
              <a:t> q) and (p </a:t>
            </a:r>
            <a:r>
              <a:rPr lang="en" sz="2600">
                <a:solidFill>
                  <a:srgbClr val="0000FF"/>
                </a:solidFill>
              </a:rPr>
              <a:t>only if</a:t>
            </a:r>
            <a:r>
              <a:rPr lang="en" sz="2600">
                <a:solidFill>
                  <a:schemeClr val="dk1"/>
                </a:solidFill>
              </a:rPr>
              <a:t> 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(q </a:t>
            </a:r>
            <a:r>
              <a:rPr b="1" lang="en" sz="2600">
                <a:solidFill>
                  <a:srgbClr val="FF0000"/>
                </a:solidFill>
              </a:rPr>
              <a:t>→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p)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(p </a:t>
            </a:r>
            <a:r>
              <a:rPr b="1" lang="en" sz="2600">
                <a:solidFill>
                  <a:srgbClr val="0000FF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q) ≡ (p ↔ 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Are converse of the following statements are also true?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“If two integers are odd then their product is odd”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“If two integers are even then their product is even”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Eg: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p→q: “if the switch is on, then the current flows”.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p↔q: “current flows if and only if the switch is on”.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44"/>
          <p:cNvGraphicFramePr/>
          <p:nvPr/>
        </p:nvGraphicFramePr>
        <p:xfrm>
          <a:off x="445275" y="4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980050"/>
                <a:gridCol w="951550"/>
                <a:gridCol w="1365050"/>
                <a:gridCol w="1350750"/>
                <a:gridCol w="2230400"/>
                <a:gridCol w="1312350"/>
              </a:tblGrid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 → 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 → 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(</a:t>
                      </a:r>
                      <a:r>
                        <a:rPr b="1" lang="en" sz="2400"/>
                        <a:t>p→q)∧</a:t>
                      </a:r>
                      <a:r>
                        <a:rPr lang="en" sz="2400"/>
                        <a:t>(</a:t>
                      </a:r>
                      <a:r>
                        <a:rPr b="1" lang="en" sz="2400"/>
                        <a:t>q→p)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p↔q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81" name="Google Shape;281;p44"/>
          <p:cNvSpPr txBox="1"/>
          <p:nvPr/>
        </p:nvSpPr>
        <p:spPr>
          <a:xfrm>
            <a:off x="445275" y="5025550"/>
            <a:ext cx="81900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p↔q</a:t>
            </a:r>
            <a:r>
              <a:rPr lang="en" sz="3000">
                <a:solidFill>
                  <a:schemeClr val="dk1"/>
                </a:solidFill>
              </a:rPr>
              <a:t> is equivalent to (</a:t>
            </a:r>
            <a:r>
              <a:rPr b="1" lang="en" sz="3000">
                <a:solidFill>
                  <a:schemeClr val="dk1"/>
                </a:solidFill>
              </a:rPr>
              <a:t>p→q)∧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q→p)</a:t>
            </a:r>
            <a:endParaRPr sz="3000"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Let	p: “I have time” and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q: “I will go to movie”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p→q</a:t>
            </a:r>
            <a:r>
              <a:rPr lang="en" sz="3000">
                <a:solidFill>
                  <a:schemeClr val="dk1"/>
                </a:solidFill>
              </a:rPr>
              <a:t>: “</a:t>
            </a:r>
            <a:r>
              <a:rPr b="1" lang="en" sz="3000">
                <a:solidFill>
                  <a:schemeClr val="dk1"/>
                </a:solidFill>
              </a:rPr>
              <a:t>If</a:t>
            </a:r>
            <a:r>
              <a:rPr lang="en" sz="3000">
                <a:solidFill>
                  <a:schemeClr val="dk1"/>
                </a:solidFill>
              </a:rPr>
              <a:t> I have time, then I will go to movie”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(or “I will go to movie </a:t>
            </a:r>
            <a:r>
              <a:rPr b="1" lang="en" sz="3000">
                <a:solidFill>
                  <a:schemeClr val="dk1"/>
                </a:solidFill>
              </a:rPr>
              <a:t>if</a:t>
            </a:r>
            <a:r>
              <a:rPr lang="en" sz="3000">
                <a:solidFill>
                  <a:schemeClr val="dk1"/>
                </a:solidFill>
              </a:rPr>
              <a:t> I have time”)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It’s a promise you make to your friend.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q→p</a:t>
            </a:r>
            <a:r>
              <a:rPr lang="en" sz="3000">
                <a:solidFill>
                  <a:schemeClr val="dk1"/>
                </a:solidFill>
              </a:rPr>
              <a:t>: “I will go to movie </a:t>
            </a:r>
            <a:r>
              <a:rPr b="1" lang="en" sz="3000">
                <a:solidFill>
                  <a:schemeClr val="dk1"/>
                </a:solidFill>
              </a:rPr>
              <a:t>only if</a:t>
            </a:r>
            <a:r>
              <a:rPr lang="en" sz="3000">
                <a:solidFill>
                  <a:schemeClr val="dk1"/>
                </a:solidFill>
              </a:rPr>
              <a:t> I have time”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It’s a promise you make to your dad.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p↔q</a:t>
            </a:r>
            <a:r>
              <a:rPr lang="en" sz="3000">
                <a:solidFill>
                  <a:schemeClr val="dk1"/>
                </a:solidFill>
              </a:rPr>
              <a:t>: “I will go to movie </a:t>
            </a:r>
            <a:r>
              <a:rPr b="1" lang="en" sz="3000">
                <a:solidFill>
                  <a:schemeClr val="dk1"/>
                </a:solidFill>
              </a:rPr>
              <a:t>if and only if</a:t>
            </a:r>
            <a:r>
              <a:rPr lang="en" sz="3000">
                <a:solidFill>
                  <a:schemeClr val="dk1"/>
                </a:solidFill>
              </a:rPr>
              <a:t> I have time”</a:t>
            </a:r>
            <a:endParaRPr sz="3000"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Eg: “You can access the C lab only if you are a computer science major or you are a freshman”.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Let </a:t>
            </a:r>
            <a:r>
              <a:rPr b="1" lang="en" sz="3000"/>
              <a:t>a</a:t>
            </a:r>
            <a:r>
              <a:rPr lang="en" sz="3000"/>
              <a:t> be “you can access the C lab”,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</a:t>
            </a:r>
            <a:r>
              <a:rPr lang="en" sz="3000"/>
              <a:t> be “you are a computer science major”, and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</a:t>
            </a:r>
            <a:r>
              <a:rPr lang="en" sz="3000"/>
              <a:t> be “you are a freshman”.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 → (c ∨ f) is required expression.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 doesn’t mean “if you are a computer science major or you are a freshman then you’ll always get access to the C lab”.</a:t>
            </a:r>
            <a:endParaRPr sz="3000"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53700"/>
            <a:ext cx="9105475" cy="496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270900" y="270900"/>
            <a:ext cx="85974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What is Logic?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Conditional Love!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“He loves her if she loves him”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“He loves her only if she loves him”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 loves her if and only if she loves him”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 loves her whether she loves him or not”</a:t>
            </a:r>
            <a:endParaRPr sz="3000"/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8"/>
          <p:cNvGraphicFramePr/>
          <p:nvPr/>
        </p:nvGraphicFramePr>
        <p:xfrm>
          <a:off x="25" y="30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822950"/>
                <a:gridCol w="881600"/>
                <a:gridCol w="1459400"/>
                <a:gridCol w="1521025"/>
                <a:gridCol w="1508550"/>
                <a:gridCol w="2950475"/>
              </a:tblGrid>
              <a:tr h="59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she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she→he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he→she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she↔he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(she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∨ ￢she)</a:t>
                      </a: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→he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76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06" name="Google Shape;306;p48"/>
          <p:cNvSpPr txBox="1"/>
          <p:nvPr/>
        </p:nvSpPr>
        <p:spPr>
          <a:xfrm>
            <a:off x="25" y="193725"/>
            <a:ext cx="91053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Conditional Love!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Let </a:t>
            </a:r>
            <a:r>
              <a:rPr b="1" lang="en" sz="2600">
                <a:solidFill>
                  <a:schemeClr val="dk1"/>
                </a:solidFill>
              </a:rPr>
              <a:t>he</a:t>
            </a:r>
            <a:r>
              <a:rPr lang="en" sz="2600">
                <a:solidFill>
                  <a:schemeClr val="dk1"/>
                </a:solidFill>
              </a:rPr>
              <a:t>: “He loves her”, </a:t>
            </a:r>
            <a:r>
              <a:rPr b="1" lang="en" sz="2600">
                <a:solidFill>
                  <a:schemeClr val="dk1"/>
                </a:solidFill>
              </a:rPr>
              <a:t>she</a:t>
            </a:r>
            <a:r>
              <a:rPr lang="en" sz="2600">
                <a:solidFill>
                  <a:schemeClr val="dk1"/>
                </a:solidFill>
              </a:rPr>
              <a:t>: “She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she → he:</a:t>
            </a:r>
            <a:r>
              <a:rPr lang="en" sz="2600">
                <a:solidFill>
                  <a:schemeClr val="dk1"/>
                </a:solidFill>
              </a:rPr>
              <a:t> “He loves her if 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he → she:</a:t>
            </a:r>
            <a:r>
              <a:rPr lang="en" sz="2600">
                <a:solidFill>
                  <a:schemeClr val="dk1"/>
                </a:solidFill>
              </a:rPr>
              <a:t> “He loves her only if 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she ↔ he:</a:t>
            </a:r>
            <a:r>
              <a:rPr lang="en" sz="2600">
                <a:solidFill>
                  <a:schemeClr val="dk1"/>
                </a:solidFill>
              </a:rPr>
              <a:t> “He loves her if and only if 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(she</a:t>
            </a:r>
            <a:r>
              <a:rPr b="1" lang="en" sz="2400">
                <a:solidFill>
                  <a:schemeClr val="dk1"/>
                </a:solidFill>
              </a:rPr>
              <a:t>∨￢she)</a:t>
            </a:r>
            <a:r>
              <a:rPr b="1" lang="en" sz="2600">
                <a:solidFill>
                  <a:schemeClr val="dk1"/>
                </a:solidFill>
              </a:rPr>
              <a:t>→he:</a:t>
            </a:r>
            <a:r>
              <a:rPr lang="en" sz="2500">
                <a:solidFill>
                  <a:schemeClr val="dk1"/>
                </a:solidFill>
              </a:rPr>
              <a:t> “He loves her whether she loves him or not”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/>
        </p:nvSpPr>
        <p:spPr>
          <a:xfrm>
            <a:off x="116225" y="270900"/>
            <a:ext cx="8898600" cy="4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“It is sufficient to wash your boss’s car to get promoted”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i.e., Washing boss’s car → Getting promotion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“It is necessary to wash your boss’s car to get promoted”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.e., Got promoted → Washed boss’s car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“It is necessary and sufficient to wash your boss’s car to get promoted”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Got promoted 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 Washed boss’s car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700" y="3219175"/>
            <a:ext cx="3513774" cy="26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/>
        </p:nvSpPr>
        <p:spPr>
          <a:xfrm>
            <a:off x="270900" y="270900"/>
            <a:ext cx="87012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</a:rPr>
              <a:t>“You cannot ride the roller coaster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you are under 4 feet tall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you are at least 16 years old”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noride</a:t>
            </a:r>
            <a:r>
              <a:rPr lang="en" sz="2600">
                <a:solidFill>
                  <a:schemeClr val="dk1"/>
                </a:solidFill>
              </a:rPr>
              <a:t>: “you cannot ride the roller coaster”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short</a:t>
            </a:r>
            <a:r>
              <a:rPr lang="en" sz="2600">
                <a:solidFill>
                  <a:schemeClr val="dk1"/>
                </a:solidFill>
              </a:rPr>
              <a:t>: “you are under 4 feet tall” (you are short)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adult</a:t>
            </a:r>
            <a:r>
              <a:rPr lang="en" sz="2600">
                <a:solidFill>
                  <a:schemeClr val="dk1"/>
                </a:solidFill>
              </a:rPr>
              <a:t>: “you are at least 16 years old” (you are an adult)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FF"/>
                </a:solidFill>
              </a:rPr>
              <a:t>“noride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short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adult”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</a:rPr>
              <a:t>“You cannot ride the roller coaster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you are short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you are an adult”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/>
        </p:nvSpPr>
        <p:spPr>
          <a:xfrm>
            <a:off x="138775" y="191600"/>
            <a:ext cx="8859900" cy="6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FF"/>
                </a:solidFill>
              </a:rPr>
              <a:t>“noride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short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adult”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short→noride</a:t>
            </a:r>
            <a:r>
              <a:rPr lang="en" sz="2600">
                <a:solidFill>
                  <a:schemeClr val="dk1"/>
                </a:solidFill>
              </a:rPr>
              <a:t>: “You cannot ride if you are short”.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i.e., “If you are short, then you cannot ride”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￢adult→(short → noride)</a:t>
            </a:r>
            <a:r>
              <a:rPr lang="en" sz="2600">
                <a:solidFill>
                  <a:schemeClr val="dk1"/>
                </a:solidFill>
              </a:rPr>
              <a:t>: “(short → noride) unless you are an adult”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(short ∧￢adult)→noride</a:t>
            </a:r>
            <a:r>
              <a:rPr lang="en" sz="2600">
                <a:solidFill>
                  <a:schemeClr val="dk1"/>
                </a:solidFill>
              </a:rPr>
              <a:t>: “If you are </a:t>
            </a:r>
            <a:r>
              <a:rPr b="1" lang="en" sz="2600">
                <a:solidFill>
                  <a:schemeClr val="dk1"/>
                </a:solidFill>
              </a:rPr>
              <a:t>short </a:t>
            </a:r>
            <a:r>
              <a:rPr lang="en" sz="2600">
                <a:solidFill>
                  <a:schemeClr val="dk1"/>
                </a:solidFill>
              </a:rPr>
              <a:t>and </a:t>
            </a:r>
            <a:r>
              <a:rPr b="1" lang="en" sz="2600">
                <a:solidFill>
                  <a:schemeClr val="dk1"/>
                </a:solidFill>
              </a:rPr>
              <a:t>not an adult</a:t>
            </a:r>
            <a:r>
              <a:rPr lang="en" sz="2600">
                <a:solidFill>
                  <a:schemeClr val="dk1"/>
                </a:solidFill>
              </a:rPr>
              <a:t>, then you </a:t>
            </a:r>
            <a:r>
              <a:rPr b="1" lang="en" sz="2600">
                <a:solidFill>
                  <a:schemeClr val="dk1"/>
                </a:solidFill>
              </a:rPr>
              <a:t>cannot </a:t>
            </a:r>
            <a:r>
              <a:rPr lang="en" sz="2600">
                <a:solidFill>
                  <a:schemeClr val="dk1"/>
                </a:solidFill>
              </a:rPr>
              <a:t>ride the roller coaster”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52"/>
          <p:cNvGraphicFramePr/>
          <p:nvPr/>
        </p:nvGraphicFramePr>
        <p:xfrm>
          <a:off x="101688" y="12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1123550"/>
                <a:gridCol w="1355700"/>
                <a:gridCol w="1520675"/>
                <a:gridCol w="4934250"/>
              </a:tblGrid>
              <a:tr h="128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noride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￢adult→(short → noride)</a:t>
                      </a:r>
                      <a:endParaRPr b="1" sz="2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(short ∧ ￢adult) → noride</a:t>
                      </a:r>
                      <a:endParaRPr b="1" sz="2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7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ride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</a:t>
                      </a:r>
                      <a:r>
                        <a:rPr b="1" lang="en" sz="2400"/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(Hypothesis is F because you are not short)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(... not short)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 </a:t>
                      </a:r>
                      <a:r>
                        <a:rPr lang="en" sz="2400"/>
                        <a:t>(They are breaking the rules)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87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(... Hypothesis is F because you are adult)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87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(Consequence is T, so stt is T irrespective of the hypothesis)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74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32" name="Google Shape;332;p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“Don’t drink and drive”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“Do or die”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“An apple a day, keeps the doctor away”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Apple a day → Healthy life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"Jinke ghar sheeshe ke hote hain woh doosron ke gharon par patthar nahi phenkna chahiye"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</a:rPr>
              <a:t>sheeshe ke ghar → patthar nahi phenkna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38" name="Google Shape;338;p5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 p, q, and r be the propositions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p: You have the flu.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q: You miss the final examination.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r: You pass the course.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Express the propositions as English sentences: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 → q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¬q ↔ 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q </a:t>
            </a:r>
            <a:r>
              <a:rPr lang="en" sz="3000">
                <a:solidFill>
                  <a:schemeClr val="dk1"/>
                </a:solidFill>
              </a:rPr>
              <a:t>→ ¬</a:t>
            </a:r>
            <a:r>
              <a:rPr lang="en" sz="3000"/>
              <a:t>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(</a:t>
            </a:r>
            <a:r>
              <a:rPr lang="en" sz="3000">
                <a:solidFill>
                  <a:schemeClr val="dk1"/>
                </a:solidFill>
              </a:rPr>
              <a:t>p → ¬r) ∨ (q → ¬r)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(p ∧ q) ∨ (¬q ∧ r)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44" name="Google Shape;344;p5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/>
        </p:nvSpPr>
        <p:spPr>
          <a:xfrm>
            <a:off x="125550" y="125550"/>
            <a:ext cx="8917500" cy="6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Let p and q be the propositions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p:</a:t>
            </a:r>
            <a:r>
              <a:rPr lang="en" sz="2500"/>
              <a:t> You drive over 60 kmph.	</a:t>
            </a:r>
            <a:r>
              <a:rPr b="1" lang="en" sz="2500"/>
              <a:t>q:</a:t>
            </a:r>
            <a:r>
              <a:rPr lang="en" sz="2500"/>
              <a:t> You get a speeding ticket.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Write the following propositions using p, q and logical connectives.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lphaLcPeriod"/>
            </a:pPr>
            <a:r>
              <a:rPr lang="en" sz="2500"/>
              <a:t>You do not drive over 60 kmph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You drive over 60 kmph, but you do not get a speeding ticket.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You will get a speeding ticket if you drive over 60 kmph.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If you do not drive over 60 kmph, then you will not get a speeding ticket.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Driving over 60 kmph per hour is sufficient for getting a speeding ticket.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You get a speeding ticket, but you do not drive over 60 kmph.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Whenever you get a speeding ticket, you are driving over 60 kmph.</a:t>
            </a:r>
            <a:endParaRPr sz="2500"/>
          </a:p>
        </p:txBody>
      </p:sp>
      <p:sp>
        <p:nvSpPr>
          <p:cNvPr id="350" name="Google Shape;350;p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/>
        </p:nvSpPr>
        <p:spPr>
          <a:xfrm>
            <a:off x="142575" y="171100"/>
            <a:ext cx="8962800" cy="5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Determine the truth values of the following propositions.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2+2=4 if and only if 1+1=2.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1+1=2 if and only if 2+3=4.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0&gt;1 if and only if 2&gt;1.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1+1=2, then 2+2=5.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2+2=4.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2+2=5.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2+2=4, then 1+2=3.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1+1=3 if and only if monkeys can fly.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monkeys can fly, then 1+1=3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unicorns exist.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dogs can fly.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1+1=2, then dogs can fly.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56" name="Google Shape;356;p5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What is Logic?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Logic</a:t>
            </a:r>
            <a:r>
              <a:rPr lang="en" sz="2600"/>
              <a:t>: Science dealing with principles of valid arguments and reasoning. Logic is rooted in basic cause and effect.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Common Sense</a:t>
            </a:r>
            <a:r>
              <a:rPr lang="en" sz="2600"/>
              <a:t>: Ability to see the world in a way which is common to most people.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Fallacies!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222222"/>
                </a:solidFill>
                <a:highlight>
                  <a:srgbClr val="FFFFFF"/>
                </a:highlight>
              </a:rPr>
              <a:t>A failure in reasoning which renders an argument invalid.</a:t>
            </a:r>
            <a:endParaRPr sz="2600"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/>
        </p:nvSpPr>
        <p:spPr>
          <a:xfrm>
            <a:off x="218400" y="142575"/>
            <a:ext cx="8597400" cy="3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Tautology</a:t>
            </a:r>
            <a:r>
              <a:rPr lang="en" sz="2600">
                <a:solidFill>
                  <a:schemeClr val="dk1"/>
                </a:solidFill>
              </a:rPr>
              <a:t>: is a compound proposition that is </a:t>
            </a:r>
            <a:r>
              <a:rPr b="1" lang="en" sz="2600">
                <a:solidFill>
                  <a:srgbClr val="FF0000"/>
                </a:solidFill>
              </a:rPr>
              <a:t>always true </a:t>
            </a:r>
            <a:r>
              <a:rPr lang="en" sz="2600">
                <a:solidFill>
                  <a:schemeClr val="dk1"/>
                </a:solidFill>
              </a:rPr>
              <a:t>no matter what the truth values of the propositions that occur in it.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Contradiction</a:t>
            </a:r>
            <a:r>
              <a:rPr lang="en" sz="2600">
                <a:solidFill>
                  <a:schemeClr val="dk1"/>
                </a:solidFill>
              </a:rPr>
              <a:t>: is a compound proposition that is </a:t>
            </a:r>
            <a:r>
              <a:rPr b="1" lang="en" sz="2600">
                <a:solidFill>
                  <a:srgbClr val="FF0000"/>
                </a:solidFill>
              </a:rPr>
              <a:t>always false </a:t>
            </a:r>
            <a:r>
              <a:rPr lang="en" sz="2600">
                <a:solidFill>
                  <a:schemeClr val="dk1"/>
                </a:solidFill>
              </a:rPr>
              <a:t>no matter …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Contingency</a:t>
            </a:r>
            <a:r>
              <a:rPr lang="en" sz="2600">
                <a:solidFill>
                  <a:schemeClr val="dk1"/>
                </a:solidFill>
              </a:rPr>
              <a:t>: neither tautology nor contradiction          </a:t>
            </a:r>
            <a:r>
              <a:rPr b="1" lang="en" sz="2600">
                <a:solidFill>
                  <a:srgbClr val="FF0000"/>
                </a:solidFill>
              </a:rPr>
              <a:t>(￢tautology ∧ ￢contradiction)</a:t>
            </a:r>
            <a:endParaRPr b="1" sz="2600">
              <a:solidFill>
                <a:srgbClr val="FF0000"/>
              </a:solidFill>
            </a:endParaRPr>
          </a:p>
        </p:txBody>
      </p:sp>
      <p:graphicFrame>
        <p:nvGraphicFramePr>
          <p:cNvPr id="362" name="Google Shape;362;p57"/>
          <p:cNvGraphicFramePr/>
          <p:nvPr/>
        </p:nvGraphicFramePr>
        <p:xfrm>
          <a:off x="218400" y="384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522675"/>
                <a:gridCol w="494075"/>
                <a:gridCol w="3566600"/>
                <a:gridCol w="2915200"/>
                <a:gridCol w="1208650"/>
              </a:tblGrid>
              <a:tr h="4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(p→q)∧(q→p)↔(p↔q)</a:t>
                      </a:r>
                      <a:endParaRPr b="1"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￢(p→q)∧￢(p∧￢q)</a:t>
                      </a:r>
                      <a:endParaRPr b="1"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￢p ∨ 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1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63" name="Google Shape;363;p5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Logical Equivalence</a:t>
            </a:r>
            <a:r>
              <a:rPr lang="en" sz="2600">
                <a:solidFill>
                  <a:schemeClr val="dk1"/>
                </a:solidFill>
              </a:rPr>
              <a:t>: The compound propositions p and q are called logically equivalent if p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q is a tautology. The notation </a:t>
            </a:r>
            <a:r>
              <a:rPr b="1" lang="en" sz="2600">
                <a:solidFill>
                  <a:schemeClr val="dk1"/>
                </a:solidFill>
              </a:rPr>
              <a:t>p ≡ q</a:t>
            </a:r>
            <a:r>
              <a:rPr lang="en" sz="2600">
                <a:solidFill>
                  <a:schemeClr val="dk1"/>
                </a:solidFill>
              </a:rPr>
              <a:t> denotes that p and q are logically equivalent.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In other words, compound propositions that have the same truth values in all possible cases are called logically equivalent. </a:t>
            </a:r>
            <a:r>
              <a:rPr b="1" lang="en" sz="2400">
                <a:solidFill>
                  <a:schemeClr val="dk1"/>
                </a:solidFill>
              </a:rPr>
              <a:t>(p→q)∧(q→p) </a:t>
            </a:r>
            <a:r>
              <a:rPr b="1" lang="en" sz="2600">
                <a:solidFill>
                  <a:schemeClr val="dk1"/>
                </a:solidFill>
              </a:rPr>
              <a:t>≡ </a:t>
            </a:r>
            <a:r>
              <a:rPr b="1" lang="en" sz="2400">
                <a:solidFill>
                  <a:schemeClr val="dk1"/>
                </a:solidFill>
              </a:rPr>
              <a:t>(p↔q)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Note: The symbol 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is </a:t>
            </a:r>
            <a:r>
              <a:rPr b="1" lang="en" sz="2600">
                <a:solidFill>
                  <a:schemeClr val="dk1"/>
                </a:solidFill>
              </a:rPr>
              <a:t>not</a:t>
            </a:r>
            <a:r>
              <a:rPr lang="en" sz="2600">
                <a:solidFill>
                  <a:schemeClr val="dk1"/>
                </a:solidFill>
              </a:rPr>
              <a:t> a logical connective.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Hence “p ≡ q” is </a:t>
            </a:r>
            <a:r>
              <a:rPr b="1" lang="en" sz="2600">
                <a:solidFill>
                  <a:schemeClr val="dk1"/>
                </a:solidFill>
              </a:rPr>
              <a:t>not</a:t>
            </a:r>
            <a:r>
              <a:rPr lang="en" sz="2600">
                <a:solidFill>
                  <a:schemeClr val="dk1"/>
                </a:solidFill>
              </a:rPr>
              <a:t> a compound proposition.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“p ≡ q” means p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q is a tautology.</a:t>
            </a:r>
            <a:endParaRPr sz="2600"/>
          </a:p>
        </p:txBody>
      </p:sp>
      <p:sp>
        <p:nvSpPr>
          <p:cNvPr id="369" name="Google Shape;369;p5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270900" y="270900"/>
            <a:ext cx="8597400" cy="6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table, show that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≡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75" name="Google Shape;375;p5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6" name="Google Shape;376;p59"/>
          <p:cNvGraphicFramePr/>
          <p:nvPr/>
        </p:nvGraphicFramePr>
        <p:xfrm>
          <a:off x="445275" y="18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764400"/>
                <a:gridCol w="815900"/>
                <a:gridCol w="1047475"/>
                <a:gridCol w="2231225"/>
                <a:gridCol w="3483550"/>
              </a:tblGrid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p↔q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(p→q) ∧ (q→p)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(p↔q) ↔ </a:t>
                      </a:r>
                      <a:r>
                        <a:rPr b="1" lang="en" sz="2400"/>
                        <a:t>(p→q) ∧ (q→p)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270900" y="270900"/>
            <a:ext cx="8597400" cy="6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table, show that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≡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Truth table demonstrates,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 is a tautology.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Therefore, 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≡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</a:t>
            </a:r>
            <a:endParaRPr sz="3000"/>
          </a:p>
        </p:txBody>
      </p:sp>
      <p:sp>
        <p:nvSpPr>
          <p:cNvPr id="382" name="Google Shape;382;p6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3" name="Google Shape;383;p60"/>
          <p:cNvGraphicFramePr/>
          <p:nvPr/>
        </p:nvGraphicFramePr>
        <p:xfrm>
          <a:off x="445275" y="18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764400"/>
                <a:gridCol w="815900"/>
                <a:gridCol w="1047475"/>
                <a:gridCol w="2231225"/>
                <a:gridCol w="3483550"/>
              </a:tblGrid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p↔q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(p→q) ∧ (q→p)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(p↔q) ↔ </a:t>
                      </a:r>
                      <a:r>
                        <a:rPr b="1" lang="en" sz="2400"/>
                        <a:t>(p→q) ∧ (q→p)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show that 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 and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 are logically equivalent.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389" name="Google Shape;389;p61"/>
          <p:cNvGraphicFramePr/>
          <p:nvPr/>
        </p:nvGraphicFramePr>
        <p:xfrm>
          <a:off x="445275" y="36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891525"/>
                <a:gridCol w="1011300"/>
                <a:gridCol w="1091125"/>
                <a:gridCol w="1357275"/>
                <a:gridCol w="1370575"/>
                <a:gridCol w="2581450"/>
              </a:tblGrid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p→q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(p→q) ↔ (￢p∨q)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90" name="Google Shape;390;p6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show that 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 and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 are logically equivalent.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 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q) is a tautology.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Therefore,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≡ 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396" name="Google Shape;396;p62"/>
          <p:cNvGraphicFramePr/>
          <p:nvPr/>
        </p:nvGraphicFramePr>
        <p:xfrm>
          <a:off x="445275" y="36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891525"/>
                <a:gridCol w="1011300"/>
                <a:gridCol w="1091125"/>
                <a:gridCol w="1357275"/>
                <a:gridCol w="1370575"/>
                <a:gridCol w="2581450"/>
              </a:tblGrid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p→q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(p→q) ↔ (￢p∨q)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97" name="Google Shape;397;p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prove the De Morgan’s laws in Logic.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graphicFrame>
        <p:nvGraphicFramePr>
          <p:cNvPr id="403" name="Google Shape;403;p63"/>
          <p:cNvGraphicFramePr/>
          <p:nvPr/>
        </p:nvGraphicFramePr>
        <p:xfrm>
          <a:off x="270900" y="33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575200"/>
                <a:gridCol w="575200"/>
                <a:gridCol w="1040825"/>
                <a:gridCol w="1164075"/>
                <a:gridCol w="1479050"/>
                <a:gridCol w="1164075"/>
                <a:gridCol w="1136675"/>
                <a:gridCol w="1410575"/>
              </a:tblGrid>
              <a:tr h="70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 ↔ 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￢p∧￢q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 ↔ ￢p∧￢q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04" name="Google Shape;404;p6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prove the De Morgan’s laws in Logic.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graphicFrame>
        <p:nvGraphicFramePr>
          <p:cNvPr id="410" name="Google Shape;410;p64"/>
          <p:cNvGraphicFramePr/>
          <p:nvPr/>
        </p:nvGraphicFramePr>
        <p:xfrm>
          <a:off x="270900" y="33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{4880106A-B233-4068-9458-7D93840F4F30}</a:tableStyleId>
              </a:tblPr>
              <a:tblGrid>
                <a:gridCol w="575200"/>
                <a:gridCol w="575200"/>
                <a:gridCol w="1040825"/>
                <a:gridCol w="1164075"/>
                <a:gridCol w="1479050"/>
                <a:gridCol w="1164075"/>
                <a:gridCol w="1136675"/>
                <a:gridCol w="1410575"/>
              </a:tblGrid>
              <a:tr h="70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 ↔ 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￢p∧￢q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 ↔ ￢p∧￢q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75" y="0"/>
            <a:ext cx="754657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74" y="0"/>
            <a:ext cx="56158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270900" y="270900"/>
            <a:ext cx="56190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Aristotle</a:t>
            </a:r>
            <a:r>
              <a:rPr lang="en" sz="2600">
                <a:solidFill>
                  <a:schemeClr val="dk1"/>
                </a:solidFill>
              </a:rPr>
              <a:t> 384-322BC: Organon collection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George Boole</a:t>
            </a:r>
            <a:r>
              <a:rPr lang="en" sz="2600">
                <a:solidFill>
                  <a:schemeClr val="dk1"/>
                </a:solidFill>
              </a:rPr>
              <a:t> (1815-64): The Laws of Thought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Proposition</a:t>
            </a:r>
            <a:r>
              <a:rPr lang="en" sz="2600"/>
              <a:t>: A proposition is a declarative sentence that is either true or false, but not both.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Propositional Logic</a:t>
            </a:r>
            <a:r>
              <a:rPr lang="en" sz="2600">
                <a:solidFill>
                  <a:schemeClr val="dk1"/>
                </a:solidFill>
              </a:rPr>
              <a:t> (</a:t>
            </a:r>
            <a:r>
              <a:rPr b="1" lang="en" sz="2600">
                <a:solidFill>
                  <a:schemeClr val="dk1"/>
                </a:solidFill>
              </a:rPr>
              <a:t>Propositional Calculus</a:t>
            </a:r>
            <a:r>
              <a:rPr lang="en" sz="2600">
                <a:solidFill>
                  <a:schemeClr val="dk1"/>
                </a:solidFill>
              </a:rPr>
              <a:t>): </a:t>
            </a:r>
            <a:r>
              <a:rPr lang="en" sz="2600"/>
              <a:t>The area of logic that deals with propositions.</a:t>
            </a:r>
            <a:endParaRPr sz="2600"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275" y="152400"/>
            <a:ext cx="2456326" cy="328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750" y="3439547"/>
            <a:ext cx="2323621" cy="311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Q</a:t>
            </a:r>
            <a:r>
              <a:rPr lang="en" sz="3000">
                <a:solidFill>
                  <a:schemeClr val="dk1"/>
                </a:solidFill>
              </a:rPr>
              <a:t>: Prove the following logical equivalences using the laws of logic (without using the truth table).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 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Q</a:t>
            </a:r>
            <a:r>
              <a:rPr lang="en" sz="3000">
                <a:solidFill>
                  <a:schemeClr val="dk1"/>
                </a:solidFill>
              </a:rPr>
              <a:t>: Prove the following logical equivalences using the laws of logic (without using the truth table).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 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			</a:t>
            </a:r>
            <a:r>
              <a:rPr b="1" lang="en" sz="3000">
                <a:solidFill>
                  <a:schemeClr val="dk1"/>
                </a:solidFill>
              </a:rPr>
              <a:t>∵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			De Morgan’s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					Double negation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</a:t>
            </a:r>
            <a:r>
              <a:rPr b="1" lang="en" sz="3000">
                <a:solidFill>
                  <a:schemeClr val="dk1"/>
                </a:solidFill>
              </a:rPr>
              <a:t>∴ 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sp>
        <p:nvSpPr>
          <p:cNvPr id="435" name="Google Shape;435;p6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	LHS ≡ 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 </a:t>
            </a:r>
            <a:endParaRPr sz="3000"/>
          </a:p>
        </p:txBody>
      </p:sp>
      <p:sp>
        <p:nvSpPr>
          <p:cNvPr id="441" name="Google Shape;441;p6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	LHS ≡ 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 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q))			</a:t>
            </a:r>
            <a:r>
              <a:rPr b="1" lang="en" sz="3000">
                <a:solidFill>
                  <a:schemeClr val="dk1"/>
                </a:solidFill>
              </a:rPr>
              <a:t>∵ </a:t>
            </a: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≡(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 (p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		Distribution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F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					Negation law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							Identity law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sp>
        <p:nvSpPr>
          <p:cNvPr id="447" name="Google Shape;447;p7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"/>
          <p:cNvSpPr txBox="1"/>
          <p:nvPr/>
        </p:nvSpPr>
        <p:spPr>
          <a:xfrm>
            <a:off x="270900" y="270900"/>
            <a:ext cx="86973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3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Soln:	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53" name="Google Shape;453;p7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"/>
          <p:cNvSpPr txBox="1"/>
          <p:nvPr/>
        </p:nvSpPr>
        <p:spPr>
          <a:xfrm>
            <a:off x="270900" y="270900"/>
            <a:ext cx="86973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3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Soln:	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 			De Morgan’s law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q))		De Morgan’s law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￢</a:t>
            </a:r>
            <a:r>
              <a:rPr lang="en" sz="3000">
                <a:solidFill>
                  <a:schemeClr val="dk1"/>
                </a:solidFill>
              </a:rPr>
              <a:t>q)					Double negation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q)		Distribution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F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q)					Negation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							Identity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</a:t>
            </a:r>
            <a:r>
              <a:rPr b="1" lang="en" sz="3000">
                <a:solidFill>
                  <a:schemeClr val="dk1"/>
                </a:solidFill>
              </a:rPr>
              <a:t>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							De Morgan’s law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 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/>
          </a:p>
        </p:txBody>
      </p:sp>
      <p:sp>
        <p:nvSpPr>
          <p:cNvPr id="459" name="Google Shape;459;p7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Q</a:t>
            </a:r>
            <a:r>
              <a:rPr lang="en" sz="3000">
                <a:solidFill>
                  <a:schemeClr val="dk1"/>
                </a:solidFill>
              </a:rPr>
              <a:t>: Prove the following expressions are tautologies using the laws of logic (without using the truth table)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 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65" name="Google Shape;465;p7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4"/>
          <p:cNvSpPr txBox="1"/>
          <p:nvPr/>
        </p:nvSpPr>
        <p:spPr>
          <a:xfrm>
            <a:off x="171100" y="270900"/>
            <a:ext cx="88398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Q</a:t>
            </a:r>
            <a:r>
              <a:rPr lang="en" sz="2600">
                <a:solidFill>
                  <a:schemeClr val="dk1"/>
                </a:solidFill>
              </a:rPr>
              <a:t>: Prove the following expressions are tautologies using laws of logic (without using truth table)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Soln: 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￢(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	</a:t>
            </a:r>
            <a:r>
              <a:rPr b="1" lang="en" sz="2600">
                <a:solidFill>
                  <a:schemeClr val="dk1"/>
                </a:solidFill>
              </a:rPr>
              <a:t>∵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 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De Morgan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Associative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Commutative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T</a:t>
            </a:r>
            <a:r>
              <a:rPr b="1" lang="en" sz="2600">
                <a:solidFill>
                  <a:schemeClr val="dk1"/>
                </a:solidFill>
              </a:rPr>
              <a:t> ∨ </a:t>
            </a:r>
            <a:r>
              <a:rPr lang="en" sz="2600">
                <a:solidFill>
                  <a:schemeClr val="dk1"/>
                </a:solidFill>
              </a:rPr>
              <a:t>T						Negation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T							Idempotent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	∴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 is a tautology</a:t>
            </a:r>
            <a:endParaRPr sz="2600"/>
          </a:p>
        </p:txBody>
      </p:sp>
      <p:sp>
        <p:nvSpPr>
          <p:cNvPr id="471" name="Google Shape;471;p7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5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Soln: 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77" name="Google Shape;477;p7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 txBox="1"/>
          <p:nvPr/>
        </p:nvSpPr>
        <p:spPr>
          <a:xfrm>
            <a:off x="114050" y="270900"/>
            <a:ext cx="88968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 startAt="2"/>
            </a:pP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Soln: 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	</a:t>
            </a:r>
            <a:r>
              <a:rPr b="1" lang="en" sz="2600">
                <a:solidFill>
                  <a:schemeClr val="dk1"/>
                </a:solidFill>
              </a:rPr>
              <a:t>∵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De Morgan’s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Associative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Commutative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		Idempotent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T						Negation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T								Domination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∴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 is a tautology</a:t>
            </a:r>
            <a:endParaRPr sz="2600"/>
          </a:p>
        </p:txBody>
      </p:sp>
      <p:sp>
        <p:nvSpPr>
          <p:cNvPr id="483" name="Google Shape;483;p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Proposition or not</a:t>
            </a:r>
            <a:r>
              <a:rPr lang="en" sz="3000"/>
              <a:t>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Bangalore is the capital city of India.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New Delhi is the capital city of India.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Do you like coffee?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Get me a cup of coffee.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1 + 2 = 3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2 + 3 = 4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x + 3 = 10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Mahatma Gandhi was born in the year 1869.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It’s raining today.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Earth is flat.</a:t>
            </a:r>
            <a:endParaRPr sz="3000"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/>
        </p:nvSpPr>
        <p:spPr>
          <a:xfrm>
            <a:off x="270900" y="228125"/>
            <a:ext cx="5866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&lt; End of Logic. Long live logic! /&gt;                           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¬false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                            </a:t>
            </a:r>
            <a:endParaRPr sz="3000"/>
          </a:p>
        </p:txBody>
      </p:sp>
      <p:sp>
        <p:nvSpPr>
          <p:cNvPr id="489" name="Google Shape;489;p7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00" y="3828400"/>
            <a:ext cx="6065174" cy="25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25" y="941025"/>
            <a:ext cx="4246975" cy="2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ropositions</a:t>
            </a:r>
            <a:r>
              <a:rPr lang="en" sz="3000"/>
              <a:t>: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New Delhi is the capital city of India. </a:t>
            </a:r>
            <a:r>
              <a:rPr lang="en" sz="3000">
                <a:solidFill>
                  <a:srgbClr val="FF0000"/>
                </a:solidFill>
              </a:rPr>
              <a:t>// true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Bangalore is the capital city of India.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1 + 2 = 3 </a:t>
            </a:r>
            <a:r>
              <a:rPr lang="en" sz="3000">
                <a:solidFill>
                  <a:srgbClr val="FF0000"/>
                </a:solidFill>
              </a:rPr>
              <a:t>// true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2 + 3 = 4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Mahatma Gandhi was born in 1869. </a:t>
            </a:r>
            <a:r>
              <a:rPr lang="en" sz="3000">
                <a:solidFill>
                  <a:srgbClr val="FF0000"/>
                </a:solidFill>
              </a:rPr>
              <a:t>// true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It’s raining today.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 sz="3000"/>
              <a:t>Earth is flat</a:t>
            </a:r>
            <a:r>
              <a:rPr lang="en" sz="3000"/>
              <a:t>.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50200" y="225125"/>
            <a:ext cx="8643600" cy="6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These are NOT propositions</a:t>
            </a:r>
            <a:r>
              <a:rPr b="1" lang="en" sz="3000"/>
              <a:t>: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Get me a cup of coffee.</a:t>
            </a:r>
            <a:r>
              <a:rPr lang="en" sz="2400">
                <a:solidFill>
                  <a:srgbClr val="FF0000"/>
                </a:solidFill>
              </a:rPr>
              <a:t>//not a declarative sentence</a:t>
            </a:r>
            <a:endParaRPr sz="24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 you like coffee?</a:t>
            </a:r>
            <a:r>
              <a:rPr lang="en" sz="2400">
                <a:solidFill>
                  <a:srgbClr val="FF0000"/>
                </a:solidFill>
              </a:rPr>
              <a:t>//not a declarative sentence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Though the response to the question could be yes or no; a binary response.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x + 1 = 2 </a:t>
            </a:r>
            <a:r>
              <a:rPr lang="en" sz="3000">
                <a:solidFill>
                  <a:srgbClr val="FF0000"/>
                </a:solidFill>
              </a:rPr>
              <a:t>// has a variable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It’s a declarative sentence, but depending on the value of ‘x’, it can be true or false.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It can be turned into a proposition by giving a value for ‘x’.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1000"/>
              </a:spcAft>
              <a:buSzPts val="3000"/>
              <a:buChar char="●"/>
            </a:pPr>
            <a:r>
              <a:rPr lang="en" sz="3000"/>
              <a:t>x + y = z. </a:t>
            </a:r>
            <a:r>
              <a:rPr lang="en" sz="3000">
                <a:solidFill>
                  <a:srgbClr val="FF0000"/>
                </a:solidFill>
              </a:rPr>
              <a:t>// has variables</a:t>
            </a:r>
            <a:endParaRPr sz="30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