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3415471-B80D-422D-8ECD-ECAB07DE9101}">
  <a:tblStyle styleId="{93415471-B80D-422D-8ECD-ECAB07DE91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45104e8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245104e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dbc29e1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ddbc29e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ddbc29e1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ddbc29e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ddbc29e1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ddbc29e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ddbc29e1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ddbc29e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ddbc29e1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ddbc29e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38acfca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38acfc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38acfca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38acfc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dbc29e1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ddbc29e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dbc29e1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dbc29e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dbc29e1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ddbc29e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5ddbc29e1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5ddbc29e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ddbc29e1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ddbc29e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ddbc29e1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ddbc29e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ddbc29e1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ddbc29e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ddbc29e1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ddbc29e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ddbc29e1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ddbc29e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6231102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62311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ddbc29e1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ddbc29e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ddbc29e1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ddbc29e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ddbc29e1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ddbc29e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ddbc29e1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ddbc29e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5ddbc29e1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5ddbc29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ddbc29e1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ddbc29e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ddbc29e1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ddbc29e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ddbc29e1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ddbc29e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dbc29e1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dbc29e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ddbc29e1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ddbc29e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038acfca3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038acfc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ddbc29e1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ddbc29e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ddbc29e1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ddbc29e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ddbc29e1_0_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ddbc29e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ddbc29e1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ddbc29e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5ddbc29e1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5ddbc29e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ddbc29e1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ddbc29e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ddbc29e1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ddbc29e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ddbc29e1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ddbc29e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0db379f2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0db379f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ddbc29e1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ddbc2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ddbc29e1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ddbc29e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dbc29e1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dbc29e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ddbc29e1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ddbc29e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dbc29e1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dbc29e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gif"/><Relationship Id="rId4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ctrTitle"/>
          </p:nvPr>
        </p:nvSpPr>
        <p:spPr>
          <a:xfrm>
            <a:off x="442000" y="1431725"/>
            <a:ext cx="8184000" cy="25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Discrete Mathematics and Logic (UE18CS205)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Unit 1 - Logic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" name="Google Shape;39;p8"/>
          <p:cNvSpPr txBox="1"/>
          <p:nvPr/>
        </p:nvSpPr>
        <p:spPr>
          <a:xfrm>
            <a:off x="442000" y="4124475"/>
            <a:ext cx="80163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Mr. </a:t>
            </a:r>
            <a:r>
              <a:rPr lang="en" sz="2400">
                <a:solidFill>
                  <a:srgbClr val="FFFFFF"/>
                </a:solidFill>
              </a:rPr>
              <a:t>Channa Bankapur (channabankapur@pes.edu)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Department of CS&amp;E, PES University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42575" y="156825"/>
            <a:ext cx="8896800" cy="6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Q</a:t>
            </a:r>
            <a:r>
              <a:rPr lang="en" sz="2600">
                <a:solidFill>
                  <a:schemeClr val="dk1"/>
                </a:solidFill>
              </a:rPr>
              <a:t>: Let P(x) be the statement “x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&gt; 0”. What is the truth value of the quantification </a:t>
            </a:r>
            <a:r>
              <a:rPr b="1" lang="en" sz="2600">
                <a:solidFill>
                  <a:schemeClr val="dk1"/>
                </a:solidFill>
              </a:rPr>
              <a:t>∀xP(x)</a:t>
            </a:r>
            <a:r>
              <a:rPr lang="en" sz="2600">
                <a:solidFill>
                  <a:schemeClr val="dk1"/>
                </a:solidFill>
              </a:rPr>
              <a:t>, where the domain consists of the set of </a:t>
            </a:r>
            <a:r>
              <a:rPr b="1" lang="en" sz="2600">
                <a:solidFill>
                  <a:schemeClr val="dk1"/>
                </a:solidFill>
              </a:rPr>
              <a:t>integers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Soln</a:t>
            </a:r>
            <a:r>
              <a:rPr lang="en" sz="2600">
                <a:solidFill>
                  <a:schemeClr val="dk1"/>
                </a:solidFill>
              </a:rPr>
              <a:t>: P(x) is not true for x=0. P(0) is false.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It is a counterexample.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∴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∀</a:t>
            </a:r>
            <a:r>
              <a:rPr lang="en" sz="2600">
                <a:solidFill>
                  <a:schemeClr val="dk1"/>
                </a:solidFill>
              </a:rPr>
              <a:t>xP(x) is a false proposition.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Q: … ∀xP(x) … positive integers.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Soln: P(x) is true for all the values of x in the domain.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∴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∀</a:t>
            </a:r>
            <a:r>
              <a:rPr lang="en" sz="2600">
                <a:solidFill>
                  <a:schemeClr val="dk1"/>
                </a:solidFill>
              </a:rPr>
              <a:t>xP(x) is a true proposition.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Q: … ∃xP(x) … integers.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Soln: P(x) is true for x=1. P(1) is true.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∴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xP(x) is a true proposition.</a:t>
            </a:r>
            <a:endParaRPr sz="26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When all the elements of the domain can be listed like x</a:t>
            </a:r>
            <a:r>
              <a:rPr baseline="-25000" lang="en" sz="2600">
                <a:solidFill>
                  <a:schemeClr val="dk1"/>
                </a:solidFill>
              </a:rPr>
              <a:t>1</a:t>
            </a:r>
            <a:r>
              <a:rPr lang="en" sz="2600">
                <a:solidFill>
                  <a:schemeClr val="dk1"/>
                </a:solidFill>
              </a:rPr>
              <a:t>, x</a:t>
            </a:r>
            <a:r>
              <a:rPr baseline="-25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, …, x</a:t>
            </a:r>
            <a:r>
              <a:rPr baseline="-25000" lang="en" sz="2600">
                <a:solidFill>
                  <a:schemeClr val="dk1"/>
                </a:solidFill>
              </a:rPr>
              <a:t>n</a:t>
            </a:r>
            <a:r>
              <a:rPr lang="en" sz="2600">
                <a:solidFill>
                  <a:schemeClr val="dk1"/>
                </a:solidFill>
              </a:rPr>
              <a:t>  (domain is a finite set),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∀</a:t>
            </a:r>
            <a:r>
              <a:rPr lang="en" sz="2600">
                <a:solidFill>
                  <a:schemeClr val="dk1"/>
                </a:solidFill>
              </a:rPr>
              <a:t>xP(x) ≡ P(x</a:t>
            </a:r>
            <a:r>
              <a:rPr baseline="-25000" lang="en" sz="2600">
                <a:solidFill>
                  <a:schemeClr val="dk1"/>
                </a:solidFill>
              </a:rPr>
              <a:t>1</a:t>
            </a:r>
            <a:r>
              <a:rPr lang="en" sz="2600">
                <a:solidFill>
                  <a:schemeClr val="dk1"/>
                </a:solidFill>
              </a:rPr>
              <a:t>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P(x</a:t>
            </a:r>
            <a:r>
              <a:rPr baseline="-25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</a:t>
            </a:r>
            <a:r>
              <a:rPr b="1" lang="en" sz="2600">
                <a:solidFill>
                  <a:schemeClr val="dk1"/>
                </a:solidFill>
              </a:rPr>
              <a:t>∧ </a:t>
            </a:r>
            <a:r>
              <a:rPr lang="en" sz="2600">
                <a:solidFill>
                  <a:schemeClr val="dk1"/>
                </a:solidFill>
              </a:rPr>
              <a:t>…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P(x</a:t>
            </a:r>
            <a:r>
              <a:rPr baseline="-25000" lang="en" sz="2600">
                <a:solidFill>
                  <a:schemeClr val="dk1"/>
                </a:solidFill>
              </a:rPr>
              <a:t>n</a:t>
            </a:r>
            <a:r>
              <a:rPr lang="en" sz="2600">
                <a:solidFill>
                  <a:schemeClr val="dk1"/>
                </a:solidFill>
              </a:rPr>
              <a:t>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xP(x) ≡ P(x</a:t>
            </a:r>
            <a:r>
              <a:rPr baseline="-25000" lang="en" sz="2600">
                <a:solidFill>
                  <a:schemeClr val="dk1"/>
                </a:solidFill>
              </a:rPr>
              <a:t>1</a:t>
            </a:r>
            <a:r>
              <a:rPr lang="en" sz="2600">
                <a:solidFill>
                  <a:schemeClr val="dk1"/>
                </a:solidFill>
              </a:rPr>
              <a:t>)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P(x</a:t>
            </a:r>
            <a:r>
              <a:rPr baseline="-25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…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P(x</a:t>
            </a:r>
            <a:r>
              <a:rPr baseline="-25000" lang="en" sz="2600">
                <a:solidFill>
                  <a:schemeClr val="dk1"/>
                </a:solidFill>
              </a:rPr>
              <a:t>n</a:t>
            </a:r>
            <a:r>
              <a:rPr lang="en" sz="2600">
                <a:solidFill>
                  <a:schemeClr val="dk1"/>
                </a:solidFill>
              </a:rPr>
              <a:t>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Eg</a:t>
            </a:r>
            <a:r>
              <a:rPr lang="en" sz="2600">
                <a:solidFill>
                  <a:schemeClr val="dk1"/>
                </a:solidFill>
              </a:rPr>
              <a:t>: P(x): “x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&lt; 9” and x is an int in the range [1, 3].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∀</a:t>
            </a:r>
            <a:r>
              <a:rPr lang="en" sz="2600">
                <a:solidFill>
                  <a:schemeClr val="dk1"/>
                </a:solidFill>
              </a:rPr>
              <a:t>xP(x) ≡ P(1)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P(2) </a:t>
            </a:r>
            <a:r>
              <a:rPr b="1" lang="en" sz="2600">
                <a:solidFill>
                  <a:schemeClr val="dk1"/>
                </a:solidFill>
              </a:rPr>
              <a:t>∧ </a:t>
            </a:r>
            <a:r>
              <a:rPr lang="en" sz="2600">
                <a:solidFill>
                  <a:schemeClr val="dk1"/>
                </a:solidFill>
              </a:rPr>
              <a:t>P(3)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P(3), which is “3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&lt; 9” is false.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∴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∀xP(x) is a false</a:t>
            </a:r>
            <a:r>
              <a:rPr lang="en" sz="2600">
                <a:solidFill>
                  <a:schemeClr val="dk1"/>
                </a:solidFill>
              </a:rPr>
              <a:t> proposition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xP(x) ≡ P(1)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P(2)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P(3)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P(1), which is “1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&lt; 9” is true.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∴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∃xP(x) is a true</a:t>
            </a:r>
            <a:r>
              <a:rPr lang="en" sz="2600">
                <a:solidFill>
                  <a:schemeClr val="dk1"/>
                </a:solidFill>
              </a:rPr>
              <a:t> proposition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Binding Variables</a:t>
            </a:r>
            <a:r>
              <a:rPr lang="en" sz="2600">
                <a:solidFill>
                  <a:schemeClr val="dk1"/>
                </a:solidFill>
              </a:rPr>
              <a:t>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x(x+y=1), the variable x is bound, but y is free. Hence, it is not a proposition. If any variable in the expression is not bound, the expression is not yet a proposition.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∃x(P(x) ∧ Q(x)) ∨ ∀xR(x)</a:t>
            </a:r>
            <a:r>
              <a:rPr lang="en" sz="2600">
                <a:solidFill>
                  <a:schemeClr val="dk1"/>
                </a:solidFill>
              </a:rPr>
              <a:t> and </a:t>
            </a:r>
            <a:r>
              <a:rPr b="1" lang="en" sz="2600">
                <a:solidFill>
                  <a:schemeClr val="dk1"/>
                </a:solidFill>
              </a:rPr>
              <a:t>∀x∃y(x+y = 1)</a:t>
            </a:r>
            <a:r>
              <a:rPr lang="en" sz="2600">
                <a:solidFill>
                  <a:schemeClr val="dk1"/>
                </a:solidFill>
              </a:rPr>
              <a:t> are propositions because all the involved variables are bound.</a:t>
            </a:r>
            <a:endParaRPr sz="2600"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270900" y="270900"/>
            <a:ext cx="87948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Precedence of quantifiers and logical operators</a:t>
            </a:r>
            <a:r>
              <a:rPr lang="en" sz="2600">
                <a:solidFill>
                  <a:schemeClr val="dk1"/>
                </a:solidFill>
              </a:rPr>
              <a:t>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 ∃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￢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∧ ∨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→ ↔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Eg: </a:t>
            </a:r>
            <a:r>
              <a:rPr b="1" lang="en" sz="2600">
                <a:solidFill>
                  <a:schemeClr val="dk1"/>
                </a:solidFill>
              </a:rPr>
              <a:t>p∨￢q∧r→s</a:t>
            </a:r>
            <a:r>
              <a:rPr lang="en" sz="2600">
                <a:solidFill>
                  <a:schemeClr val="dk1"/>
                </a:solidFill>
              </a:rPr>
              <a:t> is same as </a:t>
            </a:r>
            <a:r>
              <a:rPr b="1" lang="en" sz="2600">
                <a:solidFill>
                  <a:schemeClr val="dk1"/>
                </a:solidFill>
              </a:rPr>
              <a:t>(p ∨ ( (￢q ) ∧ r ) ) → s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Eg: </a:t>
            </a:r>
            <a:r>
              <a:rPr b="1" lang="en" sz="2600">
                <a:solidFill>
                  <a:schemeClr val="dk1"/>
                </a:solidFill>
              </a:rPr>
              <a:t>∀xP(x) ∨ Q(x)</a:t>
            </a:r>
            <a:r>
              <a:rPr lang="en" sz="2600">
                <a:solidFill>
                  <a:schemeClr val="dk1"/>
                </a:solidFill>
              </a:rPr>
              <a:t> is same as </a:t>
            </a:r>
            <a:r>
              <a:rPr b="1" lang="en" sz="2600">
                <a:solidFill>
                  <a:schemeClr val="dk1"/>
                </a:solidFill>
              </a:rPr>
              <a:t>( ∀xP(x) ) ∨ Q(x)</a:t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80" y="453562"/>
            <a:ext cx="7973649" cy="59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Logical Equivalences involving quantifiers</a:t>
            </a:r>
            <a:endParaRPr sz="2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Which of the following logical equivalences are valid?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∀x( </a:t>
            </a:r>
            <a:r>
              <a:rPr b="1" lang="en" sz="2600">
                <a:solidFill>
                  <a:schemeClr val="dk1"/>
                </a:solidFill>
              </a:rPr>
              <a:t>P(x) ∧ Q(x)</a:t>
            </a:r>
            <a:r>
              <a:rPr lang="en" sz="2600">
                <a:solidFill>
                  <a:schemeClr val="dk1"/>
                </a:solidFill>
              </a:rPr>
              <a:t> ) </a:t>
            </a:r>
            <a:r>
              <a:rPr b="1" lang="en" sz="2600">
                <a:solidFill>
                  <a:schemeClr val="dk1"/>
                </a:solidFill>
              </a:rPr>
              <a:t>≡</a:t>
            </a:r>
            <a:r>
              <a:rPr lang="en" sz="2600">
                <a:solidFill>
                  <a:schemeClr val="dk1"/>
                </a:solidFill>
              </a:rPr>
              <a:t> ∀xP(x)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∀xQ(x)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∀x( </a:t>
            </a:r>
            <a:r>
              <a:rPr b="1" lang="en" sz="2600">
                <a:solidFill>
                  <a:schemeClr val="dk1"/>
                </a:solidFill>
              </a:rPr>
              <a:t>P(x) ∨ Q(x)</a:t>
            </a:r>
            <a:r>
              <a:rPr lang="en" sz="2600">
                <a:solidFill>
                  <a:schemeClr val="dk1"/>
                </a:solidFill>
              </a:rPr>
              <a:t> ) </a:t>
            </a:r>
            <a:r>
              <a:rPr b="1" lang="en" sz="2600">
                <a:solidFill>
                  <a:schemeClr val="dk1"/>
                </a:solidFill>
              </a:rPr>
              <a:t>≡</a:t>
            </a:r>
            <a:r>
              <a:rPr lang="en" sz="2600">
                <a:solidFill>
                  <a:schemeClr val="dk1"/>
                </a:solidFill>
              </a:rPr>
              <a:t>  ∀xP(x)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∀xQ(x)</a:t>
            </a:r>
            <a:endParaRPr sz="2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x( </a:t>
            </a:r>
            <a:r>
              <a:rPr b="1" lang="en" sz="2600">
                <a:solidFill>
                  <a:schemeClr val="dk1"/>
                </a:solidFill>
              </a:rPr>
              <a:t>P(x) ∨ Q(x)</a:t>
            </a:r>
            <a:r>
              <a:rPr lang="en" sz="2600">
                <a:solidFill>
                  <a:schemeClr val="dk1"/>
                </a:solidFill>
              </a:rPr>
              <a:t> ) </a:t>
            </a:r>
            <a:r>
              <a:rPr b="1" lang="en" sz="2600">
                <a:solidFill>
                  <a:schemeClr val="dk1"/>
                </a:solidFill>
              </a:rPr>
              <a:t>≡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xP(x)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xQ(x)</a:t>
            </a:r>
            <a:endParaRPr sz="2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x( </a:t>
            </a:r>
            <a:r>
              <a:rPr b="1" lang="en" sz="2600">
                <a:solidFill>
                  <a:schemeClr val="dk1"/>
                </a:solidFill>
              </a:rPr>
              <a:t>P(x) ∧ Q(x)</a:t>
            </a:r>
            <a:r>
              <a:rPr lang="en" sz="2600">
                <a:solidFill>
                  <a:schemeClr val="dk1"/>
                </a:solidFill>
              </a:rPr>
              <a:t> ) </a:t>
            </a:r>
            <a:r>
              <a:rPr b="1" lang="en" sz="2600">
                <a:solidFill>
                  <a:schemeClr val="dk1"/>
                </a:solidFill>
              </a:rPr>
              <a:t>≡</a:t>
            </a:r>
            <a:r>
              <a:rPr lang="en" sz="2600">
                <a:solidFill>
                  <a:schemeClr val="dk1"/>
                </a:solidFill>
              </a:rPr>
              <a:t> 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xQ(x)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Logical Equivalences involving quantifiers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Universal quantification of conjunction of two predicates is equivalent to conjunction of universal quantification of the two predicates, where same domain is used throughout.</a:t>
            </a:r>
            <a:endParaRPr sz="2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	∀x(P(x)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Q(x)) </a:t>
            </a:r>
            <a:r>
              <a:rPr b="1" lang="en" sz="2600">
                <a:solidFill>
                  <a:schemeClr val="dk1"/>
                </a:solidFill>
              </a:rPr>
              <a:t>≡</a:t>
            </a:r>
            <a:r>
              <a:rPr lang="en" sz="2600">
                <a:solidFill>
                  <a:schemeClr val="dk1"/>
                </a:solidFill>
              </a:rPr>
              <a:t> ∀xP(x)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∀xQ(x)</a:t>
            </a:r>
            <a:endParaRPr sz="2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x(P(x)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Q(x)) </a:t>
            </a:r>
            <a:r>
              <a:rPr b="1" lang="en" sz="2600">
                <a:solidFill>
                  <a:schemeClr val="dk1"/>
                </a:solidFill>
              </a:rPr>
              <a:t>≡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xP(x)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xQ(x)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But,	∀x(P(x)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Q(x)) </a:t>
            </a:r>
            <a:r>
              <a:rPr b="1" lang="en" sz="2600">
                <a:solidFill>
                  <a:schemeClr val="dk1"/>
                </a:solidFill>
              </a:rPr>
              <a:t>≢</a:t>
            </a:r>
            <a:r>
              <a:rPr lang="en" sz="2600">
                <a:solidFill>
                  <a:schemeClr val="dk1"/>
                </a:solidFill>
              </a:rPr>
              <a:t>  ∀xP(x) </a:t>
            </a:r>
            <a:r>
              <a:rPr b="1" lang="en" sz="2600">
                <a:solidFill>
                  <a:schemeClr val="dk1"/>
                </a:solidFill>
              </a:rPr>
              <a:t>∨</a:t>
            </a:r>
            <a:r>
              <a:rPr lang="en" sz="2600">
                <a:solidFill>
                  <a:schemeClr val="dk1"/>
                </a:solidFill>
              </a:rPr>
              <a:t> ∀xQ(x)</a:t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x(P(x)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Q(x)) </a:t>
            </a:r>
            <a:r>
              <a:rPr b="1" lang="en" sz="2600">
                <a:solidFill>
                  <a:schemeClr val="dk1"/>
                </a:solidFill>
              </a:rPr>
              <a:t>≢</a:t>
            </a:r>
            <a:r>
              <a:rPr lang="en" sz="2600">
                <a:solidFill>
                  <a:schemeClr val="dk1"/>
                </a:solidFill>
              </a:rPr>
              <a:t> 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xQ(x)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Logical Equivalences involving quantifiers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Q</a:t>
            </a:r>
            <a:r>
              <a:rPr lang="en" sz="2600">
                <a:solidFill>
                  <a:schemeClr val="dk1"/>
                </a:solidFill>
              </a:rPr>
              <a:t>: Show that </a:t>
            </a:r>
            <a:r>
              <a:rPr b="1" lang="en" sz="2600">
                <a:solidFill>
                  <a:schemeClr val="dk1"/>
                </a:solidFill>
              </a:rPr>
              <a:t>∀x(P(x) ∧ Q(x)) ≡ ∀xP(x) ∧ ∀xQ(x)</a:t>
            </a:r>
            <a:r>
              <a:rPr lang="en" sz="2600">
                <a:solidFill>
                  <a:schemeClr val="dk1"/>
                </a:solidFill>
              </a:rPr>
              <a:t> where the same domain is used throughout.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(That is, a universal quantifier can be distributed over a conjunction)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Proof:</a:t>
            </a:r>
            <a:r>
              <a:rPr lang="en" sz="2600">
                <a:solidFill>
                  <a:schemeClr val="dk1"/>
                </a:solidFill>
              </a:rPr>
              <a:t> ∀x(P(x)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Q(x)) </a:t>
            </a:r>
            <a:r>
              <a:rPr b="1" lang="en" sz="2600">
                <a:solidFill>
                  <a:schemeClr val="dk1"/>
                </a:solidFill>
              </a:rPr>
              <a:t>≡</a:t>
            </a:r>
            <a:r>
              <a:rPr lang="en" sz="2600">
                <a:solidFill>
                  <a:schemeClr val="dk1"/>
                </a:solidFill>
              </a:rPr>
              <a:t> ∀xP(x)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∀xQ(x) means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∀x(P(x)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Q(x)) </a:t>
            </a:r>
            <a:r>
              <a:rPr b="1" lang="en" sz="2600">
                <a:solidFill>
                  <a:schemeClr val="dk1"/>
                </a:solidFill>
              </a:rPr>
              <a:t>↔</a:t>
            </a:r>
            <a:r>
              <a:rPr lang="en" sz="2600">
                <a:solidFill>
                  <a:schemeClr val="dk1"/>
                </a:solidFill>
              </a:rPr>
              <a:t> ∀xP(x)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∀xQ(x) is a tautology.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That is, to prove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∀x(P(x)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Q(x)) </a:t>
            </a:r>
            <a:r>
              <a:rPr b="1" lang="en" sz="2600">
                <a:solidFill>
                  <a:schemeClr val="dk1"/>
                </a:solidFill>
              </a:rPr>
              <a:t>→</a:t>
            </a:r>
            <a:r>
              <a:rPr lang="en" sz="2600">
                <a:solidFill>
                  <a:schemeClr val="dk1"/>
                </a:solidFill>
              </a:rPr>
              <a:t> ∀xP(x)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∀xQ(x) is a tautology </a:t>
            </a:r>
            <a:r>
              <a:rPr b="1" lang="en" sz="2600">
                <a:solidFill>
                  <a:schemeClr val="dk1"/>
                </a:solidFill>
              </a:rPr>
              <a:t>and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∀xP(x)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∀xQ(x) </a:t>
            </a:r>
            <a:r>
              <a:rPr b="1" lang="en" sz="2600">
                <a:solidFill>
                  <a:schemeClr val="dk1"/>
                </a:solidFill>
              </a:rPr>
              <a:t>→</a:t>
            </a:r>
            <a:r>
              <a:rPr lang="en" sz="2600">
                <a:solidFill>
                  <a:schemeClr val="dk1"/>
                </a:solidFill>
              </a:rPr>
              <a:t> ∀x(P(x)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Q(x)) is a tautology.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270900" y="270900"/>
            <a:ext cx="87321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To prove: </a:t>
            </a:r>
            <a:r>
              <a:rPr lang="en" sz="2600">
                <a:solidFill>
                  <a:schemeClr val="dk1"/>
                </a:solidFill>
              </a:rPr>
              <a:t>∀x(P(x)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Q(x)) </a:t>
            </a:r>
            <a:r>
              <a:rPr b="1" lang="en" sz="2600">
                <a:solidFill>
                  <a:schemeClr val="dk1"/>
                </a:solidFill>
              </a:rPr>
              <a:t>→</a:t>
            </a:r>
            <a:r>
              <a:rPr lang="en" sz="2600">
                <a:solidFill>
                  <a:schemeClr val="dk1"/>
                </a:solidFill>
              </a:rPr>
              <a:t> ∀xP(x)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∀xQ(x) is a T.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Suppose, ∀x(P(x) </a:t>
            </a:r>
            <a:r>
              <a:rPr b="1" lang="en" sz="2800">
                <a:solidFill>
                  <a:schemeClr val="dk1"/>
                </a:solidFill>
              </a:rPr>
              <a:t>∧</a:t>
            </a:r>
            <a:r>
              <a:rPr lang="en" sz="2800">
                <a:solidFill>
                  <a:schemeClr val="dk1"/>
                </a:solidFill>
              </a:rPr>
              <a:t> Q(x)) is true.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P(a) </a:t>
            </a:r>
            <a:r>
              <a:rPr b="1" lang="en" sz="2800">
                <a:solidFill>
                  <a:schemeClr val="dk1"/>
                </a:solidFill>
              </a:rPr>
              <a:t>∧</a:t>
            </a:r>
            <a:r>
              <a:rPr lang="en" sz="2800">
                <a:solidFill>
                  <a:schemeClr val="dk1"/>
                </a:solidFill>
              </a:rPr>
              <a:t> Q(a) is true for any ‘a’ in the domain.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P(a) is true and Q(a) is true.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Because ‘a’ is an arbitrary element in the domain and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P(a) is true, we can conclude that ∀xP(x) is true.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Similarly, ∀xQ(x) is true.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That means ∀xP(x) </a:t>
            </a:r>
            <a:r>
              <a:rPr b="1" lang="en" sz="2800">
                <a:solidFill>
                  <a:schemeClr val="dk1"/>
                </a:solidFill>
              </a:rPr>
              <a:t>∧</a:t>
            </a:r>
            <a:r>
              <a:rPr lang="en" sz="2800">
                <a:solidFill>
                  <a:schemeClr val="dk1"/>
                </a:solidFill>
              </a:rPr>
              <a:t> ∀xQ(x) is true.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∴ </a:t>
            </a:r>
            <a:r>
              <a:rPr lang="en" sz="2600">
                <a:solidFill>
                  <a:schemeClr val="dk1"/>
                </a:solidFill>
              </a:rPr>
              <a:t>∀x(P(x)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Q(x)) </a:t>
            </a:r>
            <a:r>
              <a:rPr b="1" lang="en" sz="2600">
                <a:solidFill>
                  <a:schemeClr val="dk1"/>
                </a:solidFill>
              </a:rPr>
              <a:t>→</a:t>
            </a:r>
            <a:r>
              <a:rPr lang="en" sz="2600">
                <a:solidFill>
                  <a:schemeClr val="dk1"/>
                </a:solidFill>
              </a:rPr>
              <a:t> ∀xP(x)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∀xQ(x) is a tautology ..①</a:t>
            </a:r>
            <a:endParaRPr sz="2600"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To prove: ∀xP(x)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∀xQ(x) </a:t>
            </a:r>
            <a:r>
              <a:rPr b="1" lang="en" sz="2600">
                <a:solidFill>
                  <a:schemeClr val="dk1"/>
                </a:solidFill>
              </a:rPr>
              <a:t>→</a:t>
            </a:r>
            <a:r>
              <a:rPr lang="en" sz="2600">
                <a:solidFill>
                  <a:schemeClr val="dk1"/>
                </a:solidFill>
              </a:rPr>
              <a:t> ∀x(P(x)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Q(x)) is a T.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Suppose, ∀xP(x)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∀xQ(x) is true.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That is, ∀xP(x) is true and ∀xQ(x) is true.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P(a) is true and Q(a) is true for any ‘a’ in the domain.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Because P(a) and Q(a) true for all values in the domain, </a:t>
            </a:r>
            <a:endParaRPr sz="2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for a given ‘a’,  P(a)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Q(a).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Because ‘a’ is an arbitrary element in the domain, </a:t>
            </a:r>
            <a:endParaRPr sz="2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∀x(P(x)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Q(x)) is true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∴</a:t>
            </a:r>
            <a:r>
              <a:rPr lang="en" sz="2600">
                <a:solidFill>
                  <a:schemeClr val="dk1"/>
                </a:solidFill>
              </a:rPr>
              <a:t> ∀xP(x)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∀xQ(x) </a:t>
            </a:r>
            <a:r>
              <a:rPr b="1" lang="en" sz="2600">
                <a:solidFill>
                  <a:schemeClr val="dk1"/>
                </a:solidFill>
              </a:rPr>
              <a:t>→</a:t>
            </a:r>
            <a:r>
              <a:rPr lang="en" sz="2600">
                <a:solidFill>
                  <a:schemeClr val="dk1"/>
                </a:solidFill>
              </a:rPr>
              <a:t> ∀x(P(x)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Q(x)) is a tautology. ---②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By ① and ②,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∀x(P(x)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Q(x)) </a:t>
            </a:r>
            <a:r>
              <a:rPr b="1" lang="en" sz="2600">
                <a:solidFill>
                  <a:schemeClr val="dk1"/>
                </a:solidFill>
              </a:rPr>
              <a:t>↔</a:t>
            </a:r>
            <a:r>
              <a:rPr lang="en" sz="2600">
                <a:solidFill>
                  <a:schemeClr val="dk1"/>
                </a:solidFill>
              </a:rPr>
              <a:t> ∀xP(x) 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 ∀xQ(x) is a tautology.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∴ ∀x(P(x) ∧ Q(x)) ≡ ∀xP(x) ∧ ∀xQ(x)</a:t>
            </a:r>
            <a:endParaRPr b="1" sz="2600"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171100" y="142575"/>
            <a:ext cx="8697300" cy="6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Predicates: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Statements involving variables, such as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“</a:t>
            </a:r>
            <a:r>
              <a:rPr b="1" lang="en" sz="2600">
                <a:solidFill>
                  <a:schemeClr val="dk1"/>
                </a:solidFill>
              </a:rPr>
              <a:t>x &gt; 3</a:t>
            </a:r>
            <a:r>
              <a:rPr lang="en" sz="2600">
                <a:solidFill>
                  <a:schemeClr val="dk1"/>
                </a:solidFill>
              </a:rPr>
              <a:t>” and </a:t>
            </a:r>
            <a:r>
              <a:rPr lang="en" sz="2600">
                <a:solidFill>
                  <a:schemeClr val="dk1"/>
                </a:solidFill>
              </a:rPr>
              <a:t>“Computer x is functioning properly”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can be true or false depending on the value of x.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Statement “</a:t>
            </a:r>
            <a:r>
              <a:rPr b="1" lang="en" sz="2600">
                <a:solidFill>
                  <a:schemeClr val="dk1"/>
                </a:solidFill>
              </a:rPr>
              <a:t>x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is greater than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3</a:t>
            </a:r>
            <a:r>
              <a:rPr lang="en" sz="2600">
                <a:solidFill>
                  <a:schemeClr val="dk1"/>
                </a:solidFill>
              </a:rPr>
              <a:t>” has two parts: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1. Subject: variable </a:t>
            </a:r>
            <a:r>
              <a:rPr b="1" lang="en" sz="2600">
                <a:solidFill>
                  <a:schemeClr val="dk1"/>
                </a:solidFill>
              </a:rPr>
              <a:t>x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2. Predicate: “</a:t>
            </a:r>
            <a:r>
              <a:rPr b="1" lang="en" sz="2600">
                <a:solidFill>
                  <a:schemeClr val="dk1"/>
                </a:solidFill>
              </a:rPr>
              <a:t>is greater than 3</a:t>
            </a:r>
            <a:r>
              <a:rPr lang="en" sz="2600">
                <a:solidFill>
                  <a:schemeClr val="dk1"/>
                </a:solidFill>
              </a:rPr>
              <a:t>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We can denote the statement “x is greater than 3” by </a:t>
            </a:r>
            <a:r>
              <a:rPr b="1" lang="en" sz="2600">
                <a:solidFill>
                  <a:schemeClr val="dk1"/>
                </a:solidFill>
              </a:rPr>
              <a:t>P(x)</a:t>
            </a:r>
            <a:r>
              <a:rPr lang="en" sz="2600">
                <a:solidFill>
                  <a:schemeClr val="dk1"/>
                </a:solidFill>
              </a:rPr>
              <a:t>, where x is a variable.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P denotes the predicate “is greater than 3”.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P is also called as “Propositional Function”.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156825" y="199600"/>
            <a:ext cx="8825700" cy="6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Eg</a:t>
            </a:r>
            <a:r>
              <a:rPr b="1" lang="en" sz="2600">
                <a:solidFill>
                  <a:schemeClr val="dk1"/>
                </a:solidFill>
              </a:rPr>
              <a:t>:</a:t>
            </a:r>
            <a:r>
              <a:rPr lang="en" sz="2600">
                <a:solidFill>
                  <a:schemeClr val="dk1"/>
                </a:solidFill>
              </a:rPr>
              <a:t> What is the </a:t>
            </a:r>
            <a:r>
              <a:rPr b="1" lang="en" sz="2600">
                <a:solidFill>
                  <a:schemeClr val="dk1"/>
                </a:solidFill>
              </a:rPr>
              <a:t>negation</a:t>
            </a:r>
            <a:r>
              <a:rPr lang="en" sz="2600">
                <a:solidFill>
                  <a:schemeClr val="dk1"/>
                </a:solidFill>
              </a:rPr>
              <a:t> of “All politicians are dishonest”?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Let P(x) be “x is a dishonest politician”.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∀xP(x) is “All politicians are dishonest”.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∀xP(x) would be “It is not the case that all politicians are dishonest”.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In other words, “Not all politicians are dishonest”.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That is, “There is a politician who is not dishonest”.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∀xP(x) ≡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P(x)				</a:t>
            </a:r>
            <a:r>
              <a:rPr b="1" i="1" lang="en" sz="2600">
                <a:solidFill>
                  <a:schemeClr val="dk1"/>
                </a:solidFill>
              </a:rPr>
              <a:t>not dishonest ≡ honest</a:t>
            </a:r>
            <a:endParaRPr b="1" i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P(x) would be “There exists a politician who is </a:t>
            </a:r>
            <a:r>
              <a:rPr b="1" lang="en" sz="2600">
                <a:solidFill>
                  <a:schemeClr val="dk1"/>
                </a:solidFill>
              </a:rPr>
              <a:t>not</a:t>
            </a:r>
            <a:r>
              <a:rPr lang="en" sz="2600">
                <a:solidFill>
                  <a:schemeClr val="dk1"/>
                </a:solidFill>
              </a:rPr>
              <a:t> dishonest”.</a:t>
            </a:r>
            <a:endParaRPr b="1" sz="2600"/>
          </a:p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Q</a:t>
            </a:r>
            <a:r>
              <a:rPr lang="en" sz="2600">
                <a:solidFill>
                  <a:schemeClr val="dk1"/>
                </a:solidFill>
              </a:rPr>
              <a:t>: Prove that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∀xP(x) ≡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P(x)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Proof: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∀xP(x) is true iff ∀xP(x) is false.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∀xP(x) is false iff there is an element x in the</a:t>
            </a:r>
            <a:endParaRPr sz="2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domain for which P(x) is false.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There is an element x in the domain for which</a:t>
            </a:r>
            <a:r>
              <a:rPr lang="en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P(x) is true.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That is,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P(x) is true.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∴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∀xP(x) ≡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P(x)</a:t>
            </a:r>
            <a:endParaRPr sz="2600"/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Logical Equivalences involving quantifiers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	∀x(P(x)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Q(x)) ≡ ∀xP(x)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∀xQ(x)</a:t>
            </a:r>
            <a:endParaRPr sz="3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∃</a:t>
            </a:r>
            <a:r>
              <a:rPr lang="en" sz="3000">
                <a:solidFill>
                  <a:schemeClr val="dk1"/>
                </a:solidFill>
              </a:rPr>
              <a:t>x(P(x) 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 Q(x)) ≡ </a:t>
            </a:r>
            <a:r>
              <a:rPr b="1" lang="en" sz="3000">
                <a:solidFill>
                  <a:schemeClr val="dk1"/>
                </a:solidFill>
              </a:rPr>
              <a:t>∃</a:t>
            </a:r>
            <a:r>
              <a:rPr lang="en" sz="3000">
                <a:solidFill>
                  <a:schemeClr val="dk1"/>
                </a:solidFill>
              </a:rPr>
              <a:t>xP(x) 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chemeClr val="dk1"/>
                </a:solidFill>
              </a:rPr>
              <a:t>∃</a:t>
            </a:r>
            <a:r>
              <a:rPr lang="en" sz="3000">
                <a:solidFill>
                  <a:schemeClr val="dk1"/>
                </a:solidFill>
              </a:rPr>
              <a:t>xQ(x)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But,		∀x(P(x) 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 Q(x)) </a:t>
            </a:r>
            <a:r>
              <a:rPr b="1" lang="en" sz="3000">
                <a:solidFill>
                  <a:schemeClr val="dk1"/>
                </a:solidFill>
              </a:rPr>
              <a:t>≢</a:t>
            </a:r>
            <a:r>
              <a:rPr lang="en" sz="3000">
                <a:solidFill>
                  <a:schemeClr val="dk1"/>
                </a:solidFill>
              </a:rPr>
              <a:t> ∀xP(x) </a:t>
            </a:r>
            <a:r>
              <a:rPr b="1" lang="en" sz="3000">
                <a:solidFill>
                  <a:schemeClr val="dk1"/>
                </a:solidFill>
              </a:rPr>
              <a:t>∨</a:t>
            </a:r>
            <a:r>
              <a:rPr lang="en" sz="3000">
                <a:solidFill>
                  <a:schemeClr val="dk1"/>
                </a:solidFill>
              </a:rPr>
              <a:t> ∀xQ(x)</a:t>
            </a:r>
            <a:endParaRPr sz="3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∃</a:t>
            </a:r>
            <a:r>
              <a:rPr lang="en" sz="3000">
                <a:solidFill>
                  <a:schemeClr val="dk1"/>
                </a:solidFill>
              </a:rPr>
              <a:t>x(P(x)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Q(x)) </a:t>
            </a:r>
            <a:r>
              <a:rPr b="1" lang="en" sz="3000">
                <a:solidFill>
                  <a:schemeClr val="dk1"/>
                </a:solidFill>
              </a:rPr>
              <a:t>≢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chemeClr val="dk1"/>
                </a:solidFill>
              </a:rPr>
              <a:t>∃</a:t>
            </a:r>
            <a:r>
              <a:rPr lang="en" sz="3000">
                <a:solidFill>
                  <a:schemeClr val="dk1"/>
                </a:solidFill>
              </a:rPr>
              <a:t>xP(x) </a:t>
            </a:r>
            <a:r>
              <a:rPr b="1" lang="en" sz="3000">
                <a:solidFill>
                  <a:schemeClr val="dk1"/>
                </a:solidFill>
              </a:rPr>
              <a:t>∧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chemeClr val="dk1"/>
                </a:solidFill>
              </a:rPr>
              <a:t>∃</a:t>
            </a:r>
            <a:r>
              <a:rPr lang="en" sz="3000">
                <a:solidFill>
                  <a:schemeClr val="dk1"/>
                </a:solidFill>
              </a:rPr>
              <a:t>xQ(x)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De Morgan’s laws for quantifiers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￢∀xP(x) ≡ ∃x￢P(x)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￢∃xP(x) ≡ ∀x￢P(x)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Eg:	∀x (x</a:t>
            </a:r>
            <a:r>
              <a:rPr b="1" baseline="30000" lang="en" sz="2600">
                <a:solidFill>
                  <a:schemeClr val="dk1"/>
                </a:solidFill>
              </a:rPr>
              <a:t>2</a:t>
            </a:r>
            <a:r>
              <a:rPr b="1" lang="en" sz="2600">
                <a:solidFill>
                  <a:schemeClr val="dk1"/>
                </a:solidFill>
              </a:rPr>
              <a:t>&gt;0) where x ∈ R</a:t>
            </a:r>
            <a:r>
              <a:rPr b="1" baseline="30000" lang="en" sz="3600">
                <a:solidFill>
                  <a:schemeClr val="dk1"/>
                </a:solidFill>
              </a:rPr>
              <a:t>-</a:t>
            </a:r>
            <a:endParaRPr b="1" baseline="30000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</a:t>
            </a:r>
            <a:r>
              <a:rPr b="1" baseline="-25000" lang="en" sz="2600">
                <a:solidFill>
                  <a:schemeClr val="dk1"/>
                </a:solidFill>
              </a:rPr>
              <a:t>x&lt;0</a:t>
            </a:r>
            <a:r>
              <a:rPr b="1" lang="en" sz="2600">
                <a:solidFill>
                  <a:schemeClr val="dk1"/>
                </a:solidFill>
              </a:rPr>
              <a:t> (x</a:t>
            </a:r>
            <a:r>
              <a:rPr b="1" baseline="30000" lang="en" sz="2600">
                <a:solidFill>
                  <a:schemeClr val="dk1"/>
                </a:solidFill>
              </a:rPr>
              <a:t>2</a:t>
            </a:r>
            <a:r>
              <a:rPr b="1" lang="en" sz="2600">
                <a:solidFill>
                  <a:schemeClr val="dk1"/>
                </a:solidFill>
              </a:rPr>
              <a:t>&gt;0) where x ∈ R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For every real number x which is lesser than zero, 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&gt;0.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	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In other words, for every real number x, </a:t>
            </a:r>
            <a:endParaRPr sz="2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if x &lt; 0, then x</a:t>
            </a:r>
            <a:r>
              <a:rPr baseline="30000" lang="en" sz="2600">
                <a:solidFill>
                  <a:schemeClr val="dk1"/>
                </a:solidFill>
              </a:rPr>
              <a:t>2 </a:t>
            </a:r>
            <a:r>
              <a:rPr lang="en" sz="2600">
                <a:solidFill>
                  <a:schemeClr val="dk1"/>
                </a:solidFill>
              </a:rPr>
              <a:t>&gt; 0.</a:t>
            </a:r>
            <a:endParaRPr sz="2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i.e. </a:t>
            </a:r>
            <a:r>
              <a:rPr b="1" lang="en" sz="2600">
                <a:solidFill>
                  <a:schemeClr val="dk1"/>
                </a:solidFill>
              </a:rPr>
              <a:t>∀x (x &lt; 0 → x</a:t>
            </a:r>
            <a:r>
              <a:rPr b="1" baseline="30000" lang="en" sz="2600">
                <a:solidFill>
                  <a:schemeClr val="dk1"/>
                </a:solidFill>
              </a:rPr>
              <a:t>2 </a:t>
            </a:r>
            <a:r>
              <a:rPr b="1" lang="en" sz="2600">
                <a:solidFill>
                  <a:schemeClr val="dk1"/>
                </a:solidFill>
              </a:rPr>
              <a:t>&gt; 0) where x ∈ R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Eg:	∀</a:t>
            </a:r>
            <a:r>
              <a:rPr b="1" baseline="-25000" lang="en" sz="2600">
                <a:solidFill>
                  <a:schemeClr val="dk1"/>
                </a:solidFill>
              </a:rPr>
              <a:t>x&lt;0</a:t>
            </a:r>
            <a:r>
              <a:rPr b="1" lang="en" sz="2600">
                <a:solidFill>
                  <a:schemeClr val="dk1"/>
                </a:solidFill>
              </a:rPr>
              <a:t> (x</a:t>
            </a:r>
            <a:r>
              <a:rPr b="1" baseline="30000" lang="en" sz="2600">
                <a:solidFill>
                  <a:schemeClr val="dk1"/>
                </a:solidFill>
              </a:rPr>
              <a:t>2 </a:t>
            </a:r>
            <a:r>
              <a:rPr b="1" lang="en" sz="2600">
                <a:solidFill>
                  <a:schemeClr val="dk1"/>
                </a:solidFill>
              </a:rPr>
              <a:t>&gt; 0) where x ∈ R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For every real number x which is lesser than zero, </a:t>
            </a:r>
            <a:endParaRPr sz="2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x</a:t>
            </a:r>
            <a:r>
              <a:rPr baseline="30000" lang="en" sz="2600">
                <a:solidFill>
                  <a:schemeClr val="dk1"/>
                </a:solidFill>
              </a:rPr>
              <a:t>2 </a:t>
            </a:r>
            <a:r>
              <a:rPr lang="en" sz="2600">
                <a:solidFill>
                  <a:schemeClr val="dk1"/>
                </a:solidFill>
              </a:rPr>
              <a:t>&gt; 0.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In other words, for every real number x, </a:t>
            </a:r>
            <a:endParaRPr sz="2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if x &lt; 0, then x</a:t>
            </a:r>
            <a:r>
              <a:rPr baseline="30000" lang="en" sz="2600">
                <a:solidFill>
                  <a:schemeClr val="dk1"/>
                </a:solidFill>
              </a:rPr>
              <a:t>2 </a:t>
            </a:r>
            <a:r>
              <a:rPr lang="en" sz="2600">
                <a:solidFill>
                  <a:schemeClr val="dk1"/>
                </a:solidFill>
              </a:rPr>
              <a:t>&gt; 0.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i.e. </a:t>
            </a:r>
            <a:r>
              <a:rPr b="1" lang="en" sz="2600">
                <a:solidFill>
                  <a:schemeClr val="dk1"/>
                </a:solidFill>
              </a:rPr>
              <a:t>∀x (x &lt; 0 → x</a:t>
            </a:r>
            <a:r>
              <a:rPr b="1" baseline="30000" lang="en" sz="2600">
                <a:solidFill>
                  <a:schemeClr val="dk1"/>
                </a:solidFill>
              </a:rPr>
              <a:t>2 </a:t>
            </a:r>
            <a:r>
              <a:rPr b="1" lang="en" sz="2600">
                <a:solidFill>
                  <a:schemeClr val="dk1"/>
                </a:solidFill>
              </a:rPr>
              <a:t>&gt; 0) where x ∈ R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Eg:	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b="1" baseline="-25000" lang="en" sz="2600">
                <a:solidFill>
                  <a:schemeClr val="dk1"/>
                </a:solidFill>
              </a:rPr>
              <a:t>x&lt;0</a:t>
            </a:r>
            <a:r>
              <a:rPr b="1" lang="en" sz="2600">
                <a:solidFill>
                  <a:schemeClr val="dk1"/>
                </a:solidFill>
              </a:rPr>
              <a:t> (x</a:t>
            </a:r>
            <a:r>
              <a:rPr b="1" baseline="30000" lang="en" sz="2600">
                <a:solidFill>
                  <a:schemeClr val="dk1"/>
                </a:solidFill>
              </a:rPr>
              <a:t>2 </a:t>
            </a:r>
            <a:r>
              <a:rPr b="1" lang="en" sz="2600">
                <a:solidFill>
                  <a:schemeClr val="dk1"/>
                </a:solidFill>
              </a:rPr>
              <a:t>= 2) where x ∈ R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There exists a real number x &lt; 0, such that x</a:t>
            </a:r>
            <a:r>
              <a:rPr baseline="30000" lang="en" sz="2600">
                <a:solidFill>
                  <a:schemeClr val="dk1"/>
                </a:solidFill>
              </a:rPr>
              <a:t>2 </a:t>
            </a:r>
            <a:r>
              <a:rPr lang="en" sz="2600">
                <a:solidFill>
                  <a:schemeClr val="dk1"/>
                </a:solidFill>
              </a:rPr>
              <a:t>= 2.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In other words, there exists a real number x,</a:t>
            </a:r>
            <a:endParaRPr sz="2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such that x &lt; 0 and x</a:t>
            </a:r>
            <a:r>
              <a:rPr baseline="30000" lang="en" sz="2600">
                <a:solidFill>
                  <a:schemeClr val="dk1"/>
                </a:solidFill>
              </a:rPr>
              <a:t>2 </a:t>
            </a:r>
            <a:r>
              <a:rPr lang="en" sz="2600">
                <a:solidFill>
                  <a:schemeClr val="dk1"/>
                </a:solidFill>
              </a:rPr>
              <a:t>= 2.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i.e. </a:t>
            </a:r>
            <a:r>
              <a:rPr b="1" lang="en" sz="2600">
                <a:solidFill>
                  <a:schemeClr val="dk1"/>
                </a:solidFill>
              </a:rPr>
              <a:t>∃x ((x &lt; 0) ∧ (x</a:t>
            </a:r>
            <a:r>
              <a:rPr b="1" baseline="30000" lang="en" sz="2600">
                <a:solidFill>
                  <a:schemeClr val="dk1"/>
                </a:solidFill>
              </a:rPr>
              <a:t>2 </a:t>
            </a:r>
            <a:r>
              <a:rPr b="1" lang="en" sz="2600">
                <a:solidFill>
                  <a:schemeClr val="dk1"/>
                </a:solidFill>
              </a:rPr>
              <a:t>= 2)) where x ∈ R</a:t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Eg:	∀</a:t>
            </a:r>
            <a:r>
              <a:rPr b="1" baseline="-25000" lang="en" sz="2600">
                <a:solidFill>
                  <a:schemeClr val="dk1"/>
                </a:solidFill>
              </a:rPr>
              <a:t>x&lt;0</a:t>
            </a:r>
            <a:r>
              <a:rPr b="1" lang="en" sz="2600">
                <a:solidFill>
                  <a:schemeClr val="dk1"/>
                </a:solidFill>
              </a:rPr>
              <a:t> (x</a:t>
            </a:r>
            <a:r>
              <a:rPr b="1" baseline="30000" lang="en" sz="2600">
                <a:solidFill>
                  <a:schemeClr val="dk1"/>
                </a:solidFill>
              </a:rPr>
              <a:t>2 </a:t>
            </a:r>
            <a:r>
              <a:rPr b="1" lang="en" sz="2600">
                <a:solidFill>
                  <a:schemeClr val="dk1"/>
                </a:solidFill>
              </a:rPr>
              <a:t>&gt; 0) where x ∈ R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Equivalent to: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∀x (x &lt; 0 → x</a:t>
            </a:r>
            <a:r>
              <a:rPr b="1" baseline="30000" lang="en" sz="2600">
                <a:solidFill>
                  <a:schemeClr val="dk1"/>
                </a:solidFill>
              </a:rPr>
              <a:t>2 </a:t>
            </a:r>
            <a:r>
              <a:rPr b="1" lang="en" sz="2600">
                <a:solidFill>
                  <a:schemeClr val="dk1"/>
                </a:solidFill>
              </a:rPr>
              <a:t>&gt; 0) where x ∈ R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Not equivalent to: </a:t>
            </a:r>
            <a:r>
              <a:rPr b="1" lang="en" sz="2600">
                <a:solidFill>
                  <a:schemeClr val="dk1"/>
                </a:solidFill>
              </a:rPr>
              <a:t>∀x (x &lt; 0 ∧ x</a:t>
            </a:r>
            <a:r>
              <a:rPr b="1" baseline="30000" lang="en" sz="2600">
                <a:solidFill>
                  <a:schemeClr val="dk1"/>
                </a:solidFill>
              </a:rPr>
              <a:t>2 </a:t>
            </a:r>
            <a:r>
              <a:rPr b="1" lang="en" sz="2600">
                <a:solidFill>
                  <a:schemeClr val="dk1"/>
                </a:solidFill>
              </a:rPr>
              <a:t>&gt; 0) where x ∈ R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Eg:	∃</a:t>
            </a:r>
            <a:r>
              <a:rPr b="1" baseline="-25000" lang="en" sz="2600">
                <a:solidFill>
                  <a:schemeClr val="dk1"/>
                </a:solidFill>
              </a:rPr>
              <a:t>x&lt;0</a:t>
            </a:r>
            <a:r>
              <a:rPr b="1" lang="en" sz="2600">
                <a:solidFill>
                  <a:schemeClr val="dk1"/>
                </a:solidFill>
              </a:rPr>
              <a:t> (x</a:t>
            </a:r>
            <a:r>
              <a:rPr b="1" baseline="30000" lang="en" sz="2600">
                <a:solidFill>
                  <a:schemeClr val="dk1"/>
                </a:solidFill>
              </a:rPr>
              <a:t>2 </a:t>
            </a:r>
            <a:r>
              <a:rPr b="1" lang="en" sz="2600">
                <a:solidFill>
                  <a:schemeClr val="dk1"/>
                </a:solidFill>
              </a:rPr>
              <a:t>= 2) where x ∈ R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Equivalent to: </a:t>
            </a:r>
            <a:r>
              <a:rPr b="1" lang="en" sz="2600">
                <a:solidFill>
                  <a:schemeClr val="dk1"/>
                </a:solidFill>
              </a:rPr>
              <a:t>∃x ((x &lt; 0) ∧ (x</a:t>
            </a:r>
            <a:r>
              <a:rPr b="1" baseline="30000" lang="en" sz="2600">
                <a:solidFill>
                  <a:schemeClr val="dk1"/>
                </a:solidFill>
              </a:rPr>
              <a:t>2 </a:t>
            </a:r>
            <a:r>
              <a:rPr b="1" lang="en" sz="2600">
                <a:solidFill>
                  <a:schemeClr val="dk1"/>
                </a:solidFill>
              </a:rPr>
              <a:t>= 2)) where x ∈ R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Not equivalent to: </a:t>
            </a:r>
            <a:r>
              <a:rPr b="1" lang="en" sz="2600">
                <a:solidFill>
                  <a:schemeClr val="dk1"/>
                </a:solidFill>
              </a:rPr>
              <a:t>∃x ((x &lt; 0) → (x</a:t>
            </a:r>
            <a:r>
              <a:rPr b="1" baseline="30000" lang="en" sz="2600">
                <a:solidFill>
                  <a:schemeClr val="dk1"/>
                </a:solidFill>
              </a:rPr>
              <a:t>2 </a:t>
            </a:r>
            <a:r>
              <a:rPr b="1" lang="en" sz="2600">
                <a:solidFill>
                  <a:schemeClr val="dk1"/>
                </a:solidFill>
              </a:rPr>
              <a:t>= 2)) where x ∈ R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Let the domain be all the animals.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D(x): x is a dog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M(x): x is a mammal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C(x): x is cute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“All dogs are mammals”</a:t>
            </a:r>
            <a:r>
              <a:rPr lang="en" sz="2600">
                <a:solidFill>
                  <a:schemeClr val="dk1"/>
                </a:solidFill>
              </a:rPr>
              <a:t> is equivalent to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00FF"/>
                </a:solidFill>
              </a:rPr>
              <a:t>∀x (D(x) → M(x))</a:t>
            </a:r>
            <a:r>
              <a:rPr lang="en" sz="2600">
                <a:solidFill>
                  <a:schemeClr val="dk1"/>
                </a:solidFill>
              </a:rPr>
              <a:t> or </a:t>
            </a:r>
            <a:r>
              <a:rPr b="1" lang="en" sz="2600">
                <a:solidFill>
                  <a:srgbClr val="FF0000"/>
                </a:solidFill>
              </a:rPr>
              <a:t>∀x (D(x) ∧ M(x))</a:t>
            </a:r>
            <a:r>
              <a:rPr lang="en" sz="2600">
                <a:solidFill>
                  <a:schemeClr val="dk1"/>
                </a:solidFill>
              </a:rPr>
              <a:t> ?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“Some dogs are cute”</a:t>
            </a:r>
            <a:r>
              <a:rPr lang="en" sz="2600">
                <a:solidFill>
                  <a:schemeClr val="dk1"/>
                </a:solidFill>
              </a:rPr>
              <a:t> is equivalent to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FF0000"/>
                </a:solidFill>
              </a:rPr>
              <a:t>∃</a:t>
            </a:r>
            <a:r>
              <a:rPr b="1" lang="en" sz="2600">
                <a:solidFill>
                  <a:srgbClr val="FF0000"/>
                </a:solidFill>
              </a:rPr>
              <a:t>x (D(x) → C(x))</a:t>
            </a:r>
            <a:r>
              <a:rPr lang="en" sz="2600">
                <a:solidFill>
                  <a:schemeClr val="dk1"/>
                </a:solidFill>
              </a:rPr>
              <a:t> or </a:t>
            </a:r>
            <a:r>
              <a:rPr b="1" lang="en" sz="2800">
                <a:solidFill>
                  <a:srgbClr val="0000FF"/>
                </a:solidFill>
              </a:rPr>
              <a:t>∃x (D(x) ∧ C(x))</a:t>
            </a:r>
            <a:r>
              <a:rPr lang="en" sz="28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?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89" name="Google Shape;189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Explanation for: “All dogs are mammals”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What does </a:t>
            </a:r>
            <a:r>
              <a:rPr b="1" lang="en" sz="2600">
                <a:solidFill>
                  <a:srgbClr val="0000FF"/>
                </a:solidFill>
              </a:rPr>
              <a:t>∀x (D(x) → M(x))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mean?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</a:t>
            </a:r>
            <a:r>
              <a:rPr lang="en" sz="2600">
                <a:solidFill>
                  <a:schemeClr val="dk1"/>
                </a:solidFill>
              </a:rPr>
              <a:t>x (D(x)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M(x)) ≡</a:t>
            </a:r>
            <a:r>
              <a:rPr b="1" lang="en" sz="2600">
                <a:solidFill>
                  <a:schemeClr val="dk1"/>
                </a:solidFill>
              </a:rPr>
              <a:t> ∀</a:t>
            </a:r>
            <a:r>
              <a:rPr lang="en" sz="2600">
                <a:solidFill>
                  <a:schemeClr val="dk1"/>
                </a:solidFill>
              </a:rPr>
              <a:t>x 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D(x)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M(x))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Each animal is a non-dog or a mammal.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It means all dogs are mammals.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What does </a:t>
            </a:r>
            <a:r>
              <a:rPr b="1" lang="en" sz="2600">
                <a:solidFill>
                  <a:srgbClr val="FF0000"/>
                </a:solidFill>
              </a:rPr>
              <a:t>∀x (D(x) ∧ M(x))</a:t>
            </a:r>
            <a:r>
              <a:rPr lang="en" sz="2600">
                <a:solidFill>
                  <a:schemeClr val="dk1"/>
                </a:solidFill>
              </a:rPr>
              <a:t> mean?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</a:t>
            </a:r>
            <a:r>
              <a:rPr lang="en" sz="2600">
                <a:solidFill>
                  <a:schemeClr val="dk1"/>
                </a:solidFill>
              </a:rPr>
              <a:t>x (D(x) </a:t>
            </a:r>
            <a:r>
              <a:rPr b="1" lang="en" sz="2600">
                <a:solidFill>
                  <a:schemeClr val="dk1"/>
                </a:solidFill>
              </a:rPr>
              <a:t>∧ </a:t>
            </a:r>
            <a:r>
              <a:rPr lang="en" sz="2600">
                <a:solidFill>
                  <a:schemeClr val="dk1"/>
                </a:solidFill>
              </a:rPr>
              <a:t>M(x)) 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∀</a:t>
            </a:r>
            <a:r>
              <a:rPr lang="en" sz="2600">
                <a:solidFill>
                  <a:schemeClr val="dk1"/>
                </a:solidFill>
              </a:rPr>
              <a:t>x D(x)) </a:t>
            </a:r>
            <a:r>
              <a:rPr b="1" lang="en" sz="2600">
                <a:solidFill>
                  <a:schemeClr val="dk1"/>
                </a:solidFill>
              </a:rPr>
              <a:t>∧ 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∀</a:t>
            </a:r>
            <a:r>
              <a:rPr lang="en" sz="2600">
                <a:solidFill>
                  <a:schemeClr val="dk1"/>
                </a:solidFill>
              </a:rPr>
              <a:t>x M(x))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All animals are dogs and all animals are mammals.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It is </a:t>
            </a:r>
            <a:r>
              <a:rPr b="1" lang="en" sz="2600">
                <a:solidFill>
                  <a:schemeClr val="dk1"/>
                </a:solidFill>
              </a:rPr>
              <a:t>not</a:t>
            </a:r>
            <a:r>
              <a:rPr lang="en" sz="2600">
                <a:solidFill>
                  <a:schemeClr val="dk1"/>
                </a:solidFill>
              </a:rPr>
              <a:t> same as “All dogs are mammals”.</a:t>
            </a:r>
            <a:endParaRPr sz="2600"/>
          </a:p>
        </p:txBody>
      </p:sp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Explanation for: </a:t>
            </a:r>
            <a:r>
              <a:rPr b="1" lang="en" sz="2600">
                <a:solidFill>
                  <a:schemeClr val="dk1"/>
                </a:solidFill>
              </a:rPr>
              <a:t>“Some dogs are cute”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What does </a:t>
            </a:r>
            <a:r>
              <a:rPr b="1" lang="en" sz="2800">
                <a:solidFill>
                  <a:srgbClr val="0000FF"/>
                </a:solidFill>
              </a:rPr>
              <a:t>∃x (D(x) ∧ C(x))</a:t>
            </a:r>
            <a:r>
              <a:rPr lang="en" sz="2600">
                <a:solidFill>
                  <a:schemeClr val="dk1"/>
                </a:solidFill>
              </a:rPr>
              <a:t> mean?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There exists an animal, which is both a dog and a cute animal.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It means there exists a cute dog.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What does </a:t>
            </a:r>
            <a:r>
              <a:rPr b="1" lang="en" sz="2800">
                <a:solidFill>
                  <a:srgbClr val="FF0000"/>
                </a:solidFill>
              </a:rPr>
              <a:t>∃</a:t>
            </a:r>
            <a:r>
              <a:rPr b="1" lang="en" sz="2600">
                <a:solidFill>
                  <a:srgbClr val="FF0000"/>
                </a:solidFill>
              </a:rPr>
              <a:t>x (D(x) → C(x))</a:t>
            </a:r>
            <a:r>
              <a:rPr lang="en" sz="2600">
                <a:solidFill>
                  <a:schemeClr val="dk1"/>
                </a:solidFill>
              </a:rPr>
              <a:t> mean?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 (D(x)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C(x)) ≡</a:t>
            </a:r>
            <a:r>
              <a:rPr b="1" lang="en" sz="2600">
                <a:solidFill>
                  <a:schemeClr val="dk1"/>
                </a:solidFill>
              </a:rPr>
              <a:t> ∃</a:t>
            </a:r>
            <a:r>
              <a:rPr lang="en" sz="2600">
                <a:solidFill>
                  <a:schemeClr val="dk1"/>
                </a:solidFill>
              </a:rPr>
              <a:t>x (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D(x) </a:t>
            </a:r>
            <a:r>
              <a:rPr b="1" lang="en" sz="2600">
                <a:solidFill>
                  <a:schemeClr val="dk1"/>
                </a:solidFill>
              </a:rPr>
              <a:t>∨ </a:t>
            </a:r>
            <a:r>
              <a:rPr lang="en" sz="2600">
                <a:solidFill>
                  <a:schemeClr val="dk1"/>
                </a:solidFill>
              </a:rPr>
              <a:t>C(x))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 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D(x)) </a:t>
            </a:r>
            <a:r>
              <a:rPr b="1" lang="en" sz="2600">
                <a:solidFill>
                  <a:schemeClr val="dk1"/>
                </a:solidFill>
              </a:rPr>
              <a:t>∨ (∃</a:t>
            </a:r>
            <a:r>
              <a:rPr lang="en" sz="2600">
                <a:solidFill>
                  <a:schemeClr val="dk1"/>
                </a:solidFill>
              </a:rPr>
              <a:t>x C(x))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There is a non-dog animal or there is a cute animal.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It is </a:t>
            </a:r>
            <a:r>
              <a:rPr b="1" lang="en" sz="2600">
                <a:solidFill>
                  <a:schemeClr val="dk1"/>
                </a:solidFill>
              </a:rPr>
              <a:t>not</a:t>
            </a:r>
            <a:r>
              <a:rPr lang="en" sz="2600">
                <a:solidFill>
                  <a:schemeClr val="dk1"/>
                </a:solidFill>
              </a:rPr>
              <a:t> same as “Some dogs are cute”</a:t>
            </a:r>
            <a:endParaRPr sz="2600"/>
          </a:p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Nested Quantifiers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Eg: ∀x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 (x+y=0) where x,y</a:t>
            </a:r>
            <a:r>
              <a:rPr b="1" lang="en" sz="2600">
                <a:solidFill>
                  <a:schemeClr val="dk1"/>
                </a:solidFill>
              </a:rPr>
              <a:t>∈R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In words, “For each real number x,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there exists a real number y such that x+y=0”.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∀x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 (x+y=0) is a proposition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∀xQ(x) where Q(x) is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 (x+y=0).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∀xQ(x) where Q(x) is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 P(x,y) and P(x,y) is x+y=0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07" name="Google Shape;207;p3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Predicate Logic (Predicate Calculus)</a:t>
            </a:r>
            <a:r>
              <a:rPr lang="en" sz="3000">
                <a:solidFill>
                  <a:schemeClr val="dk1"/>
                </a:solidFill>
              </a:rPr>
              <a:t>: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The area of logic that deals with predicates and quantifiers.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Essentially, it’s dealing with the declarative statements which has </a:t>
            </a:r>
            <a:r>
              <a:rPr b="1" lang="en" sz="3000">
                <a:solidFill>
                  <a:schemeClr val="dk1"/>
                </a:solidFill>
              </a:rPr>
              <a:t>propositional</a:t>
            </a:r>
            <a:r>
              <a:rPr b="1" lang="en" sz="3000">
                <a:solidFill>
                  <a:schemeClr val="dk1"/>
                </a:solidFill>
              </a:rPr>
              <a:t> variables</a:t>
            </a:r>
            <a:r>
              <a:rPr lang="en" sz="3000">
                <a:solidFill>
                  <a:schemeClr val="dk1"/>
                </a:solidFill>
              </a:rPr>
              <a:t> and convert them into </a:t>
            </a:r>
            <a:r>
              <a:rPr b="1" lang="en" sz="3000">
                <a:solidFill>
                  <a:schemeClr val="dk1"/>
                </a:solidFill>
              </a:rPr>
              <a:t>propositions</a:t>
            </a:r>
            <a:r>
              <a:rPr lang="en" sz="3000">
                <a:solidFill>
                  <a:schemeClr val="dk1"/>
                </a:solidFill>
              </a:rPr>
              <a:t>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How?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1. By assigning a value to the variable.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2. By quantifying the value of the variable.</a:t>
            </a:r>
            <a:endParaRPr sz="3000"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Other Quantifiers</a:t>
            </a:r>
            <a:r>
              <a:rPr lang="en" sz="2600">
                <a:solidFill>
                  <a:schemeClr val="dk1"/>
                </a:solidFill>
              </a:rPr>
              <a:t>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We can define quantifier other than the standard universal and existential quantifiers.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∀x</a:t>
            </a:r>
            <a:r>
              <a:rPr b="1" lang="en" sz="2600">
                <a:solidFill>
                  <a:schemeClr val="dk1"/>
                </a:solidFill>
              </a:rPr>
              <a:t>∃!</a:t>
            </a:r>
            <a:r>
              <a:rPr lang="en" sz="2600">
                <a:solidFill>
                  <a:schemeClr val="dk1"/>
                </a:solidFill>
              </a:rPr>
              <a:t>y (x+y=0) where x,y</a:t>
            </a:r>
            <a:r>
              <a:rPr b="1" lang="en" sz="2600">
                <a:solidFill>
                  <a:schemeClr val="dk1"/>
                </a:solidFill>
              </a:rPr>
              <a:t>∈R</a:t>
            </a:r>
            <a:r>
              <a:rPr lang="en" sz="2600">
                <a:solidFill>
                  <a:schemeClr val="dk1"/>
                </a:solidFill>
              </a:rPr>
              <a:t> means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“For each real number x, there exists </a:t>
            </a:r>
            <a:r>
              <a:rPr b="1" lang="en" sz="2600">
                <a:solidFill>
                  <a:schemeClr val="dk1"/>
                </a:solidFill>
              </a:rPr>
              <a:t>exactly one</a:t>
            </a:r>
            <a:r>
              <a:rPr lang="en" sz="2600">
                <a:solidFill>
                  <a:schemeClr val="dk1"/>
                </a:solidFill>
              </a:rPr>
              <a:t> real number y such that x+y=0”.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∃!</a:t>
            </a:r>
            <a:r>
              <a:rPr lang="en" sz="2600">
                <a:solidFill>
                  <a:schemeClr val="dk1"/>
                </a:solidFill>
              </a:rPr>
              <a:t> means “there exists exactly one”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b="1" baseline="-25000" lang="en" sz="2600">
                <a:solidFill>
                  <a:schemeClr val="dk1"/>
                </a:solidFill>
              </a:rPr>
              <a:t>10</a:t>
            </a:r>
            <a:r>
              <a:rPr lang="en" sz="2600">
                <a:solidFill>
                  <a:schemeClr val="dk1"/>
                </a:solidFill>
              </a:rPr>
              <a:t> means “there exists exactly 10”</a:t>
            </a:r>
            <a:endParaRPr sz="2600"/>
          </a:p>
        </p:txBody>
      </p:sp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Eg: ∀x∀y ((x&lt;0)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(y&lt;0)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(xy &gt; 0)) where x,y</a:t>
            </a:r>
            <a:r>
              <a:rPr b="1" lang="en" sz="2600">
                <a:solidFill>
                  <a:schemeClr val="dk1"/>
                </a:solidFill>
              </a:rPr>
              <a:t>∈R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“For each pair of real numbers (x,y), if both are greater than 0, then their product is greater than 0”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∀y∀x</a:t>
            </a:r>
            <a:r>
              <a:rPr lang="en" sz="2600">
                <a:solidFill>
                  <a:schemeClr val="dk1"/>
                </a:solidFill>
              </a:rPr>
              <a:t> ((x&gt;0)</a:t>
            </a:r>
            <a:r>
              <a:rPr b="1" lang="en" sz="2600">
                <a:solidFill>
                  <a:schemeClr val="dk1"/>
                </a:solidFill>
              </a:rPr>
              <a:t>∧</a:t>
            </a:r>
            <a:r>
              <a:rPr lang="en" sz="2600">
                <a:solidFill>
                  <a:schemeClr val="dk1"/>
                </a:solidFill>
              </a:rPr>
              <a:t>(y&gt;0) </a:t>
            </a:r>
            <a:r>
              <a:rPr b="1" lang="en" sz="2600">
                <a:solidFill>
                  <a:schemeClr val="dk1"/>
                </a:solidFill>
              </a:rPr>
              <a:t>→ </a:t>
            </a:r>
            <a:r>
              <a:rPr lang="en" sz="2600">
                <a:solidFill>
                  <a:schemeClr val="dk1"/>
                </a:solidFill>
              </a:rPr>
              <a:t>(xy &gt; 0)) where x,y</a:t>
            </a:r>
            <a:r>
              <a:rPr b="1" lang="en" sz="2600">
                <a:solidFill>
                  <a:schemeClr val="dk1"/>
                </a:solidFill>
              </a:rPr>
              <a:t>∈R</a:t>
            </a:r>
            <a:r>
              <a:rPr lang="en" sz="2600">
                <a:solidFill>
                  <a:schemeClr val="dk1"/>
                </a:solidFill>
              </a:rPr>
              <a:t> ?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Eg: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z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where x,y,z </a:t>
            </a:r>
            <a:r>
              <a:rPr b="1" lang="en" sz="2600">
                <a:solidFill>
                  <a:schemeClr val="dk1"/>
                </a:solidFill>
              </a:rPr>
              <a:t>∈ Z</a:t>
            </a:r>
            <a:r>
              <a:rPr b="1" baseline="30000" lang="en" sz="2600">
                <a:solidFill>
                  <a:schemeClr val="dk1"/>
                </a:solidFill>
              </a:rPr>
              <a:t>+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“There is a 3-tuple (x,y,z) of non-trivial positive integers for which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is true”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∃y∃z∃x</a:t>
            </a:r>
            <a:r>
              <a:rPr lang="en" sz="2600">
                <a:solidFill>
                  <a:schemeClr val="dk1"/>
                </a:solidFill>
              </a:rPr>
              <a:t>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where x,y,z are non-trivial positive integers ?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19" name="Google Shape;219;p3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∀x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 P(x,y) ≡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y∀x P(x,y) </a:t>
            </a:r>
            <a:r>
              <a:rPr b="1" lang="en" sz="2600">
                <a:solidFill>
                  <a:schemeClr val="dk1"/>
                </a:solidFill>
              </a:rPr>
              <a:t>?</a:t>
            </a:r>
            <a:r>
              <a:rPr lang="en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Let P(x, y): x+y=0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∀x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 (x+y=0)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“For each real number x, there exists a real number y such that x+y=0”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y∀x (x+y=0)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“There is a real number y which matches with every real number x such that x+y=0”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∴ ∀x∃y P(x,y) ≢ ∃y∀x P(x,y) 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25" name="Google Shape;225;p3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40"/>
          <p:cNvGraphicFramePr/>
          <p:nvPr/>
        </p:nvGraphicFramePr>
        <p:xfrm>
          <a:off x="445275" y="159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{93415471-B80D-422D-8ECD-ECAB07DE9101}</a:tableStyleId>
              </a:tblPr>
              <a:tblGrid>
                <a:gridCol w="2380050"/>
                <a:gridCol w="5892325"/>
              </a:tblGrid>
              <a:tr h="103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∀x∀y P(x,y)</a:t>
                      </a:r>
                      <a:endParaRPr sz="2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∀y∀x P(x,y)</a:t>
                      </a:r>
                      <a:endParaRPr sz="2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P(x,y) is true for every pair (x,y)</a:t>
                      </a:r>
                      <a:endParaRPr sz="2600"/>
                    </a:p>
                  </a:txBody>
                  <a:tcPr marT="63500" marB="63500" marR="63500" marL="63500" anchor="ctr"/>
                </a:tc>
              </a:tr>
              <a:tr h="103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∃</a:t>
                      </a:r>
                      <a:r>
                        <a:rPr lang="en" sz="2600"/>
                        <a:t>x</a:t>
                      </a:r>
                      <a:r>
                        <a:rPr b="1" lang="en" sz="2600"/>
                        <a:t>∃</a:t>
                      </a:r>
                      <a:r>
                        <a:rPr lang="en" sz="2600"/>
                        <a:t>y P(x,y)</a:t>
                      </a:r>
                      <a:endParaRPr sz="2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∃</a:t>
                      </a:r>
                      <a:r>
                        <a:rPr lang="en" sz="2600"/>
                        <a:t>y</a:t>
                      </a:r>
                      <a:r>
                        <a:rPr b="1" lang="en" sz="2600"/>
                        <a:t>∃</a:t>
                      </a:r>
                      <a:r>
                        <a:rPr lang="en" sz="2600"/>
                        <a:t>x P(x,y)</a:t>
                      </a:r>
                      <a:endParaRPr sz="2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P(x,y) is true for at least one pair of (x,y)</a:t>
                      </a:r>
                      <a:endParaRPr sz="2600"/>
                    </a:p>
                  </a:txBody>
                  <a:tcPr marT="63500" marB="63500" marR="63500" marL="63500" anchor="ctr"/>
                </a:tc>
              </a:tr>
              <a:tr h="6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∀x</a:t>
                      </a:r>
                      <a:r>
                        <a:rPr b="1" lang="en" sz="2600"/>
                        <a:t>∃</a:t>
                      </a:r>
                      <a:r>
                        <a:rPr lang="en" sz="2600"/>
                        <a:t>y P(x,y)</a:t>
                      </a:r>
                      <a:endParaRPr sz="2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For each x, there is a y such that P(x,y) is true</a:t>
                      </a:r>
                      <a:endParaRPr sz="2600"/>
                    </a:p>
                  </a:txBody>
                  <a:tcPr marT="63500" marB="63500" marR="63500" marL="63500"/>
                </a:tc>
              </a:tr>
              <a:tr h="6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∃</a:t>
                      </a:r>
                      <a:r>
                        <a:rPr lang="en" sz="2600"/>
                        <a:t>x∀y P(x,y)</a:t>
                      </a:r>
                      <a:endParaRPr sz="2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There is a x such that P(x,y) is true for every y</a:t>
                      </a:r>
                      <a:endParaRPr sz="26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31" name="Google Shape;231;p40"/>
          <p:cNvSpPr txBox="1"/>
          <p:nvPr/>
        </p:nvSpPr>
        <p:spPr>
          <a:xfrm>
            <a:off x="445350" y="333325"/>
            <a:ext cx="82485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Nested Quantification of two variables</a:t>
            </a:r>
            <a:endParaRPr b="1" sz="3000"/>
          </a:p>
        </p:txBody>
      </p:sp>
      <p:sp>
        <p:nvSpPr>
          <p:cNvPr id="232" name="Google Shape;232;p4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Are these statements true?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z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where x,y,z </a:t>
            </a:r>
            <a:r>
              <a:rPr b="1" lang="en" sz="2600">
                <a:solidFill>
                  <a:schemeClr val="dk1"/>
                </a:solidFill>
              </a:rPr>
              <a:t>∈ R</a:t>
            </a:r>
            <a:r>
              <a:rPr b="1" baseline="30000" lang="en" sz="2600">
                <a:solidFill>
                  <a:schemeClr val="dk1"/>
                </a:solidFill>
              </a:rPr>
              <a:t>+</a:t>
            </a:r>
            <a:endParaRPr b="1" baseline="30000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∀x∃</a:t>
            </a:r>
            <a:r>
              <a:rPr lang="en" sz="2600">
                <a:solidFill>
                  <a:schemeClr val="dk1"/>
                </a:solidFill>
              </a:rPr>
              <a:t>y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z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where x,y,z </a:t>
            </a:r>
            <a:r>
              <a:rPr b="1" lang="en" sz="2600">
                <a:solidFill>
                  <a:schemeClr val="dk1"/>
                </a:solidFill>
              </a:rPr>
              <a:t>∈ R</a:t>
            </a:r>
            <a:r>
              <a:rPr b="1" baseline="30000" lang="en" sz="2600">
                <a:solidFill>
                  <a:schemeClr val="dk1"/>
                </a:solidFill>
              </a:rPr>
              <a:t>+</a:t>
            </a:r>
            <a:endParaRPr b="1" baseline="30000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∀x∀y∃</a:t>
            </a:r>
            <a:r>
              <a:rPr lang="en" sz="2600">
                <a:solidFill>
                  <a:schemeClr val="dk1"/>
                </a:solidFill>
              </a:rPr>
              <a:t>z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where x,y,z </a:t>
            </a:r>
            <a:r>
              <a:rPr b="1" lang="en" sz="2600">
                <a:solidFill>
                  <a:schemeClr val="dk1"/>
                </a:solidFill>
              </a:rPr>
              <a:t>∈ R</a:t>
            </a:r>
            <a:r>
              <a:rPr b="1" baseline="30000" lang="en" sz="2600">
                <a:solidFill>
                  <a:schemeClr val="dk1"/>
                </a:solidFill>
              </a:rPr>
              <a:t>+</a:t>
            </a:r>
            <a:endParaRPr b="1" baseline="30000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∀x∀y∀z</a:t>
            </a:r>
            <a:r>
              <a:rPr lang="en" sz="2600">
                <a:solidFill>
                  <a:schemeClr val="dk1"/>
                </a:solidFill>
              </a:rPr>
              <a:t>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where x,y,z </a:t>
            </a:r>
            <a:r>
              <a:rPr b="1" lang="en" sz="2600">
                <a:solidFill>
                  <a:schemeClr val="dk1"/>
                </a:solidFill>
              </a:rPr>
              <a:t>∈ R</a:t>
            </a:r>
            <a:r>
              <a:rPr b="1" baseline="30000" lang="en" sz="2600">
                <a:solidFill>
                  <a:schemeClr val="dk1"/>
                </a:solidFill>
              </a:rPr>
              <a:t>+</a:t>
            </a:r>
            <a:endParaRPr b="1" baseline="30000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Are these statements true?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z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where x,y,z </a:t>
            </a:r>
            <a:r>
              <a:rPr b="1" lang="en" sz="2600">
                <a:solidFill>
                  <a:schemeClr val="dk1"/>
                </a:solidFill>
              </a:rPr>
              <a:t>∈ R</a:t>
            </a:r>
            <a:r>
              <a:rPr b="1" baseline="30000" lang="en" sz="2600">
                <a:solidFill>
                  <a:schemeClr val="dk1"/>
                </a:solidFill>
              </a:rPr>
              <a:t>+</a:t>
            </a:r>
            <a:endParaRPr b="1" baseline="30000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“There is a 3-tuple (x,y,z) for which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is true”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∀x∃</a:t>
            </a:r>
            <a:r>
              <a:rPr lang="en" sz="2600">
                <a:solidFill>
                  <a:schemeClr val="dk1"/>
                </a:solidFill>
              </a:rPr>
              <a:t>y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z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where x,y,z </a:t>
            </a:r>
            <a:r>
              <a:rPr b="1" lang="en" sz="2600">
                <a:solidFill>
                  <a:schemeClr val="dk1"/>
                </a:solidFill>
              </a:rPr>
              <a:t>∈ R</a:t>
            </a:r>
            <a:r>
              <a:rPr b="1" baseline="30000" lang="en" sz="2600">
                <a:solidFill>
                  <a:schemeClr val="dk1"/>
                </a:solidFill>
              </a:rPr>
              <a:t>+</a:t>
            </a:r>
            <a:endParaRPr b="1" baseline="30000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“For all x, there is a pair (y,z) for which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+y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=z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is true”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∀x∀y∃</a:t>
            </a:r>
            <a:r>
              <a:rPr lang="en" sz="2600">
                <a:solidFill>
                  <a:schemeClr val="dk1"/>
                </a:solidFill>
              </a:rPr>
              <a:t>z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where x,y,z </a:t>
            </a:r>
            <a:r>
              <a:rPr b="1" lang="en" sz="2600">
                <a:solidFill>
                  <a:schemeClr val="dk1"/>
                </a:solidFill>
              </a:rPr>
              <a:t>∈ R</a:t>
            </a:r>
            <a:r>
              <a:rPr b="1" baseline="30000" lang="en" sz="2600">
                <a:solidFill>
                  <a:schemeClr val="dk1"/>
                </a:solidFill>
              </a:rPr>
              <a:t>+</a:t>
            </a:r>
            <a:endParaRPr b="1" baseline="30000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“For every pair (x,y) there is a z for which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+y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=z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is true”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∀x∀y∀z</a:t>
            </a:r>
            <a:r>
              <a:rPr lang="en" sz="2600">
                <a:solidFill>
                  <a:schemeClr val="dk1"/>
                </a:solidFill>
              </a:rPr>
              <a:t>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where x,y,z </a:t>
            </a:r>
            <a:r>
              <a:rPr b="1" lang="en" sz="2600">
                <a:solidFill>
                  <a:schemeClr val="dk1"/>
                </a:solidFill>
              </a:rPr>
              <a:t>∈ R</a:t>
            </a:r>
            <a:r>
              <a:rPr b="1" baseline="30000" lang="en" sz="2600">
                <a:solidFill>
                  <a:schemeClr val="dk1"/>
                </a:solidFill>
              </a:rPr>
              <a:t>+</a:t>
            </a:r>
            <a:endParaRPr b="1" baseline="30000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“For every 3-tuple (x,y,z), (x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+ y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 = z</a:t>
            </a:r>
            <a:r>
              <a:rPr baseline="30000" lang="en" sz="2600">
                <a:solidFill>
                  <a:schemeClr val="dk1"/>
                </a:solidFill>
              </a:rPr>
              <a:t>2</a:t>
            </a:r>
            <a:r>
              <a:rPr lang="en" sz="2600">
                <a:solidFill>
                  <a:schemeClr val="dk1"/>
                </a:solidFill>
              </a:rPr>
              <a:t>) is </a:t>
            </a:r>
            <a:r>
              <a:rPr b="1" lang="en" sz="2600">
                <a:solidFill>
                  <a:schemeClr val="dk1"/>
                </a:solidFill>
              </a:rPr>
              <a:t>false</a:t>
            </a:r>
            <a:r>
              <a:rPr lang="en" sz="2600">
                <a:solidFill>
                  <a:schemeClr val="dk1"/>
                </a:solidFill>
              </a:rPr>
              <a:t>”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44" name="Google Shape;244;p4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Eg</a:t>
            </a:r>
            <a:r>
              <a:rPr lang="en" sz="2600">
                <a:solidFill>
                  <a:schemeClr val="dk1"/>
                </a:solidFill>
              </a:rPr>
              <a:t>: Negation of ∀x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 (xy = 1).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Soln: Negation of ∀x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 (xy = 1)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∀x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 (xy = 1)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50" name="Google Shape;250;p4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Eg</a:t>
            </a:r>
            <a:r>
              <a:rPr lang="en" sz="2600">
                <a:solidFill>
                  <a:schemeClr val="dk1"/>
                </a:solidFill>
              </a:rPr>
              <a:t>: Negation of ∀x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 (xy = 1).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Soln: Negation of ∀x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 (xy = 1)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∀x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y (xy = 1)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</a:t>
            </a:r>
            <a:r>
              <a:rPr b="1" lang="en" sz="2600">
                <a:solidFill>
                  <a:schemeClr val="dk1"/>
                </a:solidFill>
              </a:rPr>
              <a:t>￢∃</a:t>
            </a:r>
            <a:r>
              <a:rPr lang="en" sz="2600">
                <a:solidFill>
                  <a:schemeClr val="dk1"/>
                </a:solidFill>
              </a:rPr>
              <a:t>y (xy = 1)			</a:t>
            </a:r>
            <a:r>
              <a:rPr b="1" lang="en" sz="2600">
                <a:solidFill>
                  <a:schemeClr val="dk1"/>
                </a:solidFill>
              </a:rPr>
              <a:t>∵ ￢</a:t>
            </a:r>
            <a:r>
              <a:rPr lang="en" sz="2600">
                <a:solidFill>
                  <a:schemeClr val="dk1"/>
                </a:solidFill>
              </a:rPr>
              <a:t>∀xP(x) ≡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P(x)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≡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x∀y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(xy = 1)			</a:t>
            </a:r>
            <a:r>
              <a:rPr b="1" lang="en" sz="2600">
                <a:solidFill>
                  <a:schemeClr val="dk1"/>
                </a:solidFill>
              </a:rPr>
              <a:t>∵ ￢∃</a:t>
            </a:r>
            <a:r>
              <a:rPr lang="en" sz="2600">
                <a:solidFill>
                  <a:schemeClr val="dk1"/>
                </a:solidFill>
              </a:rPr>
              <a:t>xP(x) ≡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∀x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2600">
                <a:solidFill>
                  <a:schemeClr val="dk1"/>
                </a:solidFill>
              </a:rPr>
              <a:t>P(x)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≡ </a:t>
            </a:r>
            <a:r>
              <a:rPr b="1" lang="en" sz="2600">
                <a:solidFill>
                  <a:schemeClr val="dk1"/>
                </a:solidFill>
              </a:rPr>
              <a:t>∃</a:t>
            </a:r>
            <a:r>
              <a:rPr lang="en" sz="2600">
                <a:solidFill>
                  <a:schemeClr val="dk1"/>
                </a:solidFill>
              </a:rPr>
              <a:t>x∀y (xy ≠ 1)</a:t>
            </a:r>
            <a:endParaRPr sz="2600"/>
          </a:p>
        </p:txBody>
      </p:sp>
      <p:sp>
        <p:nvSpPr>
          <p:cNvPr id="256" name="Google Shape;256;p4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“</a:t>
            </a:r>
            <a:r>
              <a:rPr b="1" lang="en" sz="2600">
                <a:solidFill>
                  <a:schemeClr val="dk1"/>
                </a:solidFill>
              </a:rPr>
              <a:t>Soulmates” as sold by he Fairy tales</a:t>
            </a:r>
            <a:r>
              <a:rPr lang="en" sz="2600">
                <a:solidFill>
                  <a:schemeClr val="dk1"/>
                </a:solidFill>
              </a:rPr>
              <a:t>: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∀man ∃woman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62" name="Google Shape;262;p4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“Soulmates” as sold by he Fairy tales</a:t>
            </a:r>
            <a:r>
              <a:rPr lang="en" sz="2600">
                <a:solidFill>
                  <a:schemeClr val="dk1"/>
                </a:solidFill>
              </a:rPr>
              <a:t>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∀man ∃woman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∀man ∃!woman (Soulmates(man,woman))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68" name="Google Shape;268;p4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P(x) is the value of the </a:t>
            </a:r>
            <a:r>
              <a:rPr b="1" lang="en" sz="3000">
                <a:solidFill>
                  <a:schemeClr val="dk1"/>
                </a:solidFill>
              </a:rPr>
              <a:t>propositional function</a:t>
            </a:r>
            <a:r>
              <a:rPr lang="en" sz="3000">
                <a:solidFill>
                  <a:schemeClr val="dk1"/>
                </a:solidFill>
              </a:rPr>
              <a:t> P at x.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P(x) becomes a proposition when a value is assigned to x (and P is defined).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Eg</a:t>
            </a:r>
            <a:r>
              <a:rPr lang="en" sz="3000">
                <a:solidFill>
                  <a:schemeClr val="dk1"/>
                </a:solidFill>
              </a:rPr>
              <a:t>: Let P(x) denote the statement “x &gt; 3”.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P(4) denotes “4 &gt; 3”, which is true.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∴ </a:t>
            </a:r>
            <a:r>
              <a:rPr lang="en" sz="3000">
                <a:solidFill>
                  <a:schemeClr val="dk1"/>
                </a:solidFill>
              </a:rPr>
              <a:t>P(4) is true.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P(2) denotes “2 &gt; 3”, which is false.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∴ </a:t>
            </a:r>
            <a:r>
              <a:rPr lang="en" sz="3000">
                <a:solidFill>
                  <a:schemeClr val="dk1"/>
                </a:solidFill>
              </a:rPr>
              <a:t>P(2) is false.</a:t>
            </a:r>
            <a:endParaRPr sz="3000"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“Soulmates” as sold by he Fairy tales</a:t>
            </a:r>
            <a:r>
              <a:rPr lang="en" sz="2600">
                <a:solidFill>
                  <a:schemeClr val="dk1"/>
                </a:solidFill>
              </a:rPr>
              <a:t>: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∀man ∃woman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∀man ∃!woman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∀woman ∃man (Soulmates(man,woman))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∀woman ∃!man (Soulmates(man,woman))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“Soulmates” as sold by he Fairy tales</a:t>
            </a:r>
            <a:r>
              <a:rPr lang="en" sz="2600">
                <a:solidFill>
                  <a:schemeClr val="dk1"/>
                </a:solidFill>
              </a:rPr>
              <a:t>: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∀man ∃woman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∀man ∃!woman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∀woman ∃man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∀woman ∃!man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∀man ∀woman (Soulmates(man,woman))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∃man ∃woman (Soulmates(man,woman))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∃!man ∃!woman (Soulmates(man,woman))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“Soulmates” as sold by he Fairy tales</a:t>
            </a:r>
            <a:r>
              <a:rPr lang="en" sz="2600">
                <a:solidFill>
                  <a:schemeClr val="dk1"/>
                </a:solidFill>
              </a:rPr>
              <a:t>: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∀man ∃woman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∀man ∃!woman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∀woman ∃man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∀woman ∃!man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∀man ∀woman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∃man ∃woman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∃!man ∃!woman (Soulmates(man,woman))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(∀man ∃!woman (Soulmates(man,woman))) ∧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(∀woman ∃!man (Soulmates(man,woman)))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/>
        </p:nvSpPr>
        <p:spPr>
          <a:xfrm>
            <a:off x="270900" y="228125"/>
            <a:ext cx="58668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&lt; End of Logic. Long live logic! /&gt;                           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¬false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                                    </a:t>
            </a:r>
            <a:endParaRPr sz="3000"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300" y="3828400"/>
            <a:ext cx="6065174" cy="25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25" y="941025"/>
            <a:ext cx="4246975" cy="23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Eg</a:t>
            </a:r>
            <a:r>
              <a:rPr lang="en" sz="3000">
                <a:solidFill>
                  <a:schemeClr val="dk1"/>
                </a:solidFill>
              </a:rPr>
              <a:t>: Let P(x,y) denote the statement “x = y + 3”.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P(1, 2) denotes “1 = 2 + 3”, which is false.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∴ </a:t>
            </a:r>
            <a:r>
              <a:rPr lang="en" sz="3000">
                <a:solidFill>
                  <a:schemeClr val="dk1"/>
                </a:solidFill>
              </a:rPr>
              <a:t>P(1, 2) is false.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P(4, 1) denotes “4 = 1 + 3”, which is true.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∴ </a:t>
            </a:r>
            <a:r>
              <a:rPr lang="en" sz="3000">
                <a:solidFill>
                  <a:schemeClr val="dk1"/>
                </a:solidFill>
              </a:rPr>
              <a:t>P(4, 1) is true.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P(x, y) is a binary predicate.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P(x) is an unary predicate.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n-ary predicate</a:t>
            </a:r>
            <a:r>
              <a:rPr lang="en" sz="3000">
                <a:solidFill>
                  <a:schemeClr val="dk1"/>
                </a:solidFill>
              </a:rPr>
              <a:t>: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 statement having n variables x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, x</a:t>
            </a:r>
            <a:r>
              <a:rPr baseline="-25000" lang="en" sz="3000">
                <a:solidFill>
                  <a:schemeClr val="dk1"/>
                </a:solidFill>
              </a:rPr>
              <a:t>2</a:t>
            </a:r>
            <a:r>
              <a:rPr lang="en" sz="3000">
                <a:solidFill>
                  <a:schemeClr val="dk1"/>
                </a:solidFill>
              </a:rPr>
              <a:t>, …, x</a:t>
            </a:r>
            <a:r>
              <a:rPr baseline="-25000" lang="en" sz="3000">
                <a:solidFill>
                  <a:schemeClr val="dk1"/>
                </a:solidFill>
              </a:rPr>
              <a:t>n</a:t>
            </a:r>
            <a:r>
              <a:rPr lang="en" sz="3000">
                <a:solidFill>
                  <a:schemeClr val="dk1"/>
                </a:solidFill>
              </a:rPr>
              <a:t> can be denoted by P(x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, x</a:t>
            </a:r>
            <a:r>
              <a:rPr baseline="-25000" lang="en" sz="3000">
                <a:solidFill>
                  <a:schemeClr val="dk1"/>
                </a:solidFill>
              </a:rPr>
              <a:t>2</a:t>
            </a:r>
            <a:r>
              <a:rPr lang="en" sz="3000">
                <a:solidFill>
                  <a:schemeClr val="dk1"/>
                </a:solidFill>
              </a:rPr>
              <a:t>, …, x</a:t>
            </a:r>
            <a:r>
              <a:rPr baseline="-25000" lang="en" sz="3000">
                <a:solidFill>
                  <a:schemeClr val="dk1"/>
                </a:solidFill>
              </a:rPr>
              <a:t>n</a:t>
            </a:r>
            <a:r>
              <a:rPr lang="en" sz="3000">
                <a:solidFill>
                  <a:schemeClr val="dk1"/>
                </a:solidFill>
              </a:rPr>
              <a:t>).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 statement of the form P(x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, x</a:t>
            </a:r>
            <a:r>
              <a:rPr baseline="-25000" lang="en" sz="3000">
                <a:solidFill>
                  <a:schemeClr val="dk1"/>
                </a:solidFill>
              </a:rPr>
              <a:t>2</a:t>
            </a:r>
            <a:r>
              <a:rPr lang="en" sz="3000">
                <a:solidFill>
                  <a:schemeClr val="dk1"/>
                </a:solidFill>
              </a:rPr>
              <a:t>, …, x</a:t>
            </a:r>
            <a:r>
              <a:rPr baseline="-25000" lang="en" sz="3000">
                <a:solidFill>
                  <a:schemeClr val="dk1"/>
                </a:solidFill>
              </a:rPr>
              <a:t>n</a:t>
            </a:r>
            <a:r>
              <a:rPr lang="en" sz="3000">
                <a:solidFill>
                  <a:schemeClr val="dk1"/>
                </a:solidFill>
              </a:rPr>
              <a:t>) is the value of the propositional function P at the n-tuple (x</a:t>
            </a:r>
            <a:r>
              <a:rPr baseline="-25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, x</a:t>
            </a:r>
            <a:r>
              <a:rPr baseline="-25000" lang="en" sz="3000">
                <a:solidFill>
                  <a:schemeClr val="dk1"/>
                </a:solidFill>
              </a:rPr>
              <a:t>2</a:t>
            </a:r>
            <a:r>
              <a:rPr lang="en" sz="3000">
                <a:solidFill>
                  <a:schemeClr val="dk1"/>
                </a:solidFill>
              </a:rPr>
              <a:t>, …, x</a:t>
            </a:r>
            <a:r>
              <a:rPr baseline="-25000" lang="en" sz="3000">
                <a:solidFill>
                  <a:schemeClr val="dk1"/>
                </a:solidFill>
              </a:rPr>
              <a:t>n</a:t>
            </a:r>
            <a:r>
              <a:rPr lang="en" sz="3000">
                <a:solidFill>
                  <a:schemeClr val="dk1"/>
                </a:solidFill>
              </a:rPr>
              <a:t>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 is the called as n-place predicate or an n-ary predicate.</a:t>
            </a:r>
            <a:endParaRPr sz="3000"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270900" y="270900"/>
            <a:ext cx="8597400" cy="6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Quantifiers</a:t>
            </a:r>
            <a:r>
              <a:rPr lang="en" sz="3000"/>
              <a:t>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Another way to convert a </a:t>
            </a:r>
            <a:r>
              <a:rPr lang="en" sz="3000">
                <a:solidFill>
                  <a:schemeClr val="dk1"/>
                </a:solidFill>
              </a:rPr>
              <a:t>propositional function to </a:t>
            </a:r>
            <a:r>
              <a:rPr lang="en" sz="3000">
                <a:solidFill>
                  <a:schemeClr val="dk1"/>
                </a:solidFill>
              </a:rPr>
              <a:t>a proposition.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Universal Quantification</a:t>
            </a:r>
            <a:r>
              <a:rPr lang="en" sz="3000">
                <a:solidFill>
                  <a:schemeClr val="dk1"/>
                </a:solidFill>
              </a:rPr>
              <a:t>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∀</a:t>
            </a:r>
            <a:r>
              <a:rPr lang="en" sz="3000">
                <a:solidFill>
                  <a:schemeClr val="dk1"/>
                </a:solidFill>
              </a:rPr>
              <a:t>xP(x): “P(x) for all values of x in the domain”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“All politicians are dishonest”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Existential Quantification</a:t>
            </a:r>
            <a:r>
              <a:rPr lang="en" sz="3000">
                <a:solidFill>
                  <a:schemeClr val="dk1"/>
                </a:solidFill>
              </a:rPr>
              <a:t>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∃</a:t>
            </a:r>
            <a:r>
              <a:rPr lang="en" sz="3000">
                <a:solidFill>
                  <a:schemeClr val="dk1"/>
                </a:solidFill>
              </a:rPr>
              <a:t>xP(x): “There exists an element x in the domain such that P(x)”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Eg: “There is a politician who is honest”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Let dishonest </a:t>
            </a:r>
            <a:r>
              <a:rPr lang="en" sz="2400">
                <a:solidFill>
                  <a:schemeClr val="dk1"/>
                </a:solidFill>
              </a:rPr>
              <a:t>≡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chemeClr val="dk1"/>
                </a:solidFill>
              </a:rPr>
              <a:t>￢</a:t>
            </a:r>
            <a:r>
              <a:rPr lang="en" sz="3000">
                <a:solidFill>
                  <a:schemeClr val="dk1"/>
                </a:solidFill>
              </a:rPr>
              <a:t>honest.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Universal Quantification</a:t>
            </a:r>
            <a:r>
              <a:rPr lang="en" sz="3000">
                <a:solidFill>
                  <a:schemeClr val="dk1"/>
                </a:solidFill>
              </a:rPr>
              <a:t>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∀</a:t>
            </a:r>
            <a:r>
              <a:rPr lang="en" sz="3000">
                <a:solidFill>
                  <a:schemeClr val="dk1"/>
                </a:solidFill>
              </a:rPr>
              <a:t>xP(x): “P(x) for all values of x in the domain”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or “for all x P(x)” 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or “for every x P(x)”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or </a:t>
            </a:r>
            <a:r>
              <a:rPr i="1" lang="en" sz="3000">
                <a:solidFill>
                  <a:schemeClr val="dk1"/>
                </a:solidFill>
              </a:rPr>
              <a:t> </a:t>
            </a:r>
            <a:r>
              <a:rPr i="1" lang="en" sz="2400">
                <a:solidFill>
                  <a:schemeClr val="dk1"/>
                </a:solidFill>
              </a:rPr>
              <a:t>for each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i="1" lang="en" sz="2400">
                <a:solidFill>
                  <a:schemeClr val="dk1"/>
                </a:solidFill>
              </a:rPr>
              <a:t>all of, given any, for arbitrary, </a:t>
            </a:r>
            <a:r>
              <a:rPr lang="en" sz="2400">
                <a:solidFill>
                  <a:schemeClr val="dk1"/>
                </a:solidFill>
              </a:rPr>
              <a:t>or</a:t>
            </a:r>
            <a:r>
              <a:rPr i="1" lang="en" sz="2400">
                <a:solidFill>
                  <a:schemeClr val="dk1"/>
                </a:solidFill>
              </a:rPr>
              <a:t> for any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∀</a:t>
            </a:r>
            <a:r>
              <a:rPr lang="en" sz="3000">
                <a:solidFill>
                  <a:schemeClr val="dk1"/>
                </a:solidFill>
              </a:rPr>
              <a:t>xP(x) is true when P(x) is true for all the values of x in the domain.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Just one counterexample is good enough to prove </a:t>
            </a:r>
            <a:r>
              <a:rPr b="1" lang="en" sz="3000">
                <a:solidFill>
                  <a:schemeClr val="dk1"/>
                </a:solidFill>
              </a:rPr>
              <a:t>∀</a:t>
            </a:r>
            <a:r>
              <a:rPr lang="en" sz="3000">
                <a:solidFill>
                  <a:schemeClr val="dk1"/>
                </a:solidFill>
              </a:rPr>
              <a:t>xP(x) is false.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270900" y="270900"/>
            <a:ext cx="8597400" cy="5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Existential Quantification</a:t>
            </a:r>
            <a:r>
              <a:rPr lang="en" sz="3000">
                <a:solidFill>
                  <a:schemeClr val="dk1"/>
                </a:solidFill>
              </a:rPr>
              <a:t>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∃</a:t>
            </a:r>
            <a:r>
              <a:rPr lang="en" sz="3000">
                <a:solidFill>
                  <a:schemeClr val="dk1"/>
                </a:solidFill>
              </a:rPr>
              <a:t>xP(x): “There exists an element x in the domain such that P(x)”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or “there exists an x such that P(x)” 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or “</a:t>
            </a:r>
            <a:r>
              <a:rPr lang="en" sz="2400">
                <a:solidFill>
                  <a:schemeClr val="dk1"/>
                </a:solidFill>
              </a:rPr>
              <a:t>there is at least one value of x such that  x P(x)</a:t>
            </a:r>
            <a:r>
              <a:rPr lang="en" sz="3000">
                <a:solidFill>
                  <a:schemeClr val="dk1"/>
                </a:solidFill>
              </a:rPr>
              <a:t>”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or </a:t>
            </a:r>
            <a:r>
              <a:rPr i="1" lang="en" sz="3000">
                <a:solidFill>
                  <a:schemeClr val="dk1"/>
                </a:solidFill>
              </a:rPr>
              <a:t> </a:t>
            </a:r>
            <a:r>
              <a:rPr i="1" lang="en" sz="2400">
                <a:solidFill>
                  <a:schemeClr val="dk1"/>
                </a:solidFill>
              </a:rPr>
              <a:t>for some</a:t>
            </a:r>
            <a:r>
              <a:rPr lang="en" sz="2400">
                <a:solidFill>
                  <a:schemeClr val="dk1"/>
                </a:solidFill>
              </a:rPr>
              <a:t>, there is 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∃</a:t>
            </a:r>
            <a:r>
              <a:rPr lang="en" sz="3000">
                <a:solidFill>
                  <a:schemeClr val="dk1"/>
                </a:solidFill>
              </a:rPr>
              <a:t>xP(x) is true when P(x) is true for at least one value of x in the domain.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∃</a:t>
            </a:r>
            <a:r>
              <a:rPr lang="en" sz="3000">
                <a:solidFill>
                  <a:schemeClr val="dk1"/>
                </a:solidFill>
              </a:rPr>
              <a:t>xP(x) is false only when P(x) is false for all x.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