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8CD293-E817-4673-B0E8-7228ACC9EB03}">
  <a:tblStyle styleId="{0D8CD293-E817-4673-B0E8-7228ACC9EB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87C96D-FE68-4BCA-BB09-253259F0E3B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245104e8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245104e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5ddbc29e1_0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ddbc29e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5ddbc29e1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ddbc29e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5ddbc29e1_0_4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ddbc29e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5ddbc29e1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ddbc29e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5ddbc29e1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ddbc29e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5ddbc29e1_0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dbc29e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5ddbc29e1_0_4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dbc29e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5ddbc29e1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dbc29e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5ddbc29e1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ddbc29e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5ddbc29e1_0_4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ddbc29e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15ddbc29e1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5ddbc29e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5ddbc29e1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ddbc29e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681df0c1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81df0c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51aa781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aa78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681df0c1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81df0c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681df0c1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81df0c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51aa781d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aa781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681df0c1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81df0c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51aa781d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aa781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681df0c1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81df0c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51aa781d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1aa781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15ddbc29e1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5ddbc29e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681df0c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81df0c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51aa781d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1aa781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038acfca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038acfc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38acfca3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38acfc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681df0c1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81df0c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251aa781d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1aa781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681df0c1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81df0c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51aa781d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1aa781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681df0c1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681df0c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51aa781d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1aa78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15ddbc29e1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ddbc29e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1681df0c10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81df0c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51aa781d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1aa781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681df0c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81df0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15ddbc29e1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ddbc29e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038acfca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038acfc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038acfca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038acfc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038acfca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038acfc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15ddbc29e1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ddbc29e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5ddbc29e1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ddbc29e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5ddbc29e1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ddbc29e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5ddbc29e1_0_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ddbc29e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15ddbc29e1_0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5ddbc29e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166dedae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6deda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66dedaed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66dedae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5ddbc29e1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ddbc29e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15ddbc29e1_0_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ddbc29e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038acfca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038acfc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15ddbc29e1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ddbc29e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5ddbc29e1_0_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ddbc29e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166dedaed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66dedae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166dedaed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66dedae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5ddbc29e1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ddbc29e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236594d5f46f86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236594d5f46f86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166dedaed4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6dedae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5ddbc29e1_0_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ddbc29e1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1681df0c10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681df0c1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2537ff1b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537ff1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537ff1b4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37ff1b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2537ff1b4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537ff1b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038acfca3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038acfc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038acfca3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038acfca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251aa781d9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1aa781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5ddbc29e1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ddbc29e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251aa781d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1aa781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a4e8d8d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4e8d8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a4e8d8db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4e8d8d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15ddbc29e1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5ddbc29e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5ddbc29e1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ddbc29e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666a9db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66a9d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2" name="Google Shape;12;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6" name="Google Shape;16;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1" name="Google Shape;21;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7" name="Google Shape;27;p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 name="Shape 28"/>
        <p:cNvGrpSpPr/>
        <p:nvPr/>
      </p:nvGrpSpPr>
      <p:grpSpPr>
        <a:xfrm>
          <a:off x="0" y="0"/>
          <a:ext cx="0" cy="0"/>
          <a:chOff x="0" y="0"/>
          <a:chExt cx="0" cy="0"/>
        </a:xfrm>
      </p:grpSpPr>
      <p:sp>
        <p:nvSpPr>
          <p:cNvPr id="29" name="Google Shape;29;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1" name="Google Shape;31;p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3.gif"/><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ctrTitle"/>
          </p:nvPr>
        </p:nvSpPr>
        <p:spPr>
          <a:xfrm>
            <a:off x="442000" y="1431725"/>
            <a:ext cx="8184000" cy="25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Discrete Mathematics and Logic (UE18CS205)</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Unit 1 - Logic</a:t>
            </a:r>
            <a:endParaRPr sz="3000"/>
          </a:p>
          <a:p>
            <a:pPr indent="0" lvl="0" marL="0" rtl="0" algn="l">
              <a:spcBef>
                <a:spcPts val="0"/>
              </a:spcBef>
              <a:spcAft>
                <a:spcPts val="0"/>
              </a:spcAft>
              <a:buNone/>
            </a:pPr>
            <a:r>
              <a:t/>
            </a:r>
            <a:endParaRPr sz="3000"/>
          </a:p>
        </p:txBody>
      </p:sp>
      <p:sp>
        <p:nvSpPr>
          <p:cNvPr id="39" name="Google Shape;39;p8"/>
          <p:cNvSpPr txBox="1"/>
          <p:nvPr/>
        </p:nvSpPr>
        <p:spPr>
          <a:xfrm>
            <a:off x="442000" y="4124475"/>
            <a:ext cx="80163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Mr. </a:t>
            </a:r>
            <a:r>
              <a:rPr lang="en" sz="2400">
                <a:solidFill>
                  <a:srgbClr val="FFFFFF"/>
                </a:solidFill>
              </a:rPr>
              <a:t>Channa Bankapur (channabankapur@pes.edu)</a:t>
            </a:r>
            <a:endParaRPr sz="2400">
              <a:solidFill>
                <a:srgbClr val="FFFFFF"/>
              </a:solidFill>
            </a:endParaRPr>
          </a:p>
          <a:p>
            <a:pPr indent="0" lvl="0" marL="0" rtl="0" algn="l">
              <a:spcBef>
                <a:spcPts val="0"/>
              </a:spcBef>
              <a:spcAft>
                <a:spcPts val="0"/>
              </a:spcAft>
              <a:buNone/>
            </a:pPr>
            <a:r>
              <a:rPr lang="en" sz="2400">
                <a:solidFill>
                  <a:srgbClr val="FFFFFF"/>
                </a:solidFill>
              </a:rPr>
              <a:t>Department of CS&amp;E, PES University</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7325025" y="270900"/>
            <a:ext cx="13689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￢q</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a:t>
            </a:r>
            <a:endParaRPr b="1" sz="3000">
              <a:solidFill>
                <a:schemeClr val="dk1"/>
              </a:solidFill>
            </a:endParaRPr>
          </a:p>
        </p:txBody>
      </p:sp>
      <p:sp>
        <p:nvSpPr>
          <p:cNvPr id="96" name="Google Shape;96;p17"/>
          <p:cNvSpPr txBox="1"/>
          <p:nvPr/>
        </p:nvSpPr>
        <p:spPr>
          <a:xfrm>
            <a:off x="136250" y="151400"/>
            <a:ext cx="6994200" cy="60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What The Fallacy!</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“You were not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not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a Government is doing a good job, the economy of the country goes up”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 economy of </a:t>
            </a:r>
            <a:r>
              <a:rPr lang="en" sz="2400">
                <a:solidFill>
                  <a:schemeClr val="dk1"/>
                </a:solidFill>
              </a:rPr>
              <a:t>our</a:t>
            </a:r>
            <a:r>
              <a:rPr lang="en" sz="2400">
                <a:solidFill>
                  <a:schemeClr val="dk1"/>
                </a:solidFill>
              </a:rPr>
              <a:t> country is going up”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Therefore, “</a:t>
            </a:r>
            <a:r>
              <a:rPr lang="en" sz="2400">
                <a:solidFill>
                  <a:schemeClr val="dk1"/>
                </a:solidFill>
              </a:rPr>
              <a:t>Our</a:t>
            </a:r>
            <a:r>
              <a:rPr lang="en" sz="2400">
                <a:solidFill>
                  <a:schemeClr val="dk1"/>
                </a:solidFill>
              </a:rPr>
              <a:t> Government is doing a good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
        <p:nvSpPr>
          <p:cNvPr id="97" name="Google Shape;97;p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17"/>
          <p:cNvCxnSpPr/>
          <p:nvPr/>
        </p:nvCxnSpPr>
        <p:spPr>
          <a:xfrm>
            <a:off x="7256375" y="502125"/>
            <a:ext cx="1227000" cy="1955700"/>
          </a:xfrm>
          <a:prstGeom prst="straightConnector1">
            <a:avLst/>
          </a:prstGeom>
          <a:noFill/>
          <a:ln cap="flat" cmpd="sng" w="19050">
            <a:solidFill>
              <a:srgbClr val="FF0000"/>
            </a:solidFill>
            <a:prstDash val="solid"/>
            <a:round/>
            <a:headEnd len="med" w="med" type="none"/>
            <a:tailEnd len="med" w="med" type="none"/>
          </a:ln>
        </p:spPr>
      </p:cxnSp>
      <p:cxnSp>
        <p:nvCxnSpPr>
          <p:cNvPr id="99" name="Google Shape;99;p17"/>
          <p:cNvCxnSpPr/>
          <p:nvPr/>
        </p:nvCxnSpPr>
        <p:spPr>
          <a:xfrm>
            <a:off x="7256375" y="3473925"/>
            <a:ext cx="1227000" cy="1955700"/>
          </a:xfrm>
          <a:prstGeom prst="straightConnector1">
            <a:avLst/>
          </a:prstGeom>
          <a:noFill/>
          <a:ln cap="flat" cmpd="sng" w="19050">
            <a:solidFill>
              <a:srgbClr val="FF0000"/>
            </a:solidFill>
            <a:prstDash val="solid"/>
            <a:round/>
            <a:headEnd len="med" w="med" type="none"/>
            <a:tailEnd len="med" w="med" type="none"/>
          </a:ln>
        </p:spPr>
      </p:cxnSp>
      <p:cxnSp>
        <p:nvCxnSpPr>
          <p:cNvPr id="100" name="Google Shape;100;p17"/>
          <p:cNvCxnSpPr/>
          <p:nvPr/>
        </p:nvCxnSpPr>
        <p:spPr>
          <a:xfrm flipH="1">
            <a:off x="7293925" y="568200"/>
            <a:ext cx="1295100" cy="1902900"/>
          </a:xfrm>
          <a:prstGeom prst="straightConnector1">
            <a:avLst/>
          </a:prstGeom>
          <a:noFill/>
          <a:ln cap="flat" cmpd="sng" w="19050">
            <a:solidFill>
              <a:srgbClr val="FF0000"/>
            </a:solidFill>
            <a:prstDash val="solid"/>
            <a:round/>
            <a:headEnd len="med" w="med" type="none"/>
            <a:tailEnd len="med" w="med" type="none"/>
          </a:ln>
        </p:spPr>
      </p:cxnSp>
      <p:cxnSp>
        <p:nvCxnSpPr>
          <p:cNvPr id="101" name="Google Shape;101;p17"/>
          <p:cNvCxnSpPr/>
          <p:nvPr/>
        </p:nvCxnSpPr>
        <p:spPr>
          <a:xfrm flipH="1">
            <a:off x="7254325" y="3463800"/>
            <a:ext cx="1258500" cy="19275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07" name="Google Shape;107;p1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8" name="Google Shape;108;p18"/>
          <p:cNvGraphicFramePr/>
          <p:nvPr/>
        </p:nvGraphicFramePr>
        <p:xfrm>
          <a:off x="270900" y="270900"/>
          <a:ext cx="3000000" cy="3000000"/>
        </p:xfrm>
        <a:graphic>
          <a:graphicData uri="http://schemas.openxmlformats.org/drawingml/2006/table">
            <a:tbl>
              <a:tblPr>
                <a:noFill/>
                <a:tableStyleId>{0D8CD293-E817-4673-B0E8-7228ACC9EB03}</a:tableStyleId>
              </a:tblPr>
              <a:tblGrid>
                <a:gridCol w="3444400"/>
                <a:gridCol w="5162250"/>
              </a:tblGrid>
              <a:tr h="2667675">
                <a:tc>
                  <a:txBody>
                    <a:bodyPr/>
                    <a:lstStyle/>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p → q</a:t>
                      </a:r>
                      <a:endParaRPr b="1" sz="2600">
                        <a:solidFill>
                          <a:srgbClr val="6AA84F"/>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p</a:t>
                      </a:r>
                      <a:endParaRPr b="1" sz="2600">
                        <a:solidFill>
                          <a:srgbClr val="6AA84F"/>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a:t>
                      </a:r>
                      <a:endParaRPr b="1" sz="2600">
                        <a:solidFill>
                          <a:srgbClr val="6AA84F"/>
                        </a:solidFill>
                      </a:endParaRPr>
                    </a:p>
                    <a:p>
                      <a:pPr indent="0" lvl="0" marL="457200" rtl="0" algn="l">
                        <a:lnSpc>
                          <a:spcPct val="115000"/>
                        </a:lnSpc>
                        <a:spcBef>
                          <a:spcPts val="0"/>
                        </a:spcBef>
                        <a:spcAft>
                          <a:spcPts val="0"/>
                        </a:spcAft>
                        <a:buNone/>
                      </a:pPr>
                      <a:r>
                        <a:rPr b="1" lang="en" sz="2600">
                          <a:solidFill>
                            <a:srgbClr val="6AA84F"/>
                          </a:solidFill>
                        </a:rPr>
                        <a:t>∴ q</a:t>
                      </a:r>
                      <a:endParaRPr b="1" sz="2600">
                        <a:solidFill>
                          <a:srgbClr val="6AA84F"/>
                        </a:solidFill>
                      </a:endParaRPr>
                    </a:p>
                    <a:p>
                      <a:pPr indent="0" lvl="0" marL="0" rtl="0" algn="l">
                        <a:spcBef>
                          <a:spcPts val="0"/>
                        </a:spcBef>
                        <a:spcAft>
                          <a:spcPts val="0"/>
                        </a:spcAft>
                        <a:buClr>
                          <a:schemeClr val="dk1"/>
                        </a:buClr>
                        <a:buSzPts val="1100"/>
                        <a:buFont typeface="Arial"/>
                        <a:buNone/>
                      </a:pPr>
                      <a:r>
                        <a:rPr lang="en" sz="2600">
                          <a:solidFill>
                            <a:schemeClr val="dk1"/>
                          </a:solidFill>
                        </a:rPr>
                        <a:t>Modus Ponens</a:t>
                      </a:r>
                      <a:endParaRPr sz="2600">
                        <a:solidFill>
                          <a:schemeClr val="dk1"/>
                        </a:solidFill>
                      </a:endParaRPr>
                    </a:p>
                  </a:txBody>
                  <a:tcPr marT="91425" marB="91425" marR="91425" marL="91425"/>
                </a:tc>
                <a:tc>
                  <a:txBody>
                    <a:bodyPr/>
                    <a:lstStyle/>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p → q</a:t>
                      </a:r>
                      <a:endParaRPr b="1" sz="2600">
                        <a:solidFill>
                          <a:srgbClr val="FF0000"/>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q</a:t>
                      </a:r>
                      <a:endParaRPr b="1" sz="2600">
                        <a:solidFill>
                          <a:srgbClr val="FF0000"/>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a:t>
                      </a:r>
                      <a:endParaRPr b="1" sz="2600">
                        <a:solidFill>
                          <a:srgbClr val="FF0000"/>
                        </a:solidFill>
                      </a:endParaRPr>
                    </a:p>
                    <a:p>
                      <a:pPr indent="0" lvl="0" marL="457200" rtl="0" algn="l">
                        <a:lnSpc>
                          <a:spcPct val="115000"/>
                        </a:lnSpc>
                        <a:spcBef>
                          <a:spcPts val="0"/>
                        </a:spcBef>
                        <a:spcAft>
                          <a:spcPts val="0"/>
                        </a:spcAft>
                        <a:buNone/>
                      </a:pPr>
                      <a:r>
                        <a:rPr b="1" lang="en" sz="2600">
                          <a:solidFill>
                            <a:srgbClr val="FF0000"/>
                          </a:solidFill>
                        </a:rPr>
                        <a:t>∴ p</a:t>
                      </a:r>
                      <a:endParaRPr b="1" sz="2600">
                        <a:solidFill>
                          <a:srgbClr val="FF0000"/>
                        </a:solidFill>
                      </a:endParaRPr>
                    </a:p>
                    <a:p>
                      <a:pPr indent="0" lvl="0" marL="0" rtl="0" algn="l">
                        <a:spcBef>
                          <a:spcPts val="0"/>
                        </a:spcBef>
                        <a:spcAft>
                          <a:spcPts val="0"/>
                        </a:spcAft>
                        <a:buClr>
                          <a:schemeClr val="dk1"/>
                        </a:buClr>
                        <a:buSzPts val="1100"/>
                        <a:buFont typeface="Arial"/>
                        <a:buNone/>
                      </a:pPr>
                      <a:r>
                        <a:rPr lang="en" sz="2600">
                          <a:solidFill>
                            <a:schemeClr val="dk1"/>
                          </a:solidFill>
                        </a:rPr>
                        <a:t>Fallacy of affirming the conclusion</a:t>
                      </a:r>
                      <a:endParaRPr sz="2600">
                        <a:solidFill>
                          <a:schemeClr val="dk1"/>
                        </a:solidFill>
                      </a:endParaRPr>
                    </a:p>
                  </a:txBody>
                  <a:tcPr marT="91425" marB="91425" marR="91425" marL="91425"/>
                </a:tc>
              </a:tr>
              <a:tr h="3015900">
                <a:tc>
                  <a:txBody>
                    <a:bodyPr/>
                    <a:lstStyle/>
                    <a:p>
                      <a:pPr indent="0" lvl="0" marL="0" rtl="0" algn="l">
                        <a:spcBef>
                          <a:spcPts val="0"/>
                        </a:spcBef>
                        <a:spcAft>
                          <a:spcPts val="0"/>
                        </a:spcAft>
                        <a:buNone/>
                      </a:pPr>
                      <a:r>
                        <a:rPr lang="en" sz="2600"/>
                        <a:t>Modus Tollens</a:t>
                      </a:r>
                      <a:endParaRPr sz="2600"/>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p → q</a:t>
                      </a:r>
                      <a:endParaRPr b="1" sz="2600">
                        <a:solidFill>
                          <a:srgbClr val="6AA84F"/>
                        </a:solidFill>
                      </a:endParaRPr>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￢q</a:t>
                      </a:r>
                      <a:endParaRPr b="1" sz="2600">
                        <a:solidFill>
                          <a:srgbClr val="6AA84F"/>
                        </a:solidFill>
                      </a:endParaRPr>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a:t>
                      </a:r>
                      <a:endParaRPr b="1" sz="2600">
                        <a:solidFill>
                          <a:srgbClr val="6AA84F"/>
                        </a:solidFill>
                      </a:endParaRPr>
                    </a:p>
                    <a:p>
                      <a:pPr indent="0" lvl="0" marL="457200" rtl="0" algn="l">
                        <a:lnSpc>
                          <a:spcPct val="115000"/>
                        </a:lnSpc>
                        <a:spcBef>
                          <a:spcPts val="1000"/>
                        </a:spcBef>
                        <a:spcAft>
                          <a:spcPts val="1000"/>
                        </a:spcAft>
                        <a:buClr>
                          <a:schemeClr val="dk1"/>
                        </a:buClr>
                        <a:buSzPts val="1100"/>
                        <a:buFont typeface="Arial"/>
                        <a:buNone/>
                      </a:pPr>
                      <a:r>
                        <a:rPr b="1" lang="en" sz="2600">
                          <a:solidFill>
                            <a:srgbClr val="6AA84F"/>
                          </a:solidFill>
                        </a:rPr>
                        <a:t>∴ ￢p</a:t>
                      </a:r>
                      <a:endParaRPr b="1" sz="2600">
                        <a:solidFill>
                          <a:srgbClr val="6AA84F"/>
                        </a:solidFill>
                      </a:endParaRPr>
                    </a:p>
                  </a:txBody>
                  <a:tcPr marT="91425" marB="91425" marR="91425" marL="91425"/>
                </a:tc>
                <a:tc>
                  <a:txBody>
                    <a:bodyPr/>
                    <a:lstStyle/>
                    <a:p>
                      <a:pPr indent="0" lvl="0" marL="0" rtl="0" algn="l">
                        <a:spcBef>
                          <a:spcPts val="0"/>
                        </a:spcBef>
                        <a:spcAft>
                          <a:spcPts val="0"/>
                        </a:spcAft>
                        <a:buNone/>
                      </a:pPr>
                      <a:r>
                        <a:rPr lang="en" sz="2600">
                          <a:solidFill>
                            <a:schemeClr val="dk1"/>
                          </a:solidFill>
                        </a:rPr>
                        <a:t>Fallacy of denying the hypothesis</a:t>
                      </a:r>
                      <a:endParaRPr sz="2600">
                        <a:solidFill>
                          <a:schemeClr val="dk1"/>
                        </a:solidFill>
                      </a:endParaRPr>
                    </a:p>
                    <a:p>
                      <a:pPr indent="0" lvl="0" marL="457200" rtl="0" algn="l">
                        <a:lnSpc>
                          <a:spcPct val="115000"/>
                        </a:lnSpc>
                        <a:spcBef>
                          <a:spcPts val="1000"/>
                        </a:spcBef>
                        <a:spcAft>
                          <a:spcPts val="0"/>
                        </a:spcAft>
                        <a:buNone/>
                      </a:pPr>
                      <a:r>
                        <a:rPr b="1" lang="en" sz="2600">
                          <a:solidFill>
                            <a:srgbClr val="FF0000"/>
                          </a:solidFill>
                        </a:rPr>
                        <a:t>p → q</a:t>
                      </a:r>
                      <a:endParaRPr b="1" sz="2600">
                        <a:solidFill>
                          <a:srgbClr val="FF0000"/>
                        </a:solidFill>
                      </a:endParaRPr>
                    </a:p>
                    <a:p>
                      <a:pPr indent="0" lvl="0" marL="457200" rtl="0" algn="l">
                        <a:lnSpc>
                          <a:spcPct val="115000"/>
                        </a:lnSpc>
                        <a:spcBef>
                          <a:spcPts val="1000"/>
                        </a:spcBef>
                        <a:spcAft>
                          <a:spcPts val="0"/>
                        </a:spcAft>
                        <a:buNone/>
                      </a:pPr>
                      <a:r>
                        <a:rPr b="1" lang="en" sz="2600">
                          <a:solidFill>
                            <a:srgbClr val="FF0000"/>
                          </a:solidFill>
                        </a:rPr>
                        <a:t>￢p</a:t>
                      </a:r>
                      <a:endParaRPr b="1" sz="2600">
                        <a:solidFill>
                          <a:srgbClr val="FF0000"/>
                        </a:solidFill>
                      </a:endParaRPr>
                    </a:p>
                    <a:p>
                      <a:pPr indent="0" lvl="0" marL="457200" rtl="0" algn="l">
                        <a:lnSpc>
                          <a:spcPct val="115000"/>
                        </a:lnSpc>
                        <a:spcBef>
                          <a:spcPts val="1000"/>
                        </a:spcBef>
                        <a:spcAft>
                          <a:spcPts val="0"/>
                        </a:spcAft>
                        <a:buNone/>
                      </a:pPr>
                      <a:r>
                        <a:rPr b="1" lang="en" sz="2600">
                          <a:solidFill>
                            <a:srgbClr val="FF0000"/>
                          </a:solidFill>
                        </a:rPr>
                        <a:t>-----</a:t>
                      </a:r>
                      <a:endParaRPr b="1" sz="2600">
                        <a:solidFill>
                          <a:srgbClr val="FF0000"/>
                        </a:solidFill>
                      </a:endParaRPr>
                    </a:p>
                    <a:p>
                      <a:pPr indent="0" lvl="0" marL="457200" rtl="0" algn="l">
                        <a:lnSpc>
                          <a:spcPct val="115000"/>
                        </a:lnSpc>
                        <a:spcBef>
                          <a:spcPts val="1000"/>
                        </a:spcBef>
                        <a:spcAft>
                          <a:spcPts val="1000"/>
                        </a:spcAft>
                        <a:buClr>
                          <a:schemeClr val="dk1"/>
                        </a:buClr>
                        <a:buSzPts val="1100"/>
                        <a:buFont typeface="Arial"/>
                        <a:buNone/>
                      </a:pPr>
                      <a:r>
                        <a:rPr b="1" lang="en" sz="2600">
                          <a:solidFill>
                            <a:srgbClr val="FF0000"/>
                          </a:solidFill>
                        </a:rPr>
                        <a:t>∴ ￢q</a:t>
                      </a:r>
                      <a:endParaRPr b="1" sz="2600">
                        <a:solidFill>
                          <a:srgbClr val="FF0000"/>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nvSpPr>
        <p:spPr>
          <a:xfrm>
            <a:off x="6889325" y="270900"/>
            <a:ext cx="20040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r</a:t>
            </a:r>
            <a:endParaRPr b="1" sz="3000">
              <a:solidFill>
                <a:schemeClr val="dk1"/>
              </a:solidFill>
            </a:endParaRPr>
          </a:p>
        </p:txBody>
      </p:sp>
      <p:sp>
        <p:nvSpPr>
          <p:cNvPr id="114" name="Google Shape;114;p19"/>
          <p:cNvSpPr txBox="1"/>
          <p:nvPr/>
        </p:nvSpPr>
        <p:spPr>
          <a:xfrm>
            <a:off x="270900" y="270900"/>
            <a:ext cx="82860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Hypothetical Syllogism</a:t>
            </a:r>
            <a:endParaRPr b="1"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do not wake up, I can not go to work”</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can not go to work, I will be poor”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“If I do not wake up, I will be poor”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study well, I understand the subject well”</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understand the subject well, I’ll get good grades”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“If I study well, I’ll get good grades”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“When I earn a lot of money, I will buy a </a:t>
            </a:r>
            <a:r>
              <a:rPr lang="en" sz="2400">
                <a:solidFill>
                  <a:schemeClr val="dk1"/>
                </a:solidFill>
              </a:rPr>
              <a:t>bungalow</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buy a </a:t>
            </a:r>
            <a:r>
              <a:rPr lang="en" sz="2400">
                <a:solidFill>
                  <a:schemeClr val="dk1"/>
                </a:solidFill>
              </a:rPr>
              <a:t>bungalow</a:t>
            </a:r>
            <a:r>
              <a:rPr lang="en" sz="2400">
                <a:solidFill>
                  <a:schemeClr val="dk1"/>
                </a:solidFill>
              </a:rPr>
              <a:t>, I will be very happy”</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“When I earn a lot of money, I will be very happy” </a:t>
            </a:r>
            <a:endParaRPr b="1" sz="2400">
              <a:solidFill>
                <a:schemeClr val="dk1"/>
              </a:solidFill>
            </a:endParaRPr>
          </a:p>
        </p:txBody>
      </p:sp>
      <p:sp>
        <p:nvSpPr>
          <p:cNvPr id="115" name="Google Shape;115;p1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nvSpPr>
        <p:spPr>
          <a:xfrm>
            <a:off x="74774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solidFill>
                <a:schemeClr val="dk1"/>
              </a:solidFill>
            </a:endParaRPr>
          </a:p>
        </p:txBody>
      </p:sp>
      <p:sp>
        <p:nvSpPr>
          <p:cNvPr id="121" name="Google Shape;121;p20"/>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Disjunctive Syllogism</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“Test is on tomorrow or day after”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“Test cannot happen tomorrow”</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“Test is on day after tomorrow”</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“Either you or I have to pick our son from the school”</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 cannot pick up our son from the school”</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have to pick up our son from the school”</a:t>
            </a:r>
            <a:endParaRPr sz="2400">
              <a:solidFill>
                <a:schemeClr val="dk1"/>
              </a:solidFill>
            </a:endParaRPr>
          </a:p>
        </p:txBody>
      </p:sp>
      <p:sp>
        <p:nvSpPr>
          <p:cNvPr id="122" name="Google Shape;122;p2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p:txBody>
      </p:sp>
      <p:sp>
        <p:nvSpPr>
          <p:cNvPr id="128" name="Google Shape;128;p21"/>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Simplification</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None/>
            </a:pPr>
            <a:r>
              <a:rPr lang="en" sz="3000">
                <a:solidFill>
                  <a:schemeClr val="dk1"/>
                </a:solidFill>
              </a:rPr>
              <a:t>Example:</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“You and I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Therefore, “I passed in the Examination”</a:t>
            </a:r>
            <a:endParaRPr b="1" sz="3000">
              <a:solidFill>
                <a:schemeClr val="dk1"/>
              </a:solidFill>
            </a:endParaRPr>
          </a:p>
        </p:txBody>
      </p:sp>
      <p:sp>
        <p:nvSpPr>
          <p:cNvPr id="129" name="Google Shape;129;p2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nvSpPr>
        <p:spPr>
          <a:xfrm>
            <a:off x="6607475" y="270900"/>
            <a:ext cx="20865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q</a:t>
            </a:r>
            <a:endParaRPr b="1" sz="3000">
              <a:solidFill>
                <a:schemeClr val="dk1"/>
              </a:solidFill>
            </a:endParaRPr>
          </a:p>
        </p:txBody>
      </p:sp>
      <p:sp>
        <p:nvSpPr>
          <p:cNvPr id="135" name="Google Shape;135;p22"/>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Conjunction</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None/>
            </a:pPr>
            <a:r>
              <a:rPr lang="en" sz="3000">
                <a:solidFill>
                  <a:schemeClr val="dk1"/>
                </a:solidFill>
              </a:rPr>
              <a:t>Example:</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“You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“I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Therefore, “You and I passed in the Examination”</a:t>
            </a:r>
            <a:endParaRPr b="1" sz="3000">
              <a:solidFill>
                <a:schemeClr val="dk1"/>
              </a:solidFill>
            </a:endParaRPr>
          </a:p>
        </p:txBody>
      </p:sp>
      <p:sp>
        <p:nvSpPr>
          <p:cNvPr id="136" name="Google Shape;136;p2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nvSpPr>
        <p:spPr>
          <a:xfrm>
            <a:off x="6842350" y="118500"/>
            <a:ext cx="19416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q</a:t>
            </a:r>
            <a:endParaRPr b="1" sz="3000">
              <a:solidFill>
                <a:schemeClr val="dk1"/>
              </a:solidFill>
            </a:endParaRPr>
          </a:p>
        </p:txBody>
      </p:sp>
      <p:sp>
        <p:nvSpPr>
          <p:cNvPr id="142" name="Google Shape;142;p23"/>
          <p:cNvSpPr txBox="1"/>
          <p:nvPr/>
        </p:nvSpPr>
        <p:spPr>
          <a:xfrm>
            <a:off x="270900" y="270900"/>
            <a:ext cx="85131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chemeClr val="dk1"/>
                </a:solidFill>
              </a:rPr>
              <a:t>Addition</a:t>
            </a:r>
            <a:endParaRPr b="1" sz="2600">
              <a:solidFill>
                <a:schemeClr val="dk1"/>
              </a:solidFill>
            </a:endParaRPr>
          </a:p>
          <a:p>
            <a:pPr indent="0" lvl="0" marL="0" rtl="0" algn="l">
              <a:lnSpc>
                <a:spcPct val="115000"/>
              </a:lnSpc>
              <a:spcBef>
                <a:spcPts val="0"/>
              </a:spcBef>
              <a:spcAft>
                <a:spcPts val="0"/>
              </a:spcAft>
              <a:buNone/>
            </a:pPr>
            <a:r>
              <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“It is below freezing now”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“It is below freezing or raining now”</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“1+2=3”</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“1+2=3 or I am going win a lottery today”</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“It rained today”</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Imagine a predictive system made a statement yesterday</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“It’s going to be cloudy or rainy tomorrow”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the predictive system made true statement.</a:t>
            </a:r>
            <a:endParaRPr sz="2600">
              <a:solidFill>
                <a:schemeClr val="dk1"/>
              </a:solidFill>
            </a:endParaRPr>
          </a:p>
        </p:txBody>
      </p:sp>
      <p:sp>
        <p:nvSpPr>
          <p:cNvPr id="143" name="Google Shape;143;p2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nvSpPr>
        <p:spPr>
          <a:xfrm>
            <a:off x="270900" y="270900"/>
            <a:ext cx="8597400" cy="60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1"/>
                </a:solidFill>
              </a:rPr>
              <a:t>Resolution</a:t>
            </a:r>
            <a:endParaRPr sz="2700">
              <a:solidFill>
                <a:schemeClr val="dk1"/>
              </a:solidFill>
            </a:endParaRPr>
          </a:p>
          <a:p>
            <a:pPr indent="0" lvl="0" marL="0" rtl="0" algn="l">
              <a:spcBef>
                <a:spcPts val="0"/>
              </a:spcBef>
              <a:spcAft>
                <a:spcPts val="0"/>
              </a:spcAft>
              <a:buNone/>
            </a:pPr>
            <a:r>
              <a:rPr lang="en" sz="2700">
                <a:solidFill>
                  <a:schemeClr val="dk1"/>
                </a:solidFill>
              </a:rPr>
              <a:t>   p ⋁ q			   </a:t>
            </a:r>
            <a:r>
              <a:rPr b="1" lang="en" sz="2700">
                <a:solidFill>
                  <a:schemeClr val="dk1"/>
                </a:solidFill>
              </a:rPr>
              <a:t>p ⋁ q</a:t>
            </a:r>
            <a:endParaRPr b="1" sz="2700">
              <a:solidFill>
                <a:schemeClr val="dk1"/>
              </a:solidFill>
            </a:endParaRPr>
          </a:p>
          <a:p>
            <a:pPr indent="0" lvl="0" marL="0" rtl="0" algn="l">
              <a:spcBef>
                <a:spcPts val="0"/>
              </a:spcBef>
              <a:spcAft>
                <a:spcPts val="0"/>
              </a:spcAft>
              <a:buNone/>
            </a:pPr>
            <a:r>
              <a:rPr lang="en" sz="2700">
                <a:solidFill>
                  <a:schemeClr val="dk1"/>
                </a:solidFill>
              </a:rPr>
              <a:t>   p → r			   </a:t>
            </a:r>
            <a:r>
              <a:rPr b="1" lang="en" sz="2700">
                <a:solidFill>
                  <a:schemeClr val="dk1"/>
                </a:solidFill>
              </a:rPr>
              <a:t>¬p ⋁ r</a:t>
            </a:r>
            <a:endParaRPr b="1" sz="2700">
              <a:solidFill>
                <a:schemeClr val="dk1"/>
              </a:solidFill>
            </a:endParaRPr>
          </a:p>
          <a:p>
            <a:pPr indent="0" lvl="0" marL="0" rtl="0" algn="l">
              <a:spcBef>
                <a:spcPts val="0"/>
              </a:spcBef>
              <a:spcAft>
                <a:spcPts val="0"/>
              </a:spcAft>
              <a:buNone/>
            </a:pPr>
            <a:r>
              <a:rPr lang="en" sz="2700">
                <a:solidFill>
                  <a:schemeClr val="dk1"/>
                </a:solidFill>
              </a:rPr>
              <a:t>   --------			   </a:t>
            </a:r>
            <a:r>
              <a:rPr b="1" lang="en" sz="2700">
                <a:solidFill>
                  <a:schemeClr val="dk1"/>
                </a:solidFill>
              </a:rPr>
              <a:t>--------</a:t>
            </a:r>
            <a:endParaRPr b="1" sz="2700">
              <a:solidFill>
                <a:schemeClr val="dk1"/>
              </a:solidFill>
            </a:endParaRPr>
          </a:p>
          <a:p>
            <a:pPr indent="0" lvl="0" marL="0" rtl="0" algn="l">
              <a:spcBef>
                <a:spcPts val="0"/>
              </a:spcBef>
              <a:spcAft>
                <a:spcPts val="0"/>
              </a:spcAft>
              <a:buNone/>
            </a:pPr>
            <a:r>
              <a:rPr lang="en" sz="2700">
                <a:solidFill>
                  <a:schemeClr val="dk1"/>
                </a:solidFill>
              </a:rPr>
              <a:t>∴q ⋁ r			</a:t>
            </a:r>
            <a:r>
              <a:rPr b="1" lang="en" sz="2700">
                <a:solidFill>
                  <a:schemeClr val="dk1"/>
                </a:solidFill>
              </a:rPr>
              <a:t>∴q ⋁ r</a:t>
            </a:r>
            <a:endParaRPr b="1"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 sz="2700">
                <a:solidFill>
                  <a:schemeClr val="dk1"/>
                </a:solidFill>
              </a:rPr>
              <a:t>“Dharmendra loves Seeta or Geeta”</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“If Dharmendra loves Seeta, then he’ll marry her”</a:t>
            </a:r>
            <a:endParaRPr sz="2700">
              <a:solidFill>
                <a:schemeClr val="dk1"/>
              </a:solidFill>
            </a:endParaRPr>
          </a:p>
          <a:p>
            <a:pPr indent="0" lvl="0" marL="0" rtl="0" algn="l">
              <a:spcBef>
                <a:spcPts val="0"/>
              </a:spcBef>
              <a:spcAft>
                <a:spcPts val="0"/>
              </a:spcAft>
              <a:buNone/>
            </a:pPr>
            <a:r>
              <a:rPr b="1" lang="en" sz="2700">
                <a:solidFill>
                  <a:schemeClr val="dk1"/>
                </a:solidFill>
              </a:rPr>
              <a:t>∴</a:t>
            </a:r>
            <a:r>
              <a:rPr lang="en" sz="2700">
                <a:solidFill>
                  <a:schemeClr val="dk1"/>
                </a:solidFill>
              </a:rPr>
              <a:t> “Dharmendra loves Geeta or he marries Seeta”</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“He has an offer from Google or Cisco”</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“If he has an offer from Google, he will accept the offer”</a:t>
            </a:r>
            <a:endParaRPr sz="2700">
              <a:solidFill>
                <a:schemeClr val="dk1"/>
              </a:solidFill>
            </a:endParaRPr>
          </a:p>
          <a:p>
            <a:pPr indent="0" lvl="0" marL="0" rtl="0" algn="l">
              <a:spcBef>
                <a:spcPts val="0"/>
              </a:spcBef>
              <a:spcAft>
                <a:spcPts val="0"/>
              </a:spcAft>
              <a:buClr>
                <a:schemeClr val="dk1"/>
              </a:buClr>
              <a:buSzPts val="1100"/>
              <a:buFont typeface="Arial"/>
              <a:buNone/>
            </a:pPr>
            <a:r>
              <a:rPr b="1" lang="en" sz="2700">
                <a:solidFill>
                  <a:schemeClr val="dk1"/>
                </a:solidFill>
              </a:rPr>
              <a:t>∴</a:t>
            </a:r>
            <a:r>
              <a:rPr lang="en" sz="2700">
                <a:solidFill>
                  <a:schemeClr val="dk1"/>
                </a:solidFill>
              </a:rPr>
              <a:t> “He has an offer from Cisco or he has accepted Google’s offer”</a:t>
            </a:r>
            <a:endParaRPr sz="2700">
              <a:solidFill>
                <a:schemeClr val="dk1"/>
              </a:solidFill>
            </a:endParaRPr>
          </a:p>
        </p:txBody>
      </p:sp>
      <p:sp>
        <p:nvSpPr>
          <p:cNvPr id="149" name="Google Shape;149;p2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nvSpPr>
        <p:spPr>
          <a:xfrm>
            <a:off x="270900" y="270900"/>
            <a:ext cx="8597400" cy="6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Resolution rule</a:t>
            </a:r>
            <a:endParaRPr sz="3000">
              <a:solidFill>
                <a:schemeClr val="dk1"/>
              </a:solidFill>
            </a:endParaRPr>
          </a:p>
          <a:p>
            <a:pPr indent="0" lvl="0" marL="0" rtl="0" algn="l">
              <a:spcBef>
                <a:spcPts val="0"/>
              </a:spcBef>
              <a:spcAft>
                <a:spcPts val="0"/>
              </a:spcAft>
              <a:buNone/>
            </a:pPr>
            <a:r>
              <a:rPr b="1" lang="en" sz="3000">
                <a:solidFill>
                  <a:schemeClr val="dk1"/>
                </a:solidFill>
              </a:rPr>
              <a:t>  p </a:t>
            </a:r>
            <a:r>
              <a:rPr b="1" lang="en" sz="3000">
                <a:solidFill>
                  <a:srgbClr val="0000FF"/>
                </a:solidFill>
              </a:rPr>
              <a:t>⋁ q</a:t>
            </a:r>
            <a:r>
              <a:rPr b="1" baseline="-25000" lang="en" sz="3000">
                <a:solidFill>
                  <a:srgbClr val="0000FF"/>
                </a:solidFill>
              </a:rPr>
              <a:t>1</a:t>
            </a:r>
            <a:r>
              <a:rPr b="1" lang="en" sz="3000">
                <a:solidFill>
                  <a:srgbClr val="0000FF"/>
                </a:solidFill>
              </a:rPr>
              <a:t> ⋁ q</a:t>
            </a:r>
            <a:r>
              <a:rPr b="1" baseline="-25000" lang="en" sz="3000">
                <a:solidFill>
                  <a:srgbClr val="0000FF"/>
                </a:solidFill>
              </a:rPr>
              <a:t>2</a:t>
            </a:r>
            <a:r>
              <a:rPr b="1" lang="en" sz="3000">
                <a:solidFill>
                  <a:srgbClr val="0000FF"/>
                </a:solidFill>
              </a:rPr>
              <a:t> ⋁ .. ⋁ q</a:t>
            </a:r>
            <a:r>
              <a:rPr b="1" baseline="-25000" lang="en" sz="3000">
                <a:solidFill>
                  <a:srgbClr val="0000FF"/>
                </a:solidFill>
              </a:rPr>
              <a:t>n</a:t>
            </a:r>
            <a:endParaRPr b="1" baseline="-25000" sz="3000">
              <a:solidFill>
                <a:srgbClr val="0000FF"/>
              </a:solidFill>
            </a:endParaRPr>
          </a:p>
          <a:p>
            <a:pPr indent="0" lvl="0" marL="0" rtl="0" algn="l">
              <a:spcBef>
                <a:spcPts val="0"/>
              </a:spcBef>
              <a:spcAft>
                <a:spcPts val="0"/>
              </a:spcAft>
              <a:buNone/>
            </a:pPr>
            <a:r>
              <a:rPr b="1" lang="en" sz="3000">
                <a:solidFill>
                  <a:schemeClr val="dk1"/>
                </a:solidFill>
              </a:rPr>
              <a:t>¬p </a:t>
            </a:r>
            <a:r>
              <a:rPr b="1" lang="en" sz="3000">
                <a:solidFill>
                  <a:srgbClr val="FF0000"/>
                </a:solidFill>
              </a:rPr>
              <a:t>⋁ r</a:t>
            </a:r>
            <a:r>
              <a:rPr b="1" baseline="-25000" lang="en" sz="3000">
                <a:solidFill>
                  <a:srgbClr val="FF0000"/>
                </a:solidFill>
              </a:rPr>
              <a:t>1</a:t>
            </a:r>
            <a:r>
              <a:rPr b="1" lang="en" sz="3000">
                <a:solidFill>
                  <a:srgbClr val="FF0000"/>
                </a:solidFill>
              </a:rPr>
              <a:t> ⋁ r</a:t>
            </a:r>
            <a:r>
              <a:rPr b="1" baseline="-25000" lang="en" sz="3000">
                <a:solidFill>
                  <a:srgbClr val="FF0000"/>
                </a:solidFill>
              </a:rPr>
              <a:t>2</a:t>
            </a:r>
            <a:r>
              <a:rPr b="1" lang="en" sz="3000">
                <a:solidFill>
                  <a:srgbClr val="FF0000"/>
                </a:solidFill>
              </a:rPr>
              <a:t> ⋁ .. ⋁ r</a:t>
            </a:r>
            <a:r>
              <a:rPr b="1" baseline="-25000" lang="en" sz="3000">
                <a:solidFill>
                  <a:srgbClr val="FF0000"/>
                </a:solidFill>
              </a:rPr>
              <a:t>m</a:t>
            </a:r>
            <a:endParaRPr b="1" sz="3000">
              <a:solidFill>
                <a:srgbClr val="FF0000"/>
              </a:solidFill>
            </a:endParaRPr>
          </a:p>
          <a:p>
            <a:pPr indent="0" lvl="0" marL="0" rtl="0" algn="l">
              <a:spcBef>
                <a:spcPts val="0"/>
              </a:spcBef>
              <a:spcAft>
                <a:spcPts val="0"/>
              </a:spcAft>
              <a:buNone/>
            </a:pPr>
            <a:r>
              <a:rPr b="1" lang="en" sz="3000">
                <a:solidFill>
                  <a:schemeClr val="dk1"/>
                </a:solidFill>
              </a:rPr>
              <a:t>------------------------------------------------</a:t>
            </a:r>
            <a:endParaRPr b="1" sz="3000">
              <a:solidFill>
                <a:schemeClr val="dk1"/>
              </a:solidFill>
            </a:endParaRPr>
          </a:p>
          <a:p>
            <a:pPr indent="0" lvl="0" marL="0" rtl="0" algn="l">
              <a:spcBef>
                <a:spcPts val="0"/>
              </a:spcBef>
              <a:spcAft>
                <a:spcPts val="0"/>
              </a:spcAft>
              <a:buNone/>
            </a:pPr>
            <a:r>
              <a:rPr b="1" lang="en" sz="3000">
                <a:solidFill>
                  <a:schemeClr val="dk1"/>
                </a:solidFill>
              </a:rPr>
              <a:t>∴</a:t>
            </a:r>
            <a:r>
              <a:rPr b="1" lang="en" sz="3000">
                <a:solidFill>
                  <a:srgbClr val="0000FF"/>
                </a:solidFill>
              </a:rPr>
              <a:t>q</a:t>
            </a:r>
            <a:r>
              <a:rPr b="1" baseline="-25000" lang="en" sz="3000">
                <a:solidFill>
                  <a:srgbClr val="0000FF"/>
                </a:solidFill>
              </a:rPr>
              <a:t>1</a:t>
            </a:r>
            <a:r>
              <a:rPr b="1" lang="en" sz="3000">
                <a:solidFill>
                  <a:srgbClr val="0000FF"/>
                </a:solidFill>
              </a:rPr>
              <a:t> ⋁ q</a:t>
            </a:r>
            <a:r>
              <a:rPr b="1" baseline="-25000" lang="en" sz="3000">
                <a:solidFill>
                  <a:srgbClr val="0000FF"/>
                </a:solidFill>
              </a:rPr>
              <a:t>2</a:t>
            </a:r>
            <a:r>
              <a:rPr b="1" lang="en" sz="3000">
                <a:solidFill>
                  <a:srgbClr val="0000FF"/>
                </a:solidFill>
              </a:rPr>
              <a:t> ⋁ .. ⋁ q</a:t>
            </a:r>
            <a:r>
              <a:rPr b="1" baseline="-25000" lang="en" sz="3000">
                <a:solidFill>
                  <a:srgbClr val="0000FF"/>
                </a:solidFill>
              </a:rPr>
              <a:t>n</a:t>
            </a:r>
            <a:r>
              <a:rPr b="1" lang="en" sz="3000">
                <a:solidFill>
                  <a:schemeClr val="dk1"/>
                </a:solidFill>
              </a:rPr>
              <a:t> </a:t>
            </a:r>
            <a:r>
              <a:rPr b="1" lang="en" sz="3000">
                <a:solidFill>
                  <a:srgbClr val="FF0000"/>
                </a:solidFill>
              </a:rPr>
              <a:t>⋁ r</a:t>
            </a:r>
            <a:r>
              <a:rPr b="1" baseline="-25000" lang="en" sz="3000">
                <a:solidFill>
                  <a:srgbClr val="FF0000"/>
                </a:solidFill>
              </a:rPr>
              <a:t>1</a:t>
            </a:r>
            <a:r>
              <a:rPr b="1" lang="en" sz="3000">
                <a:solidFill>
                  <a:srgbClr val="FF0000"/>
                </a:solidFill>
              </a:rPr>
              <a:t> ⋁ r</a:t>
            </a:r>
            <a:r>
              <a:rPr b="1" baseline="-25000" lang="en" sz="3000">
                <a:solidFill>
                  <a:srgbClr val="FF0000"/>
                </a:solidFill>
              </a:rPr>
              <a:t>2</a:t>
            </a:r>
            <a:r>
              <a:rPr b="1" lang="en" sz="3000">
                <a:solidFill>
                  <a:srgbClr val="FF0000"/>
                </a:solidFill>
              </a:rPr>
              <a:t> ⋁ .. ⋁ r</a:t>
            </a:r>
            <a:r>
              <a:rPr b="1" baseline="-25000" lang="en" sz="3000">
                <a:solidFill>
                  <a:srgbClr val="FF0000"/>
                </a:solidFill>
              </a:rPr>
              <a:t>m</a:t>
            </a:r>
            <a:endParaRPr sz="3000">
              <a:solidFill>
                <a:schemeClr val="dk1"/>
              </a:solidFill>
            </a:endParaRPr>
          </a:p>
        </p:txBody>
      </p:sp>
      <p:sp>
        <p:nvSpPr>
          <p:cNvPr id="155" name="Google Shape;155;p2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nvSpPr>
        <p:spPr>
          <a:xfrm>
            <a:off x="270900" y="270900"/>
            <a:ext cx="8597400" cy="59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Modus Ponens and Modus Tollens </a:t>
            </a:r>
            <a:endParaRPr b="1" sz="3000">
              <a:solidFill>
                <a:schemeClr val="dk1"/>
              </a:solidFill>
            </a:endParaRPr>
          </a:p>
          <a:p>
            <a:pPr indent="0" lvl="0" marL="0" rtl="0" algn="l">
              <a:spcBef>
                <a:spcPts val="0"/>
              </a:spcBef>
              <a:spcAft>
                <a:spcPts val="0"/>
              </a:spcAft>
              <a:buNone/>
            </a:pPr>
            <a:r>
              <a:rPr b="1" lang="en" sz="3000">
                <a:solidFill>
                  <a:schemeClr val="dk1"/>
                </a:solidFill>
              </a:rPr>
              <a:t>(as a special case of the Resolution rule)</a:t>
            </a:r>
            <a:endParaRPr b="1" sz="3000">
              <a:solidFill>
                <a:schemeClr val="dk1"/>
              </a:solidFill>
            </a:endParaRPr>
          </a:p>
          <a:p>
            <a:pPr indent="0" lvl="0" marL="0" rtl="0" algn="l">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F</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q ⋁ F</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¬q ⋁ F</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 ¬p ⋁ F</a:t>
            </a:r>
            <a:endParaRPr b="1" sz="3000">
              <a:solidFill>
                <a:srgbClr val="0000FF"/>
              </a:solidFill>
            </a:endParaRPr>
          </a:p>
        </p:txBody>
      </p:sp>
      <p:sp>
        <p:nvSpPr>
          <p:cNvPr id="161" name="Google Shape;161;p26"/>
          <p:cNvSpPr txBox="1"/>
          <p:nvPr/>
        </p:nvSpPr>
        <p:spPr>
          <a:xfrm>
            <a:off x="2851200" y="159245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p>
        </p:txBody>
      </p:sp>
      <p:sp>
        <p:nvSpPr>
          <p:cNvPr id="162" name="Google Shape;162;p26"/>
          <p:cNvSpPr txBox="1"/>
          <p:nvPr/>
        </p:nvSpPr>
        <p:spPr>
          <a:xfrm>
            <a:off x="2829225" y="38523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￢q</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 ￢p</a:t>
            </a:r>
            <a:endParaRPr b="1" sz="3000">
              <a:solidFill>
                <a:srgbClr val="0000FF"/>
              </a:solidFill>
            </a:endParaRPr>
          </a:p>
        </p:txBody>
      </p:sp>
      <p:sp>
        <p:nvSpPr>
          <p:cNvPr id="163" name="Google Shape;163;p2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An </a:t>
            </a:r>
            <a:r>
              <a:rPr b="1" lang="en" sz="2600">
                <a:solidFill>
                  <a:schemeClr val="dk1"/>
                </a:solidFill>
              </a:rPr>
              <a:t>argument</a:t>
            </a:r>
            <a:r>
              <a:rPr lang="en" sz="2600">
                <a:solidFill>
                  <a:schemeClr val="dk1"/>
                </a:solidFill>
              </a:rPr>
              <a:t> in propositional logic is a sequence of propositions. All but the final proposition in the argument are called premises and the final proposition is called conclusion. An argument is valid if the truth of all its premises implies that the conclusion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 argument form with premises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1</a:t>
            </a:r>
            <a:r>
              <a:rPr lang="en" sz="2600">
                <a:solidFill>
                  <a:schemeClr val="dk1"/>
                </a:solidFill>
              </a:rPr>
              <a:t>, p</a:t>
            </a:r>
            <a:r>
              <a:rPr baseline="-25000" lang="en" sz="2600">
                <a:solidFill>
                  <a:schemeClr val="dk1"/>
                </a:solidFill>
              </a:rPr>
              <a:t>2</a:t>
            </a:r>
            <a:r>
              <a:rPr lang="en" sz="2600">
                <a:solidFill>
                  <a:schemeClr val="dk1"/>
                </a:solidFill>
              </a:rPr>
              <a:t>, …, p</a:t>
            </a:r>
            <a:r>
              <a:rPr baseline="-25000" lang="en" sz="2600">
                <a:solidFill>
                  <a:schemeClr val="dk1"/>
                </a:solidFill>
              </a:rPr>
              <a:t>n</a:t>
            </a:r>
            <a:r>
              <a:rPr lang="en" sz="2600">
                <a:solidFill>
                  <a:schemeClr val="dk1"/>
                </a:solidFill>
              </a:rPr>
              <a:t> and conclusion q is valid,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(p</a:t>
            </a:r>
            <a:r>
              <a:rPr baseline="-25000" lang="en" sz="2600">
                <a:solidFill>
                  <a:schemeClr val="dk1"/>
                </a:solidFill>
              </a:rPr>
              <a:t>1 </a:t>
            </a:r>
            <a:r>
              <a:rPr b="1" lang="en" sz="2600">
                <a:solidFill>
                  <a:schemeClr val="dk1"/>
                </a:solidFill>
              </a:rPr>
              <a:t>∧</a:t>
            </a:r>
            <a:r>
              <a:rPr lang="en" sz="2600">
                <a:solidFill>
                  <a:schemeClr val="dk1"/>
                </a:solidFill>
              </a:rPr>
              <a:t> p</a:t>
            </a:r>
            <a:r>
              <a:rPr baseline="-25000" lang="en" sz="2600">
                <a:solidFill>
                  <a:schemeClr val="dk1"/>
                </a:solidFill>
              </a:rPr>
              <a:t>2 </a:t>
            </a:r>
            <a:r>
              <a:rPr b="1" lang="en" sz="2600">
                <a:solidFill>
                  <a:schemeClr val="dk1"/>
                </a:solidFill>
              </a:rPr>
              <a:t>∧</a:t>
            </a:r>
            <a:r>
              <a:rPr lang="en" sz="2600">
                <a:solidFill>
                  <a:schemeClr val="dk1"/>
                </a:solidFill>
              </a:rPr>
              <a:t> … </a:t>
            </a:r>
            <a:r>
              <a:rPr b="1" lang="en" sz="2600">
                <a:solidFill>
                  <a:schemeClr val="dk1"/>
                </a:solidFill>
              </a:rPr>
              <a:t>∧</a:t>
            </a:r>
            <a:r>
              <a:rPr lang="en" sz="2600">
                <a:solidFill>
                  <a:schemeClr val="dk1"/>
                </a:solidFill>
              </a:rPr>
              <a:t> p</a:t>
            </a:r>
            <a:r>
              <a:rPr baseline="-25000" lang="en" sz="2600">
                <a:solidFill>
                  <a:schemeClr val="dk1"/>
                </a:solidFill>
              </a:rPr>
              <a:t>n</a:t>
            </a:r>
            <a:r>
              <a:rPr lang="en" sz="2600">
                <a:solidFill>
                  <a:schemeClr val="dk1"/>
                </a:solidFill>
              </a:rPr>
              <a:t> )  </a:t>
            </a:r>
            <a:r>
              <a:rPr b="1" lang="en" sz="2600">
                <a:solidFill>
                  <a:schemeClr val="dk1"/>
                </a:solidFill>
              </a:rPr>
              <a:t>→ </a:t>
            </a:r>
            <a:r>
              <a:rPr lang="en" sz="2600">
                <a:solidFill>
                  <a:schemeClr val="dk1"/>
                </a:solidFill>
              </a:rPr>
              <a:t>q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is a tautology.</a:t>
            </a:r>
            <a:endParaRPr sz="1800">
              <a:solidFill>
                <a:schemeClr val="dk1"/>
              </a:solidFill>
            </a:endParaRPr>
          </a:p>
        </p:txBody>
      </p:sp>
      <p:sp>
        <p:nvSpPr>
          <p:cNvPr id="45" name="Google Shape;45;p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 name="Google Shape;46;p9"/>
          <p:cNvSpPr txBox="1"/>
          <p:nvPr/>
        </p:nvSpPr>
        <p:spPr>
          <a:xfrm>
            <a:off x="7203900" y="3069725"/>
            <a:ext cx="1664400" cy="32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2</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n</a:t>
            </a:r>
            <a:endParaRPr baseline="-25000"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lang="en" sz="2800">
                <a:solidFill>
                  <a:schemeClr val="dk1"/>
                </a:solidFill>
              </a:rPr>
              <a:t> q</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nvSpPr>
        <p:spPr>
          <a:xfrm>
            <a:off x="270900" y="270900"/>
            <a:ext cx="8597400" cy="59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Hypothetical and Disjunctive Syllogisms </a:t>
            </a:r>
            <a:endParaRPr b="1" sz="3000">
              <a:solidFill>
                <a:schemeClr val="dk1"/>
              </a:solidFill>
            </a:endParaRPr>
          </a:p>
          <a:p>
            <a:pPr indent="0" lvl="0" marL="0" rtl="0" algn="l">
              <a:spcBef>
                <a:spcPts val="0"/>
              </a:spcBef>
              <a:spcAft>
                <a:spcPts val="0"/>
              </a:spcAft>
              <a:buNone/>
            </a:pPr>
            <a:r>
              <a:rPr b="1" lang="en" sz="3000">
                <a:solidFill>
                  <a:schemeClr val="dk1"/>
                </a:solidFill>
              </a:rPr>
              <a:t>(as a special case of the Resolution rule)</a:t>
            </a:r>
            <a:endParaRPr b="1" sz="3000">
              <a:solidFill>
                <a:schemeClr val="dk1"/>
              </a:solidFill>
            </a:endParaRPr>
          </a:p>
          <a:p>
            <a:pPr indent="0" lvl="0" marL="0" rtl="0" algn="l">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F</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 q ⋁ F</a:t>
            </a:r>
            <a:endParaRPr b="1" sz="3000">
              <a:solidFill>
                <a:srgbClr val="0000FF"/>
              </a:solidFill>
            </a:endParaRPr>
          </a:p>
        </p:txBody>
      </p:sp>
      <p:sp>
        <p:nvSpPr>
          <p:cNvPr id="169" name="Google Shape;169;p27"/>
          <p:cNvSpPr txBox="1"/>
          <p:nvPr/>
        </p:nvSpPr>
        <p:spPr>
          <a:xfrm>
            <a:off x="2851200" y="1592450"/>
            <a:ext cx="19395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r</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p:txBody>
      </p:sp>
      <p:sp>
        <p:nvSpPr>
          <p:cNvPr id="170" name="Google Shape;170;p27"/>
          <p:cNvSpPr txBox="1"/>
          <p:nvPr/>
        </p:nvSpPr>
        <p:spPr>
          <a:xfrm>
            <a:off x="2829225" y="38523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 q</a:t>
            </a:r>
            <a:endParaRPr b="1" sz="3000">
              <a:solidFill>
                <a:srgbClr val="0000FF"/>
              </a:solidFill>
            </a:endParaRPr>
          </a:p>
        </p:txBody>
      </p:sp>
      <p:sp>
        <p:nvSpPr>
          <p:cNvPr id="171" name="Google Shape;171;p2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Amar</a:t>
            </a:r>
            <a:r>
              <a:rPr lang="en" sz="2400">
                <a:solidFill>
                  <a:schemeClr val="dk2"/>
                </a:solidFill>
              </a:rPr>
              <a:t> will do internship this summer. Therefore, this summer Amar will do internship or he will holiday in Goa.</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W : Amar will do internship this summer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 Amar will holiday in Goa this summer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177" name="Google Shape;177;p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Amar will do internship this summer. Therefore, this summer Amar will do internship or he will holiday in Goa.</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W : Amar will do internship this summer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B : Amar will holiday in Goa this summer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W</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W ⋁ B</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Addition</a:t>
            </a:r>
            <a:r>
              <a:rPr lang="en" sz="2400">
                <a:solidFill>
                  <a:schemeClr val="dk2"/>
                </a:solidFill>
              </a:rPr>
              <a:t>.</a:t>
            </a:r>
            <a:endParaRPr sz="2400">
              <a:solidFill>
                <a:schemeClr val="dk2"/>
              </a:solidFill>
            </a:endParaRPr>
          </a:p>
        </p:txBody>
      </p:sp>
      <p:sp>
        <p:nvSpPr>
          <p:cNvPr id="183" name="Google Shape;183;p2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9" name="Google Shape;189;p30"/>
          <p:cNvGraphicFramePr/>
          <p:nvPr/>
        </p:nvGraphicFramePr>
        <p:xfrm>
          <a:off x="93463" y="51475"/>
          <a:ext cx="3000000" cy="3000000"/>
        </p:xfrm>
        <a:graphic>
          <a:graphicData uri="http://schemas.openxmlformats.org/drawingml/2006/table">
            <a:tbl>
              <a:tblPr>
                <a:noFill/>
                <a:tableStyleId>{9A87C96D-FE68-4BCA-BB09-253259F0E3B4}</a:tableStyleId>
              </a:tblPr>
              <a:tblGrid>
                <a:gridCol w="1537225"/>
                <a:gridCol w="1729475"/>
                <a:gridCol w="1064675"/>
                <a:gridCol w="4625700"/>
              </a:tblGrid>
              <a:tr h="746500">
                <a:tc>
                  <a:txBody>
                    <a:bodyPr/>
                    <a:lstStyle/>
                    <a:p>
                      <a:pPr indent="0" lvl="0" marL="0" rtl="0" algn="l">
                        <a:lnSpc>
                          <a:spcPct val="115000"/>
                        </a:lnSpc>
                        <a:spcBef>
                          <a:spcPts val="0"/>
                        </a:spcBef>
                        <a:spcAft>
                          <a:spcPts val="0"/>
                        </a:spcAft>
                        <a:buNone/>
                      </a:pPr>
                      <a:r>
                        <a:rPr b="1" lang="en" sz="2200"/>
                        <a:t>W</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B</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W v B</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W → W v B is tautology</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80925">
                <a:tc>
                  <a:txBody>
                    <a:bodyPr/>
                    <a:lstStyle/>
                    <a:p>
                      <a:pPr indent="0" lvl="0" marL="0" rtl="0" algn="l">
                        <a:lnSpc>
                          <a:spcPct val="115000"/>
                        </a:lnSpc>
                        <a:spcBef>
                          <a:spcPts val="0"/>
                        </a:spcBef>
                        <a:spcAft>
                          <a:spcPts val="0"/>
                        </a:spcAft>
                        <a:buNone/>
                      </a:pPr>
                      <a:r>
                        <a:rPr lang="en" sz="2200"/>
                        <a:t>T (will do internship)</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(will holiday at Goa)</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 T ≡ 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832500">
                <a:tc>
                  <a:txBody>
                    <a:bodyPr/>
                    <a:lstStyle/>
                    <a:p>
                      <a:pPr indent="0" lvl="0" marL="0" rtl="0" algn="l">
                        <a:lnSpc>
                          <a:spcPct val="115000"/>
                        </a:lnSpc>
                        <a:spcBef>
                          <a:spcPts val="0"/>
                        </a:spcBef>
                        <a:spcAft>
                          <a:spcPts val="0"/>
                        </a:spcAft>
                        <a:buNone/>
                      </a:pPr>
                      <a:r>
                        <a:rPr lang="en" sz="2200"/>
                        <a:t>F (he will not do internship)</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 T ≡ T</a:t>
                      </a:r>
                      <a:endParaRPr sz="2200"/>
                    </a:p>
                    <a:p>
                      <a:pPr indent="0" lvl="0" marL="0" rtl="0" algn="l">
                        <a:lnSpc>
                          <a:spcPct val="115000"/>
                        </a:lnSpc>
                        <a:spcBef>
                          <a:spcPts val="0"/>
                        </a:spcBef>
                        <a:spcAft>
                          <a:spcPts val="0"/>
                        </a:spcAft>
                        <a:buNone/>
                      </a:pPr>
                      <a:r>
                        <a:rPr lang="en" sz="2200"/>
                        <a:t>(it is true because the promise isn't being broken because the premise wasn't true in the first place)</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159075">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a:t>
                      </a:r>
                      <a:r>
                        <a:rPr lang="en" sz="2200">
                          <a:solidFill>
                            <a:schemeClr val="dk1"/>
                          </a:solidFill>
                        </a:rPr>
                        <a:t>will not holiday at Goa</a:t>
                      </a:r>
                      <a:r>
                        <a:rPr lang="en" sz="2200"/>
                        <a: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 T ≡ T</a:t>
                      </a:r>
                      <a:endParaRPr sz="2200"/>
                    </a:p>
                    <a:p>
                      <a:pPr indent="0" lvl="0" marL="0" rtl="0" algn="l">
                        <a:lnSpc>
                          <a:spcPct val="115000"/>
                        </a:lnSpc>
                        <a:spcBef>
                          <a:spcPts val="0"/>
                        </a:spcBef>
                        <a:spcAft>
                          <a:spcPts val="0"/>
                        </a:spcAft>
                        <a:buNone/>
                      </a:pPr>
                      <a:r>
                        <a:rPr lang="en" sz="2200"/>
                        <a:t>(promise is kept)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0575">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 F ≡ 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Jerry is a mathematics major and a Computer Science major. Therefore, Jerry is a mathematics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t/>
            </a:r>
            <a:endParaRPr sz="2400">
              <a:solidFill>
                <a:schemeClr val="dk1"/>
              </a:solidFill>
            </a:endParaRPr>
          </a:p>
        </p:txBody>
      </p:sp>
      <p:sp>
        <p:nvSpPr>
          <p:cNvPr id="195" name="Google Shape;195;p3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Jerry is a mathematics major and a Computer Science major. Therefore, Jerry is a mathematics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M : Jerry is a mathematics major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C : Jerry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M </a:t>
            </a:r>
            <a:r>
              <a:rPr b="1" lang="en" sz="2400">
                <a:solidFill>
                  <a:schemeClr val="dk1"/>
                </a:solidFill>
              </a:rPr>
              <a:t>∧ C</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Simplification</a:t>
            </a:r>
            <a:r>
              <a:rPr lang="en" sz="2400">
                <a:solidFill>
                  <a:schemeClr val="dk2"/>
                </a:solidFill>
              </a:rPr>
              <a:t>.</a:t>
            </a:r>
            <a:endParaRPr sz="2400">
              <a:solidFill>
                <a:schemeClr val="dk2"/>
              </a:solidFill>
            </a:endParaRPr>
          </a:p>
          <a:p>
            <a:pPr indent="0" lvl="0" marL="0" rtl="0" algn="l">
              <a:lnSpc>
                <a:spcPct val="115000"/>
              </a:lnSpc>
              <a:spcBef>
                <a:spcPts val="0"/>
              </a:spcBef>
              <a:spcAft>
                <a:spcPts val="0"/>
              </a:spcAft>
              <a:buNone/>
            </a:pPr>
            <a:r>
              <a:t/>
            </a:r>
            <a:endParaRPr sz="2400">
              <a:solidFill>
                <a:schemeClr val="dk1"/>
              </a:solidFill>
            </a:endParaRPr>
          </a:p>
        </p:txBody>
      </p:sp>
      <p:sp>
        <p:nvSpPr>
          <p:cNvPr id="201" name="Google Shape;201;p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If it is rainy, then the pool will be closed. It is rainy. Therefore, the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1"/>
              </a:solidFill>
            </a:endParaRPr>
          </a:p>
        </p:txBody>
      </p:sp>
      <p:sp>
        <p:nvSpPr>
          <p:cNvPr id="207" name="Google Shape;207;p3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nvSpPr>
        <p:spPr>
          <a:xfrm>
            <a:off x="270900" y="270900"/>
            <a:ext cx="84786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it is rainy, then the pool will be closed. It is rainy. Therefore, the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R : it is rainy</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P :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R → </a:t>
            </a:r>
            <a:r>
              <a:rPr b="1" lang="en" sz="2400">
                <a:solidFill>
                  <a:schemeClr val="dk1"/>
                </a:solidFill>
              </a:rPr>
              <a:t>P</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R</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P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Ponens</a:t>
            </a:r>
            <a:r>
              <a:rPr lang="en" sz="2400">
                <a:solidFill>
                  <a:schemeClr val="dk2"/>
                </a:solidFill>
              </a:rPr>
              <a:t>.</a:t>
            </a:r>
            <a:endParaRPr sz="2400">
              <a:solidFill>
                <a:schemeClr val="dk1"/>
              </a:solidFill>
            </a:endParaRPr>
          </a:p>
        </p:txBody>
      </p:sp>
      <p:sp>
        <p:nvSpPr>
          <p:cNvPr id="213" name="Google Shape;213;p3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there is a strike today, the university will close. The university is not closed today. Therefore, there was no strike today.</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19" name="Google Shape;219;p3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there is a strike today, the university will close. The university is not closed today. Therefore, there was no strike today.</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 : there is a strike</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C : university closes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 → </a:t>
            </a:r>
            <a:r>
              <a:rPr b="1" lang="en" sz="2400">
                <a:solidFill>
                  <a:schemeClr val="dk1"/>
                </a:solidFill>
              </a:rPr>
              <a:t>C</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a:t>
            </a:r>
            <a:r>
              <a:rPr b="1" lang="en" sz="2400">
                <a:solidFill>
                  <a:schemeClr val="dk1"/>
                </a:solidFill>
              </a:rPr>
              <a:t>¬</a:t>
            </a:r>
            <a:r>
              <a:rPr b="1" lang="en" sz="2400">
                <a:solidFill>
                  <a:schemeClr val="dk2"/>
                </a:solidFill>
              </a:rPr>
              <a:t>S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Tollens</a:t>
            </a:r>
            <a:r>
              <a:rPr lang="en" sz="2400">
                <a:solidFill>
                  <a:schemeClr val="dk2"/>
                </a:solidFill>
              </a:rPr>
              <a:t>.</a:t>
            </a:r>
            <a:endParaRPr sz="2400">
              <a:solidFill>
                <a:schemeClr val="dk2"/>
              </a:solidFill>
            </a:endParaRPr>
          </a:p>
        </p:txBody>
      </p:sp>
      <p:sp>
        <p:nvSpPr>
          <p:cNvPr id="225" name="Google Shape;225;p3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chemeClr val="dk1"/>
                </a:solidFill>
              </a:rPr>
              <a:t>An </a:t>
            </a:r>
            <a:r>
              <a:rPr b="1" lang="en" sz="2800">
                <a:solidFill>
                  <a:schemeClr val="dk1"/>
                </a:solidFill>
              </a:rPr>
              <a:t>Argument</a:t>
            </a:r>
            <a:r>
              <a:rPr lang="en" sz="2800">
                <a:solidFill>
                  <a:schemeClr val="dk1"/>
                </a:solidFill>
              </a:rPr>
              <a:t> form with premises </a:t>
            </a:r>
            <a:r>
              <a:rPr b="1" lang="en" sz="2800">
                <a:solidFill>
                  <a:schemeClr val="dk1"/>
                </a:solidFill>
              </a:rPr>
              <a:t>p</a:t>
            </a:r>
            <a:r>
              <a:rPr b="1" baseline="-25000" lang="en" sz="2800">
                <a:solidFill>
                  <a:schemeClr val="dk1"/>
                </a:solidFill>
              </a:rPr>
              <a:t>1</a:t>
            </a:r>
            <a:r>
              <a:rPr b="1" lang="en" sz="2800">
                <a:solidFill>
                  <a:schemeClr val="dk1"/>
                </a:solidFill>
              </a:rPr>
              <a:t>, p</a:t>
            </a:r>
            <a:r>
              <a:rPr b="1" baseline="-25000" lang="en" sz="2800">
                <a:solidFill>
                  <a:schemeClr val="dk1"/>
                </a:solidFill>
              </a:rPr>
              <a:t>2</a:t>
            </a:r>
            <a:r>
              <a:rPr b="1" lang="en" sz="2800">
                <a:solidFill>
                  <a:schemeClr val="dk1"/>
                </a:solidFill>
              </a:rPr>
              <a:t>, …, p</a:t>
            </a:r>
            <a:r>
              <a:rPr b="1" baseline="-25000" lang="en" sz="2800">
                <a:solidFill>
                  <a:schemeClr val="dk1"/>
                </a:solidFill>
              </a:rPr>
              <a:t>n</a:t>
            </a:r>
            <a:r>
              <a:rPr lang="en" sz="2800">
                <a:solidFill>
                  <a:schemeClr val="dk1"/>
                </a:solidFill>
              </a:rPr>
              <a:t> and conclusion </a:t>
            </a:r>
            <a:r>
              <a:rPr b="1" lang="en" sz="2800">
                <a:solidFill>
                  <a:schemeClr val="dk1"/>
                </a:solidFill>
              </a:rPr>
              <a:t>q</a:t>
            </a:r>
            <a:r>
              <a:rPr lang="en" sz="2800">
                <a:solidFill>
                  <a:schemeClr val="dk1"/>
                </a:solidFill>
              </a:rPr>
              <a:t> is valid, when (p</a:t>
            </a:r>
            <a:r>
              <a:rPr baseline="-25000" lang="en" sz="2800">
                <a:solidFill>
                  <a:schemeClr val="dk1"/>
                </a:solidFill>
              </a:rPr>
              <a:t>1 </a:t>
            </a:r>
            <a:r>
              <a:rPr b="1" lang="en" sz="2800">
                <a:solidFill>
                  <a:schemeClr val="dk1"/>
                </a:solidFill>
              </a:rPr>
              <a:t>∧</a:t>
            </a:r>
            <a:r>
              <a:rPr lang="en" sz="2800">
                <a:solidFill>
                  <a:schemeClr val="dk1"/>
                </a:solidFill>
              </a:rPr>
              <a:t> p</a:t>
            </a:r>
            <a:r>
              <a:rPr baseline="-25000" lang="en" sz="2800">
                <a:solidFill>
                  <a:schemeClr val="dk1"/>
                </a:solidFill>
              </a:rPr>
              <a:t>2 </a:t>
            </a:r>
            <a:r>
              <a:rPr b="1" lang="en" sz="2800">
                <a:solidFill>
                  <a:schemeClr val="dk1"/>
                </a:solidFill>
              </a:rPr>
              <a:t>∧</a:t>
            </a:r>
            <a:r>
              <a:rPr lang="en" sz="2800">
                <a:solidFill>
                  <a:schemeClr val="dk1"/>
                </a:solidFill>
              </a:rPr>
              <a:t> … </a:t>
            </a:r>
            <a:r>
              <a:rPr b="1" lang="en" sz="2800">
                <a:solidFill>
                  <a:schemeClr val="dk1"/>
                </a:solidFill>
              </a:rPr>
              <a:t>∧</a:t>
            </a:r>
            <a:r>
              <a:rPr lang="en" sz="2800">
                <a:solidFill>
                  <a:schemeClr val="dk1"/>
                </a:solidFill>
              </a:rPr>
              <a:t> p</a:t>
            </a:r>
            <a:r>
              <a:rPr baseline="-25000" lang="en" sz="2800">
                <a:solidFill>
                  <a:schemeClr val="dk1"/>
                </a:solidFill>
              </a:rPr>
              <a:t>n</a:t>
            </a:r>
            <a:r>
              <a:rPr lang="en" sz="2800">
                <a:solidFill>
                  <a:schemeClr val="dk1"/>
                </a:solidFill>
              </a:rPr>
              <a:t> )  </a:t>
            </a:r>
            <a:r>
              <a:rPr b="1" lang="en" sz="2800">
                <a:solidFill>
                  <a:schemeClr val="dk1"/>
                </a:solidFill>
              </a:rPr>
              <a:t>→ </a:t>
            </a:r>
            <a:r>
              <a:rPr lang="en" sz="2800">
                <a:solidFill>
                  <a:schemeClr val="dk1"/>
                </a:solidFill>
              </a:rPr>
              <a:t>q is a tautology.</a:t>
            </a:r>
            <a:endParaRPr sz="28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An argument form is represented as: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n</a:t>
            </a:r>
            <a:endParaRPr baseline="-25000"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a:t>
            </a:r>
            <a:r>
              <a:rPr lang="en" sz="2600">
                <a:solidFill>
                  <a:schemeClr val="dk1"/>
                </a:solidFill>
              </a:rPr>
              <a:t> q</a:t>
            </a:r>
            <a:endParaRPr sz="2600"/>
          </a:p>
        </p:txBody>
      </p:sp>
      <p:sp>
        <p:nvSpPr>
          <p:cNvPr id="52" name="Google Shape;52;p1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go swimming, I will stay in the sun too long. If I stay in the sun too long, then I will sunburn. Therefore, if I go swimming, then I will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31" name="Google Shape;231;p3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go swimming, I will stay in the sun too long. If I stay in the sun too long, then I will sunburn. Therefore, if I go swimming, then I will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S1 : I go swim</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S2 : I stay in the sun too long</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S3 : I get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S1 → </a:t>
            </a:r>
            <a:r>
              <a:rPr b="1" lang="en" sz="2400">
                <a:solidFill>
                  <a:schemeClr val="dk1"/>
                </a:solidFill>
              </a:rPr>
              <a:t>S2</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S2 → S3</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S1 → S3</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Hypothetical Syllogism</a:t>
            </a:r>
            <a:r>
              <a:rPr lang="en" sz="2400">
                <a:solidFill>
                  <a:schemeClr val="dk2"/>
                </a:solidFill>
              </a:rPr>
              <a:t>.</a:t>
            </a:r>
            <a:endParaRPr sz="2400">
              <a:solidFill>
                <a:schemeClr val="dk2"/>
              </a:solidFill>
            </a:endParaRPr>
          </a:p>
        </p:txBody>
      </p:sp>
      <p:sp>
        <p:nvSpPr>
          <p:cNvPr id="237" name="Google Shape;237;p3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Alice is a mathematics major. Therefore Alice is a mathematics major or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M : Alice is a mathematics major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C : Alice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43" name="Google Shape;243;p3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Alice is a mathematics major. Therefore Alice is a mathematics major or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M : Alice is a mathematics major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C : Alice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2"/>
                </a:solidFill>
              </a:rPr>
              <a:t>M</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 </a:t>
            </a:r>
            <a:r>
              <a:rPr b="1" lang="en" sz="2400">
                <a:solidFill>
                  <a:schemeClr val="dk1"/>
                </a:solidFill>
              </a:rPr>
              <a:t>⋁</a:t>
            </a:r>
            <a:r>
              <a:rPr b="1" lang="en" sz="2400">
                <a:solidFill>
                  <a:schemeClr val="dk2"/>
                </a:solidFill>
              </a:rPr>
              <a:t> C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Addition</a:t>
            </a:r>
            <a:r>
              <a:rPr lang="en" sz="2400">
                <a:solidFill>
                  <a:schemeClr val="dk2"/>
                </a:solidFill>
              </a:rPr>
              <a:t>.</a:t>
            </a:r>
            <a:endParaRPr sz="2400">
              <a:solidFill>
                <a:schemeClr val="dk1"/>
              </a:solidFill>
            </a:endParaRPr>
          </a:p>
        </p:txBody>
      </p:sp>
      <p:sp>
        <p:nvSpPr>
          <p:cNvPr id="249" name="Google Shape;249;p4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r>
              <a:rPr lang="en" sz="2400">
                <a:solidFill>
                  <a:schemeClr val="dk2"/>
                </a:solidFill>
              </a:rPr>
              <a:t>Kangaroos live in Australia and are marsupials. Therefore,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p:txBody>
      </p:sp>
      <p:sp>
        <p:nvSpPr>
          <p:cNvPr id="255" name="Google Shape;255;p4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Kangaroos live in Australia and are marsupials. Therefore,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 Kangaroos live in Australia</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M :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A </a:t>
            </a:r>
            <a:r>
              <a:rPr b="1" lang="en" sz="2400">
                <a:solidFill>
                  <a:schemeClr val="dk1"/>
                </a:solidFill>
              </a:rPr>
              <a:t>∧ </a:t>
            </a:r>
            <a:r>
              <a:rPr b="1" lang="en" sz="2400">
                <a:solidFill>
                  <a:schemeClr val="dk2"/>
                </a:solidFill>
              </a:rPr>
              <a:t>M</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Simplification</a:t>
            </a:r>
            <a:r>
              <a:rPr lang="en" sz="2400">
                <a:solidFill>
                  <a:schemeClr val="dk2"/>
                </a:solidFill>
              </a:rPr>
              <a:t>.</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p:txBody>
      </p:sp>
      <p:sp>
        <p:nvSpPr>
          <p:cNvPr id="261" name="Google Shape;261;p4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It is either hotter than 40 degrees today or the pollution is dangerous. It is lesser than 40 degrees outside today. Therefore, the pollution is dangerous.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67" name="Google Shape;267;p4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It is either hotter than 40 degrees today or the pollution is dangerous. It is lesser than 40 degrees outside today. Therefore, the pollution is dangerous.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H : hotter than 40 degrees</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P : pollution is dangerous</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H </a:t>
            </a:r>
            <a:r>
              <a:rPr b="1" lang="en" sz="2400">
                <a:solidFill>
                  <a:schemeClr val="dk1"/>
                </a:solidFill>
              </a:rPr>
              <a:t>⋁</a:t>
            </a:r>
            <a:r>
              <a:rPr b="1" lang="en" sz="2400">
                <a:solidFill>
                  <a:schemeClr val="dk2"/>
                </a:solidFill>
              </a:rPr>
              <a:t> P</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H</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P</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Disjunctive Syllogism</a:t>
            </a:r>
            <a:r>
              <a:rPr lang="en" sz="2400">
                <a:solidFill>
                  <a:schemeClr val="dk2"/>
                </a:solidFill>
              </a:rPr>
              <a:t>.</a:t>
            </a:r>
            <a:endParaRPr sz="2400">
              <a:solidFill>
                <a:schemeClr val="dk2"/>
              </a:solidFill>
            </a:endParaRPr>
          </a:p>
        </p:txBody>
      </p:sp>
      <p:sp>
        <p:nvSpPr>
          <p:cNvPr id="273" name="Google Shape;273;p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Linda is an excellent swimmer. If Linda is an excellent swimmer, she can work as a lifeguard. Therefore,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79" name="Google Shape;279;p4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Linda is an excellent swimmer. If Linda is an excellent swimmer, she can work as a lifeguard. Therefore,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 : Linda is an excellent swimmer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L :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S → L</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L</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Ponens</a:t>
            </a:r>
            <a:r>
              <a:rPr lang="en" sz="2400">
                <a:solidFill>
                  <a:schemeClr val="dk2"/>
                </a:solidFill>
              </a:rPr>
              <a:t>.</a:t>
            </a:r>
            <a:endParaRPr sz="2400">
              <a:solidFill>
                <a:schemeClr val="dk2"/>
              </a:solidFill>
            </a:endParaRPr>
          </a:p>
        </p:txBody>
      </p:sp>
      <p:sp>
        <p:nvSpPr>
          <p:cNvPr id="285" name="Google Shape;285;p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Eg:</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you are the topper the class,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“You are the topper the class”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t>
            </a:r>
            <a:r>
              <a:rPr lang="en" sz="2400">
                <a:solidFill>
                  <a:schemeClr val="dk1"/>
                </a:solidFill>
              </a:rPr>
              <a:t>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It is a valid argument because it’s of the form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p </a:t>
            </a:r>
            <a:r>
              <a:rPr b="1" lang="en" sz="2400">
                <a:solidFill>
                  <a:schemeClr val="dk1"/>
                </a:solidFill>
              </a:rPr>
              <a:t>→</a:t>
            </a:r>
            <a:r>
              <a:rPr lang="en" sz="2400">
                <a:solidFill>
                  <a:schemeClr val="dk1"/>
                </a:solidFill>
              </a:rPr>
              <a:t> q</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t>
            </a:r>
            <a:r>
              <a:rPr lang="en" sz="2400">
                <a:solidFill>
                  <a:schemeClr val="dk1"/>
                </a:solidFill>
              </a:rPr>
              <a:t> q</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and </a:t>
            </a:r>
            <a:r>
              <a:rPr b="1" lang="en" sz="2400">
                <a:solidFill>
                  <a:schemeClr val="dk1"/>
                </a:solidFill>
              </a:rPr>
              <a:t>((p → q) ∧ p) → q</a:t>
            </a:r>
            <a:r>
              <a:rPr lang="en" sz="2400">
                <a:solidFill>
                  <a:schemeClr val="dk1"/>
                </a:solidFill>
              </a:rPr>
              <a:t> is a tautology.</a:t>
            </a:r>
            <a:endParaRPr sz="2400"/>
          </a:p>
        </p:txBody>
      </p:sp>
      <p:sp>
        <p:nvSpPr>
          <p:cNvPr id="58" name="Google Shape;58;p1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work all night on this homework, then I can answer all the exercises. If I can answer all the exercises, I will understand the material. Therefore, if I work all night on this assignment, I will understand the material.</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91" name="Google Shape;291;p4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work all night on this homework, then I can answer all the exercises. If I can answer all the exercises, I will understand the material. Therefore, if I work all night on this assignment, I will understand the material.</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Work → Answer</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Answer → Understand</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Work → Understand</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Hypothetical Syllogism</a:t>
            </a:r>
            <a:r>
              <a:rPr lang="en" sz="2400">
                <a:solidFill>
                  <a:schemeClr val="dk2"/>
                </a:solidFill>
              </a:rPr>
              <a:t>.</a:t>
            </a:r>
            <a:endParaRPr sz="2400">
              <a:solidFill>
                <a:schemeClr val="dk2"/>
              </a:solidFill>
            </a:endParaRPr>
          </a:p>
        </p:txBody>
      </p:sp>
      <p:sp>
        <p:nvSpPr>
          <p:cNvPr id="297" name="Google Shape;297;p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2800">
                <a:solidFill>
                  <a:schemeClr val="dk1"/>
                </a:solidFill>
              </a:rPr>
              <a:t>Rules of Inference for Quantified Statements</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endParaRPr>
          </a:p>
          <a:p>
            <a:pPr indent="0" lvl="0" marL="0" rtl="0" algn="l">
              <a:lnSpc>
                <a:spcPct val="115000"/>
              </a:lnSpc>
              <a:spcBef>
                <a:spcPts val="800"/>
              </a:spcBef>
              <a:spcAft>
                <a:spcPts val="0"/>
              </a:spcAft>
              <a:buNone/>
            </a:pPr>
            <a:r>
              <a:rPr b="1" lang="en" sz="2800">
                <a:solidFill>
                  <a:schemeClr val="dk1"/>
                </a:solidFill>
              </a:rPr>
              <a:t>Universal Instantiation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∀xP(x)</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r>
              <a:rPr b="1" lang="en" sz="2800">
                <a:solidFill>
                  <a:schemeClr val="dk1"/>
                </a:solidFill>
              </a:rPr>
              <a:t>∴</a:t>
            </a:r>
            <a:r>
              <a:rPr lang="en" sz="2800">
                <a:solidFill>
                  <a:schemeClr val="dk1"/>
                </a:solidFill>
              </a:rPr>
              <a:t> P(c) for any element ‘c’ in the domain </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Example:</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“All students of this class are smart”</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Therefore, “Aditya, who is a student of this class, is smart”</a:t>
            </a:r>
            <a:endParaRPr sz="2800"/>
          </a:p>
        </p:txBody>
      </p:sp>
      <p:sp>
        <p:nvSpPr>
          <p:cNvPr id="303" name="Google Shape;303;p4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800">
                <a:solidFill>
                  <a:schemeClr val="dk1"/>
                </a:solidFill>
              </a:rPr>
              <a:t>Universal Generalization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P(c) for an arbitrary ‘c’</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r>
              <a:rPr b="1" lang="en" sz="2800">
                <a:solidFill>
                  <a:schemeClr val="dk1"/>
                </a:solidFill>
              </a:rPr>
              <a:t>∴</a:t>
            </a:r>
            <a:r>
              <a:rPr lang="en" sz="2800">
                <a:solidFill>
                  <a:schemeClr val="dk1"/>
                </a:solidFill>
              </a:rPr>
              <a:t> ∀xP(x)</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Used to conclude ∀xP(x) is true given P(c) is true for an arbitrary element ‘c’ in the domain.</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Example:</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For an arbitrary integer c, c</a:t>
            </a:r>
            <a:r>
              <a:rPr baseline="30000" lang="en" sz="2800">
                <a:solidFill>
                  <a:schemeClr val="dk1"/>
                </a:solidFill>
              </a:rPr>
              <a:t>2</a:t>
            </a:r>
            <a:r>
              <a:rPr lang="en" sz="2800">
                <a:solidFill>
                  <a:schemeClr val="dk1"/>
                </a:solidFill>
              </a:rPr>
              <a:t> ≥ 0. Because c is an arbitrary integer, we can generalize it for the domain of integers as ∀x (x</a:t>
            </a:r>
            <a:r>
              <a:rPr baseline="30000" lang="en" sz="2800">
                <a:solidFill>
                  <a:schemeClr val="dk1"/>
                </a:solidFill>
              </a:rPr>
              <a:t>2</a:t>
            </a:r>
            <a:r>
              <a:rPr lang="en" sz="2800">
                <a:solidFill>
                  <a:schemeClr val="dk1"/>
                </a:solidFill>
              </a:rPr>
              <a:t> ≥ 0).</a:t>
            </a:r>
            <a:endParaRPr sz="2800"/>
          </a:p>
        </p:txBody>
      </p:sp>
      <p:sp>
        <p:nvSpPr>
          <p:cNvPr id="309" name="Google Shape;309;p5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Logical Equivalences involving quantifiers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Q</a:t>
            </a:r>
            <a:r>
              <a:rPr lang="en" sz="2600">
                <a:solidFill>
                  <a:schemeClr val="dk1"/>
                </a:solidFill>
              </a:rPr>
              <a:t>: Show that </a:t>
            </a:r>
            <a:r>
              <a:rPr b="1" lang="en" sz="2600">
                <a:solidFill>
                  <a:schemeClr val="dk1"/>
                </a:solidFill>
              </a:rPr>
              <a:t>∀x(P(x) ∧ Q(x)) ≡ ∀xP(x) ∧ ∀xQ(x)</a:t>
            </a:r>
            <a:r>
              <a:rPr lang="en" sz="2600">
                <a:solidFill>
                  <a:schemeClr val="dk1"/>
                </a:solidFill>
              </a:rPr>
              <a:t> where the same domain is used throughout.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a universal quantifier can be distributed over a conjunction)</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Proof:</a:t>
            </a:r>
            <a:r>
              <a:rPr lang="en" sz="2600">
                <a:solidFill>
                  <a:schemeClr val="dk1"/>
                </a:solidFill>
              </a:rPr>
              <a:t> ∀x(P(x)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means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That is, to prove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 </a:t>
            </a:r>
            <a:r>
              <a:rPr b="1" lang="en" sz="2600">
                <a:solidFill>
                  <a:schemeClr val="dk1"/>
                </a:solidFill>
              </a:rPr>
              <a:t>and</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Q(x)) is a tautology.</a:t>
            </a:r>
            <a:endParaRPr sz="2600">
              <a:solidFill>
                <a:schemeClr val="dk1"/>
              </a:solidFill>
            </a:endParaRPr>
          </a:p>
        </p:txBody>
      </p:sp>
      <p:sp>
        <p:nvSpPr>
          <p:cNvPr id="315" name="Google Shape;315;p5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2"/>
          <p:cNvSpPr txBox="1"/>
          <p:nvPr/>
        </p:nvSpPr>
        <p:spPr>
          <a:xfrm>
            <a:off x="270900" y="270900"/>
            <a:ext cx="8732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To prove: ∀x(P(x)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Suppose, ∀x(P(x) </a:t>
            </a:r>
            <a:r>
              <a:rPr b="1" lang="en" sz="2600">
                <a:solidFill>
                  <a:schemeClr val="dk1"/>
                </a:solidFill>
              </a:rPr>
              <a:t>∧</a:t>
            </a:r>
            <a:r>
              <a:rPr lang="en" sz="2600">
                <a:solidFill>
                  <a:schemeClr val="dk1"/>
                </a:solidFill>
              </a:rPr>
              <a:t> 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a:t>
            </a:r>
            <a:r>
              <a:rPr b="1" lang="en" sz="2600">
                <a:solidFill>
                  <a:schemeClr val="dk1"/>
                </a:solidFill>
              </a:rPr>
              <a:t>∧</a:t>
            </a:r>
            <a:r>
              <a:rPr lang="en" sz="2600">
                <a:solidFill>
                  <a:schemeClr val="dk1"/>
                </a:solidFill>
              </a:rPr>
              <a:t> Q(a) is true for any ‘a’ in the domain. </a:t>
            </a:r>
            <a:endParaRPr sz="2600">
              <a:solidFill>
                <a:schemeClr val="dk1"/>
              </a:solidFill>
            </a:endParaRPr>
          </a:p>
          <a:p>
            <a:pPr indent="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Instantiation)</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Q(a) is true. </a:t>
            </a:r>
            <a:r>
              <a:rPr b="1" lang="en" sz="2600">
                <a:solidFill>
                  <a:schemeClr val="dk1"/>
                </a:solidFill>
              </a:rPr>
              <a:t>(By Simplification)</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‘a’ is an arbitrary element in the domain and</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we can conclude that ∀xP(x) is true.</a:t>
            </a:r>
            <a:endParaRPr sz="2600">
              <a:solidFill>
                <a:schemeClr val="dk1"/>
              </a:solidFill>
            </a:endParaRPr>
          </a:p>
          <a:p>
            <a:pPr indent="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Similarly, ∀xQ(x)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means ∀xP(x) </a:t>
            </a:r>
            <a:r>
              <a:rPr b="1" lang="en" sz="2600">
                <a:solidFill>
                  <a:schemeClr val="dk1"/>
                </a:solidFill>
              </a:rPr>
              <a:t>∧</a:t>
            </a:r>
            <a:r>
              <a:rPr lang="en" sz="2600">
                <a:solidFill>
                  <a:schemeClr val="dk1"/>
                </a:solidFill>
              </a:rPr>
              <a:t> ∀xQ(x) is true. </a:t>
            </a:r>
            <a:r>
              <a:rPr b="1" lang="en" sz="2600">
                <a:solidFill>
                  <a:schemeClr val="dk1"/>
                </a:solidFill>
              </a:rPr>
              <a:t>(By Conjunction)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 </a:t>
            </a:r>
            <a:r>
              <a:rPr lang="en" sz="2600">
                <a:solidFill>
                  <a:schemeClr val="dk1"/>
                </a:solidFill>
              </a:rPr>
              <a:t>∀x(P(x)</a:t>
            </a:r>
            <a:r>
              <a:rPr b="1" lang="en" sz="2600">
                <a:solidFill>
                  <a:schemeClr val="dk1"/>
                </a:solidFill>
              </a:rPr>
              <a:t>∧</a:t>
            </a:r>
            <a:r>
              <a:rPr lang="en" sz="2600">
                <a:solidFill>
                  <a:schemeClr val="dk1"/>
                </a:solidFill>
              </a:rPr>
              <a:t>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 ..①</a:t>
            </a:r>
            <a:endParaRPr sz="2600"/>
          </a:p>
        </p:txBody>
      </p:sp>
      <p:sp>
        <p:nvSpPr>
          <p:cNvPr id="321" name="Google Shape;321;p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3"/>
          <p:cNvSpPr txBox="1"/>
          <p:nvPr/>
        </p:nvSpPr>
        <p:spPr>
          <a:xfrm>
            <a:off x="128675" y="167275"/>
            <a:ext cx="8903700" cy="59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To prove: ∀xP(x)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Q(x)) is a 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Suppose, ∀xP(x) </a:t>
            </a:r>
            <a:r>
              <a:rPr b="1" lang="en" sz="2600">
                <a:solidFill>
                  <a:schemeClr val="dk1"/>
                </a:solidFill>
              </a:rPr>
              <a:t>∧</a:t>
            </a:r>
            <a:r>
              <a:rPr lang="en" sz="2600">
                <a:solidFill>
                  <a:schemeClr val="dk1"/>
                </a:solidFill>
              </a:rPr>
              <a:t> ∀xQ(x)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i.e., ∀xP(x) is true and ∀xQ(x) is true.</a:t>
            </a:r>
            <a:r>
              <a:rPr b="1" lang="en" sz="2600">
                <a:solidFill>
                  <a:schemeClr val="dk1"/>
                </a:solidFill>
              </a:rPr>
              <a:t>(By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and Q(a) is true for any ‘a’ in the domain.</a:t>
            </a:r>
            <a:endParaRPr sz="2600">
              <a:solidFill>
                <a:schemeClr val="dk1"/>
              </a:solidFill>
            </a:endParaRPr>
          </a:p>
          <a:p>
            <a:pPr indent="45720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Instantiation)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P(a) and Q(a) true for all values in the domain, </a:t>
            </a:r>
            <a:endParaRPr sz="26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2600">
                <a:solidFill>
                  <a:schemeClr val="dk1"/>
                </a:solidFill>
              </a:rPr>
              <a:t>for a given ‘a’,  P(a) </a:t>
            </a:r>
            <a:r>
              <a:rPr b="1" lang="en" sz="2600">
                <a:solidFill>
                  <a:schemeClr val="dk1"/>
                </a:solidFill>
              </a:rPr>
              <a:t>∧</a:t>
            </a:r>
            <a:r>
              <a:rPr lang="en" sz="2600">
                <a:solidFill>
                  <a:schemeClr val="dk1"/>
                </a:solidFill>
              </a:rPr>
              <a:t> Q(a).    </a:t>
            </a:r>
            <a:r>
              <a:rPr b="1" lang="en" sz="2600">
                <a:solidFill>
                  <a:schemeClr val="dk1"/>
                </a:solidFill>
              </a:rPr>
              <a:t>(By Conjunction)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‘a’ is an arbitrary element in the domain, </a:t>
            </a:r>
            <a:endParaRPr sz="26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is true	</a:t>
            </a:r>
            <a:r>
              <a:rPr b="1" lang="en" sz="2600">
                <a:solidFill>
                  <a:schemeClr val="dk1"/>
                </a:solidFill>
              </a:rPr>
              <a:t>(By Universal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a:t>
            </a:r>
            <a:r>
              <a:rPr b="1" lang="en" sz="2600">
                <a:solidFill>
                  <a:schemeClr val="dk1"/>
                </a:solidFill>
              </a:rPr>
              <a:t>∧</a:t>
            </a:r>
            <a:r>
              <a:rPr lang="en" sz="2600">
                <a:solidFill>
                  <a:schemeClr val="dk1"/>
                </a:solidFill>
              </a:rPr>
              <a:t>Q(x)) is a tautology. ---②</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By ① and ②,</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 ∀x(P(x) ∧ Q(x)) ≡ ∀xP(x) ∧ ∀xQ(x)</a:t>
            </a:r>
            <a:endParaRPr b="1" sz="2600"/>
          </a:p>
        </p:txBody>
      </p:sp>
      <p:sp>
        <p:nvSpPr>
          <p:cNvPr id="327" name="Google Shape;327;p5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4"/>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600">
                <a:solidFill>
                  <a:schemeClr val="dk1"/>
                </a:solidFill>
              </a:rPr>
              <a:t>Existential Instantiation</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xP(x)</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 P(c) for some element ‘c’</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Used to conclude P(c) is true for some (not any) c given </a:t>
            </a:r>
            <a:r>
              <a:rPr b="1" lang="en" sz="2600">
                <a:solidFill>
                  <a:schemeClr val="dk1"/>
                </a:solidFill>
              </a:rPr>
              <a:t>∃</a:t>
            </a:r>
            <a:r>
              <a:rPr lang="en" sz="2600">
                <a:solidFill>
                  <a:schemeClr val="dk1"/>
                </a:solidFill>
              </a:rPr>
              <a:t>xP(x) is true.</a:t>
            </a:r>
            <a:endParaRPr sz="2600">
              <a:solidFill>
                <a:schemeClr val="dk1"/>
              </a:solidFill>
            </a:endParaRPr>
          </a:p>
          <a:p>
            <a:pPr indent="0" lvl="0" marL="0" rtl="0" algn="l">
              <a:lnSpc>
                <a:spcPct val="115000"/>
              </a:lnSpc>
              <a:spcBef>
                <a:spcPts val="0"/>
              </a:spcBef>
              <a:spcAft>
                <a:spcPts val="0"/>
              </a:spcAft>
              <a:buNone/>
            </a:pPr>
            <a:r>
              <a:t/>
            </a:r>
            <a:endParaRPr sz="600">
              <a:solidFill>
                <a:schemeClr val="dk1"/>
              </a:solidFill>
            </a:endParaRPr>
          </a:p>
          <a:p>
            <a:pPr indent="0" lvl="0" marL="0" rtl="0" algn="l">
              <a:lnSpc>
                <a:spcPct val="115000"/>
              </a:lnSpc>
              <a:spcBef>
                <a:spcPts val="800"/>
              </a:spcBef>
              <a:spcAft>
                <a:spcPts val="0"/>
              </a:spcAft>
              <a:buNone/>
            </a:pPr>
            <a:r>
              <a:rPr b="1" lang="en" sz="2600">
                <a:solidFill>
                  <a:schemeClr val="dk1"/>
                </a:solidFill>
              </a:rPr>
              <a:t>Existential Generalization</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	P(c) for some element ‘c’</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xP(x)</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Used to conclude </a:t>
            </a:r>
            <a:r>
              <a:rPr b="1" lang="en" sz="2600">
                <a:solidFill>
                  <a:schemeClr val="dk1"/>
                </a:solidFill>
              </a:rPr>
              <a:t>∃</a:t>
            </a:r>
            <a:r>
              <a:rPr lang="en" sz="2600">
                <a:solidFill>
                  <a:schemeClr val="dk1"/>
                </a:solidFill>
              </a:rPr>
              <a:t>xP(x) is true when P(c) is true for a particular element c.</a:t>
            </a:r>
            <a:endParaRPr b="1" sz="2600">
              <a:solidFill>
                <a:schemeClr val="dk1"/>
              </a:solidFill>
            </a:endParaRPr>
          </a:p>
        </p:txBody>
      </p:sp>
      <p:sp>
        <p:nvSpPr>
          <p:cNvPr id="333" name="Google Shape;333;p5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Existential Generalization!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P(Salman Khan, Aishwarya Rai):</a:t>
            </a:r>
            <a:endParaRPr b="1" sz="2800">
              <a:solidFill>
                <a:schemeClr val="dk1"/>
              </a:solidFill>
            </a:endParaRPr>
          </a:p>
          <a:p>
            <a:pPr indent="0" lvl="0" marL="0" rtl="0" algn="l">
              <a:lnSpc>
                <a:spcPct val="115000"/>
              </a:lnSpc>
              <a:spcBef>
                <a:spcPts val="0"/>
              </a:spcBef>
              <a:spcAft>
                <a:spcPts val="0"/>
              </a:spcAft>
              <a:buNone/>
            </a:pPr>
            <a:r>
              <a:rPr lang="en" sz="2800"/>
              <a:t>Salman Khan: </a:t>
            </a:r>
            <a:r>
              <a:rPr lang="en" sz="2800">
                <a:solidFill>
                  <a:srgbClr val="0000FF"/>
                </a:solidFill>
              </a:rPr>
              <a:t>Will you marry me?</a:t>
            </a:r>
            <a:endParaRPr sz="2800">
              <a:solidFill>
                <a:srgbClr val="0000FF"/>
              </a:solidFill>
            </a:endParaRPr>
          </a:p>
          <a:p>
            <a:pPr indent="0" lvl="0" marL="0" rtl="0" algn="l">
              <a:lnSpc>
                <a:spcPct val="115000"/>
              </a:lnSpc>
              <a:spcBef>
                <a:spcPts val="0"/>
              </a:spcBef>
              <a:spcAft>
                <a:spcPts val="0"/>
              </a:spcAft>
              <a:buNone/>
            </a:pPr>
            <a:r>
              <a:rPr lang="en" sz="2800"/>
              <a:t>Aishwarya Rai: </a:t>
            </a:r>
            <a:r>
              <a:rPr lang="en" sz="2800">
                <a:solidFill>
                  <a:srgbClr val="FF0000"/>
                </a:solidFill>
              </a:rPr>
              <a:t>No.</a:t>
            </a:r>
            <a:endParaRPr sz="2800">
              <a:solidFill>
                <a:srgbClr val="FF0000"/>
              </a:solidFill>
            </a:endParaRPr>
          </a:p>
          <a:p>
            <a:pPr indent="0" lvl="0" marL="0" rtl="0" algn="l">
              <a:lnSpc>
                <a:spcPct val="115000"/>
              </a:lnSpc>
              <a:spcBef>
                <a:spcPts val="0"/>
              </a:spcBef>
              <a:spcAft>
                <a:spcPts val="0"/>
              </a:spcAft>
              <a:buNone/>
            </a:pPr>
            <a:r>
              <a:rPr lang="en" sz="2800">
                <a:solidFill>
                  <a:srgbClr val="FF9900"/>
                </a:solidFill>
              </a:rPr>
              <a:t>Salman Khan lived happily ever after!</a:t>
            </a:r>
            <a:endParaRPr sz="2800">
              <a:solidFill>
                <a:srgbClr val="FF9900"/>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b="1" lang="en" sz="2600">
                <a:solidFill>
                  <a:schemeClr val="dk1"/>
                </a:solidFill>
              </a:rPr>
              <a:t>∃</a:t>
            </a:r>
            <a:r>
              <a:rPr b="1" lang="en" sz="2800">
                <a:solidFill>
                  <a:schemeClr val="dk1"/>
                </a:solidFill>
              </a:rPr>
              <a:t> </a:t>
            </a:r>
            <a:r>
              <a:rPr lang="en" sz="2800">
                <a:solidFill>
                  <a:schemeClr val="dk1"/>
                </a:solidFill>
              </a:rPr>
              <a:t>a boy and a girl</a:t>
            </a:r>
            <a:r>
              <a:rPr b="1" lang="en" sz="2800">
                <a:solidFill>
                  <a:schemeClr val="dk1"/>
                </a:solidFill>
              </a:rPr>
              <a:t> P(boy, girl):</a:t>
            </a: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Boy: </a:t>
            </a:r>
            <a:r>
              <a:rPr lang="en" sz="2800">
                <a:solidFill>
                  <a:srgbClr val="0000FF"/>
                </a:solidFill>
              </a:rPr>
              <a:t>Will you marry me?</a:t>
            </a:r>
            <a:endParaRPr sz="28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Girl: </a:t>
            </a:r>
            <a:r>
              <a:rPr lang="en" sz="2800">
                <a:solidFill>
                  <a:srgbClr val="FF0000"/>
                </a:solidFill>
              </a:rPr>
              <a:t>No.</a:t>
            </a:r>
            <a:endParaRPr sz="2800">
              <a:solidFill>
                <a:srgbClr val="FF0000"/>
              </a:solidFill>
            </a:endParaRPr>
          </a:p>
          <a:p>
            <a:pPr indent="0" lvl="0" marL="0" rtl="0" algn="l">
              <a:lnSpc>
                <a:spcPct val="115000"/>
              </a:lnSpc>
              <a:spcBef>
                <a:spcPts val="0"/>
              </a:spcBef>
              <a:spcAft>
                <a:spcPts val="0"/>
              </a:spcAft>
              <a:buNone/>
            </a:pPr>
            <a:r>
              <a:rPr lang="en" sz="2800">
                <a:solidFill>
                  <a:srgbClr val="FF9900"/>
                </a:solidFill>
              </a:rPr>
              <a:t>Boy lived happily ever after!</a:t>
            </a:r>
            <a:endParaRPr b="1" sz="2800">
              <a:solidFill>
                <a:schemeClr val="dk1"/>
              </a:solidFill>
            </a:endParaRPr>
          </a:p>
        </p:txBody>
      </p:sp>
      <p:sp>
        <p:nvSpPr>
          <p:cNvPr id="339" name="Google Shape;339;p5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t>Universal Modus Ponens</a:t>
            </a:r>
            <a:r>
              <a:rPr lang="en" sz="2600"/>
              <a:t>:</a:t>
            </a:r>
            <a:endParaRPr sz="2600"/>
          </a:p>
          <a:p>
            <a:pPr indent="0" lvl="0" marL="0" rtl="0" algn="l">
              <a:lnSpc>
                <a:spcPct val="115000"/>
              </a:lnSpc>
              <a:spcBef>
                <a:spcPts val="0"/>
              </a:spcBef>
              <a:spcAft>
                <a:spcPts val="0"/>
              </a:spcAft>
              <a:buNone/>
            </a:pPr>
            <a:r>
              <a:rPr lang="en" sz="2600"/>
              <a:t>Applying Universal Instantiation and then Modus Ponens is frequently used and hence given a name for it.</a:t>
            </a:r>
            <a:endParaRPr sz="26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rPr lang="en" sz="2600"/>
              <a:t>∀x(P(x) </a:t>
            </a:r>
            <a:r>
              <a:rPr b="1" lang="en" sz="2600"/>
              <a:t>→</a:t>
            </a:r>
            <a:r>
              <a:rPr lang="en" sz="2600"/>
              <a:t> Q(x))</a:t>
            </a:r>
            <a:endParaRPr sz="2600"/>
          </a:p>
          <a:p>
            <a:pPr indent="0" lvl="0" marL="0" rtl="0" algn="l">
              <a:lnSpc>
                <a:spcPct val="115000"/>
              </a:lnSpc>
              <a:spcBef>
                <a:spcPts val="0"/>
              </a:spcBef>
              <a:spcAft>
                <a:spcPts val="0"/>
              </a:spcAft>
              <a:buNone/>
            </a:pPr>
            <a:r>
              <a:rPr lang="en" sz="2600"/>
              <a:t>P(a) where a is a particular element in the domain</a:t>
            </a:r>
            <a:endParaRPr sz="2600"/>
          </a:p>
          <a:p>
            <a:pPr indent="0" lvl="0" marL="0" rtl="0" algn="l">
              <a:lnSpc>
                <a:spcPct val="115000"/>
              </a:lnSpc>
              <a:spcBef>
                <a:spcPts val="0"/>
              </a:spcBef>
              <a:spcAft>
                <a:spcPts val="0"/>
              </a:spcAft>
              <a:buNone/>
            </a:pPr>
            <a:r>
              <a:rPr lang="en" sz="2600"/>
              <a:t>----------</a:t>
            </a:r>
            <a:endParaRPr sz="2600"/>
          </a:p>
          <a:p>
            <a:pPr indent="0" lvl="0" marL="0" rtl="0" algn="l">
              <a:lnSpc>
                <a:spcPct val="115000"/>
              </a:lnSpc>
              <a:spcBef>
                <a:spcPts val="0"/>
              </a:spcBef>
              <a:spcAft>
                <a:spcPts val="0"/>
              </a:spcAft>
              <a:buNone/>
            </a:pPr>
            <a:r>
              <a:rPr b="1" lang="en" sz="2600"/>
              <a:t>∴</a:t>
            </a:r>
            <a:r>
              <a:rPr lang="en" sz="2600"/>
              <a:t> Q(a)</a:t>
            </a:r>
            <a:endParaRPr sz="2600"/>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t>Eg: ∀x (P(x) → Q(x))		Premise</a:t>
            </a:r>
            <a:endParaRPr sz="2600"/>
          </a:p>
          <a:p>
            <a:pPr indent="0" lvl="0" marL="0" rtl="0" algn="l">
              <a:spcBef>
                <a:spcPts val="0"/>
              </a:spcBef>
              <a:spcAft>
                <a:spcPts val="0"/>
              </a:spcAft>
              <a:buNone/>
            </a:pPr>
            <a:r>
              <a:rPr lang="en" sz="2600">
                <a:solidFill>
                  <a:srgbClr val="0000FF"/>
                </a:solidFill>
              </a:rPr>
              <a:t>P(a) → Q(a)					Universal instantiation</a:t>
            </a:r>
            <a:endParaRPr sz="2600">
              <a:solidFill>
                <a:srgbClr val="0000FF"/>
              </a:solidFill>
            </a:endParaRPr>
          </a:p>
          <a:p>
            <a:pPr indent="0" lvl="0" marL="0" rtl="0" algn="l">
              <a:spcBef>
                <a:spcPts val="0"/>
              </a:spcBef>
              <a:spcAft>
                <a:spcPts val="0"/>
              </a:spcAft>
              <a:buClr>
                <a:schemeClr val="dk1"/>
              </a:buClr>
              <a:buSzPts val="1100"/>
              <a:buFont typeface="Arial"/>
              <a:buNone/>
            </a:pPr>
            <a:r>
              <a:rPr lang="en" sz="2600"/>
              <a:t>P(a)							Premise</a:t>
            </a:r>
            <a:endParaRPr sz="2600"/>
          </a:p>
          <a:p>
            <a:pPr indent="0" lvl="0" marL="0" rtl="0" algn="l">
              <a:spcBef>
                <a:spcPts val="0"/>
              </a:spcBef>
              <a:spcAft>
                <a:spcPts val="0"/>
              </a:spcAft>
              <a:buClr>
                <a:schemeClr val="dk1"/>
              </a:buClr>
              <a:buSzPts val="1100"/>
              <a:buFont typeface="Arial"/>
              <a:buNone/>
            </a:pPr>
            <a:r>
              <a:rPr lang="en" sz="2600"/>
              <a:t>Q(a)							Modus ponens</a:t>
            </a:r>
            <a:endParaRPr sz="2600"/>
          </a:p>
          <a:p>
            <a:pPr indent="0" lvl="0" marL="0" rtl="0" algn="l">
              <a:lnSpc>
                <a:spcPct val="115000"/>
              </a:lnSpc>
              <a:spcBef>
                <a:spcPts val="0"/>
              </a:spcBef>
              <a:spcAft>
                <a:spcPts val="0"/>
              </a:spcAft>
              <a:buNone/>
            </a:pPr>
            <a:r>
              <a:t/>
            </a:r>
            <a:endParaRPr sz="2600"/>
          </a:p>
        </p:txBody>
      </p:sp>
      <p:sp>
        <p:nvSpPr>
          <p:cNvPr id="345" name="Google Shape;345;p5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Rules of Inference:</a:t>
            </a:r>
            <a:endParaRPr b="1" sz="2600"/>
          </a:p>
          <a:p>
            <a:pPr indent="-393700" lvl="0" marL="457200" rtl="0" algn="l">
              <a:spcBef>
                <a:spcPts val="0"/>
              </a:spcBef>
              <a:spcAft>
                <a:spcPts val="0"/>
              </a:spcAft>
              <a:buClr>
                <a:schemeClr val="dk1"/>
              </a:buClr>
              <a:buSzPts val="2600"/>
              <a:buChar char="●"/>
            </a:pPr>
            <a:r>
              <a:rPr lang="en" sz="2600">
                <a:solidFill>
                  <a:schemeClr val="dk1"/>
                </a:solidFill>
              </a:rPr>
              <a:t>We can use a truth table to show that an argument form is valid.</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But when we have more propositional variables involved in the argument, solving by truth table is too laborious (having just </a:t>
            </a:r>
            <a:r>
              <a:rPr b="1" lang="en" sz="2600">
                <a:solidFill>
                  <a:schemeClr val="dk1"/>
                </a:solidFill>
              </a:rPr>
              <a:t>3</a:t>
            </a:r>
            <a:r>
              <a:rPr b="1" lang="en" sz="2600">
                <a:solidFill>
                  <a:schemeClr val="dk1"/>
                </a:solidFill>
              </a:rPr>
              <a:t>0 variables</a:t>
            </a:r>
            <a:r>
              <a:rPr lang="en" sz="2600">
                <a:solidFill>
                  <a:schemeClr val="dk1"/>
                </a:solidFill>
              </a:rPr>
              <a:t> will require over </a:t>
            </a:r>
            <a:r>
              <a:rPr b="1" lang="en" sz="2600">
                <a:solidFill>
                  <a:schemeClr val="dk1"/>
                </a:solidFill>
              </a:rPr>
              <a:t>a billion rows</a:t>
            </a:r>
            <a:r>
              <a:rPr lang="en" sz="2600">
                <a:solidFill>
                  <a:schemeClr val="dk1"/>
                </a:solidFill>
              </a:rPr>
              <a:t> in the truth table).</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That’s when we need well-known argument forms to simplify a complex argument form at hand.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These well-known valid argument forms are called </a:t>
            </a:r>
            <a:r>
              <a:rPr b="1" lang="en" sz="2600">
                <a:solidFill>
                  <a:schemeClr val="dk1"/>
                </a:solidFill>
              </a:rPr>
              <a:t>Rules of Inference</a:t>
            </a:r>
            <a:r>
              <a:rPr lang="en" sz="2600">
                <a:solidFill>
                  <a:schemeClr val="dk1"/>
                </a:solidFill>
              </a:rPr>
              <a:t>.</a:t>
            </a:r>
            <a:endParaRPr sz="2600">
              <a:solidFill>
                <a:schemeClr val="dk1"/>
              </a:solidFill>
            </a:endParaRPr>
          </a:p>
        </p:txBody>
      </p:sp>
      <p:sp>
        <p:nvSpPr>
          <p:cNvPr id="64" name="Google Shape;64;p1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Universal Modus Tollens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Applying Universal Instantiation and then Modus Tollens is frequently used and hence given a name for it.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Q(a) where a is a particular element in the domain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P(a)</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Eg: ∀x (P(x) → Q(x))		Premise</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rgbClr val="0000FF"/>
                </a:solidFill>
              </a:rPr>
              <a:t>P(a) → Q(a)					Universal instantiation</a:t>
            </a:r>
            <a:endParaRPr sz="2600">
              <a:solidFill>
                <a:srgbClr val="0000FF"/>
              </a:solidFill>
            </a:endParaRPr>
          </a:p>
          <a:p>
            <a:pPr indent="0" lvl="0" marL="0" rtl="0" algn="l">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Q(a)						Premise</a:t>
            </a:r>
            <a:endParaRPr sz="2600">
              <a:solidFill>
                <a:schemeClr val="dk1"/>
              </a:solidFill>
            </a:endParaRPr>
          </a:p>
          <a:p>
            <a:pPr indent="0" lvl="0" marL="0" rtl="0" algn="l">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P(a)						Modus tollens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p:txBody>
      </p:sp>
      <p:sp>
        <p:nvSpPr>
          <p:cNvPr id="351" name="Google Shape;351;p5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Q</a:t>
            </a:r>
            <a:r>
              <a:rPr lang="en" sz="2600">
                <a:solidFill>
                  <a:schemeClr val="dk1"/>
                </a:solidFill>
              </a:rPr>
              <a:t>: Use rules of inference to check whether the argument is valid.</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“Somebody in my friends circle enjoys whale watching”</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“Every person who enjoys whale watching cares about ocean pollution”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“There is a person in my friends circle who cares about ocean pollution”.</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 the domain be the set of all people.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C(x): x is in my friends circle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W(x): x enjoys whale watching</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P(x): x cares about ocean pollution</a:t>
            </a:r>
            <a:endParaRPr sz="2600"/>
          </a:p>
        </p:txBody>
      </p:sp>
      <p:sp>
        <p:nvSpPr>
          <p:cNvPr id="357" name="Google Shape;357;p5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1. ∃x (C(x) </a:t>
            </a:r>
            <a:r>
              <a:rPr b="1" lang="en" sz="2600">
                <a:solidFill>
                  <a:schemeClr val="dk1"/>
                </a:solidFill>
              </a:rPr>
              <a:t>∧</a:t>
            </a:r>
            <a:r>
              <a:rPr lang="en" sz="2600">
                <a:solidFill>
                  <a:schemeClr val="dk1"/>
                </a:solidFill>
              </a:rPr>
              <a:t> W(x))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C(a) </a:t>
            </a:r>
            <a:r>
              <a:rPr b="1" lang="en" sz="2600">
                <a:solidFill>
                  <a:schemeClr val="dk1"/>
                </a:solidFill>
              </a:rPr>
              <a:t>∧</a:t>
            </a:r>
            <a:r>
              <a:rPr lang="en" sz="2600">
                <a:solidFill>
                  <a:schemeClr val="dk1"/>
                </a:solidFill>
              </a:rPr>
              <a:t> W(a)				Existential Instantiation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W(a)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4. ∀x (W(x) </a:t>
            </a:r>
            <a:r>
              <a:rPr b="1" lang="en" sz="2600">
                <a:solidFill>
                  <a:schemeClr val="dk1"/>
                </a:solidFill>
              </a:rPr>
              <a:t>→</a:t>
            </a:r>
            <a:r>
              <a:rPr lang="en" sz="2600">
                <a:solidFill>
                  <a:schemeClr val="dk1"/>
                </a:solidFill>
              </a:rPr>
              <a:t> P(x))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 P(a)						Universal Modus Ponens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6. C(a)					 	Simplification of 2</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7. C(a) </a:t>
            </a:r>
            <a:r>
              <a:rPr b="1" lang="en" sz="2600">
                <a:solidFill>
                  <a:schemeClr val="dk1"/>
                </a:solidFill>
              </a:rPr>
              <a:t>∧</a:t>
            </a:r>
            <a:r>
              <a:rPr lang="en" sz="2600">
                <a:solidFill>
                  <a:schemeClr val="dk1"/>
                </a:solidFill>
              </a:rPr>
              <a:t> P(a)				Conjunction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8. ∃x (C(x) </a:t>
            </a:r>
            <a:r>
              <a:rPr b="1" lang="en" sz="2600">
                <a:solidFill>
                  <a:schemeClr val="dk1"/>
                </a:solidFill>
              </a:rPr>
              <a:t>∧</a:t>
            </a:r>
            <a:r>
              <a:rPr lang="en" sz="2600">
                <a:solidFill>
                  <a:schemeClr val="dk1"/>
                </a:solidFill>
              </a:rPr>
              <a:t> P(x))		Existential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“There is a person who is in my friends circle and he/she cares about ocean pollution”.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 argument is valid.</a:t>
            </a:r>
            <a:endParaRPr sz="2600"/>
          </a:p>
        </p:txBody>
      </p:sp>
      <p:sp>
        <p:nvSpPr>
          <p:cNvPr id="363" name="Google Shape;363;p5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Eg: Show that the premises</a:t>
            </a:r>
            <a:endParaRPr sz="2800"/>
          </a:p>
          <a:p>
            <a:pPr indent="0" lvl="0" marL="0" rtl="0" algn="l">
              <a:spcBef>
                <a:spcPts val="0"/>
              </a:spcBef>
              <a:spcAft>
                <a:spcPts val="0"/>
              </a:spcAft>
              <a:buNone/>
            </a:pPr>
            <a:r>
              <a:rPr lang="en" sz="2800"/>
              <a:t>“A student in this class has not read the book” and</a:t>
            </a:r>
            <a:endParaRPr sz="2800"/>
          </a:p>
          <a:p>
            <a:pPr indent="0" lvl="0" marL="0" rtl="0" algn="l">
              <a:spcBef>
                <a:spcPts val="0"/>
              </a:spcBef>
              <a:spcAft>
                <a:spcPts val="0"/>
              </a:spcAft>
              <a:buNone/>
            </a:pPr>
            <a:r>
              <a:rPr lang="en" sz="2800"/>
              <a:t>“Everyone in this class passed the exam”</a:t>
            </a:r>
            <a:endParaRPr sz="2800"/>
          </a:p>
          <a:p>
            <a:pPr indent="0" lvl="0" marL="0" rtl="0" algn="l">
              <a:spcBef>
                <a:spcPts val="0"/>
              </a:spcBef>
              <a:spcAft>
                <a:spcPts val="0"/>
              </a:spcAft>
              <a:buNone/>
            </a:pPr>
            <a:r>
              <a:rPr b="1" lang="en" sz="2800"/>
              <a:t>imply the conclusion </a:t>
            </a:r>
            <a:r>
              <a:rPr lang="en" sz="2800"/>
              <a:t>“Someone who passed the exam has not read the book”.</a:t>
            </a:r>
            <a:endParaRPr sz="2800"/>
          </a:p>
          <a:p>
            <a:pPr indent="0" lvl="0" marL="0" rtl="0" algn="l">
              <a:spcBef>
                <a:spcPts val="0"/>
              </a:spcBef>
              <a:spcAft>
                <a:spcPts val="0"/>
              </a:spcAft>
              <a:buNone/>
            </a:pPr>
            <a:r>
              <a:t/>
            </a:r>
            <a:endParaRPr sz="1800"/>
          </a:p>
          <a:p>
            <a:pPr indent="0" lvl="0" marL="0" rtl="0" algn="l">
              <a:spcBef>
                <a:spcPts val="0"/>
              </a:spcBef>
              <a:spcAft>
                <a:spcPts val="0"/>
              </a:spcAft>
              <a:buNone/>
            </a:pPr>
            <a:r>
              <a:rPr lang="en" sz="2800"/>
              <a:t>Let the domain of x be all the people.</a:t>
            </a:r>
            <a:endParaRPr sz="2800"/>
          </a:p>
          <a:p>
            <a:pPr indent="0" lvl="0" marL="0" rtl="0" algn="l">
              <a:spcBef>
                <a:spcPts val="0"/>
              </a:spcBef>
              <a:spcAft>
                <a:spcPts val="0"/>
              </a:spcAft>
              <a:buNone/>
            </a:pPr>
            <a:r>
              <a:rPr lang="en" sz="2800"/>
              <a:t>C(x): x is a student in this class</a:t>
            </a:r>
            <a:endParaRPr sz="2800"/>
          </a:p>
          <a:p>
            <a:pPr indent="0" lvl="0" marL="0" rtl="0" algn="l">
              <a:spcBef>
                <a:spcPts val="0"/>
              </a:spcBef>
              <a:spcAft>
                <a:spcPts val="0"/>
              </a:spcAft>
              <a:buNone/>
            </a:pPr>
            <a:r>
              <a:rPr lang="en" sz="2800"/>
              <a:t>B(x): x has read the book</a:t>
            </a:r>
            <a:endParaRPr sz="2800"/>
          </a:p>
          <a:p>
            <a:pPr indent="0" lvl="0" marL="0" rtl="0" algn="l">
              <a:spcBef>
                <a:spcPts val="0"/>
              </a:spcBef>
              <a:spcAft>
                <a:spcPts val="0"/>
              </a:spcAft>
              <a:buNone/>
            </a:pPr>
            <a:r>
              <a:rPr lang="en" sz="2800"/>
              <a:t>P(x): x passed the exam</a:t>
            </a:r>
            <a:endParaRPr sz="2800"/>
          </a:p>
          <a:p>
            <a:pPr indent="0" lvl="0" marL="0" rtl="0" algn="l">
              <a:spcBef>
                <a:spcPts val="0"/>
              </a:spcBef>
              <a:spcAft>
                <a:spcPts val="0"/>
              </a:spcAft>
              <a:buNone/>
            </a:pPr>
            <a:r>
              <a:t/>
            </a:r>
            <a:endParaRPr sz="1800"/>
          </a:p>
          <a:p>
            <a:pPr indent="0" lvl="0" marL="0" rtl="0" algn="l">
              <a:spcBef>
                <a:spcPts val="0"/>
              </a:spcBef>
              <a:spcAft>
                <a:spcPts val="0"/>
              </a:spcAft>
              <a:buNone/>
            </a:pPr>
            <a:r>
              <a:rPr lang="en" sz="2800">
                <a:solidFill>
                  <a:schemeClr val="dk1"/>
                </a:solidFill>
              </a:rPr>
              <a:t>Premise: ∃x (C(x) ⋀ ¬B(x))</a:t>
            </a:r>
            <a:endParaRPr sz="2800">
              <a:solidFill>
                <a:schemeClr val="dk1"/>
              </a:solidFill>
            </a:endParaRPr>
          </a:p>
          <a:p>
            <a:pPr indent="0" lvl="0" marL="0" rtl="0" algn="l">
              <a:spcBef>
                <a:spcPts val="0"/>
              </a:spcBef>
              <a:spcAft>
                <a:spcPts val="0"/>
              </a:spcAft>
              <a:buNone/>
            </a:pPr>
            <a:r>
              <a:rPr lang="en" sz="2800">
                <a:solidFill>
                  <a:schemeClr val="dk1"/>
                </a:solidFill>
              </a:rPr>
              <a:t>Premise: ∀x (C(x) → P(x))</a:t>
            </a:r>
            <a:endParaRPr sz="2800">
              <a:solidFill>
                <a:schemeClr val="dk1"/>
              </a:solidFill>
            </a:endParaRPr>
          </a:p>
          <a:p>
            <a:pPr indent="0" lvl="0" marL="0" rtl="0" algn="l">
              <a:spcBef>
                <a:spcPts val="0"/>
              </a:spcBef>
              <a:spcAft>
                <a:spcPts val="0"/>
              </a:spcAft>
              <a:buNone/>
            </a:pPr>
            <a:r>
              <a:rPr lang="en" sz="2800">
                <a:solidFill>
                  <a:schemeClr val="dk1"/>
                </a:solidFill>
              </a:rPr>
              <a:t>Conclusion: ∃x (P(x) ⋀ ¬B(x))</a:t>
            </a:r>
            <a:endParaRPr sz="2800">
              <a:solidFill>
                <a:schemeClr val="dk1"/>
              </a:solidFill>
            </a:endParaRPr>
          </a:p>
        </p:txBody>
      </p:sp>
      <p:sp>
        <p:nvSpPr>
          <p:cNvPr id="369" name="Google Shape;369;p6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Premise: ∃x (C(x) ⋀ ¬B(x))</a:t>
            </a:r>
            <a:endParaRPr sz="2600">
              <a:solidFill>
                <a:schemeClr val="dk1"/>
              </a:solidFill>
            </a:endParaRPr>
          </a:p>
          <a:p>
            <a:pPr indent="0" lvl="0" marL="0" rtl="0" algn="l">
              <a:spcBef>
                <a:spcPts val="0"/>
              </a:spcBef>
              <a:spcAft>
                <a:spcPts val="0"/>
              </a:spcAft>
              <a:buNone/>
            </a:pPr>
            <a:r>
              <a:rPr lang="en" sz="2600">
                <a:solidFill>
                  <a:schemeClr val="dk1"/>
                </a:solidFill>
              </a:rPr>
              <a:t>Premise: ∀x (C(x) → P(x))</a:t>
            </a:r>
            <a:endParaRPr sz="2600">
              <a:solidFill>
                <a:schemeClr val="dk1"/>
              </a:solidFill>
            </a:endParaRPr>
          </a:p>
          <a:p>
            <a:pPr indent="0" lvl="0" marL="0" rtl="0" algn="l">
              <a:spcBef>
                <a:spcPts val="0"/>
              </a:spcBef>
              <a:spcAft>
                <a:spcPts val="0"/>
              </a:spcAft>
              <a:buNone/>
            </a:pPr>
            <a:r>
              <a:rPr lang="en" sz="2600">
                <a:solidFill>
                  <a:schemeClr val="dk1"/>
                </a:solidFill>
              </a:rPr>
              <a:t>Conclusion: ∃x (P(x) ⋀ ¬B(x))</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1. ∃x (C(x) ⋀ ¬B(x))	Premise</a:t>
            </a:r>
            <a:endParaRPr sz="2600">
              <a:solidFill>
                <a:schemeClr val="dk1"/>
              </a:solidFill>
            </a:endParaRPr>
          </a:p>
          <a:p>
            <a:pPr indent="0" lvl="0" marL="0" rtl="0" algn="l">
              <a:spcBef>
                <a:spcPts val="0"/>
              </a:spcBef>
              <a:spcAft>
                <a:spcPts val="0"/>
              </a:spcAft>
              <a:buNone/>
            </a:pPr>
            <a:r>
              <a:rPr lang="en" sz="2600">
                <a:solidFill>
                  <a:schemeClr val="dk1"/>
                </a:solidFill>
              </a:rPr>
              <a:t>2. C(a) ⋀ ¬B(a)			Existential instantiation</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3. C(a)					Simplification</a:t>
            </a:r>
            <a:endParaRPr sz="2600">
              <a:solidFill>
                <a:schemeClr val="dk1"/>
              </a:solidFill>
            </a:endParaRPr>
          </a:p>
          <a:p>
            <a:pPr indent="0" lvl="0" marL="0" rtl="0" algn="l">
              <a:spcBef>
                <a:spcPts val="0"/>
              </a:spcBef>
              <a:spcAft>
                <a:spcPts val="0"/>
              </a:spcAft>
              <a:buNone/>
            </a:pPr>
            <a:r>
              <a:rPr lang="en" sz="2600">
                <a:solidFill>
                  <a:schemeClr val="dk1"/>
                </a:solidFill>
              </a:rPr>
              <a:t>4. ∀x (C(x) → P(x))	Premise</a:t>
            </a:r>
            <a:endParaRPr sz="2600">
              <a:solidFill>
                <a:schemeClr val="dk1"/>
              </a:solidFill>
            </a:endParaRPr>
          </a:p>
          <a:p>
            <a:pPr indent="0" lvl="0" marL="0" rtl="0" algn="l">
              <a:spcBef>
                <a:spcPts val="0"/>
              </a:spcBef>
              <a:spcAft>
                <a:spcPts val="0"/>
              </a:spcAft>
              <a:buNone/>
            </a:pPr>
            <a:r>
              <a:rPr lang="en" sz="2600">
                <a:solidFill>
                  <a:srgbClr val="0000FF"/>
                </a:solidFill>
              </a:rPr>
              <a:t>5</a:t>
            </a:r>
            <a:r>
              <a:rPr lang="en" sz="2600">
                <a:solidFill>
                  <a:schemeClr val="dk1"/>
                </a:solidFill>
              </a:rPr>
              <a:t>. </a:t>
            </a:r>
            <a:r>
              <a:rPr lang="en" sz="2600">
                <a:solidFill>
                  <a:srgbClr val="0000FF"/>
                </a:solidFill>
              </a:rPr>
              <a:t>C(a) → P(a)			Universal instantiation</a:t>
            </a:r>
            <a:endParaRPr sz="2600">
              <a:solidFill>
                <a:srgbClr val="0000FF"/>
              </a:solidFill>
            </a:endParaRPr>
          </a:p>
          <a:p>
            <a:pPr indent="0" lvl="0" marL="0" rtl="0" algn="l">
              <a:spcBef>
                <a:spcPts val="0"/>
              </a:spcBef>
              <a:spcAft>
                <a:spcPts val="0"/>
              </a:spcAft>
              <a:buNone/>
            </a:pPr>
            <a:r>
              <a:rPr lang="en" sz="2600">
                <a:solidFill>
                  <a:srgbClr val="0000FF"/>
                </a:solidFill>
              </a:rPr>
              <a:t>6</a:t>
            </a:r>
            <a:r>
              <a:rPr lang="en" sz="2600">
                <a:solidFill>
                  <a:schemeClr val="dk1"/>
                </a:solidFill>
              </a:rPr>
              <a:t>. </a:t>
            </a:r>
            <a:r>
              <a:rPr lang="en" sz="2600">
                <a:solidFill>
                  <a:srgbClr val="0000FF"/>
                </a:solidFill>
              </a:rPr>
              <a:t>P(a)					Modus ponens of 3,5</a:t>
            </a:r>
            <a:endParaRPr sz="2600">
              <a:solidFill>
                <a:srgbClr val="0000FF"/>
              </a:solidFill>
            </a:endParaRPr>
          </a:p>
          <a:p>
            <a:pPr indent="0" lvl="0" marL="0" rtl="0" algn="l">
              <a:spcBef>
                <a:spcPts val="0"/>
              </a:spcBef>
              <a:spcAft>
                <a:spcPts val="0"/>
              </a:spcAft>
              <a:buNone/>
            </a:pPr>
            <a:r>
              <a:rPr lang="en" sz="2600">
                <a:solidFill>
                  <a:schemeClr val="dk1"/>
                </a:solidFill>
              </a:rPr>
              <a:t>7. ¬B(a)					</a:t>
            </a:r>
            <a:r>
              <a:rPr lang="en" sz="2600">
                <a:solidFill>
                  <a:schemeClr val="dk1"/>
                </a:solidFill>
              </a:rPr>
              <a:t>S</a:t>
            </a:r>
            <a:r>
              <a:rPr lang="en" sz="2600">
                <a:solidFill>
                  <a:schemeClr val="dk1"/>
                </a:solidFill>
              </a:rPr>
              <a:t>implification of 2</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8. P(a) ⋀ ¬B(a)			Conjunction of 6,7</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9. ∃x (P(x) ⋀ ¬B(x))	Existential generalization</a:t>
            </a:r>
            <a:endParaRPr sz="2600">
              <a:solidFill>
                <a:schemeClr val="dk1"/>
              </a:solidFill>
            </a:endParaRPr>
          </a:p>
        </p:txBody>
      </p:sp>
      <p:sp>
        <p:nvSpPr>
          <p:cNvPr id="375" name="Google Shape;375;p6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2"/>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Premise: ∃x (C(x) ⋀ ¬B(x))</a:t>
            </a:r>
            <a:endParaRPr sz="2600">
              <a:solidFill>
                <a:schemeClr val="dk1"/>
              </a:solidFill>
            </a:endParaRPr>
          </a:p>
          <a:p>
            <a:pPr indent="0" lvl="0" marL="0" rtl="0" algn="l">
              <a:spcBef>
                <a:spcPts val="0"/>
              </a:spcBef>
              <a:spcAft>
                <a:spcPts val="0"/>
              </a:spcAft>
              <a:buNone/>
            </a:pPr>
            <a:r>
              <a:rPr lang="en" sz="2600">
                <a:solidFill>
                  <a:schemeClr val="dk1"/>
                </a:solidFill>
              </a:rPr>
              <a:t>Premise: ∀x (C(x) → P(x))</a:t>
            </a:r>
            <a:endParaRPr sz="2600">
              <a:solidFill>
                <a:schemeClr val="dk1"/>
              </a:solidFill>
            </a:endParaRPr>
          </a:p>
          <a:p>
            <a:pPr indent="0" lvl="0" marL="0" rtl="0" algn="l">
              <a:spcBef>
                <a:spcPts val="0"/>
              </a:spcBef>
              <a:spcAft>
                <a:spcPts val="0"/>
              </a:spcAft>
              <a:buNone/>
            </a:pPr>
            <a:r>
              <a:rPr lang="en" sz="2600">
                <a:solidFill>
                  <a:schemeClr val="dk1"/>
                </a:solidFill>
              </a:rPr>
              <a:t>Conclusion: ∃x (P(x) ⋀ ¬B(x))</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1. ∃x (C(x) ⋀ ¬B(x))	Premise</a:t>
            </a:r>
            <a:endParaRPr sz="2600">
              <a:solidFill>
                <a:schemeClr val="dk1"/>
              </a:solidFill>
            </a:endParaRPr>
          </a:p>
          <a:p>
            <a:pPr indent="0" lvl="0" marL="0" rtl="0" algn="l">
              <a:spcBef>
                <a:spcPts val="0"/>
              </a:spcBef>
              <a:spcAft>
                <a:spcPts val="0"/>
              </a:spcAft>
              <a:buNone/>
            </a:pPr>
            <a:r>
              <a:rPr lang="en" sz="2600">
                <a:solidFill>
                  <a:schemeClr val="dk1"/>
                </a:solidFill>
              </a:rPr>
              <a:t>2. C(a) ⋀ ¬B(a)			Existential instantiation</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3. C(a)					Simplification</a:t>
            </a:r>
            <a:endParaRPr sz="2600">
              <a:solidFill>
                <a:schemeClr val="dk1"/>
              </a:solidFill>
            </a:endParaRPr>
          </a:p>
          <a:p>
            <a:pPr indent="0" lvl="0" marL="0" rtl="0" algn="l">
              <a:spcBef>
                <a:spcPts val="0"/>
              </a:spcBef>
              <a:spcAft>
                <a:spcPts val="0"/>
              </a:spcAft>
              <a:buNone/>
            </a:pPr>
            <a:r>
              <a:rPr lang="en" sz="2600">
                <a:solidFill>
                  <a:schemeClr val="dk1"/>
                </a:solidFill>
              </a:rPr>
              <a:t>4. ∀x (C(x) → P(x))	Premise</a:t>
            </a:r>
            <a:endParaRPr sz="2600">
              <a:solidFill>
                <a:schemeClr val="dk1"/>
              </a:solidFill>
            </a:endParaRPr>
          </a:p>
          <a:p>
            <a:pPr indent="0" lvl="0" marL="0" rtl="0" algn="l">
              <a:spcBef>
                <a:spcPts val="0"/>
              </a:spcBef>
              <a:spcAft>
                <a:spcPts val="0"/>
              </a:spcAft>
              <a:buNone/>
            </a:pPr>
            <a:r>
              <a:rPr lang="en" sz="2600">
                <a:solidFill>
                  <a:srgbClr val="0000FF"/>
                </a:solidFill>
              </a:rPr>
              <a:t>5</a:t>
            </a:r>
            <a:r>
              <a:rPr lang="en" sz="2600">
                <a:solidFill>
                  <a:schemeClr val="dk1"/>
                </a:solidFill>
              </a:rPr>
              <a:t>. </a:t>
            </a:r>
            <a:r>
              <a:rPr lang="en" sz="2600">
                <a:solidFill>
                  <a:srgbClr val="0000FF"/>
                </a:solidFill>
              </a:rPr>
              <a:t>P(a)					</a:t>
            </a:r>
            <a:r>
              <a:rPr lang="en" sz="2600">
                <a:solidFill>
                  <a:srgbClr val="0000FF"/>
                </a:solidFill>
              </a:rPr>
              <a:t>Universal </a:t>
            </a:r>
            <a:r>
              <a:rPr lang="en" sz="2600">
                <a:solidFill>
                  <a:srgbClr val="0000FF"/>
                </a:solidFill>
              </a:rPr>
              <a:t>Modus ponens of 3,4</a:t>
            </a:r>
            <a:endParaRPr sz="2600">
              <a:solidFill>
                <a:srgbClr val="0000FF"/>
              </a:solidFill>
            </a:endParaRPr>
          </a:p>
          <a:p>
            <a:pPr indent="0" lvl="0" marL="0" rtl="0" algn="l">
              <a:spcBef>
                <a:spcPts val="0"/>
              </a:spcBef>
              <a:spcAft>
                <a:spcPts val="0"/>
              </a:spcAft>
              <a:buNone/>
            </a:pPr>
            <a:r>
              <a:rPr lang="en" sz="2600">
                <a:solidFill>
                  <a:schemeClr val="dk1"/>
                </a:solidFill>
              </a:rPr>
              <a:t>6</a:t>
            </a:r>
            <a:r>
              <a:rPr lang="en" sz="2600">
                <a:solidFill>
                  <a:schemeClr val="dk1"/>
                </a:solidFill>
              </a:rPr>
              <a:t>. ¬B(a)					Simplification of 2</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7. P(a) ⋀ ¬B(a)			Conjunction of 6,7</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8. ∃x (P(x) ⋀ ¬B(x))	Existential generalization</a:t>
            </a:r>
            <a:endParaRPr sz="2600">
              <a:solidFill>
                <a:schemeClr val="dk1"/>
              </a:solidFill>
            </a:endParaRPr>
          </a:p>
        </p:txBody>
      </p:sp>
      <p:sp>
        <p:nvSpPr>
          <p:cNvPr id="381" name="Google Shape;381;p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Q</a:t>
            </a:r>
            <a:r>
              <a:rPr lang="en" sz="2800">
                <a:solidFill>
                  <a:schemeClr val="dk1"/>
                </a:solidFill>
              </a:rPr>
              <a:t>: Use rules of inference to check whether the argument is valid.</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“Siri, a student in this batch, is an Algo guru”</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r>
              <a:rPr lang="en" sz="2600">
                <a:solidFill>
                  <a:schemeClr val="dk1"/>
                </a:solidFill>
              </a:rPr>
              <a:t>Everyone who is an Algo guru gets a high paying job</a:t>
            </a: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lang="en" sz="2800">
                <a:solidFill>
                  <a:schemeClr val="dk1"/>
                </a:solidFill>
              </a:rPr>
              <a:t> “Someone in this batch gets a high paying job”</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Soln: Let the domain be the set of all people.</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B(x): x is in this batch</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A(x): x is an </a:t>
            </a:r>
            <a:r>
              <a:rPr lang="en" sz="2800">
                <a:solidFill>
                  <a:schemeClr val="dk1"/>
                </a:solidFill>
              </a:rPr>
              <a:t>Algo</a:t>
            </a:r>
            <a:r>
              <a:rPr lang="en" sz="2800">
                <a:solidFill>
                  <a:schemeClr val="dk1"/>
                </a:solidFill>
              </a:rPr>
              <a:t> guru</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H(x): x gets a high paying job</a:t>
            </a:r>
            <a:endParaRPr sz="2800"/>
          </a:p>
        </p:txBody>
      </p:sp>
      <p:sp>
        <p:nvSpPr>
          <p:cNvPr id="387" name="Google Shape;387;p6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4"/>
          <p:cNvSpPr txBox="1"/>
          <p:nvPr/>
        </p:nvSpPr>
        <p:spPr>
          <a:xfrm>
            <a:off x="270900" y="270900"/>
            <a:ext cx="87012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1. B(</a:t>
            </a:r>
            <a:r>
              <a:rPr lang="en" sz="2800">
                <a:solidFill>
                  <a:schemeClr val="dk1"/>
                </a:solidFill>
              </a:rPr>
              <a:t>Siri</a:t>
            </a:r>
            <a:r>
              <a:rPr lang="en" sz="2600">
                <a:solidFill>
                  <a:schemeClr val="dk1"/>
                </a:solidFill>
              </a:rPr>
              <a:t>) </a:t>
            </a:r>
            <a:r>
              <a:rPr b="1" lang="en" sz="2600">
                <a:solidFill>
                  <a:schemeClr val="dk1"/>
                </a:solidFill>
              </a:rPr>
              <a:t>∧</a:t>
            </a:r>
            <a:r>
              <a:rPr lang="en" sz="2600">
                <a:solidFill>
                  <a:schemeClr val="dk1"/>
                </a:solidFill>
              </a:rPr>
              <a:t> A(</a:t>
            </a:r>
            <a:r>
              <a:rPr lang="en" sz="2800">
                <a:solidFill>
                  <a:schemeClr val="dk1"/>
                </a:solidFill>
              </a:rPr>
              <a:t>Siri</a:t>
            </a:r>
            <a:r>
              <a:rPr lang="en" sz="2600">
                <a:solidFill>
                  <a:schemeClr val="dk1"/>
                </a:solidFill>
              </a:rPr>
              <a:t>)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2. A(</a:t>
            </a:r>
            <a:r>
              <a:rPr lang="en" sz="2800">
                <a:solidFill>
                  <a:schemeClr val="dk1"/>
                </a:solidFill>
              </a:rPr>
              <a:t>Siri</a:t>
            </a:r>
            <a:r>
              <a:rPr lang="en" sz="2600">
                <a:solidFill>
                  <a:schemeClr val="dk1"/>
                </a:solidFill>
              </a:rPr>
              <a:t>)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3. ∀x (A(x) </a:t>
            </a:r>
            <a:r>
              <a:rPr b="1" lang="en" sz="2600">
                <a:solidFill>
                  <a:schemeClr val="dk1"/>
                </a:solidFill>
              </a:rPr>
              <a:t>→</a:t>
            </a:r>
            <a:r>
              <a:rPr lang="en" sz="2600">
                <a:solidFill>
                  <a:schemeClr val="dk1"/>
                </a:solidFill>
              </a:rPr>
              <a:t> H(x))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4. H(</a:t>
            </a:r>
            <a:r>
              <a:rPr lang="en" sz="2800">
                <a:solidFill>
                  <a:schemeClr val="dk1"/>
                </a:solidFill>
              </a:rPr>
              <a:t>Siri</a:t>
            </a:r>
            <a:r>
              <a:rPr lang="en" sz="2600">
                <a:solidFill>
                  <a:schemeClr val="dk1"/>
                </a:solidFill>
              </a:rPr>
              <a:t>)						Universal Modus Ponens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a:t>
            </a:r>
            <a:r>
              <a:rPr lang="en" sz="2600">
                <a:solidFill>
                  <a:schemeClr val="dk1"/>
                </a:solidFill>
              </a:rPr>
              <a:t>. B(</a:t>
            </a:r>
            <a:r>
              <a:rPr lang="en" sz="2800">
                <a:solidFill>
                  <a:schemeClr val="dk1"/>
                </a:solidFill>
              </a:rPr>
              <a:t>Siri</a:t>
            </a:r>
            <a:r>
              <a:rPr lang="en" sz="2600">
                <a:solidFill>
                  <a:schemeClr val="dk1"/>
                </a:solidFill>
              </a:rPr>
              <a:t>)						Simplification of 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6. B(</a:t>
            </a:r>
            <a:r>
              <a:rPr lang="en" sz="2800">
                <a:solidFill>
                  <a:schemeClr val="dk1"/>
                </a:solidFill>
              </a:rPr>
              <a:t>Siri</a:t>
            </a:r>
            <a:r>
              <a:rPr lang="en" sz="2600">
                <a:solidFill>
                  <a:schemeClr val="dk1"/>
                </a:solidFill>
              </a:rPr>
              <a:t>) </a:t>
            </a:r>
            <a:r>
              <a:rPr b="1" lang="en" sz="2600">
                <a:solidFill>
                  <a:schemeClr val="dk1"/>
                </a:solidFill>
              </a:rPr>
              <a:t>∧</a:t>
            </a:r>
            <a:r>
              <a:rPr lang="en" sz="2600">
                <a:solidFill>
                  <a:schemeClr val="dk1"/>
                </a:solidFill>
              </a:rPr>
              <a:t> H(</a:t>
            </a:r>
            <a:r>
              <a:rPr lang="en" sz="2800">
                <a:solidFill>
                  <a:schemeClr val="dk1"/>
                </a:solidFill>
              </a:rPr>
              <a:t>Siri</a:t>
            </a:r>
            <a:r>
              <a:rPr lang="en" sz="2600">
                <a:solidFill>
                  <a:schemeClr val="dk1"/>
                </a:solidFill>
              </a:rPr>
              <a:t>)			Conjunction of 4,5</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7. ∃x (B(x) </a:t>
            </a:r>
            <a:r>
              <a:rPr b="1" lang="en" sz="2600">
                <a:solidFill>
                  <a:schemeClr val="dk1"/>
                </a:solidFill>
              </a:rPr>
              <a:t>∧</a:t>
            </a:r>
            <a:r>
              <a:rPr lang="en" sz="2600">
                <a:solidFill>
                  <a:schemeClr val="dk1"/>
                </a:solidFill>
              </a:rPr>
              <a:t> H(x))			Existential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“Someone in this batch gets a high paying job”</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 argument is valid.</a:t>
            </a:r>
            <a:endParaRPr sz="2600"/>
          </a:p>
        </p:txBody>
      </p:sp>
      <p:sp>
        <p:nvSpPr>
          <p:cNvPr id="393" name="Google Shape;393;p6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Q</a:t>
            </a:r>
            <a:r>
              <a:rPr lang="en" sz="2800">
                <a:solidFill>
                  <a:schemeClr val="dk1"/>
                </a:solidFill>
              </a:rPr>
              <a:t>: Determine whether the argument is valid.</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a:t>
            </a:r>
            <a:r>
              <a:rPr b="1" lang="en" sz="2800">
                <a:solidFill>
                  <a:schemeClr val="dk1"/>
                </a:solidFill>
              </a:rPr>
              <a:t>able</a:t>
            </a:r>
            <a:r>
              <a:rPr lang="en" sz="2800">
                <a:solidFill>
                  <a:schemeClr val="dk1"/>
                </a:solidFill>
              </a:rPr>
              <a:t> and </a:t>
            </a:r>
            <a:r>
              <a:rPr b="1" lang="en" sz="2800">
                <a:solidFill>
                  <a:schemeClr val="dk1"/>
                </a:solidFill>
              </a:rPr>
              <a:t>willing</a:t>
            </a:r>
            <a:r>
              <a:rPr lang="en" sz="2800">
                <a:solidFill>
                  <a:schemeClr val="dk1"/>
                </a:solidFill>
              </a:rPr>
              <a:t> to prevent evil, then he would </a:t>
            </a:r>
            <a:r>
              <a:rPr b="1" lang="en" sz="2800">
                <a:solidFill>
                  <a:schemeClr val="dk1"/>
                </a:solidFill>
              </a:rPr>
              <a:t>prevent</a:t>
            </a:r>
            <a:r>
              <a:rPr lang="en" sz="2800">
                <a:solidFill>
                  <a:schemeClr val="dk1"/>
                </a:solidFill>
              </a:rPr>
              <a:t> evil”</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unable to prevent evil, then he would be </a:t>
            </a:r>
            <a:r>
              <a:rPr b="1" lang="en" sz="2800">
                <a:solidFill>
                  <a:schemeClr val="dk1"/>
                </a:solidFill>
              </a:rPr>
              <a:t>p</a:t>
            </a:r>
            <a:r>
              <a:rPr lang="en" sz="2800">
                <a:solidFill>
                  <a:schemeClr val="dk1"/>
                </a:solidFill>
              </a:rPr>
              <a:t>ower</a:t>
            </a:r>
            <a:r>
              <a:rPr b="1" lang="en" sz="2800">
                <a:solidFill>
                  <a:schemeClr val="dk1"/>
                </a:solidFill>
              </a:rPr>
              <a:t>less</a:t>
            </a:r>
            <a:r>
              <a:rPr lang="en" sz="2800">
                <a:solidFill>
                  <a:schemeClr val="dk1"/>
                </a:solidFill>
              </a:rPr>
              <a:t>”</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unwilling to prevent evil, then he would be </a:t>
            </a:r>
            <a:r>
              <a:rPr b="1" lang="en" sz="2800">
                <a:solidFill>
                  <a:schemeClr val="dk1"/>
                </a:solidFill>
              </a:rPr>
              <a:t>evil-m</a:t>
            </a:r>
            <a:r>
              <a:rPr lang="en" sz="2800">
                <a:solidFill>
                  <a:schemeClr val="dk1"/>
                </a:solidFill>
              </a:rPr>
              <a:t>inded”</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“Superman does not prevent evil”</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a:t>
            </a:r>
            <a:r>
              <a:rPr b="1" lang="en" sz="2800">
                <a:solidFill>
                  <a:schemeClr val="dk1"/>
                </a:solidFill>
              </a:rPr>
              <a:t>exists</a:t>
            </a:r>
            <a:r>
              <a:rPr lang="en" sz="2800">
                <a:solidFill>
                  <a:schemeClr val="dk1"/>
                </a:solidFill>
              </a:rPr>
              <a:t>, then he is neither powerless nor evil-minded”</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Therefore, “Superman does not exists”.</a:t>
            </a:r>
            <a:endParaRPr sz="2800"/>
          </a:p>
        </p:txBody>
      </p:sp>
      <p:sp>
        <p:nvSpPr>
          <p:cNvPr id="399" name="Google Shape;399;p6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able</a:t>
            </a:r>
            <a:r>
              <a:rPr lang="en" sz="2600">
                <a:solidFill>
                  <a:schemeClr val="dk1"/>
                </a:solidFill>
              </a:rPr>
              <a:t>: Superman is </a:t>
            </a:r>
            <a:r>
              <a:rPr b="1" lang="en" sz="2600">
                <a:solidFill>
                  <a:schemeClr val="dk1"/>
                </a:solidFill>
              </a:rPr>
              <a:t>able</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willing</a:t>
            </a:r>
            <a:r>
              <a:rPr lang="en" sz="2600">
                <a:solidFill>
                  <a:schemeClr val="dk1"/>
                </a:solidFill>
              </a:rPr>
              <a:t>: Superman is </a:t>
            </a:r>
            <a:r>
              <a:rPr b="1" lang="en" sz="2600">
                <a:solidFill>
                  <a:schemeClr val="dk1"/>
                </a:solidFill>
              </a:rPr>
              <a:t>willing</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prev</a:t>
            </a:r>
            <a:r>
              <a:rPr lang="en" sz="2600">
                <a:solidFill>
                  <a:schemeClr val="dk1"/>
                </a:solidFill>
              </a:rPr>
              <a:t>: Superman </a:t>
            </a:r>
            <a:r>
              <a:rPr b="1" lang="en" sz="2600">
                <a:solidFill>
                  <a:schemeClr val="dk1"/>
                </a:solidFill>
              </a:rPr>
              <a:t>prev</a:t>
            </a:r>
            <a:r>
              <a:rPr lang="en" sz="2600">
                <a:solidFill>
                  <a:schemeClr val="dk1"/>
                </a:solidFill>
              </a:rPr>
              <a:t>ents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pless</a:t>
            </a:r>
            <a:r>
              <a:rPr lang="en" sz="2600">
                <a:solidFill>
                  <a:schemeClr val="dk1"/>
                </a:solidFill>
              </a:rPr>
              <a:t>: Superman is </a:t>
            </a:r>
            <a:r>
              <a:rPr b="1" lang="en" sz="2600">
                <a:solidFill>
                  <a:schemeClr val="dk1"/>
                </a:solidFill>
              </a:rPr>
              <a:t>p</a:t>
            </a:r>
            <a:r>
              <a:rPr lang="en" sz="2600">
                <a:solidFill>
                  <a:schemeClr val="dk1"/>
                </a:solidFill>
              </a:rPr>
              <a:t>ower</a:t>
            </a:r>
            <a:r>
              <a:rPr b="1" lang="en" sz="2600">
                <a:solidFill>
                  <a:schemeClr val="dk1"/>
                </a:solidFill>
              </a:rPr>
              <a:t>less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evilm</a:t>
            </a:r>
            <a:r>
              <a:rPr lang="en" sz="2600">
                <a:solidFill>
                  <a:schemeClr val="dk1"/>
                </a:solidFill>
              </a:rPr>
              <a:t>: Superman is </a:t>
            </a:r>
            <a:r>
              <a:rPr b="1" lang="en" sz="2600">
                <a:solidFill>
                  <a:schemeClr val="dk1"/>
                </a:solidFill>
              </a:rPr>
              <a:t>evil</a:t>
            </a:r>
            <a:r>
              <a:rPr lang="en" sz="2600">
                <a:solidFill>
                  <a:schemeClr val="dk1"/>
                </a:solidFill>
              </a:rPr>
              <a:t>-</a:t>
            </a:r>
            <a:r>
              <a:rPr b="1" lang="en" sz="2600">
                <a:solidFill>
                  <a:schemeClr val="dk1"/>
                </a:solidFill>
              </a:rPr>
              <a:t>m</a:t>
            </a:r>
            <a:r>
              <a:rPr lang="en" sz="2600">
                <a:solidFill>
                  <a:schemeClr val="dk1"/>
                </a:solidFill>
              </a:rPr>
              <a:t>inded</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exists</a:t>
            </a:r>
            <a:r>
              <a:rPr lang="en" sz="2600">
                <a:solidFill>
                  <a:schemeClr val="dk1"/>
                </a:solidFill>
              </a:rPr>
              <a:t>: Superman </a:t>
            </a:r>
            <a:r>
              <a:rPr b="1" lang="en" sz="2600">
                <a:solidFill>
                  <a:schemeClr val="dk1"/>
                </a:solidFill>
              </a:rPr>
              <a:t>exists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p:txBody>
      </p:sp>
      <p:sp>
        <p:nvSpPr>
          <p:cNvPr id="405" name="Google Shape;405;p6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3"/>
          <p:cNvPicPr preferRelativeResize="0"/>
          <p:nvPr/>
        </p:nvPicPr>
        <p:blipFill>
          <a:blip r:embed="rId3">
            <a:alphaModFix/>
          </a:blip>
          <a:stretch>
            <a:fillRect/>
          </a:stretch>
        </p:blipFill>
        <p:spPr>
          <a:xfrm>
            <a:off x="1026383" y="0"/>
            <a:ext cx="6587092" cy="6857998"/>
          </a:xfrm>
          <a:prstGeom prst="rect">
            <a:avLst/>
          </a:prstGeom>
          <a:noFill/>
          <a:ln>
            <a:noFill/>
          </a:ln>
        </p:spPr>
      </p:pic>
      <p:sp>
        <p:nvSpPr>
          <p:cNvPr id="70" name="Google Shape;70;p1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able</a:t>
            </a:r>
            <a:r>
              <a:rPr lang="en" sz="2600">
                <a:solidFill>
                  <a:schemeClr val="dk1"/>
                </a:solidFill>
              </a:rPr>
              <a:t>: Superman is </a:t>
            </a:r>
            <a:r>
              <a:rPr b="1" lang="en" sz="2600">
                <a:solidFill>
                  <a:schemeClr val="dk1"/>
                </a:solidFill>
              </a:rPr>
              <a:t>able</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willing</a:t>
            </a:r>
            <a:r>
              <a:rPr lang="en" sz="2600">
                <a:solidFill>
                  <a:schemeClr val="dk1"/>
                </a:solidFill>
              </a:rPr>
              <a:t>: Superman is </a:t>
            </a:r>
            <a:r>
              <a:rPr b="1" lang="en" sz="2600">
                <a:solidFill>
                  <a:schemeClr val="dk1"/>
                </a:solidFill>
              </a:rPr>
              <a:t>willing</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prev</a:t>
            </a:r>
            <a:r>
              <a:rPr lang="en" sz="2600">
                <a:solidFill>
                  <a:schemeClr val="dk1"/>
                </a:solidFill>
              </a:rPr>
              <a:t>: Superman </a:t>
            </a:r>
            <a:r>
              <a:rPr b="1" lang="en" sz="2600">
                <a:solidFill>
                  <a:schemeClr val="dk1"/>
                </a:solidFill>
              </a:rPr>
              <a:t>prev</a:t>
            </a:r>
            <a:r>
              <a:rPr lang="en" sz="2600">
                <a:solidFill>
                  <a:schemeClr val="dk1"/>
                </a:solidFill>
              </a:rPr>
              <a:t>ents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pless</a:t>
            </a:r>
            <a:r>
              <a:rPr lang="en" sz="2600">
                <a:solidFill>
                  <a:schemeClr val="dk1"/>
                </a:solidFill>
              </a:rPr>
              <a:t>: Superman is </a:t>
            </a:r>
            <a:r>
              <a:rPr b="1" lang="en" sz="2600">
                <a:solidFill>
                  <a:schemeClr val="dk1"/>
                </a:solidFill>
              </a:rPr>
              <a:t>p</a:t>
            </a:r>
            <a:r>
              <a:rPr lang="en" sz="2600">
                <a:solidFill>
                  <a:schemeClr val="dk1"/>
                </a:solidFill>
              </a:rPr>
              <a:t>ower</a:t>
            </a:r>
            <a:r>
              <a:rPr b="1" lang="en" sz="2600">
                <a:solidFill>
                  <a:schemeClr val="dk1"/>
                </a:solidFill>
              </a:rPr>
              <a:t>less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evilm</a:t>
            </a:r>
            <a:r>
              <a:rPr lang="en" sz="2600">
                <a:solidFill>
                  <a:schemeClr val="dk1"/>
                </a:solidFill>
              </a:rPr>
              <a:t>: Superman is </a:t>
            </a:r>
            <a:r>
              <a:rPr b="1" lang="en" sz="2600">
                <a:solidFill>
                  <a:schemeClr val="dk1"/>
                </a:solidFill>
              </a:rPr>
              <a:t>evil</a:t>
            </a:r>
            <a:r>
              <a:rPr lang="en" sz="2600">
                <a:solidFill>
                  <a:schemeClr val="dk1"/>
                </a:solidFill>
              </a:rPr>
              <a:t>-</a:t>
            </a:r>
            <a:r>
              <a:rPr b="1" lang="en" sz="2600">
                <a:solidFill>
                  <a:schemeClr val="dk1"/>
                </a:solidFill>
              </a:rPr>
              <a:t>m</a:t>
            </a:r>
            <a:r>
              <a:rPr lang="en" sz="2600">
                <a:solidFill>
                  <a:schemeClr val="dk1"/>
                </a:solidFill>
              </a:rPr>
              <a:t>inded</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exists</a:t>
            </a:r>
            <a:r>
              <a:rPr lang="en" sz="2600">
                <a:solidFill>
                  <a:schemeClr val="dk1"/>
                </a:solidFill>
              </a:rPr>
              <a:t>: Superman </a:t>
            </a:r>
            <a:r>
              <a:rPr b="1" lang="en" sz="2600">
                <a:solidFill>
                  <a:schemeClr val="dk1"/>
                </a:solidFill>
              </a:rPr>
              <a:t>exists</a:t>
            </a:r>
            <a:endParaRPr b="1" sz="26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2600">
                <a:solidFill>
                  <a:schemeClr val="dk1"/>
                </a:solidFill>
              </a:rPr>
              <a:t>1. (able </a:t>
            </a:r>
            <a:r>
              <a:rPr b="1" lang="en" sz="2600">
                <a:solidFill>
                  <a:schemeClr val="dk1"/>
                </a:solidFill>
              </a:rPr>
              <a:t>∧</a:t>
            </a:r>
            <a:r>
              <a:rPr lang="en" sz="2600">
                <a:solidFill>
                  <a:schemeClr val="dk1"/>
                </a:solidFill>
              </a:rPr>
              <a:t> willing) </a:t>
            </a:r>
            <a:r>
              <a:rPr b="1" lang="en" sz="2600">
                <a:solidFill>
                  <a:schemeClr val="dk1"/>
                </a:solidFill>
              </a:rPr>
              <a:t>→</a:t>
            </a:r>
            <a:r>
              <a:rPr lang="en" sz="2600">
                <a:solidFill>
                  <a:schemeClr val="dk1"/>
                </a:solidFill>
              </a:rPr>
              <a:t> 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pless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4. </a:t>
            </a:r>
            <a:r>
              <a:rPr b="1" lang="en" sz="2600">
                <a:solidFill>
                  <a:schemeClr val="dk1"/>
                </a:solidFill>
              </a:rPr>
              <a:t>￢</a:t>
            </a:r>
            <a:r>
              <a:rPr lang="en" sz="2600">
                <a:solidFill>
                  <a:schemeClr val="dk1"/>
                </a:solidFill>
              </a:rPr>
              <a:t>prev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 exists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(pless </a:t>
            </a:r>
            <a:r>
              <a:rPr b="1" lang="en" sz="2600">
                <a:solidFill>
                  <a:schemeClr val="dk1"/>
                </a:solidFill>
              </a:rPr>
              <a:t>∨</a:t>
            </a:r>
            <a:r>
              <a:rPr lang="en" sz="2600">
                <a:solidFill>
                  <a:schemeClr val="dk1"/>
                </a:solidFill>
              </a:rPr>
              <a:t> evilm)	Premise</a:t>
            </a:r>
            <a:endParaRPr sz="2600">
              <a:solidFill>
                <a:schemeClr val="dk1"/>
              </a:solidFill>
            </a:endParaRPr>
          </a:p>
        </p:txBody>
      </p:sp>
      <p:sp>
        <p:nvSpPr>
          <p:cNvPr id="411" name="Google Shape;411;p6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8"/>
          <p:cNvSpPr txBox="1"/>
          <p:nvPr/>
        </p:nvSpPr>
        <p:spPr>
          <a:xfrm>
            <a:off x="270900" y="142575"/>
            <a:ext cx="8597400" cy="60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1. (able </a:t>
            </a:r>
            <a:r>
              <a:rPr b="1" lang="en" sz="2600">
                <a:solidFill>
                  <a:schemeClr val="dk1"/>
                </a:solidFill>
              </a:rPr>
              <a:t>∧</a:t>
            </a:r>
            <a:r>
              <a:rPr lang="en" sz="2600">
                <a:solidFill>
                  <a:schemeClr val="dk1"/>
                </a:solidFill>
              </a:rPr>
              <a:t> willing) </a:t>
            </a:r>
            <a:r>
              <a:rPr b="1" lang="en" sz="2600">
                <a:solidFill>
                  <a:schemeClr val="dk1"/>
                </a:solidFill>
              </a:rPr>
              <a:t>→</a:t>
            </a:r>
            <a:r>
              <a:rPr lang="en" sz="2600">
                <a:solidFill>
                  <a:schemeClr val="dk1"/>
                </a:solidFill>
              </a:rPr>
              <a:t> 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pless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4. </a:t>
            </a:r>
            <a:r>
              <a:rPr b="1" lang="en" sz="2600">
                <a:solidFill>
                  <a:schemeClr val="dk1"/>
                </a:solidFill>
              </a:rPr>
              <a:t>￢</a:t>
            </a:r>
            <a:r>
              <a:rPr lang="en" sz="2600">
                <a:solidFill>
                  <a:schemeClr val="dk1"/>
                </a:solidFill>
              </a:rPr>
              <a:t>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5. exists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(pless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6.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willing)		Modus Tollens of 1,4</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7.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willing		De Morgan’s law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8. able </a:t>
            </a:r>
            <a:r>
              <a:rPr b="1" lang="en" sz="2600">
                <a:solidFill>
                  <a:schemeClr val="dk1"/>
                </a:solidFill>
              </a:rPr>
              <a:t>∨</a:t>
            </a:r>
            <a:r>
              <a:rPr lang="en" sz="2600">
                <a:solidFill>
                  <a:schemeClr val="dk1"/>
                </a:solidFill>
              </a:rPr>
              <a:t> pless				Equivalent to 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9.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pless		Resolution of 7,8</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10. willing </a:t>
            </a:r>
            <a:r>
              <a:rPr b="1" lang="en" sz="2600">
                <a:solidFill>
                  <a:schemeClr val="dk1"/>
                </a:solidFill>
              </a:rPr>
              <a:t>∨</a:t>
            </a:r>
            <a:r>
              <a:rPr lang="en" sz="2600">
                <a:solidFill>
                  <a:schemeClr val="dk1"/>
                </a:solidFill>
              </a:rPr>
              <a:t> evilm			Equivalent to 3</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11. pless </a:t>
            </a:r>
            <a:r>
              <a:rPr b="1" lang="en" sz="2600">
                <a:solidFill>
                  <a:schemeClr val="dk1"/>
                </a:solidFill>
              </a:rPr>
              <a:t>∨</a:t>
            </a:r>
            <a:r>
              <a:rPr lang="en" sz="2600">
                <a:solidFill>
                  <a:schemeClr val="dk1"/>
                </a:solidFill>
              </a:rPr>
              <a:t> evilm			Resolution of 9,10</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12. </a:t>
            </a:r>
            <a:r>
              <a:rPr b="1" lang="en" sz="2600">
                <a:solidFill>
                  <a:schemeClr val="dk1"/>
                </a:solidFill>
              </a:rPr>
              <a:t>￢</a:t>
            </a:r>
            <a:r>
              <a:rPr lang="en" sz="2600">
                <a:solidFill>
                  <a:schemeClr val="dk1"/>
                </a:solidFill>
              </a:rPr>
              <a:t>exists					Modus Tollens of 5,11</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a:t>
            </a:r>
            <a:r>
              <a:rPr lang="en" sz="2600">
                <a:solidFill>
                  <a:schemeClr val="dk1"/>
                </a:solidFill>
              </a:rPr>
              <a:t> the argument is valid.</a:t>
            </a:r>
            <a:endParaRPr sz="2600">
              <a:solidFill>
                <a:schemeClr val="dk1"/>
              </a:solidFill>
            </a:endParaRPr>
          </a:p>
        </p:txBody>
      </p:sp>
      <p:sp>
        <p:nvSpPr>
          <p:cNvPr id="417" name="Google Shape;417;p6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Q. Determine the truth value of each of these statements if the domain for all variables consists of all integers.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&lt; y</a:t>
            </a:r>
            <a:r>
              <a:rPr baseline="30000" lang="en" sz="3000">
                <a:solidFill>
                  <a:schemeClr val="dk1"/>
                </a:solidFill>
              </a:rPr>
              <a:t>2</a:t>
            </a:r>
            <a:r>
              <a:rPr lang="en" sz="3000">
                <a:solidFill>
                  <a:schemeClr val="dk1"/>
                </a:solidFill>
              </a:rPr>
              <a:t>)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 y = 0)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a:t>
            </a:r>
            <a:r>
              <a:rPr baseline="30000" lang="en" sz="3000">
                <a:solidFill>
                  <a:schemeClr val="dk1"/>
                </a:solidFill>
              </a:rPr>
              <a:t>2 </a:t>
            </a:r>
            <a:r>
              <a:rPr lang="en" sz="3000">
                <a:solidFill>
                  <a:schemeClr val="dk1"/>
                </a:solidFill>
              </a:rPr>
              <a:t>+ y</a:t>
            </a:r>
            <a:r>
              <a:rPr baseline="30000" lang="en" sz="3000">
                <a:solidFill>
                  <a:schemeClr val="dk1"/>
                </a:solidFill>
              </a:rPr>
              <a:t>2 </a:t>
            </a:r>
            <a:r>
              <a:rPr lang="en" sz="3000">
                <a:solidFill>
                  <a:schemeClr val="dk1"/>
                </a:solidFill>
              </a:rPr>
              <a:t>= 6)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∀x∀y∃z (z = (x + y) / 2)</a:t>
            </a:r>
            <a:endParaRPr sz="3000"/>
          </a:p>
        </p:txBody>
      </p:sp>
      <p:sp>
        <p:nvSpPr>
          <p:cNvPr id="423" name="Google Shape;423;p6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Q. Determine the truth value of each of these statements if the domain for all variables consists of all integers.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&lt; y</a:t>
            </a:r>
            <a:r>
              <a:rPr baseline="30000" lang="en" sz="3000">
                <a:solidFill>
                  <a:schemeClr val="dk1"/>
                </a:solidFill>
              </a:rPr>
              <a:t>2</a:t>
            </a:r>
            <a:r>
              <a:rPr lang="en" sz="3000">
                <a:solidFill>
                  <a:schemeClr val="dk1"/>
                </a:solidFill>
              </a:rPr>
              <a:t>) </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TRUE</a:t>
            </a:r>
            <a:endParaRPr b="1"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 y = 0) </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b="1"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a:t>
            </a:r>
            <a:r>
              <a:rPr baseline="30000" lang="en" sz="3000">
                <a:solidFill>
                  <a:schemeClr val="dk1"/>
                </a:solidFill>
              </a:rPr>
              <a:t>2 </a:t>
            </a:r>
            <a:r>
              <a:rPr lang="en" sz="3000">
                <a:solidFill>
                  <a:schemeClr val="dk1"/>
                </a:solidFill>
              </a:rPr>
              <a:t>+ y</a:t>
            </a:r>
            <a:r>
              <a:rPr baseline="30000" lang="en" sz="3000">
                <a:solidFill>
                  <a:schemeClr val="dk1"/>
                </a:solidFill>
              </a:rPr>
              <a:t>2 </a:t>
            </a:r>
            <a:r>
              <a:rPr lang="en" sz="3000">
                <a:solidFill>
                  <a:schemeClr val="dk1"/>
                </a:solidFill>
              </a:rPr>
              <a:t>= 6)</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∀x∀y∃z (z = (x + y) / 2)</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sz="3000">
              <a:solidFill>
                <a:schemeClr val="dk1"/>
              </a:solidFill>
            </a:endParaRPr>
          </a:p>
        </p:txBody>
      </p:sp>
      <p:sp>
        <p:nvSpPr>
          <p:cNvPr id="429" name="Google Shape;429;p7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1"/>
          <p:cNvSpPr txBox="1"/>
          <p:nvPr/>
        </p:nvSpPr>
        <p:spPr>
          <a:xfrm>
            <a:off x="130125" y="156150"/>
            <a:ext cx="8975400" cy="60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Identify the rule of inference used in each of these arguments.</a:t>
            </a:r>
            <a:endParaRPr sz="2600">
              <a:solidFill>
                <a:schemeClr val="dk1"/>
              </a:solidFill>
            </a:endParaRPr>
          </a:p>
          <a:p>
            <a:pPr indent="0" lvl="0" marL="0" rtl="0" algn="l">
              <a:spcBef>
                <a:spcPts val="0"/>
              </a:spcBef>
              <a:spcAft>
                <a:spcPts val="0"/>
              </a:spcAft>
              <a:buNone/>
            </a:pPr>
            <a:r>
              <a:rPr lang="en" sz="2600">
                <a:solidFill>
                  <a:schemeClr val="dk1"/>
                </a:solidFill>
              </a:rPr>
              <a:t>(i) You can enter the campus only if you wear your id card. You did not bring your id card. Therefore, you cannot enter the campus.</a:t>
            </a:r>
            <a:endParaRPr sz="2600">
              <a:solidFill>
                <a:schemeClr val="dk1"/>
              </a:solidFill>
            </a:endParaRPr>
          </a:p>
          <a:p>
            <a:pPr indent="0" lvl="0" marL="0" rtl="0" algn="l">
              <a:spcBef>
                <a:spcPts val="0"/>
              </a:spcBef>
              <a:spcAft>
                <a:spcPts val="0"/>
              </a:spcAft>
              <a:buNone/>
            </a:pPr>
            <a:r>
              <a:rPr lang="en" sz="2600">
                <a:solidFill>
                  <a:schemeClr val="dk1"/>
                </a:solidFill>
              </a:rPr>
              <a:t>(ii) She is happy whenever it rains. She takes a selfie whenever she is happy. Therefore, she takes a selfie whenever it rains.</a:t>
            </a:r>
            <a:endParaRPr sz="2600">
              <a:solidFill>
                <a:schemeClr val="dk1"/>
              </a:solidFill>
            </a:endParaRPr>
          </a:p>
          <a:p>
            <a:pPr indent="0" lvl="0" marL="0" rtl="0" algn="l">
              <a:spcBef>
                <a:spcPts val="0"/>
              </a:spcBef>
              <a:spcAft>
                <a:spcPts val="0"/>
              </a:spcAft>
              <a:buNone/>
            </a:pPr>
            <a:r>
              <a:rPr lang="en" sz="2600">
                <a:solidFill>
                  <a:schemeClr val="dk1"/>
                </a:solidFill>
              </a:rPr>
              <a:t>(iii) You have watched “3 Idiots” or you are an idiot. You like Rancho or you have not watched “3 Idiots”. Therefore, you are an idiot or you like Rancho.</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Answers:</a:t>
            </a:r>
            <a:endParaRPr sz="2600">
              <a:solidFill>
                <a:schemeClr val="dk1"/>
              </a:solidFill>
            </a:endParaRPr>
          </a:p>
          <a:p>
            <a:pPr indent="0" lvl="0" marL="0" rtl="0" algn="l">
              <a:spcBef>
                <a:spcPts val="0"/>
              </a:spcBef>
              <a:spcAft>
                <a:spcPts val="0"/>
              </a:spcAft>
              <a:buNone/>
            </a:pPr>
            <a:r>
              <a:rPr lang="en" sz="2600">
                <a:solidFill>
                  <a:schemeClr val="dk1"/>
                </a:solidFill>
              </a:rPr>
              <a:t>(i) … </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435" name="Google Shape;435;p7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2"/>
          <p:cNvSpPr txBox="1"/>
          <p:nvPr/>
        </p:nvSpPr>
        <p:spPr>
          <a:xfrm>
            <a:off x="130125" y="156150"/>
            <a:ext cx="8975400" cy="60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Identify the rule of inference used in each of these arguments.</a:t>
            </a:r>
            <a:endParaRPr sz="2600">
              <a:solidFill>
                <a:schemeClr val="dk1"/>
              </a:solidFill>
            </a:endParaRPr>
          </a:p>
          <a:p>
            <a:pPr indent="0" lvl="0" marL="0" rtl="0" algn="l">
              <a:spcBef>
                <a:spcPts val="0"/>
              </a:spcBef>
              <a:spcAft>
                <a:spcPts val="0"/>
              </a:spcAft>
              <a:buNone/>
            </a:pPr>
            <a:r>
              <a:rPr lang="en" sz="2400">
                <a:solidFill>
                  <a:schemeClr val="dk1"/>
                </a:solidFill>
              </a:rPr>
              <a:t>(i) You can enter the campus only if you wear your id card. You did not bring your id card. Therefore, you cannot enter the campus.</a:t>
            </a:r>
            <a:endParaRPr sz="2400">
              <a:solidFill>
                <a:schemeClr val="dk1"/>
              </a:solidFill>
            </a:endParaRPr>
          </a:p>
          <a:p>
            <a:pPr indent="0" lvl="0" marL="0" rtl="0" algn="l">
              <a:spcBef>
                <a:spcPts val="0"/>
              </a:spcBef>
              <a:spcAft>
                <a:spcPts val="0"/>
              </a:spcAft>
              <a:buNone/>
            </a:pPr>
            <a:r>
              <a:rPr lang="en" sz="2400">
                <a:solidFill>
                  <a:schemeClr val="dk1"/>
                </a:solidFill>
              </a:rPr>
              <a:t>(ii) She is happy whenever it rains. She takes a selfie whenever she is happy. Therefore, she takes a selfie whenever it rains.</a:t>
            </a:r>
            <a:endParaRPr sz="2400">
              <a:solidFill>
                <a:schemeClr val="dk1"/>
              </a:solidFill>
            </a:endParaRPr>
          </a:p>
          <a:p>
            <a:pPr indent="0" lvl="0" marL="0" rtl="0" algn="l">
              <a:spcBef>
                <a:spcPts val="0"/>
              </a:spcBef>
              <a:spcAft>
                <a:spcPts val="0"/>
              </a:spcAft>
              <a:buNone/>
            </a:pPr>
            <a:r>
              <a:rPr lang="en" sz="2400">
                <a:solidFill>
                  <a:schemeClr val="dk1"/>
                </a:solidFill>
              </a:rPr>
              <a:t>(iii) You have watched “3 Idiots” or you are an idiot. You like Rancho or you have not watched “3 Idiots”. Therefore, you are an idiot or you like Rancho.</a:t>
            </a:r>
            <a:endParaRPr sz="24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Answers:</a:t>
            </a:r>
            <a:endParaRPr sz="2600">
              <a:solidFill>
                <a:schemeClr val="dk1"/>
              </a:solidFill>
            </a:endParaRPr>
          </a:p>
          <a:p>
            <a:pPr indent="0" lvl="0" marL="0" rtl="0" algn="l">
              <a:spcBef>
                <a:spcPts val="0"/>
              </a:spcBef>
              <a:spcAft>
                <a:spcPts val="0"/>
              </a:spcAft>
              <a:buNone/>
            </a:pPr>
            <a:r>
              <a:rPr b="1" lang="en" sz="2600">
                <a:solidFill>
                  <a:schemeClr val="dk1"/>
                </a:solidFill>
              </a:rPr>
              <a:t>(i) Modus Tollens</a:t>
            </a:r>
            <a:endParaRPr b="1" sz="2600">
              <a:solidFill>
                <a:schemeClr val="dk1"/>
              </a:solidFill>
            </a:endParaRPr>
          </a:p>
          <a:p>
            <a:pPr indent="0" lvl="0" marL="0" rtl="0" algn="l">
              <a:spcBef>
                <a:spcPts val="0"/>
              </a:spcBef>
              <a:spcAft>
                <a:spcPts val="0"/>
              </a:spcAft>
              <a:buNone/>
            </a:pPr>
            <a:r>
              <a:rPr b="1" lang="en" sz="2600">
                <a:solidFill>
                  <a:schemeClr val="dk1"/>
                </a:solidFill>
              </a:rPr>
              <a:t>(ii) Hypothetical Syllogism</a:t>
            </a:r>
            <a:endParaRPr b="1" sz="2600">
              <a:solidFill>
                <a:schemeClr val="dk1"/>
              </a:solidFill>
            </a:endParaRPr>
          </a:p>
          <a:p>
            <a:pPr indent="0" lvl="0" marL="0" rtl="0" algn="l">
              <a:spcBef>
                <a:spcPts val="0"/>
              </a:spcBef>
              <a:spcAft>
                <a:spcPts val="0"/>
              </a:spcAft>
              <a:buNone/>
            </a:pPr>
            <a:r>
              <a:rPr b="1" lang="en" sz="2600">
                <a:solidFill>
                  <a:schemeClr val="dk1"/>
                </a:solidFill>
              </a:rPr>
              <a:t>(iii) Resolution</a:t>
            </a:r>
            <a:endParaRPr b="1" sz="2600">
              <a:solidFill>
                <a:schemeClr val="dk1"/>
              </a:solidFill>
            </a:endParaRPr>
          </a:p>
        </p:txBody>
      </p:sp>
      <p:sp>
        <p:nvSpPr>
          <p:cNvPr id="441" name="Google Shape;441;p7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73"/>
          <p:cNvSpPr txBox="1"/>
          <p:nvPr/>
        </p:nvSpPr>
        <p:spPr>
          <a:xfrm>
            <a:off x="0" y="3290375"/>
            <a:ext cx="9105600" cy="30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Identify the rule of inference used in each of these arguments.</a:t>
            </a:r>
            <a:endParaRPr sz="2100">
              <a:solidFill>
                <a:schemeClr val="dk1"/>
              </a:solidFill>
            </a:endParaRPr>
          </a:p>
          <a:p>
            <a:pPr indent="0" lvl="0" marL="0" rtl="0" algn="l">
              <a:spcBef>
                <a:spcPts val="0"/>
              </a:spcBef>
              <a:spcAft>
                <a:spcPts val="0"/>
              </a:spcAft>
              <a:buNone/>
            </a:pPr>
            <a:r>
              <a:rPr lang="en" sz="2100">
                <a:solidFill>
                  <a:schemeClr val="dk1"/>
                </a:solidFill>
              </a:rPr>
              <a:t>(iii) </a:t>
            </a:r>
            <a:r>
              <a:rPr lang="en" sz="2100">
                <a:solidFill>
                  <a:schemeClr val="dk1"/>
                </a:solidFill>
              </a:rPr>
              <a:t>You have watched “3 Idiots” or you are an idiot. You like Rancho or you have not watched “3 Idiots”. Therefore, you are an idiot or you like Rancho.</a:t>
            </a:r>
            <a:endParaRPr sz="2100">
              <a:solidFill>
                <a:schemeClr val="dk1"/>
              </a:solidFill>
            </a:endParaRPr>
          </a:p>
          <a:p>
            <a:pPr indent="0" lvl="0" marL="0" rtl="0" algn="l">
              <a:spcBef>
                <a:spcPts val="0"/>
              </a:spcBef>
              <a:spcAft>
                <a:spcPts val="0"/>
              </a:spcAft>
              <a:buNone/>
            </a:pPr>
            <a:r>
              <a:rPr lang="en" sz="2100">
                <a:solidFill>
                  <a:schemeClr val="dk1"/>
                </a:solidFill>
              </a:rPr>
              <a:t>Answer: (iii) Resolution</a:t>
            </a:r>
            <a:endParaRPr sz="21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900">
                <a:latin typeface="Droid Serif"/>
                <a:ea typeface="Droid Serif"/>
                <a:cs typeface="Droid Serif"/>
                <a:sym typeface="Droid Serif"/>
              </a:rPr>
              <a:t>Aamir Khan: “(Wife) Kiran and I have lived all our lives in India. For the first time, she said, should we move out of India? That’s a disastrous and big statement for Kiran to make to me. She fears for her child. She fears about what the atmosphere around us will be. She feels scared to open the news papers everyday. That does indicate that there is a sense of growing disquiet”</a:t>
            </a:r>
            <a:endParaRPr sz="1900"/>
          </a:p>
        </p:txBody>
      </p:sp>
      <p:pic>
        <p:nvPicPr>
          <p:cNvPr id="448" name="Google Shape;448;p73"/>
          <p:cNvPicPr preferRelativeResize="0"/>
          <p:nvPr/>
        </p:nvPicPr>
        <p:blipFill>
          <a:blip r:embed="rId3">
            <a:alphaModFix/>
          </a:blip>
          <a:stretch>
            <a:fillRect/>
          </a:stretch>
        </p:blipFill>
        <p:spPr>
          <a:xfrm>
            <a:off x="0" y="0"/>
            <a:ext cx="9143999" cy="3290363"/>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74"/>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What rules inference are used in this argument? </a:t>
            </a:r>
            <a:endParaRPr sz="2600">
              <a:solidFill>
                <a:schemeClr val="dk1"/>
              </a:solidFill>
            </a:endParaRPr>
          </a:p>
          <a:p>
            <a:pPr indent="0" lvl="0" marL="0" rtl="0" algn="l">
              <a:spcBef>
                <a:spcPts val="0"/>
              </a:spcBef>
              <a:spcAft>
                <a:spcPts val="0"/>
              </a:spcAft>
              <a:buNone/>
            </a:pPr>
            <a:r>
              <a:rPr lang="en" sz="2600">
                <a:solidFill>
                  <a:schemeClr val="dk1"/>
                </a:solidFill>
              </a:rPr>
              <a:t>"No man is an island. Manhattan is an island. Therefore, Manhattan is not a man."</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b="1" lang="en" sz="2600">
                <a:solidFill>
                  <a:schemeClr val="dk1"/>
                </a:solidFill>
              </a:rPr>
              <a:t>Q.</a:t>
            </a:r>
            <a:r>
              <a:rPr lang="en" sz="2600">
                <a:solidFill>
                  <a:schemeClr val="dk1"/>
                </a:solidFill>
              </a:rPr>
              <a:t> </a:t>
            </a:r>
            <a:r>
              <a:rPr lang="en" sz="2600">
                <a:solidFill>
                  <a:schemeClr val="dk1"/>
                </a:solidFill>
              </a:rPr>
              <a:t>Use rules of inference to find out for the hypotheses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"Randy works hard,"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"If Randy works hard, then he is a dull boy," and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"If Randy is a dull boy, then he will not get the job",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which one of  the following two statements can be implied</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1. "Randy will get the job"</a:t>
            </a:r>
            <a:endParaRPr sz="2600">
              <a:solidFill>
                <a:schemeClr val="dk1"/>
              </a:solidFill>
            </a:endParaRPr>
          </a:p>
          <a:p>
            <a:pPr indent="0" lvl="0" marL="0" rtl="0" algn="l">
              <a:spcBef>
                <a:spcPts val="0"/>
              </a:spcBef>
              <a:spcAft>
                <a:spcPts val="0"/>
              </a:spcAft>
              <a:buNone/>
            </a:pPr>
            <a:r>
              <a:rPr lang="en" sz="2600">
                <a:solidFill>
                  <a:schemeClr val="dk1"/>
                </a:solidFill>
              </a:rPr>
              <a:t>2. "Randy will not get the job"</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75"/>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What rules of inference are used in this famous argument?</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"All men are mortal. Socrates is a man. Therefore, Socrates is mortal."</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b="1" lang="en" sz="2600">
                <a:solidFill>
                  <a:schemeClr val="dk1"/>
                </a:solidFill>
              </a:rPr>
              <a:t>Q.</a:t>
            </a:r>
            <a:r>
              <a:rPr lang="en" sz="2600">
                <a:solidFill>
                  <a:schemeClr val="dk1"/>
                </a:solidFill>
              </a:rPr>
              <a:t> Use rules of inference to show that the hypotheses "If it does not rain or if it is not foggy, then the sailing race will be held and the </a:t>
            </a:r>
            <a:r>
              <a:rPr lang="en" sz="2600">
                <a:solidFill>
                  <a:schemeClr val="dk1"/>
                </a:solidFill>
              </a:rPr>
              <a:t>lifesaving</a:t>
            </a:r>
            <a:r>
              <a:rPr lang="en" sz="2600">
                <a:solidFill>
                  <a:schemeClr val="dk1"/>
                </a:solidFill>
              </a:rPr>
              <a:t> </a:t>
            </a:r>
            <a:r>
              <a:rPr lang="en" sz="2600">
                <a:solidFill>
                  <a:schemeClr val="dk1"/>
                </a:solidFill>
              </a:rPr>
              <a:t>demonstration</a:t>
            </a:r>
            <a:r>
              <a:rPr lang="en" sz="2600">
                <a:solidFill>
                  <a:schemeClr val="dk1"/>
                </a:solidFill>
              </a:rPr>
              <a:t> will go on," "If the sailing race is held, then the trophy will be awarded," and "The trophy was not awarded" imply the conclusion "It rained".</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76"/>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In the domain of a selected group of men, we know that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“Every man is married or happy”,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“Every man is </a:t>
            </a:r>
            <a:r>
              <a:rPr lang="en" sz="2600">
                <a:solidFill>
                  <a:schemeClr val="dk1"/>
                </a:solidFill>
              </a:rPr>
              <a:t>rich or </a:t>
            </a:r>
            <a:r>
              <a:rPr lang="en" sz="2600">
                <a:solidFill>
                  <a:schemeClr val="dk1"/>
                </a:solidFill>
              </a:rPr>
              <a:t>not happy”,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“If a man is lazy then he is not rich” and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“There is a man, who is not married”.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Use rules of inference (including quantifiers) to show that the above hypotheses imply the conclusion </a:t>
            </a:r>
            <a:r>
              <a:rPr b="1" lang="en" sz="2600">
                <a:solidFill>
                  <a:schemeClr val="dk1"/>
                </a:solidFill>
              </a:rPr>
              <a:t>“There is a man, who is not lazy”</a:t>
            </a:r>
            <a:r>
              <a:rPr lang="en" sz="2600">
                <a:solidFill>
                  <a:schemeClr val="dk1"/>
                </a:solidFill>
              </a:rPr>
              <a:t>.</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nvSpPr>
        <p:spPr>
          <a:xfrm>
            <a:off x="270900" y="270900"/>
            <a:ext cx="77706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Modus Ponens</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means, the way that affirms by affirming</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aka Rule of Detachment</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are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find a job”</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lose the election, then will drink poison”</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 lost the election”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Therefore, “I will drink poison”</a:t>
            </a:r>
            <a:endParaRPr sz="2400">
              <a:solidFill>
                <a:schemeClr val="dk1"/>
              </a:solidFill>
            </a:endParaRPr>
          </a:p>
        </p:txBody>
      </p:sp>
      <p:sp>
        <p:nvSpPr>
          <p:cNvPr id="76" name="Google Shape;76;p14"/>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p>
        </p:txBody>
      </p:sp>
      <p:sp>
        <p:nvSpPr>
          <p:cNvPr id="77" name="Google Shape;77;p1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Use rules of inference to show that the premises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If he gets a bonus, then he will buy a car</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If he gets a salary-hike, then he will buy a house</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His wife will be sad only if he neither buys a car nor buys a house</a:t>
            </a:r>
            <a:r>
              <a:rPr b="1" lang="en" sz="2600">
                <a:solidFill>
                  <a:schemeClr val="dk1"/>
                </a:solidFill>
              </a:rPr>
              <a:t>”</a:t>
            </a:r>
            <a:r>
              <a:rPr lang="en" sz="2600">
                <a:solidFill>
                  <a:schemeClr val="dk1"/>
                </a:solidFill>
              </a:rPr>
              <a:t> and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He will get a bonus or a salary-hike</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imply the conclusion </a:t>
            </a:r>
            <a:endParaRPr b="1"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His wife will not be sad</a:t>
            </a:r>
            <a:r>
              <a:rPr b="1" lang="en" sz="2600">
                <a:solidFill>
                  <a:schemeClr val="dk1"/>
                </a:solidFill>
              </a:rPr>
              <a:t>”</a:t>
            </a:r>
            <a:r>
              <a:rPr lang="en" sz="2600">
                <a:solidFill>
                  <a:schemeClr val="dk1"/>
                </a:solidFill>
              </a:rPr>
              <a:t>.</a:t>
            </a:r>
            <a:endParaRPr sz="2600"/>
          </a:p>
        </p:txBody>
      </p:sp>
      <p:sp>
        <p:nvSpPr>
          <p:cNvPr id="472" name="Google Shape;472;p7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8"/>
          <p:cNvSpPr txBox="1"/>
          <p:nvPr/>
        </p:nvSpPr>
        <p:spPr>
          <a:xfrm>
            <a:off x="270900" y="270900"/>
            <a:ext cx="8556000" cy="57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Q: </a:t>
            </a:r>
            <a:r>
              <a:rPr lang="en" sz="2600"/>
              <a:t>There are three people A, B and C. A is looking at B and B is looking at C. A is married and C is not. Does it follow that a married person is looking at an unmarried one? Justify.</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solidFill>
                  <a:schemeClr val="dk1"/>
                </a:solidFill>
              </a:rPr>
              <a:t>Unrelated fact:</a:t>
            </a:r>
            <a:r>
              <a:rPr lang="en" sz="2600">
                <a:solidFill>
                  <a:schemeClr val="dk1"/>
                </a:solidFill>
              </a:rPr>
              <a:t> Anterior Cingulate Cortex is a part of the brain, which monitors step-by-step process of problem solving. So, it’s the control center of logic. It coordinates all the information stored in your memory to think of creative solutions to the puzzles.</a:t>
            </a:r>
            <a:endParaRPr sz="2600"/>
          </a:p>
        </p:txBody>
      </p:sp>
      <p:sp>
        <p:nvSpPr>
          <p:cNvPr id="478" name="Google Shape;478;p7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Puzzle:</a:t>
            </a:r>
            <a:r>
              <a:rPr lang="en" sz="2600">
                <a:solidFill>
                  <a:schemeClr val="dk1"/>
                </a:solidFill>
              </a:rPr>
              <a:t> Each student of our department always tells the truth or always lies. A student gives only a “Yes” or a “No” response to a question a visitor asks. Suppose a visitor arrives for visiting the chairperson of the department and has come to a fork where one way leads to the chairperson’s room and the other way does not. One of our students is standing at the fork. What one question can the visitor ask the student to determine which way leads to the chairperson’s room?</a:t>
            </a:r>
            <a:endParaRPr sz="2600"/>
          </a:p>
        </p:txBody>
      </p:sp>
      <p:sp>
        <p:nvSpPr>
          <p:cNvPr id="484" name="Google Shape;484;p7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80"/>
          <p:cNvSpPr txBox="1"/>
          <p:nvPr/>
        </p:nvSpPr>
        <p:spPr>
          <a:xfrm>
            <a:off x="270900" y="228125"/>
            <a:ext cx="5866800" cy="20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&lt; End of Logic. Long live logic! /&gt;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rgbClr val="FF0000"/>
                </a:solidFill>
              </a:rPr>
              <a:t>¬false</a:t>
            </a:r>
            <a:endParaRPr sz="3000">
              <a:solidFill>
                <a:srgbClr val="FF0000"/>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endParaRPr sz="3000"/>
          </a:p>
        </p:txBody>
      </p:sp>
      <p:sp>
        <p:nvSpPr>
          <p:cNvPr id="490" name="Google Shape;490;p8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1" name="Google Shape;491;p80"/>
          <p:cNvPicPr preferRelativeResize="0"/>
          <p:nvPr/>
        </p:nvPicPr>
        <p:blipFill>
          <a:blip r:embed="rId3">
            <a:alphaModFix/>
          </a:blip>
          <a:stretch>
            <a:fillRect/>
          </a:stretch>
        </p:blipFill>
        <p:spPr>
          <a:xfrm>
            <a:off x="3090300" y="3828400"/>
            <a:ext cx="6065174" cy="2580925"/>
          </a:xfrm>
          <a:prstGeom prst="rect">
            <a:avLst/>
          </a:prstGeom>
          <a:noFill/>
          <a:ln>
            <a:noFill/>
          </a:ln>
        </p:spPr>
      </p:pic>
      <p:pic>
        <p:nvPicPr>
          <p:cNvPr id="492" name="Google Shape;492;p80"/>
          <p:cNvPicPr preferRelativeResize="0"/>
          <p:nvPr/>
        </p:nvPicPr>
        <p:blipFill>
          <a:blip r:embed="rId4">
            <a:alphaModFix/>
          </a:blip>
          <a:stretch>
            <a:fillRect/>
          </a:stretch>
        </p:blipFill>
        <p:spPr>
          <a:xfrm>
            <a:off x="1468025" y="941025"/>
            <a:ext cx="4246975" cy="239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p:txBody>
      </p:sp>
      <p:sp>
        <p:nvSpPr>
          <p:cNvPr id="83" name="Google Shape;83;p15"/>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Modus Tollens</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means, the way that denies by denying</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aka Denying the Consequent</a:t>
            </a:r>
            <a:endParaRPr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did not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were not not topper of the class”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“When I earn a lot of money, I will buy a </a:t>
            </a:r>
            <a:r>
              <a:rPr lang="en" sz="2400">
                <a:solidFill>
                  <a:schemeClr val="dk1"/>
                </a:solidFill>
              </a:rPr>
              <a:t>bungalow</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 have not bought a </a:t>
            </a:r>
            <a:r>
              <a:rPr lang="en" sz="2400">
                <a:solidFill>
                  <a:schemeClr val="dk1"/>
                </a:solidFill>
              </a:rPr>
              <a:t>bungalow</a:t>
            </a:r>
            <a:r>
              <a:rPr lang="en" sz="2400">
                <a:solidFill>
                  <a:schemeClr val="dk1"/>
                </a:solidFill>
              </a:rPr>
              <a:t> yet”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 have not earnt a lot of money”</a:t>
            </a:r>
            <a:endParaRPr sz="2400">
              <a:solidFill>
                <a:schemeClr val="dk1"/>
              </a:solidFill>
            </a:endParaRPr>
          </a:p>
        </p:txBody>
      </p:sp>
      <p:sp>
        <p:nvSpPr>
          <p:cNvPr id="84" name="Google Shape;84;p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were not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not a find a job”</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a Government is doing a good job, the economy of the country goes up”</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 economy of our country is going up”</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“Our </a:t>
            </a:r>
            <a:r>
              <a:rPr lang="en" sz="2400">
                <a:solidFill>
                  <a:schemeClr val="dk1"/>
                </a:solidFill>
              </a:rPr>
              <a:t>Government is doing a good job</a:t>
            </a:r>
            <a:r>
              <a:rPr lang="en" sz="2400">
                <a:solidFill>
                  <a:schemeClr val="dk1"/>
                </a:solidFill>
              </a:rPr>
              <a:t>”</a:t>
            </a:r>
            <a:endParaRPr sz="2400">
              <a:solidFill>
                <a:schemeClr val="dk1"/>
              </a:solidFill>
            </a:endParaRPr>
          </a:p>
        </p:txBody>
      </p:sp>
      <p:sp>
        <p:nvSpPr>
          <p:cNvPr id="90" name="Google Shape;90;p1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