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Gill Sans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1F0FF0E-04D8-4BD0-8ED5-89AE5459789D}">
  <a:tblStyle styleId="{71F0FF0E-04D8-4BD0-8ED5-89AE5459789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2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2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GillSans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Gill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Gill Sans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Gill Sans"/>
              <a:buNone/>
              <a:defRPr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36" name="Google Shape;36;p5"/>
          <p:cNvGraphicFramePr/>
          <p:nvPr/>
        </p:nvGraphicFramePr>
        <p:xfrm>
          <a:off x="533400" y="12763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{71F0FF0E-04D8-4BD0-8ED5-89AE5459789D}</a:tableStyleId>
              </a:tblPr>
              <a:tblGrid>
                <a:gridCol w="897475"/>
                <a:gridCol w="897475"/>
                <a:gridCol w="897475"/>
                <a:gridCol w="897475"/>
                <a:gridCol w="897475"/>
                <a:gridCol w="897475"/>
                <a:gridCol w="897475"/>
                <a:gridCol w="897475"/>
                <a:gridCol w="897475"/>
              </a:tblGrid>
              <a:tr h="478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</a:tr>
              <a:tr h="478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</a:tr>
              <a:tr h="478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</a:tr>
              <a:tr h="478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</a:tr>
              <a:tr h="478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</a:tr>
              <a:tr h="478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</a:tr>
              <a:tr h="478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128713"/>
            <a:ext cx="4038600" cy="3348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∙"/>
              <a:defRPr sz="20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º"/>
              <a:defRPr sz="20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128713"/>
            <a:ext cx="4038600" cy="3348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∙"/>
              <a:defRPr sz="20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º"/>
              <a:defRPr sz="20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762000" y="2800350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Gill Sans"/>
              <a:buNone/>
              <a:defRPr b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∙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Char char="º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Gill Sans"/>
              <a:buNone/>
            </a:pPr>
            <a:r>
              <a:rPr lang="en-IN" sz="3600"/>
              <a:t>U53: Coding Theory, Hamming Codes</a:t>
            </a:r>
            <a:endParaRPr sz="3600"/>
          </a:p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827584" y="2931790"/>
            <a:ext cx="6944816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>
                <a:solidFill>
                  <a:schemeClr val="dk1"/>
                </a:solidFill>
              </a:rPr>
              <a:t>K. Rajanikanth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457200" y="205979"/>
            <a:ext cx="8458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Gill Sans"/>
              <a:buNone/>
            </a:pPr>
            <a:r>
              <a:rPr lang="en-IN"/>
              <a:t>Transmission Errors</a:t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chemeClr val="dk1"/>
                </a:solidFill>
              </a:rPr>
              <a:t>If x is the transmitted word and y is the received word, then the number of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chemeClr val="dk1"/>
                </a:solidFill>
              </a:rPr>
              <a:t>bits which were transmitted erroneously is w (x⊕y)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	Example:  Transmitted word </a:t>
            </a:r>
            <a:r>
              <a:rPr lang="en-IN">
                <a:solidFill>
                  <a:schemeClr val="dk1"/>
                </a:solidFill>
              </a:rPr>
              <a:t>x = 0 1 1 0 0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chemeClr val="dk1"/>
                </a:solidFill>
              </a:rPr>
              <a:t>		       Received word    y  = 1 1 1 0 1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chemeClr val="dk1"/>
                </a:solidFill>
              </a:rPr>
              <a:t>				 d(x, y) = w (x⊕y) = w (1 0 0 0 1) = 2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chemeClr val="dk1"/>
                </a:solidFill>
              </a:rPr>
              <a:t>                    Number of bits which were transmitted erroneously = 2</a:t>
            </a:r>
            <a:endParaRPr/>
          </a:p>
        </p:txBody>
      </p:sp>
      <p:sp>
        <p:nvSpPr>
          <p:cNvPr id="159" name="Google Shape;159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November 2019</a:t>
            </a:r>
            <a:endParaRPr/>
          </a:p>
        </p:txBody>
      </p:sp>
      <p:sp>
        <p:nvSpPr>
          <p:cNvPr id="160" name="Google Shape;160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K. Rajanikanth</a:t>
            </a:r>
            <a:endParaRPr/>
          </a:p>
        </p:txBody>
      </p:sp>
      <p:sp>
        <p:nvSpPr>
          <p:cNvPr id="161" name="Google Shape;161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457200" y="205979"/>
            <a:ext cx="8458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Gill Sans"/>
              <a:buNone/>
            </a:pPr>
            <a:r>
              <a:rPr lang="en-IN"/>
              <a:t>Properties of Distance Function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457200" y="1200151"/>
            <a:ext cx="8229600" cy="167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IN">
                <a:solidFill>
                  <a:schemeClr val="dk1"/>
                </a:solidFill>
              </a:rPr>
              <a:t>d (x, y) = d (y, x)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IN">
                <a:solidFill>
                  <a:schemeClr val="dk1"/>
                </a:solidFill>
              </a:rPr>
              <a:t>d(x, y)  ≥ 0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IN">
                <a:solidFill>
                  <a:schemeClr val="dk1"/>
                </a:solidFill>
              </a:rPr>
              <a:t>d (x, y) = 0 iff x = y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IN">
                <a:solidFill>
                  <a:schemeClr val="dk1"/>
                </a:solidFill>
              </a:rPr>
              <a:t>d (x, y) ≤ d(x, z) + d (z, y)   (Proof?)</a:t>
            </a:r>
            <a:endParaRPr/>
          </a:p>
        </p:txBody>
      </p:sp>
      <p:sp>
        <p:nvSpPr>
          <p:cNvPr id="168" name="Google Shape;168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November 2019</a:t>
            </a:r>
            <a:endParaRPr/>
          </a:p>
        </p:txBody>
      </p:sp>
      <p:sp>
        <p:nvSpPr>
          <p:cNvPr id="169" name="Google Shape;169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K. Rajanikanth</a:t>
            </a:r>
            <a:endParaRPr/>
          </a:p>
        </p:txBody>
      </p:sp>
      <p:sp>
        <p:nvSpPr>
          <p:cNvPr id="170" name="Google Shape;170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457200" y="3105150"/>
            <a:ext cx="82296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Hint: w (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x⊕y) ≤ w (x) + w (y)  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457200" y="205979"/>
            <a:ext cx="8458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Gill Sans"/>
              <a:buNone/>
            </a:pPr>
            <a:r>
              <a:rPr lang="en-IN"/>
              <a:t>Minimum Distance, Error Correction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Let G be a block code. codewords are of length n. G = {x</a:t>
            </a:r>
            <a:r>
              <a:rPr baseline="-25000" lang="en-IN">
                <a:solidFill>
                  <a:schemeClr val="dk1"/>
                </a:solidFill>
              </a:rPr>
              <a:t>1</a:t>
            </a:r>
            <a:r>
              <a:rPr lang="en-IN">
                <a:solidFill>
                  <a:schemeClr val="dk1"/>
                </a:solidFill>
              </a:rPr>
              <a:t> , x</a:t>
            </a:r>
            <a:r>
              <a:rPr baseline="-25000" lang="en-IN">
                <a:solidFill>
                  <a:schemeClr val="dk1"/>
                </a:solidFill>
              </a:rPr>
              <a:t>2</a:t>
            </a:r>
            <a:r>
              <a:rPr lang="en-IN">
                <a:solidFill>
                  <a:schemeClr val="dk1"/>
                </a:solidFill>
              </a:rPr>
              <a:t> , x</a:t>
            </a:r>
            <a:r>
              <a:rPr baseline="-25000" lang="en-IN">
                <a:solidFill>
                  <a:schemeClr val="dk1"/>
                </a:solidFill>
              </a:rPr>
              <a:t>3</a:t>
            </a:r>
            <a:r>
              <a:rPr lang="en-IN">
                <a:solidFill>
                  <a:schemeClr val="dk1"/>
                </a:solidFill>
              </a:rPr>
              <a:t> , ... , x</a:t>
            </a:r>
            <a:r>
              <a:rPr baseline="-25000" lang="en-IN">
                <a:solidFill>
                  <a:schemeClr val="dk1"/>
                </a:solidFill>
              </a:rPr>
              <a:t>N</a:t>
            </a:r>
            <a:r>
              <a:rPr lang="en-IN">
                <a:solidFill>
                  <a:schemeClr val="dk1"/>
                </a:solidFill>
              </a:rPr>
              <a:t> }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distance of G = minimum distance between any pair of distinct code 		  words in G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Let y be the received word. What could be the transmitted word x?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Maximum Likelihood Decoding Criterion: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chemeClr val="dk1"/>
                </a:solidFill>
              </a:rPr>
              <a:t>	Let P (x</a:t>
            </a:r>
            <a:r>
              <a:rPr baseline="-25000" lang="en-IN">
                <a:solidFill>
                  <a:schemeClr val="dk1"/>
                </a:solidFill>
              </a:rPr>
              <a:t>j </a:t>
            </a:r>
            <a:r>
              <a:rPr lang="en-IN">
                <a:solidFill>
                  <a:schemeClr val="dk1"/>
                </a:solidFill>
              </a:rPr>
              <a:t>/ y) = Probability that x</a:t>
            </a:r>
            <a:r>
              <a:rPr baseline="-25000" lang="en-IN">
                <a:solidFill>
                  <a:schemeClr val="dk1"/>
                </a:solidFill>
              </a:rPr>
              <a:t>j  </a:t>
            </a:r>
            <a:r>
              <a:rPr lang="en-IN">
                <a:solidFill>
                  <a:schemeClr val="dk1"/>
                </a:solidFill>
              </a:rPr>
              <a:t>is the transmitted word given that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chemeClr val="dk1"/>
                </a:solidFill>
              </a:rPr>
              <a:t>			 y is the received word  (How to compute this!)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chemeClr val="dk1"/>
                </a:solidFill>
              </a:rPr>
              <a:t>	x</a:t>
            </a:r>
            <a:r>
              <a:rPr baseline="-25000" lang="en-IN">
                <a:solidFill>
                  <a:schemeClr val="dk1"/>
                </a:solidFill>
              </a:rPr>
              <a:t>k</a:t>
            </a:r>
            <a:r>
              <a:rPr lang="en-IN">
                <a:solidFill>
                  <a:schemeClr val="dk1"/>
                </a:solidFill>
              </a:rPr>
              <a:t> is the transmitted word if P (x</a:t>
            </a:r>
            <a:r>
              <a:rPr baseline="-25000" lang="en-IN">
                <a:solidFill>
                  <a:schemeClr val="dk1"/>
                </a:solidFill>
              </a:rPr>
              <a:t>k </a:t>
            </a:r>
            <a:r>
              <a:rPr lang="en-IN">
                <a:solidFill>
                  <a:schemeClr val="dk1"/>
                </a:solidFill>
              </a:rPr>
              <a:t>/ y) is the largest among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chemeClr val="dk1"/>
                </a:solidFill>
              </a:rPr>
              <a:t>	 P (x</a:t>
            </a:r>
            <a:r>
              <a:rPr baseline="-25000" lang="en-IN">
                <a:solidFill>
                  <a:schemeClr val="dk1"/>
                </a:solidFill>
              </a:rPr>
              <a:t>j </a:t>
            </a:r>
            <a:r>
              <a:rPr lang="en-IN">
                <a:solidFill>
                  <a:schemeClr val="dk1"/>
                </a:solidFill>
              </a:rPr>
              <a:t>/ y) , j = 1 to N</a:t>
            </a:r>
            <a:endParaRPr/>
          </a:p>
        </p:txBody>
      </p:sp>
      <p:sp>
        <p:nvSpPr>
          <p:cNvPr id="178" name="Google Shape;178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November 2019</a:t>
            </a:r>
            <a:endParaRPr/>
          </a:p>
        </p:txBody>
      </p:sp>
      <p:sp>
        <p:nvSpPr>
          <p:cNvPr id="179" name="Google Shape;179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K. Rajanikanth</a:t>
            </a:r>
            <a:endParaRPr/>
          </a:p>
        </p:txBody>
      </p:sp>
      <p:sp>
        <p:nvSpPr>
          <p:cNvPr id="180" name="Google Shape;180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457200" y="205979"/>
            <a:ext cx="8458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Gill Sans"/>
              <a:buNone/>
            </a:pPr>
            <a:r>
              <a:rPr lang="en-IN"/>
              <a:t>Minimum Distance, Error Correction (2)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457200" y="1165624"/>
            <a:ext cx="8229600" cy="3463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P (x</a:t>
            </a:r>
            <a:r>
              <a:rPr baseline="-25000" lang="en-IN">
                <a:solidFill>
                  <a:schemeClr val="dk1"/>
                </a:solidFill>
              </a:rPr>
              <a:t>j </a:t>
            </a:r>
            <a:r>
              <a:rPr lang="en-IN">
                <a:solidFill>
                  <a:schemeClr val="dk1"/>
                </a:solidFill>
              </a:rPr>
              <a:t>/ y) = ?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Assume that errors in positions are independent and are equi-probable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Probability of error in a single position = p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Let d (x</a:t>
            </a:r>
            <a:r>
              <a:rPr baseline="-25000" lang="en-IN">
                <a:solidFill>
                  <a:schemeClr val="dk1"/>
                </a:solidFill>
              </a:rPr>
              <a:t>j ,</a:t>
            </a:r>
            <a:r>
              <a:rPr lang="en-IN">
                <a:solidFill>
                  <a:schemeClr val="dk1"/>
                </a:solidFill>
              </a:rPr>
              <a:t> y) = t</a:t>
            </a:r>
            <a:r>
              <a:rPr baseline="-25000" lang="en-IN">
                <a:solidFill>
                  <a:schemeClr val="dk1"/>
                </a:solidFill>
              </a:rPr>
              <a:t> 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Then P (x</a:t>
            </a:r>
            <a:r>
              <a:rPr baseline="-25000" lang="en-IN">
                <a:solidFill>
                  <a:schemeClr val="dk1"/>
                </a:solidFill>
              </a:rPr>
              <a:t>j </a:t>
            </a:r>
            <a:r>
              <a:rPr lang="en-IN">
                <a:solidFill>
                  <a:schemeClr val="dk1"/>
                </a:solidFill>
              </a:rPr>
              <a:t>/ y) = p</a:t>
            </a:r>
            <a:r>
              <a:rPr baseline="30000" lang="en-IN">
                <a:solidFill>
                  <a:schemeClr val="dk1"/>
                </a:solidFill>
              </a:rPr>
              <a:t>t</a:t>
            </a:r>
            <a:r>
              <a:rPr baseline="-25000" lang="en-IN">
                <a:solidFill>
                  <a:schemeClr val="dk1"/>
                </a:solidFill>
              </a:rPr>
              <a:t> </a:t>
            </a:r>
            <a:r>
              <a:rPr lang="en-IN">
                <a:solidFill>
                  <a:schemeClr val="dk1"/>
                </a:solidFill>
              </a:rPr>
              <a:t> (1 – p)</a:t>
            </a:r>
            <a:r>
              <a:rPr baseline="30000" lang="en-IN">
                <a:solidFill>
                  <a:schemeClr val="dk1"/>
                </a:solidFill>
              </a:rPr>
              <a:t>(n-t)</a:t>
            </a:r>
            <a:r>
              <a:rPr lang="en-IN">
                <a:solidFill>
                  <a:schemeClr val="dk1"/>
                </a:solidFill>
              </a:rPr>
              <a:t>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For p ‹ 0.5, smaller d (x</a:t>
            </a:r>
            <a:r>
              <a:rPr baseline="-25000" lang="en-IN">
                <a:solidFill>
                  <a:schemeClr val="dk1"/>
                </a:solidFill>
              </a:rPr>
              <a:t>j ,</a:t>
            </a:r>
            <a:r>
              <a:rPr lang="en-IN">
                <a:solidFill>
                  <a:schemeClr val="dk1"/>
                </a:solidFill>
              </a:rPr>
              <a:t> y) leads to larger P (x</a:t>
            </a:r>
            <a:r>
              <a:rPr baseline="-25000" lang="en-IN">
                <a:solidFill>
                  <a:schemeClr val="dk1"/>
                </a:solidFill>
              </a:rPr>
              <a:t>j </a:t>
            </a:r>
            <a:r>
              <a:rPr lang="en-IN">
                <a:solidFill>
                  <a:schemeClr val="dk1"/>
                </a:solidFill>
              </a:rPr>
              <a:t>/ y)  (Prove!)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Thus we decode x</a:t>
            </a:r>
            <a:r>
              <a:rPr baseline="-25000" lang="en-IN">
                <a:solidFill>
                  <a:schemeClr val="dk1"/>
                </a:solidFill>
              </a:rPr>
              <a:t>k</a:t>
            </a:r>
            <a:r>
              <a:rPr lang="en-IN">
                <a:solidFill>
                  <a:schemeClr val="dk1"/>
                </a:solidFill>
              </a:rPr>
              <a:t> is the transmitted word if d (x</a:t>
            </a:r>
            <a:r>
              <a:rPr baseline="-25000" lang="en-IN">
                <a:solidFill>
                  <a:schemeClr val="dk1"/>
                </a:solidFill>
              </a:rPr>
              <a:t>k  </a:t>
            </a:r>
            <a:r>
              <a:rPr lang="en-IN">
                <a:solidFill>
                  <a:schemeClr val="dk1"/>
                </a:solidFill>
              </a:rPr>
              <a:t>,  y) is the smallest among d (x</a:t>
            </a:r>
            <a:r>
              <a:rPr baseline="-25000" lang="en-IN">
                <a:solidFill>
                  <a:schemeClr val="dk1"/>
                </a:solidFill>
              </a:rPr>
              <a:t>j </a:t>
            </a:r>
            <a:r>
              <a:rPr lang="en-IN">
                <a:solidFill>
                  <a:schemeClr val="dk1"/>
                </a:solidFill>
              </a:rPr>
              <a:t>, y) , j = 1 to 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i="1" lang="en-IN">
                <a:solidFill>
                  <a:schemeClr val="dk1"/>
                </a:solidFill>
              </a:rPr>
              <a:t>Maximum Likelihood Decoding = Minimum Distance Decoding!</a:t>
            </a:r>
            <a:endParaRPr i="1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7" name="Google Shape;187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November 2019</a:t>
            </a:r>
            <a:endParaRPr/>
          </a:p>
        </p:txBody>
      </p:sp>
      <p:sp>
        <p:nvSpPr>
          <p:cNvPr id="188" name="Google Shape;188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K. Rajanikanth</a:t>
            </a:r>
            <a:endParaRPr/>
          </a:p>
        </p:txBody>
      </p:sp>
      <p:sp>
        <p:nvSpPr>
          <p:cNvPr id="189" name="Google Shape;189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457200" y="205979"/>
            <a:ext cx="8458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Gill Sans"/>
              <a:buNone/>
            </a:pPr>
            <a:r>
              <a:rPr lang="en-IN"/>
              <a:t>Minimum Distance, Error Correction (3)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457200" y="1165624"/>
            <a:ext cx="8229600" cy="3463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Let M be minimum distance of a block code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Let C be the number of errors we want the code to correct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Let D be the number of errors we want the code to detect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Obviously, C &lt;= 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Then M = C + D + 1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Example: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>
                <a:solidFill>
                  <a:schemeClr val="dk1"/>
                </a:solidFill>
              </a:rPr>
              <a:t>M = 4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>
                <a:solidFill>
                  <a:schemeClr val="dk1"/>
                </a:solidFill>
              </a:rPr>
              <a:t>We can detect up to 3 errors and correct none OR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>
                <a:solidFill>
                  <a:schemeClr val="dk1"/>
                </a:solidFill>
              </a:rPr>
              <a:t>Detect up to 2 errors and correct up to 1 error	(how?)</a:t>
            </a:r>
            <a:endParaRPr/>
          </a:p>
        </p:txBody>
      </p:sp>
      <p:sp>
        <p:nvSpPr>
          <p:cNvPr id="196" name="Google Shape;196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November 2019</a:t>
            </a:r>
            <a:endParaRPr/>
          </a:p>
        </p:txBody>
      </p:sp>
      <p:sp>
        <p:nvSpPr>
          <p:cNvPr id="197" name="Google Shape;197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K. Rajanikanth</a:t>
            </a:r>
            <a:endParaRPr/>
          </a:p>
        </p:txBody>
      </p:sp>
      <p:sp>
        <p:nvSpPr>
          <p:cNvPr id="198" name="Google Shape;198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457200" y="205979"/>
            <a:ext cx="8458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Gill Sans"/>
              <a:buNone/>
            </a:pPr>
            <a:r>
              <a:rPr lang="en-IN"/>
              <a:t>Minimum Distance, Error Correction (4)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457200" y="1165624"/>
            <a:ext cx="8229600" cy="3463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chemeClr val="dk1"/>
                </a:solidFill>
              </a:rPr>
              <a:t>A code of distance 2t + 1 can correct t or fewer errors when minimum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chemeClr val="dk1"/>
                </a:solidFill>
              </a:rPr>
              <a:t>distance decoding criterion is used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chemeClr val="dk1"/>
                </a:solidFill>
              </a:rPr>
              <a:t>Proof: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Transmitted codeword: x; Received word: y; By assumption, d(x, y) &lt;= t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Let x’ be another codeword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>
                <a:solidFill>
                  <a:schemeClr val="dk1"/>
                </a:solidFill>
              </a:rPr>
              <a:t>d (x, x’) &gt;= 2t + 1;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>
                <a:solidFill>
                  <a:schemeClr val="dk1"/>
                </a:solidFill>
              </a:rPr>
              <a:t>d (x, x’) &lt;= d (x, y) + d (y, x’) 🡪 d (y, x’) &gt;= t + 1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>
                <a:solidFill>
                  <a:schemeClr val="dk1"/>
                </a:solidFill>
              </a:rPr>
              <a:t>X is selected as the codeword transmitted!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>
                <a:solidFill>
                  <a:schemeClr val="dk1"/>
                </a:solidFill>
              </a:rPr>
              <a:t>What if the minimum distance is only 2t ?</a:t>
            </a:r>
            <a:endParaRPr>
              <a:solidFill>
                <a:schemeClr val="dk1"/>
              </a:solidFill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5" name="Google Shape;205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November 2019</a:t>
            </a:r>
            <a:endParaRPr/>
          </a:p>
        </p:txBody>
      </p:sp>
      <p:sp>
        <p:nvSpPr>
          <p:cNvPr id="206" name="Google Shape;206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K. Rajanikanth</a:t>
            </a:r>
            <a:endParaRPr/>
          </a:p>
        </p:txBody>
      </p:sp>
      <p:sp>
        <p:nvSpPr>
          <p:cNvPr id="207" name="Google Shape;207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457200" y="205979"/>
            <a:ext cx="8458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Gill Sans"/>
              <a:buNone/>
            </a:pPr>
            <a:r>
              <a:rPr lang="en-IN"/>
              <a:t>Group Codes</a:t>
            </a:r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457200" y="1165624"/>
            <a:ext cx="8229600" cy="3463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Let B be the set of all binary sequences of length 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We saw that (B, </a:t>
            </a:r>
            <a:r>
              <a:rPr lang="en-I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⊕</a:t>
            </a:r>
            <a:r>
              <a:rPr lang="en-IN">
                <a:solidFill>
                  <a:schemeClr val="dk1"/>
                </a:solidFill>
              </a:rPr>
              <a:t>) is a group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G, a subset of B, is called a group code if (G, </a:t>
            </a:r>
            <a:r>
              <a:rPr lang="en-I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⊕</a:t>
            </a:r>
            <a:r>
              <a:rPr lang="en-IN">
                <a:solidFill>
                  <a:schemeClr val="dk1"/>
                </a:solidFill>
              </a:rPr>
              <a:t> ) is a subgroup of (B, ⊕ 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Example: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>
                <a:solidFill>
                  <a:schemeClr val="dk1"/>
                </a:solidFill>
              </a:rPr>
              <a:t>Consider the group (B</a:t>
            </a:r>
            <a:r>
              <a:rPr baseline="30000" lang="en-IN">
                <a:solidFill>
                  <a:schemeClr val="dk1"/>
                </a:solidFill>
              </a:rPr>
              <a:t>4</a:t>
            </a:r>
            <a:r>
              <a:rPr lang="en-IN">
                <a:solidFill>
                  <a:schemeClr val="dk1"/>
                </a:solidFill>
              </a:rPr>
              <a:t> , ⊕ 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>
                <a:solidFill>
                  <a:schemeClr val="dk1"/>
                </a:solidFill>
              </a:rPr>
              <a:t>Let G = {0000, 0011, 1101, 1110}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>
                <a:solidFill>
                  <a:schemeClr val="dk1"/>
                </a:solidFill>
              </a:rPr>
              <a:t>(G , ⊕ ) is a subgroup of (B</a:t>
            </a:r>
            <a:r>
              <a:rPr baseline="30000" lang="en-IN">
                <a:solidFill>
                  <a:schemeClr val="dk1"/>
                </a:solidFill>
              </a:rPr>
              <a:t>4</a:t>
            </a:r>
            <a:r>
              <a:rPr lang="en-IN">
                <a:solidFill>
                  <a:schemeClr val="dk1"/>
                </a:solidFill>
              </a:rPr>
              <a:t>, ⊕ )   // Prove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>
                <a:solidFill>
                  <a:schemeClr val="dk1"/>
                </a:solidFill>
              </a:rPr>
              <a:t>G is a group code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chemeClr val="dk1"/>
                </a:solidFill>
              </a:rPr>
              <a:t>(where from we got G!)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4" name="Google Shape;214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November 2019</a:t>
            </a:r>
            <a:endParaRPr/>
          </a:p>
        </p:txBody>
      </p:sp>
      <p:sp>
        <p:nvSpPr>
          <p:cNvPr id="215" name="Google Shape;215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K. Rajanikanth</a:t>
            </a:r>
            <a:endParaRPr/>
          </a:p>
        </p:txBody>
      </p:sp>
      <p:sp>
        <p:nvSpPr>
          <p:cNvPr id="216" name="Google Shape;216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457200" y="205979"/>
            <a:ext cx="8458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Gill Sans"/>
              <a:buNone/>
            </a:pPr>
            <a:r>
              <a:rPr lang="en-IN"/>
              <a:t>Hamming Codes (Group Codes)</a:t>
            </a:r>
            <a:endParaRPr/>
          </a:p>
        </p:txBody>
      </p:sp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304800" y="1165624"/>
            <a:ext cx="8686800" cy="3463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Single-error correcting codes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Highly efficient encoding and decoding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Can locate the position of the single error and thus correct it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distance of code = (d=1) + (c =1) + 1 = 3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Best use of additional bits (n – m bits)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For any r: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chemeClr val="dk1"/>
                </a:solidFill>
              </a:rPr>
              <a:t>	m = 2</a:t>
            </a:r>
            <a:r>
              <a:rPr baseline="30000" lang="en-IN">
                <a:solidFill>
                  <a:schemeClr val="dk1"/>
                </a:solidFill>
              </a:rPr>
              <a:t>r </a:t>
            </a:r>
            <a:r>
              <a:rPr lang="en-IN">
                <a:solidFill>
                  <a:schemeClr val="dk1"/>
                </a:solidFill>
              </a:rPr>
              <a:t>– 1 – r ; n = 2</a:t>
            </a:r>
            <a:r>
              <a:rPr baseline="30000" lang="en-IN">
                <a:solidFill>
                  <a:schemeClr val="dk1"/>
                </a:solidFill>
              </a:rPr>
              <a:t>r </a:t>
            </a:r>
            <a:r>
              <a:rPr lang="en-IN">
                <a:solidFill>
                  <a:schemeClr val="dk1"/>
                </a:solidFill>
              </a:rPr>
              <a:t>– 1; r bits as parity encoders!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r is selected based on the desired message length 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chemeClr val="dk1"/>
                </a:solidFill>
              </a:rPr>
              <a:t>	This gives the value of n and there by the number of parity bits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aseline="30000" lang="en-IN"/>
              <a:t>  </a:t>
            </a:r>
            <a:r>
              <a:rPr lang="en-IN"/>
              <a:t> </a:t>
            </a:r>
            <a:endParaRPr/>
          </a:p>
        </p:txBody>
      </p:sp>
      <p:sp>
        <p:nvSpPr>
          <p:cNvPr id="223" name="Google Shape;223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November 2019</a:t>
            </a:r>
            <a:endParaRPr/>
          </a:p>
        </p:txBody>
      </p:sp>
      <p:sp>
        <p:nvSpPr>
          <p:cNvPr id="224" name="Google Shape;224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K. Rajanikanth</a:t>
            </a:r>
            <a:endParaRPr/>
          </a:p>
        </p:txBody>
      </p:sp>
      <p:sp>
        <p:nvSpPr>
          <p:cNvPr id="225" name="Google Shape;225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457200" y="205979"/>
            <a:ext cx="8458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Gill Sans"/>
              <a:buNone/>
            </a:pPr>
            <a:r>
              <a:rPr lang="en-IN"/>
              <a:t>Hamming Codes (2)</a:t>
            </a:r>
            <a:endParaRPr/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304800" y="1165624"/>
            <a:ext cx="8686800" cy="3463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m = 2</a:t>
            </a:r>
            <a:r>
              <a:rPr baseline="30000" lang="en-IN">
                <a:solidFill>
                  <a:schemeClr val="dk1"/>
                </a:solidFill>
              </a:rPr>
              <a:t>r </a:t>
            </a:r>
            <a:r>
              <a:rPr lang="en-IN">
                <a:solidFill>
                  <a:schemeClr val="dk1"/>
                </a:solidFill>
              </a:rPr>
              <a:t>– 1 – r ; n = 2</a:t>
            </a:r>
            <a:r>
              <a:rPr baseline="30000" lang="en-IN">
                <a:solidFill>
                  <a:schemeClr val="dk1"/>
                </a:solidFill>
              </a:rPr>
              <a:t>r </a:t>
            </a:r>
            <a:r>
              <a:rPr lang="en-IN">
                <a:solidFill>
                  <a:schemeClr val="dk1"/>
                </a:solidFill>
              </a:rPr>
              <a:t>– 1; r bits as parity encoders!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Depending on where we place the parity bits, the encoding matrix is formed as seen earlier for generating group codes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One popular approach: The r parity bits are located in positions 1, 2, 4, ..., 2</a:t>
            </a:r>
            <a:r>
              <a:rPr baseline="30000" lang="en-IN">
                <a:solidFill>
                  <a:schemeClr val="dk1"/>
                </a:solidFill>
              </a:rPr>
              <a:t>r-1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chemeClr val="dk1"/>
                </a:solidFill>
              </a:rPr>
              <a:t>Example: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Let r = 3 ; m = 4; n = 7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parity bits are in positions 1, 2, and 4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Message bits in the remaining 4 positions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Thus, if message is a= a1, a2, a3, a4 then code word is b = b1, b2, b3, b4, b5, b6, b7 where b1, b2, b4 are parity check bits and b3 =a1; b5=a2; b6=a3; and b7=a4</a:t>
            </a:r>
            <a:endParaRPr/>
          </a:p>
        </p:txBody>
      </p:sp>
      <p:sp>
        <p:nvSpPr>
          <p:cNvPr id="232" name="Google Shape;232;p2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November 2019</a:t>
            </a:r>
            <a:endParaRPr/>
          </a:p>
        </p:txBody>
      </p:sp>
      <p:sp>
        <p:nvSpPr>
          <p:cNvPr id="233" name="Google Shape;233;p2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K. Rajanikanth</a:t>
            </a:r>
            <a:endParaRPr/>
          </a:p>
        </p:txBody>
      </p:sp>
      <p:sp>
        <p:nvSpPr>
          <p:cNvPr id="234" name="Google Shape;234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457200" y="205979"/>
            <a:ext cx="8458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Gill Sans"/>
              <a:buNone/>
            </a:pPr>
            <a:r>
              <a:rPr lang="en-IN"/>
              <a:t>Hamming Codes (3)</a:t>
            </a:r>
            <a:endParaRPr/>
          </a:p>
        </p:txBody>
      </p:sp>
      <p:sp>
        <p:nvSpPr>
          <p:cNvPr id="240" name="Google Shape;240;p27"/>
          <p:cNvSpPr txBox="1"/>
          <p:nvPr>
            <p:ph idx="1" type="body"/>
          </p:nvPr>
        </p:nvSpPr>
        <p:spPr>
          <a:xfrm>
            <a:off x="304800" y="1165624"/>
            <a:ext cx="8686800" cy="3463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chemeClr val="dk1"/>
                </a:solidFill>
              </a:rPr>
              <a:t>Example (continued):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Message a is 1 x 4 row vector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Encoding Boolean matrix is e  is  4 x 7 matrix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Codeword b  is 1 x 7 row vector; b = a * 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e is formed as follows: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>
                <a:solidFill>
                  <a:schemeClr val="dk1"/>
                </a:solidFill>
              </a:rPr>
              <a:t>Columns other than 1, 2, and 4 (parity columns) form identity matrix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>
                <a:solidFill>
                  <a:schemeClr val="dk1"/>
                </a:solidFill>
              </a:rPr>
              <a:t>Parity columns are any distinct, non-zero columns!</a:t>
            </a:r>
            <a:endParaRPr/>
          </a:p>
        </p:txBody>
      </p:sp>
      <p:sp>
        <p:nvSpPr>
          <p:cNvPr id="241" name="Google Shape;241;p2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November 2019</a:t>
            </a:r>
            <a:endParaRPr/>
          </a:p>
        </p:txBody>
      </p:sp>
      <p:sp>
        <p:nvSpPr>
          <p:cNvPr id="242" name="Google Shape;242;p2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K. Rajanikanth</a:t>
            </a:r>
            <a:endParaRPr/>
          </a:p>
        </p:txBody>
      </p:sp>
      <p:sp>
        <p:nvSpPr>
          <p:cNvPr id="243" name="Google Shape;243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228600" y="205979"/>
            <a:ext cx="8686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Gill Sans"/>
              <a:buNone/>
            </a:pPr>
            <a:r>
              <a:rPr lang="en-IN"/>
              <a:t>Coding Theory</a:t>
            </a:r>
            <a:endParaRPr/>
          </a:p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Data Communication:  Transmit characters from some finite alphabet through a communication channel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Problem: All communication channels are noisy; non-zero probability of errors in transmission!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Similar Problem: When data is transferred from / to memory to /from disk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Coding Theory: How to improve the reliability of data transmission?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Detect / Correct transmission errors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Solution: Encode “message” at the transmitter end and decode it at receiver end.</a:t>
            </a:r>
            <a:endParaRPr>
              <a:solidFill>
                <a:schemeClr val="dk1"/>
              </a:solidFill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November 2019</a:t>
            </a:r>
            <a:endParaRPr/>
          </a:p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K. Rajanikanth</a:t>
            </a:r>
            <a:endParaRPr/>
          </a:p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type="title"/>
          </p:nvPr>
        </p:nvSpPr>
        <p:spPr>
          <a:xfrm>
            <a:off x="457200" y="205979"/>
            <a:ext cx="8458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Gill Sans"/>
              <a:buNone/>
            </a:pPr>
            <a:r>
              <a:rPr lang="en-IN"/>
              <a:t>Hamming Codes (4)</a:t>
            </a:r>
            <a:endParaRPr/>
          </a:p>
        </p:txBody>
      </p:sp>
      <p:sp>
        <p:nvSpPr>
          <p:cNvPr id="249" name="Google Shape;249;p28"/>
          <p:cNvSpPr txBox="1"/>
          <p:nvPr>
            <p:ph idx="1" type="body"/>
          </p:nvPr>
        </p:nvSpPr>
        <p:spPr>
          <a:xfrm>
            <a:off x="304800" y="1165624"/>
            <a:ext cx="3429000" cy="2396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chemeClr val="dk1"/>
                </a:solidFill>
              </a:rPr>
              <a:t>Example (continued):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Thus e can be: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chemeClr val="dk1"/>
                </a:solidFill>
              </a:rPr>
              <a:t>	</a:t>
            </a:r>
            <a:r>
              <a:rPr lang="en-IN">
                <a:solidFill>
                  <a:srgbClr val="00B050"/>
                </a:solidFill>
              </a:rPr>
              <a:t>1   1</a:t>
            </a:r>
            <a:r>
              <a:rPr lang="en-IN">
                <a:solidFill>
                  <a:schemeClr val="dk1"/>
                </a:solidFill>
              </a:rPr>
              <a:t>   </a:t>
            </a:r>
            <a:r>
              <a:rPr lang="en-IN">
                <a:solidFill>
                  <a:srgbClr val="C00000"/>
                </a:solidFill>
              </a:rPr>
              <a:t>1</a:t>
            </a:r>
            <a:r>
              <a:rPr lang="en-IN">
                <a:solidFill>
                  <a:schemeClr val="dk1"/>
                </a:solidFill>
              </a:rPr>
              <a:t>   </a:t>
            </a:r>
            <a:r>
              <a:rPr lang="en-IN">
                <a:solidFill>
                  <a:srgbClr val="00B050"/>
                </a:solidFill>
              </a:rPr>
              <a:t>0</a:t>
            </a:r>
            <a:r>
              <a:rPr lang="en-IN">
                <a:solidFill>
                  <a:schemeClr val="dk1"/>
                </a:solidFill>
              </a:rPr>
              <a:t>   </a:t>
            </a:r>
            <a:r>
              <a:rPr lang="en-IN">
                <a:solidFill>
                  <a:srgbClr val="C00000"/>
                </a:solidFill>
              </a:rPr>
              <a:t>0</a:t>
            </a:r>
            <a:r>
              <a:rPr lang="en-IN">
                <a:solidFill>
                  <a:schemeClr val="dk1"/>
                </a:solidFill>
              </a:rPr>
              <a:t>   </a:t>
            </a:r>
            <a:r>
              <a:rPr lang="en-IN">
                <a:solidFill>
                  <a:srgbClr val="C00000"/>
                </a:solidFill>
              </a:rPr>
              <a:t>0   0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chemeClr val="dk1"/>
                </a:solidFill>
              </a:rPr>
              <a:t>	</a:t>
            </a:r>
            <a:r>
              <a:rPr lang="en-IN">
                <a:solidFill>
                  <a:srgbClr val="00B050"/>
                </a:solidFill>
              </a:rPr>
              <a:t>1   0</a:t>
            </a:r>
            <a:r>
              <a:rPr lang="en-IN">
                <a:solidFill>
                  <a:schemeClr val="dk1"/>
                </a:solidFill>
              </a:rPr>
              <a:t>   </a:t>
            </a:r>
            <a:r>
              <a:rPr lang="en-IN">
                <a:solidFill>
                  <a:srgbClr val="C00000"/>
                </a:solidFill>
              </a:rPr>
              <a:t>0</a:t>
            </a:r>
            <a:r>
              <a:rPr lang="en-IN">
                <a:solidFill>
                  <a:schemeClr val="dk1"/>
                </a:solidFill>
              </a:rPr>
              <a:t>   </a:t>
            </a:r>
            <a:r>
              <a:rPr lang="en-IN">
                <a:solidFill>
                  <a:srgbClr val="00B050"/>
                </a:solidFill>
              </a:rPr>
              <a:t>1</a:t>
            </a:r>
            <a:r>
              <a:rPr lang="en-IN">
                <a:solidFill>
                  <a:schemeClr val="dk1"/>
                </a:solidFill>
              </a:rPr>
              <a:t>   </a:t>
            </a:r>
            <a:r>
              <a:rPr lang="en-IN">
                <a:solidFill>
                  <a:srgbClr val="C00000"/>
                </a:solidFill>
              </a:rPr>
              <a:t>1</a:t>
            </a:r>
            <a:r>
              <a:rPr lang="en-IN">
                <a:solidFill>
                  <a:schemeClr val="dk1"/>
                </a:solidFill>
              </a:rPr>
              <a:t>   </a:t>
            </a:r>
            <a:r>
              <a:rPr lang="en-IN">
                <a:solidFill>
                  <a:srgbClr val="C00000"/>
                </a:solidFill>
              </a:rPr>
              <a:t>0   0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chemeClr val="dk1"/>
                </a:solidFill>
              </a:rPr>
              <a:t>	</a:t>
            </a:r>
            <a:r>
              <a:rPr lang="en-IN">
                <a:solidFill>
                  <a:srgbClr val="00B050"/>
                </a:solidFill>
              </a:rPr>
              <a:t>0   1</a:t>
            </a:r>
            <a:r>
              <a:rPr lang="en-IN">
                <a:solidFill>
                  <a:schemeClr val="dk1"/>
                </a:solidFill>
              </a:rPr>
              <a:t>   </a:t>
            </a:r>
            <a:r>
              <a:rPr lang="en-IN">
                <a:solidFill>
                  <a:srgbClr val="C00000"/>
                </a:solidFill>
              </a:rPr>
              <a:t>0</a:t>
            </a:r>
            <a:r>
              <a:rPr lang="en-IN">
                <a:solidFill>
                  <a:schemeClr val="dk1"/>
                </a:solidFill>
              </a:rPr>
              <a:t>   </a:t>
            </a:r>
            <a:r>
              <a:rPr lang="en-IN">
                <a:solidFill>
                  <a:srgbClr val="00B050"/>
                </a:solidFill>
              </a:rPr>
              <a:t>1</a:t>
            </a:r>
            <a:r>
              <a:rPr lang="en-IN">
                <a:solidFill>
                  <a:schemeClr val="dk1"/>
                </a:solidFill>
              </a:rPr>
              <a:t>   </a:t>
            </a:r>
            <a:r>
              <a:rPr lang="en-IN">
                <a:solidFill>
                  <a:srgbClr val="C00000"/>
                </a:solidFill>
              </a:rPr>
              <a:t>0</a:t>
            </a:r>
            <a:r>
              <a:rPr lang="en-IN">
                <a:solidFill>
                  <a:schemeClr val="dk1"/>
                </a:solidFill>
              </a:rPr>
              <a:t>   </a:t>
            </a:r>
            <a:r>
              <a:rPr lang="en-IN">
                <a:solidFill>
                  <a:srgbClr val="C00000"/>
                </a:solidFill>
              </a:rPr>
              <a:t>1   0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chemeClr val="dk1"/>
                </a:solidFill>
              </a:rPr>
              <a:t>	</a:t>
            </a:r>
            <a:r>
              <a:rPr lang="en-IN">
                <a:solidFill>
                  <a:srgbClr val="00B050"/>
                </a:solidFill>
              </a:rPr>
              <a:t>1   1</a:t>
            </a:r>
            <a:r>
              <a:rPr lang="en-IN">
                <a:solidFill>
                  <a:schemeClr val="dk1"/>
                </a:solidFill>
              </a:rPr>
              <a:t>   </a:t>
            </a:r>
            <a:r>
              <a:rPr lang="en-IN">
                <a:solidFill>
                  <a:srgbClr val="C00000"/>
                </a:solidFill>
              </a:rPr>
              <a:t>0</a:t>
            </a:r>
            <a:r>
              <a:rPr lang="en-IN">
                <a:solidFill>
                  <a:schemeClr val="dk1"/>
                </a:solidFill>
              </a:rPr>
              <a:t>   </a:t>
            </a:r>
            <a:r>
              <a:rPr lang="en-IN">
                <a:solidFill>
                  <a:srgbClr val="00B050"/>
                </a:solidFill>
              </a:rPr>
              <a:t>1</a:t>
            </a:r>
            <a:r>
              <a:rPr lang="en-IN">
                <a:solidFill>
                  <a:schemeClr val="dk1"/>
                </a:solidFill>
              </a:rPr>
              <a:t>   </a:t>
            </a:r>
            <a:r>
              <a:rPr lang="en-IN">
                <a:solidFill>
                  <a:srgbClr val="C00000"/>
                </a:solidFill>
              </a:rPr>
              <a:t>0</a:t>
            </a:r>
            <a:r>
              <a:rPr lang="en-IN">
                <a:solidFill>
                  <a:schemeClr val="dk1"/>
                </a:solidFill>
              </a:rPr>
              <a:t>   </a:t>
            </a:r>
            <a:r>
              <a:rPr lang="en-IN">
                <a:solidFill>
                  <a:srgbClr val="C00000"/>
                </a:solidFill>
              </a:rPr>
              <a:t>0   1</a:t>
            </a:r>
            <a:endParaRPr/>
          </a:p>
        </p:txBody>
      </p:sp>
      <p:sp>
        <p:nvSpPr>
          <p:cNvPr id="250" name="Google Shape;250;p2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November 2019</a:t>
            </a:r>
            <a:endParaRPr/>
          </a:p>
        </p:txBody>
      </p:sp>
      <p:sp>
        <p:nvSpPr>
          <p:cNvPr id="251" name="Google Shape;251;p2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K. Rajanikanth</a:t>
            </a:r>
            <a:endParaRPr/>
          </a:p>
        </p:txBody>
      </p:sp>
      <p:sp>
        <p:nvSpPr>
          <p:cNvPr id="252" name="Google Shape;252;p2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3505200" y="1699024"/>
            <a:ext cx="5334000" cy="2396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message is a1 a2 a3 a4 then codeword b1 b2 b3 b4 b5 b6 b7 is given by a * e .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Thus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b1 = a1 + a2 + a4		b2 = a1 + a3 + a4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b3 = a1			b4 = a2 + a3 + a4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b5 = a2			b6 = a3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b7 = a4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type="title"/>
          </p:nvPr>
        </p:nvSpPr>
        <p:spPr>
          <a:xfrm>
            <a:off x="457200" y="205979"/>
            <a:ext cx="8458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Gill Sans"/>
              <a:buNone/>
            </a:pPr>
            <a:r>
              <a:rPr lang="en-IN"/>
              <a:t>Hamming Codes  - Encoding</a:t>
            </a:r>
            <a:endParaRPr/>
          </a:p>
        </p:txBody>
      </p:sp>
      <p:sp>
        <p:nvSpPr>
          <p:cNvPr id="259" name="Google Shape;259;p29"/>
          <p:cNvSpPr txBox="1"/>
          <p:nvPr>
            <p:ph idx="1" type="body"/>
          </p:nvPr>
        </p:nvSpPr>
        <p:spPr>
          <a:xfrm>
            <a:off x="304800" y="1165624"/>
            <a:ext cx="8686800" cy="3463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chemeClr val="dk1"/>
                </a:solidFill>
              </a:rPr>
              <a:t>Example (continued):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chemeClr val="dk1"/>
                </a:solidFill>
              </a:rPr>
              <a:t>(Even) Parity Equations: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b1 = a1 + a2 + a4	  🡪 b1 + a1 + a2 + a4 = 0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b2 = a1 + a3 + a4  🡪 b2 + a1 + a3 + a4 = 0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b4 = a2 + a3 + a4  🡪 b4 + a2 + a3 + a4 = 0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b1, b2, and b4 are chosen such that the above parity equations are satisfied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This is the encoding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0" name="Google Shape;260;p2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November 2019</a:t>
            </a:r>
            <a:endParaRPr/>
          </a:p>
        </p:txBody>
      </p:sp>
      <p:sp>
        <p:nvSpPr>
          <p:cNvPr id="261" name="Google Shape;261;p2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K. Rajanikanth</a:t>
            </a:r>
            <a:endParaRPr/>
          </a:p>
        </p:txBody>
      </p:sp>
      <p:sp>
        <p:nvSpPr>
          <p:cNvPr id="262" name="Google Shape;262;p2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/>
          <p:nvPr>
            <p:ph type="title"/>
          </p:nvPr>
        </p:nvSpPr>
        <p:spPr>
          <a:xfrm>
            <a:off x="457200" y="205979"/>
            <a:ext cx="8458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Gill Sans"/>
              <a:buNone/>
            </a:pPr>
            <a:r>
              <a:rPr lang="en-IN"/>
              <a:t>Hamming Codes  - Decoding</a:t>
            </a:r>
            <a:endParaRPr/>
          </a:p>
        </p:txBody>
      </p:sp>
      <p:sp>
        <p:nvSpPr>
          <p:cNvPr id="268" name="Google Shape;268;p30"/>
          <p:cNvSpPr txBox="1"/>
          <p:nvPr>
            <p:ph idx="1" type="body"/>
          </p:nvPr>
        </p:nvSpPr>
        <p:spPr>
          <a:xfrm>
            <a:off x="304800" y="1165624"/>
            <a:ext cx="8686800" cy="3463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chemeClr val="dk1"/>
                </a:solidFill>
              </a:rPr>
              <a:t>Example (continued):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b1 b2 a1 b4 a2 a3 a4 is the transmitted word; it will be the received word also if there are no transmission errors; then parity equations will hold.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	b4 + a2 + a3 + a4 = 0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	b2 + a1 + a3 + a4 = 0	 	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	b1 + a1 + a2 + a4 = 0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Write this as b * H where b is 1 x 7 received word and H is 7 x 3 parity check matrix</a:t>
            </a:r>
            <a:endParaRPr/>
          </a:p>
        </p:txBody>
      </p:sp>
      <p:sp>
        <p:nvSpPr>
          <p:cNvPr id="269" name="Google Shape;269;p3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November 2019</a:t>
            </a:r>
            <a:endParaRPr/>
          </a:p>
        </p:txBody>
      </p:sp>
      <p:sp>
        <p:nvSpPr>
          <p:cNvPr id="270" name="Google Shape;270;p3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K. Rajanikanth</a:t>
            </a:r>
            <a:endParaRPr/>
          </a:p>
        </p:txBody>
      </p:sp>
      <p:sp>
        <p:nvSpPr>
          <p:cNvPr id="271" name="Google Shape;271;p3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/>
          <p:nvPr>
            <p:ph type="title"/>
          </p:nvPr>
        </p:nvSpPr>
        <p:spPr>
          <a:xfrm>
            <a:off x="457200" y="205979"/>
            <a:ext cx="8458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Gill Sans"/>
              <a:buNone/>
            </a:pPr>
            <a:r>
              <a:rPr lang="en-IN"/>
              <a:t>Hamming Codes  - Decoding (2)</a:t>
            </a:r>
            <a:endParaRPr/>
          </a:p>
        </p:txBody>
      </p:sp>
      <p:sp>
        <p:nvSpPr>
          <p:cNvPr id="277" name="Google Shape;277;p31"/>
          <p:cNvSpPr txBox="1"/>
          <p:nvPr>
            <p:ph idx="1" type="body"/>
          </p:nvPr>
        </p:nvSpPr>
        <p:spPr>
          <a:xfrm>
            <a:off x="304800" y="1165624"/>
            <a:ext cx="2590800" cy="3463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chemeClr val="dk1"/>
                </a:solidFill>
              </a:rPr>
              <a:t>Example (continued):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/>
              <a:t>H = 	0   0   1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	 	0   1   0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		0   1   1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		1   0   0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		1   0   1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		1   1   0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		1   1   1</a:t>
            </a:r>
            <a:endParaRPr/>
          </a:p>
        </p:txBody>
      </p:sp>
      <p:sp>
        <p:nvSpPr>
          <p:cNvPr id="278" name="Google Shape;278;p3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November 2019</a:t>
            </a:r>
            <a:endParaRPr/>
          </a:p>
        </p:txBody>
      </p:sp>
      <p:sp>
        <p:nvSpPr>
          <p:cNvPr id="279" name="Google Shape;279;p3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K. Rajanikanth</a:t>
            </a:r>
            <a:endParaRPr/>
          </a:p>
        </p:txBody>
      </p:sp>
      <p:sp>
        <p:nvSpPr>
          <p:cNvPr id="280" name="Google Shape;280;p3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81" name="Google Shape;281;p31"/>
          <p:cNvSpPr txBox="1"/>
          <p:nvPr/>
        </p:nvSpPr>
        <p:spPr>
          <a:xfrm>
            <a:off x="2971800" y="1123950"/>
            <a:ext cx="5943600" cy="3463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∙"/>
            </a:pPr>
            <a:r>
              <a:rPr b="0" i="0" lang="en-IN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If  there are no transmission errors, b * H = 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∙"/>
            </a:pPr>
            <a:r>
              <a:rPr lang="en-IN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Assume that there is exactly one bit error, say in a1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∙"/>
            </a:pPr>
            <a:r>
              <a:rPr b="0" i="0" lang="en-IN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Then received</a:t>
            </a:r>
            <a:r>
              <a:rPr b="0" i="0" lang="en-IN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word can be written as b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⊕ e where e is the error row vector: 0 0 1 0 0 0 0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∙"/>
            </a:pPr>
            <a:r>
              <a:rPr b="0" i="0" lang="en-IN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We compute (b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⊕ e) * H = b * H ⊕ e * H = 0 ⊕ e * H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∙"/>
            </a:pPr>
            <a:r>
              <a:rPr lang="en-IN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r>
              <a:rPr b="0" i="0" lang="en-IN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* H = 0 1 1 🡪 Not 0 0 0 ; so error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Further,</a:t>
            </a:r>
            <a:r>
              <a:rPr lang="en-IN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011 indicates the position (in binary) where error occurred!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It can be now corrected!!</a:t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>
            <p:ph type="title"/>
          </p:nvPr>
        </p:nvSpPr>
        <p:spPr>
          <a:xfrm>
            <a:off x="457200" y="205979"/>
            <a:ext cx="8458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Gill Sans"/>
              <a:buNone/>
            </a:pPr>
            <a:r>
              <a:rPr lang="en-IN"/>
              <a:t>Hamming Codes  - Decoding (3)</a:t>
            </a:r>
            <a:endParaRPr/>
          </a:p>
        </p:txBody>
      </p:sp>
      <p:sp>
        <p:nvSpPr>
          <p:cNvPr id="287" name="Google Shape;287;p32"/>
          <p:cNvSpPr txBox="1"/>
          <p:nvPr>
            <p:ph idx="1" type="body"/>
          </p:nvPr>
        </p:nvSpPr>
        <p:spPr>
          <a:xfrm>
            <a:off x="304800" y="1165624"/>
            <a:ext cx="2590800" cy="3463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chemeClr val="dk1"/>
                </a:solidFill>
              </a:rPr>
              <a:t>Example (continued):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/>
              <a:t>H = 	0   0   1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	 	0   1   0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		0   1   1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		1   0   0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		1   0   1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		1   1   0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		1   1   1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This is bit position in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binary!!</a:t>
            </a:r>
            <a:endParaRPr/>
          </a:p>
        </p:txBody>
      </p:sp>
      <p:sp>
        <p:nvSpPr>
          <p:cNvPr id="288" name="Google Shape;288;p3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November 2019</a:t>
            </a:r>
            <a:endParaRPr/>
          </a:p>
        </p:txBody>
      </p:sp>
      <p:sp>
        <p:nvSpPr>
          <p:cNvPr id="289" name="Google Shape;289;p3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K. Rajanikanth</a:t>
            </a:r>
            <a:endParaRPr/>
          </a:p>
        </p:txBody>
      </p:sp>
      <p:sp>
        <p:nvSpPr>
          <p:cNvPr id="290" name="Google Shape;290;p3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91" name="Google Shape;291;p32"/>
          <p:cNvSpPr txBox="1"/>
          <p:nvPr/>
        </p:nvSpPr>
        <p:spPr>
          <a:xfrm>
            <a:off x="2971800" y="1123950"/>
            <a:ext cx="5943600" cy="3463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∙"/>
            </a:pPr>
            <a:r>
              <a:rPr b="0" i="0" lang="en-IN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Assume message</a:t>
            </a:r>
            <a:r>
              <a:rPr b="0" i="0" lang="en-IN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is 1010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∙"/>
            </a:pPr>
            <a:r>
              <a:rPr lang="en-IN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After</a:t>
            </a:r>
            <a:r>
              <a:rPr lang="en-IN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encoding it becomes 1 0 1 1 0 1 0 (check!)</a:t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∙"/>
            </a:pPr>
            <a:r>
              <a:rPr lang="en-IN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Assume error in first bit; so the received word r is: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lang="en-IN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r>
              <a:rPr lang="en-IN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0 1 1 0 1 0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∙"/>
            </a:pPr>
            <a:r>
              <a:rPr b="0" i="0" lang="en-IN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* H = 0 0 1 🡪 Not 0 0 0 ; so error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Further,</a:t>
            </a:r>
            <a:r>
              <a:rPr lang="en-IN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0 0 1 indicates the position (in binary) where error occurred!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It can be now corrected!!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Note that this is not message bit but parity bit!</a:t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 txBox="1"/>
          <p:nvPr>
            <p:ph type="title"/>
          </p:nvPr>
        </p:nvSpPr>
        <p:spPr>
          <a:xfrm>
            <a:off x="457200" y="205979"/>
            <a:ext cx="8458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Gill Sans"/>
              <a:buNone/>
            </a:pPr>
            <a:r>
              <a:rPr lang="en-IN"/>
              <a:t>Hamming Codes  - Decoding (4)</a:t>
            </a:r>
            <a:endParaRPr/>
          </a:p>
        </p:txBody>
      </p:sp>
      <p:sp>
        <p:nvSpPr>
          <p:cNvPr id="297" name="Google Shape;297;p33"/>
          <p:cNvSpPr txBox="1"/>
          <p:nvPr>
            <p:ph idx="1" type="body"/>
          </p:nvPr>
        </p:nvSpPr>
        <p:spPr>
          <a:xfrm>
            <a:off x="304800" y="1165624"/>
            <a:ext cx="8686800" cy="3463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The above example can be generalized easily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If errors occur in two bit positions, this scheme will fail (why?)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Again, assume </a:t>
            </a:r>
            <a:r>
              <a:rPr lang="en-IN"/>
              <a:t>message is 1010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/>
              <a:t>After encoding it becomes 1 0 1 1 0 1 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Assume errors in first bit and last bit; so the received word r is: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	</a:t>
            </a:r>
            <a:r>
              <a:rPr lang="en-IN">
                <a:solidFill>
                  <a:srgbClr val="FF0000"/>
                </a:solidFill>
              </a:rPr>
              <a:t>0</a:t>
            </a:r>
            <a:r>
              <a:rPr lang="en-IN">
                <a:solidFill>
                  <a:schemeClr val="dk1"/>
                </a:solidFill>
              </a:rPr>
              <a:t> 0 1 1 0 1 </a:t>
            </a:r>
            <a:r>
              <a:rPr lang="en-IN">
                <a:solidFill>
                  <a:srgbClr val="FF0000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r * H = 1 1 0 🡪 Error, but the position indicated is 6; after correcting the bit in that position, the decoder decides the transmitted word is </a:t>
            </a:r>
            <a:r>
              <a:rPr lang="en-IN"/>
              <a:t>0</a:t>
            </a:r>
            <a:r>
              <a:rPr lang="en-IN">
                <a:solidFill>
                  <a:schemeClr val="dk1"/>
                </a:solidFill>
              </a:rPr>
              <a:t> 0 1 1 0 0 </a:t>
            </a:r>
            <a:r>
              <a:rPr lang="en-IN"/>
              <a:t>1 !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/>
              <a:t>We can add another parity bit to the codeword to make it single-error correcting and double-error detecting code!</a:t>
            </a:r>
            <a:endParaRPr/>
          </a:p>
        </p:txBody>
      </p:sp>
      <p:sp>
        <p:nvSpPr>
          <p:cNvPr id="298" name="Google Shape;298;p3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November 2019</a:t>
            </a:r>
            <a:endParaRPr/>
          </a:p>
        </p:txBody>
      </p:sp>
      <p:sp>
        <p:nvSpPr>
          <p:cNvPr id="299" name="Google Shape;299;p3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K. Rajanikanth</a:t>
            </a:r>
            <a:endParaRPr/>
          </a:p>
        </p:txBody>
      </p:sp>
      <p:sp>
        <p:nvSpPr>
          <p:cNvPr id="300" name="Google Shape;300;p3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B3A787"/>
                </a:solidFill>
              </a:rPr>
              <a:t>K. Rajanikanth</a:t>
            </a:r>
            <a:endParaRPr>
              <a:solidFill>
                <a:srgbClr val="B3A787"/>
              </a:solidFill>
            </a:endParaRPr>
          </a:p>
        </p:txBody>
      </p:sp>
      <p:sp>
        <p:nvSpPr>
          <p:cNvPr id="306" name="Google Shape;306;p3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rgbClr val="B3A787"/>
                </a:solidFill>
              </a:rPr>
              <a:t>‹#›</a:t>
            </a:fld>
            <a:endParaRPr>
              <a:solidFill>
                <a:srgbClr val="B3A787"/>
              </a:solidFill>
            </a:endParaRPr>
          </a:p>
        </p:txBody>
      </p:sp>
      <p:sp>
        <p:nvSpPr>
          <p:cNvPr id="307" name="Google Shape;307;p34"/>
          <p:cNvSpPr txBox="1"/>
          <p:nvPr/>
        </p:nvSpPr>
        <p:spPr>
          <a:xfrm>
            <a:off x="1461513" y="1230306"/>
            <a:ext cx="576064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308" name="Google Shape;308;p3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November 2019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228600" y="205979"/>
            <a:ext cx="8686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Gill Sans"/>
              <a:buNone/>
            </a:pPr>
            <a:r>
              <a:rPr lang="en-IN"/>
              <a:t>Encode / Decode Messages</a:t>
            </a:r>
            <a:endParaRPr/>
          </a:p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November 2019</a:t>
            </a:r>
            <a:endParaRPr/>
          </a:p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K. Rajanikanth</a:t>
            </a:r>
            <a:endParaRPr/>
          </a:p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228600" y="1352550"/>
            <a:ext cx="1524000" cy="685800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3124200" y="1276350"/>
            <a:ext cx="1524000" cy="685800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3200400" y="2495550"/>
            <a:ext cx="1524000" cy="685800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304800" y="2495550"/>
            <a:ext cx="1524000" cy="685800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" name="Google Shape;81;p11"/>
          <p:cNvCxnSpPr/>
          <p:nvPr/>
        </p:nvCxnSpPr>
        <p:spPr>
          <a:xfrm>
            <a:off x="1828800" y="1657350"/>
            <a:ext cx="1219200" cy="15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" name="Google Shape;82;p11"/>
          <p:cNvCxnSpPr/>
          <p:nvPr/>
        </p:nvCxnSpPr>
        <p:spPr>
          <a:xfrm>
            <a:off x="4724400" y="1581150"/>
            <a:ext cx="762000" cy="15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11"/>
          <p:cNvCxnSpPr/>
          <p:nvPr/>
        </p:nvCxnSpPr>
        <p:spPr>
          <a:xfrm rot="5400000">
            <a:off x="4876800" y="2190750"/>
            <a:ext cx="1219200" cy="15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11"/>
          <p:cNvCxnSpPr/>
          <p:nvPr/>
        </p:nvCxnSpPr>
        <p:spPr>
          <a:xfrm rot="10800000">
            <a:off x="4800600" y="2800350"/>
            <a:ext cx="685800" cy="15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" name="Google Shape;85;p11"/>
          <p:cNvCxnSpPr/>
          <p:nvPr/>
        </p:nvCxnSpPr>
        <p:spPr>
          <a:xfrm rot="10800000">
            <a:off x="1905000" y="2800350"/>
            <a:ext cx="1219200" cy="15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6" name="Google Shape;86;p11"/>
          <p:cNvSpPr txBox="1"/>
          <p:nvPr/>
        </p:nvSpPr>
        <p:spPr>
          <a:xfrm>
            <a:off x="381000" y="1352550"/>
            <a:ext cx="1143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Original Message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11"/>
          <p:cNvSpPr txBox="1"/>
          <p:nvPr/>
        </p:nvSpPr>
        <p:spPr>
          <a:xfrm>
            <a:off x="3352800" y="1276350"/>
            <a:ext cx="1143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Coded Message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11"/>
          <p:cNvSpPr txBox="1"/>
          <p:nvPr/>
        </p:nvSpPr>
        <p:spPr>
          <a:xfrm>
            <a:off x="3352800" y="2495550"/>
            <a:ext cx="1143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Received Message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11"/>
          <p:cNvSpPr txBox="1"/>
          <p:nvPr/>
        </p:nvSpPr>
        <p:spPr>
          <a:xfrm>
            <a:off x="457200" y="2495550"/>
            <a:ext cx="1143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Decoded Message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0" name="Google Shape;90;p11"/>
          <p:cNvSpPr txBox="1"/>
          <p:nvPr/>
        </p:nvSpPr>
        <p:spPr>
          <a:xfrm>
            <a:off x="1828800" y="1123950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Encoding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" name="Google Shape;91;p11"/>
          <p:cNvSpPr txBox="1"/>
          <p:nvPr/>
        </p:nvSpPr>
        <p:spPr>
          <a:xfrm>
            <a:off x="1981200" y="2266950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Decoding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" name="Google Shape;92;p11"/>
          <p:cNvSpPr txBox="1"/>
          <p:nvPr/>
        </p:nvSpPr>
        <p:spPr>
          <a:xfrm>
            <a:off x="5638800" y="1962150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Channel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1828800" y="1733550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</a:t>
            </a:r>
            <a:r>
              <a:rPr b="1"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1981200" y="2952750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</a:t>
            </a:r>
            <a:r>
              <a:rPr b="1"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</a:t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5" name="Google Shape;95;p11"/>
          <p:cNvSpPr txBox="1"/>
          <p:nvPr/>
        </p:nvSpPr>
        <p:spPr>
          <a:xfrm>
            <a:off x="4267200" y="2038350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    </a:t>
            </a:r>
            <a:r>
              <a:rPr b="1"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</a:t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" name="Google Shape;96;p11"/>
          <p:cNvSpPr txBox="1"/>
          <p:nvPr/>
        </p:nvSpPr>
        <p:spPr>
          <a:xfrm>
            <a:off x="228600" y="3486150"/>
            <a:ext cx="82296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Definition: An (m, n) code for a binary message consists of an encoding scheme E: B</a:t>
            </a:r>
            <a:r>
              <a:rPr baseline="30000" lang="en-IN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</a:t>
            </a:r>
            <a:r>
              <a:rPr lang="en-IN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🡪 B</a:t>
            </a:r>
            <a:r>
              <a:rPr baseline="30000" lang="en-IN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  </a:t>
            </a:r>
            <a:r>
              <a:rPr lang="en-IN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and a decoding scheme D: : B</a:t>
            </a:r>
            <a:r>
              <a:rPr baseline="30000" lang="en-IN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r>
              <a:rPr lang="en-IN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🡪 B</a:t>
            </a:r>
            <a:r>
              <a:rPr baseline="30000" lang="en-IN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 </a:t>
            </a:r>
            <a:r>
              <a:rPr lang="en-IN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(m &lt; 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Note: B</a:t>
            </a:r>
            <a:r>
              <a:rPr baseline="30000" lang="en-IN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 </a:t>
            </a:r>
            <a:r>
              <a:rPr lang="en-IN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denotes the set of all binary strings of length r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title"/>
          </p:nvPr>
        </p:nvSpPr>
        <p:spPr>
          <a:xfrm>
            <a:off x="228600" y="205979"/>
            <a:ext cx="8686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Gill Sans"/>
              <a:buNone/>
            </a:pPr>
            <a:r>
              <a:rPr lang="en-IN"/>
              <a:t>Why Encode and then Decode!</a:t>
            </a:r>
            <a:endParaRPr/>
          </a:p>
        </p:txBody>
      </p:sp>
      <p:sp>
        <p:nvSpPr>
          <p:cNvPr id="102" name="Google Shape;102;p1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The message to be transmitted is encoded in to a longer message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The “extra bits” help the Receiver detect and some times correct as well some transmission errors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How many extra bits? How many errors can be detected? How any can be corrected?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Extra bits to be transmitted 🡪 Increased cost / More erroneous bits?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Extra bits transmitted 🡪 Increased Detection / Correction capability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Compromise ; Engineering design decision!</a:t>
            </a:r>
            <a:endParaRPr/>
          </a:p>
        </p:txBody>
      </p:sp>
      <p:sp>
        <p:nvSpPr>
          <p:cNvPr id="103" name="Google Shape;103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November 2019</a:t>
            </a:r>
            <a:endParaRPr/>
          </a:p>
        </p:txBody>
      </p:sp>
      <p:sp>
        <p:nvSpPr>
          <p:cNvPr id="104" name="Google Shape;104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K. Rajanikanth</a:t>
            </a:r>
            <a:endParaRPr/>
          </a:p>
        </p:txBody>
      </p:sp>
      <p:sp>
        <p:nvSpPr>
          <p:cNvPr id="105" name="Google Shape;105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title"/>
          </p:nvPr>
        </p:nvSpPr>
        <p:spPr>
          <a:xfrm>
            <a:off x="228600" y="205979"/>
            <a:ext cx="8686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Gill Sans"/>
              <a:buNone/>
            </a:pPr>
            <a:r>
              <a:rPr lang="en-IN"/>
              <a:t>Examples of Encoding and Decoding</a:t>
            </a:r>
            <a:endParaRPr/>
          </a:p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∙"/>
            </a:pPr>
            <a:r>
              <a:rPr lang="en-IN"/>
              <a:t>Example 1: Even Parity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Add 1 extra bit to make the number 1s in the  encoded message even.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Example: 0010 is encoded as 00101; 0011 is encoded as 00110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What are the error detection / correction capabilities?</a:t>
            </a:r>
            <a:endParaRPr/>
          </a:p>
        </p:txBody>
      </p:sp>
      <p:sp>
        <p:nvSpPr>
          <p:cNvPr id="112" name="Google Shape;112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November 2019</a:t>
            </a:r>
            <a:endParaRPr/>
          </a:p>
        </p:txBody>
      </p:sp>
      <p:sp>
        <p:nvSpPr>
          <p:cNvPr id="113" name="Google Shape;113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K. Rajanikanth</a:t>
            </a:r>
            <a:endParaRPr/>
          </a:p>
        </p:txBody>
      </p:sp>
      <p:sp>
        <p:nvSpPr>
          <p:cNvPr id="114" name="Google Shape;114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/>
          <p:nvPr>
            <p:ph type="title"/>
          </p:nvPr>
        </p:nvSpPr>
        <p:spPr>
          <a:xfrm>
            <a:off x="228600" y="205979"/>
            <a:ext cx="8686800" cy="689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Gill Sans"/>
              <a:buNone/>
            </a:pPr>
            <a:r>
              <a:rPr lang="en-IN"/>
              <a:t>Examples of Encoding and Decoding (2)</a:t>
            </a:r>
            <a:endParaRPr/>
          </a:p>
        </p:txBody>
      </p:sp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228600" y="819150"/>
            <a:ext cx="8763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50"/>
              <a:buChar char="∙"/>
            </a:pPr>
            <a:r>
              <a:rPr lang="en-IN" sz="1850"/>
              <a:t>Example 2: Majority Vote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50"/>
              <a:buChar char="–"/>
            </a:pPr>
            <a:r>
              <a:rPr lang="en-IN" sz="1850"/>
              <a:t>Append k copies of the message to the original message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50"/>
              <a:buChar char="–"/>
            </a:pPr>
            <a:r>
              <a:rPr lang="en-IN" sz="1850"/>
              <a:t>Example: Message is 01; K = 2; Encoded message: 010101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r>
              <a:rPr lang="en-IN" sz="1850"/>
              <a:t>	Decoding Principle: For bit j, majority value of (k+1) bits in relevant positions</a:t>
            </a:r>
            <a:endParaRPr sz="1850"/>
          </a:p>
          <a:p>
            <a:pPr indent="-285750" lvl="1" marL="74295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r>
              <a:rPr lang="en-IN" sz="1850"/>
              <a:t>	Assume received message is 010101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r>
              <a:rPr lang="en-IN" sz="1850"/>
              <a:t>	Decode: First bit: Majority of (0,0,0) = 0; Second bit: Majority of (1,1,1) = 1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r>
              <a:rPr lang="en-IN" sz="1850"/>
              <a:t>		           Conclusion: No errors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r>
              <a:rPr lang="en-IN" sz="1850"/>
              <a:t>     Assume received message is 010100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r>
              <a:rPr lang="en-IN" sz="1850"/>
              <a:t>	Decode: First bit: Majority of (0,0,0) = 0; Second bit: Majority of (1,1,0) = 1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r>
              <a:rPr lang="en-IN" sz="1850"/>
              <a:t>		           Conclusion: Last bit is in error!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r>
              <a:rPr i="1" lang="en-IN" sz="1850"/>
              <a:t>Error detection / Correction capabilities?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r>
              <a:rPr i="1" lang="en-IN" sz="1850"/>
              <a:t>What if k = 4 ? What if ......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r>
              <a:t/>
            </a:r>
            <a:endParaRPr sz="1850"/>
          </a:p>
          <a:p>
            <a:pPr indent="-285750" lvl="1" marL="74295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r>
              <a:t/>
            </a:r>
            <a:endParaRPr sz="1850"/>
          </a:p>
          <a:p>
            <a:pPr indent="-285750" lvl="1" marL="74295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r>
              <a:t/>
            </a:r>
            <a:endParaRPr sz="1850"/>
          </a:p>
        </p:txBody>
      </p:sp>
      <p:sp>
        <p:nvSpPr>
          <p:cNvPr id="121" name="Google Shape;121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November 2019</a:t>
            </a:r>
            <a:endParaRPr/>
          </a:p>
        </p:txBody>
      </p:sp>
      <p:sp>
        <p:nvSpPr>
          <p:cNvPr id="122" name="Google Shape;122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K. Rajanikanth</a:t>
            </a:r>
            <a:endParaRPr/>
          </a:p>
        </p:txBody>
      </p:sp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type="title"/>
          </p:nvPr>
        </p:nvSpPr>
        <p:spPr>
          <a:xfrm>
            <a:off x="228600" y="205979"/>
            <a:ext cx="8686800" cy="689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Gill Sans"/>
              <a:buNone/>
            </a:pPr>
            <a:r>
              <a:rPr lang="en-IN"/>
              <a:t>Block Codes</a:t>
            </a:r>
            <a:endParaRPr/>
          </a:p>
        </p:txBody>
      </p:sp>
      <p:sp>
        <p:nvSpPr>
          <p:cNvPr id="129" name="Google Shape;129;p15"/>
          <p:cNvSpPr txBox="1"/>
          <p:nvPr>
            <p:ph idx="1" type="body"/>
          </p:nvPr>
        </p:nvSpPr>
        <p:spPr>
          <a:xfrm>
            <a:off x="228600" y="819150"/>
            <a:ext cx="8763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∙"/>
            </a:pPr>
            <a:r>
              <a:rPr lang="en-IN"/>
              <a:t>Example 2 was an example of block code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/>
              <a:t>Input binary sequence is split in to blocks of fixed size m (pad last block if required)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/>
              <a:t>Each block of length m is encoded as a binary string of fixed length n,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	n &gt; m, and is transmitted;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	it is called a codeword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/>
              <a:t>Such Block Codes are quite popular for error detection / correction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November 2019</a:t>
            </a:r>
            <a:endParaRPr/>
          </a:p>
        </p:txBody>
      </p:sp>
      <p:sp>
        <p:nvSpPr>
          <p:cNvPr id="131" name="Google Shape;131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K. Rajanikanth</a:t>
            </a:r>
            <a:endParaRPr/>
          </a:p>
        </p:txBody>
      </p:sp>
      <p:sp>
        <p:nvSpPr>
          <p:cNvPr id="132" name="Google Shape;132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type="title"/>
          </p:nvPr>
        </p:nvSpPr>
        <p:spPr>
          <a:xfrm>
            <a:off x="228600" y="205979"/>
            <a:ext cx="8686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Gill Sans"/>
              <a:buNone/>
            </a:pPr>
            <a:r>
              <a:rPr lang="en-IN"/>
              <a:t>A Group of Interest for Block Codes</a:t>
            </a:r>
            <a:endParaRPr/>
          </a:p>
        </p:txBody>
      </p:sp>
      <p:sp>
        <p:nvSpPr>
          <p:cNvPr id="138" name="Google Shape;138;p1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chemeClr val="dk1"/>
                </a:solidFill>
              </a:rPr>
              <a:t>Let B denote the set of all binary sequences of length 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 Let ⊕ be a binary operation on B defined as follows: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 For x and y in B, x ⊕ y is a bit string of length n that has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>
                <a:solidFill>
                  <a:schemeClr val="dk1"/>
                </a:solidFill>
              </a:rPr>
              <a:t>	 1 in every bit position where x and y differ and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>
                <a:solidFill>
                  <a:schemeClr val="dk1"/>
                </a:solidFill>
              </a:rPr>
              <a:t>	 0 in every bit position where x and y are same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chemeClr val="dk1"/>
                </a:solidFill>
              </a:rPr>
              <a:t>	 Example:  Let     x = 0 1 1 0 0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chemeClr val="dk1"/>
                </a:solidFill>
              </a:rPr>
              <a:t>		          and  y = 1 0 1 0 1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chemeClr val="dk1"/>
                </a:solidFill>
              </a:rPr>
              <a:t>		Then     x⊕y = 1 1 0 0 1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November 2019</a:t>
            </a:r>
            <a:endParaRPr/>
          </a:p>
        </p:txBody>
      </p:sp>
      <p:sp>
        <p:nvSpPr>
          <p:cNvPr id="140" name="Google Shape;140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K. Rajanikanth</a:t>
            </a:r>
            <a:endParaRPr/>
          </a:p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type="title"/>
          </p:nvPr>
        </p:nvSpPr>
        <p:spPr>
          <a:xfrm>
            <a:off x="457200" y="205979"/>
            <a:ext cx="8458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Gill Sans"/>
              <a:buNone/>
            </a:pPr>
            <a:r>
              <a:rPr lang="en-IN"/>
              <a:t>Weight Function</a:t>
            </a:r>
            <a:endParaRPr/>
          </a:p>
        </p:txBody>
      </p:sp>
      <p:sp>
        <p:nvSpPr>
          <p:cNvPr id="147" name="Google Shape;147;p17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IN">
                <a:solidFill>
                  <a:schemeClr val="dk1"/>
                </a:solidFill>
              </a:rPr>
              <a:t>(B, ⊕) is a group (Prove it!)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 A string of n zeros is the identity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 For every x in B, x itself is the inverse of x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chemeClr val="dk1"/>
                </a:solidFill>
              </a:rPr>
              <a:t>Motivation for introducing this group? Motivation for Weight function?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Let            The weight of x denoted as w(x) is the number of 1’s in x.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	Example: </a:t>
            </a:r>
            <a:r>
              <a:rPr lang="en-IN">
                <a:solidFill>
                  <a:schemeClr val="dk1"/>
                </a:solidFill>
              </a:rPr>
              <a:t>x = 0 1 1 0 0    w(x) = 2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∙"/>
            </a:pPr>
            <a:r>
              <a:rPr lang="en-IN">
                <a:solidFill>
                  <a:schemeClr val="dk1"/>
                </a:solidFill>
              </a:rPr>
              <a:t>Let                Define distance between x and y as d(x, y) = w (x⊕y)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chemeClr val="dk1"/>
                </a:solidFill>
              </a:rPr>
              <a:t>	( d is also called Hamming Distance in honour of Richard Hamming who did pioneering work in Coding Theory)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November 2019</a:t>
            </a:r>
            <a:endParaRPr/>
          </a:p>
        </p:txBody>
      </p:sp>
      <p:sp>
        <p:nvSpPr>
          <p:cNvPr id="149" name="Google Shape;149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K. Rajanikanth</a:t>
            </a:r>
            <a:endParaRPr/>
          </a:p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51" name="Google Shape;15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800350"/>
            <a:ext cx="5334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9538" y="3465512"/>
            <a:ext cx="754062" cy="401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