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45104e8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245104e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e863a8c88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e863a8c8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e863a8c8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e863a8c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e863a8c8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e863a8c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863a8c8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863a8c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863a8c8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863a8c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e863a8c88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e863a8c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863a8c88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863a8c8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863a8c8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863a8c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4124513"/>
            <a:ext cx="8458200" cy="94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734343"/>
            <a:ext cx="7772400" cy="22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94733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656667" y="1949212"/>
            <a:ext cx="4030200" cy="46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5875079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ctrTitle"/>
          </p:nvPr>
        </p:nvSpPr>
        <p:spPr>
          <a:xfrm>
            <a:off x="442000" y="1431725"/>
            <a:ext cx="8184000" cy="25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Discrete Mathematics and Logic (UE18CS205)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" name="Google Shape;39;p8"/>
          <p:cNvSpPr txBox="1"/>
          <p:nvPr/>
        </p:nvSpPr>
        <p:spPr>
          <a:xfrm>
            <a:off x="442000" y="4124475"/>
            <a:ext cx="80163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Mr. </a:t>
            </a:r>
            <a:r>
              <a:rPr lang="en" sz="2400">
                <a:solidFill>
                  <a:srgbClr val="FFFFFF"/>
                </a:solidFill>
              </a:rPr>
              <a:t>Channa Bankapur (channabankapur@pes.edu)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Department of CS&amp;E, PES University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273300" y="197275"/>
            <a:ext cx="8597400" cy="6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Math for Computer Science</a:t>
            </a:r>
            <a:r>
              <a:rPr b="1" lang="en" sz="2400"/>
              <a:t>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Logic and Boolean Algebra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Set Theory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Combinatorics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Relations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Mathematical Induction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Graphs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Trees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Probability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Statistics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Linear Algebra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Number Theory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Motivation: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It’s a </a:t>
            </a:r>
            <a:r>
              <a:rPr b="1" lang="en" sz="2400"/>
              <a:t>core course</a:t>
            </a:r>
            <a:r>
              <a:rPr lang="en" sz="2400"/>
              <a:t>, and hence mandatory!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(It cannot be the only reason)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It’s the first course in Theoretical Computer Science. 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It’s where </a:t>
            </a:r>
            <a:r>
              <a:rPr b="1" lang="en" sz="2400"/>
              <a:t>Math meets Computer Science</a:t>
            </a:r>
            <a:r>
              <a:rPr lang="en" sz="2400"/>
              <a:t>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It’s a prerequisite for </a:t>
            </a:r>
            <a:r>
              <a:rPr b="1" lang="en" sz="2400"/>
              <a:t>all Theoretical CS courses</a:t>
            </a:r>
            <a:r>
              <a:rPr lang="en" sz="2400"/>
              <a:t> and also theory behind several applied courses like Digital Logic, Data Structures and Algorithms.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Mathematical Reasoning</a:t>
            </a:r>
            <a:r>
              <a:rPr lang="en" sz="2400"/>
              <a:t> and Mathematical Modeling.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Algorithms</a:t>
            </a:r>
            <a:r>
              <a:rPr lang="en" sz="2400"/>
              <a:t> involving discrete structures like Sets, Counting objects, Graphs, and Algebraic Structures.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Logical Reasoning</a:t>
            </a:r>
            <a:r>
              <a:rPr lang="en" sz="2400">
                <a:solidFill>
                  <a:schemeClr val="dk1"/>
                </a:solidFill>
              </a:rPr>
              <a:t> and Competitive exams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/>
              <a:t>Job interviews</a:t>
            </a:r>
            <a:endParaRPr sz="2400"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270900" y="270900"/>
            <a:ext cx="8597400" cy="5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Applications of DML: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Design of computing machines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Specification of systems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Artificial Intelligence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Computer Programming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Programming Languages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Proving correctness of a Computer Program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Automated Reasoning Systems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Basis for all other Theoretical Computer Science topics</a:t>
            </a:r>
            <a:endParaRPr sz="2400"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725" y="0"/>
            <a:ext cx="520657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273300" y="197275"/>
            <a:ext cx="8597400" cy="6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Syllabus Contents: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Logic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Propositional and Predicate Logic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Rules of Inference, Arguments and Proofs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Sets, Functions and Relations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Equivalence Relations and Partial Orderings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Counting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Permutations and Combinations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Binomial Coefficients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Induction, Recursion and Recurrence Relations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Graphs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Algebraic Structures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Groups and Rings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Coding Theory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4720025" y="3361850"/>
            <a:ext cx="40206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2018</a:t>
            </a:r>
            <a:r>
              <a:rPr b="1" lang="en" sz="2400"/>
              <a:t>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b="1" lang="en" sz="2400">
                <a:solidFill>
                  <a:srgbClr val="0000FF"/>
                </a:solidFill>
              </a:rPr>
              <a:t>Logic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b="1" lang="en" sz="2400">
                <a:solidFill>
                  <a:srgbClr val="0000FF"/>
                </a:solidFill>
              </a:rPr>
              <a:t>Sets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Char char="●"/>
            </a:pPr>
            <a:r>
              <a:rPr b="1" lang="en" sz="2400">
                <a:solidFill>
                  <a:srgbClr val="00FF00"/>
                </a:solidFill>
              </a:rPr>
              <a:t>Counting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Char char="●"/>
            </a:pPr>
            <a:r>
              <a:rPr b="1" lang="en" sz="2400">
                <a:solidFill>
                  <a:srgbClr val="F1C232"/>
                </a:solidFill>
              </a:rPr>
              <a:t>Recurrences</a:t>
            </a:r>
            <a:endParaRPr b="1" sz="2400">
              <a:solidFill>
                <a:srgbClr val="F1C232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Char char="●"/>
            </a:pPr>
            <a:r>
              <a:rPr b="1" lang="en" sz="2400">
                <a:solidFill>
                  <a:srgbClr val="FF00FF"/>
                </a:solidFill>
              </a:rPr>
              <a:t>Algebraic Structures</a:t>
            </a:r>
            <a:endParaRPr b="1" sz="2400">
              <a:solidFill>
                <a:srgbClr val="FF00FF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719925" y="152450"/>
            <a:ext cx="40206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2016: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Char char="●"/>
            </a:pPr>
            <a:r>
              <a:rPr lang="en" sz="2400">
                <a:solidFill>
                  <a:srgbClr val="00FF00"/>
                </a:solidFill>
              </a:rPr>
              <a:t>Counting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Logic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Sets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Graphs 1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Graphs 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88250" y="161375"/>
            <a:ext cx="41820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2015: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Logic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Sets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Char char="●"/>
            </a:pPr>
            <a:r>
              <a:rPr lang="en" sz="2400">
                <a:solidFill>
                  <a:srgbClr val="00FF00"/>
                </a:solidFill>
              </a:rPr>
              <a:t>Counting</a:t>
            </a:r>
            <a:endParaRPr sz="2400">
              <a:solidFill>
                <a:srgbClr val="00FF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Graphs 1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Graphs 2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88250" y="3285650"/>
            <a:ext cx="3904200" cy="30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2017: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Char char="●"/>
            </a:pPr>
            <a:r>
              <a:rPr lang="en" sz="2400">
                <a:solidFill>
                  <a:srgbClr val="00FF00"/>
                </a:solidFill>
              </a:rPr>
              <a:t>Counting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Logic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Sets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Char char="●"/>
            </a:pPr>
            <a:r>
              <a:rPr b="1" lang="en" sz="2400">
                <a:solidFill>
                  <a:srgbClr val="F1C232"/>
                </a:solidFill>
              </a:rPr>
              <a:t>Recurrences</a:t>
            </a:r>
            <a:endParaRPr sz="2400">
              <a:solidFill>
                <a:srgbClr val="FFFF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Graphs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273300" y="197275"/>
            <a:ext cx="8597400" cy="6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Assessment: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ISA (Max: 40 points)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Test 1: 15 points (Units 1 and 2)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Test 2: 15 points (Units 3 and 4)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Assignments: 10 points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ESA (Max: 60 points)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100-marks ESA paper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Course Anchor: Prof. Sangeetha V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273300" y="197275"/>
            <a:ext cx="85974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Let’s get started.. winter is coming!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8300"/>
            <a:ext cx="8990801" cy="40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