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1" roundtripDataSignature="AMtx7mhUzoKDkm+1BaqhmtcBB4+n0GcZ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1" Type="http://customschemas.google.com/relationships/presentationmetadata" Target="metadata"/><Relationship Id="rId130" Type="http://schemas.openxmlformats.org/officeDocument/2006/relationships/slide" Target="slides/slide12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Google Shape;887;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4607daf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64607dafb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4607daf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64607dafb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4607daf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64607dafb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Google Shape;10;p124"/>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124"/>
          <p:cNvSpPr txBox="1"/>
          <p:nvPr>
            <p:ph idx="1" type="subTitle"/>
          </p:nvPr>
        </p:nvSpPr>
        <p:spPr>
          <a:xfrm>
            <a:off x="457200" y="1604520"/>
            <a:ext cx="8229240" cy="3977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35"/>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5"/>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35"/>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3" name="Shape 43"/>
        <p:cNvGrpSpPr/>
        <p:nvPr/>
      </p:nvGrpSpPr>
      <p:grpSpPr>
        <a:xfrm>
          <a:off x="0" y="0"/>
          <a:ext cx="0" cy="0"/>
          <a:chOff x="0" y="0"/>
          <a:chExt cx="0" cy="0"/>
        </a:xfrm>
      </p:grpSpPr>
      <p:sp>
        <p:nvSpPr>
          <p:cNvPr id="44" name="Google Shape;44;p136"/>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36"/>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36"/>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36"/>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9" name="Shape 49"/>
        <p:cNvGrpSpPr/>
        <p:nvPr/>
      </p:nvGrpSpPr>
      <p:grpSpPr>
        <a:xfrm>
          <a:off x="0" y="0"/>
          <a:ext cx="0" cy="0"/>
          <a:chOff x="0" y="0"/>
          <a:chExt cx="0" cy="0"/>
        </a:xfrm>
      </p:grpSpPr>
      <p:sp>
        <p:nvSpPr>
          <p:cNvPr id="50" name="Google Shape;50;p137"/>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7"/>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7"/>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53" name="Google Shape;53;p137"/>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4" name="Google Shape;54;p137"/>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0" name="Shape 60"/>
        <p:cNvGrpSpPr/>
        <p:nvPr/>
      </p:nvGrpSpPr>
      <p:grpSpPr>
        <a:xfrm>
          <a:off x="0" y="0"/>
          <a:ext cx="0" cy="0"/>
          <a:chOff x="0" y="0"/>
          <a:chExt cx="0" cy="0"/>
        </a:xfrm>
      </p:grpSpPr>
      <p:sp>
        <p:nvSpPr>
          <p:cNvPr id="61" name="Google Shape;61;p138"/>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8"/>
          <p:cNvSpPr txBox="1"/>
          <p:nvPr>
            <p:ph idx="1" type="subTitle"/>
          </p:nvPr>
        </p:nvSpPr>
        <p:spPr>
          <a:xfrm>
            <a:off x="457200" y="1604520"/>
            <a:ext cx="8229240" cy="3977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3" name="Shape 63"/>
        <p:cNvGrpSpPr/>
        <p:nvPr/>
      </p:nvGrpSpPr>
      <p:grpSpPr>
        <a:xfrm>
          <a:off x="0" y="0"/>
          <a:ext cx="0" cy="0"/>
          <a:chOff x="0" y="0"/>
          <a:chExt cx="0" cy="0"/>
        </a:xfrm>
      </p:grpSpPr>
      <p:sp>
        <p:nvSpPr>
          <p:cNvPr id="64" name="Google Shape;64;p139"/>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9"/>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6" name="Shape 66"/>
        <p:cNvGrpSpPr/>
        <p:nvPr/>
      </p:nvGrpSpPr>
      <p:grpSpPr>
        <a:xfrm>
          <a:off x="0" y="0"/>
          <a:ext cx="0" cy="0"/>
          <a:chOff x="0" y="0"/>
          <a:chExt cx="0" cy="0"/>
        </a:xfrm>
      </p:grpSpPr>
      <p:sp>
        <p:nvSpPr>
          <p:cNvPr id="67" name="Google Shape;67;p140"/>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0"/>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40"/>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41"/>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2" name="Shape 72"/>
        <p:cNvGrpSpPr/>
        <p:nvPr/>
      </p:nvGrpSpPr>
      <p:grpSpPr>
        <a:xfrm>
          <a:off x="0" y="0"/>
          <a:ext cx="0" cy="0"/>
          <a:chOff x="0" y="0"/>
          <a:chExt cx="0" cy="0"/>
        </a:xfrm>
      </p:grpSpPr>
      <p:sp>
        <p:nvSpPr>
          <p:cNvPr id="73" name="Google Shape;73;p142"/>
          <p:cNvSpPr txBox="1"/>
          <p:nvPr>
            <p:ph idx="1" type="subTitle"/>
          </p:nvPr>
        </p:nvSpPr>
        <p:spPr>
          <a:xfrm>
            <a:off x="457200" y="273600"/>
            <a:ext cx="8229240" cy="5308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143"/>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3"/>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143"/>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43"/>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144"/>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4"/>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44"/>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144"/>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145"/>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5"/>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4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145"/>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9" name="Shape 89"/>
        <p:cNvGrpSpPr/>
        <p:nvPr/>
      </p:nvGrpSpPr>
      <p:grpSpPr>
        <a:xfrm>
          <a:off x="0" y="0"/>
          <a:ext cx="0" cy="0"/>
          <a:chOff x="0" y="0"/>
          <a:chExt cx="0" cy="0"/>
        </a:xfrm>
      </p:grpSpPr>
      <p:sp>
        <p:nvSpPr>
          <p:cNvPr id="90" name="Google Shape;90;p146"/>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6"/>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46"/>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3" name="Shape 93"/>
        <p:cNvGrpSpPr/>
        <p:nvPr/>
      </p:nvGrpSpPr>
      <p:grpSpPr>
        <a:xfrm>
          <a:off x="0" y="0"/>
          <a:ext cx="0" cy="0"/>
          <a:chOff x="0" y="0"/>
          <a:chExt cx="0" cy="0"/>
        </a:xfrm>
      </p:grpSpPr>
      <p:sp>
        <p:nvSpPr>
          <p:cNvPr id="94" name="Google Shape;94;p147"/>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7"/>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4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47"/>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147"/>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9" name="Shape 99"/>
        <p:cNvGrpSpPr/>
        <p:nvPr/>
      </p:nvGrpSpPr>
      <p:grpSpPr>
        <a:xfrm>
          <a:off x="0" y="0"/>
          <a:ext cx="0" cy="0"/>
          <a:chOff x="0" y="0"/>
          <a:chExt cx="0" cy="0"/>
        </a:xfrm>
      </p:grpSpPr>
      <p:sp>
        <p:nvSpPr>
          <p:cNvPr id="100" name="Google Shape;100;p148"/>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8"/>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148"/>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03" name="Google Shape;103;p148"/>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04" name="Google Shape;104;p148"/>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 name="Shape 13"/>
        <p:cNvGrpSpPr/>
        <p:nvPr/>
      </p:nvGrpSpPr>
      <p:grpSpPr>
        <a:xfrm>
          <a:off x="0" y="0"/>
          <a:ext cx="0" cy="0"/>
          <a:chOff x="0" y="0"/>
          <a:chExt cx="0" cy="0"/>
        </a:xfrm>
      </p:grpSpPr>
      <p:sp>
        <p:nvSpPr>
          <p:cNvPr id="14" name="Google Shape;14;p128"/>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8"/>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6" name="Shape 16"/>
        <p:cNvGrpSpPr/>
        <p:nvPr/>
      </p:nvGrpSpPr>
      <p:grpSpPr>
        <a:xfrm>
          <a:off x="0" y="0"/>
          <a:ext cx="0" cy="0"/>
          <a:chOff x="0" y="0"/>
          <a:chExt cx="0" cy="0"/>
        </a:xfrm>
      </p:grpSpPr>
      <p:sp>
        <p:nvSpPr>
          <p:cNvPr id="17" name="Google Shape;17;p129"/>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9"/>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29"/>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130"/>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2" name="Shape 22"/>
        <p:cNvGrpSpPr/>
        <p:nvPr/>
      </p:nvGrpSpPr>
      <p:grpSpPr>
        <a:xfrm>
          <a:off x="0" y="0"/>
          <a:ext cx="0" cy="0"/>
          <a:chOff x="0" y="0"/>
          <a:chExt cx="0" cy="0"/>
        </a:xfrm>
      </p:grpSpPr>
      <p:sp>
        <p:nvSpPr>
          <p:cNvPr id="23" name="Google Shape;23;p131"/>
          <p:cNvSpPr txBox="1"/>
          <p:nvPr>
            <p:ph idx="1" type="subTitle"/>
          </p:nvPr>
        </p:nvSpPr>
        <p:spPr>
          <a:xfrm>
            <a:off x="457200" y="273600"/>
            <a:ext cx="8229240" cy="5308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132"/>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132"/>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132"/>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133"/>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3"/>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33"/>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33"/>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34"/>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4"/>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34"/>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34"/>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23"/>
          <p:cNvSpPr/>
          <p:nvPr/>
        </p:nvSpPr>
        <p:spPr>
          <a:xfrm flipH="1" rot="10800000">
            <a:off x="360" y="4124880"/>
            <a:ext cx="8457840" cy="949320"/>
          </a:xfrm>
          <a:prstGeom prst="rect">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23"/>
          <p:cNvSpPr txBox="1"/>
          <p:nvPr>
            <p:ph type="title"/>
          </p:nvPr>
        </p:nvSpPr>
        <p:spPr>
          <a:xfrm>
            <a:off x="685800" y="1734480"/>
            <a:ext cx="7772040" cy="22453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2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 name="Shape 55"/>
        <p:cNvGrpSpPr/>
        <p:nvPr/>
      </p:nvGrpSpPr>
      <p:grpSpPr>
        <a:xfrm>
          <a:off x="0" y="0"/>
          <a:ext cx="0" cy="0"/>
          <a:chOff x="0" y="0"/>
          <a:chExt cx="0" cy="0"/>
        </a:xfrm>
      </p:grpSpPr>
      <p:sp>
        <p:nvSpPr>
          <p:cNvPr id="56" name="Google Shape;56;p125"/>
          <p:cNvSpPr txBox="1"/>
          <p:nvPr>
            <p:ph idx="12" type="sldNum"/>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300" u="none" cap="none" strike="noStrike">
                <a:solidFill>
                  <a:srgbClr val="191919"/>
                </a:solidFill>
                <a:latin typeface="Arial"/>
                <a:ea typeface="Arial"/>
                <a:cs typeface="Arial"/>
                <a:sym typeface="Arial"/>
              </a:defRPr>
            </a:lvl1pPr>
            <a:lvl2pPr indent="0" lvl="1" marL="0" marR="0" rtl="0" algn="r">
              <a:lnSpc>
                <a:spcPct val="100000"/>
              </a:lnSpc>
              <a:spcBef>
                <a:spcPts val="0"/>
              </a:spcBef>
              <a:buNone/>
              <a:defRPr b="0" i="0" sz="1300" u="none" cap="none" strike="noStrike">
                <a:solidFill>
                  <a:srgbClr val="191919"/>
                </a:solidFill>
                <a:latin typeface="Arial"/>
                <a:ea typeface="Arial"/>
                <a:cs typeface="Arial"/>
                <a:sym typeface="Arial"/>
              </a:defRPr>
            </a:lvl2pPr>
            <a:lvl3pPr indent="0" lvl="2" marL="0" marR="0" rtl="0" algn="r">
              <a:lnSpc>
                <a:spcPct val="100000"/>
              </a:lnSpc>
              <a:spcBef>
                <a:spcPts val="0"/>
              </a:spcBef>
              <a:buNone/>
              <a:defRPr b="0" i="0" sz="1300" u="none" cap="none" strike="noStrike">
                <a:solidFill>
                  <a:srgbClr val="191919"/>
                </a:solidFill>
                <a:latin typeface="Arial"/>
                <a:ea typeface="Arial"/>
                <a:cs typeface="Arial"/>
                <a:sym typeface="Arial"/>
              </a:defRPr>
            </a:lvl3pPr>
            <a:lvl4pPr indent="0" lvl="3" marL="0" marR="0" rtl="0" algn="r">
              <a:lnSpc>
                <a:spcPct val="100000"/>
              </a:lnSpc>
              <a:spcBef>
                <a:spcPts val="0"/>
              </a:spcBef>
              <a:buNone/>
              <a:defRPr b="0" i="0" sz="1300" u="none" cap="none" strike="noStrike">
                <a:solidFill>
                  <a:srgbClr val="191919"/>
                </a:solidFill>
                <a:latin typeface="Arial"/>
                <a:ea typeface="Arial"/>
                <a:cs typeface="Arial"/>
                <a:sym typeface="Arial"/>
              </a:defRPr>
            </a:lvl4pPr>
            <a:lvl5pPr indent="0" lvl="4" marL="0" marR="0" rtl="0" algn="r">
              <a:lnSpc>
                <a:spcPct val="100000"/>
              </a:lnSpc>
              <a:spcBef>
                <a:spcPts val="0"/>
              </a:spcBef>
              <a:buNone/>
              <a:defRPr b="0" i="0" sz="1300" u="none" cap="none" strike="noStrike">
                <a:solidFill>
                  <a:srgbClr val="191919"/>
                </a:solidFill>
                <a:latin typeface="Arial"/>
                <a:ea typeface="Arial"/>
                <a:cs typeface="Arial"/>
                <a:sym typeface="Arial"/>
              </a:defRPr>
            </a:lvl5pPr>
            <a:lvl6pPr indent="0" lvl="5" marL="0" marR="0" rtl="0" algn="r">
              <a:lnSpc>
                <a:spcPct val="100000"/>
              </a:lnSpc>
              <a:spcBef>
                <a:spcPts val="0"/>
              </a:spcBef>
              <a:buNone/>
              <a:defRPr b="0" i="0" sz="1300" u="none" cap="none" strike="noStrike">
                <a:solidFill>
                  <a:srgbClr val="191919"/>
                </a:solidFill>
                <a:latin typeface="Arial"/>
                <a:ea typeface="Arial"/>
                <a:cs typeface="Arial"/>
                <a:sym typeface="Arial"/>
              </a:defRPr>
            </a:lvl6pPr>
            <a:lvl7pPr indent="0" lvl="6" marL="0" marR="0" rtl="0" algn="r">
              <a:lnSpc>
                <a:spcPct val="100000"/>
              </a:lnSpc>
              <a:spcBef>
                <a:spcPts val="0"/>
              </a:spcBef>
              <a:buNone/>
              <a:defRPr b="0" i="0" sz="1300" u="none" cap="none" strike="noStrike">
                <a:solidFill>
                  <a:srgbClr val="191919"/>
                </a:solidFill>
                <a:latin typeface="Arial"/>
                <a:ea typeface="Arial"/>
                <a:cs typeface="Arial"/>
                <a:sym typeface="Arial"/>
              </a:defRPr>
            </a:lvl7pPr>
            <a:lvl8pPr indent="0" lvl="7" marL="0" marR="0" rtl="0" algn="r">
              <a:lnSpc>
                <a:spcPct val="100000"/>
              </a:lnSpc>
              <a:spcBef>
                <a:spcPts val="0"/>
              </a:spcBef>
              <a:buNone/>
              <a:defRPr b="0" i="0" sz="1300" u="none" cap="none" strike="noStrike">
                <a:solidFill>
                  <a:srgbClr val="191919"/>
                </a:solidFill>
                <a:latin typeface="Arial"/>
                <a:ea typeface="Arial"/>
                <a:cs typeface="Arial"/>
                <a:sym typeface="Arial"/>
              </a:defRPr>
            </a:lvl8pPr>
            <a:lvl9pPr indent="0" lvl="8" marL="0" marR="0" rtl="0" algn="r">
              <a:lnSpc>
                <a:spcPct val="100000"/>
              </a:lnSpc>
              <a:spcBef>
                <a:spcPts val="0"/>
              </a:spcBef>
              <a:buNone/>
              <a:defRPr b="0" i="0" sz="13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800">
              <a:solidFill>
                <a:srgbClr val="000000"/>
              </a:solidFill>
            </a:endParaRPr>
          </a:p>
        </p:txBody>
      </p:sp>
      <p:sp>
        <p:nvSpPr>
          <p:cNvPr id="57" name="Google Shape;57;p1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125"/>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 Id="rId3" Type="http://schemas.openxmlformats.org/officeDocument/2006/relationships/image" Target="../media/image8.png"/><Relationship Id="rId4" Type="http://schemas.openxmlformats.org/officeDocument/2006/relationships/image" Target="../media/image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 Id="rId3" Type="http://schemas.openxmlformats.org/officeDocument/2006/relationships/image" Target="../media/image1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 Id="rId3" Type="http://schemas.openxmlformats.org/officeDocument/2006/relationships/image" Target="../media/image1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 Id="rId3" Type="http://schemas.openxmlformats.org/officeDocument/2006/relationships/image" Target="../media/image1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 Id="rId3" Type="http://schemas.openxmlformats.org/officeDocument/2006/relationships/image" Target="../media/image1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 Id="rId3" Type="http://schemas.openxmlformats.org/officeDocument/2006/relationships/image" Target="../media/image13.png"/><Relationship Id="rId4" Type="http://schemas.openxmlformats.org/officeDocument/2006/relationships/image" Target="../media/image1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 Id="rId3" Type="http://schemas.openxmlformats.org/officeDocument/2006/relationships/image" Target="../media/image13.png"/><Relationship Id="rId4" Type="http://schemas.openxmlformats.org/officeDocument/2006/relationships/image" Target="../media/image16.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 Id="rId3" Type="http://schemas.openxmlformats.org/officeDocument/2006/relationships/image" Target="../media/image1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 Id="rId3" Type="http://schemas.openxmlformats.org/officeDocument/2006/relationships/image" Target="../media/image17.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0.xml"/><Relationship Id="rId3" Type="http://schemas.openxmlformats.org/officeDocument/2006/relationships/image" Target="../media/image19.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 Id="rId3" Type="http://schemas.openxmlformats.org/officeDocument/2006/relationships/image" Target="../media/image19.png"/><Relationship Id="rId4" Type="http://schemas.openxmlformats.org/officeDocument/2006/relationships/image" Target="../media/image17.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Relationship Id="rId3" Type="http://schemas.openxmlformats.org/officeDocument/2006/relationships/image" Target="../media/image20.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 Id="rId3" Type="http://schemas.openxmlformats.org/officeDocument/2006/relationships/image" Target="../media/image22.png"/><Relationship Id="rId4" Type="http://schemas.openxmlformats.org/officeDocument/2006/relationships/image" Target="../media/image2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5.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3.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image" Target="../media/image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 Id="rId3" Type="http://schemas.openxmlformats.org/officeDocument/2006/relationships/image" Target="../media/image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 Id="rId3" Type="http://schemas.openxmlformats.org/officeDocument/2006/relationships/image" Target="../media/image7.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 Id="rId3" Type="http://schemas.openxmlformats.org/officeDocument/2006/relationships/image" Target="../media/image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
          <p:cNvSpPr txBox="1"/>
          <p:nvPr/>
        </p:nvSpPr>
        <p:spPr>
          <a:xfrm>
            <a:off x="442080" y="1734480"/>
            <a:ext cx="8183520" cy="22453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191919"/>
                </a:solidFill>
                <a:latin typeface="Arial"/>
                <a:ea typeface="Arial"/>
                <a:cs typeface="Arial"/>
                <a:sym typeface="Arial"/>
              </a:rPr>
              <a:t>Discrete Mathematics and Logic (UE1</a:t>
            </a:r>
            <a:r>
              <a:rPr b="1" lang="en-IN" sz="3000">
                <a:solidFill>
                  <a:srgbClr val="191919"/>
                </a:solidFill>
              </a:rPr>
              <a:t>8</a:t>
            </a:r>
            <a:r>
              <a:rPr b="1" i="0" lang="en-IN" sz="3000" u="none" cap="none" strike="noStrike">
                <a:solidFill>
                  <a:srgbClr val="191919"/>
                </a:solidFill>
                <a:latin typeface="Arial"/>
                <a:ea typeface="Arial"/>
                <a:cs typeface="Arial"/>
                <a:sym typeface="Arial"/>
              </a:rPr>
              <a:t>CS205)</a:t>
            </a:r>
            <a:br>
              <a:rPr b="1" i="0" lang="en-IN" sz="3000" u="none" cap="none" strike="noStrike">
                <a:solidFill>
                  <a:srgbClr val="191919"/>
                </a:solidFill>
                <a:latin typeface="Arial"/>
                <a:ea typeface="Arial"/>
                <a:cs typeface="Arial"/>
                <a:sym typeface="Arial"/>
              </a:rPr>
            </a:br>
            <a:br>
              <a:rPr b="1" i="0" lang="en-IN" sz="3000" u="none" cap="none" strike="noStrike">
                <a:solidFill>
                  <a:srgbClr val="191919"/>
                </a:solidFill>
                <a:latin typeface="Arial"/>
                <a:ea typeface="Arial"/>
                <a:cs typeface="Arial"/>
                <a:sym typeface="Arial"/>
              </a:rPr>
            </a:br>
            <a:r>
              <a:rPr b="1" i="0" lang="en-IN" sz="3000" u="none" cap="none" strike="noStrike">
                <a:solidFill>
                  <a:srgbClr val="191919"/>
                </a:solidFill>
                <a:latin typeface="Arial"/>
                <a:ea typeface="Arial"/>
                <a:cs typeface="Arial"/>
                <a:sym typeface="Arial"/>
              </a:rPr>
              <a:t>Unit 3 - Counting</a:t>
            </a:r>
            <a:br>
              <a:rPr b="1" i="0" lang="en-IN" sz="3000" u="none" cap="none" strike="noStrike">
                <a:solidFill>
                  <a:srgbClr val="191919"/>
                </a:solidFill>
                <a:latin typeface="Arial"/>
                <a:ea typeface="Arial"/>
                <a:cs typeface="Arial"/>
                <a:sym typeface="Arial"/>
              </a:rPr>
            </a:br>
            <a:endParaRPr b="0" i="0" sz="1800" u="none" cap="none" strike="noStrike"/>
          </a:p>
        </p:txBody>
      </p:sp>
      <p:sp>
        <p:nvSpPr>
          <p:cNvPr id="110" name="Google Shape;110;p1"/>
          <p:cNvSpPr/>
          <p:nvPr/>
        </p:nvSpPr>
        <p:spPr>
          <a:xfrm>
            <a:off x="442080" y="4124520"/>
            <a:ext cx="8016120" cy="9493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FFFFFF"/>
                </a:solidFill>
                <a:latin typeface="Arial"/>
                <a:ea typeface="Arial"/>
                <a:cs typeface="Arial"/>
                <a:sym typeface="Arial"/>
              </a:rPr>
              <a:t>Mr. Channa Bankapur, Prof. Sangeeta V I</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FFFFFF"/>
                </a:solidFill>
                <a:latin typeface="Arial"/>
                <a:ea typeface="Arial"/>
                <a:cs typeface="Arial"/>
                <a:sym typeface="Arial"/>
              </a:rPr>
              <a:t>Department of CS&amp;E, PES University</a:t>
            </a:r>
            <a:endParaRPr b="0" i="0" sz="1800"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0"/>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What does it return?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Courier New"/>
                <a:ea typeface="Courier New"/>
                <a:cs typeface="Courier New"/>
                <a:sym typeface="Courier New"/>
              </a:rPr>
              <a:t>foo(n)</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Courier New"/>
                <a:ea typeface="Courier New"/>
                <a:cs typeface="Courier New"/>
                <a:sym typeface="Courier New"/>
              </a:rPr>
              <a:t>ctr ← 0</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Courier New"/>
                <a:ea typeface="Courier New"/>
                <a:cs typeface="Courier New"/>
                <a:sym typeface="Courier New"/>
              </a:rPr>
              <a:t>for i ← 1 to </a:t>
            </a:r>
            <a:r>
              <a:rPr b="1" i="0" lang="en-IN" sz="2600" u="none" cap="none" strike="noStrike">
                <a:solidFill>
                  <a:srgbClr val="000000"/>
                </a:solidFill>
                <a:latin typeface="Courier New"/>
                <a:ea typeface="Courier New"/>
                <a:cs typeface="Courier New"/>
                <a:sym typeface="Courier New"/>
              </a:rPr>
              <a:t>20</a:t>
            </a:r>
            <a:endParaRPr b="0" i="0" sz="1800" u="none" cap="none" strike="noStrike"/>
          </a:p>
          <a:p>
            <a:pPr indent="457200" lvl="0" marL="0" marR="0" rtl="0" algn="l">
              <a:lnSpc>
                <a:spcPct val="100000"/>
              </a:lnSpc>
              <a:spcBef>
                <a:spcPts val="0"/>
              </a:spcBef>
              <a:spcAft>
                <a:spcPts val="0"/>
              </a:spcAft>
              <a:buNone/>
            </a:pPr>
            <a:r>
              <a:rPr b="0" i="0" lang="en-IN" sz="2600" u="none" cap="none" strike="noStrike">
                <a:solidFill>
                  <a:srgbClr val="000000"/>
                </a:solidFill>
                <a:latin typeface="Courier New"/>
                <a:ea typeface="Courier New"/>
                <a:cs typeface="Courier New"/>
                <a:sym typeface="Courier New"/>
              </a:rPr>
              <a:t>for j ← 1 to </a:t>
            </a:r>
            <a:r>
              <a:rPr b="1" i="0" lang="en-IN" sz="2600" u="none" cap="none" strike="noStrike">
                <a:solidFill>
                  <a:srgbClr val="000000"/>
                </a:solidFill>
                <a:latin typeface="Courier New"/>
                <a:ea typeface="Courier New"/>
                <a:cs typeface="Courier New"/>
                <a:sym typeface="Courier New"/>
              </a:rPr>
              <a:t>30</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Courier New"/>
                <a:ea typeface="Courier New"/>
                <a:cs typeface="Courier New"/>
                <a:sym typeface="Courier New"/>
              </a:rPr>
              <a:t>		ctr ← ctr + 1</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Courier New"/>
                <a:ea typeface="Courier New"/>
                <a:cs typeface="Courier New"/>
                <a:sym typeface="Courier New"/>
              </a:rPr>
              <a:t>return ctr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Return value: </a:t>
            </a:r>
            <a:r>
              <a:rPr b="0" i="0" lang="en-IN" sz="2400" u="none" cap="none" strike="noStrike">
                <a:solidFill>
                  <a:srgbClr val="000000"/>
                </a:solidFill>
                <a:latin typeface="Arial"/>
                <a:ea typeface="Arial"/>
                <a:cs typeface="Arial"/>
                <a:sym typeface="Arial"/>
              </a:rPr>
              <a:t>Return value: </a:t>
            </a:r>
            <a:r>
              <a:rPr b="1" i="0" lang="en-IN" sz="2400" u="none" cap="none" strike="noStrike">
                <a:solidFill>
                  <a:srgbClr val="000000"/>
                </a:solidFill>
                <a:latin typeface="Arial"/>
                <a:ea typeface="Arial"/>
                <a:cs typeface="Arial"/>
                <a:sym typeface="Arial"/>
              </a:rPr>
              <a:t>20*30 = 600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(the product rule)</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164" name="Google Shape;164;p1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97"/>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8 contain exactly three 1s?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8! / (3! * 5!)</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8 contain exactly five 0s?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8! / (5! * 3!)</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contain exactly </a:t>
            </a:r>
            <a:r>
              <a:rPr b="1" i="0" lang="en-IN" sz="2400" u="none" cap="none" strike="noStrike">
                <a:solidFill>
                  <a:srgbClr val="000000"/>
                </a:solidFill>
                <a:latin typeface="Arial"/>
                <a:ea typeface="Arial"/>
                <a:cs typeface="Arial"/>
                <a:sym typeface="Arial"/>
              </a:rPr>
              <a:t>r</a:t>
            </a:r>
            <a:r>
              <a:rPr b="0" i="0" lang="en-IN" sz="2400" u="none" cap="none" strike="noStrike">
                <a:solidFill>
                  <a:srgbClr val="000000"/>
                </a:solidFill>
                <a:latin typeface="Arial"/>
                <a:ea typeface="Arial"/>
                <a:cs typeface="Arial"/>
                <a:sym typeface="Arial"/>
              </a:rPr>
              <a:t> 1s?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n! / ((n-r)! * r!) = </a:t>
            </a:r>
            <a:r>
              <a:rPr b="1" i="0" lang="en-IN" sz="2400" u="none" cap="none" strike="noStrike">
                <a:solidFill>
                  <a:srgbClr val="000000"/>
                </a:solidFill>
                <a:latin typeface="Arial"/>
                <a:ea typeface="Arial"/>
                <a:cs typeface="Arial"/>
                <a:sym typeface="Arial"/>
              </a:rPr>
              <a:t>C(n, r)</a:t>
            </a:r>
            <a:endParaRPr b="0" i="0" sz="1800" u="none" cap="none" strike="noStrike"/>
          </a:p>
        </p:txBody>
      </p:sp>
      <p:sp>
        <p:nvSpPr>
          <p:cNvPr id="709" name="Google Shape;709;p9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98"/>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that there are 9 faculty members in the mathematics department and 11 in the computer science department. How many ways are there to select a committee to develop a discrete mathematics course at a school if the committee is to consist of three faculty members from the mathematics department and four from the computer science department.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715" name="Google Shape;715;p9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99"/>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that there are 9 faculty members in the mathematics department and 11 in the computer science department. How many ways are there to select a committee to develop a discrete mathematics course at a school if the committee is to consist of three faculty members from the mathematics department and four from the computer science department.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C(9, 3) * C(11, 4)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84 * 330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(9 * 8 * 7) * (11 * 10 * 9 * 8) / (3 * 2 * 1 * 4 * 3 * 2 *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(7 * 11 * 10 * 9 * 4)</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27,720</a:t>
            </a:r>
            <a:endParaRPr b="0" i="0" sz="1800" u="none" cap="none" strike="noStrike"/>
          </a:p>
        </p:txBody>
      </p:sp>
      <p:sp>
        <p:nvSpPr>
          <p:cNvPr id="721" name="Google Shape;721;p9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100"/>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r-permutation</a:t>
            </a:r>
            <a:r>
              <a:rPr b="0" i="0" lang="en-IN" sz="2400" u="none" cap="none" strike="noStrike">
                <a:solidFill>
                  <a:srgbClr val="000000"/>
                </a:solidFill>
                <a:latin typeface="Arial"/>
                <a:ea typeface="Arial"/>
                <a:cs typeface="Arial"/>
                <a:sym typeface="Arial"/>
              </a:rPr>
              <a:t> of objects from a set of n objects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Ordered r-selection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r>
              <a:rPr b="1" i="0" lang="en-IN" sz="2400" u="none" cap="none" strike="noStrike">
                <a:solidFill>
                  <a:srgbClr val="000000"/>
                </a:solidFill>
                <a:latin typeface="Arial"/>
                <a:ea typeface="Arial"/>
                <a:cs typeface="Arial"/>
                <a:sym typeface="Arial"/>
              </a:rPr>
              <a:t>n</a:t>
            </a:r>
            <a:r>
              <a:rPr b="1" baseline="30000" i="0" lang="en-IN" sz="2400" u="sng" cap="none" strike="noStrike">
                <a:solidFill>
                  <a:srgbClr val="000000"/>
                </a:solidFill>
                <a:latin typeface="Arial"/>
                <a:ea typeface="Arial"/>
                <a:cs typeface="Arial"/>
                <a:sym typeface="Arial"/>
              </a:rPr>
              <a:t>r</a:t>
            </a:r>
            <a:r>
              <a:rPr b="0" baseline="30000" i="0" lang="en-IN" sz="2400" u="none" cap="none" strike="noStrike">
                <a:solidFill>
                  <a:srgbClr val="000000"/>
                </a:solidFill>
                <a:latin typeface="Arial"/>
                <a:ea typeface="Arial"/>
                <a:cs typeface="Arial"/>
                <a:sym typeface="Arial"/>
              </a:rPr>
              <a:t> </a:t>
            </a:r>
            <a:r>
              <a:rPr b="0" i="0" lang="en-IN" sz="2400" u="none" cap="none" strike="noStrike">
                <a:solidFill>
                  <a:srgbClr val="000000"/>
                </a:solidFill>
                <a:latin typeface="Arial"/>
                <a:ea typeface="Arial"/>
                <a:cs typeface="Arial"/>
                <a:sym typeface="Arial"/>
              </a:rPr>
              <a:t>    or     </a:t>
            </a:r>
            <a:r>
              <a:rPr b="1" baseline="30000" i="0" lang="en-IN" sz="2400" u="none" cap="none" strike="noStrike">
                <a:solidFill>
                  <a:srgbClr val="000000"/>
                </a:solidFill>
                <a:latin typeface="Arial"/>
                <a:ea typeface="Arial"/>
                <a:cs typeface="Arial"/>
                <a:sym typeface="Arial"/>
              </a:rPr>
              <a:t>n</a:t>
            </a:r>
            <a:r>
              <a:rPr b="1" i="0" lang="en-IN" sz="2400" u="none" cap="none" strike="noStrike">
                <a:solidFill>
                  <a:srgbClr val="000000"/>
                </a:solidFill>
                <a:latin typeface="Arial"/>
                <a:ea typeface="Arial"/>
                <a:cs typeface="Arial"/>
                <a:sym typeface="Arial"/>
              </a:rPr>
              <a:t>P</a:t>
            </a:r>
            <a:r>
              <a:rPr b="1" baseline="-25000" i="0" lang="en-IN" sz="2400" u="none" cap="none" strike="noStrike">
                <a:solidFill>
                  <a:srgbClr val="000000"/>
                </a:solidFill>
                <a:latin typeface="Arial"/>
                <a:ea typeface="Arial"/>
                <a:cs typeface="Arial"/>
                <a:sym typeface="Arial"/>
              </a:rPr>
              <a:t>r</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P(n, r)</a:t>
            </a:r>
            <a:r>
              <a:rPr b="0" i="0" lang="en-IN" sz="2400" u="none" cap="none" strike="noStrike">
                <a:solidFill>
                  <a:srgbClr val="000000"/>
                </a:solidFill>
                <a:latin typeface="Arial"/>
                <a:ea typeface="Arial"/>
                <a:cs typeface="Arial"/>
                <a:sym typeface="Arial"/>
              </a:rPr>
              <a:t> = n * (n - 1) * … * (n - r + 1) = n! / (n - r)!</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P(n, 0) = 1</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r-combination</a:t>
            </a:r>
            <a:r>
              <a:rPr b="0" i="0" lang="en-IN" sz="2400" u="none" cap="none" strike="noStrike">
                <a:solidFill>
                  <a:srgbClr val="000000"/>
                </a:solidFill>
                <a:latin typeface="Arial"/>
                <a:ea typeface="Arial"/>
                <a:cs typeface="Arial"/>
                <a:sym typeface="Arial"/>
              </a:rPr>
              <a:t> of objects from of a set of n obts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Unordered r-selection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r>
              <a:rPr b="1" baseline="30000" i="0" lang="en-IN" sz="2400" u="none" cap="none" strike="noStrike">
                <a:solidFill>
                  <a:srgbClr val="000000"/>
                </a:solidFill>
                <a:latin typeface="Arial"/>
                <a:ea typeface="Arial"/>
                <a:cs typeface="Arial"/>
                <a:sym typeface="Arial"/>
              </a:rPr>
              <a:t>n</a:t>
            </a:r>
            <a:r>
              <a:rPr b="1" i="0" lang="en-IN" sz="2400" u="none" cap="none" strike="noStrike">
                <a:solidFill>
                  <a:srgbClr val="000000"/>
                </a:solidFill>
                <a:latin typeface="Arial"/>
                <a:ea typeface="Arial"/>
                <a:cs typeface="Arial"/>
                <a:sym typeface="Arial"/>
              </a:rPr>
              <a:t>C</a:t>
            </a:r>
            <a:r>
              <a:rPr b="1" baseline="-25000" i="0" lang="en-IN" sz="2400" u="none" cap="none" strike="noStrike">
                <a:solidFill>
                  <a:srgbClr val="000000"/>
                </a:solidFill>
                <a:latin typeface="Arial"/>
                <a:ea typeface="Arial"/>
                <a:cs typeface="Arial"/>
                <a:sym typeface="Arial"/>
              </a:rPr>
              <a:t>r</a:t>
            </a:r>
            <a:r>
              <a:rPr b="0" i="0" lang="en-IN" sz="2400" u="none" cap="none" strike="noStrike">
                <a:solidFill>
                  <a:srgbClr val="000000"/>
                </a:solidFill>
                <a:latin typeface="Arial"/>
                <a:ea typeface="Arial"/>
                <a:cs typeface="Arial"/>
                <a:sym typeface="Arial"/>
              </a:rPr>
              <a:t>    or   </a:t>
            </a:r>
            <a:r>
              <a:rPr b="1" i="0" lang="en-IN" sz="3000" u="none" cap="none" strike="noStrike">
                <a:solidFill>
                  <a:srgbClr val="000000"/>
                </a:solidFill>
                <a:latin typeface="Arial"/>
                <a:ea typeface="Arial"/>
                <a:cs typeface="Arial"/>
                <a:sym typeface="Arial"/>
              </a:rPr>
              <a:t>(</a:t>
            </a:r>
            <a:r>
              <a:rPr b="1" baseline="30000" i="0" lang="en-IN" sz="3000" u="none" cap="none" strike="noStrike">
                <a:solidFill>
                  <a:srgbClr val="000000"/>
                </a:solidFill>
                <a:latin typeface="Arial"/>
                <a:ea typeface="Arial"/>
                <a:cs typeface="Arial"/>
                <a:sym typeface="Arial"/>
              </a:rPr>
              <a:t>n</a:t>
            </a:r>
            <a:r>
              <a:rPr b="1" baseline="-25000" i="0" lang="en-IN" sz="3000" u="none" cap="none" strike="noStrike">
                <a:solidFill>
                  <a:srgbClr val="000000"/>
                </a:solidFill>
                <a:latin typeface="Arial"/>
                <a:ea typeface="Arial"/>
                <a:cs typeface="Arial"/>
                <a:sym typeface="Arial"/>
              </a:rPr>
              <a:t>r</a:t>
            </a:r>
            <a:r>
              <a:rPr b="1" i="0" lang="en-IN" sz="30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C(n, r)</a:t>
            </a:r>
            <a:r>
              <a:rPr b="0" i="0" lang="en-IN" sz="2400" u="none" cap="none" strike="noStrike">
                <a:solidFill>
                  <a:srgbClr val="000000"/>
                </a:solidFill>
                <a:latin typeface="Arial"/>
                <a:ea typeface="Arial"/>
                <a:cs typeface="Arial"/>
                <a:sym typeface="Arial"/>
              </a:rPr>
              <a:t> = P(n, r) / r! = n! / ((n - r)! * r!)</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C(n, r) = C(n, n - r)</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C(n, 0) = 1</a:t>
            </a:r>
            <a:endParaRPr b="0" i="0" sz="1800" u="none" cap="none" strike="noStrike"/>
          </a:p>
        </p:txBody>
      </p:sp>
      <p:sp>
        <p:nvSpPr>
          <p:cNvPr id="727" name="Google Shape;727;p10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101"/>
          <p:cNvSpPr/>
          <p:nvPr/>
        </p:nvSpPr>
        <p:spPr>
          <a:xfrm>
            <a:off x="271080" y="271080"/>
            <a:ext cx="4020120" cy="41630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Arial"/>
                <a:ea typeface="Arial"/>
                <a:cs typeface="Arial"/>
                <a:sym typeface="Arial"/>
              </a:rPr>
              <a:t>Pascal’s Triangle:</a:t>
            </a:r>
            <a:r>
              <a:rPr b="0" i="0" lang="en-IN" sz="30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1    2    1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1    3    3     1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1    4    6     4     1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1    5    10   10    5     1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1    6    15    20   15    6     1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p:txBody>
      </p:sp>
      <p:sp>
        <p:nvSpPr>
          <p:cNvPr id="733" name="Google Shape;733;p101"/>
          <p:cNvSpPr/>
          <p:nvPr/>
        </p:nvSpPr>
        <p:spPr>
          <a:xfrm>
            <a:off x="4701960" y="1083600"/>
            <a:ext cx="3991680" cy="3179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1    2    1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1    3     3     1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1    4     6      4     1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1    5    10   10     5     1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1    6    15    20   15    6     1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734" name="Google Shape;734;p101"/>
          <p:cNvSpPr/>
          <p:nvPr/>
        </p:nvSpPr>
        <p:spPr>
          <a:xfrm>
            <a:off x="271080" y="4690440"/>
            <a:ext cx="8597160" cy="11689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[OPTIONAL] Q: Write a computer program to print Pascal’s triangle upto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rows.</a:t>
            </a:r>
            <a:endParaRPr b="0" i="0" sz="1800" u="none" cap="none" strike="noStrike"/>
          </a:p>
        </p:txBody>
      </p:sp>
      <p:sp>
        <p:nvSpPr>
          <p:cNvPr id="735" name="Google Shape;735;p10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102"/>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Binomial Expansion of (x+y)</a:t>
            </a:r>
            <a:r>
              <a:rPr b="1" baseline="30000" i="0" lang="en-IN" sz="2400" u="none" cap="none" strike="noStrike">
                <a:solidFill>
                  <a:srgbClr val="000000"/>
                </a:solidFill>
                <a:latin typeface="Arial"/>
                <a:ea typeface="Arial"/>
                <a:cs typeface="Arial"/>
                <a:sym typeface="Arial"/>
              </a:rPr>
              <a:t>n</a:t>
            </a:r>
            <a:r>
              <a:rPr b="1" i="0" lang="en-IN" sz="2400" u="none" cap="none" strike="noStrike">
                <a:solidFill>
                  <a:srgbClr val="000000"/>
                </a:solidFill>
                <a:latin typeface="Arial"/>
                <a:ea typeface="Arial"/>
                <a:cs typeface="Arial"/>
                <a:sym typeface="Arial"/>
              </a:rPr>
              <a:t>:</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(x+y)</a:t>
            </a:r>
            <a:r>
              <a:rPr b="1" baseline="30000" i="0" lang="en-IN" sz="2400" u="none" cap="none" strike="noStrike">
                <a:solidFill>
                  <a:srgbClr val="000000"/>
                </a:solidFill>
                <a:latin typeface="Arial"/>
                <a:ea typeface="Arial"/>
                <a:cs typeface="Arial"/>
                <a:sym typeface="Arial"/>
              </a:rPr>
              <a:t>0</a:t>
            </a:r>
            <a:r>
              <a:rPr b="0" i="0" lang="en-IN" sz="2400" u="none" cap="none" strike="noStrike">
                <a:solidFill>
                  <a:srgbClr val="000000"/>
                </a:solidFill>
                <a:latin typeface="Arial"/>
                <a:ea typeface="Arial"/>
                <a:cs typeface="Arial"/>
                <a:sym typeface="Arial"/>
              </a:rPr>
              <a:t> = 1</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(x+y)</a:t>
            </a:r>
            <a:r>
              <a:rPr b="1" baseline="30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 x + y</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(x+y)</a:t>
            </a:r>
            <a:r>
              <a:rPr b="1"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x</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+ 2xy + y</a:t>
            </a:r>
            <a:r>
              <a:rPr b="0" baseline="30000" i="0" lang="en-IN" sz="2400" u="none" cap="none" strike="noStrike">
                <a:solidFill>
                  <a:srgbClr val="000000"/>
                </a:solidFill>
                <a:latin typeface="Arial"/>
                <a:ea typeface="Arial"/>
                <a:cs typeface="Arial"/>
                <a:sym typeface="Arial"/>
              </a:rPr>
              <a:t>2</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(x+y)</a:t>
            </a:r>
            <a:r>
              <a:rPr b="1" baseline="30000" i="0" lang="en-IN" sz="2400" u="none" cap="none" strike="noStrike">
                <a:solidFill>
                  <a:srgbClr val="00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 = x</a:t>
            </a:r>
            <a:r>
              <a:rPr b="0" baseline="30000" i="0" lang="en-IN" sz="2400" u="none" cap="none" strike="noStrike">
                <a:solidFill>
                  <a:srgbClr val="00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 + 3x</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y + 3x</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y + y</a:t>
            </a:r>
            <a:r>
              <a:rPr b="0" baseline="30000" i="0" lang="en-IN" sz="2400" u="none" cap="none" strike="noStrike">
                <a:solidFill>
                  <a:srgbClr val="000000"/>
                </a:solidFill>
                <a:latin typeface="Arial"/>
                <a:ea typeface="Arial"/>
                <a:cs typeface="Arial"/>
                <a:sym typeface="Arial"/>
              </a:rPr>
              <a:t>3</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(x+y)</a:t>
            </a:r>
            <a:r>
              <a:rPr b="1" baseline="30000" i="0" lang="en-IN" sz="2400" u="none" cap="none" strike="noStrike">
                <a:solidFill>
                  <a:srgbClr val="000000"/>
                </a:solidFill>
                <a:latin typeface="Arial"/>
                <a:ea typeface="Arial"/>
                <a:cs typeface="Arial"/>
                <a:sym typeface="Arial"/>
              </a:rPr>
              <a:t>4</a:t>
            </a:r>
            <a:r>
              <a:rPr b="0" i="0" lang="en-IN" sz="2400" u="none" cap="none" strike="noStrike">
                <a:solidFill>
                  <a:srgbClr val="000000"/>
                </a:solidFill>
                <a:latin typeface="Arial"/>
                <a:ea typeface="Arial"/>
                <a:cs typeface="Arial"/>
                <a:sym typeface="Arial"/>
              </a:rPr>
              <a:t> = x</a:t>
            </a:r>
            <a:r>
              <a:rPr b="0" baseline="30000" i="0" lang="en-IN" sz="2400" u="none" cap="none" strike="noStrike">
                <a:solidFill>
                  <a:srgbClr val="000000"/>
                </a:solidFill>
                <a:latin typeface="Arial"/>
                <a:ea typeface="Arial"/>
                <a:cs typeface="Arial"/>
                <a:sym typeface="Arial"/>
              </a:rPr>
              <a:t>4</a:t>
            </a:r>
            <a:r>
              <a:rPr b="0" i="0" lang="en-IN" sz="2400" u="none" cap="none" strike="noStrike">
                <a:solidFill>
                  <a:srgbClr val="000000"/>
                </a:solidFill>
                <a:latin typeface="Arial"/>
                <a:ea typeface="Arial"/>
                <a:cs typeface="Arial"/>
                <a:sym typeface="Arial"/>
              </a:rPr>
              <a:t> + 4x</a:t>
            </a:r>
            <a:r>
              <a:rPr b="0" baseline="30000" i="0" lang="en-IN" sz="2400" u="none" cap="none" strike="noStrike">
                <a:solidFill>
                  <a:srgbClr val="00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y + 6x</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y</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+ 4xy</a:t>
            </a:r>
            <a:r>
              <a:rPr b="0" baseline="30000" i="0" lang="en-IN" sz="2400" u="none" cap="none" strike="noStrike">
                <a:solidFill>
                  <a:srgbClr val="000000"/>
                </a:solidFill>
                <a:latin typeface="Arial"/>
                <a:ea typeface="Arial"/>
                <a:cs typeface="Arial"/>
                <a:sym typeface="Arial"/>
              </a:rPr>
              <a:t>3 </a:t>
            </a:r>
            <a:r>
              <a:rPr b="0" i="0" lang="en-IN" sz="2400" u="none" cap="none" strike="noStrike">
                <a:solidFill>
                  <a:srgbClr val="000000"/>
                </a:solidFill>
                <a:latin typeface="Arial"/>
                <a:ea typeface="Arial"/>
                <a:cs typeface="Arial"/>
                <a:sym typeface="Arial"/>
              </a:rPr>
              <a:t>+ y</a:t>
            </a:r>
            <a:r>
              <a:rPr b="0" baseline="30000" i="0" lang="en-IN" sz="2400" u="none" cap="none" strike="noStrike">
                <a:solidFill>
                  <a:srgbClr val="000000"/>
                </a:solidFill>
                <a:latin typeface="Arial"/>
                <a:ea typeface="Arial"/>
                <a:cs typeface="Arial"/>
                <a:sym typeface="Arial"/>
              </a:rPr>
              <a:t>4</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             1     5         10        10      5      1</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             1     6         15        20     15     6     1</a:t>
            </a:r>
            <a:endParaRPr b="0" i="0" sz="1800" u="none" cap="none" strike="noStrike"/>
          </a:p>
        </p:txBody>
      </p:sp>
      <p:sp>
        <p:nvSpPr>
          <p:cNvPr id="741" name="Google Shape;741;p10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
        <p:nvSpPr>
          <p:cNvPr id="742" name="Google Shape;742;p102"/>
          <p:cNvSpPr/>
          <p:nvPr/>
        </p:nvSpPr>
        <p:spPr>
          <a:xfrm>
            <a:off x="4847760" y="271080"/>
            <a:ext cx="4020120" cy="41630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Pascal’s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1             Triangle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1    2    1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1    3    3     1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1    4    6     4     1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1    5    10   10    5     1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1    6    15    20   15    6     1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10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The Binomial Theorem gives the coefficients of the expansion of powers of binomial expressions.</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Binomial Theorem:</a:t>
            </a:r>
            <a:r>
              <a:rPr b="0" i="0" lang="en-IN" sz="2400" u="none" cap="none" strike="noStrike">
                <a:solidFill>
                  <a:srgbClr val="000000"/>
                </a:solidFill>
                <a:latin typeface="Arial"/>
                <a:ea typeface="Arial"/>
                <a:cs typeface="Arial"/>
                <a:sym typeface="Arial"/>
              </a:rPr>
              <a:t> In the expansion of (x+y)</a:t>
            </a:r>
            <a:r>
              <a:rPr b="1" baseline="30000"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 the coefficient of x</a:t>
            </a:r>
            <a:r>
              <a:rPr b="1" baseline="30000" i="0" lang="en-IN" sz="2400" u="none" cap="none" strike="noStrike">
                <a:solidFill>
                  <a:srgbClr val="000000"/>
                </a:solidFill>
                <a:latin typeface="Arial"/>
                <a:ea typeface="Arial"/>
                <a:cs typeface="Arial"/>
                <a:sym typeface="Arial"/>
              </a:rPr>
              <a:t>n-r</a:t>
            </a:r>
            <a:r>
              <a:rPr b="0" i="0" lang="en-IN" sz="2400" u="none" cap="none" strike="noStrike">
                <a:solidFill>
                  <a:srgbClr val="000000"/>
                </a:solidFill>
                <a:latin typeface="Arial"/>
                <a:ea typeface="Arial"/>
                <a:cs typeface="Arial"/>
                <a:sym typeface="Arial"/>
              </a:rPr>
              <a:t>y</a:t>
            </a:r>
            <a:r>
              <a:rPr b="1" baseline="30000" i="0" lang="en-IN" sz="2400" u="none" cap="none" strike="noStrike">
                <a:solidFill>
                  <a:srgbClr val="000000"/>
                </a:solidFill>
                <a:latin typeface="Arial"/>
                <a:ea typeface="Arial"/>
                <a:cs typeface="Arial"/>
                <a:sym typeface="Arial"/>
              </a:rPr>
              <a:t>r</a:t>
            </a:r>
            <a:r>
              <a:rPr b="0" i="0" lang="en-IN" sz="2400" u="none" cap="none" strike="noStrike">
                <a:solidFill>
                  <a:srgbClr val="000000"/>
                </a:solidFill>
                <a:latin typeface="Arial"/>
                <a:ea typeface="Arial"/>
                <a:cs typeface="Arial"/>
                <a:sym typeface="Arial"/>
              </a:rPr>
              <a:t> equals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Eg: (x+y)</a:t>
            </a:r>
            <a:r>
              <a:rPr b="0" baseline="30000" i="0" lang="en-IN" sz="3000" u="none" cap="none" strike="noStrike">
                <a:solidFill>
                  <a:srgbClr val="000000"/>
                </a:solidFill>
                <a:latin typeface="Arial"/>
                <a:ea typeface="Arial"/>
                <a:cs typeface="Arial"/>
                <a:sym typeface="Arial"/>
              </a:rPr>
              <a:t>3</a:t>
            </a:r>
            <a:r>
              <a:rPr b="0" i="0" lang="en-IN" sz="3000" u="none" cap="none" strike="noStrike">
                <a:solidFill>
                  <a:srgbClr val="000000"/>
                </a:solidFill>
                <a:latin typeface="Arial"/>
                <a:ea typeface="Arial"/>
                <a:cs typeface="Arial"/>
                <a:sym typeface="Arial"/>
              </a:rPr>
              <a:t> = (x+y)(x+y)(x+y)</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 xxx + </a:t>
            </a:r>
            <a:r>
              <a:rPr b="1" i="0" lang="en-IN" sz="3000" u="none" cap="none" strike="noStrike">
                <a:solidFill>
                  <a:srgbClr val="000000"/>
                </a:solidFill>
                <a:latin typeface="Arial"/>
                <a:ea typeface="Arial"/>
                <a:cs typeface="Arial"/>
                <a:sym typeface="Arial"/>
              </a:rPr>
              <a:t>xxy</a:t>
            </a:r>
            <a:r>
              <a:rPr b="0" i="0" lang="en-IN" sz="3000" u="none" cap="none" strike="noStrike">
                <a:solidFill>
                  <a:srgbClr val="000000"/>
                </a:solidFill>
                <a:latin typeface="Arial"/>
                <a:ea typeface="Arial"/>
                <a:cs typeface="Arial"/>
                <a:sym typeface="Arial"/>
              </a:rPr>
              <a:t> + </a:t>
            </a:r>
            <a:r>
              <a:rPr b="1" i="0" lang="en-IN" sz="3000" u="none" cap="none" strike="noStrike">
                <a:solidFill>
                  <a:srgbClr val="000000"/>
                </a:solidFill>
                <a:latin typeface="Arial"/>
                <a:ea typeface="Arial"/>
                <a:cs typeface="Arial"/>
                <a:sym typeface="Arial"/>
              </a:rPr>
              <a:t>xyx</a:t>
            </a:r>
            <a:r>
              <a:rPr b="0" i="0" lang="en-IN" sz="3000" u="none" cap="none" strike="noStrike">
                <a:solidFill>
                  <a:srgbClr val="000000"/>
                </a:solidFill>
                <a:latin typeface="Arial"/>
                <a:ea typeface="Arial"/>
                <a:cs typeface="Arial"/>
                <a:sym typeface="Arial"/>
              </a:rPr>
              <a:t> + </a:t>
            </a:r>
            <a:r>
              <a:rPr b="1" i="0" lang="en-IN" sz="3000" u="none" cap="none" strike="noStrike">
                <a:solidFill>
                  <a:srgbClr val="000000"/>
                </a:solidFill>
                <a:latin typeface="Arial"/>
                <a:ea typeface="Arial"/>
                <a:cs typeface="Arial"/>
                <a:sym typeface="Arial"/>
              </a:rPr>
              <a:t>yxx</a:t>
            </a:r>
            <a:r>
              <a:rPr b="0" i="0" lang="en-IN" sz="3000" u="none" cap="none" strike="noStrike">
                <a:solidFill>
                  <a:srgbClr val="000000"/>
                </a:solidFill>
                <a:latin typeface="Arial"/>
                <a:ea typeface="Arial"/>
                <a:cs typeface="Arial"/>
                <a:sym typeface="Arial"/>
              </a:rPr>
              <a:t> + xyy + yxy + yyx + yyy</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  x</a:t>
            </a:r>
            <a:r>
              <a:rPr b="0" baseline="30000" i="0" lang="en-IN" sz="3000" u="none" cap="none" strike="noStrike">
                <a:solidFill>
                  <a:srgbClr val="000000"/>
                </a:solidFill>
                <a:latin typeface="Arial"/>
                <a:ea typeface="Arial"/>
                <a:cs typeface="Arial"/>
                <a:sym typeface="Arial"/>
              </a:rPr>
              <a:t>3</a:t>
            </a:r>
            <a:r>
              <a:rPr b="0" i="0" lang="en-IN" sz="3000" u="none" cap="none" strike="noStrike">
                <a:solidFill>
                  <a:srgbClr val="000000"/>
                </a:solidFill>
                <a:latin typeface="Arial"/>
                <a:ea typeface="Arial"/>
                <a:cs typeface="Arial"/>
                <a:sym typeface="Arial"/>
              </a:rPr>
              <a:t>   + 3x</a:t>
            </a:r>
            <a:r>
              <a:rPr b="0" baseline="30000" i="0" lang="en-IN" sz="3000" u="none" cap="none" strike="noStrike">
                <a:solidFill>
                  <a:srgbClr val="000000"/>
                </a:solidFill>
                <a:latin typeface="Arial"/>
                <a:ea typeface="Arial"/>
                <a:cs typeface="Arial"/>
                <a:sym typeface="Arial"/>
              </a:rPr>
              <a:t>2</a:t>
            </a:r>
            <a:r>
              <a:rPr b="0" i="0" lang="en-IN" sz="3000" u="none" cap="none" strike="noStrike">
                <a:solidFill>
                  <a:srgbClr val="000000"/>
                </a:solidFill>
                <a:latin typeface="Arial"/>
                <a:ea typeface="Arial"/>
                <a:cs typeface="Arial"/>
                <a:sym typeface="Arial"/>
              </a:rPr>
              <a:t>y + 3xy</a:t>
            </a:r>
            <a:r>
              <a:rPr b="0" baseline="30000" i="0" lang="en-IN" sz="3000" u="none" cap="none" strike="noStrike">
                <a:solidFill>
                  <a:srgbClr val="000000"/>
                </a:solidFill>
                <a:latin typeface="Arial"/>
                <a:ea typeface="Arial"/>
                <a:cs typeface="Arial"/>
                <a:sym typeface="Arial"/>
              </a:rPr>
              <a:t>2</a:t>
            </a:r>
            <a:r>
              <a:rPr b="0" i="0" lang="en-IN" sz="3000" u="none" cap="none" strike="noStrike">
                <a:solidFill>
                  <a:srgbClr val="000000"/>
                </a:solidFill>
                <a:latin typeface="Arial"/>
                <a:ea typeface="Arial"/>
                <a:cs typeface="Arial"/>
                <a:sym typeface="Arial"/>
              </a:rPr>
              <a:t> + y</a:t>
            </a:r>
            <a:r>
              <a:rPr b="0" baseline="30000" i="0" lang="en-IN" sz="3000" u="none" cap="none" strike="noStrike">
                <a:solidFill>
                  <a:srgbClr val="000000"/>
                </a:solidFill>
                <a:latin typeface="Arial"/>
                <a:ea typeface="Arial"/>
                <a:cs typeface="Arial"/>
                <a:sym typeface="Arial"/>
              </a:rPr>
              <a:t>3</a:t>
            </a:r>
            <a:r>
              <a:rPr b="0" i="0" lang="en-IN" sz="30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15000"/>
              </a:lnSpc>
              <a:spcBef>
                <a:spcPts val="0"/>
              </a:spcBef>
              <a:spcAft>
                <a:spcPts val="0"/>
              </a:spcAft>
              <a:buNone/>
            </a:pPr>
            <a:r>
              <a:t/>
            </a:r>
            <a:endParaRPr b="0" i="0" sz="1800" u="none" cap="none" strike="noStrike"/>
          </a:p>
        </p:txBody>
      </p:sp>
      <p:pic>
        <p:nvPicPr>
          <p:cNvPr id="748" name="Google Shape;748;p103"/>
          <p:cNvPicPr preferRelativeResize="0"/>
          <p:nvPr/>
        </p:nvPicPr>
        <p:blipFill rotWithShape="1">
          <a:blip r:embed="rId3">
            <a:alphaModFix/>
          </a:blip>
          <a:srcRect b="0" l="0" r="0" t="0"/>
          <a:stretch/>
        </p:blipFill>
        <p:spPr>
          <a:xfrm>
            <a:off x="380520" y="2866680"/>
            <a:ext cx="3936600" cy="1034280"/>
          </a:xfrm>
          <a:prstGeom prst="rect">
            <a:avLst/>
          </a:prstGeom>
          <a:noFill/>
          <a:ln>
            <a:noFill/>
          </a:ln>
        </p:spPr>
      </p:pic>
      <p:pic>
        <p:nvPicPr>
          <p:cNvPr id="749" name="Google Shape;749;p103"/>
          <p:cNvPicPr preferRelativeResize="0"/>
          <p:nvPr/>
        </p:nvPicPr>
        <p:blipFill rotWithShape="1">
          <a:blip r:embed="rId4">
            <a:alphaModFix/>
          </a:blip>
          <a:srcRect b="0" l="0" r="0" t="0"/>
          <a:stretch/>
        </p:blipFill>
        <p:spPr>
          <a:xfrm>
            <a:off x="3841200" y="1959840"/>
            <a:ext cx="628200" cy="666360"/>
          </a:xfrm>
          <a:prstGeom prst="rect">
            <a:avLst/>
          </a:prstGeom>
          <a:noFill/>
          <a:ln>
            <a:noFill/>
          </a:ln>
        </p:spPr>
      </p:pic>
      <p:sp>
        <p:nvSpPr>
          <p:cNvPr id="750" name="Google Shape;750;p10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0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Eg: (x+y)</a:t>
            </a:r>
            <a:r>
              <a:rPr b="0" baseline="30000" i="0" lang="en-IN" sz="3000" u="none" cap="none" strike="noStrike">
                <a:solidFill>
                  <a:srgbClr val="000000"/>
                </a:solidFill>
                <a:latin typeface="Arial"/>
                <a:ea typeface="Arial"/>
                <a:cs typeface="Arial"/>
                <a:sym typeface="Arial"/>
              </a:rPr>
              <a:t>4</a:t>
            </a:r>
            <a:r>
              <a:rPr b="0" i="0" lang="en-IN" sz="3000" u="none" cap="none" strike="noStrike">
                <a:solidFill>
                  <a:srgbClr val="000000"/>
                </a:solidFill>
                <a:latin typeface="Arial"/>
                <a:ea typeface="Arial"/>
                <a:cs typeface="Arial"/>
                <a:sym typeface="Arial"/>
              </a:rPr>
              <a:t> =  (x+y)(x+y)(x+y)(x+y)</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	C(4,0) xxxx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C(4,1) xxxy +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C(4,2) xxyy +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C(4,3) xyyy +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C(4,4) yyyy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x</a:t>
            </a:r>
            <a:r>
              <a:rPr b="0" baseline="30000" i="0" lang="en-IN" sz="3000" u="none" cap="none" strike="noStrike">
                <a:solidFill>
                  <a:srgbClr val="000000"/>
                </a:solidFill>
                <a:latin typeface="Arial"/>
                <a:ea typeface="Arial"/>
                <a:cs typeface="Arial"/>
                <a:sym typeface="Arial"/>
              </a:rPr>
              <a:t>4</a:t>
            </a:r>
            <a:r>
              <a:rPr b="0" i="0" lang="en-IN" sz="3000" u="none" cap="none" strike="noStrike">
                <a:solidFill>
                  <a:srgbClr val="000000"/>
                </a:solidFill>
                <a:latin typeface="Arial"/>
                <a:ea typeface="Arial"/>
                <a:cs typeface="Arial"/>
                <a:sym typeface="Arial"/>
              </a:rPr>
              <a:t> + 4x</a:t>
            </a:r>
            <a:r>
              <a:rPr b="0" baseline="30000" i="0" lang="en-IN" sz="3000" u="none" cap="none" strike="noStrike">
                <a:solidFill>
                  <a:srgbClr val="000000"/>
                </a:solidFill>
                <a:latin typeface="Arial"/>
                <a:ea typeface="Arial"/>
                <a:cs typeface="Arial"/>
                <a:sym typeface="Arial"/>
              </a:rPr>
              <a:t>3</a:t>
            </a:r>
            <a:r>
              <a:rPr b="0" i="0" lang="en-IN" sz="3000" u="none" cap="none" strike="noStrike">
                <a:solidFill>
                  <a:srgbClr val="000000"/>
                </a:solidFill>
                <a:latin typeface="Arial"/>
                <a:ea typeface="Arial"/>
                <a:cs typeface="Arial"/>
                <a:sym typeface="Arial"/>
              </a:rPr>
              <a:t>y + 6x</a:t>
            </a:r>
            <a:r>
              <a:rPr b="0" baseline="30000" i="0" lang="en-IN" sz="3000" u="none" cap="none" strike="noStrike">
                <a:solidFill>
                  <a:srgbClr val="000000"/>
                </a:solidFill>
                <a:latin typeface="Arial"/>
                <a:ea typeface="Arial"/>
                <a:cs typeface="Arial"/>
                <a:sym typeface="Arial"/>
              </a:rPr>
              <a:t>2</a:t>
            </a:r>
            <a:r>
              <a:rPr b="0" i="0" lang="en-IN" sz="3000" u="none" cap="none" strike="noStrike">
                <a:solidFill>
                  <a:srgbClr val="000000"/>
                </a:solidFill>
                <a:latin typeface="Arial"/>
                <a:ea typeface="Arial"/>
                <a:cs typeface="Arial"/>
                <a:sym typeface="Arial"/>
              </a:rPr>
              <a:t>y</a:t>
            </a:r>
            <a:r>
              <a:rPr b="0" baseline="30000" i="0" lang="en-IN" sz="3000" u="none" cap="none" strike="noStrike">
                <a:solidFill>
                  <a:srgbClr val="000000"/>
                </a:solidFill>
                <a:latin typeface="Arial"/>
                <a:ea typeface="Arial"/>
                <a:cs typeface="Arial"/>
                <a:sym typeface="Arial"/>
              </a:rPr>
              <a:t>2</a:t>
            </a:r>
            <a:r>
              <a:rPr b="0" i="0" lang="en-IN" sz="3000" u="none" cap="none" strike="noStrike">
                <a:solidFill>
                  <a:srgbClr val="000000"/>
                </a:solidFill>
                <a:latin typeface="Arial"/>
                <a:ea typeface="Arial"/>
                <a:cs typeface="Arial"/>
                <a:sym typeface="Arial"/>
              </a:rPr>
              <a:t> + 4xy</a:t>
            </a:r>
            <a:r>
              <a:rPr b="0" baseline="30000" i="0" lang="en-IN" sz="3000" u="none" cap="none" strike="noStrike">
                <a:solidFill>
                  <a:srgbClr val="000000"/>
                </a:solidFill>
                <a:latin typeface="Arial"/>
                <a:ea typeface="Arial"/>
                <a:cs typeface="Arial"/>
                <a:sym typeface="Arial"/>
              </a:rPr>
              <a:t>3</a:t>
            </a:r>
            <a:r>
              <a:rPr b="0" i="0" lang="en-IN" sz="3000" u="none" cap="none" strike="noStrike">
                <a:solidFill>
                  <a:srgbClr val="000000"/>
                </a:solidFill>
                <a:latin typeface="Arial"/>
                <a:ea typeface="Arial"/>
                <a:cs typeface="Arial"/>
                <a:sym typeface="Arial"/>
              </a:rPr>
              <a:t> + y</a:t>
            </a:r>
            <a:r>
              <a:rPr b="0" baseline="30000" i="0" lang="en-IN" sz="3000" u="none" cap="none" strike="noStrike">
                <a:solidFill>
                  <a:srgbClr val="000000"/>
                </a:solidFill>
                <a:latin typeface="Arial"/>
                <a:ea typeface="Arial"/>
                <a:cs typeface="Arial"/>
                <a:sym typeface="Arial"/>
              </a:rPr>
              <a:t>4</a:t>
            </a:r>
            <a:r>
              <a:rPr b="0" i="0" lang="en-IN" sz="3000" u="none" cap="none" strike="noStrike">
                <a:solidFill>
                  <a:srgbClr val="000000"/>
                </a:solidFill>
                <a:latin typeface="Arial"/>
                <a:ea typeface="Arial"/>
                <a:cs typeface="Arial"/>
                <a:sym typeface="Arial"/>
              </a:rPr>
              <a:t> </a:t>
            </a:r>
            <a:endParaRPr b="0" i="0" sz="1800" u="none" cap="none" strike="noStrike"/>
          </a:p>
        </p:txBody>
      </p:sp>
      <p:sp>
        <p:nvSpPr>
          <p:cNvPr id="756" name="Google Shape;756;p10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105"/>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Binomial Theorem:</a:t>
            </a:r>
            <a:r>
              <a:rPr b="0" i="0" lang="en-IN" sz="2600" u="none" cap="none" strike="noStrike">
                <a:solidFill>
                  <a:srgbClr val="000000"/>
                </a:solidFill>
                <a:latin typeface="Arial"/>
                <a:ea typeface="Arial"/>
                <a:cs typeface="Arial"/>
                <a:sym typeface="Arial"/>
              </a:rPr>
              <a:t> In the expansion of (x+y)</a:t>
            </a:r>
            <a:r>
              <a:rPr b="1" baseline="30000" i="0" lang="en-IN" sz="2600" u="none" cap="none" strike="noStrike">
                <a:solidFill>
                  <a:srgbClr val="000000"/>
                </a:solidFill>
                <a:latin typeface="Arial"/>
                <a:ea typeface="Arial"/>
                <a:cs typeface="Arial"/>
                <a:sym typeface="Arial"/>
              </a:rPr>
              <a:t>n</a:t>
            </a:r>
            <a:r>
              <a:rPr b="0" i="0" lang="en-IN" sz="2600" u="none" cap="none" strike="noStrike">
                <a:solidFill>
                  <a:srgbClr val="000000"/>
                </a:solidFill>
                <a:latin typeface="Arial"/>
                <a:ea typeface="Arial"/>
                <a:cs typeface="Arial"/>
                <a:sym typeface="Arial"/>
              </a:rPr>
              <a:t> , the coefficient of x</a:t>
            </a:r>
            <a:r>
              <a:rPr b="1" baseline="30000" i="0" lang="en-IN" sz="2600" u="none" cap="none" strike="noStrike">
                <a:solidFill>
                  <a:srgbClr val="000000"/>
                </a:solidFill>
                <a:latin typeface="Arial"/>
                <a:ea typeface="Arial"/>
                <a:cs typeface="Arial"/>
                <a:sym typeface="Arial"/>
              </a:rPr>
              <a:t>n-r</a:t>
            </a:r>
            <a:r>
              <a:rPr b="0" i="0" lang="en-IN" sz="2600" u="none" cap="none" strike="noStrike">
                <a:solidFill>
                  <a:srgbClr val="000000"/>
                </a:solidFill>
                <a:latin typeface="Arial"/>
                <a:ea typeface="Arial"/>
                <a:cs typeface="Arial"/>
                <a:sym typeface="Arial"/>
              </a:rPr>
              <a:t>y</a:t>
            </a:r>
            <a:r>
              <a:rPr b="1" baseline="30000" i="0" lang="en-IN" sz="2600" u="none" cap="none" strike="noStrike">
                <a:solidFill>
                  <a:srgbClr val="000000"/>
                </a:solidFill>
                <a:latin typeface="Arial"/>
                <a:ea typeface="Arial"/>
                <a:cs typeface="Arial"/>
                <a:sym typeface="Arial"/>
              </a:rPr>
              <a:t>r</a:t>
            </a:r>
            <a:r>
              <a:rPr b="1" i="0" lang="en-IN" sz="2600" u="none" cap="none" strike="noStrike">
                <a:solidFill>
                  <a:srgbClr val="000000"/>
                </a:solidFill>
                <a:latin typeface="Arial"/>
                <a:ea typeface="Arial"/>
                <a:cs typeface="Arial"/>
                <a:sym typeface="Arial"/>
              </a:rPr>
              <a:t> </a:t>
            </a:r>
            <a:r>
              <a:rPr b="0" i="0" lang="en-IN" sz="2600" u="none" cap="none" strike="noStrike">
                <a:solidFill>
                  <a:srgbClr val="000000"/>
                </a:solidFill>
                <a:latin typeface="Arial"/>
                <a:ea typeface="Arial"/>
                <a:cs typeface="Arial"/>
                <a:sym typeface="Arial"/>
              </a:rPr>
              <a:t>equals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Proof:</a:t>
            </a:r>
            <a:r>
              <a:rPr b="0" i="0" lang="en-IN" sz="2600" u="none" cap="none" strike="noStrike">
                <a:solidFill>
                  <a:srgbClr val="000000"/>
                </a:solidFill>
                <a:latin typeface="Arial"/>
                <a:ea typeface="Arial"/>
                <a:cs typeface="Arial"/>
                <a:sym typeface="Arial"/>
              </a:rPr>
              <a:t> We can prove it by a combinatorial method.</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The terms in the product when it is expanded are of the form x</a:t>
            </a:r>
            <a:r>
              <a:rPr b="1" baseline="30000" i="0" lang="en-IN" sz="2600" u="none" cap="none" strike="noStrike">
                <a:solidFill>
                  <a:srgbClr val="000000"/>
                </a:solidFill>
                <a:latin typeface="Arial"/>
                <a:ea typeface="Arial"/>
                <a:cs typeface="Arial"/>
                <a:sym typeface="Arial"/>
              </a:rPr>
              <a:t>n-r</a:t>
            </a:r>
            <a:r>
              <a:rPr b="0" i="0" lang="en-IN" sz="2600" u="none" cap="none" strike="noStrike">
                <a:solidFill>
                  <a:srgbClr val="000000"/>
                </a:solidFill>
                <a:latin typeface="Arial"/>
                <a:ea typeface="Arial"/>
                <a:cs typeface="Arial"/>
                <a:sym typeface="Arial"/>
              </a:rPr>
              <a:t>y</a:t>
            </a:r>
            <a:r>
              <a:rPr b="1" baseline="30000" i="0" lang="en-IN" sz="2600" u="none" cap="none" strike="noStrike">
                <a:solidFill>
                  <a:srgbClr val="000000"/>
                </a:solidFill>
                <a:latin typeface="Arial"/>
                <a:ea typeface="Arial"/>
                <a:cs typeface="Arial"/>
                <a:sym typeface="Arial"/>
              </a:rPr>
              <a:t>r</a:t>
            </a:r>
            <a:r>
              <a:rPr b="0" i="0" lang="en-IN" sz="2600" u="none" cap="none" strike="noStrike">
                <a:solidFill>
                  <a:srgbClr val="000000"/>
                </a:solidFill>
                <a:latin typeface="Arial"/>
                <a:ea typeface="Arial"/>
                <a:cs typeface="Arial"/>
                <a:sym typeface="Arial"/>
              </a:rPr>
              <a:t> for r=0,1,2, …, 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To count the number of terms of the form x</a:t>
            </a:r>
            <a:r>
              <a:rPr b="1" baseline="30000" i="0" lang="en-IN" sz="2600" u="none" cap="none" strike="noStrike">
                <a:solidFill>
                  <a:srgbClr val="000000"/>
                </a:solidFill>
                <a:latin typeface="Arial"/>
                <a:ea typeface="Arial"/>
                <a:cs typeface="Arial"/>
                <a:sym typeface="Arial"/>
              </a:rPr>
              <a:t>n-r</a:t>
            </a:r>
            <a:r>
              <a:rPr b="0" i="0" lang="en-IN" sz="2600" u="none" cap="none" strike="noStrike">
                <a:solidFill>
                  <a:srgbClr val="000000"/>
                </a:solidFill>
                <a:latin typeface="Arial"/>
                <a:ea typeface="Arial"/>
                <a:cs typeface="Arial"/>
                <a:sym typeface="Arial"/>
              </a:rPr>
              <a:t>y</a:t>
            </a:r>
            <a:r>
              <a:rPr b="1" baseline="30000" i="0" lang="en-IN" sz="2600" u="none" cap="none" strike="noStrike">
                <a:solidFill>
                  <a:srgbClr val="000000"/>
                </a:solidFill>
                <a:latin typeface="Arial"/>
                <a:ea typeface="Arial"/>
                <a:cs typeface="Arial"/>
                <a:sym typeface="Arial"/>
              </a:rPr>
              <a:t>r</a:t>
            </a:r>
            <a:r>
              <a:rPr b="0" i="0" lang="en-IN" sz="2600" u="none" cap="none" strike="noStrike">
                <a:solidFill>
                  <a:srgbClr val="000000"/>
                </a:solidFill>
                <a:latin typeface="Arial"/>
                <a:ea typeface="Arial"/>
                <a:cs typeface="Arial"/>
                <a:sym typeface="Arial"/>
              </a:rPr>
              <a:t> , note that to obtain such a term it is necessary to choose </a:t>
            </a:r>
            <a:r>
              <a:rPr b="1" i="0" lang="en-IN" sz="2600" u="none" cap="none" strike="noStrike">
                <a:solidFill>
                  <a:srgbClr val="000000"/>
                </a:solidFill>
                <a:latin typeface="Arial"/>
                <a:ea typeface="Arial"/>
                <a:cs typeface="Arial"/>
                <a:sym typeface="Arial"/>
              </a:rPr>
              <a:t>n-r</a:t>
            </a:r>
            <a:r>
              <a:rPr b="0" i="0" lang="en-IN" sz="2600" u="none" cap="none" strike="noStrike">
                <a:solidFill>
                  <a:srgbClr val="000000"/>
                </a:solidFill>
                <a:latin typeface="Arial"/>
                <a:ea typeface="Arial"/>
                <a:cs typeface="Arial"/>
                <a:sym typeface="Arial"/>
              </a:rPr>
              <a:t> </a:t>
            </a:r>
            <a:r>
              <a:rPr b="1" i="0" lang="en-IN" sz="2600" u="none" cap="none" strike="noStrike">
                <a:solidFill>
                  <a:srgbClr val="000000"/>
                </a:solidFill>
                <a:latin typeface="Arial"/>
                <a:ea typeface="Arial"/>
                <a:cs typeface="Arial"/>
                <a:sym typeface="Arial"/>
              </a:rPr>
              <a:t>x</a:t>
            </a:r>
            <a:r>
              <a:rPr b="0" i="0" lang="en-IN" sz="2600" u="none" cap="none" strike="noStrike">
                <a:solidFill>
                  <a:srgbClr val="000000"/>
                </a:solidFill>
                <a:latin typeface="Arial"/>
                <a:ea typeface="Arial"/>
                <a:cs typeface="Arial"/>
                <a:sym typeface="Arial"/>
              </a:rPr>
              <a:t>s from the </a:t>
            </a:r>
            <a:r>
              <a:rPr b="1" i="0" lang="en-IN" sz="2600" u="none" cap="none" strike="noStrike">
                <a:solidFill>
                  <a:srgbClr val="000000"/>
                </a:solidFill>
                <a:latin typeface="Arial"/>
                <a:ea typeface="Arial"/>
                <a:cs typeface="Arial"/>
                <a:sym typeface="Arial"/>
              </a:rPr>
              <a:t>n</a:t>
            </a:r>
            <a:r>
              <a:rPr b="0" i="0" lang="en-IN" sz="2600" u="none" cap="none" strike="noStrike">
                <a:solidFill>
                  <a:srgbClr val="000000"/>
                </a:solidFill>
                <a:latin typeface="Arial"/>
                <a:ea typeface="Arial"/>
                <a:cs typeface="Arial"/>
                <a:sym typeface="Arial"/>
              </a:rPr>
              <a:t> sums and the other </a:t>
            </a:r>
            <a:r>
              <a:rPr b="1" i="0" lang="en-IN" sz="2600" u="none" cap="none" strike="noStrike">
                <a:solidFill>
                  <a:srgbClr val="000000"/>
                </a:solidFill>
                <a:latin typeface="Arial"/>
                <a:ea typeface="Arial"/>
                <a:cs typeface="Arial"/>
                <a:sym typeface="Arial"/>
              </a:rPr>
              <a:t>r</a:t>
            </a:r>
            <a:r>
              <a:rPr b="0" i="0" lang="en-IN" sz="2600" u="none" cap="none" strike="noStrike">
                <a:solidFill>
                  <a:srgbClr val="000000"/>
                </a:solidFill>
                <a:latin typeface="Arial"/>
                <a:ea typeface="Arial"/>
                <a:cs typeface="Arial"/>
                <a:sym typeface="Arial"/>
              </a:rPr>
              <a:t> terms in the product are obviously </a:t>
            </a:r>
            <a:r>
              <a:rPr b="1" i="0" lang="en-IN" sz="2600" u="none" cap="none" strike="noStrike">
                <a:solidFill>
                  <a:srgbClr val="000000"/>
                </a:solidFill>
                <a:latin typeface="Arial"/>
                <a:ea typeface="Arial"/>
                <a:cs typeface="Arial"/>
                <a:sym typeface="Arial"/>
              </a:rPr>
              <a:t>y</a:t>
            </a:r>
            <a:r>
              <a:rPr b="0" i="0" lang="en-IN" sz="2600" u="none" cap="none" strike="noStrike">
                <a:solidFill>
                  <a:srgbClr val="000000"/>
                </a:solidFill>
                <a:latin typeface="Arial"/>
                <a:ea typeface="Arial"/>
                <a:cs typeface="Arial"/>
                <a:sym typeface="Arial"/>
              </a:rPr>
              <a:t>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Therefore, the coefficient of x</a:t>
            </a:r>
            <a:r>
              <a:rPr b="1" baseline="30000" i="0" lang="en-IN" sz="2600" u="none" cap="none" strike="noStrike">
                <a:solidFill>
                  <a:srgbClr val="000000"/>
                </a:solidFill>
                <a:latin typeface="Arial"/>
                <a:ea typeface="Arial"/>
                <a:cs typeface="Arial"/>
                <a:sym typeface="Arial"/>
              </a:rPr>
              <a:t>n-r</a:t>
            </a:r>
            <a:r>
              <a:rPr b="0" i="0" lang="en-IN" sz="2600" u="none" cap="none" strike="noStrike">
                <a:solidFill>
                  <a:srgbClr val="000000"/>
                </a:solidFill>
                <a:latin typeface="Arial"/>
                <a:ea typeface="Arial"/>
                <a:cs typeface="Arial"/>
                <a:sym typeface="Arial"/>
              </a:rPr>
              <a:t>y</a:t>
            </a:r>
            <a:r>
              <a:rPr b="1" baseline="30000" i="0" lang="en-IN" sz="2600" u="none" cap="none" strike="noStrike">
                <a:solidFill>
                  <a:srgbClr val="000000"/>
                </a:solidFill>
                <a:latin typeface="Arial"/>
                <a:ea typeface="Arial"/>
                <a:cs typeface="Arial"/>
                <a:sym typeface="Arial"/>
              </a:rPr>
              <a:t>r</a:t>
            </a:r>
            <a:r>
              <a:rPr b="0" i="0" lang="en-IN" sz="2600" u="none" cap="none" strike="noStrike">
                <a:solidFill>
                  <a:srgbClr val="000000"/>
                </a:solidFill>
                <a:latin typeface="Arial"/>
                <a:ea typeface="Arial"/>
                <a:cs typeface="Arial"/>
                <a:sym typeface="Arial"/>
              </a:rPr>
              <a:t> is </a:t>
            </a:r>
            <a:r>
              <a:rPr b="0" i="0" lang="en-IN" sz="3600" u="none" cap="none" strike="noStrike">
                <a:solidFill>
                  <a:srgbClr val="000000"/>
                </a:solidFill>
                <a:latin typeface="Arial"/>
                <a:ea typeface="Arial"/>
                <a:cs typeface="Arial"/>
                <a:sym typeface="Arial"/>
              </a:rPr>
              <a:t>        </a:t>
            </a:r>
            <a:r>
              <a:rPr b="0" i="0" lang="en-IN" sz="2600" u="none" cap="none" strike="noStrike">
                <a:solidFill>
                  <a:srgbClr val="000000"/>
                </a:solidFill>
                <a:latin typeface="Arial"/>
                <a:ea typeface="Arial"/>
                <a:cs typeface="Arial"/>
                <a:sym typeface="Arial"/>
              </a:rPr>
              <a:t>, which is equal to       </a:t>
            </a:r>
            <a:r>
              <a:rPr b="1" i="0" lang="en-IN" sz="3600" u="none" cap="none" strike="noStrike">
                <a:solidFill>
                  <a:srgbClr val="000000"/>
                </a:solidFill>
                <a:latin typeface="Arial"/>
                <a:ea typeface="Arial"/>
                <a:cs typeface="Arial"/>
                <a:sym typeface="Arial"/>
              </a:rPr>
              <a:t> </a:t>
            </a:r>
            <a:r>
              <a:rPr b="0" i="0" lang="en-IN" sz="2600" u="none" cap="none" strike="noStrike">
                <a:solidFill>
                  <a:srgbClr val="000000"/>
                </a:solidFill>
                <a:latin typeface="Arial"/>
                <a:ea typeface="Arial"/>
                <a:cs typeface="Arial"/>
                <a:sym typeface="Arial"/>
              </a:rPr>
              <a:t>. Hence the proof.</a:t>
            </a:r>
            <a:endParaRPr b="0" i="0" sz="1800" u="none" cap="none" strike="noStrike"/>
          </a:p>
        </p:txBody>
      </p:sp>
      <p:pic>
        <p:nvPicPr>
          <p:cNvPr id="762" name="Google Shape;762;p105"/>
          <p:cNvPicPr preferRelativeResize="0"/>
          <p:nvPr/>
        </p:nvPicPr>
        <p:blipFill rotWithShape="1">
          <a:blip r:embed="rId3">
            <a:alphaModFix/>
          </a:blip>
          <a:srcRect b="0" l="0" r="0" t="0"/>
          <a:stretch/>
        </p:blipFill>
        <p:spPr>
          <a:xfrm>
            <a:off x="4100760" y="676800"/>
            <a:ext cx="628200" cy="666360"/>
          </a:xfrm>
          <a:prstGeom prst="rect">
            <a:avLst/>
          </a:prstGeom>
          <a:noFill/>
          <a:ln>
            <a:noFill/>
          </a:ln>
        </p:spPr>
      </p:pic>
      <p:pic>
        <p:nvPicPr>
          <p:cNvPr id="763" name="Google Shape;763;p105"/>
          <p:cNvPicPr preferRelativeResize="0"/>
          <p:nvPr/>
        </p:nvPicPr>
        <p:blipFill rotWithShape="1">
          <a:blip r:embed="rId4">
            <a:alphaModFix/>
          </a:blip>
          <a:srcRect b="0" l="0" r="0" t="0"/>
          <a:stretch/>
        </p:blipFill>
        <p:spPr>
          <a:xfrm>
            <a:off x="5592960" y="4640400"/>
            <a:ext cx="942480" cy="704520"/>
          </a:xfrm>
          <a:prstGeom prst="rect">
            <a:avLst/>
          </a:prstGeom>
          <a:noFill/>
          <a:ln>
            <a:noFill/>
          </a:ln>
        </p:spPr>
      </p:pic>
      <p:pic>
        <p:nvPicPr>
          <p:cNvPr id="764" name="Google Shape;764;p105"/>
          <p:cNvPicPr preferRelativeResize="0"/>
          <p:nvPr/>
        </p:nvPicPr>
        <p:blipFill rotWithShape="1">
          <a:blip r:embed="rId5">
            <a:alphaModFix/>
          </a:blip>
          <a:srcRect b="0" l="0" r="0" t="0"/>
          <a:stretch/>
        </p:blipFill>
        <p:spPr>
          <a:xfrm>
            <a:off x="1620720" y="5231160"/>
            <a:ext cx="609120" cy="590040"/>
          </a:xfrm>
          <a:prstGeom prst="rect">
            <a:avLst/>
          </a:prstGeom>
          <a:noFill/>
          <a:ln>
            <a:noFill/>
          </a:ln>
        </p:spPr>
      </p:pic>
      <p:sp>
        <p:nvSpPr>
          <p:cNvPr id="765" name="Google Shape;765;p10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106"/>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Eg: What is the expansion of (x+y)</a:t>
            </a:r>
            <a:r>
              <a:rPr b="0" baseline="30000" i="0" lang="en-IN" sz="2600" u="none" cap="none" strike="noStrike">
                <a:solidFill>
                  <a:srgbClr val="000000"/>
                </a:solidFill>
                <a:latin typeface="Arial"/>
                <a:ea typeface="Arial"/>
                <a:cs typeface="Arial"/>
                <a:sym typeface="Arial"/>
              </a:rPr>
              <a:t>5</a:t>
            </a:r>
            <a:r>
              <a:rPr b="0" i="0" lang="en-IN" sz="26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Soln: x</a:t>
            </a:r>
            <a:r>
              <a:rPr b="0" baseline="30000" i="0" lang="en-IN" sz="2600" u="none" cap="none" strike="noStrike">
                <a:solidFill>
                  <a:srgbClr val="000000"/>
                </a:solidFill>
                <a:latin typeface="Arial"/>
                <a:ea typeface="Arial"/>
                <a:cs typeface="Arial"/>
                <a:sym typeface="Arial"/>
              </a:rPr>
              <a:t>5</a:t>
            </a:r>
            <a:r>
              <a:rPr b="0" i="0" lang="en-IN" sz="2600" u="none" cap="none" strike="noStrike">
                <a:solidFill>
                  <a:srgbClr val="000000"/>
                </a:solidFill>
                <a:latin typeface="Arial"/>
                <a:ea typeface="Arial"/>
                <a:cs typeface="Arial"/>
                <a:sym typeface="Arial"/>
              </a:rPr>
              <a:t> + 5x</a:t>
            </a:r>
            <a:r>
              <a:rPr b="0" baseline="30000" i="0" lang="en-IN" sz="2600" u="none" cap="none" strike="noStrike">
                <a:solidFill>
                  <a:srgbClr val="000000"/>
                </a:solidFill>
                <a:latin typeface="Arial"/>
                <a:ea typeface="Arial"/>
                <a:cs typeface="Arial"/>
                <a:sym typeface="Arial"/>
              </a:rPr>
              <a:t>4</a:t>
            </a:r>
            <a:r>
              <a:rPr b="0" i="0" lang="en-IN" sz="2600" u="none" cap="none" strike="noStrike">
                <a:solidFill>
                  <a:srgbClr val="000000"/>
                </a:solidFill>
                <a:latin typeface="Arial"/>
                <a:ea typeface="Arial"/>
                <a:cs typeface="Arial"/>
                <a:sym typeface="Arial"/>
              </a:rPr>
              <a:t>y + 10x</a:t>
            </a:r>
            <a:r>
              <a:rPr b="0" baseline="30000" i="0" lang="en-IN" sz="2600" u="none" cap="none" strike="noStrike">
                <a:solidFill>
                  <a:srgbClr val="000000"/>
                </a:solidFill>
                <a:latin typeface="Arial"/>
                <a:ea typeface="Arial"/>
                <a:cs typeface="Arial"/>
                <a:sym typeface="Arial"/>
              </a:rPr>
              <a:t>3</a:t>
            </a:r>
            <a:r>
              <a:rPr b="0" i="0" lang="en-IN" sz="2600" u="none" cap="none" strike="noStrike">
                <a:solidFill>
                  <a:srgbClr val="000000"/>
                </a:solidFill>
                <a:latin typeface="Arial"/>
                <a:ea typeface="Arial"/>
                <a:cs typeface="Arial"/>
                <a:sym typeface="Arial"/>
              </a:rPr>
              <a:t>y</a:t>
            </a:r>
            <a:r>
              <a:rPr b="0" baseline="30000" i="0" lang="en-IN" sz="2600" u="none" cap="none" strike="noStrike">
                <a:solidFill>
                  <a:srgbClr val="000000"/>
                </a:solidFill>
                <a:latin typeface="Arial"/>
                <a:ea typeface="Arial"/>
                <a:cs typeface="Arial"/>
                <a:sym typeface="Arial"/>
              </a:rPr>
              <a:t>2</a:t>
            </a:r>
            <a:r>
              <a:rPr b="0" i="0" lang="en-IN" sz="2600" u="none" cap="none" strike="noStrike">
                <a:solidFill>
                  <a:srgbClr val="000000"/>
                </a:solidFill>
                <a:latin typeface="Arial"/>
                <a:ea typeface="Arial"/>
                <a:cs typeface="Arial"/>
                <a:sym typeface="Arial"/>
              </a:rPr>
              <a:t> + 10x</a:t>
            </a:r>
            <a:r>
              <a:rPr b="0" baseline="30000" i="0" lang="en-IN" sz="2600" u="none" cap="none" strike="noStrike">
                <a:solidFill>
                  <a:srgbClr val="000000"/>
                </a:solidFill>
                <a:latin typeface="Arial"/>
                <a:ea typeface="Arial"/>
                <a:cs typeface="Arial"/>
                <a:sym typeface="Arial"/>
              </a:rPr>
              <a:t>2</a:t>
            </a:r>
            <a:r>
              <a:rPr b="0" i="0" lang="en-IN" sz="2600" u="none" cap="none" strike="noStrike">
                <a:solidFill>
                  <a:srgbClr val="000000"/>
                </a:solidFill>
                <a:latin typeface="Arial"/>
                <a:ea typeface="Arial"/>
                <a:cs typeface="Arial"/>
                <a:sym typeface="Arial"/>
              </a:rPr>
              <a:t>y</a:t>
            </a:r>
            <a:r>
              <a:rPr b="0" baseline="30000" i="0" lang="en-IN" sz="2600" u="none" cap="none" strike="noStrike">
                <a:solidFill>
                  <a:srgbClr val="000000"/>
                </a:solidFill>
                <a:latin typeface="Arial"/>
                <a:ea typeface="Arial"/>
                <a:cs typeface="Arial"/>
                <a:sym typeface="Arial"/>
              </a:rPr>
              <a:t>3</a:t>
            </a:r>
            <a:r>
              <a:rPr b="0" i="0" lang="en-IN" sz="2600" u="none" cap="none" strike="noStrike">
                <a:solidFill>
                  <a:srgbClr val="000000"/>
                </a:solidFill>
                <a:latin typeface="Arial"/>
                <a:ea typeface="Arial"/>
                <a:cs typeface="Arial"/>
                <a:sym typeface="Arial"/>
              </a:rPr>
              <a:t> + 5xy</a:t>
            </a:r>
            <a:r>
              <a:rPr b="0" baseline="30000" i="0" lang="en-IN" sz="2600" u="none" cap="none" strike="noStrike">
                <a:solidFill>
                  <a:srgbClr val="000000"/>
                </a:solidFill>
                <a:latin typeface="Arial"/>
                <a:ea typeface="Arial"/>
                <a:cs typeface="Arial"/>
                <a:sym typeface="Arial"/>
              </a:rPr>
              <a:t>4</a:t>
            </a:r>
            <a:r>
              <a:rPr b="0" i="0" lang="en-IN" sz="2600" u="none" cap="none" strike="noStrike">
                <a:solidFill>
                  <a:srgbClr val="000000"/>
                </a:solidFill>
                <a:latin typeface="Arial"/>
                <a:ea typeface="Arial"/>
                <a:cs typeface="Arial"/>
                <a:sym typeface="Arial"/>
              </a:rPr>
              <a:t> + y</a:t>
            </a:r>
            <a:r>
              <a:rPr b="0" baseline="30000" i="0" lang="en-IN" sz="2600" u="none" cap="none" strike="noStrike">
                <a:solidFill>
                  <a:srgbClr val="000000"/>
                </a:solidFill>
                <a:latin typeface="Arial"/>
                <a:ea typeface="Arial"/>
                <a:cs typeface="Arial"/>
                <a:sym typeface="Arial"/>
              </a:rPr>
              <a:t>5</a:t>
            </a:r>
            <a:r>
              <a:rPr b="0" i="0" lang="en-IN" sz="26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Eg: What is the coefficient of x</a:t>
            </a:r>
            <a:r>
              <a:rPr b="0" baseline="30000" i="0" lang="en-IN" sz="2600" u="none" cap="none" strike="noStrike">
                <a:solidFill>
                  <a:srgbClr val="000000"/>
                </a:solidFill>
                <a:latin typeface="Arial"/>
                <a:ea typeface="Arial"/>
                <a:cs typeface="Arial"/>
                <a:sym typeface="Arial"/>
              </a:rPr>
              <a:t>3</a:t>
            </a:r>
            <a:r>
              <a:rPr b="0" i="0" lang="en-IN" sz="2600" u="none" cap="none" strike="noStrike">
                <a:solidFill>
                  <a:srgbClr val="000000"/>
                </a:solidFill>
                <a:latin typeface="Arial"/>
                <a:ea typeface="Arial"/>
                <a:cs typeface="Arial"/>
                <a:sym typeface="Arial"/>
              </a:rPr>
              <a:t>y</a:t>
            </a:r>
            <a:r>
              <a:rPr b="0" baseline="30000" i="0" lang="en-IN" sz="2600" u="none" cap="none" strike="noStrike">
                <a:solidFill>
                  <a:srgbClr val="000000"/>
                </a:solidFill>
                <a:latin typeface="Arial"/>
                <a:ea typeface="Arial"/>
                <a:cs typeface="Arial"/>
                <a:sym typeface="Arial"/>
              </a:rPr>
              <a:t>2</a:t>
            </a:r>
            <a:r>
              <a:rPr b="0" i="0" lang="en-IN" sz="2600" u="none" cap="none" strike="noStrike">
                <a:solidFill>
                  <a:srgbClr val="000000"/>
                </a:solidFill>
                <a:latin typeface="Arial"/>
                <a:ea typeface="Arial"/>
                <a:cs typeface="Arial"/>
                <a:sym typeface="Arial"/>
              </a:rPr>
              <a:t> in the expansion of (x+y)</a:t>
            </a:r>
            <a:r>
              <a:rPr b="0" baseline="30000" i="0" lang="en-IN" sz="2600" u="none" cap="none" strike="noStrike">
                <a:solidFill>
                  <a:srgbClr val="000000"/>
                </a:solidFill>
                <a:latin typeface="Arial"/>
                <a:ea typeface="Arial"/>
                <a:cs typeface="Arial"/>
                <a:sym typeface="Arial"/>
              </a:rPr>
              <a:t>5</a:t>
            </a:r>
            <a:r>
              <a:rPr b="0" i="0" lang="en-IN" sz="26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Soln: C(5,3)</a:t>
            </a:r>
            <a:endParaRPr b="0" i="0" sz="1800" u="none" cap="none" strike="noStrike"/>
          </a:p>
        </p:txBody>
      </p:sp>
      <p:sp>
        <p:nvSpPr>
          <p:cNvPr id="771" name="Google Shape;771;p10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1"/>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Suppose there are 10 contestants for a race. There will be a 1</a:t>
            </a:r>
            <a:r>
              <a:rPr b="0" baseline="30000" i="0" lang="en-IN" sz="2400" u="none" cap="none" strike="noStrike">
                <a:solidFill>
                  <a:srgbClr val="000000"/>
                </a:solidFill>
                <a:latin typeface="Arial"/>
                <a:ea typeface="Arial"/>
                <a:cs typeface="Arial"/>
                <a:sym typeface="Arial"/>
              </a:rPr>
              <a:t>st</a:t>
            </a:r>
            <a:r>
              <a:rPr b="0" i="0" lang="en-IN" sz="2400" u="none" cap="none" strike="noStrike">
                <a:solidFill>
                  <a:srgbClr val="000000"/>
                </a:solidFill>
                <a:latin typeface="Arial"/>
                <a:ea typeface="Arial"/>
                <a:cs typeface="Arial"/>
                <a:sym typeface="Arial"/>
              </a:rPr>
              <a:t> and a 2</a:t>
            </a:r>
            <a:r>
              <a:rPr b="0" baseline="30000" i="0" lang="en-IN" sz="2400" u="none" cap="none" strike="noStrike">
                <a:solidFill>
                  <a:srgbClr val="000000"/>
                </a:solidFill>
                <a:latin typeface="Arial"/>
                <a:ea typeface="Arial"/>
                <a:cs typeface="Arial"/>
                <a:sym typeface="Arial"/>
              </a:rPr>
              <a:t>nd</a:t>
            </a:r>
            <a:r>
              <a:rPr b="0" i="0" lang="en-IN" sz="2400" u="none" cap="none" strike="noStrike">
                <a:solidFill>
                  <a:srgbClr val="000000"/>
                </a:solidFill>
                <a:latin typeface="Arial"/>
                <a:ea typeface="Arial"/>
                <a:cs typeface="Arial"/>
                <a:sym typeface="Arial"/>
              </a:rPr>
              <a:t> prize winners. In how many ways the prizes can be awarded?</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 </a:t>
            </a:r>
            <a:r>
              <a:rPr b="0" i="0" lang="en-IN" sz="2400" u="none" cap="none" strike="noStrike">
                <a:solidFill>
                  <a:srgbClr val="000000"/>
                </a:solidFill>
                <a:latin typeface="Arial"/>
                <a:ea typeface="Arial"/>
                <a:cs typeface="Arial"/>
                <a:sym typeface="Arial"/>
              </a:rPr>
              <a:t>… </a:t>
            </a:r>
            <a:endParaRPr b="0" i="0" sz="1800" u="none" cap="none" strike="noStrike"/>
          </a:p>
        </p:txBody>
      </p:sp>
      <p:sp>
        <p:nvSpPr>
          <p:cNvPr id="170" name="Google Shape;170;p1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107"/>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Eg: What is the coefficient of x</a:t>
            </a:r>
            <a:r>
              <a:rPr b="0" baseline="30000" i="0" lang="en-IN" sz="2600" u="none" cap="none" strike="noStrike">
                <a:solidFill>
                  <a:srgbClr val="000000"/>
                </a:solidFill>
                <a:latin typeface="Arial"/>
                <a:ea typeface="Arial"/>
                <a:cs typeface="Arial"/>
                <a:sym typeface="Arial"/>
              </a:rPr>
              <a:t>13</a:t>
            </a:r>
            <a:r>
              <a:rPr b="0" i="0" lang="en-IN" sz="2600" u="none" cap="none" strike="noStrike">
                <a:solidFill>
                  <a:srgbClr val="000000"/>
                </a:solidFill>
                <a:latin typeface="Arial"/>
                <a:ea typeface="Arial"/>
                <a:cs typeface="Arial"/>
                <a:sym typeface="Arial"/>
              </a:rPr>
              <a:t>y</a:t>
            </a:r>
            <a:r>
              <a:rPr b="0" baseline="30000" i="0" lang="en-IN" sz="2600" u="none" cap="none" strike="noStrike">
                <a:solidFill>
                  <a:srgbClr val="000000"/>
                </a:solidFill>
                <a:latin typeface="Arial"/>
                <a:ea typeface="Arial"/>
                <a:cs typeface="Arial"/>
                <a:sym typeface="Arial"/>
              </a:rPr>
              <a:t>14</a:t>
            </a:r>
            <a:r>
              <a:rPr b="0" i="0" lang="en-IN" sz="2600" u="none" cap="none" strike="noStrike">
                <a:solidFill>
                  <a:srgbClr val="000000"/>
                </a:solidFill>
                <a:latin typeface="Arial"/>
                <a:ea typeface="Arial"/>
                <a:cs typeface="Arial"/>
                <a:sym typeface="Arial"/>
              </a:rPr>
              <a:t> in the expansion of (x+y)</a:t>
            </a:r>
            <a:r>
              <a:rPr b="0" baseline="30000" i="0" lang="en-IN" sz="2600" u="none" cap="none" strike="noStrike">
                <a:solidFill>
                  <a:srgbClr val="000000"/>
                </a:solidFill>
                <a:latin typeface="Arial"/>
                <a:ea typeface="Arial"/>
                <a:cs typeface="Arial"/>
                <a:sym typeface="Arial"/>
              </a:rPr>
              <a:t>27</a:t>
            </a:r>
            <a:r>
              <a:rPr b="0" i="0" lang="en-IN" sz="26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Soln: C(27, 13)</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Eg: What is the coefficient of x</a:t>
            </a:r>
            <a:r>
              <a:rPr b="0" baseline="30000" i="0" lang="en-IN" sz="2600" u="none" cap="none" strike="noStrike">
                <a:solidFill>
                  <a:srgbClr val="000000"/>
                </a:solidFill>
                <a:latin typeface="Arial"/>
                <a:ea typeface="Arial"/>
                <a:cs typeface="Arial"/>
                <a:sym typeface="Arial"/>
              </a:rPr>
              <a:t>12</a:t>
            </a:r>
            <a:r>
              <a:rPr b="0" i="0" lang="en-IN" sz="2600" u="none" cap="none" strike="noStrike">
                <a:solidFill>
                  <a:srgbClr val="000000"/>
                </a:solidFill>
                <a:latin typeface="Arial"/>
                <a:ea typeface="Arial"/>
                <a:cs typeface="Arial"/>
                <a:sym typeface="Arial"/>
              </a:rPr>
              <a:t>y</a:t>
            </a:r>
            <a:r>
              <a:rPr b="0" baseline="30000" i="0" lang="en-IN" sz="2600" u="none" cap="none" strike="noStrike">
                <a:solidFill>
                  <a:srgbClr val="000000"/>
                </a:solidFill>
                <a:latin typeface="Arial"/>
                <a:ea typeface="Arial"/>
                <a:cs typeface="Arial"/>
                <a:sym typeface="Arial"/>
              </a:rPr>
              <a:t>13</a:t>
            </a:r>
            <a:r>
              <a:rPr b="0" i="0" lang="en-IN" sz="2600" u="none" cap="none" strike="noStrike">
                <a:solidFill>
                  <a:srgbClr val="000000"/>
                </a:solidFill>
                <a:latin typeface="Arial"/>
                <a:ea typeface="Arial"/>
                <a:cs typeface="Arial"/>
                <a:sym typeface="Arial"/>
              </a:rPr>
              <a:t> and also x</a:t>
            </a:r>
            <a:r>
              <a:rPr b="0" baseline="30000" i="0" lang="en-IN" sz="2600" u="none" cap="none" strike="noStrike">
                <a:solidFill>
                  <a:srgbClr val="000000"/>
                </a:solidFill>
                <a:latin typeface="Arial"/>
                <a:ea typeface="Arial"/>
                <a:cs typeface="Arial"/>
                <a:sym typeface="Arial"/>
              </a:rPr>
              <a:t>13</a:t>
            </a:r>
            <a:r>
              <a:rPr b="0" i="0" lang="en-IN" sz="2600" u="none" cap="none" strike="noStrike">
                <a:solidFill>
                  <a:srgbClr val="000000"/>
                </a:solidFill>
                <a:latin typeface="Arial"/>
                <a:ea typeface="Arial"/>
                <a:cs typeface="Arial"/>
                <a:sym typeface="Arial"/>
              </a:rPr>
              <a:t>y</a:t>
            </a:r>
            <a:r>
              <a:rPr b="0" baseline="30000" i="0" lang="en-IN" sz="2600" u="none" cap="none" strike="noStrike">
                <a:solidFill>
                  <a:srgbClr val="000000"/>
                </a:solidFill>
                <a:latin typeface="Arial"/>
                <a:ea typeface="Arial"/>
                <a:cs typeface="Arial"/>
                <a:sym typeface="Arial"/>
              </a:rPr>
              <a:t>12</a:t>
            </a:r>
            <a:r>
              <a:rPr b="0" i="0" lang="en-IN" sz="2600" u="none" cap="none" strike="noStrike">
                <a:solidFill>
                  <a:srgbClr val="000000"/>
                </a:solidFill>
                <a:latin typeface="Arial"/>
                <a:ea typeface="Arial"/>
                <a:cs typeface="Arial"/>
                <a:sym typeface="Arial"/>
              </a:rPr>
              <a:t> in the expansion of (2x - 3y)</a:t>
            </a:r>
            <a:r>
              <a:rPr b="0" baseline="30000" i="0" lang="en-IN" sz="2600" u="none" cap="none" strike="noStrike">
                <a:solidFill>
                  <a:srgbClr val="000000"/>
                </a:solidFill>
                <a:latin typeface="Arial"/>
                <a:ea typeface="Arial"/>
                <a:cs typeface="Arial"/>
                <a:sym typeface="Arial"/>
              </a:rPr>
              <a:t>25</a:t>
            </a:r>
            <a:r>
              <a:rPr b="0" i="0" lang="en-IN" sz="26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Soln: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C(25, 12) * 2</a:t>
            </a:r>
            <a:r>
              <a:rPr b="0" baseline="30000" i="0" lang="en-IN" sz="2600" u="none" cap="none" strike="noStrike">
                <a:solidFill>
                  <a:srgbClr val="000000"/>
                </a:solidFill>
                <a:latin typeface="Arial"/>
                <a:ea typeface="Arial"/>
                <a:cs typeface="Arial"/>
                <a:sym typeface="Arial"/>
              </a:rPr>
              <a:t>12</a:t>
            </a:r>
            <a:r>
              <a:rPr b="0" i="0" lang="en-IN" sz="2600" u="none" cap="none" strike="noStrike">
                <a:solidFill>
                  <a:srgbClr val="000000"/>
                </a:solidFill>
                <a:latin typeface="Arial"/>
                <a:ea typeface="Arial"/>
                <a:cs typeface="Arial"/>
                <a:sym typeface="Arial"/>
              </a:rPr>
              <a:t> * (-3)</a:t>
            </a:r>
            <a:r>
              <a:rPr b="0" baseline="30000" i="0" lang="en-IN" sz="2600" u="none" cap="none" strike="noStrike">
                <a:solidFill>
                  <a:srgbClr val="000000"/>
                </a:solidFill>
                <a:latin typeface="Arial"/>
                <a:ea typeface="Arial"/>
                <a:cs typeface="Arial"/>
                <a:sym typeface="Arial"/>
              </a:rPr>
              <a:t>13</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C(25, 12) * 2</a:t>
            </a:r>
            <a:r>
              <a:rPr b="0" baseline="30000" i="0" lang="en-IN" sz="2600" u="none" cap="none" strike="noStrike">
                <a:solidFill>
                  <a:srgbClr val="000000"/>
                </a:solidFill>
                <a:latin typeface="Arial"/>
                <a:ea typeface="Arial"/>
                <a:cs typeface="Arial"/>
                <a:sym typeface="Arial"/>
              </a:rPr>
              <a:t>13</a:t>
            </a:r>
            <a:r>
              <a:rPr b="0" i="0" lang="en-IN" sz="2600" u="none" cap="none" strike="noStrike">
                <a:solidFill>
                  <a:srgbClr val="000000"/>
                </a:solidFill>
                <a:latin typeface="Arial"/>
                <a:ea typeface="Arial"/>
                <a:cs typeface="Arial"/>
                <a:sym typeface="Arial"/>
              </a:rPr>
              <a:t> * (-3)</a:t>
            </a:r>
            <a:r>
              <a:rPr b="0" baseline="30000" i="0" lang="en-IN" sz="2600" u="none" cap="none" strike="noStrike">
                <a:solidFill>
                  <a:srgbClr val="000000"/>
                </a:solidFill>
                <a:latin typeface="Arial"/>
                <a:ea typeface="Arial"/>
                <a:cs typeface="Arial"/>
                <a:sym typeface="Arial"/>
              </a:rPr>
              <a:t>12</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777" name="Google Shape;777;p10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108"/>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Corollary:</a:t>
            </a:r>
            <a:r>
              <a:rPr b="0" i="0" lang="en-IN" sz="2600" u="none" cap="none" strike="noStrike">
                <a:solidFill>
                  <a:srgbClr val="000000"/>
                </a:solidFill>
                <a:latin typeface="Arial"/>
                <a:ea typeface="Arial"/>
                <a:cs typeface="Arial"/>
                <a:sym typeface="Arial"/>
              </a:rPr>
              <a:t> Let n be a nonnegative integer. Then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Hint:</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(x+y)</a:t>
            </a:r>
            <a:r>
              <a:rPr b="0" baseline="30000" i="0" lang="en-IN" sz="2600" u="none" cap="none" strike="noStrike">
                <a:solidFill>
                  <a:srgbClr val="000000"/>
                </a:solidFill>
                <a:latin typeface="Arial"/>
                <a:ea typeface="Arial"/>
                <a:cs typeface="Arial"/>
                <a:sym typeface="Arial"/>
              </a:rPr>
              <a:t>3</a:t>
            </a:r>
            <a:r>
              <a:rPr b="0" i="0" lang="en-IN" sz="2600" u="none" cap="none" strike="noStrike">
                <a:solidFill>
                  <a:srgbClr val="000000"/>
                </a:solidFill>
                <a:latin typeface="Arial"/>
                <a:ea typeface="Arial"/>
                <a:cs typeface="Arial"/>
                <a:sym typeface="Arial"/>
              </a:rPr>
              <a:t> = (x+y)(x+y)(x+y)</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 xxx + xxy + xyx + xyy + yxx + yxy + yyx + yyy</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  x</a:t>
            </a:r>
            <a:r>
              <a:rPr b="0" baseline="30000" i="0" lang="en-IN" sz="2600" u="none" cap="none" strike="noStrike">
                <a:solidFill>
                  <a:srgbClr val="000000"/>
                </a:solidFill>
                <a:latin typeface="Arial"/>
                <a:ea typeface="Arial"/>
                <a:cs typeface="Arial"/>
                <a:sym typeface="Arial"/>
              </a:rPr>
              <a:t>3</a:t>
            </a:r>
            <a:r>
              <a:rPr b="0" i="0" lang="en-IN" sz="2600" u="none" cap="none" strike="noStrike">
                <a:solidFill>
                  <a:srgbClr val="000000"/>
                </a:solidFill>
                <a:latin typeface="Arial"/>
                <a:ea typeface="Arial"/>
                <a:cs typeface="Arial"/>
                <a:sym typeface="Arial"/>
              </a:rPr>
              <a:t> + 3x</a:t>
            </a:r>
            <a:r>
              <a:rPr b="0" baseline="30000" i="0" lang="en-IN" sz="2600" u="none" cap="none" strike="noStrike">
                <a:solidFill>
                  <a:srgbClr val="000000"/>
                </a:solidFill>
                <a:latin typeface="Arial"/>
                <a:ea typeface="Arial"/>
                <a:cs typeface="Arial"/>
                <a:sym typeface="Arial"/>
              </a:rPr>
              <a:t>2</a:t>
            </a:r>
            <a:r>
              <a:rPr b="0" i="0" lang="en-IN" sz="2600" u="none" cap="none" strike="noStrike">
                <a:solidFill>
                  <a:srgbClr val="000000"/>
                </a:solidFill>
                <a:latin typeface="Arial"/>
                <a:ea typeface="Arial"/>
                <a:cs typeface="Arial"/>
                <a:sym typeface="Arial"/>
              </a:rPr>
              <a:t>y + 3xy</a:t>
            </a:r>
            <a:r>
              <a:rPr b="0" baseline="30000" i="0" lang="en-IN" sz="2600" u="none" cap="none" strike="noStrike">
                <a:solidFill>
                  <a:srgbClr val="000000"/>
                </a:solidFill>
                <a:latin typeface="Arial"/>
                <a:ea typeface="Arial"/>
                <a:cs typeface="Arial"/>
                <a:sym typeface="Arial"/>
              </a:rPr>
              <a:t>2</a:t>
            </a:r>
            <a:r>
              <a:rPr b="0" i="0" lang="en-IN" sz="2600" u="none" cap="none" strike="noStrike">
                <a:solidFill>
                  <a:srgbClr val="000000"/>
                </a:solidFill>
                <a:latin typeface="Arial"/>
                <a:ea typeface="Arial"/>
                <a:cs typeface="Arial"/>
                <a:sym typeface="Arial"/>
              </a:rPr>
              <a:t> + y</a:t>
            </a:r>
            <a:r>
              <a:rPr b="0" baseline="30000" i="0" lang="en-IN" sz="2600" u="none" cap="none" strike="noStrike">
                <a:solidFill>
                  <a:srgbClr val="000000"/>
                </a:solidFill>
                <a:latin typeface="Arial"/>
                <a:ea typeface="Arial"/>
                <a:cs typeface="Arial"/>
                <a:sym typeface="Arial"/>
              </a:rPr>
              <a:t>3</a:t>
            </a:r>
            <a:r>
              <a:rPr b="0" i="0" lang="en-IN" sz="26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(x+y)</a:t>
            </a:r>
            <a:r>
              <a:rPr b="0" baseline="30000" i="0" lang="en-IN" sz="2600" u="none" cap="none" strike="noStrike">
                <a:solidFill>
                  <a:srgbClr val="000000"/>
                </a:solidFill>
                <a:latin typeface="Arial"/>
                <a:ea typeface="Arial"/>
                <a:cs typeface="Arial"/>
                <a:sym typeface="Arial"/>
              </a:rPr>
              <a:t>4</a:t>
            </a:r>
            <a:r>
              <a:rPr b="0" i="0" lang="en-IN" sz="2600" u="none" cap="none" strike="noStrike">
                <a:solidFill>
                  <a:srgbClr val="000000"/>
                </a:solidFill>
                <a:latin typeface="Arial"/>
                <a:ea typeface="Arial"/>
                <a:cs typeface="Arial"/>
                <a:sym typeface="Arial"/>
              </a:rPr>
              <a:t> =  (x+y)(x+y)(x+y)(x+y)</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 	x</a:t>
            </a:r>
            <a:r>
              <a:rPr b="0" baseline="30000" i="0" lang="en-IN" sz="2600" u="none" cap="none" strike="noStrike">
                <a:solidFill>
                  <a:srgbClr val="000000"/>
                </a:solidFill>
                <a:latin typeface="Arial"/>
                <a:ea typeface="Arial"/>
                <a:cs typeface="Arial"/>
                <a:sym typeface="Arial"/>
              </a:rPr>
              <a:t>4</a:t>
            </a:r>
            <a:r>
              <a:rPr b="0" i="0" lang="en-IN" sz="2600" u="none" cap="none" strike="noStrike">
                <a:solidFill>
                  <a:srgbClr val="000000"/>
                </a:solidFill>
                <a:latin typeface="Arial"/>
                <a:ea typeface="Arial"/>
                <a:cs typeface="Arial"/>
                <a:sym typeface="Arial"/>
              </a:rPr>
              <a:t> + 4x</a:t>
            </a:r>
            <a:r>
              <a:rPr b="0" baseline="30000" i="0" lang="en-IN" sz="2600" u="none" cap="none" strike="noStrike">
                <a:solidFill>
                  <a:srgbClr val="000000"/>
                </a:solidFill>
                <a:latin typeface="Arial"/>
                <a:ea typeface="Arial"/>
                <a:cs typeface="Arial"/>
                <a:sym typeface="Arial"/>
              </a:rPr>
              <a:t>3</a:t>
            </a:r>
            <a:r>
              <a:rPr b="0" i="0" lang="en-IN" sz="2600" u="none" cap="none" strike="noStrike">
                <a:solidFill>
                  <a:srgbClr val="000000"/>
                </a:solidFill>
                <a:latin typeface="Arial"/>
                <a:ea typeface="Arial"/>
                <a:cs typeface="Arial"/>
                <a:sym typeface="Arial"/>
              </a:rPr>
              <a:t>y + 6x</a:t>
            </a:r>
            <a:r>
              <a:rPr b="0" baseline="30000" i="0" lang="en-IN" sz="2600" u="none" cap="none" strike="noStrike">
                <a:solidFill>
                  <a:srgbClr val="000000"/>
                </a:solidFill>
                <a:latin typeface="Arial"/>
                <a:ea typeface="Arial"/>
                <a:cs typeface="Arial"/>
                <a:sym typeface="Arial"/>
              </a:rPr>
              <a:t>2</a:t>
            </a:r>
            <a:r>
              <a:rPr b="0" i="0" lang="en-IN" sz="2600" u="none" cap="none" strike="noStrike">
                <a:solidFill>
                  <a:srgbClr val="000000"/>
                </a:solidFill>
                <a:latin typeface="Arial"/>
                <a:ea typeface="Arial"/>
                <a:cs typeface="Arial"/>
                <a:sym typeface="Arial"/>
              </a:rPr>
              <a:t>y</a:t>
            </a:r>
            <a:r>
              <a:rPr b="0" baseline="30000" i="0" lang="en-IN" sz="2600" u="none" cap="none" strike="noStrike">
                <a:solidFill>
                  <a:srgbClr val="000000"/>
                </a:solidFill>
                <a:latin typeface="Arial"/>
                <a:ea typeface="Arial"/>
                <a:cs typeface="Arial"/>
                <a:sym typeface="Arial"/>
              </a:rPr>
              <a:t>2</a:t>
            </a:r>
            <a:r>
              <a:rPr b="0" i="0" lang="en-IN" sz="2600" u="none" cap="none" strike="noStrike">
                <a:solidFill>
                  <a:srgbClr val="000000"/>
                </a:solidFill>
                <a:latin typeface="Arial"/>
                <a:ea typeface="Arial"/>
                <a:cs typeface="Arial"/>
                <a:sym typeface="Arial"/>
              </a:rPr>
              <a:t> + 4xy</a:t>
            </a:r>
            <a:r>
              <a:rPr b="0" baseline="30000" i="0" lang="en-IN" sz="2600" u="none" cap="none" strike="noStrike">
                <a:solidFill>
                  <a:srgbClr val="000000"/>
                </a:solidFill>
                <a:latin typeface="Arial"/>
                <a:ea typeface="Arial"/>
                <a:cs typeface="Arial"/>
                <a:sym typeface="Arial"/>
              </a:rPr>
              <a:t>3</a:t>
            </a:r>
            <a:r>
              <a:rPr b="0" i="0" lang="en-IN" sz="2600" u="none" cap="none" strike="noStrike">
                <a:solidFill>
                  <a:srgbClr val="000000"/>
                </a:solidFill>
                <a:latin typeface="Arial"/>
                <a:ea typeface="Arial"/>
                <a:cs typeface="Arial"/>
                <a:sym typeface="Arial"/>
              </a:rPr>
              <a:t> + y</a:t>
            </a:r>
            <a:r>
              <a:rPr b="0" baseline="30000" i="0" lang="en-IN" sz="2600" u="none" cap="none" strike="noStrike">
                <a:solidFill>
                  <a:srgbClr val="000000"/>
                </a:solidFill>
                <a:latin typeface="Arial"/>
                <a:ea typeface="Arial"/>
                <a:cs typeface="Arial"/>
                <a:sym typeface="Arial"/>
              </a:rPr>
              <a:t>4</a:t>
            </a:r>
            <a:r>
              <a:rPr b="0" i="0" lang="en-IN" sz="2600" u="none" cap="none" strike="noStrike">
                <a:solidFill>
                  <a:srgbClr val="000000"/>
                </a:solidFill>
                <a:latin typeface="Arial"/>
                <a:ea typeface="Arial"/>
                <a:cs typeface="Arial"/>
                <a:sym typeface="Arial"/>
              </a:rPr>
              <a:t> </a:t>
            </a:r>
            <a:endParaRPr b="0" i="0" sz="1800" u="none" cap="none" strike="noStrike"/>
          </a:p>
        </p:txBody>
      </p:sp>
      <p:pic>
        <p:nvPicPr>
          <p:cNvPr id="783" name="Google Shape;783;p108"/>
          <p:cNvPicPr preferRelativeResize="0"/>
          <p:nvPr/>
        </p:nvPicPr>
        <p:blipFill rotWithShape="1">
          <a:blip r:embed="rId3">
            <a:alphaModFix/>
          </a:blip>
          <a:srcRect b="0" l="0" r="0" t="0"/>
          <a:stretch/>
        </p:blipFill>
        <p:spPr>
          <a:xfrm>
            <a:off x="535680" y="1247040"/>
            <a:ext cx="1257120" cy="1095120"/>
          </a:xfrm>
          <a:prstGeom prst="rect">
            <a:avLst/>
          </a:prstGeom>
          <a:noFill/>
          <a:ln>
            <a:noFill/>
          </a:ln>
        </p:spPr>
      </p:pic>
      <p:sp>
        <p:nvSpPr>
          <p:cNvPr id="784" name="Google Shape;784;p10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109"/>
          <p:cNvSpPr/>
          <p:nvPr/>
        </p:nvSpPr>
        <p:spPr>
          <a:xfrm>
            <a:off x="146520" y="1639800"/>
            <a:ext cx="8721720" cy="45604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number of bit strings of length </a:t>
            </a:r>
            <a:r>
              <a:rPr b="1" i="0" lang="en-IN" sz="2600" u="none" cap="none" strike="noStrike">
                <a:solidFill>
                  <a:srgbClr val="000000"/>
                </a:solidFill>
                <a:latin typeface="Arial"/>
                <a:ea typeface="Arial"/>
                <a:cs typeface="Arial"/>
                <a:sym typeface="Arial"/>
              </a:rPr>
              <a:t>n</a:t>
            </a:r>
            <a:r>
              <a:rPr b="0" i="0" lang="en-IN" sz="2600" u="none" cap="none" strike="noStrike">
                <a:solidFill>
                  <a:srgbClr val="000000"/>
                </a:solidFill>
                <a:latin typeface="Arial"/>
                <a:ea typeface="Arial"/>
                <a:cs typeface="Arial"/>
                <a:sym typeface="Arial"/>
              </a:rPr>
              <a:t> having </a:t>
            </a:r>
            <a:r>
              <a:rPr b="1" i="0" lang="en-IN" sz="2600" u="none" cap="none" strike="noStrike">
                <a:solidFill>
                  <a:srgbClr val="000000"/>
                </a:solidFill>
                <a:latin typeface="Arial"/>
                <a:ea typeface="Arial"/>
                <a:cs typeface="Arial"/>
                <a:sym typeface="Arial"/>
              </a:rPr>
              <a:t>0</a:t>
            </a:r>
            <a:r>
              <a:rPr b="0" i="0" lang="en-IN" sz="2600" u="none" cap="none" strike="noStrike">
                <a:solidFill>
                  <a:srgbClr val="000000"/>
                </a:solidFill>
                <a:latin typeface="Arial"/>
                <a:ea typeface="Arial"/>
                <a:cs typeface="Arial"/>
                <a:sym typeface="Arial"/>
              </a:rPr>
              <a:t> 1s</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number of bit strings of length </a:t>
            </a:r>
            <a:r>
              <a:rPr b="1" i="0" lang="en-IN" sz="2600" u="none" cap="none" strike="noStrike">
                <a:solidFill>
                  <a:srgbClr val="000000"/>
                </a:solidFill>
                <a:latin typeface="Arial"/>
                <a:ea typeface="Arial"/>
                <a:cs typeface="Arial"/>
                <a:sym typeface="Arial"/>
              </a:rPr>
              <a:t>n</a:t>
            </a:r>
            <a:r>
              <a:rPr b="0" i="0" lang="en-IN" sz="2600" u="none" cap="none" strike="noStrike">
                <a:solidFill>
                  <a:srgbClr val="000000"/>
                </a:solidFill>
                <a:latin typeface="Arial"/>
                <a:ea typeface="Arial"/>
                <a:cs typeface="Arial"/>
                <a:sym typeface="Arial"/>
              </a:rPr>
              <a:t> having </a:t>
            </a:r>
            <a:r>
              <a:rPr b="1" i="0" lang="en-IN" sz="2600" u="none" cap="none" strike="noStrike">
                <a:solidFill>
                  <a:srgbClr val="000000"/>
                </a:solidFill>
                <a:latin typeface="Arial"/>
                <a:ea typeface="Arial"/>
                <a:cs typeface="Arial"/>
                <a:sym typeface="Arial"/>
              </a:rPr>
              <a:t>1</a:t>
            </a:r>
            <a:r>
              <a:rPr b="0" i="0" lang="en-IN" sz="2600" u="none" cap="none" strike="noStrike">
                <a:solidFill>
                  <a:srgbClr val="000000"/>
                </a:solidFill>
                <a:latin typeface="Arial"/>
                <a:ea typeface="Arial"/>
                <a:cs typeface="Arial"/>
                <a:sym typeface="Arial"/>
              </a:rPr>
              <a:t> 1s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number of bit strings of length </a:t>
            </a:r>
            <a:r>
              <a:rPr b="1" i="0" lang="en-IN" sz="2600" u="none" cap="none" strike="noStrike">
                <a:solidFill>
                  <a:srgbClr val="000000"/>
                </a:solidFill>
                <a:latin typeface="Arial"/>
                <a:ea typeface="Arial"/>
                <a:cs typeface="Arial"/>
                <a:sym typeface="Arial"/>
              </a:rPr>
              <a:t>n</a:t>
            </a:r>
            <a:r>
              <a:rPr b="0" i="0" lang="en-IN" sz="2600" u="none" cap="none" strike="noStrike">
                <a:solidFill>
                  <a:srgbClr val="000000"/>
                </a:solidFill>
                <a:latin typeface="Arial"/>
                <a:ea typeface="Arial"/>
                <a:cs typeface="Arial"/>
                <a:sym typeface="Arial"/>
              </a:rPr>
              <a:t> having </a:t>
            </a:r>
            <a:r>
              <a:rPr b="1" i="0" lang="en-IN" sz="2600" u="none" cap="none" strike="noStrike">
                <a:solidFill>
                  <a:srgbClr val="000000"/>
                </a:solidFill>
                <a:latin typeface="Arial"/>
                <a:ea typeface="Arial"/>
                <a:cs typeface="Arial"/>
                <a:sym typeface="Arial"/>
              </a:rPr>
              <a:t>2</a:t>
            </a:r>
            <a:r>
              <a:rPr b="0" i="0" lang="en-IN" sz="2600" u="none" cap="none" strike="noStrike">
                <a:solidFill>
                  <a:srgbClr val="000000"/>
                </a:solidFill>
                <a:latin typeface="Arial"/>
                <a:ea typeface="Arial"/>
                <a:cs typeface="Arial"/>
                <a:sym typeface="Arial"/>
              </a:rPr>
              <a:t> 1s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number of bit strings of length </a:t>
            </a:r>
            <a:r>
              <a:rPr b="1" i="0" lang="en-IN" sz="2600" u="none" cap="none" strike="noStrike">
                <a:solidFill>
                  <a:srgbClr val="000000"/>
                </a:solidFill>
                <a:latin typeface="Arial"/>
                <a:ea typeface="Arial"/>
                <a:cs typeface="Arial"/>
                <a:sym typeface="Arial"/>
              </a:rPr>
              <a:t>n</a:t>
            </a:r>
            <a:r>
              <a:rPr b="0" i="0" lang="en-IN" sz="2600" u="none" cap="none" strike="noStrike">
                <a:solidFill>
                  <a:srgbClr val="000000"/>
                </a:solidFill>
                <a:latin typeface="Arial"/>
                <a:ea typeface="Arial"/>
                <a:cs typeface="Arial"/>
                <a:sym typeface="Arial"/>
              </a:rPr>
              <a:t> having </a:t>
            </a:r>
            <a:r>
              <a:rPr b="1" i="0" lang="en-IN" sz="2600" u="none" cap="none" strike="noStrike">
                <a:solidFill>
                  <a:srgbClr val="000000"/>
                </a:solidFill>
                <a:latin typeface="Arial"/>
                <a:ea typeface="Arial"/>
                <a:cs typeface="Arial"/>
                <a:sym typeface="Arial"/>
              </a:rPr>
              <a:t>n</a:t>
            </a:r>
            <a:r>
              <a:rPr b="0" i="0" lang="en-IN" sz="2600" u="none" cap="none" strike="noStrike">
                <a:solidFill>
                  <a:srgbClr val="000000"/>
                </a:solidFill>
                <a:latin typeface="Arial"/>
                <a:ea typeface="Arial"/>
                <a:cs typeface="Arial"/>
                <a:sym typeface="Arial"/>
              </a:rPr>
              <a:t> 1s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all possible bit strings of length </a:t>
            </a:r>
            <a:r>
              <a:rPr b="1" i="0" lang="en-IN" sz="2600" u="none" cap="none" strike="noStrike">
                <a:solidFill>
                  <a:srgbClr val="000000"/>
                </a:solidFill>
                <a:latin typeface="Arial"/>
                <a:ea typeface="Arial"/>
                <a:cs typeface="Arial"/>
                <a:sym typeface="Arial"/>
              </a:rPr>
              <a:t>n</a:t>
            </a:r>
            <a:r>
              <a:rPr b="0" i="0" lang="en-IN" sz="2600" u="none" cap="none" strike="noStrike">
                <a:solidFill>
                  <a:srgbClr val="000000"/>
                </a:solidFill>
                <a:latin typeface="Arial"/>
                <a:ea typeface="Arial"/>
                <a:cs typeface="Arial"/>
                <a:sym typeface="Arial"/>
              </a:rPr>
              <a:t> counted exactly once</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 </a:t>
            </a:r>
            <a:r>
              <a:rPr b="1" i="0" lang="en-IN" sz="2600" u="none" cap="none" strike="noStrike">
                <a:solidFill>
                  <a:srgbClr val="000000"/>
                </a:solidFill>
                <a:latin typeface="Arial"/>
                <a:ea typeface="Arial"/>
                <a:cs typeface="Arial"/>
                <a:sym typeface="Arial"/>
              </a:rPr>
              <a:t>2</a:t>
            </a:r>
            <a:r>
              <a:rPr b="1" baseline="30000" i="0" lang="en-IN" sz="2600" u="none" cap="none" strike="noStrike">
                <a:solidFill>
                  <a:srgbClr val="000000"/>
                </a:solidFill>
                <a:latin typeface="Arial"/>
                <a:ea typeface="Arial"/>
                <a:cs typeface="Arial"/>
                <a:sym typeface="Arial"/>
              </a:rPr>
              <a:t>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We could also explain using subsets of a set adding up to power set.</a:t>
            </a:r>
            <a:endParaRPr b="0" i="0" sz="1800" u="none" cap="none" strike="noStrike"/>
          </a:p>
        </p:txBody>
      </p:sp>
      <p:pic>
        <p:nvPicPr>
          <p:cNvPr id="790" name="Google Shape;790;p109"/>
          <p:cNvPicPr preferRelativeResize="0"/>
          <p:nvPr/>
        </p:nvPicPr>
        <p:blipFill rotWithShape="1">
          <a:blip r:embed="rId3">
            <a:alphaModFix/>
          </a:blip>
          <a:srcRect b="0" l="0" r="0" t="0"/>
          <a:stretch/>
        </p:blipFill>
        <p:spPr>
          <a:xfrm>
            <a:off x="416520" y="371880"/>
            <a:ext cx="7308360" cy="1267200"/>
          </a:xfrm>
          <a:prstGeom prst="rect">
            <a:avLst/>
          </a:prstGeom>
          <a:noFill/>
          <a:ln>
            <a:noFill/>
          </a:ln>
        </p:spPr>
      </p:pic>
      <p:sp>
        <p:nvSpPr>
          <p:cNvPr id="791" name="Google Shape;791;p10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110"/>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Arial"/>
                <a:ea typeface="Arial"/>
                <a:cs typeface="Arial"/>
                <a:sym typeface="Arial"/>
              </a:rPr>
              <a:t>Corollary:</a:t>
            </a:r>
            <a:r>
              <a:rPr b="0" i="0" lang="en-IN" sz="3000" u="none" cap="none" strike="noStrike">
                <a:solidFill>
                  <a:srgbClr val="000000"/>
                </a:solidFill>
                <a:latin typeface="Arial"/>
                <a:ea typeface="Arial"/>
                <a:cs typeface="Arial"/>
                <a:sym typeface="Arial"/>
              </a:rPr>
              <a:t> Let n be a nonnegative integer. Then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          = 2</a:t>
            </a:r>
            <a:r>
              <a:rPr b="0" baseline="30000" i="0" lang="en-IN" sz="3600" u="none" cap="none" strike="noStrike">
                <a:solidFill>
                  <a:srgbClr val="000000"/>
                </a:solidFill>
                <a:latin typeface="Arial"/>
                <a:ea typeface="Arial"/>
                <a:cs typeface="Arial"/>
                <a:sym typeface="Arial"/>
              </a:rPr>
              <a:t>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Proof: (algebraic)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2</a:t>
            </a:r>
            <a:r>
              <a:rPr b="0" baseline="30000" i="0" lang="en-IN" sz="3000" u="none" cap="none" strike="noStrike">
                <a:solidFill>
                  <a:srgbClr val="000000"/>
                </a:solidFill>
                <a:latin typeface="Arial"/>
                <a:ea typeface="Arial"/>
                <a:cs typeface="Arial"/>
                <a:sym typeface="Arial"/>
              </a:rPr>
              <a:t>n</a:t>
            </a:r>
            <a:r>
              <a:rPr b="0" i="0" lang="en-IN" sz="3000" u="none" cap="none" strike="noStrike">
                <a:solidFill>
                  <a:srgbClr val="000000"/>
                </a:solidFill>
                <a:latin typeface="Arial"/>
                <a:ea typeface="Arial"/>
                <a:cs typeface="Arial"/>
                <a:sym typeface="Arial"/>
              </a:rPr>
              <a:t> = (1+1)</a:t>
            </a:r>
            <a:r>
              <a:rPr b="0" baseline="30000" i="0" lang="en-IN" sz="3000" u="none" cap="none" strike="noStrike">
                <a:solidFill>
                  <a:srgbClr val="000000"/>
                </a:solidFill>
                <a:latin typeface="Arial"/>
                <a:ea typeface="Arial"/>
                <a:cs typeface="Arial"/>
                <a:sym typeface="Arial"/>
              </a:rPr>
              <a:t>n</a:t>
            </a:r>
            <a:r>
              <a:rPr b="0" i="0" lang="en-IN" sz="3000" u="none" cap="none" strike="noStrike">
                <a:solidFill>
                  <a:srgbClr val="000000"/>
                </a:solidFill>
                <a:latin typeface="Arial"/>
                <a:ea typeface="Arial"/>
                <a:cs typeface="Arial"/>
                <a:sym typeface="Arial"/>
              </a:rPr>
              <a:t> =              1</a:t>
            </a:r>
            <a:r>
              <a:rPr b="0" baseline="30000" i="0" lang="en-IN" sz="3000" u="none" cap="none" strike="noStrike">
                <a:solidFill>
                  <a:srgbClr val="000000"/>
                </a:solidFill>
                <a:latin typeface="Arial"/>
                <a:ea typeface="Arial"/>
                <a:cs typeface="Arial"/>
                <a:sym typeface="Arial"/>
              </a:rPr>
              <a:t>r</a:t>
            </a:r>
            <a:r>
              <a:rPr b="0" i="0" lang="en-IN" sz="3000" u="none" cap="none" strike="noStrike">
                <a:solidFill>
                  <a:srgbClr val="000000"/>
                </a:solidFill>
                <a:latin typeface="Arial"/>
                <a:ea typeface="Arial"/>
                <a:cs typeface="Arial"/>
                <a:sym typeface="Arial"/>
              </a:rPr>
              <a:t>1</a:t>
            </a:r>
            <a:r>
              <a:rPr b="0" baseline="30000" i="0" lang="en-IN" sz="3000" u="none" cap="none" strike="noStrike">
                <a:solidFill>
                  <a:srgbClr val="000000"/>
                </a:solidFill>
                <a:latin typeface="Arial"/>
                <a:ea typeface="Arial"/>
                <a:cs typeface="Arial"/>
                <a:sym typeface="Arial"/>
              </a:rPr>
              <a:t>n-r  </a:t>
            </a:r>
            <a:r>
              <a:rPr b="0" i="0" lang="en-IN" sz="30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The proof using set theory principles is a “combinatorial proof”.</a:t>
            </a:r>
            <a:endParaRPr b="0" i="0" sz="1800" u="none" cap="none" strike="noStrike"/>
          </a:p>
        </p:txBody>
      </p:sp>
      <p:pic>
        <p:nvPicPr>
          <p:cNvPr id="797" name="Google Shape;797;p110"/>
          <p:cNvPicPr preferRelativeResize="0"/>
          <p:nvPr/>
        </p:nvPicPr>
        <p:blipFill rotWithShape="1">
          <a:blip r:embed="rId3">
            <a:alphaModFix/>
          </a:blip>
          <a:srcRect b="0" l="0" r="0" t="0"/>
          <a:stretch/>
        </p:blipFill>
        <p:spPr>
          <a:xfrm>
            <a:off x="271080" y="923040"/>
            <a:ext cx="1263600" cy="1153440"/>
          </a:xfrm>
          <a:prstGeom prst="rect">
            <a:avLst/>
          </a:prstGeom>
          <a:noFill/>
          <a:ln>
            <a:noFill/>
          </a:ln>
        </p:spPr>
      </p:pic>
      <p:pic>
        <p:nvPicPr>
          <p:cNvPr id="798" name="Google Shape;798;p110"/>
          <p:cNvPicPr preferRelativeResize="0"/>
          <p:nvPr/>
        </p:nvPicPr>
        <p:blipFill rotWithShape="1">
          <a:blip r:embed="rId3">
            <a:alphaModFix/>
          </a:blip>
          <a:srcRect b="0" l="0" r="0" t="0"/>
          <a:stretch/>
        </p:blipFill>
        <p:spPr>
          <a:xfrm>
            <a:off x="2670120" y="3033720"/>
            <a:ext cx="1263600" cy="1153440"/>
          </a:xfrm>
          <a:prstGeom prst="rect">
            <a:avLst/>
          </a:prstGeom>
          <a:noFill/>
          <a:ln>
            <a:noFill/>
          </a:ln>
        </p:spPr>
      </p:pic>
      <p:pic>
        <p:nvPicPr>
          <p:cNvPr id="799" name="Google Shape;799;p110"/>
          <p:cNvPicPr preferRelativeResize="0"/>
          <p:nvPr/>
        </p:nvPicPr>
        <p:blipFill rotWithShape="1">
          <a:blip r:embed="rId3">
            <a:alphaModFix/>
          </a:blip>
          <a:srcRect b="0" l="0" r="0" t="0"/>
          <a:stretch/>
        </p:blipFill>
        <p:spPr>
          <a:xfrm>
            <a:off x="5298840" y="3033720"/>
            <a:ext cx="1263600" cy="1153440"/>
          </a:xfrm>
          <a:prstGeom prst="rect">
            <a:avLst/>
          </a:prstGeom>
          <a:noFill/>
          <a:ln>
            <a:noFill/>
          </a:ln>
        </p:spPr>
      </p:pic>
      <p:sp>
        <p:nvSpPr>
          <p:cNvPr id="800" name="Google Shape;800;p11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111"/>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Arial"/>
                <a:ea typeface="Arial"/>
                <a:cs typeface="Arial"/>
                <a:sym typeface="Arial"/>
              </a:rPr>
              <a:t>Corollary:</a:t>
            </a:r>
            <a:r>
              <a:rPr b="0" i="0" lang="en-IN" sz="3000" u="none" cap="none" strike="noStrike">
                <a:solidFill>
                  <a:srgbClr val="000000"/>
                </a:solidFill>
                <a:latin typeface="Arial"/>
                <a:ea typeface="Arial"/>
                <a:cs typeface="Arial"/>
                <a:sym typeface="Arial"/>
              </a:rPr>
              <a:t> For a positive integer n, prove that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(-1)</a:t>
            </a:r>
            <a:r>
              <a:rPr b="0" baseline="30000" i="0" lang="en-IN" sz="3000" u="none" cap="none" strike="noStrike">
                <a:solidFill>
                  <a:srgbClr val="000000"/>
                </a:solidFill>
                <a:latin typeface="Arial"/>
                <a:ea typeface="Arial"/>
                <a:cs typeface="Arial"/>
                <a:sym typeface="Arial"/>
              </a:rPr>
              <a:t>r</a:t>
            </a:r>
            <a:r>
              <a:rPr b="0" i="0" lang="en-IN" sz="3000" u="none" cap="none" strike="noStrike">
                <a:solidFill>
                  <a:srgbClr val="000000"/>
                </a:solidFill>
                <a:latin typeface="Arial"/>
                <a:ea typeface="Arial"/>
                <a:cs typeface="Arial"/>
                <a:sym typeface="Arial"/>
              </a:rPr>
              <a:t> = 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Proof: (algebraic)</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0 = 0</a:t>
            </a:r>
            <a:r>
              <a:rPr b="0" baseline="30000" i="0" lang="en-IN" sz="3000" u="none" cap="none" strike="noStrike">
                <a:solidFill>
                  <a:srgbClr val="000000"/>
                </a:solidFill>
                <a:latin typeface="Arial"/>
                <a:ea typeface="Arial"/>
                <a:cs typeface="Arial"/>
                <a:sym typeface="Arial"/>
              </a:rPr>
              <a:t>n</a:t>
            </a:r>
            <a:r>
              <a:rPr b="0" i="0" lang="en-IN" sz="3000" u="none" cap="none" strike="noStrike">
                <a:solidFill>
                  <a:srgbClr val="000000"/>
                </a:solidFill>
                <a:latin typeface="Arial"/>
                <a:ea typeface="Arial"/>
                <a:cs typeface="Arial"/>
                <a:sym typeface="Arial"/>
              </a:rPr>
              <a:t> = ((-1)+1)</a:t>
            </a:r>
            <a:r>
              <a:rPr b="1" baseline="30000" i="0" lang="en-IN" sz="3000" u="none" cap="none" strike="noStrike">
                <a:solidFill>
                  <a:srgbClr val="000000"/>
                </a:solidFill>
                <a:latin typeface="Arial"/>
                <a:ea typeface="Arial"/>
                <a:cs typeface="Arial"/>
                <a:sym typeface="Arial"/>
              </a:rPr>
              <a:t>n</a:t>
            </a:r>
            <a:r>
              <a:rPr b="0" i="0" lang="en-IN" sz="30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(-1)</a:t>
            </a:r>
            <a:r>
              <a:rPr b="0" baseline="30000" i="0" lang="en-IN" sz="3000" u="none" cap="none" strike="noStrike">
                <a:solidFill>
                  <a:srgbClr val="000000"/>
                </a:solidFill>
                <a:latin typeface="Arial"/>
                <a:ea typeface="Arial"/>
                <a:cs typeface="Arial"/>
                <a:sym typeface="Arial"/>
              </a:rPr>
              <a:t>r</a:t>
            </a:r>
            <a:r>
              <a:rPr b="0" i="0" lang="en-IN" sz="3000" u="none" cap="none" strike="noStrike">
                <a:solidFill>
                  <a:srgbClr val="000000"/>
                </a:solidFill>
                <a:latin typeface="Arial"/>
                <a:ea typeface="Arial"/>
                <a:cs typeface="Arial"/>
                <a:sym typeface="Arial"/>
              </a:rPr>
              <a:t>1</a:t>
            </a:r>
            <a:r>
              <a:rPr b="0" baseline="30000" i="0" lang="en-IN" sz="3000" u="none" cap="none" strike="noStrike">
                <a:solidFill>
                  <a:srgbClr val="000000"/>
                </a:solidFill>
                <a:latin typeface="Arial"/>
                <a:ea typeface="Arial"/>
                <a:cs typeface="Arial"/>
                <a:sym typeface="Arial"/>
              </a:rPr>
              <a:t>n-r  </a:t>
            </a:r>
            <a:r>
              <a:rPr b="0" i="0" lang="en-IN" sz="3000" u="none" cap="none" strike="noStrike">
                <a:solidFill>
                  <a:srgbClr val="000000"/>
                </a:solidFill>
                <a:latin typeface="Arial"/>
                <a:ea typeface="Arial"/>
                <a:cs typeface="Arial"/>
                <a:sym typeface="Arial"/>
              </a:rPr>
              <a:t>=             </a:t>
            </a:r>
            <a:r>
              <a:rPr b="0" i="0" lang="en-IN" sz="3600" u="none" cap="none" strike="noStrike">
                <a:solidFill>
                  <a:srgbClr val="000000"/>
                </a:solidFill>
                <a:latin typeface="Arial"/>
                <a:ea typeface="Arial"/>
                <a:cs typeface="Arial"/>
                <a:sym typeface="Arial"/>
              </a:rPr>
              <a:t>(-1)</a:t>
            </a:r>
            <a:r>
              <a:rPr b="0" baseline="30000" i="0" lang="en-IN" sz="3600" u="none" cap="none" strike="noStrike">
                <a:solidFill>
                  <a:srgbClr val="000000"/>
                </a:solidFill>
                <a:latin typeface="Arial"/>
                <a:ea typeface="Arial"/>
                <a:cs typeface="Arial"/>
                <a:sym typeface="Arial"/>
              </a:rPr>
              <a:t>r</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pic>
        <p:nvPicPr>
          <p:cNvPr id="806" name="Google Shape;806;p111"/>
          <p:cNvPicPr preferRelativeResize="0"/>
          <p:nvPr/>
        </p:nvPicPr>
        <p:blipFill rotWithShape="1">
          <a:blip r:embed="rId3">
            <a:alphaModFix/>
          </a:blip>
          <a:srcRect b="0" l="0" r="0" t="0"/>
          <a:stretch/>
        </p:blipFill>
        <p:spPr>
          <a:xfrm>
            <a:off x="3498480" y="4440240"/>
            <a:ext cx="1263600" cy="1153440"/>
          </a:xfrm>
          <a:prstGeom prst="rect">
            <a:avLst/>
          </a:prstGeom>
          <a:noFill/>
          <a:ln>
            <a:noFill/>
          </a:ln>
        </p:spPr>
      </p:pic>
      <p:pic>
        <p:nvPicPr>
          <p:cNvPr id="807" name="Google Shape;807;p111"/>
          <p:cNvPicPr preferRelativeResize="0"/>
          <p:nvPr/>
        </p:nvPicPr>
        <p:blipFill rotWithShape="1">
          <a:blip r:embed="rId3">
            <a:alphaModFix/>
          </a:blip>
          <a:srcRect b="0" l="0" r="0" t="0"/>
          <a:stretch/>
        </p:blipFill>
        <p:spPr>
          <a:xfrm>
            <a:off x="608760" y="4440240"/>
            <a:ext cx="1263600" cy="1153440"/>
          </a:xfrm>
          <a:prstGeom prst="rect">
            <a:avLst/>
          </a:prstGeom>
          <a:noFill/>
          <a:ln>
            <a:noFill/>
          </a:ln>
        </p:spPr>
      </p:pic>
      <p:pic>
        <p:nvPicPr>
          <p:cNvPr id="808" name="Google Shape;808;p111"/>
          <p:cNvPicPr preferRelativeResize="0"/>
          <p:nvPr/>
        </p:nvPicPr>
        <p:blipFill rotWithShape="1">
          <a:blip r:embed="rId3">
            <a:alphaModFix/>
          </a:blip>
          <a:srcRect b="0" l="0" r="0" t="0"/>
          <a:stretch/>
        </p:blipFill>
        <p:spPr>
          <a:xfrm>
            <a:off x="608760" y="952560"/>
            <a:ext cx="1263600" cy="1153440"/>
          </a:xfrm>
          <a:prstGeom prst="rect">
            <a:avLst/>
          </a:prstGeom>
          <a:noFill/>
          <a:ln>
            <a:noFill/>
          </a:ln>
        </p:spPr>
      </p:pic>
      <p:sp>
        <p:nvSpPr>
          <p:cNvPr id="809" name="Google Shape;809;p11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112"/>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(-1)</a:t>
            </a:r>
            <a:r>
              <a:rPr b="0" baseline="30000" i="0" lang="en-IN" sz="3000" u="none" cap="none" strike="noStrike">
                <a:solidFill>
                  <a:srgbClr val="000000"/>
                </a:solidFill>
                <a:latin typeface="Arial"/>
                <a:ea typeface="Arial"/>
                <a:cs typeface="Arial"/>
                <a:sym typeface="Arial"/>
              </a:rPr>
              <a:t>r</a:t>
            </a:r>
            <a:r>
              <a:rPr b="0" i="0" lang="en-IN" sz="3000" u="none" cap="none" strike="noStrike">
                <a:solidFill>
                  <a:srgbClr val="000000"/>
                </a:solidFill>
                <a:latin typeface="Arial"/>
                <a:ea typeface="Arial"/>
                <a:cs typeface="Arial"/>
                <a:sym typeface="Arial"/>
              </a:rPr>
              <a:t> = 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1 - 1 = 0</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1 - 2 + 1 = 0</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1 - 3 + 3 - 1 = 0</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1 - 4 + 6 - 4 + 1 = 0</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1 - 5 + 10 -10 + 5 - 1 = 0</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1 - 6 + 15 - 20 + 15 - 6 + 1 = 0</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1 - 7 + 21 - 35 + 35 - 21 + 7 - 1 = 0</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1 - 8 + 28 - 56 + 70 - 56 + 28 - 8 + 1 = 0</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p:txBody>
      </p:sp>
      <p:pic>
        <p:nvPicPr>
          <p:cNvPr id="815" name="Google Shape;815;p112"/>
          <p:cNvPicPr preferRelativeResize="0"/>
          <p:nvPr/>
        </p:nvPicPr>
        <p:blipFill rotWithShape="1">
          <a:blip r:embed="rId3">
            <a:alphaModFix/>
          </a:blip>
          <a:srcRect b="0" l="0" r="0" t="0"/>
          <a:stretch/>
        </p:blipFill>
        <p:spPr>
          <a:xfrm>
            <a:off x="370800" y="376920"/>
            <a:ext cx="1263600" cy="1153440"/>
          </a:xfrm>
          <a:prstGeom prst="rect">
            <a:avLst/>
          </a:prstGeom>
          <a:noFill/>
          <a:ln>
            <a:noFill/>
          </a:ln>
        </p:spPr>
      </p:pic>
      <p:pic>
        <p:nvPicPr>
          <p:cNvPr id="816" name="Google Shape;816;p112"/>
          <p:cNvPicPr preferRelativeResize="0"/>
          <p:nvPr/>
        </p:nvPicPr>
        <p:blipFill rotWithShape="1">
          <a:blip r:embed="rId4">
            <a:alphaModFix/>
          </a:blip>
          <a:srcRect b="0" l="0" r="0" t="0"/>
          <a:stretch/>
        </p:blipFill>
        <p:spPr>
          <a:xfrm>
            <a:off x="1334520" y="1397880"/>
            <a:ext cx="7373880" cy="1771200"/>
          </a:xfrm>
          <a:prstGeom prst="rect">
            <a:avLst/>
          </a:prstGeom>
          <a:noFill/>
          <a:ln>
            <a:noFill/>
          </a:ln>
        </p:spPr>
      </p:pic>
      <p:sp>
        <p:nvSpPr>
          <p:cNvPr id="817" name="Google Shape;817;p11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11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(-1)</a:t>
            </a:r>
            <a:r>
              <a:rPr b="0" baseline="30000" i="0" lang="en-IN" sz="3000" u="none" cap="none" strike="noStrike">
                <a:solidFill>
                  <a:srgbClr val="000000"/>
                </a:solidFill>
                <a:latin typeface="Arial"/>
                <a:ea typeface="Arial"/>
                <a:cs typeface="Arial"/>
                <a:sym typeface="Arial"/>
              </a:rPr>
              <a:t>r</a:t>
            </a:r>
            <a:r>
              <a:rPr b="0" i="0" lang="en-IN" sz="3000" u="none" cap="none" strike="noStrike">
                <a:solidFill>
                  <a:srgbClr val="000000"/>
                </a:solidFill>
                <a:latin typeface="Arial"/>
                <a:ea typeface="Arial"/>
                <a:cs typeface="Arial"/>
                <a:sym typeface="Arial"/>
              </a:rPr>
              <a:t> = 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Any combinatorial proof for the corollary?</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Eg: How many bit strings of length 10 have even number of 1s in it?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Soln: Same as that the odd number of 1s in it.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2</a:t>
            </a:r>
            <a:r>
              <a:rPr b="0" baseline="30000"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 2 = 2</a:t>
            </a:r>
            <a:r>
              <a:rPr b="0" baseline="30000" i="0" lang="en-IN" sz="2400" u="none" cap="none" strike="noStrike">
                <a:solidFill>
                  <a:srgbClr val="000000"/>
                </a:solidFill>
                <a:latin typeface="Arial"/>
                <a:ea typeface="Arial"/>
                <a:cs typeface="Arial"/>
                <a:sym typeface="Arial"/>
              </a:rPr>
              <a:t>n-1</a:t>
            </a:r>
            <a:endParaRPr b="0" i="0" sz="1800" u="none" cap="none" strike="noStrike"/>
          </a:p>
        </p:txBody>
      </p:sp>
      <p:pic>
        <p:nvPicPr>
          <p:cNvPr id="823" name="Google Shape;823;p113"/>
          <p:cNvPicPr preferRelativeResize="0"/>
          <p:nvPr/>
        </p:nvPicPr>
        <p:blipFill rotWithShape="1">
          <a:blip r:embed="rId3">
            <a:alphaModFix/>
          </a:blip>
          <a:srcRect b="0" l="0" r="0" t="0"/>
          <a:stretch/>
        </p:blipFill>
        <p:spPr>
          <a:xfrm>
            <a:off x="370800" y="376920"/>
            <a:ext cx="1263600" cy="1153440"/>
          </a:xfrm>
          <a:prstGeom prst="rect">
            <a:avLst/>
          </a:prstGeom>
          <a:noFill/>
          <a:ln>
            <a:noFill/>
          </a:ln>
        </p:spPr>
      </p:pic>
      <p:pic>
        <p:nvPicPr>
          <p:cNvPr id="824" name="Google Shape;824;p113"/>
          <p:cNvPicPr preferRelativeResize="0"/>
          <p:nvPr/>
        </p:nvPicPr>
        <p:blipFill rotWithShape="1">
          <a:blip r:embed="rId4">
            <a:alphaModFix/>
          </a:blip>
          <a:srcRect b="0" l="0" r="0" t="0"/>
          <a:stretch/>
        </p:blipFill>
        <p:spPr>
          <a:xfrm>
            <a:off x="370800" y="1716840"/>
            <a:ext cx="6325920" cy="1519200"/>
          </a:xfrm>
          <a:prstGeom prst="rect">
            <a:avLst/>
          </a:prstGeom>
          <a:noFill/>
          <a:ln>
            <a:noFill/>
          </a:ln>
        </p:spPr>
      </p:pic>
      <p:sp>
        <p:nvSpPr>
          <p:cNvPr id="825" name="Google Shape;825;p11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11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Arial"/>
                <a:ea typeface="Arial"/>
                <a:cs typeface="Arial"/>
                <a:sym typeface="Arial"/>
              </a:rPr>
              <a:t>Corollary:</a:t>
            </a:r>
            <a:r>
              <a:rPr b="0" i="0" lang="en-IN" sz="3000" u="none" cap="none" strike="noStrike">
                <a:solidFill>
                  <a:srgbClr val="000000"/>
                </a:solidFill>
                <a:latin typeface="Arial"/>
                <a:ea typeface="Arial"/>
                <a:cs typeface="Arial"/>
                <a:sym typeface="Arial"/>
              </a:rPr>
              <a:t> For a positive integer n, prove that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r>
              <a:rPr b="0" i="0" lang="en-IN" sz="4800" u="none" cap="none" strike="noStrike">
                <a:solidFill>
                  <a:srgbClr val="000000"/>
                </a:solidFill>
                <a:latin typeface="Arial"/>
                <a:ea typeface="Arial"/>
                <a:cs typeface="Arial"/>
                <a:sym typeface="Arial"/>
              </a:rPr>
              <a:t>       </a:t>
            </a:r>
            <a:r>
              <a:rPr b="0" i="0" lang="en-IN" sz="3600" u="none" cap="none" strike="noStrike">
                <a:solidFill>
                  <a:srgbClr val="000000"/>
                </a:solidFill>
                <a:latin typeface="Arial"/>
                <a:ea typeface="Arial"/>
                <a:cs typeface="Arial"/>
                <a:sym typeface="Arial"/>
              </a:rPr>
              <a:t>2</a:t>
            </a:r>
            <a:r>
              <a:rPr b="0" baseline="30000" i="0" lang="en-IN" sz="3600" u="none" cap="none" strike="noStrike">
                <a:solidFill>
                  <a:srgbClr val="000000"/>
                </a:solidFill>
                <a:latin typeface="Arial"/>
                <a:ea typeface="Arial"/>
                <a:cs typeface="Arial"/>
                <a:sym typeface="Arial"/>
              </a:rPr>
              <a:t>r</a:t>
            </a:r>
            <a:r>
              <a:rPr b="0" i="0" lang="en-IN" sz="3600" u="none" cap="none" strike="noStrike">
                <a:solidFill>
                  <a:srgbClr val="000000"/>
                </a:solidFill>
                <a:latin typeface="Arial"/>
                <a:ea typeface="Arial"/>
                <a:cs typeface="Arial"/>
                <a:sym typeface="Arial"/>
              </a:rPr>
              <a:t> = 3</a:t>
            </a:r>
            <a:r>
              <a:rPr b="0" baseline="30000" i="0" lang="en-IN" sz="3600" u="none" cap="none" strike="noStrike">
                <a:solidFill>
                  <a:srgbClr val="000000"/>
                </a:solidFill>
                <a:latin typeface="Arial"/>
                <a:ea typeface="Arial"/>
                <a:cs typeface="Arial"/>
                <a:sym typeface="Arial"/>
              </a:rPr>
              <a:t>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Proof: (algebraic)</a:t>
            </a:r>
            <a:endParaRPr b="0" i="0" sz="1800" u="none" cap="none" strike="noStrike"/>
          </a:p>
          <a:p>
            <a:pPr indent="0" lvl="0" marL="0" marR="0" rtl="0" algn="l">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3</a:t>
            </a:r>
            <a:r>
              <a:rPr b="0" baseline="30000" i="0" lang="en-IN" sz="3600" u="none" cap="none" strike="noStrike">
                <a:solidFill>
                  <a:srgbClr val="000000"/>
                </a:solidFill>
                <a:latin typeface="Arial"/>
                <a:ea typeface="Arial"/>
                <a:cs typeface="Arial"/>
                <a:sym typeface="Arial"/>
              </a:rPr>
              <a:t>n</a:t>
            </a:r>
            <a:r>
              <a:rPr b="0" i="0" lang="en-IN" sz="3600" u="none" cap="none" strike="noStrike">
                <a:solidFill>
                  <a:srgbClr val="000000"/>
                </a:solidFill>
                <a:latin typeface="Arial"/>
                <a:ea typeface="Arial"/>
                <a:cs typeface="Arial"/>
                <a:sym typeface="Arial"/>
              </a:rPr>
              <a:t> = (1+2)</a:t>
            </a:r>
            <a:r>
              <a:rPr b="0" baseline="30000" i="0" lang="en-IN" sz="3600" u="none" cap="none" strike="noStrike">
                <a:solidFill>
                  <a:srgbClr val="000000"/>
                </a:solidFill>
                <a:latin typeface="Arial"/>
                <a:ea typeface="Arial"/>
                <a:cs typeface="Arial"/>
                <a:sym typeface="Arial"/>
              </a:rPr>
              <a:t>n</a:t>
            </a:r>
            <a:r>
              <a:rPr b="0" i="0" lang="en-IN" sz="3600" u="none" cap="none" strike="noStrike">
                <a:solidFill>
                  <a:srgbClr val="000000"/>
                </a:solidFill>
                <a:latin typeface="Arial"/>
                <a:ea typeface="Arial"/>
                <a:cs typeface="Arial"/>
                <a:sym typeface="Arial"/>
              </a:rPr>
              <a:t> =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Any combinatorial proof for the corollary?</a:t>
            </a:r>
            <a:endParaRPr b="0" i="0" sz="1800" u="none" cap="none" strike="noStrike"/>
          </a:p>
        </p:txBody>
      </p:sp>
      <p:pic>
        <p:nvPicPr>
          <p:cNvPr id="831" name="Google Shape;831;p114"/>
          <p:cNvPicPr preferRelativeResize="0"/>
          <p:nvPr/>
        </p:nvPicPr>
        <p:blipFill rotWithShape="1">
          <a:blip r:embed="rId3">
            <a:alphaModFix/>
          </a:blip>
          <a:srcRect b="0" l="0" r="0" t="0"/>
          <a:stretch/>
        </p:blipFill>
        <p:spPr>
          <a:xfrm>
            <a:off x="376200" y="1156680"/>
            <a:ext cx="1212480" cy="1106640"/>
          </a:xfrm>
          <a:prstGeom prst="rect">
            <a:avLst/>
          </a:prstGeom>
          <a:noFill/>
          <a:ln>
            <a:noFill/>
          </a:ln>
        </p:spPr>
      </p:pic>
      <p:sp>
        <p:nvSpPr>
          <p:cNvPr id="832" name="Google Shape;832;p11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115"/>
          <p:cNvSpPr/>
          <p:nvPr/>
        </p:nvSpPr>
        <p:spPr>
          <a:xfrm>
            <a:off x="271080" y="271080"/>
            <a:ext cx="4020120" cy="3663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Arial"/>
                <a:ea typeface="Arial"/>
                <a:cs typeface="Arial"/>
                <a:sym typeface="Arial"/>
              </a:rPr>
              <a:t>Pascal’s Identity:</a:t>
            </a:r>
            <a:r>
              <a:rPr b="0" i="0" lang="en-IN" sz="30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a:t>
            </a:r>
            <a:r>
              <a:rPr b="0" i="0" lang="en-IN" sz="2400" u="none" cap="none" strike="noStrike">
                <a:solidFill>
                  <a:srgbClr val="FF0000"/>
                </a:solidFill>
                <a:latin typeface="Arial"/>
                <a:ea typeface="Arial"/>
                <a:cs typeface="Arial"/>
                <a:sym typeface="Arial"/>
              </a:rPr>
              <a:t>2    1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1    3    </a:t>
            </a:r>
            <a:r>
              <a:rPr b="0" i="0" lang="en-IN" sz="2400" u="none" cap="none" strike="noStrike">
                <a:solidFill>
                  <a:srgbClr val="FF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1    4    6     4     1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a:t>
            </a:r>
            <a:r>
              <a:rPr b="0" i="0" lang="en-IN" sz="2400" u="none" cap="none" strike="noStrike">
                <a:solidFill>
                  <a:srgbClr val="FF0000"/>
                </a:solidFill>
                <a:latin typeface="Arial"/>
                <a:ea typeface="Arial"/>
                <a:cs typeface="Arial"/>
                <a:sym typeface="Arial"/>
              </a:rPr>
              <a:t>5    10</a:t>
            </a:r>
            <a:r>
              <a:rPr b="0" i="0" lang="en-IN" sz="2400" u="none" cap="none" strike="noStrike">
                <a:solidFill>
                  <a:srgbClr val="000000"/>
                </a:solidFill>
                <a:latin typeface="Arial"/>
                <a:ea typeface="Arial"/>
                <a:cs typeface="Arial"/>
                <a:sym typeface="Arial"/>
              </a:rPr>
              <a:t>   10    5     1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1    6    </a:t>
            </a:r>
            <a:r>
              <a:rPr b="0" i="0" lang="en-IN" sz="2400" u="none" cap="none" strike="noStrike">
                <a:solidFill>
                  <a:srgbClr val="FF0000"/>
                </a:solidFill>
                <a:latin typeface="Arial"/>
                <a:ea typeface="Arial"/>
                <a:cs typeface="Arial"/>
                <a:sym typeface="Arial"/>
              </a:rPr>
              <a:t>15</a:t>
            </a:r>
            <a:r>
              <a:rPr b="0" i="0" lang="en-IN" sz="2400" u="none" cap="none" strike="noStrike">
                <a:solidFill>
                  <a:srgbClr val="000000"/>
                </a:solidFill>
                <a:latin typeface="Arial"/>
                <a:ea typeface="Arial"/>
                <a:cs typeface="Arial"/>
                <a:sym typeface="Arial"/>
              </a:rPr>
              <a:t>    20   15    6     1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p:txBody>
      </p:sp>
      <p:sp>
        <p:nvSpPr>
          <p:cNvPr id="838" name="Google Shape;838;p115"/>
          <p:cNvSpPr/>
          <p:nvPr/>
        </p:nvSpPr>
        <p:spPr>
          <a:xfrm>
            <a:off x="4701960" y="755640"/>
            <a:ext cx="3991680" cy="3179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a:t>
            </a:r>
            <a:r>
              <a:rPr b="0" i="0" lang="en-IN" sz="2400" u="none" cap="none" strike="noStrike">
                <a:solidFill>
                  <a:srgbClr val="FF0000"/>
                </a:solidFill>
                <a:latin typeface="Arial"/>
                <a:ea typeface="Arial"/>
                <a:cs typeface="Arial"/>
                <a:sym typeface="Arial"/>
              </a:rPr>
              <a:t>2    1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1    3     </a:t>
            </a:r>
            <a:r>
              <a:rPr b="0" i="0" lang="en-IN" sz="2400" u="none" cap="none" strike="noStrike">
                <a:solidFill>
                  <a:srgbClr val="FF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1    4     6      4     1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a:t>
            </a:r>
            <a:r>
              <a:rPr b="0" i="0" lang="en-IN" sz="2400" u="none" cap="none" strike="noStrike">
                <a:solidFill>
                  <a:srgbClr val="FF0000"/>
                </a:solidFill>
                <a:latin typeface="Arial"/>
                <a:ea typeface="Arial"/>
                <a:cs typeface="Arial"/>
                <a:sym typeface="Arial"/>
              </a:rPr>
              <a:t>5    10</a:t>
            </a:r>
            <a:r>
              <a:rPr b="0" i="0" lang="en-IN" sz="2400" u="none" cap="none" strike="noStrike">
                <a:solidFill>
                  <a:srgbClr val="000000"/>
                </a:solidFill>
                <a:latin typeface="Arial"/>
                <a:ea typeface="Arial"/>
                <a:cs typeface="Arial"/>
                <a:sym typeface="Arial"/>
              </a:rPr>
              <a:t>   10     5     1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1    6    </a:t>
            </a:r>
            <a:r>
              <a:rPr b="0" i="0" lang="en-IN" sz="2400" u="none" cap="none" strike="noStrike">
                <a:solidFill>
                  <a:srgbClr val="FF0000"/>
                </a:solidFill>
                <a:latin typeface="Arial"/>
                <a:ea typeface="Arial"/>
                <a:cs typeface="Arial"/>
                <a:sym typeface="Arial"/>
              </a:rPr>
              <a:t>15</a:t>
            </a:r>
            <a:r>
              <a:rPr b="0" i="0" lang="en-IN" sz="2400" u="none" cap="none" strike="noStrike">
                <a:solidFill>
                  <a:srgbClr val="000000"/>
                </a:solidFill>
                <a:latin typeface="Arial"/>
                <a:ea typeface="Arial"/>
                <a:cs typeface="Arial"/>
                <a:sym typeface="Arial"/>
              </a:rPr>
              <a:t>    20   15    6     1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839" name="Google Shape;839;p115"/>
          <p:cNvSpPr/>
          <p:nvPr/>
        </p:nvSpPr>
        <p:spPr>
          <a:xfrm>
            <a:off x="271080" y="3935160"/>
            <a:ext cx="8597160" cy="2358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Arial"/>
                <a:ea typeface="Arial"/>
                <a:cs typeface="Arial"/>
                <a:sym typeface="Arial"/>
              </a:rPr>
              <a:t>Theorem:</a:t>
            </a:r>
            <a:r>
              <a:rPr b="0" i="0" lang="en-IN" sz="2800" u="none" cap="none" strike="noStrike">
                <a:solidFill>
                  <a:srgbClr val="000000"/>
                </a:solidFill>
                <a:latin typeface="Arial"/>
                <a:ea typeface="Arial"/>
                <a:cs typeface="Arial"/>
                <a:sym typeface="Arial"/>
              </a:rPr>
              <a:t> Let n and k be positive integers with </a:t>
            </a:r>
            <a:endParaRPr b="0" i="0" sz="1800" u="none" cap="none" strike="noStrike"/>
          </a:p>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n &gt;= k. Then</a:t>
            </a:r>
            <a:endParaRPr b="0" i="0" sz="1800" u="none" cap="none" strike="noStrike"/>
          </a:p>
        </p:txBody>
      </p:sp>
      <p:pic>
        <p:nvPicPr>
          <p:cNvPr id="840" name="Google Shape;840;p115"/>
          <p:cNvPicPr preferRelativeResize="0"/>
          <p:nvPr/>
        </p:nvPicPr>
        <p:blipFill rotWithShape="1">
          <a:blip r:embed="rId3">
            <a:alphaModFix/>
          </a:blip>
          <a:srcRect b="0" l="0" r="0" t="0"/>
          <a:stretch/>
        </p:blipFill>
        <p:spPr>
          <a:xfrm>
            <a:off x="338400" y="5049000"/>
            <a:ext cx="4363200" cy="872280"/>
          </a:xfrm>
          <a:prstGeom prst="rect">
            <a:avLst/>
          </a:prstGeom>
          <a:noFill/>
          <a:ln>
            <a:noFill/>
          </a:ln>
        </p:spPr>
      </p:pic>
      <p:sp>
        <p:nvSpPr>
          <p:cNvPr id="841" name="Google Shape;841;p11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pic>
        <p:nvPicPr>
          <p:cNvPr id="846" name="Google Shape;846;p116"/>
          <p:cNvPicPr preferRelativeResize="0"/>
          <p:nvPr/>
        </p:nvPicPr>
        <p:blipFill rotWithShape="1">
          <a:blip r:embed="rId3">
            <a:alphaModFix/>
          </a:blip>
          <a:srcRect b="0" l="0" r="0" t="0"/>
          <a:stretch/>
        </p:blipFill>
        <p:spPr>
          <a:xfrm>
            <a:off x="447840" y="802800"/>
            <a:ext cx="8248320" cy="5610960"/>
          </a:xfrm>
          <a:prstGeom prst="rect">
            <a:avLst/>
          </a:prstGeom>
          <a:noFill/>
          <a:ln>
            <a:noFill/>
          </a:ln>
        </p:spPr>
      </p:pic>
      <p:sp>
        <p:nvSpPr>
          <p:cNvPr id="847" name="Google Shape;847;p11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
        <p:nvSpPr>
          <p:cNvPr id="848" name="Google Shape;848;p116"/>
          <p:cNvSpPr/>
          <p:nvPr/>
        </p:nvSpPr>
        <p:spPr>
          <a:xfrm>
            <a:off x="271080" y="158400"/>
            <a:ext cx="8597160" cy="713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Arial"/>
                <a:ea typeface="Arial"/>
                <a:cs typeface="Arial"/>
                <a:sym typeface="Arial"/>
              </a:rPr>
              <a:t>Pascal’s Identity: (Algebraic Proof)</a:t>
            </a:r>
            <a:endParaRPr b="0" i="0" sz="1800" u="none" cap="none" strike="noStrik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2"/>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Suppose there are 10 contestants for a race. There will be a 1</a:t>
            </a:r>
            <a:r>
              <a:rPr b="0" baseline="30000" i="0" lang="en-IN" sz="2400" u="none" cap="none" strike="noStrike">
                <a:solidFill>
                  <a:srgbClr val="000000"/>
                </a:solidFill>
                <a:latin typeface="Arial"/>
                <a:ea typeface="Arial"/>
                <a:cs typeface="Arial"/>
                <a:sym typeface="Arial"/>
              </a:rPr>
              <a:t>st</a:t>
            </a:r>
            <a:r>
              <a:rPr b="0" i="0" lang="en-IN" sz="2400" u="none" cap="none" strike="noStrike">
                <a:solidFill>
                  <a:srgbClr val="000000"/>
                </a:solidFill>
                <a:latin typeface="Arial"/>
                <a:ea typeface="Arial"/>
                <a:cs typeface="Arial"/>
                <a:sym typeface="Arial"/>
              </a:rPr>
              <a:t> and a 2</a:t>
            </a:r>
            <a:r>
              <a:rPr b="0" baseline="30000" i="0" lang="en-IN" sz="2400" u="none" cap="none" strike="noStrike">
                <a:solidFill>
                  <a:srgbClr val="000000"/>
                </a:solidFill>
                <a:latin typeface="Arial"/>
                <a:ea typeface="Arial"/>
                <a:cs typeface="Arial"/>
                <a:sym typeface="Arial"/>
              </a:rPr>
              <a:t>nd</a:t>
            </a:r>
            <a:r>
              <a:rPr b="0" i="0" lang="en-IN" sz="2400" u="none" cap="none" strike="noStrike">
                <a:solidFill>
                  <a:srgbClr val="000000"/>
                </a:solidFill>
                <a:latin typeface="Arial"/>
                <a:ea typeface="Arial"/>
                <a:cs typeface="Arial"/>
                <a:sym typeface="Arial"/>
              </a:rPr>
              <a:t> prize winners. In how many ways the prizes can be awarded?</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 </a:t>
            </a:r>
            <a:r>
              <a:rPr b="0" i="0" lang="en-IN" sz="2400" u="none" cap="none" strike="noStrike">
                <a:solidFill>
                  <a:srgbClr val="000000"/>
                </a:solidFill>
                <a:latin typeface="Arial"/>
                <a:ea typeface="Arial"/>
                <a:cs typeface="Arial"/>
                <a:sym typeface="Arial"/>
              </a:rPr>
              <a:t>There are 10 ways to choose the 1st prize winner. For each of the 10 ways, there are 9 ways to choose the 2nd prize winner.</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Therefore, 10 * 9 = 90 ways.</a:t>
            </a:r>
            <a:endParaRPr b="0" i="0" sz="1800" u="none" cap="none" strike="noStrike"/>
          </a:p>
        </p:txBody>
      </p:sp>
      <p:sp>
        <p:nvSpPr>
          <p:cNvPr id="176" name="Google Shape;176;p1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117"/>
          <p:cNvSpPr/>
          <p:nvPr/>
        </p:nvSpPr>
        <p:spPr>
          <a:xfrm>
            <a:off x="271080" y="285120"/>
            <a:ext cx="8597160" cy="60091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Proof: (Combinatorial method)</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Suppose that </a:t>
            </a:r>
            <a:r>
              <a:rPr b="1" i="0" lang="en-IN" sz="2600" u="none" cap="none" strike="noStrike">
                <a:solidFill>
                  <a:srgbClr val="000000"/>
                </a:solidFill>
                <a:latin typeface="Arial"/>
                <a:ea typeface="Arial"/>
                <a:cs typeface="Arial"/>
                <a:sym typeface="Arial"/>
              </a:rPr>
              <a:t>T</a:t>
            </a:r>
            <a:r>
              <a:rPr b="0" i="0" lang="en-IN" sz="2600" u="none" cap="none" strike="noStrike">
                <a:solidFill>
                  <a:srgbClr val="000000"/>
                </a:solidFill>
                <a:latin typeface="Arial"/>
                <a:ea typeface="Arial"/>
                <a:cs typeface="Arial"/>
                <a:sym typeface="Arial"/>
              </a:rPr>
              <a:t> is a set containing </a:t>
            </a:r>
            <a:r>
              <a:rPr b="1" i="0" lang="en-IN" sz="2600" u="none" cap="none" strike="noStrike">
                <a:solidFill>
                  <a:srgbClr val="000000"/>
                </a:solidFill>
                <a:latin typeface="Arial"/>
                <a:ea typeface="Arial"/>
                <a:cs typeface="Arial"/>
                <a:sym typeface="Arial"/>
              </a:rPr>
              <a:t>n+1</a:t>
            </a:r>
            <a:r>
              <a:rPr b="0" i="0" lang="en-IN" sz="2600" u="none" cap="none" strike="noStrike">
                <a:solidFill>
                  <a:srgbClr val="000000"/>
                </a:solidFill>
                <a:latin typeface="Arial"/>
                <a:ea typeface="Arial"/>
                <a:cs typeface="Arial"/>
                <a:sym typeface="Arial"/>
              </a:rPr>
              <a:t> elements.</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There are </a:t>
            </a:r>
            <a:r>
              <a:rPr b="0" i="0" lang="en-IN" sz="4800" u="none" cap="none" strike="noStrike">
                <a:solidFill>
                  <a:srgbClr val="000000"/>
                </a:solidFill>
                <a:latin typeface="Arial"/>
                <a:ea typeface="Arial"/>
                <a:cs typeface="Arial"/>
                <a:sym typeface="Arial"/>
              </a:rPr>
              <a:t>        </a:t>
            </a:r>
            <a:r>
              <a:rPr b="0" i="0" lang="en-IN" sz="2600" u="none" cap="none" strike="noStrike">
                <a:solidFill>
                  <a:srgbClr val="000000"/>
                </a:solidFill>
                <a:latin typeface="Arial"/>
                <a:ea typeface="Arial"/>
                <a:cs typeface="Arial"/>
                <a:sym typeface="Arial"/>
              </a:rPr>
              <a:t>subsets of </a:t>
            </a:r>
            <a:r>
              <a:rPr b="1" i="0" lang="en-IN" sz="2600" u="none" cap="none" strike="noStrike">
                <a:solidFill>
                  <a:srgbClr val="000000"/>
                </a:solidFill>
                <a:latin typeface="Arial"/>
                <a:ea typeface="Arial"/>
                <a:cs typeface="Arial"/>
                <a:sym typeface="Arial"/>
              </a:rPr>
              <a:t>T</a:t>
            </a:r>
            <a:r>
              <a:rPr b="0" i="0" lang="en-IN" sz="2600" u="none" cap="none" strike="noStrike">
                <a:solidFill>
                  <a:srgbClr val="000000"/>
                </a:solidFill>
                <a:latin typeface="Arial"/>
                <a:ea typeface="Arial"/>
                <a:cs typeface="Arial"/>
                <a:sym typeface="Arial"/>
              </a:rPr>
              <a:t> containing </a:t>
            </a:r>
            <a:r>
              <a:rPr b="1" i="0" lang="en-IN" sz="2600" u="none" cap="none" strike="noStrike">
                <a:solidFill>
                  <a:srgbClr val="000000"/>
                </a:solidFill>
                <a:latin typeface="Arial"/>
                <a:ea typeface="Arial"/>
                <a:cs typeface="Arial"/>
                <a:sym typeface="Arial"/>
              </a:rPr>
              <a:t>k</a:t>
            </a:r>
            <a:r>
              <a:rPr b="0" i="0" lang="en-IN" sz="2600" u="none" cap="none" strike="noStrike">
                <a:solidFill>
                  <a:srgbClr val="000000"/>
                </a:solidFill>
                <a:latin typeface="Arial"/>
                <a:ea typeface="Arial"/>
                <a:cs typeface="Arial"/>
                <a:sym typeface="Arial"/>
              </a:rPr>
              <a:t> elements.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Let </a:t>
            </a:r>
            <a:r>
              <a:rPr b="1" i="0" lang="en-IN" sz="2600" u="none" cap="none" strike="noStrike">
                <a:solidFill>
                  <a:srgbClr val="000000"/>
                </a:solidFill>
                <a:latin typeface="Arial"/>
                <a:ea typeface="Arial"/>
                <a:cs typeface="Arial"/>
                <a:sym typeface="Arial"/>
              </a:rPr>
              <a:t>‘a’</a:t>
            </a:r>
            <a:r>
              <a:rPr b="0" i="0" lang="en-IN" sz="2600" u="none" cap="none" strike="noStrike">
                <a:solidFill>
                  <a:srgbClr val="000000"/>
                </a:solidFill>
                <a:latin typeface="Arial"/>
                <a:ea typeface="Arial"/>
                <a:cs typeface="Arial"/>
                <a:sym typeface="Arial"/>
              </a:rPr>
              <a:t> be an element in </a:t>
            </a:r>
            <a:r>
              <a:rPr b="1" i="0" lang="en-IN" sz="2600" u="none" cap="none" strike="noStrike">
                <a:solidFill>
                  <a:srgbClr val="000000"/>
                </a:solidFill>
                <a:latin typeface="Arial"/>
                <a:ea typeface="Arial"/>
                <a:cs typeface="Arial"/>
                <a:sym typeface="Arial"/>
              </a:rPr>
              <a:t>T</a:t>
            </a:r>
            <a:r>
              <a:rPr b="0" i="0" lang="en-IN" sz="26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A subset of </a:t>
            </a:r>
            <a:r>
              <a:rPr b="1" i="0" lang="en-IN" sz="2600" u="none" cap="none" strike="noStrike">
                <a:solidFill>
                  <a:srgbClr val="000000"/>
                </a:solidFill>
                <a:latin typeface="Arial"/>
                <a:ea typeface="Arial"/>
                <a:cs typeface="Arial"/>
                <a:sym typeface="Arial"/>
              </a:rPr>
              <a:t>T</a:t>
            </a:r>
            <a:r>
              <a:rPr b="0" i="0" lang="en-IN" sz="2600" u="none" cap="none" strike="noStrike">
                <a:solidFill>
                  <a:srgbClr val="000000"/>
                </a:solidFill>
                <a:latin typeface="Arial"/>
                <a:ea typeface="Arial"/>
                <a:cs typeface="Arial"/>
                <a:sym typeface="Arial"/>
              </a:rPr>
              <a:t> either contains </a:t>
            </a:r>
            <a:r>
              <a:rPr b="1" i="0" lang="en-IN" sz="2600" u="none" cap="none" strike="noStrike">
                <a:solidFill>
                  <a:srgbClr val="000000"/>
                </a:solidFill>
                <a:latin typeface="Arial"/>
                <a:ea typeface="Arial"/>
                <a:cs typeface="Arial"/>
                <a:sym typeface="Arial"/>
              </a:rPr>
              <a:t>a</a:t>
            </a:r>
            <a:r>
              <a:rPr b="0" i="0" lang="en-IN" sz="2600" u="none" cap="none" strike="noStrike">
                <a:solidFill>
                  <a:srgbClr val="000000"/>
                </a:solidFill>
                <a:latin typeface="Arial"/>
                <a:ea typeface="Arial"/>
                <a:cs typeface="Arial"/>
                <a:sym typeface="Arial"/>
              </a:rPr>
              <a:t> along with </a:t>
            </a:r>
            <a:r>
              <a:rPr b="1" i="0" lang="en-IN" sz="2600" u="none" cap="none" strike="noStrike">
                <a:solidFill>
                  <a:srgbClr val="000000"/>
                </a:solidFill>
                <a:latin typeface="Arial"/>
                <a:ea typeface="Arial"/>
                <a:cs typeface="Arial"/>
                <a:sym typeface="Arial"/>
              </a:rPr>
              <a:t>k-1</a:t>
            </a:r>
            <a:r>
              <a:rPr b="0" i="0" lang="en-IN" sz="2600" u="none" cap="none" strike="noStrike">
                <a:solidFill>
                  <a:srgbClr val="000000"/>
                </a:solidFill>
                <a:latin typeface="Arial"/>
                <a:ea typeface="Arial"/>
                <a:cs typeface="Arial"/>
                <a:sym typeface="Arial"/>
              </a:rPr>
              <a:t> elements from </a:t>
            </a:r>
            <a:r>
              <a:rPr b="1" i="0" lang="en-IN" sz="2600" u="none" cap="none" strike="noStrike">
                <a:solidFill>
                  <a:srgbClr val="000000"/>
                </a:solidFill>
                <a:latin typeface="Arial"/>
                <a:ea typeface="Arial"/>
                <a:cs typeface="Arial"/>
                <a:sym typeface="Arial"/>
              </a:rPr>
              <a:t>T - {a}</a:t>
            </a:r>
            <a:r>
              <a:rPr b="0" i="0" lang="en-IN" sz="2600" u="none" cap="none" strike="noStrike">
                <a:solidFill>
                  <a:srgbClr val="000000"/>
                </a:solidFill>
                <a:latin typeface="Arial"/>
                <a:ea typeface="Arial"/>
                <a:cs typeface="Arial"/>
                <a:sym typeface="Arial"/>
              </a:rPr>
              <a:t>, </a:t>
            </a:r>
            <a:r>
              <a:rPr b="1" i="0" lang="en-IN" sz="2600" u="none" cap="none" strike="noStrike">
                <a:solidFill>
                  <a:srgbClr val="000000"/>
                </a:solidFill>
                <a:latin typeface="Arial"/>
                <a:ea typeface="Arial"/>
                <a:cs typeface="Arial"/>
                <a:sym typeface="Arial"/>
              </a:rPr>
              <a:t>or</a:t>
            </a:r>
            <a:r>
              <a:rPr b="0" i="0" lang="en-IN" sz="2600" u="none" cap="none" strike="noStrike">
                <a:solidFill>
                  <a:srgbClr val="000000"/>
                </a:solidFill>
                <a:latin typeface="Arial"/>
                <a:ea typeface="Arial"/>
                <a:cs typeface="Arial"/>
                <a:sym typeface="Arial"/>
              </a:rPr>
              <a:t> doesn’t contains </a:t>
            </a:r>
            <a:r>
              <a:rPr b="1" i="0" lang="en-IN" sz="2600" u="none" cap="none" strike="noStrike">
                <a:solidFill>
                  <a:srgbClr val="000000"/>
                </a:solidFill>
                <a:latin typeface="Arial"/>
                <a:ea typeface="Arial"/>
                <a:cs typeface="Arial"/>
                <a:sym typeface="Arial"/>
              </a:rPr>
              <a:t>a</a:t>
            </a:r>
            <a:r>
              <a:rPr b="0" i="0" lang="en-IN" sz="2600" u="none" cap="none" strike="noStrike">
                <a:solidFill>
                  <a:srgbClr val="000000"/>
                </a:solidFill>
                <a:latin typeface="Arial"/>
                <a:ea typeface="Arial"/>
                <a:cs typeface="Arial"/>
                <a:sym typeface="Arial"/>
              </a:rPr>
              <a:t> and contains </a:t>
            </a:r>
            <a:r>
              <a:rPr b="1" i="0" lang="en-IN" sz="2600" u="none" cap="none" strike="noStrike">
                <a:solidFill>
                  <a:srgbClr val="000000"/>
                </a:solidFill>
                <a:latin typeface="Arial"/>
                <a:ea typeface="Arial"/>
                <a:cs typeface="Arial"/>
                <a:sym typeface="Arial"/>
              </a:rPr>
              <a:t>k</a:t>
            </a:r>
            <a:r>
              <a:rPr b="0" i="0" lang="en-IN" sz="2600" u="none" cap="none" strike="noStrike">
                <a:solidFill>
                  <a:srgbClr val="000000"/>
                </a:solidFill>
                <a:latin typeface="Arial"/>
                <a:ea typeface="Arial"/>
                <a:cs typeface="Arial"/>
                <a:sym typeface="Arial"/>
              </a:rPr>
              <a:t> elements from </a:t>
            </a:r>
            <a:r>
              <a:rPr b="1" i="0" lang="en-IN" sz="2600" u="none" cap="none" strike="noStrike">
                <a:solidFill>
                  <a:srgbClr val="000000"/>
                </a:solidFill>
                <a:latin typeface="Arial"/>
                <a:ea typeface="Arial"/>
                <a:cs typeface="Arial"/>
                <a:sym typeface="Arial"/>
              </a:rPr>
              <a:t>T - {a}</a:t>
            </a:r>
            <a:r>
              <a:rPr b="0" i="0" lang="en-IN" sz="2600" u="none" cap="none" strike="noStrike">
                <a:solidFill>
                  <a:srgbClr val="000000"/>
                </a:solidFill>
                <a:latin typeface="Arial"/>
                <a:ea typeface="Arial"/>
                <a:cs typeface="Arial"/>
                <a:sym typeface="Arial"/>
              </a:rPr>
              <a:t>. These two sets are disjoint.</a:t>
            </a:r>
            <a:endParaRPr b="0" i="0" sz="1800" u="none" cap="none" strike="noStrike"/>
          </a:p>
        </p:txBody>
      </p:sp>
      <p:pic>
        <p:nvPicPr>
          <p:cNvPr id="854" name="Google Shape;854;p117"/>
          <p:cNvPicPr preferRelativeResize="0"/>
          <p:nvPr/>
        </p:nvPicPr>
        <p:blipFill rotWithShape="1">
          <a:blip r:embed="rId3">
            <a:alphaModFix/>
          </a:blip>
          <a:srcRect b="0" l="0" r="0" t="0"/>
          <a:stretch/>
        </p:blipFill>
        <p:spPr>
          <a:xfrm>
            <a:off x="2066760" y="1743120"/>
            <a:ext cx="1037880" cy="694800"/>
          </a:xfrm>
          <a:prstGeom prst="rect">
            <a:avLst/>
          </a:prstGeom>
          <a:noFill/>
          <a:ln>
            <a:noFill/>
          </a:ln>
        </p:spPr>
      </p:pic>
      <p:sp>
        <p:nvSpPr>
          <p:cNvPr id="855" name="Google Shape;855;p11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118"/>
          <p:cNvSpPr/>
          <p:nvPr/>
        </p:nvSpPr>
        <p:spPr>
          <a:xfrm>
            <a:off x="271080" y="285120"/>
            <a:ext cx="8597160" cy="60091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subsets of </a:t>
            </a:r>
            <a:r>
              <a:rPr b="1" i="0" lang="en-IN" sz="3000" u="none" cap="none" strike="noStrike">
                <a:solidFill>
                  <a:srgbClr val="000000"/>
                </a:solidFill>
                <a:latin typeface="Arial"/>
                <a:ea typeface="Arial"/>
                <a:cs typeface="Arial"/>
                <a:sym typeface="Arial"/>
              </a:rPr>
              <a:t>T</a:t>
            </a:r>
            <a:r>
              <a:rPr b="0" i="0" lang="en-IN" sz="3000" u="none" cap="none" strike="noStrike">
                <a:solidFill>
                  <a:srgbClr val="000000"/>
                </a:solidFill>
                <a:latin typeface="Arial"/>
                <a:ea typeface="Arial"/>
                <a:cs typeface="Arial"/>
                <a:sym typeface="Arial"/>
              </a:rPr>
              <a:t> containing </a:t>
            </a:r>
            <a:r>
              <a:rPr b="1" i="0" lang="en-IN" sz="3000" u="none" cap="none" strike="noStrike">
                <a:solidFill>
                  <a:srgbClr val="000000"/>
                </a:solidFill>
                <a:latin typeface="Arial"/>
                <a:ea typeface="Arial"/>
                <a:cs typeface="Arial"/>
                <a:sym typeface="Arial"/>
              </a:rPr>
              <a:t>k</a:t>
            </a:r>
            <a:r>
              <a:rPr b="0" i="0" lang="en-IN" sz="3000" u="none" cap="none" strike="noStrike">
                <a:solidFill>
                  <a:srgbClr val="000000"/>
                </a:solidFill>
                <a:latin typeface="Arial"/>
                <a:ea typeface="Arial"/>
                <a:cs typeface="Arial"/>
                <a:sym typeface="Arial"/>
              </a:rPr>
              <a:t> elements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a:t>
            </a:r>
            <a:r>
              <a:rPr b="1" i="0" lang="en-IN" sz="30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Subsets containing </a:t>
            </a:r>
            <a:r>
              <a:rPr b="1" i="0" lang="en-IN" sz="3000" u="none" cap="none" strike="noStrike">
                <a:solidFill>
                  <a:srgbClr val="000000"/>
                </a:solidFill>
                <a:latin typeface="Arial"/>
                <a:ea typeface="Arial"/>
                <a:cs typeface="Arial"/>
                <a:sym typeface="Arial"/>
              </a:rPr>
              <a:t>a</a:t>
            </a:r>
            <a:r>
              <a:rPr b="0" i="0" lang="en-IN" sz="3000" u="none" cap="none" strike="noStrike">
                <a:solidFill>
                  <a:srgbClr val="000000"/>
                </a:solidFill>
                <a:latin typeface="Arial"/>
                <a:ea typeface="Arial"/>
                <a:cs typeface="Arial"/>
                <a:sym typeface="Arial"/>
              </a:rPr>
              <a:t> with </a:t>
            </a:r>
            <a:r>
              <a:rPr b="1" i="0" lang="en-IN" sz="3000" u="none" cap="none" strike="noStrike">
                <a:solidFill>
                  <a:srgbClr val="000000"/>
                </a:solidFill>
                <a:latin typeface="Arial"/>
                <a:ea typeface="Arial"/>
                <a:cs typeface="Arial"/>
                <a:sym typeface="Arial"/>
              </a:rPr>
              <a:t>k-1</a:t>
            </a:r>
            <a:r>
              <a:rPr b="0" i="0" lang="en-IN" sz="3000" u="none" cap="none" strike="noStrike">
                <a:solidFill>
                  <a:srgbClr val="000000"/>
                </a:solidFill>
                <a:latin typeface="Arial"/>
                <a:ea typeface="Arial"/>
                <a:cs typeface="Arial"/>
                <a:sym typeface="Arial"/>
              </a:rPr>
              <a:t> elements from T-{a}</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                             </a:t>
            </a:r>
            <a:r>
              <a:rPr b="1" i="0" lang="en-IN" sz="30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Subsets not containing </a:t>
            </a:r>
            <a:r>
              <a:rPr b="1" i="0" lang="en-IN" sz="3000" u="none" cap="none" strike="noStrike">
                <a:solidFill>
                  <a:srgbClr val="000000"/>
                </a:solidFill>
                <a:latin typeface="Arial"/>
                <a:ea typeface="Arial"/>
                <a:cs typeface="Arial"/>
                <a:sym typeface="Arial"/>
              </a:rPr>
              <a:t>a</a:t>
            </a:r>
            <a:r>
              <a:rPr b="0" i="0" lang="en-IN" sz="3000" u="none" cap="none" strike="noStrike">
                <a:solidFill>
                  <a:srgbClr val="000000"/>
                </a:solidFill>
                <a:latin typeface="Arial"/>
                <a:ea typeface="Arial"/>
                <a:cs typeface="Arial"/>
                <a:sym typeface="Arial"/>
              </a:rPr>
              <a:t> and containing </a:t>
            </a:r>
            <a:r>
              <a:rPr b="1" i="0" lang="en-IN" sz="3000" u="none" cap="none" strike="noStrike">
                <a:solidFill>
                  <a:srgbClr val="000000"/>
                </a:solidFill>
                <a:latin typeface="Arial"/>
                <a:ea typeface="Arial"/>
                <a:cs typeface="Arial"/>
                <a:sym typeface="Arial"/>
              </a:rPr>
              <a:t>k</a:t>
            </a:r>
            <a:r>
              <a:rPr b="0" i="0" lang="en-IN" sz="3000" u="none" cap="none" strike="noStrike">
                <a:solidFill>
                  <a:srgbClr val="000000"/>
                </a:solidFill>
                <a:latin typeface="Arial"/>
                <a:ea typeface="Arial"/>
                <a:cs typeface="Arial"/>
                <a:sym typeface="Arial"/>
              </a:rPr>
              <a:t> elements from T-{a}.</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4800" u="none" cap="none" strike="noStrike">
                <a:solidFill>
                  <a:srgbClr val="000000"/>
                </a:solidFill>
                <a:latin typeface="Arial"/>
                <a:ea typeface="Arial"/>
                <a:cs typeface="Arial"/>
                <a:sym typeface="Arial"/>
              </a:rPr>
              <a:t>∴</a:t>
            </a:r>
            <a:r>
              <a:rPr b="0" i="0" lang="en-IN" sz="3000" u="none" cap="none" strike="noStrike">
                <a:solidFill>
                  <a:srgbClr val="000000"/>
                </a:solidFill>
                <a:latin typeface="Arial"/>
                <a:ea typeface="Arial"/>
                <a:cs typeface="Arial"/>
                <a:sym typeface="Arial"/>
              </a:rPr>
              <a:t> </a:t>
            </a:r>
            <a:endParaRPr b="0" i="0" sz="1800" u="none" cap="none" strike="noStrike"/>
          </a:p>
        </p:txBody>
      </p:sp>
      <p:pic>
        <p:nvPicPr>
          <p:cNvPr id="861" name="Google Shape;861;p118"/>
          <p:cNvPicPr preferRelativeResize="0"/>
          <p:nvPr/>
        </p:nvPicPr>
        <p:blipFill rotWithShape="1">
          <a:blip r:embed="rId3">
            <a:alphaModFix/>
          </a:blip>
          <a:srcRect b="0" l="0" r="0" t="0"/>
          <a:stretch/>
        </p:blipFill>
        <p:spPr>
          <a:xfrm>
            <a:off x="499680" y="748440"/>
            <a:ext cx="1253160" cy="839160"/>
          </a:xfrm>
          <a:prstGeom prst="rect">
            <a:avLst/>
          </a:prstGeom>
          <a:noFill/>
          <a:ln>
            <a:noFill/>
          </a:ln>
        </p:spPr>
      </p:pic>
      <p:sp>
        <p:nvSpPr>
          <p:cNvPr id="862" name="Google Shape;862;p11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pic>
        <p:nvPicPr>
          <p:cNvPr id="863" name="Google Shape;863;p118"/>
          <p:cNvPicPr preferRelativeResize="0"/>
          <p:nvPr/>
        </p:nvPicPr>
        <p:blipFill rotWithShape="1">
          <a:blip r:embed="rId4">
            <a:alphaModFix/>
          </a:blip>
          <a:srcRect b="0" l="0" r="0" t="0"/>
          <a:stretch/>
        </p:blipFill>
        <p:spPr>
          <a:xfrm>
            <a:off x="815040" y="4044600"/>
            <a:ext cx="4411440" cy="88200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119"/>
          <p:cNvSpPr/>
          <p:nvPr/>
        </p:nvSpPr>
        <p:spPr>
          <a:xfrm>
            <a:off x="271080" y="271080"/>
            <a:ext cx="4020120" cy="3564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1    2    1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1    3    3     1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1    4    6     4     1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1    5    10   10    5     1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1    6    15    20   15    6     1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p:txBody>
      </p:sp>
      <p:sp>
        <p:nvSpPr>
          <p:cNvPr id="869" name="Google Shape;869;p119"/>
          <p:cNvSpPr/>
          <p:nvPr/>
        </p:nvSpPr>
        <p:spPr>
          <a:xfrm>
            <a:off x="4701960" y="245520"/>
            <a:ext cx="3991680" cy="3179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1    2    1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1    3     3     1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1    4     6      4     1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1    5    10   10     5     1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1    6    15    20   15    6     1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870" name="Google Shape;870;p119"/>
          <p:cNvSpPr/>
          <p:nvPr/>
        </p:nvSpPr>
        <p:spPr>
          <a:xfrm>
            <a:off x="271080" y="3424680"/>
            <a:ext cx="8597160" cy="286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Arial"/>
                <a:ea typeface="Arial"/>
                <a:cs typeface="Arial"/>
                <a:sym typeface="Arial"/>
              </a:rPr>
              <a:t>Pascal’s Triangle generation:</a:t>
            </a:r>
            <a:endParaRPr b="0" i="0" sz="1800" u="none" cap="none" strike="noStrike"/>
          </a:p>
          <a:p>
            <a:pPr indent="0" lvl="0" marL="0" marR="0" rtl="0" algn="l">
              <a:lnSpc>
                <a:spcPct val="100000"/>
              </a:lnSpc>
              <a:spcBef>
                <a:spcPts val="0"/>
              </a:spcBef>
              <a:spcAft>
                <a:spcPts val="0"/>
              </a:spcAft>
              <a:buNone/>
            </a:pPr>
            <a:r>
              <a:rPr b="1" i="0" lang="en-IN" sz="2800" u="none" cap="none" strike="noStrike">
                <a:solidFill>
                  <a:srgbClr val="000000"/>
                </a:solidFill>
                <a:latin typeface="Arial"/>
                <a:ea typeface="Arial"/>
                <a:cs typeface="Arial"/>
                <a:sym typeface="Arial"/>
              </a:rPr>
              <a:t>[Optional]</a:t>
            </a:r>
            <a:r>
              <a:rPr b="0" i="0" lang="en-IN" sz="2800" u="none" cap="none" strike="noStrike">
                <a:solidFill>
                  <a:srgbClr val="000000"/>
                </a:solidFill>
                <a:latin typeface="Arial"/>
                <a:ea typeface="Arial"/>
                <a:cs typeface="Arial"/>
                <a:sym typeface="Arial"/>
              </a:rPr>
              <a:t> Write a computer program to print Pascal’s triangle upto n rows using Pascal’s identity.</a:t>
            </a:r>
            <a:endParaRPr b="0" i="0" sz="1800" u="none" cap="none" strike="noStrike"/>
          </a:p>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Base cases: </a:t>
            </a:r>
            <a:r>
              <a:rPr b="0" i="0" lang="en-IN" sz="3000" u="none" cap="none" strike="noStrike">
                <a:solidFill>
                  <a:srgbClr val="000000"/>
                </a:solidFill>
                <a:latin typeface="Arial"/>
                <a:ea typeface="Arial"/>
                <a:cs typeface="Arial"/>
                <a:sym typeface="Arial"/>
              </a:rPr>
              <a:t>(</a:t>
            </a:r>
            <a:r>
              <a:rPr b="0" baseline="30000" i="0" lang="en-IN" sz="3000" u="none" cap="none" strike="noStrike">
                <a:solidFill>
                  <a:srgbClr val="000000"/>
                </a:solidFill>
                <a:latin typeface="Arial"/>
                <a:ea typeface="Arial"/>
                <a:cs typeface="Arial"/>
                <a:sym typeface="Arial"/>
              </a:rPr>
              <a:t>n</a:t>
            </a:r>
            <a:r>
              <a:rPr b="0" baseline="-25000" i="0" lang="en-IN" sz="3000" u="none" cap="none" strike="noStrike">
                <a:solidFill>
                  <a:srgbClr val="000000"/>
                </a:solidFill>
                <a:latin typeface="Arial"/>
                <a:ea typeface="Arial"/>
                <a:cs typeface="Arial"/>
                <a:sym typeface="Arial"/>
              </a:rPr>
              <a:t>0</a:t>
            </a:r>
            <a:r>
              <a:rPr b="0" i="0" lang="en-IN" sz="3000" u="none" cap="none" strike="noStrike">
                <a:solidFill>
                  <a:srgbClr val="000000"/>
                </a:solidFill>
                <a:latin typeface="Arial"/>
                <a:ea typeface="Arial"/>
                <a:cs typeface="Arial"/>
                <a:sym typeface="Arial"/>
              </a:rPr>
              <a:t>) = (</a:t>
            </a:r>
            <a:r>
              <a:rPr b="0" baseline="30000" i="0" lang="en-IN" sz="3000" u="none" cap="none" strike="noStrike">
                <a:solidFill>
                  <a:srgbClr val="000000"/>
                </a:solidFill>
                <a:latin typeface="Arial"/>
                <a:ea typeface="Arial"/>
                <a:cs typeface="Arial"/>
                <a:sym typeface="Arial"/>
              </a:rPr>
              <a:t>n</a:t>
            </a:r>
            <a:r>
              <a:rPr b="0" baseline="-25000" i="0" lang="en-IN" sz="3000" u="none" cap="none" strike="noStrike">
                <a:solidFill>
                  <a:srgbClr val="000000"/>
                </a:solidFill>
                <a:latin typeface="Arial"/>
                <a:ea typeface="Arial"/>
                <a:cs typeface="Arial"/>
                <a:sym typeface="Arial"/>
              </a:rPr>
              <a:t>n</a:t>
            </a:r>
            <a:r>
              <a:rPr b="0" i="0" lang="en-IN" sz="3000" u="none" cap="none" strike="noStrike">
                <a:solidFill>
                  <a:srgbClr val="000000"/>
                </a:solidFill>
                <a:latin typeface="Arial"/>
                <a:ea typeface="Arial"/>
                <a:cs typeface="Arial"/>
                <a:sym typeface="Arial"/>
              </a:rPr>
              <a:t>) = 1</a:t>
            </a:r>
            <a:endParaRPr b="0" i="0" sz="1800" u="none" cap="none" strike="noStrike"/>
          </a:p>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You won’t need multiplications, only additions are good enough.</a:t>
            </a:r>
            <a:endParaRPr b="0" i="0" sz="1800" u="none" cap="none" strike="noStrike"/>
          </a:p>
        </p:txBody>
      </p:sp>
      <p:sp>
        <p:nvSpPr>
          <p:cNvPr id="871" name="Google Shape;871;p11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pic>
        <p:nvPicPr>
          <p:cNvPr id="876" name="Google Shape;876;p120"/>
          <p:cNvPicPr preferRelativeResize="0"/>
          <p:nvPr/>
        </p:nvPicPr>
        <p:blipFill rotWithShape="1">
          <a:blip r:embed="rId3">
            <a:alphaModFix/>
          </a:blip>
          <a:srcRect b="0" l="0" r="0" t="0"/>
          <a:stretch/>
        </p:blipFill>
        <p:spPr>
          <a:xfrm>
            <a:off x="140400" y="358200"/>
            <a:ext cx="8795880" cy="4848120"/>
          </a:xfrm>
          <a:prstGeom prst="rect">
            <a:avLst/>
          </a:prstGeom>
          <a:noFill/>
          <a:ln>
            <a:noFill/>
          </a:ln>
        </p:spPr>
      </p:pic>
      <p:sp>
        <p:nvSpPr>
          <p:cNvPr id="877" name="Google Shape;877;p12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1" name="Shape 881"/>
        <p:cNvGrpSpPr/>
        <p:nvPr/>
      </p:nvGrpSpPr>
      <p:grpSpPr>
        <a:xfrm>
          <a:off x="0" y="0"/>
          <a:ext cx="0" cy="0"/>
          <a:chOff x="0" y="0"/>
          <a:chExt cx="0" cy="0"/>
        </a:xfrm>
      </p:grpSpPr>
      <p:sp>
        <p:nvSpPr>
          <p:cNvPr id="882" name="Google Shape;882;p121"/>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Corollary: For a nonnegative integer n, prove that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3000" u="none" cap="none" strike="noStrike">
                <a:solidFill>
                  <a:srgbClr val="000000"/>
                </a:solidFill>
                <a:latin typeface="Arial"/>
                <a:ea typeface="Arial"/>
                <a:cs typeface="Arial"/>
                <a:sym typeface="Arial"/>
              </a:rPr>
              <a:t>Proof: By Vandermonde’s identity</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pic>
        <p:nvPicPr>
          <p:cNvPr id="883" name="Google Shape;883;p121"/>
          <p:cNvPicPr preferRelativeResize="0"/>
          <p:nvPr/>
        </p:nvPicPr>
        <p:blipFill rotWithShape="1">
          <a:blip r:embed="rId3">
            <a:alphaModFix/>
          </a:blip>
          <a:srcRect b="0" l="0" r="0" t="0"/>
          <a:stretch/>
        </p:blipFill>
        <p:spPr>
          <a:xfrm>
            <a:off x="381960" y="1041840"/>
            <a:ext cx="3325680" cy="1352880"/>
          </a:xfrm>
          <a:prstGeom prst="rect">
            <a:avLst/>
          </a:prstGeom>
          <a:noFill/>
          <a:ln>
            <a:noFill/>
          </a:ln>
        </p:spPr>
      </p:pic>
      <p:pic>
        <p:nvPicPr>
          <p:cNvPr id="884" name="Google Shape;884;p121"/>
          <p:cNvPicPr preferRelativeResize="0"/>
          <p:nvPr/>
        </p:nvPicPr>
        <p:blipFill rotWithShape="1">
          <a:blip r:embed="rId4">
            <a:alphaModFix/>
          </a:blip>
          <a:srcRect b="0" l="0" r="0" t="0"/>
          <a:stretch/>
        </p:blipFill>
        <p:spPr>
          <a:xfrm>
            <a:off x="381960" y="3499560"/>
            <a:ext cx="6538680" cy="1352880"/>
          </a:xfrm>
          <a:prstGeom prst="rect">
            <a:avLst/>
          </a:prstGeom>
          <a:noFill/>
          <a:ln>
            <a:noFill/>
          </a:ln>
        </p:spPr>
      </p:pic>
      <p:sp>
        <p:nvSpPr>
          <p:cNvPr id="885" name="Google Shape;885;p12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122"/>
          <p:cNvSpPr/>
          <p:nvPr/>
        </p:nvSpPr>
        <p:spPr>
          <a:xfrm>
            <a:off x="271080" y="271080"/>
            <a:ext cx="8597160" cy="196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Arial"/>
                <a:ea typeface="Arial"/>
                <a:cs typeface="Arial"/>
                <a:sym typeface="Arial"/>
              </a:rPr>
              <a:t>Binomial Coefficients: </a:t>
            </a:r>
            <a:r>
              <a:rPr b="0" i="0" lang="en-IN" sz="3000" u="none" cap="none" strike="noStrike">
                <a:solidFill>
                  <a:srgbClr val="000000"/>
                </a:solidFill>
                <a:latin typeface="Arial"/>
                <a:ea typeface="Arial"/>
                <a:cs typeface="Arial"/>
                <a:sym typeface="Arial"/>
              </a:rPr>
              <a:t>are the coefficients of the terms </a:t>
            </a:r>
            <a:r>
              <a:rPr b="1" i="0" lang="en-IN" sz="3000" u="none" cap="none" strike="noStrike">
                <a:solidFill>
                  <a:srgbClr val="000000"/>
                </a:solidFill>
                <a:latin typeface="Arial"/>
                <a:ea typeface="Arial"/>
                <a:cs typeface="Arial"/>
                <a:sym typeface="Arial"/>
              </a:rPr>
              <a:t>x</a:t>
            </a:r>
            <a:r>
              <a:rPr b="1" baseline="30000" i="0" lang="en-IN" sz="3000" u="none" cap="none" strike="noStrike">
                <a:solidFill>
                  <a:srgbClr val="000000"/>
                </a:solidFill>
                <a:latin typeface="Arial"/>
                <a:ea typeface="Arial"/>
                <a:cs typeface="Arial"/>
                <a:sym typeface="Arial"/>
              </a:rPr>
              <a:t>r</a:t>
            </a:r>
            <a:r>
              <a:rPr b="0" i="0" lang="en-IN" sz="3000" u="none" cap="none" strike="noStrike">
                <a:solidFill>
                  <a:srgbClr val="000000"/>
                </a:solidFill>
                <a:latin typeface="Arial"/>
                <a:ea typeface="Arial"/>
                <a:cs typeface="Arial"/>
                <a:sym typeface="Arial"/>
              </a:rPr>
              <a:t> in the expansion of the binomial </a:t>
            </a:r>
            <a:r>
              <a:rPr b="1" i="0" lang="en-IN" sz="3000" u="none" cap="none" strike="noStrike">
                <a:solidFill>
                  <a:srgbClr val="000000"/>
                </a:solidFill>
                <a:latin typeface="Arial"/>
                <a:ea typeface="Arial"/>
                <a:cs typeface="Arial"/>
                <a:sym typeface="Arial"/>
              </a:rPr>
              <a:t>(1+x)</a:t>
            </a:r>
            <a:r>
              <a:rPr b="1" baseline="30000" i="0" lang="en-IN" sz="3000" u="none" cap="none" strike="noStrike">
                <a:solidFill>
                  <a:srgbClr val="000000"/>
                </a:solidFill>
                <a:latin typeface="Arial"/>
                <a:ea typeface="Arial"/>
                <a:cs typeface="Arial"/>
                <a:sym typeface="Arial"/>
              </a:rPr>
              <a:t>n</a:t>
            </a:r>
            <a:r>
              <a:rPr b="1" i="0" lang="en-IN" sz="3000" u="none" cap="none" strike="noStrike">
                <a:solidFill>
                  <a:srgbClr val="000000"/>
                </a:solidFill>
                <a:latin typeface="Arial"/>
                <a:ea typeface="Arial"/>
                <a:cs typeface="Arial"/>
                <a:sym typeface="Arial"/>
              </a:rPr>
              <a:t> </a:t>
            </a:r>
            <a:endParaRPr b="0" i="0" sz="1800" u="none" cap="none" strike="noStrike"/>
          </a:p>
        </p:txBody>
      </p:sp>
      <p:pic>
        <p:nvPicPr>
          <p:cNvPr id="891" name="Google Shape;891;p122"/>
          <p:cNvPicPr preferRelativeResize="0"/>
          <p:nvPr/>
        </p:nvPicPr>
        <p:blipFill rotWithShape="1">
          <a:blip r:embed="rId3">
            <a:alphaModFix/>
          </a:blip>
          <a:srcRect b="0" l="0" r="0" t="0"/>
          <a:stretch/>
        </p:blipFill>
        <p:spPr>
          <a:xfrm>
            <a:off x="216720" y="1742040"/>
            <a:ext cx="8519040" cy="4223520"/>
          </a:xfrm>
          <a:prstGeom prst="rect">
            <a:avLst/>
          </a:prstGeom>
          <a:noFill/>
          <a:ln>
            <a:noFill/>
          </a:ln>
        </p:spPr>
      </p:pic>
      <p:sp>
        <p:nvSpPr>
          <p:cNvPr id="892" name="Google Shape;892;p12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Suppose there are five empty chairs in a row. A couple (two people) is allowed to occupy any of the seats. How many unique ways are there for them to sit?</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OR</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How many ways are there to arrange two people in five chairs?</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 </a:t>
            </a:r>
            <a:r>
              <a:rPr b="0" i="0" lang="en-IN" sz="2400" u="none" cap="none" strike="noStrike">
                <a:solidFill>
                  <a:srgbClr val="000000"/>
                </a:solidFill>
                <a:latin typeface="Arial"/>
                <a:ea typeface="Arial"/>
                <a:cs typeface="Arial"/>
                <a:sym typeface="Arial"/>
              </a:rPr>
              <a:t>… </a:t>
            </a:r>
            <a:endParaRPr b="0" i="0" sz="1800" u="none" cap="none" strike="noStrike"/>
          </a:p>
        </p:txBody>
      </p:sp>
      <p:sp>
        <p:nvSpPr>
          <p:cNvPr id="182" name="Google Shape;182;p1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Suppose there are five empty chairs in a row. A couple (two people) is allowed to occupy any of the seats. How many unique ways are there for them to sit?</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OR</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How many ways are there to arrange two people in five chairs?</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 </a:t>
            </a:r>
            <a:r>
              <a:rPr b="0" i="0" lang="en-IN" sz="2400" u="none" cap="none" strike="noStrike">
                <a:solidFill>
                  <a:srgbClr val="000000"/>
                </a:solidFill>
                <a:latin typeface="Arial"/>
                <a:ea typeface="Arial"/>
                <a:cs typeface="Arial"/>
                <a:sym typeface="Arial"/>
              </a:rPr>
              <a:t>5 * 4 = 20 ways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Orders matters here. It’s not just about which two chairs are occupied. It’s also about who among the two sits on it.</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That is, chairs are labeled and so are the people.</a:t>
            </a:r>
            <a:endParaRPr b="0" i="0" sz="1800" u="none" cap="none" strike="noStrike"/>
          </a:p>
        </p:txBody>
      </p:sp>
      <p:sp>
        <p:nvSpPr>
          <p:cNvPr id="188" name="Google Shape;188;p1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5"/>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Suppose there are five empty chairs in a row. Three people are allowed to occupy any of the seats. How many unique ways are there for the them to sit?</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 … </a:t>
            </a:r>
            <a:endParaRPr b="0" i="0" sz="1800" u="none" cap="none" strike="noStrike"/>
          </a:p>
          <a:p>
            <a:pPr indent="0" lvl="0" marL="0" marR="0" rtl="0" algn="l">
              <a:lnSpc>
                <a:spcPct val="115000"/>
              </a:lnSpc>
              <a:spcBef>
                <a:spcPts val="0"/>
              </a:spcBef>
              <a:spcAft>
                <a:spcPts val="0"/>
              </a:spcAft>
              <a:buNone/>
            </a:pPr>
            <a:r>
              <a:t/>
            </a:r>
            <a:endParaRPr b="0" i="0" sz="1800" u="none" cap="none" strike="noStrike"/>
          </a:p>
        </p:txBody>
      </p:sp>
      <p:sp>
        <p:nvSpPr>
          <p:cNvPr id="194" name="Google Shape;194;p1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6"/>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Suppose there are five empty chairs in a row. Three people are allowed to occupy any of the seats. How many unique ways are there for the them to sit?</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 </a:t>
            </a:r>
            <a:r>
              <a:rPr b="0" i="0" lang="en-IN" sz="2400" u="none" cap="none" strike="noStrike">
                <a:solidFill>
                  <a:srgbClr val="000000"/>
                </a:solidFill>
                <a:latin typeface="Arial"/>
                <a:ea typeface="Arial"/>
                <a:cs typeface="Arial"/>
                <a:sym typeface="Arial"/>
              </a:rPr>
              <a:t>5 * 4 * 3 = 60 ways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Suppose there is a pool of five elective courses to choose one from. Three friends choose one each. In how many ways they can choose the electives?</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 </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15000"/>
              </a:lnSpc>
              <a:spcBef>
                <a:spcPts val="0"/>
              </a:spcBef>
              <a:spcAft>
                <a:spcPts val="0"/>
              </a:spcAft>
              <a:buNone/>
            </a:pPr>
            <a:r>
              <a:t/>
            </a:r>
            <a:endParaRPr b="0" i="0" sz="1800" u="none" cap="none" strike="noStrike"/>
          </a:p>
        </p:txBody>
      </p:sp>
      <p:sp>
        <p:nvSpPr>
          <p:cNvPr id="200" name="Google Shape;200;p1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7"/>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Suppose there are five empty chairs. Three people are allowed to occupy any of the seats. How many unique ways are there for the them to sit?</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 </a:t>
            </a:r>
            <a:r>
              <a:rPr b="0" i="0" lang="en-IN" sz="2400" u="none" cap="none" strike="noStrike">
                <a:solidFill>
                  <a:srgbClr val="000000"/>
                </a:solidFill>
                <a:latin typeface="Arial"/>
                <a:ea typeface="Arial"/>
                <a:cs typeface="Arial"/>
                <a:sym typeface="Arial"/>
              </a:rPr>
              <a:t>5 * 4 * 3 = 60 ways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Suppose there is a pool of five elective courses to choose one from. Three friends choose one each. In how many ways they can choose the electives?</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 </a:t>
            </a:r>
            <a:r>
              <a:rPr b="0" i="0" lang="en-IN" sz="2400" u="none" cap="none" strike="noStrike">
                <a:solidFill>
                  <a:srgbClr val="000000"/>
                </a:solidFill>
                <a:latin typeface="Arial"/>
                <a:ea typeface="Arial"/>
                <a:cs typeface="Arial"/>
                <a:sym typeface="Arial"/>
              </a:rPr>
              <a:t>5 * 5 * 5 = 125 ways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Choices are allowed </a:t>
            </a:r>
            <a:r>
              <a:rPr b="1" i="0" lang="en-IN" sz="2400" u="none" cap="none" strike="noStrike">
                <a:solidFill>
                  <a:srgbClr val="000000"/>
                </a:solidFill>
                <a:latin typeface="Arial"/>
                <a:ea typeface="Arial"/>
                <a:cs typeface="Arial"/>
                <a:sym typeface="Arial"/>
              </a:rPr>
              <a:t>with replacement</a:t>
            </a:r>
            <a:r>
              <a:rPr b="0" i="0" lang="en-IN" sz="24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In the previous example of “seats”, it’s </a:t>
            </a:r>
            <a:r>
              <a:rPr b="1" i="0" lang="en-IN" sz="2400" u="none" cap="none" strike="noStrike">
                <a:solidFill>
                  <a:srgbClr val="000000"/>
                </a:solidFill>
                <a:latin typeface="Arial"/>
                <a:ea typeface="Arial"/>
                <a:cs typeface="Arial"/>
                <a:sym typeface="Arial"/>
              </a:rPr>
              <a:t>without replacement</a:t>
            </a:r>
            <a:r>
              <a:rPr b="0" i="0" lang="en-IN" sz="2400" u="none" cap="none" strike="noStrike">
                <a:solidFill>
                  <a:srgbClr val="000000"/>
                </a:solidFill>
                <a:latin typeface="Arial"/>
                <a:ea typeface="Arial"/>
                <a:cs typeface="Arial"/>
                <a:sym typeface="Arial"/>
              </a:rPr>
              <a:t>.</a:t>
            </a:r>
            <a:endParaRPr b="0" i="0" sz="1800" u="none" cap="none" strike="noStrike"/>
          </a:p>
        </p:txBody>
      </p:sp>
      <p:sp>
        <p:nvSpPr>
          <p:cNvPr id="206" name="Google Shape;206;p1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8"/>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Generalization of the Product Rule</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Suppose that a procedure is carried out by performing the tasks </a:t>
            </a:r>
            <a:r>
              <a:rPr b="1" i="0" lang="en-IN" sz="2400" u="none" cap="none" strike="noStrike">
                <a:solidFill>
                  <a:srgbClr val="000000"/>
                </a:solidFill>
                <a:latin typeface="Arial"/>
                <a:ea typeface="Arial"/>
                <a:cs typeface="Arial"/>
                <a:sym typeface="Arial"/>
              </a:rPr>
              <a:t>T</a:t>
            </a:r>
            <a:r>
              <a:rPr b="1" baseline="-25000" i="0" lang="en-IN" sz="2400" u="none" cap="none" strike="noStrike">
                <a:solidFill>
                  <a:srgbClr val="000000"/>
                </a:solidFill>
                <a:latin typeface="Arial"/>
                <a:ea typeface="Arial"/>
                <a:cs typeface="Arial"/>
                <a:sym typeface="Arial"/>
              </a:rPr>
              <a:t>1</a:t>
            </a:r>
            <a:r>
              <a:rPr b="1" i="0" lang="en-IN" sz="2400" u="none" cap="none" strike="noStrike">
                <a:solidFill>
                  <a:srgbClr val="000000"/>
                </a:solidFill>
                <a:latin typeface="Arial"/>
                <a:ea typeface="Arial"/>
                <a:cs typeface="Arial"/>
                <a:sym typeface="Arial"/>
              </a:rPr>
              <a:t>, T</a:t>
            </a:r>
            <a:r>
              <a:rPr b="1" baseline="-25000" i="0" lang="en-IN" sz="2400" u="none" cap="none" strike="noStrike">
                <a:solidFill>
                  <a:srgbClr val="000000"/>
                </a:solidFill>
                <a:latin typeface="Arial"/>
                <a:ea typeface="Arial"/>
                <a:cs typeface="Arial"/>
                <a:sym typeface="Arial"/>
              </a:rPr>
              <a:t>2</a:t>
            </a:r>
            <a:r>
              <a:rPr b="1" i="0" lang="en-IN" sz="2400" u="none" cap="none" strike="noStrike">
                <a:solidFill>
                  <a:srgbClr val="000000"/>
                </a:solidFill>
                <a:latin typeface="Arial"/>
                <a:ea typeface="Arial"/>
                <a:cs typeface="Arial"/>
                <a:sym typeface="Arial"/>
              </a:rPr>
              <a:t>, …, T</a:t>
            </a:r>
            <a:r>
              <a:rPr b="1" baseline="-25000" i="0" lang="en-IN" sz="2400" u="none" cap="none" strike="noStrike">
                <a:solidFill>
                  <a:srgbClr val="000000"/>
                </a:solidFill>
                <a:latin typeface="Arial"/>
                <a:ea typeface="Arial"/>
                <a:cs typeface="Arial"/>
                <a:sym typeface="Arial"/>
              </a:rPr>
              <a:t>m</a:t>
            </a:r>
            <a:r>
              <a:rPr b="0" i="0" lang="en-IN" sz="2400" u="none" cap="none" strike="noStrike">
                <a:solidFill>
                  <a:srgbClr val="000000"/>
                </a:solidFill>
                <a:latin typeface="Arial"/>
                <a:ea typeface="Arial"/>
                <a:cs typeface="Arial"/>
                <a:sym typeface="Arial"/>
              </a:rPr>
              <a:t> in sequence. If each task </a:t>
            </a:r>
            <a:r>
              <a:rPr b="1" i="0" lang="en-IN" sz="2400" u="none" cap="none" strike="noStrike">
                <a:solidFill>
                  <a:srgbClr val="000000"/>
                </a:solidFill>
                <a:latin typeface="Arial"/>
                <a:ea typeface="Arial"/>
                <a:cs typeface="Arial"/>
                <a:sym typeface="Arial"/>
              </a:rPr>
              <a:t>T</a:t>
            </a:r>
            <a:r>
              <a:rPr b="1" baseline="-25000" i="0" lang="en-IN" sz="2400" u="none" cap="none" strike="noStrike">
                <a:solidFill>
                  <a:srgbClr val="000000"/>
                </a:solidFill>
                <a:latin typeface="Arial"/>
                <a:ea typeface="Arial"/>
                <a:cs typeface="Arial"/>
                <a:sym typeface="Arial"/>
              </a:rPr>
              <a:t>i</a:t>
            </a:r>
            <a:r>
              <a:rPr b="0" i="0" lang="en-IN" sz="2400" u="none" cap="none" strike="noStrike">
                <a:solidFill>
                  <a:srgbClr val="000000"/>
                </a:solidFill>
                <a:latin typeface="Arial"/>
                <a:ea typeface="Arial"/>
                <a:cs typeface="Arial"/>
                <a:sym typeface="Arial"/>
              </a:rPr>
              <a:t> can be done in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i</a:t>
            </a:r>
            <a:r>
              <a:rPr b="0" i="0" lang="en-IN" sz="2400" u="none" cap="none" strike="noStrike">
                <a:solidFill>
                  <a:srgbClr val="000000"/>
                </a:solidFill>
                <a:latin typeface="Arial"/>
                <a:ea typeface="Arial"/>
                <a:cs typeface="Arial"/>
                <a:sym typeface="Arial"/>
              </a:rPr>
              <a:t> ways, regardless of how the previous tasks were done, then there are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1</a:t>
            </a:r>
            <a:r>
              <a:rPr b="1" i="0" lang="en-IN" sz="2400" u="none" cap="none" strike="noStrike">
                <a:solidFill>
                  <a:srgbClr val="000000"/>
                </a:solidFill>
                <a:latin typeface="Arial"/>
                <a:ea typeface="Arial"/>
                <a:cs typeface="Arial"/>
                <a:sym typeface="Arial"/>
              </a:rPr>
              <a:t> * n</a:t>
            </a:r>
            <a:r>
              <a:rPr b="1" baseline="-25000" i="0" lang="en-IN" sz="2400" u="none" cap="none" strike="noStrike">
                <a:solidFill>
                  <a:srgbClr val="000000"/>
                </a:solidFill>
                <a:latin typeface="Arial"/>
                <a:ea typeface="Arial"/>
                <a:cs typeface="Arial"/>
                <a:sym typeface="Arial"/>
              </a:rPr>
              <a:t>2 </a:t>
            </a:r>
            <a:r>
              <a:rPr b="1" i="0" lang="en-IN" sz="2400" u="none" cap="none" strike="noStrike">
                <a:solidFill>
                  <a:srgbClr val="000000"/>
                </a:solidFill>
                <a:latin typeface="Arial"/>
                <a:ea typeface="Arial"/>
                <a:cs typeface="Arial"/>
                <a:sym typeface="Arial"/>
              </a:rPr>
              <a:t>* … * n</a:t>
            </a:r>
            <a:r>
              <a:rPr b="1" baseline="-25000" i="0" lang="en-IN" sz="2400" u="none" cap="none" strike="noStrike">
                <a:solidFill>
                  <a:srgbClr val="000000"/>
                </a:solidFill>
                <a:latin typeface="Arial"/>
                <a:ea typeface="Arial"/>
                <a:cs typeface="Arial"/>
                <a:sym typeface="Arial"/>
              </a:rPr>
              <a:t>m</a:t>
            </a:r>
            <a:r>
              <a:rPr b="0" i="0" lang="en-IN" sz="2400" u="none" cap="none" strike="noStrike">
                <a:solidFill>
                  <a:srgbClr val="000000"/>
                </a:solidFill>
                <a:latin typeface="Arial"/>
                <a:ea typeface="Arial"/>
                <a:cs typeface="Arial"/>
                <a:sym typeface="Arial"/>
              </a:rPr>
              <a:t> ways to do the procedure.</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Eg: When assembling a certain type of computer, there are </a:t>
            </a:r>
            <a:r>
              <a:rPr b="1" i="0" lang="en-IN" sz="2400" u="none" cap="none" strike="noStrike">
                <a:solidFill>
                  <a:srgbClr val="00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 choices of hard drive, </a:t>
            </a:r>
            <a:r>
              <a:rPr b="1" i="0" lang="en-IN" sz="2400" u="none" cap="none" strike="noStrike">
                <a:solidFill>
                  <a:srgbClr val="000000"/>
                </a:solidFill>
                <a:latin typeface="Arial"/>
                <a:ea typeface="Arial"/>
                <a:cs typeface="Arial"/>
                <a:sym typeface="Arial"/>
              </a:rPr>
              <a:t>4</a:t>
            </a:r>
            <a:r>
              <a:rPr b="0" i="0" lang="en-IN" sz="2400" u="none" cap="none" strike="noStrike">
                <a:solidFill>
                  <a:srgbClr val="000000"/>
                </a:solidFill>
                <a:latin typeface="Arial"/>
                <a:ea typeface="Arial"/>
                <a:cs typeface="Arial"/>
                <a:sym typeface="Arial"/>
              </a:rPr>
              <a:t> choices for the amount of memory, </a:t>
            </a:r>
            <a:r>
              <a:rPr b="1"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choices of video card, and </a:t>
            </a:r>
            <a:r>
              <a:rPr b="1" i="0" lang="en-IN" sz="2400" u="none" cap="none" strike="noStrike">
                <a:solidFill>
                  <a:srgbClr val="00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 choices of monitor. The number of ways a computer can be assembled is </a:t>
            </a:r>
            <a:r>
              <a:rPr b="1" i="0" lang="en-IN" sz="2400" u="none" cap="none" strike="noStrike">
                <a:solidFill>
                  <a:srgbClr val="000000"/>
                </a:solidFill>
                <a:latin typeface="Arial"/>
                <a:ea typeface="Arial"/>
                <a:cs typeface="Arial"/>
                <a:sym typeface="Arial"/>
              </a:rPr>
              <a:t>3*4*2*3 = 72</a:t>
            </a:r>
            <a:r>
              <a:rPr b="0" i="0" lang="en-IN" sz="2400" u="none" cap="none" strike="noStrike">
                <a:solidFill>
                  <a:srgbClr val="000000"/>
                </a:solidFill>
                <a:latin typeface="Arial"/>
                <a:ea typeface="Arial"/>
                <a:cs typeface="Arial"/>
                <a:sym typeface="Arial"/>
              </a:rPr>
              <a:t> ways.</a:t>
            </a:r>
            <a:endParaRPr b="0" i="0" sz="1800" u="none" cap="none" strike="noStrike"/>
          </a:p>
        </p:txBody>
      </p:sp>
      <p:sp>
        <p:nvSpPr>
          <p:cNvPr id="212" name="Google Shape;212;p1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9"/>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there are 10 contestants for a race. There will be a 1</a:t>
            </a:r>
            <a:r>
              <a:rPr b="0" baseline="30000" i="0" lang="en-IN" sz="2400" u="none" cap="none" strike="noStrike">
                <a:solidFill>
                  <a:srgbClr val="000000"/>
                </a:solidFill>
                <a:latin typeface="Arial"/>
                <a:ea typeface="Arial"/>
                <a:cs typeface="Arial"/>
                <a:sym typeface="Arial"/>
              </a:rPr>
              <a:t>st</a:t>
            </a:r>
            <a:r>
              <a:rPr b="0" i="0" lang="en-IN" sz="2400" u="none" cap="none" strike="noStrike">
                <a:solidFill>
                  <a:srgbClr val="000000"/>
                </a:solidFill>
                <a:latin typeface="Arial"/>
                <a:ea typeface="Arial"/>
                <a:cs typeface="Arial"/>
                <a:sym typeface="Arial"/>
              </a:rPr>
              <a:t>, a 2</a:t>
            </a:r>
            <a:r>
              <a:rPr b="0" baseline="30000" i="0" lang="en-IN" sz="2400" u="none" cap="none" strike="noStrike">
                <a:solidFill>
                  <a:srgbClr val="000000"/>
                </a:solidFill>
                <a:latin typeface="Arial"/>
                <a:ea typeface="Arial"/>
                <a:cs typeface="Arial"/>
                <a:sym typeface="Arial"/>
              </a:rPr>
              <a:t>nd</a:t>
            </a:r>
            <a:r>
              <a:rPr b="0" i="0" lang="en-IN" sz="2400" u="none" cap="none" strike="noStrike">
                <a:solidFill>
                  <a:srgbClr val="000000"/>
                </a:solidFill>
                <a:latin typeface="Arial"/>
                <a:ea typeface="Arial"/>
                <a:cs typeface="Arial"/>
                <a:sym typeface="Arial"/>
              </a:rPr>
              <a:t> and a 3</a:t>
            </a:r>
            <a:r>
              <a:rPr b="0" baseline="30000" i="0" lang="en-IN" sz="2400" u="none" cap="none" strike="noStrike">
                <a:solidFill>
                  <a:srgbClr val="000000"/>
                </a:solidFill>
                <a:latin typeface="Arial"/>
                <a:ea typeface="Arial"/>
                <a:cs typeface="Arial"/>
                <a:sym typeface="Arial"/>
              </a:rPr>
              <a:t>rd</a:t>
            </a:r>
            <a:r>
              <a:rPr b="0" i="0" lang="en-IN" sz="2400" u="none" cap="none" strike="noStrike">
                <a:solidFill>
                  <a:srgbClr val="000000"/>
                </a:solidFill>
                <a:latin typeface="Arial"/>
                <a:ea typeface="Arial"/>
                <a:cs typeface="Arial"/>
                <a:sym typeface="Arial"/>
              </a:rPr>
              <a:t> prize winners. How many ways the prizes can be awarded?</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a:t>
            </a:r>
            <a:r>
              <a:rPr lang="en-IN" sz="2400"/>
              <a:t>...</a:t>
            </a:r>
            <a:endParaRPr b="0" i="0" sz="1800" u="none" cap="none" strike="noStrike"/>
          </a:p>
        </p:txBody>
      </p:sp>
      <p:sp>
        <p:nvSpPr>
          <p:cNvPr id="218" name="Google Shape;218;p1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
          <p:cNvSpPr/>
          <p:nvPr/>
        </p:nvSpPr>
        <p:spPr>
          <a:xfrm>
            <a:off x="129240" y="194040"/>
            <a:ext cx="8738640" cy="60058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Counting is a basic human trait. There is archeological evidence suggesting that humans have been counting for at least 50,000 years.</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Combinatorics</a:t>
            </a:r>
            <a:r>
              <a:rPr b="0" i="0" lang="en-IN" sz="2400" u="none" cap="none" strike="noStrike">
                <a:solidFill>
                  <a:srgbClr val="000000"/>
                </a:solidFill>
                <a:latin typeface="Arial"/>
                <a:ea typeface="Arial"/>
                <a:cs typeface="Arial"/>
                <a:sym typeface="Arial"/>
              </a:rPr>
              <a:t> is the study of arrangement of objects.</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Counting</a:t>
            </a:r>
            <a:r>
              <a:rPr b="0" i="0" lang="en-IN" sz="2400" u="none" cap="none" strike="noStrike">
                <a:solidFill>
                  <a:srgbClr val="000000"/>
                </a:solidFill>
                <a:latin typeface="Arial"/>
                <a:ea typeface="Arial"/>
                <a:cs typeface="Arial"/>
                <a:sym typeface="Arial"/>
              </a:rPr>
              <a:t> is the significant part of Combinatorics. It is the action of finding the number of elements of a finite set of objects.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In mathematics, the essence of counting a set (cardinality of) and finding a result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is that it establishes a one-to-one correspondence of the set with the set of natural numbers     {0, 1, 2, ..., n}.</a:t>
            </a:r>
            <a:endParaRPr b="0" i="0" sz="1800" u="none" cap="none" strike="noStrike"/>
          </a:p>
        </p:txBody>
      </p:sp>
      <p:sp>
        <p:nvSpPr>
          <p:cNvPr id="116" name="Google Shape;116;p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g64607dafbe_0_0"/>
          <p:cNvSpPr/>
          <p:nvPr/>
        </p:nvSpPr>
        <p:spPr>
          <a:xfrm>
            <a:off x="271080" y="271080"/>
            <a:ext cx="859710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there are 10 contestants for a race. There will be a 1</a:t>
            </a:r>
            <a:r>
              <a:rPr b="0" baseline="30000" i="0" lang="en-IN" sz="2400" u="none" cap="none" strike="noStrike">
                <a:solidFill>
                  <a:srgbClr val="000000"/>
                </a:solidFill>
                <a:latin typeface="Arial"/>
                <a:ea typeface="Arial"/>
                <a:cs typeface="Arial"/>
                <a:sym typeface="Arial"/>
              </a:rPr>
              <a:t>st</a:t>
            </a:r>
            <a:r>
              <a:rPr b="0" i="0" lang="en-IN" sz="2400" u="none" cap="none" strike="noStrike">
                <a:solidFill>
                  <a:srgbClr val="000000"/>
                </a:solidFill>
                <a:latin typeface="Arial"/>
                <a:ea typeface="Arial"/>
                <a:cs typeface="Arial"/>
                <a:sym typeface="Arial"/>
              </a:rPr>
              <a:t>, a 2</a:t>
            </a:r>
            <a:r>
              <a:rPr b="0" baseline="30000" i="0" lang="en-IN" sz="2400" u="none" cap="none" strike="noStrike">
                <a:solidFill>
                  <a:srgbClr val="000000"/>
                </a:solidFill>
                <a:latin typeface="Arial"/>
                <a:ea typeface="Arial"/>
                <a:cs typeface="Arial"/>
                <a:sym typeface="Arial"/>
              </a:rPr>
              <a:t>nd</a:t>
            </a:r>
            <a:r>
              <a:rPr b="0" i="0" lang="en-IN" sz="2400" u="none" cap="none" strike="noStrike">
                <a:solidFill>
                  <a:srgbClr val="000000"/>
                </a:solidFill>
                <a:latin typeface="Arial"/>
                <a:ea typeface="Arial"/>
                <a:cs typeface="Arial"/>
                <a:sym typeface="Arial"/>
              </a:rPr>
              <a:t> and a 3</a:t>
            </a:r>
            <a:r>
              <a:rPr b="0" baseline="30000" i="0" lang="en-IN" sz="2400" u="none" cap="none" strike="noStrike">
                <a:solidFill>
                  <a:srgbClr val="000000"/>
                </a:solidFill>
                <a:latin typeface="Arial"/>
                <a:ea typeface="Arial"/>
                <a:cs typeface="Arial"/>
                <a:sym typeface="Arial"/>
              </a:rPr>
              <a:t>rd</a:t>
            </a:r>
            <a:r>
              <a:rPr b="0" i="0" lang="en-IN" sz="2400" u="none" cap="none" strike="noStrike">
                <a:solidFill>
                  <a:srgbClr val="000000"/>
                </a:solidFill>
                <a:latin typeface="Arial"/>
                <a:ea typeface="Arial"/>
                <a:cs typeface="Arial"/>
                <a:sym typeface="Arial"/>
              </a:rPr>
              <a:t> prize winners. How many ways the prizes can be awarded?</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There are 10 ways to choose the 1</a:t>
            </a:r>
            <a:r>
              <a:rPr b="0" baseline="30000" i="0" lang="en-IN" sz="2400" u="none" cap="none" strike="noStrike">
                <a:solidFill>
                  <a:srgbClr val="000000"/>
                </a:solidFill>
                <a:latin typeface="Arial"/>
                <a:ea typeface="Arial"/>
                <a:cs typeface="Arial"/>
                <a:sym typeface="Arial"/>
              </a:rPr>
              <a:t>st</a:t>
            </a:r>
            <a:r>
              <a:rPr b="0" i="0" lang="en-IN" sz="2400" u="none" cap="none" strike="noStrike">
                <a:solidFill>
                  <a:srgbClr val="000000"/>
                </a:solidFill>
                <a:latin typeface="Arial"/>
                <a:ea typeface="Arial"/>
                <a:cs typeface="Arial"/>
                <a:sym typeface="Arial"/>
              </a:rPr>
              <a:t> prize winner. For each of the 10 ways, there are 9 ways for the 2</a:t>
            </a:r>
            <a:r>
              <a:rPr b="0" baseline="30000" i="0" lang="en-IN" sz="2400" u="none" cap="none" strike="noStrike">
                <a:solidFill>
                  <a:srgbClr val="000000"/>
                </a:solidFill>
                <a:latin typeface="Arial"/>
                <a:ea typeface="Arial"/>
                <a:cs typeface="Arial"/>
                <a:sym typeface="Arial"/>
              </a:rPr>
              <a:t>nd</a:t>
            </a:r>
            <a:r>
              <a:rPr b="0" i="0" lang="en-IN" sz="2400" u="none" cap="none" strike="noStrike">
                <a:solidFill>
                  <a:srgbClr val="000000"/>
                </a:solidFill>
                <a:latin typeface="Arial"/>
                <a:ea typeface="Arial"/>
                <a:cs typeface="Arial"/>
                <a:sym typeface="Arial"/>
              </a:rPr>
              <a:t> prize winner. For each of the 10 * 9 ways, there are 8 ways for the 3</a:t>
            </a:r>
            <a:r>
              <a:rPr b="0" baseline="30000" i="0" lang="en-IN" sz="2400" u="none" cap="none" strike="noStrike">
                <a:solidFill>
                  <a:srgbClr val="000000"/>
                </a:solidFill>
                <a:latin typeface="Arial"/>
                <a:ea typeface="Arial"/>
                <a:cs typeface="Arial"/>
                <a:sym typeface="Arial"/>
              </a:rPr>
              <a:t>rd</a:t>
            </a:r>
            <a:r>
              <a:rPr b="0" i="0" lang="en-IN" sz="2400" u="none" cap="none" strike="noStrike">
                <a:solidFill>
                  <a:srgbClr val="000000"/>
                </a:solidFill>
                <a:latin typeface="Arial"/>
                <a:ea typeface="Arial"/>
                <a:cs typeface="Arial"/>
                <a:sym typeface="Arial"/>
              </a:rPr>
              <a:t> prize winner.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Therefore, 10 * 9 * 8 = 720 ways.</a:t>
            </a:r>
            <a:endParaRPr b="0" i="0" sz="1800" u="none" cap="none" strike="noStrike"/>
          </a:p>
        </p:txBody>
      </p:sp>
      <p:sp>
        <p:nvSpPr>
          <p:cNvPr id="224" name="Google Shape;224;g64607dafbe_0_0"/>
          <p:cNvSpPr txBox="1"/>
          <p:nvPr/>
        </p:nvSpPr>
        <p:spPr>
          <a:xfrm>
            <a:off x="8556840" y="6333120"/>
            <a:ext cx="548400" cy="52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0"/>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four people sit on four of the available five empty chairs. How many ways are there for them to sit when the order of their seating matters?</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a:t>
            </a:r>
            <a:r>
              <a:rPr lang="en-IN" sz="2400"/>
              <a:t>… </a:t>
            </a:r>
            <a:endParaRPr b="0" i="0" sz="1800" u="none" cap="none" strike="noStrike"/>
          </a:p>
        </p:txBody>
      </p:sp>
      <p:sp>
        <p:nvSpPr>
          <p:cNvPr id="230" name="Google Shape;230;p2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g64607dafbe_0_5"/>
          <p:cNvSpPr/>
          <p:nvPr/>
        </p:nvSpPr>
        <p:spPr>
          <a:xfrm>
            <a:off x="271080" y="271080"/>
            <a:ext cx="859710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four people sit on four of the available five empty chairs. How many ways are there for them to sit when the order of their seating matters?</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There are 5 ways to choose a chair for the first person. For each of the 5 ways, there are 4 ways for the second person to choose a chair. For each of the 5*4 ways, there are 3 ways for the third person to choose a chair. For each of the 5*4*3 ways, there are 2 ways for the fourth person to choose a chair.</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Therefore, 5 * 4 * 3 * 2 = 120 ways.</a:t>
            </a:r>
            <a:endParaRPr b="0" i="0" sz="1800" u="none" cap="none" strike="noStrike"/>
          </a:p>
        </p:txBody>
      </p:sp>
      <p:sp>
        <p:nvSpPr>
          <p:cNvPr id="236" name="Google Shape;236;g64607dafbe_0_5"/>
          <p:cNvSpPr txBox="1"/>
          <p:nvPr/>
        </p:nvSpPr>
        <p:spPr>
          <a:xfrm>
            <a:off x="8556840" y="6333120"/>
            <a:ext cx="548400" cy="52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1"/>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that a password for encrypted network packet is eight characters long, alphanumeric and case-sensitive. How many passwords a hacker needs to loop through to decode the network packet in the worst-case?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242" name="Google Shape;242;p2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2"/>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that a password for encrypted network packet is eight characters long, alphanumeric and case-sensitive. How many passwords a hacker needs to loop through to decode the network packet in the worst-case?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62*62*62*62*62*62*62*62 = 62</a:t>
            </a:r>
            <a:r>
              <a:rPr b="0" baseline="30000" i="0" lang="en-IN" sz="2400" u="none" cap="none" strike="noStrike">
                <a:solidFill>
                  <a:srgbClr val="000000"/>
                </a:solidFill>
                <a:latin typeface="Arial"/>
                <a:ea typeface="Arial"/>
                <a:cs typeface="Arial"/>
                <a:sym typeface="Arial"/>
              </a:rPr>
              <a:t>8</a:t>
            </a:r>
            <a:r>
              <a:rPr b="0" i="0" lang="en-IN" sz="2400" u="none" cap="none" strike="noStrike">
                <a:solidFill>
                  <a:srgbClr val="000000"/>
                </a:solidFill>
                <a:latin typeface="Arial"/>
                <a:ea typeface="Arial"/>
                <a:cs typeface="Arial"/>
                <a:sym typeface="Arial"/>
              </a:rPr>
              <a:t> different possibilities of the password.</a:t>
            </a:r>
            <a:endParaRPr b="0" i="0" sz="1800" u="none" cap="none" strike="noStrike"/>
          </a:p>
        </p:txBody>
      </p:sp>
      <p:sp>
        <p:nvSpPr>
          <p:cNvPr id="248" name="Google Shape;248;p2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What is the value of </a:t>
            </a:r>
            <a:r>
              <a:rPr b="1" i="0" lang="en-IN" sz="2400" u="none" cap="none" strike="noStrike">
                <a:solidFill>
                  <a:srgbClr val="000000"/>
                </a:solidFill>
                <a:latin typeface="Courier New"/>
                <a:ea typeface="Courier New"/>
                <a:cs typeface="Courier New"/>
                <a:sym typeface="Courier New"/>
              </a:rPr>
              <a:t>ctr</a:t>
            </a:r>
            <a:r>
              <a:rPr b="0" i="0" lang="en-IN" sz="2400" u="none" cap="none" strike="noStrike">
                <a:solidFill>
                  <a:srgbClr val="000000"/>
                </a:solidFill>
                <a:latin typeface="Arial"/>
                <a:ea typeface="Arial"/>
                <a:cs typeface="Arial"/>
                <a:sym typeface="Arial"/>
              </a:rPr>
              <a:t> printed?</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ctr = 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for i = 1 to 100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j = 1 to 500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k = 1 to 1000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ctr = ctr + 1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print ctr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Output:</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254" name="Google Shape;254;p2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What is the value of </a:t>
            </a:r>
            <a:r>
              <a:rPr b="1" i="0" lang="en-IN" sz="2400" u="none" cap="none" strike="noStrike">
                <a:solidFill>
                  <a:srgbClr val="000000"/>
                </a:solidFill>
                <a:latin typeface="Courier New"/>
                <a:ea typeface="Courier New"/>
                <a:cs typeface="Courier New"/>
                <a:sym typeface="Courier New"/>
              </a:rPr>
              <a:t>ctr</a:t>
            </a:r>
            <a:r>
              <a:rPr b="0" i="0" lang="en-IN" sz="2400" u="none" cap="none" strike="noStrike">
                <a:solidFill>
                  <a:srgbClr val="000000"/>
                </a:solidFill>
                <a:latin typeface="Arial"/>
                <a:ea typeface="Arial"/>
                <a:cs typeface="Arial"/>
                <a:sym typeface="Arial"/>
              </a:rPr>
              <a:t> printed?</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ctr = 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for i = 1 to 100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j = 1 to 500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k = 1 to 1000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ctr = ctr + 1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print ctr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Output:</a:t>
            </a:r>
            <a:r>
              <a:rPr b="0" i="0" lang="en-IN" sz="2400" u="none" cap="none" strike="noStrike">
                <a:solidFill>
                  <a:srgbClr val="000000"/>
                </a:solidFill>
                <a:latin typeface="Arial"/>
                <a:ea typeface="Arial"/>
                <a:cs typeface="Arial"/>
                <a:sym typeface="Arial"/>
              </a:rPr>
              <a:t> 50,000,000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100 * 500 * 1000)</a:t>
            </a:r>
            <a:endParaRPr b="0" i="0" sz="1800" u="none" cap="none" strike="noStrike"/>
          </a:p>
        </p:txBody>
      </p:sp>
      <p:sp>
        <p:nvSpPr>
          <p:cNvPr id="260" name="Google Shape;260;p2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5"/>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What is the value of k printed?</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k = 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for i</a:t>
            </a:r>
            <a:r>
              <a:rPr b="1" baseline="-25000" i="0" lang="en-IN" sz="2400" u="none" cap="none" strike="noStrike">
                <a:solidFill>
                  <a:srgbClr val="000000"/>
                </a:solidFill>
                <a:latin typeface="Courier New"/>
                <a:ea typeface="Courier New"/>
                <a:cs typeface="Courier New"/>
                <a:sym typeface="Courier New"/>
              </a:rPr>
              <a:t>1</a:t>
            </a:r>
            <a:r>
              <a:rPr b="1" i="0" lang="en-IN" sz="2400" u="none" cap="none" strike="noStrike">
                <a:solidFill>
                  <a:srgbClr val="000000"/>
                </a:solidFill>
                <a:latin typeface="Courier New"/>
                <a:ea typeface="Courier New"/>
                <a:cs typeface="Courier New"/>
                <a:sym typeface="Courier New"/>
              </a:rPr>
              <a:t> = 1 to n</a:t>
            </a:r>
            <a:r>
              <a:rPr b="1" baseline="-25000" i="0" lang="en-IN" sz="2400" u="none" cap="none" strike="noStrike">
                <a:solidFill>
                  <a:srgbClr val="000000"/>
                </a:solidFill>
                <a:latin typeface="Courier New"/>
                <a:ea typeface="Courier New"/>
                <a:cs typeface="Courier New"/>
                <a:sym typeface="Courier New"/>
              </a:rPr>
              <a:t>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i</a:t>
            </a:r>
            <a:r>
              <a:rPr b="1" baseline="-25000" i="0" lang="en-IN" sz="2400" u="none" cap="none" strike="noStrike">
                <a:solidFill>
                  <a:srgbClr val="000000"/>
                </a:solidFill>
                <a:latin typeface="Courier New"/>
                <a:ea typeface="Courier New"/>
                <a:cs typeface="Courier New"/>
                <a:sym typeface="Courier New"/>
              </a:rPr>
              <a:t>2</a:t>
            </a:r>
            <a:r>
              <a:rPr b="1" i="0" lang="en-IN" sz="2400" u="none" cap="none" strike="noStrike">
                <a:solidFill>
                  <a:srgbClr val="000000"/>
                </a:solidFill>
                <a:latin typeface="Courier New"/>
                <a:ea typeface="Courier New"/>
                <a:cs typeface="Courier New"/>
                <a:sym typeface="Courier New"/>
              </a:rPr>
              <a:t> = 1 to n</a:t>
            </a:r>
            <a:r>
              <a:rPr b="1" baseline="-25000" i="0" lang="en-IN" sz="2400" u="none" cap="none" strike="noStrike">
                <a:solidFill>
                  <a:srgbClr val="000000"/>
                </a:solidFill>
                <a:latin typeface="Courier New"/>
                <a:ea typeface="Courier New"/>
                <a:cs typeface="Courier New"/>
                <a:sym typeface="Courier New"/>
              </a:rPr>
              <a:t>2</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i</a:t>
            </a:r>
            <a:r>
              <a:rPr b="1" baseline="-25000" i="0" lang="en-IN" sz="2400" u="none" cap="none" strike="noStrike">
                <a:solidFill>
                  <a:srgbClr val="000000"/>
                </a:solidFill>
                <a:latin typeface="Courier New"/>
                <a:ea typeface="Courier New"/>
                <a:cs typeface="Courier New"/>
                <a:sym typeface="Courier New"/>
              </a:rPr>
              <a:t>m</a:t>
            </a:r>
            <a:r>
              <a:rPr b="1" i="0" lang="en-IN" sz="2400" u="none" cap="none" strike="noStrike">
                <a:solidFill>
                  <a:srgbClr val="000000"/>
                </a:solidFill>
                <a:latin typeface="Courier New"/>
                <a:ea typeface="Courier New"/>
                <a:cs typeface="Courier New"/>
                <a:sym typeface="Courier New"/>
              </a:rPr>
              <a:t> = 1 to n</a:t>
            </a:r>
            <a:r>
              <a:rPr b="1" baseline="-25000" i="0" lang="en-IN" sz="2400" u="none" cap="none" strike="noStrike">
                <a:solidFill>
                  <a:srgbClr val="000000"/>
                </a:solidFill>
                <a:latin typeface="Courier New"/>
                <a:ea typeface="Courier New"/>
                <a:cs typeface="Courier New"/>
                <a:sym typeface="Courier New"/>
              </a:rPr>
              <a:t>m</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k = k + 1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print k</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Output: </a:t>
            </a:r>
            <a:r>
              <a:rPr b="0" i="0" lang="en-IN" sz="2400" u="none" cap="none" strike="noStrike">
                <a:solidFill>
                  <a:srgbClr val="000000"/>
                </a:solidFill>
                <a:latin typeface="Arial"/>
                <a:ea typeface="Arial"/>
                <a:cs typeface="Arial"/>
                <a:sym typeface="Arial"/>
              </a:rPr>
              <a:t>n</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 n</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 * n</a:t>
            </a:r>
            <a:r>
              <a:rPr b="0" baseline="-25000" i="0" lang="en-IN" sz="2400" u="none" cap="none" strike="noStrike">
                <a:solidFill>
                  <a:srgbClr val="000000"/>
                </a:solidFill>
                <a:latin typeface="Arial"/>
                <a:ea typeface="Arial"/>
                <a:cs typeface="Arial"/>
                <a:sym typeface="Arial"/>
              </a:rPr>
              <a:t>m</a:t>
            </a:r>
            <a:endParaRPr b="0" i="0" sz="1800" u="none" cap="none" strike="noStrike"/>
          </a:p>
        </p:txBody>
      </p:sp>
      <p:sp>
        <p:nvSpPr>
          <p:cNvPr id="266" name="Google Shape;266;p2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6"/>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An ATM card takes a 4-digit secret pin code to draw money from the ATM. Suppose a thief steals an ATM card. How many combinations the thief has to try at worst to steal some money?</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What if the thief knows that the pin code has unique digits in it (no digit is repeated)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What if the thief knows that the pin code is a palindrome (it reads the same backwards as forwards)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272" name="Google Shape;272;p2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7"/>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An ATM card takes a 4-digit secret pin code to draw money from the ATM. Suppose a thief steals an ATM card. How many combinations the thief has to try at worst to steal some money?</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 10 * 10 * 10 * 10 = 10</a:t>
            </a:r>
            <a:r>
              <a:rPr b="1" baseline="30000" i="0" lang="en-IN" sz="2400" u="none" cap="none" strike="noStrike">
                <a:solidFill>
                  <a:srgbClr val="000000"/>
                </a:solidFill>
                <a:latin typeface="Arial"/>
                <a:ea typeface="Arial"/>
                <a:cs typeface="Arial"/>
                <a:sym typeface="Arial"/>
              </a:rPr>
              <a:t>4</a:t>
            </a:r>
            <a:r>
              <a:rPr b="1" i="0" lang="en-IN" sz="2400" u="none" cap="none" strike="noStrike">
                <a:solidFill>
                  <a:srgbClr val="000000"/>
                </a:solidFill>
                <a:latin typeface="Arial"/>
                <a:ea typeface="Arial"/>
                <a:cs typeface="Arial"/>
                <a:sym typeface="Arial"/>
              </a:rPr>
              <a:t> different possibilities of the pin code.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What if the thief knows that the pin code has unique digits in it (no digit is repeated)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 10 * 9 * 8 * 7 = 5040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What if the thief knows that the pin code is a palindrome (it reads the same backwards as forwards)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 10*10*1*1 = 100</a:t>
            </a:r>
            <a:endParaRPr b="0" i="0" sz="1800" u="none" cap="none" strike="noStrike"/>
          </a:p>
        </p:txBody>
      </p:sp>
      <p:sp>
        <p:nvSpPr>
          <p:cNvPr id="278" name="Google Shape;278;p2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Applications of Counting:</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There are uncountable (sorry, countable, but large) number of applications of counting. Here are the ones you need in the near future.</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Probability</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Graph Theory</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Analysis of algorithms.</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Design of Algorithms</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Algorithms which inherently need counting methods like in Analytics.</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 </a:t>
            </a:r>
            <a:endParaRPr b="0" i="0" sz="1800" u="none" cap="none" strike="noStrike"/>
          </a:p>
        </p:txBody>
      </p:sp>
      <p:sp>
        <p:nvSpPr>
          <p:cNvPr id="122" name="Google Shape;122;p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8"/>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The Sum Rule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If a task can be done in one of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ways or in one of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ways, where none of the set of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ways is the same as any of the set of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ways, then there are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1</a:t>
            </a:r>
            <a:r>
              <a:rPr b="1" i="0" lang="en-IN" sz="2400" u="none" cap="none" strike="noStrike">
                <a:solidFill>
                  <a:srgbClr val="000000"/>
                </a:solidFill>
                <a:latin typeface="Arial"/>
                <a:ea typeface="Arial"/>
                <a:cs typeface="Arial"/>
                <a:sym typeface="Arial"/>
              </a:rPr>
              <a:t>+ n</a:t>
            </a:r>
            <a:r>
              <a:rPr b="1"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ways to do the task.</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CSE department offers five elective courses and ECE department offers four electives for an electives pool from which a student has to pick one. How many different ways a student can pick if he/she is allowed to pick only one elective?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5 + 4 = 9 choices</a:t>
            </a:r>
            <a:endParaRPr b="0" i="0" sz="1800" u="none" cap="none" strike="noStrike"/>
          </a:p>
        </p:txBody>
      </p:sp>
      <p:sp>
        <p:nvSpPr>
          <p:cNvPr id="284" name="Google Shape;284;p2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9"/>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Generalization of the Sum Rule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If a task can be done in one of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ways or in one of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ways or … or in one of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m</a:t>
            </a:r>
            <a:r>
              <a:rPr b="0" i="0" lang="en-IN" sz="2400" u="none" cap="none" strike="noStrike">
                <a:solidFill>
                  <a:srgbClr val="000000"/>
                </a:solidFill>
                <a:latin typeface="Arial"/>
                <a:ea typeface="Arial"/>
                <a:cs typeface="Arial"/>
                <a:sym typeface="Arial"/>
              </a:rPr>
              <a:t> ways, then there are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1</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2</a:t>
            </a:r>
            <a:r>
              <a:rPr b="1" i="0" lang="en-IN" sz="2400" u="none" cap="none" strike="noStrike">
                <a:solidFill>
                  <a:srgbClr val="000000"/>
                </a:solidFill>
                <a:latin typeface="Arial"/>
                <a:ea typeface="Arial"/>
                <a:cs typeface="Arial"/>
                <a:sym typeface="Arial"/>
              </a:rPr>
              <a:t> +…+n</a:t>
            </a:r>
            <a:r>
              <a:rPr b="1" baseline="-25000" i="0" lang="en-IN" sz="2400" u="none" cap="none" strike="noStrike">
                <a:solidFill>
                  <a:srgbClr val="000000"/>
                </a:solidFill>
                <a:latin typeface="Arial"/>
                <a:ea typeface="Arial"/>
                <a:cs typeface="Arial"/>
                <a:sym typeface="Arial"/>
              </a:rPr>
              <a:t>m</a:t>
            </a:r>
            <a:r>
              <a:rPr b="0" i="0" lang="en-IN" sz="2400" u="none" cap="none" strike="noStrike">
                <a:solidFill>
                  <a:srgbClr val="000000"/>
                </a:solidFill>
                <a:latin typeface="Arial"/>
                <a:ea typeface="Arial"/>
                <a:cs typeface="Arial"/>
                <a:sym typeface="Arial"/>
              </a:rPr>
              <a:t> ways to do the task.</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CSE department offers five elective courses, ECE department offers four and MCA department offers two for an electives pool from which a student has to pick one. How many different ways a student can pick if he/she is allowed to pick only one elective?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5 + 4 + 2 = 11 choices</a:t>
            </a:r>
            <a:endParaRPr b="0" i="0" sz="1800" u="none" cap="none" strike="noStrike"/>
          </a:p>
        </p:txBody>
      </p:sp>
      <p:sp>
        <p:nvSpPr>
          <p:cNvPr id="290" name="Google Shape;290;p2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that a password for an encrypted network packet is 3 to 5 characters long, alphanumeric and case-sensitive. How many passwords a hacker needs to loop through in the worst case to decode the network packet?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296" name="Google Shape;296;p3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1"/>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that a password for an encrypted network packet is 3 to 5 characters long, alphanumeric and case-sensitive. How many passwords a hacker needs to loop through in the worst case to decode the network packet?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Number of passwords of length 3:</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62*62*62 = 62</a:t>
            </a:r>
            <a:r>
              <a:rPr b="0" baseline="30000" i="0" lang="en-IN" sz="2400" u="none" cap="none" strike="noStrike">
                <a:solidFill>
                  <a:srgbClr val="00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  ---using the product rule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Number of passwords of length 3, 4 or 5:</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62</a:t>
            </a:r>
            <a:r>
              <a:rPr b="0" baseline="30000" i="0" lang="en-IN" sz="2400" u="none" cap="none" strike="noStrike">
                <a:solidFill>
                  <a:srgbClr val="00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 + 62</a:t>
            </a:r>
            <a:r>
              <a:rPr b="0" baseline="30000" i="0" lang="en-IN" sz="2400" u="none" cap="none" strike="noStrike">
                <a:solidFill>
                  <a:srgbClr val="000000"/>
                </a:solidFill>
                <a:latin typeface="Arial"/>
                <a:ea typeface="Arial"/>
                <a:cs typeface="Arial"/>
                <a:sym typeface="Arial"/>
              </a:rPr>
              <a:t>4</a:t>
            </a:r>
            <a:r>
              <a:rPr b="0" i="0" lang="en-IN" sz="2400" u="none" cap="none" strike="noStrike">
                <a:solidFill>
                  <a:srgbClr val="000000"/>
                </a:solidFill>
                <a:latin typeface="Arial"/>
                <a:ea typeface="Arial"/>
                <a:cs typeface="Arial"/>
                <a:sym typeface="Arial"/>
              </a:rPr>
              <a:t> + 62</a:t>
            </a:r>
            <a:r>
              <a:rPr b="0" baseline="30000" i="0" lang="en-IN" sz="2400" u="none" cap="none" strike="noStrike">
                <a:solidFill>
                  <a:srgbClr val="000000"/>
                </a:solidFill>
                <a:latin typeface="Arial"/>
                <a:ea typeface="Arial"/>
                <a:cs typeface="Arial"/>
                <a:sym typeface="Arial"/>
              </a:rPr>
              <a:t>5</a:t>
            </a:r>
            <a:r>
              <a:rPr b="0" i="0" lang="en-IN" sz="2400" u="none" cap="none" strike="noStrike">
                <a:solidFill>
                  <a:srgbClr val="000000"/>
                </a:solidFill>
                <a:latin typeface="Arial"/>
                <a:ea typeface="Arial"/>
                <a:cs typeface="Arial"/>
                <a:sym typeface="Arial"/>
              </a:rPr>
              <a:t> 	---using the sum rule</a:t>
            </a:r>
            <a:endParaRPr b="0" i="0" sz="1800" u="none" cap="none" strike="noStrike"/>
          </a:p>
        </p:txBody>
      </p:sp>
      <p:sp>
        <p:nvSpPr>
          <p:cNvPr id="302" name="Google Shape;302;p3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2"/>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What is the value of k printed?</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k=0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for i</a:t>
            </a:r>
            <a:r>
              <a:rPr b="1" baseline="-25000" i="0" lang="en-IN" sz="2400" u="none" cap="none" strike="noStrike">
                <a:solidFill>
                  <a:srgbClr val="000000"/>
                </a:solidFill>
                <a:latin typeface="Courier New"/>
                <a:ea typeface="Courier New"/>
                <a:cs typeface="Courier New"/>
                <a:sym typeface="Courier New"/>
              </a:rPr>
              <a:t>1</a:t>
            </a:r>
            <a:r>
              <a:rPr b="1" i="0" lang="en-IN" sz="2400" u="none" cap="none" strike="noStrike">
                <a:solidFill>
                  <a:srgbClr val="000000"/>
                </a:solidFill>
                <a:latin typeface="Courier New"/>
                <a:ea typeface="Courier New"/>
                <a:cs typeface="Courier New"/>
                <a:sym typeface="Courier New"/>
              </a:rPr>
              <a:t>=1 to n</a:t>
            </a:r>
            <a:r>
              <a:rPr b="1" baseline="-25000" i="0" lang="en-IN" sz="2400" u="none" cap="none" strike="noStrike">
                <a:solidFill>
                  <a:srgbClr val="000000"/>
                </a:solidFill>
                <a:latin typeface="Courier New"/>
                <a:ea typeface="Courier New"/>
                <a:cs typeface="Courier New"/>
                <a:sym typeface="Courier New"/>
              </a:rPr>
              <a:t>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k = k+1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for i</a:t>
            </a:r>
            <a:r>
              <a:rPr b="1" baseline="-25000" i="0" lang="en-IN" sz="2400" u="none" cap="none" strike="noStrike">
                <a:solidFill>
                  <a:srgbClr val="000000"/>
                </a:solidFill>
                <a:latin typeface="Courier New"/>
                <a:ea typeface="Courier New"/>
                <a:cs typeface="Courier New"/>
                <a:sym typeface="Courier New"/>
              </a:rPr>
              <a:t>2</a:t>
            </a:r>
            <a:r>
              <a:rPr b="1" i="0" lang="en-IN" sz="2400" u="none" cap="none" strike="noStrike">
                <a:solidFill>
                  <a:srgbClr val="000000"/>
                </a:solidFill>
                <a:latin typeface="Courier New"/>
                <a:ea typeface="Courier New"/>
                <a:cs typeface="Courier New"/>
                <a:sym typeface="Courier New"/>
              </a:rPr>
              <a:t>=1 to n</a:t>
            </a:r>
            <a:r>
              <a:rPr b="1" baseline="-25000" i="0" lang="en-IN" sz="2400" u="none" cap="none" strike="noStrike">
                <a:solidFill>
                  <a:srgbClr val="000000"/>
                </a:solidFill>
                <a:latin typeface="Courier New"/>
                <a:ea typeface="Courier New"/>
                <a:cs typeface="Courier New"/>
                <a:sym typeface="Courier New"/>
              </a:rPr>
              <a:t>2</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k = k+1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for i</a:t>
            </a:r>
            <a:r>
              <a:rPr b="1" baseline="-25000" i="0" lang="en-IN" sz="2400" u="none" cap="none" strike="noStrike">
                <a:solidFill>
                  <a:srgbClr val="000000"/>
                </a:solidFill>
                <a:latin typeface="Courier New"/>
                <a:ea typeface="Courier New"/>
                <a:cs typeface="Courier New"/>
                <a:sym typeface="Courier New"/>
              </a:rPr>
              <a:t>m</a:t>
            </a:r>
            <a:r>
              <a:rPr b="1" i="0" lang="en-IN" sz="2400" u="none" cap="none" strike="noStrike">
                <a:solidFill>
                  <a:srgbClr val="000000"/>
                </a:solidFill>
                <a:latin typeface="Courier New"/>
                <a:ea typeface="Courier New"/>
                <a:cs typeface="Courier New"/>
                <a:sym typeface="Courier New"/>
              </a:rPr>
              <a:t>=1 to n</a:t>
            </a:r>
            <a:r>
              <a:rPr b="1" baseline="-25000" i="0" lang="en-IN" sz="2400" u="none" cap="none" strike="noStrike">
                <a:solidFill>
                  <a:srgbClr val="000000"/>
                </a:solidFill>
                <a:latin typeface="Courier New"/>
                <a:ea typeface="Courier New"/>
                <a:cs typeface="Courier New"/>
                <a:sym typeface="Courier New"/>
              </a:rPr>
              <a:t>m</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k = k+1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print k</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Output:</a:t>
            </a:r>
            <a:r>
              <a:rPr b="0" i="0" lang="en-IN" sz="2400" u="none" cap="none" strike="noStrike">
                <a:solidFill>
                  <a:srgbClr val="000000"/>
                </a:solidFill>
                <a:latin typeface="Arial"/>
                <a:ea typeface="Arial"/>
                <a:cs typeface="Arial"/>
                <a:sym typeface="Arial"/>
              </a:rPr>
              <a:t> n</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n</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n</a:t>
            </a:r>
            <a:r>
              <a:rPr b="0" baseline="-25000" i="0" lang="en-IN" sz="2400" u="none" cap="none" strike="noStrike">
                <a:solidFill>
                  <a:srgbClr val="000000"/>
                </a:solidFill>
                <a:latin typeface="Arial"/>
                <a:ea typeface="Arial"/>
                <a:cs typeface="Arial"/>
                <a:sym typeface="Arial"/>
              </a:rPr>
              <a:t>m</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308" name="Google Shape;308;p3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What is the value of ctr printed?</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ctr = 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for i = 1 to 10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j = 1 to 50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k = 1 to 10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ctr = ctr + 1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for i = 1 to 20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j = 1 to 60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k = 1 to 10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ctr = ctr + 1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print ctr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Output:</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314" name="Google Shape;314;p3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What is the value of ctr printed?</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ctr = 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for i = 1 to 10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j = 1 to 50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k = 1 to 10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ctr = ctr + 1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for i = 1 to 20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j = 1 to 60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for k = 1 to 10</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			ctr = ctr + 1</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Courier New"/>
                <a:ea typeface="Courier New"/>
                <a:cs typeface="Courier New"/>
                <a:sym typeface="Courier New"/>
              </a:rPr>
              <a:t>print ctr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Output:</a:t>
            </a:r>
            <a:r>
              <a:rPr b="0" i="0" lang="en-IN" sz="2400" u="none" cap="none" strike="noStrike">
                <a:solidFill>
                  <a:srgbClr val="000000"/>
                </a:solidFill>
                <a:latin typeface="Arial"/>
                <a:ea typeface="Arial"/>
                <a:cs typeface="Arial"/>
                <a:sym typeface="Arial"/>
              </a:rPr>
              <a:t> 17,000</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 10 * 50 * 10 + 20 * 60 * 10)</a:t>
            </a:r>
            <a:endParaRPr b="0" i="0" sz="1800" u="none" cap="none" strike="noStrike"/>
          </a:p>
        </p:txBody>
      </p:sp>
      <p:sp>
        <p:nvSpPr>
          <p:cNvPr id="320" name="Google Shape;320;p3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5"/>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In an earlier version of the computer programming language BASIC, the name of a variable is a string of one or two alphanumeric case-insensitive characters. Moreover, a variable name must begin with a letter and must be different from the five keywords of two character length. How many different variable names are there in this version of BASIC?</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326" name="Google Shape;326;p3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6"/>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In an earlier version of the computer programming language BASIC, the name of a variable is a string of one or two alphanumeric case-insensitive characters. Moreover, a variable name must begin with a letter and must be different from the five keywords of two character length. How many different variable names are there in this version of BASIC?</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26 + (26 * 36 - 5)</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26 + 931 = 957</a:t>
            </a:r>
            <a:endParaRPr b="0" i="0" sz="1800" u="none" cap="none" strike="noStrike"/>
          </a:p>
        </p:txBody>
      </p:sp>
      <p:sp>
        <p:nvSpPr>
          <p:cNvPr id="332" name="Google Shape;332;p3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7"/>
          <p:cNvSpPr/>
          <p:nvPr/>
        </p:nvSpPr>
        <p:spPr>
          <a:xfrm>
            <a:off x="271080" y="271080"/>
            <a:ext cx="873972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Eg:</a:t>
            </a:r>
            <a:r>
              <a:rPr b="0" i="0" lang="en-IN" sz="2600" u="none" cap="none" strike="noStrike">
                <a:solidFill>
                  <a:srgbClr val="000000"/>
                </a:solidFill>
                <a:latin typeface="Arial"/>
                <a:ea typeface="Arial"/>
                <a:cs typeface="Arial"/>
                <a:sym typeface="Arial"/>
              </a:rPr>
              <a:t> Suppose the password for a system is 6 characters long where each character is a lowercase letter or a digit. Each password must contain at least one digit. How many possible passwords are there?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Soln:</a:t>
            </a:r>
            <a:r>
              <a:rPr b="0" i="0" lang="en-IN" sz="2600" u="none" cap="none" strike="noStrike">
                <a:solidFill>
                  <a:srgbClr val="000000"/>
                </a:solidFill>
                <a:latin typeface="Arial"/>
                <a:ea typeface="Arial"/>
                <a:cs typeface="Arial"/>
                <a:sym typeface="Arial"/>
              </a:rPr>
              <a:t> … </a:t>
            </a:r>
            <a:endParaRPr b="0" i="0" sz="1800" u="none" cap="none" strike="noStrike"/>
          </a:p>
        </p:txBody>
      </p:sp>
      <p:sp>
        <p:nvSpPr>
          <p:cNvPr id="338" name="Google Shape;338;p3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The kind of problems dealt in this Unit:</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Suppose that a password for an encrypted network packet is 8 to 15 characters long. The password is alphanumeric and case-sensitive. The password has at least one digit and at least one alphabet.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How many passwords a hacker needs to loop through to decode a network packet in the worst-case?</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&lt;You don’t have to try to solve this for now!&gt;</a:t>
            </a:r>
            <a:endParaRPr b="0" i="0" sz="1800" u="none" cap="none" strike="noStrike"/>
          </a:p>
        </p:txBody>
      </p:sp>
      <p:sp>
        <p:nvSpPr>
          <p:cNvPr id="128" name="Google Shape;128;p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8"/>
          <p:cNvSpPr/>
          <p:nvPr/>
        </p:nvSpPr>
        <p:spPr>
          <a:xfrm>
            <a:off x="271080" y="271080"/>
            <a:ext cx="873972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Eg:</a:t>
            </a:r>
            <a:r>
              <a:rPr b="0" i="0" lang="en-IN" sz="2600" u="none" cap="none" strike="noStrike">
                <a:solidFill>
                  <a:srgbClr val="000000"/>
                </a:solidFill>
                <a:latin typeface="Arial"/>
                <a:ea typeface="Arial"/>
                <a:cs typeface="Arial"/>
                <a:sym typeface="Arial"/>
              </a:rPr>
              <a:t> Suppose the password for a system is 6 characters long where each character is a lowercase letter or a digit. Each password must contain at least one digit. How many possible passwords are there?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Soln:</a:t>
            </a:r>
            <a:r>
              <a:rPr b="0" i="0" lang="en-IN" sz="2600" u="none" cap="none" strike="noStrike">
                <a:solidFill>
                  <a:srgbClr val="000000"/>
                </a:solidFill>
                <a:latin typeface="Arial"/>
                <a:ea typeface="Arial"/>
                <a:cs typeface="Arial"/>
                <a:sym typeface="Arial"/>
              </a:rPr>
              <a:t> (36</a:t>
            </a:r>
            <a:r>
              <a:rPr b="0" baseline="30000" i="0" lang="en-IN" sz="2600" u="none" cap="none" strike="noStrike">
                <a:solidFill>
                  <a:srgbClr val="000000"/>
                </a:solidFill>
                <a:latin typeface="Arial"/>
                <a:ea typeface="Arial"/>
                <a:cs typeface="Arial"/>
                <a:sym typeface="Arial"/>
              </a:rPr>
              <a:t>6</a:t>
            </a:r>
            <a:r>
              <a:rPr b="0" i="0" lang="en-IN" sz="2600" u="none" cap="none" strike="noStrike">
                <a:solidFill>
                  <a:srgbClr val="000000"/>
                </a:solidFill>
                <a:latin typeface="Arial"/>
                <a:ea typeface="Arial"/>
                <a:cs typeface="Arial"/>
                <a:sym typeface="Arial"/>
              </a:rPr>
              <a:t> - 26</a:t>
            </a:r>
            <a:r>
              <a:rPr b="0" baseline="30000" i="0" lang="en-IN" sz="2600" u="none" cap="none" strike="noStrike">
                <a:solidFill>
                  <a:srgbClr val="000000"/>
                </a:solidFill>
                <a:latin typeface="Arial"/>
                <a:ea typeface="Arial"/>
                <a:cs typeface="Arial"/>
                <a:sym typeface="Arial"/>
              </a:rPr>
              <a:t>6</a:t>
            </a:r>
            <a:r>
              <a:rPr b="0" i="0" lang="en-IN" sz="2600" u="none" cap="none" strike="noStrike">
                <a:solidFill>
                  <a:srgbClr val="000000"/>
                </a:solidFill>
                <a:latin typeface="Arial"/>
                <a:ea typeface="Arial"/>
                <a:cs typeface="Arial"/>
                <a:sym typeface="Arial"/>
              </a:rPr>
              <a:t>) = 1,867,866,560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Why are the following not correct?</a:t>
            </a:r>
            <a:endParaRPr b="0" i="0" sz="1800" u="none" cap="none" strike="noStrike"/>
          </a:p>
          <a:p>
            <a:pPr indent="-165100" lvl="0" marL="0" marR="0" rtl="0" algn="l">
              <a:lnSpc>
                <a:spcPct val="100000"/>
              </a:lnSpc>
              <a:spcBef>
                <a:spcPts val="0"/>
              </a:spcBef>
              <a:spcAft>
                <a:spcPts val="0"/>
              </a:spcAft>
              <a:buClr>
                <a:srgbClr val="000000"/>
              </a:buClr>
              <a:buSzPts val="2600"/>
              <a:buFont typeface="Arial"/>
              <a:buChar char="●"/>
            </a:pPr>
            <a:r>
              <a:rPr b="0" i="0" lang="en-IN" sz="2600" u="none" cap="none" strike="noStrike">
                <a:solidFill>
                  <a:srgbClr val="000000"/>
                </a:solidFill>
                <a:latin typeface="Arial"/>
                <a:ea typeface="Arial"/>
                <a:cs typeface="Arial"/>
                <a:sym typeface="Arial"/>
              </a:rPr>
              <a:t>36</a:t>
            </a:r>
            <a:r>
              <a:rPr b="0" baseline="30000" i="0" lang="en-IN" sz="2600" u="none" cap="none" strike="noStrike">
                <a:solidFill>
                  <a:srgbClr val="000000"/>
                </a:solidFill>
                <a:latin typeface="Arial"/>
                <a:ea typeface="Arial"/>
                <a:cs typeface="Arial"/>
                <a:sym typeface="Arial"/>
              </a:rPr>
              <a:t>5</a:t>
            </a:r>
            <a:r>
              <a:rPr b="0" i="0" lang="en-IN" sz="2600" u="none" cap="none" strike="noStrike">
                <a:solidFill>
                  <a:srgbClr val="000000"/>
                </a:solidFill>
                <a:latin typeface="Arial"/>
                <a:ea typeface="Arial"/>
                <a:cs typeface="Arial"/>
                <a:sym typeface="Arial"/>
              </a:rPr>
              <a:t> * 10 = 604,661,760</a:t>
            </a:r>
            <a:endParaRPr b="0" i="0" sz="1800" u="none" cap="none" strike="noStrike"/>
          </a:p>
          <a:p>
            <a:pPr indent="-165100" lvl="0" marL="0" marR="0" rtl="0" algn="l">
              <a:lnSpc>
                <a:spcPct val="100000"/>
              </a:lnSpc>
              <a:spcBef>
                <a:spcPts val="0"/>
              </a:spcBef>
              <a:spcAft>
                <a:spcPts val="0"/>
              </a:spcAft>
              <a:buClr>
                <a:srgbClr val="000000"/>
              </a:buClr>
              <a:buSzPts val="2600"/>
              <a:buFont typeface="Arial"/>
              <a:buChar char="●"/>
            </a:pPr>
            <a:r>
              <a:rPr b="0" i="0" lang="en-IN" sz="2600" u="none" cap="none" strike="noStrike">
                <a:solidFill>
                  <a:srgbClr val="000000"/>
                </a:solidFill>
                <a:latin typeface="Arial"/>
                <a:ea typeface="Arial"/>
                <a:cs typeface="Arial"/>
                <a:sym typeface="Arial"/>
              </a:rPr>
              <a:t>36</a:t>
            </a:r>
            <a:r>
              <a:rPr b="0" baseline="30000" i="0" lang="en-IN" sz="2600" u="none" cap="none" strike="noStrike">
                <a:solidFill>
                  <a:srgbClr val="000000"/>
                </a:solidFill>
                <a:latin typeface="Arial"/>
                <a:ea typeface="Arial"/>
                <a:cs typeface="Arial"/>
                <a:sym typeface="Arial"/>
              </a:rPr>
              <a:t>5</a:t>
            </a:r>
            <a:r>
              <a:rPr b="0" i="0" lang="en-IN" sz="2600" u="none" cap="none" strike="noStrike">
                <a:solidFill>
                  <a:srgbClr val="000000"/>
                </a:solidFill>
                <a:latin typeface="Arial"/>
                <a:ea typeface="Arial"/>
                <a:cs typeface="Arial"/>
                <a:sym typeface="Arial"/>
              </a:rPr>
              <a:t> * 10 * 6 = 3,627,970,560</a:t>
            </a:r>
            <a:endParaRPr b="0" i="0" sz="1800" u="none" cap="none" strike="noStrike"/>
          </a:p>
          <a:p>
            <a:pPr indent="-165100" lvl="0" marL="0" marR="0" rtl="0" algn="l">
              <a:lnSpc>
                <a:spcPct val="100000"/>
              </a:lnSpc>
              <a:spcBef>
                <a:spcPts val="0"/>
              </a:spcBef>
              <a:spcAft>
                <a:spcPts val="0"/>
              </a:spcAft>
              <a:buClr>
                <a:srgbClr val="000000"/>
              </a:buClr>
              <a:buSzPts val="2600"/>
              <a:buFont typeface="Arial"/>
              <a:buChar char="●"/>
            </a:pPr>
            <a:r>
              <a:rPr b="0" i="0" lang="en-IN" sz="2600" u="none" cap="none" strike="noStrike">
                <a:solidFill>
                  <a:srgbClr val="000000"/>
                </a:solidFill>
                <a:latin typeface="Arial"/>
                <a:ea typeface="Arial"/>
                <a:cs typeface="Arial"/>
                <a:sym typeface="Arial"/>
              </a:rPr>
              <a:t>36</a:t>
            </a:r>
            <a:r>
              <a:rPr b="0" baseline="30000" i="0" lang="en-IN" sz="2600" u="none" cap="none" strike="noStrike">
                <a:solidFill>
                  <a:srgbClr val="000000"/>
                </a:solidFill>
                <a:latin typeface="Arial"/>
                <a:ea typeface="Arial"/>
                <a:cs typeface="Arial"/>
                <a:sym typeface="Arial"/>
              </a:rPr>
              <a:t>5</a:t>
            </a:r>
            <a:r>
              <a:rPr b="0" i="0" lang="en-IN" sz="2600" u="none" cap="none" strike="noStrike">
                <a:solidFill>
                  <a:srgbClr val="000000"/>
                </a:solidFill>
                <a:latin typeface="Arial"/>
                <a:ea typeface="Arial"/>
                <a:cs typeface="Arial"/>
                <a:sym typeface="Arial"/>
              </a:rPr>
              <a:t> + 10 * 6 = 60,466,236</a:t>
            </a:r>
            <a:endParaRPr b="0" i="0" sz="1800" u="none" cap="none" strike="noStrike"/>
          </a:p>
          <a:p>
            <a:pPr indent="-165100" lvl="0" marL="0" marR="0" rtl="0" algn="l">
              <a:lnSpc>
                <a:spcPct val="100000"/>
              </a:lnSpc>
              <a:spcBef>
                <a:spcPts val="0"/>
              </a:spcBef>
              <a:spcAft>
                <a:spcPts val="0"/>
              </a:spcAft>
              <a:buClr>
                <a:srgbClr val="000000"/>
              </a:buClr>
              <a:buSzPts val="2600"/>
              <a:buFont typeface="Arial"/>
              <a:buChar char="●"/>
            </a:pPr>
            <a:r>
              <a:rPr b="0" i="0" lang="en-IN" sz="2600" u="none" cap="none" strike="noStrike">
                <a:solidFill>
                  <a:srgbClr val="000000"/>
                </a:solidFill>
                <a:latin typeface="Arial"/>
                <a:ea typeface="Arial"/>
                <a:cs typeface="Arial"/>
                <a:sym typeface="Arial"/>
              </a:rPr>
              <a:t>(26</a:t>
            </a:r>
            <a:r>
              <a:rPr b="0" baseline="30000" i="0" lang="en-IN" sz="2600" u="none" cap="none" strike="noStrike">
                <a:solidFill>
                  <a:srgbClr val="000000"/>
                </a:solidFill>
                <a:latin typeface="Arial"/>
                <a:ea typeface="Arial"/>
                <a:cs typeface="Arial"/>
                <a:sym typeface="Arial"/>
              </a:rPr>
              <a:t>5</a:t>
            </a:r>
            <a:r>
              <a:rPr b="0" i="0" lang="en-IN" sz="2600" u="none" cap="none" strike="noStrike">
                <a:solidFill>
                  <a:srgbClr val="000000"/>
                </a:solidFill>
                <a:latin typeface="Arial"/>
                <a:ea typeface="Arial"/>
                <a:cs typeface="Arial"/>
                <a:sym typeface="Arial"/>
              </a:rPr>
              <a:t> + 10) * 6 = 71,288,316</a:t>
            </a:r>
            <a:endParaRPr b="0" i="0" sz="1800" u="none" cap="none" strike="noStrike"/>
          </a:p>
        </p:txBody>
      </p:sp>
      <p:sp>
        <p:nvSpPr>
          <p:cNvPr id="344" name="Google Shape;344;p3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9"/>
          <p:cNvSpPr/>
          <p:nvPr/>
        </p:nvSpPr>
        <p:spPr>
          <a:xfrm>
            <a:off x="271080" y="271080"/>
            <a:ext cx="873972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Eg:</a:t>
            </a:r>
            <a:r>
              <a:rPr b="0" i="0" lang="en-IN" sz="2600" u="none" cap="none" strike="noStrike">
                <a:solidFill>
                  <a:srgbClr val="000000"/>
                </a:solidFill>
                <a:latin typeface="Arial"/>
                <a:ea typeface="Arial"/>
                <a:cs typeface="Arial"/>
                <a:sym typeface="Arial"/>
              </a:rPr>
              <a:t> Suppose the password for a system is 6 to 8 characters long where each character is a lowercase letter or a digit. Each password must contain at least one digit. How many possible passwords are there?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350" name="Google Shape;350;p3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0"/>
          <p:cNvSpPr/>
          <p:nvPr/>
        </p:nvSpPr>
        <p:spPr>
          <a:xfrm>
            <a:off x="271080" y="271080"/>
            <a:ext cx="873972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Eg:</a:t>
            </a:r>
            <a:r>
              <a:rPr b="0" i="0" lang="en-IN" sz="2600" u="none" cap="none" strike="noStrike">
                <a:solidFill>
                  <a:srgbClr val="000000"/>
                </a:solidFill>
                <a:latin typeface="Arial"/>
                <a:ea typeface="Arial"/>
                <a:cs typeface="Arial"/>
                <a:sym typeface="Arial"/>
              </a:rPr>
              <a:t> Suppose the password for a system is 6 to 8 characters long where each character is a lowercase letter or a digit. Each password must contain at least one digit. How many possible passwords are there?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Soln:</a:t>
            </a:r>
            <a:r>
              <a:rPr b="0" i="0" lang="en-IN" sz="2600" u="none" cap="none" strike="noStrike">
                <a:solidFill>
                  <a:srgbClr val="000000"/>
                </a:solidFill>
                <a:latin typeface="Arial"/>
                <a:ea typeface="Arial"/>
                <a:cs typeface="Arial"/>
                <a:sym typeface="Arial"/>
              </a:rPr>
              <a:t> (36</a:t>
            </a:r>
            <a:r>
              <a:rPr b="0" baseline="30000" i="0" lang="en-IN" sz="2600" u="none" cap="none" strike="noStrike">
                <a:solidFill>
                  <a:srgbClr val="000000"/>
                </a:solidFill>
                <a:latin typeface="Arial"/>
                <a:ea typeface="Arial"/>
                <a:cs typeface="Arial"/>
                <a:sym typeface="Arial"/>
              </a:rPr>
              <a:t>6</a:t>
            </a:r>
            <a:r>
              <a:rPr b="0" i="0" lang="en-IN" sz="2600" u="none" cap="none" strike="noStrike">
                <a:solidFill>
                  <a:srgbClr val="000000"/>
                </a:solidFill>
                <a:latin typeface="Arial"/>
                <a:ea typeface="Arial"/>
                <a:cs typeface="Arial"/>
                <a:sym typeface="Arial"/>
              </a:rPr>
              <a:t> - 26</a:t>
            </a:r>
            <a:r>
              <a:rPr b="0" baseline="30000" i="0" lang="en-IN" sz="2600" u="none" cap="none" strike="noStrike">
                <a:solidFill>
                  <a:srgbClr val="000000"/>
                </a:solidFill>
                <a:latin typeface="Arial"/>
                <a:ea typeface="Arial"/>
                <a:cs typeface="Arial"/>
                <a:sym typeface="Arial"/>
              </a:rPr>
              <a:t>6</a:t>
            </a:r>
            <a:r>
              <a:rPr b="0" i="0" lang="en-IN" sz="2600" u="none" cap="none" strike="noStrike">
                <a:solidFill>
                  <a:srgbClr val="000000"/>
                </a:solidFill>
                <a:latin typeface="Arial"/>
                <a:ea typeface="Arial"/>
                <a:cs typeface="Arial"/>
                <a:sym typeface="Arial"/>
              </a:rPr>
              <a:t>) + (36</a:t>
            </a:r>
            <a:r>
              <a:rPr b="0" baseline="30000" i="0" lang="en-IN" sz="2600" u="none" cap="none" strike="noStrike">
                <a:solidFill>
                  <a:srgbClr val="000000"/>
                </a:solidFill>
                <a:latin typeface="Arial"/>
                <a:ea typeface="Arial"/>
                <a:cs typeface="Arial"/>
                <a:sym typeface="Arial"/>
              </a:rPr>
              <a:t>7</a:t>
            </a:r>
            <a:r>
              <a:rPr b="0" i="0" lang="en-IN" sz="2600" u="none" cap="none" strike="noStrike">
                <a:solidFill>
                  <a:srgbClr val="000000"/>
                </a:solidFill>
                <a:latin typeface="Arial"/>
                <a:ea typeface="Arial"/>
                <a:cs typeface="Arial"/>
                <a:sym typeface="Arial"/>
              </a:rPr>
              <a:t> - 26</a:t>
            </a:r>
            <a:r>
              <a:rPr b="0" baseline="30000" i="0" lang="en-IN" sz="2600" u="none" cap="none" strike="noStrike">
                <a:solidFill>
                  <a:srgbClr val="000000"/>
                </a:solidFill>
                <a:latin typeface="Arial"/>
                <a:ea typeface="Arial"/>
                <a:cs typeface="Arial"/>
                <a:sym typeface="Arial"/>
              </a:rPr>
              <a:t>7</a:t>
            </a:r>
            <a:r>
              <a:rPr b="0" i="0" lang="en-IN" sz="2600" u="none" cap="none" strike="noStrike">
                <a:solidFill>
                  <a:srgbClr val="000000"/>
                </a:solidFill>
                <a:latin typeface="Arial"/>
                <a:ea typeface="Arial"/>
                <a:cs typeface="Arial"/>
                <a:sym typeface="Arial"/>
              </a:rPr>
              <a:t>) + (36</a:t>
            </a:r>
            <a:r>
              <a:rPr b="0" baseline="30000" i="0" lang="en-IN" sz="2600" u="none" cap="none" strike="noStrike">
                <a:solidFill>
                  <a:srgbClr val="000000"/>
                </a:solidFill>
                <a:latin typeface="Arial"/>
                <a:ea typeface="Arial"/>
                <a:cs typeface="Arial"/>
                <a:sym typeface="Arial"/>
              </a:rPr>
              <a:t>8</a:t>
            </a:r>
            <a:r>
              <a:rPr b="0" i="0" lang="en-IN" sz="2600" u="none" cap="none" strike="noStrike">
                <a:solidFill>
                  <a:srgbClr val="000000"/>
                </a:solidFill>
                <a:latin typeface="Arial"/>
                <a:ea typeface="Arial"/>
                <a:cs typeface="Arial"/>
                <a:sym typeface="Arial"/>
              </a:rPr>
              <a:t> - 26</a:t>
            </a:r>
            <a:r>
              <a:rPr b="0" baseline="30000" i="0" lang="en-IN" sz="2600" u="none" cap="none" strike="noStrike">
                <a:solidFill>
                  <a:srgbClr val="000000"/>
                </a:solidFill>
                <a:latin typeface="Arial"/>
                <a:ea typeface="Arial"/>
                <a:cs typeface="Arial"/>
                <a:sym typeface="Arial"/>
              </a:rPr>
              <a:t>8</a:t>
            </a:r>
            <a:r>
              <a:rPr b="0" i="0" lang="en-IN" sz="26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356" name="Google Shape;356;p4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1"/>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An RTO in India has an unique code. For example, the code for Jayanagar-Bangalore is KA05. Suppose the licence number plates issued by the Jayanagar RTO are in the format KA05-XX-YYYY, where an ‘X’ represents an uppercase English letter and a ‘Y’ represents a digit. How many unique licence numbers the Jayanagar RTO can issue?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different bit strings of length eight are there?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362" name="Google Shape;362;p4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2"/>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An RTO in India has an unique code. For example, the code for Jayanagar-Bangalore is KA05. Suppose the licence number plates issued by the Jayanagar RTO are in the format KA05-XX-YYYY, where an ‘X’ represents an uppercase English letter and a ‘Y’ represents a digit. How many unique licence numbers the Jayanagar RTO can issue?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26 * 26 * 10 * 10 * 10 * 10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26</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10</a:t>
            </a:r>
            <a:r>
              <a:rPr b="0" baseline="30000" i="0" lang="en-IN" sz="2400" u="none" cap="none" strike="noStrike">
                <a:solidFill>
                  <a:srgbClr val="000000"/>
                </a:solidFill>
                <a:latin typeface="Arial"/>
                <a:ea typeface="Arial"/>
                <a:cs typeface="Arial"/>
                <a:sym typeface="Arial"/>
              </a:rPr>
              <a:t>4</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6,760,000</a:t>
            </a:r>
            <a:endParaRPr b="0" i="0" sz="1800" u="none" cap="none" strike="noStrike"/>
          </a:p>
        </p:txBody>
      </p:sp>
      <p:sp>
        <p:nvSpPr>
          <p:cNvPr id="368" name="Google Shape;368;p4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different bit strings of length eight are there?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2 * 2 * 2 * 2 * 2 * 2 * 2 * 2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2</a:t>
            </a:r>
            <a:r>
              <a:rPr b="0" baseline="30000" i="0" lang="en-IN" sz="2400" u="none" cap="none" strike="noStrike">
                <a:solidFill>
                  <a:srgbClr val="000000"/>
                </a:solidFill>
                <a:latin typeface="Arial"/>
                <a:ea typeface="Arial"/>
                <a:cs typeface="Arial"/>
                <a:sym typeface="Arial"/>
              </a:rPr>
              <a:t>8</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256</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How many bit strings of length eight starts with “1” </a:t>
            </a:r>
            <a:r>
              <a:rPr b="1" i="0" lang="en-IN" sz="2400" u="none" cap="none" strike="noStrike">
                <a:solidFill>
                  <a:srgbClr val="000000"/>
                </a:solidFill>
                <a:latin typeface="Arial"/>
                <a:ea typeface="Arial"/>
                <a:cs typeface="Arial"/>
                <a:sym typeface="Arial"/>
              </a:rPr>
              <a:t>and</a:t>
            </a:r>
            <a:r>
              <a:rPr b="0" i="0" lang="en-IN" sz="2400" u="none" cap="none" strike="noStrike">
                <a:solidFill>
                  <a:srgbClr val="000000"/>
                </a:solidFill>
                <a:latin typeface="Arial"/>
                <a:ea typeface="Arial"/>
                <a:cs typeface="Arial"/>
                <a:sym typeface="Arial"/>
              </a:rPr>
              <a:t> ends with “00”?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374" name="Google Shape;374;p4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How many bit strings of length eight start with a ‘1’ </a:t>
            </a:r>
            <a:r>
              <a:rPr b="1" i="0" lang="en-IN" sz="2400" u="none" cap="none" strike="noStrike">
                <a:solidFill>
                  <a:srgbClr val="000000"/>
                </a:solidFill>
                <a:latin typeface="Arial"/>
                <a:ea typeface="Arial"/>
                <a:cs typeface="Arial"/>
                <a:sym typeface="Arial"/>
              </a:rPr>
              <a:t>and</a:t>
            </a:r>
            <a:r>
              <a:rPr b="0" i="0" lang="en-IN" sz="2400" u="none" cap="none" strike="noStrike">
                <a:solidFill>
                  <a:srgbClr val="000000"/>
                </a:solidFill>
                <a:latin typeface="Arial"/>
                <a:ea typeface="Arial"/>
                <a:cs typeface="Arial"/>
                <a:sym typeface="Arial"/>
              </a:rPr>
              <a:t> end with ‘00’?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1 * 2 * 2 * 2 * 2 * 2 * 1 * 1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2</a:t>
            </a:r>
            <a:r>
              <a:rPr b="0" baseline="30000" i="0" lang="en-IN" sz="2400" u="none" cap="none" strike="noStrike">
                <a:solidFill>
                  <a:srgbClr val="000000"/>
                </a:solidFill>
                <a:latin typeface="Arial"/>
                <a:ea typeface="Arial"/>
                <a:cs typeface="Arial"/>
                <a:sym typeface="Arial"/>
              </a:rPr>
              <a:t>5</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32</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eight start with a ‘1’ </a:t>
            </a:r>
            <a:r>
              <a:rPr b="1" i="0" lang="en-IN" sz="2400" u="none" cap="none" strike="noStrike">
                <a:solidFill>
                  <a:srgbClr val="000000"/>
                </a:solidFill>
                <a:latin typeface="Arial"/>
                <a:ea typeface="Arial"/>
                <a:cs typeface="Arial"/>
                <a:sym typeface="Arial"/>
              </a:rPr>
              <a:t>or</a:t>
            </a:r>
            <a:r>
              <a:rPr b="0" i="0" lang="en-IN" sz="2400" u="none" cap="none" strike="noStrike">
                <a:solidFill>
                  <a:srgbClr val="000000"/>
                </a:solidFill>
                <a:latin typeface="Arial"/>
                <a:ea typeface="Arial"/>
                <a:cs typeface="Arial"/>
                <a:sym typeface="Arial"/>
              </a:rPr>
              <a:t> end with ‘00’?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380" name="Google Shape;380;p4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5"/>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eight start with a ‘1’ </a:t>
            </a:r>
            <a:r>
              <a:rPr b="1" i="0" lang="en-IN" sz="2400" u="none" cap="none" strike="noStrike">
                <a:solidFill>
                  <a:srgbClr val="000000"/>
                </a:solidFill>
                <a:latin typeface="Arial"/>
                <a:ea typeface="Arial"/>
                <a:cs typeface="Arial"/>
                <a:sym typeface="Arial"/>
              </a:rPr>
              <a:t>or</a:t>
            </a:r>
            <a:r>
              <a:rPr b="0" i="0" lang="en-IN" sz="2400" u="none" cap="none" strike="noStrike">
                <a:solidFill>
                  <a:srgbClr val="000000"/>
                </a:solidFill>
                <a:latin typeface="Arial"/>
                <a:ea typeface="Arial"/>
                <a:cs typeface="Arial"/>
                <a:sym typeface="Arial"/>
              </a:rPr>
              <a:t> end with ‘00’?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It is not 2</a:t>
            </a:r>
            <a:r>
              <a:rPr b="0" baseline="30000" i="0" lang="en-IN" sz="2400" u="none" cap="none" strike="noStrike">
                <a:solidFill>
                  <a:srgbClr val="000000"/>
                </a:solidFill>
                <a:latin typeface="Arial"/>
                <a:ea typeface="Arial"/>
                <a:cs typeface="Arial"/>
                <a:sym typeface="Arial"/>
              </a:rPr>
              <a:t>7</a:t>
            </a:r>
            <a:r>
              <a:rPr b="0" i="0" lang="en-IN" sz="2400" u="none" cap="none" strike="noStrike">
                <a:solidFill>
                  <a:srgbClr val="000000"/>
                </a:solidFill>
                <a:latin typeface="Arial"/>
                <a:ea typeface="Arial"/>
                <a:cs typeface="Arial"/>
                <a:sym typeface="Arial"/>
              </a:rPr>
              <a:t> + 2</a:t>
            </a:r>
            <a:r>
              <a:rPr b="0" baseline="30000" i="0" lang="en-IN" sz="2400" u="none" cap="none" strike="noStrike">
                <a:solidFill>
                  <a:srgbClr val="000000"/>
                </a:solidFill>
                <a:latin typeface="Arial"/>
                <a:ea typeface="Arial"/>
                <a:cs typeface="Arial"/>
                <a:sym typeface="Arial"/>
              </a:rPr>
              <a:t>6</a:t>
            </a:r>
            <a:r>
              <a:rPr b="0" i="0" lang="en-IN" sz="2400" u="none" cap="none" strike="noStrike">
                <a:solidFill>
                  <a:srgbClr val="000000"/>
                </a:solidFill>
                <a:latin typeface="Arial"/>
                <a:ea typeface="Arial"/>
                <a:cs typeface="Arial"/>
                <a:sym typeface="Arial"/>
              </a:rPr>
              <a:t> because the objects like 1xxxxx00 are counted twice.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2</a:t>
            </a:r>
            <a:r>
              <a:rPr b="0" baseline="30000" i="0" lang="en-IN" sz="2400" u="none" cap="none" strike="noStrike">
                <a:solidFill>
                  <a:srgbClr val="000000"/>
                </a:solidFill>
                <a:latin typeface="Arial"/>
                <a:ea typeface="Arial"/>
                <a:cs typeface="Arial"/>
                <a:sym typeface="Arial"/>
              </a:rPr>
              <a:t>7</a:t>
            </a:r>
            <a:r>
              <a:rPr b="0" i="0" lang="en-IN" sz="2400" u="none" cap="none" strike="noStrike">
                <a:solidFill>
                  <a:srgbClr val="000000"/>
                </a:solidFill>
                <a:latin typeface="Arial"/>
                <a:ea typeface="Arial"/>
                <a:cs typeface="Arial"/>
                <a:sym typeface="Arial"/>
              </a:rPr>
              <a:t> + 2</a:t>
            </a:r>
            <a:r>
              <a:rPr b="0" baseline="30000" i="0" lang="en-IN" sz="2400" u="none" cap="none" strike="noStrike">
                <a:solidFill>
                  <a:srgbClr val="000000"/>
                </a:solidFill>
                <a:latin typeface="Arial"/>
                <a:ea typeface="Arial"/>
                <a:cs typeface="Arial"/>
                <a:sym typeface="Arial"/>
              </a:rPr>
              <a:t>6</a:t>
            </a:r>
            <a:r>
              <a:rPr b="0" i="0" lang="en-IN" sz="2400" u="none" cap="none" strike="noStrike">
                <a:solidFill>
                  <a:srgbClr val="000000"/>
                </a:solidFill>
                <a:latin typeface="Arial"/>
                <a:ea typeface="Arial"/>
                <a:cs typeface="Arial"/>
                <a:sym typeface="Arial"/>
              </a:rPr>
              <a:t> - 2</a:t>
            </a:r>
            <a:r>
              <a:rPr b="0" baseline="30000" i="0" lang="en-IN" sz="2400" u="none" cap="none" strike="noStrike">
                <a:solidFill>
                  <a:srgbClr val="000000"/>
                </a:solidFill>
                <a:latin typeface="Arial"/>
                <a:ea typeface="Arial"/>
                <a:cs typeface="Arial"/>
                <a:sym typeface="Arial"/>
              </a:rPr>
              <a:t>5</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128 + 64 - 32</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160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Alternate method:</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2</a:t>
            </a:r>
            <a:r>
              <a:rPr b="0" baseline="30000" i="0" lang="en-IN" sz="2400" u="none" cap="none" strike="noStrike">
                <a:solidFill>
                  <a:srgbClr val="000000"/>
                </a:solidFill>
                <a:latin typeface="Arial"/>
                <a:ea typeface="Arial"/>
                <a:cs typeface="Arial"/>
                <a:sym typeface="Arial"/>
              </a:rPr>
              <a:t>8</a:t>
            </a:r>
            <a:r>
              <a:rPr b="0" i="0" lang="en-IN" sz="2400" u="none" cap="none" strike="noStrike">
                <a:solidFill>
                  <a:srgbClr val="000000"/>
                </a:solidFill>
                <a:latin typeface="Arial"/>
                <a:ea typeface="Arial"/>
                <a:cs typeface="Arial"/>
                <a:sym typeface="Arial"/>
              </a:rPr>
              <a:t> - (1 * 2</a:t>
            </a:r>
            <a:r>
              <a:rPr b="0" baseline="30000" i="0" lang="en-IN" sz="2400" u="none" cap="none" strike="noStrike">
                <a:solidFill>
                  <a:srgbClr val="000000"/>
                </a:solidFill>
                <a:latin typeface="Arial"/>
                <a:ea typeface="Arial"/>
                <a:cs typeface="Arial"/>
                <a:sym typeface="Arial"/>
              </a:rPr>
              <a:t>5</a:t>
            </a:r>
            <a:r>
              <a:rPr b="0" i="0" lang="en-IN" sz="2400" u="none" cap="none" strike="noStrike">
                <a:solidFill>
                  <a:srgbClr val="000000"/>
                </a:solidFill>
                <a:latin typeface="Arial"/>
                <a:ea typeface="Arial"/>
                <a:cs typeface="Arial"/>
                <a:sym typeface="Arial"/>
              </a:rPr>
              <a:t> * 3)</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256 - 96</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160</a:t>
            </a:r>
            <a:endParaRPr b="0" i="0" sz="1800" u="none" cap="none" strike="noStrike"/>
          </a:p>
        </p:txBody>
      </p:sp>
      <p:sp>
        <p:nvSpPr>
          <p:cNvPr id="386" name="Google Shape;386;p4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6"/>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The Inclusion-Exclusion Principle</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(aka Subtraction Principle)</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It’s essentially subtracting some cases out of the Sum rule.</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In the Sum rule, we add the possibilities of two stages of the procedure because there is no overlap among the stages.</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In cases where there is a partial overlap between the stages of the procedure, we need to subtract the common cases after applying the Sum rule.</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|A</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U A</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|A</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 |A</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|A</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a:t>
            </a:r>
            <a:r>
              <a:rPr b="1" i="0" lang="en-IN" sz="2400" u="none" cap="none" strike="noStrike">
                <a:solidFill>
                  <a:srgbClr val="000000"/>
                </a:solidFill>
                <a:latin typeface="Arial"/>
                <a:ea typeface="Arial"/>
                <a:cs typeface="Arial"/>
                <a:sym typeface="Arial"/>
              </a:rPr>
              <a:t>∩</a:t>
            </a:r>
            <a:r>
              <a:rPr b="0" i="0" lang="en-IN" sz="2400" u="none" cap="none" strike="noStrike">
                <a:solidFill>
                  <a:srgbClr val="000000"/>
                </a:solidFill>
                <a:latin typeface="Arial"/>
                <a:ea typeface="Arial"/>
                <a:cs typeface="Arial"/>
                <a:sym typeface="Arial"/>
              </a:rPr>
              <a:t> A</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a:t>
            </a:r>
            <a:endParaRPr b="0" i="0" sz="1800" u="none" cap="none" strike="noStrike"/>
          </a:p>
        </p:txBody>
      </p:sp>
      <p:sp>
        <p:nvSpPr>
          <p:cNvPr id="392" name="Google Shape;392;p4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7"/>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subsets of a set with 100 elements have more than one element?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A palindrome is a string that reads same backwards as forwards. How many bit strings of length n are palindromes?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398" name="Google Shape;398;p4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5"/>
          <p:cNvSpPr/>
          <p:nvPr/>
        </p:nvSpPr>
        <p:spPr>
          <a:xfrm>
            <a:off x="158400" y="271080"/>
            <a:ext cx="889272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Topics to be covered in Counting:</a:t>
            </a:r>
            <a:endParaRPr b="1" i="0" sz="2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1" sz="2400"/>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The Product Rule and the Sum Rule</a:t>
            </a:r>
            <a:endParaRPr b="0" i="0" sz="2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sz="2400"/>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The Pigeonhole Principle</a:t>
            </a:r>
            <a:endParaRPr b="0" i="0" sz="2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sz="2400"/>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Permutation and Combination</a:t>
            </a:r>
            <a:endParaRPr b="0" i="0" sz="2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sz="2400"/>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Binomial Theorem and Coefficients</a:t>
            </a:r>
            <a:endParaRPr b="0" i="0" sz="1800" u="none" cap="none" strike="noStrike"/>
          </a:p>
          <a:p>
            <a:pPr indent="0" lvl="0" marL="457200" marR="0" rtl="0" algn="l">
              <a:lnSpc>
                <a:spcPct val="115000"/>
              </a:lnSpc>
              <a:spcBef>
                <a:spcPts val="0"/>
              </a:spcBef>
              <a:spcAft>
                <a:spcPts val="0"/>
              </a:spcAft>
              <a:buNone/>
            </a:pPr>
            <a:r>
              <a:t/>
            </a:r>
            <a:endParaRPr b="0" i="0" sz="1800" u="none" cap="none" strike="noStrike"/>
          </a:p>
        </p:txBody>
      </p:sp>
      <p:sp>
        <p:nvSpPr>
          <p:cNvPr id="134" name="Google Shape;134;p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8"/>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subsets of a set with 100 elements have more than one element?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2</a:t>
            </a:r>
            <a:r>
              <a:rPr b="0" baseline="30000" i="0" lang="en-IN" sz="2400" u="none" cap="none" strike="noStrike">
                <a:solidFill>
                  <a:srgbClr val="000000"/>
                </a:solidFill>
                <a:latin typeface="Arial"/>
                <a:ea typeface="Arial"/>
                <a:cs typeface="Arial"/>
                <a:sym typeface="Arial"/>
              </a:rPr>
              <a:t>100</a:t>
            </a:r>
            <a:r>
              <a:rPr b="0" i="0" lang="en-IN" sz="2400" u="none" cap="none" strike="noStrike">
                <a:solidFill>
                  <a:srgbClr val="000000"/>
                </a:solidFill>
                <a:latin typeface="Arial"/>
                <a:ea typeface="Arial"/>
                <a:cs typeface="Arial"/>
                <a:sym typeface="Arial"/>
              </a:rPr>
              <a:t> - (1+100)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A palindrome is a string that reads same backwards as forwards. How many bit strings of length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are palindromes?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2</a:t>
            </a:r>
            <a:r>
              <a:rPr b="1" baseline="30000" i="0" lang="en-IN" sz="2400" u="none" cap="none" strike="noStrike">
                <a:solidFill>
                  <a:srgbClr val="000000"/>
                </a:solidFill>
                <a:latin typeface="Arial"/>
                <a:ea typeface="Arial"/>
                <a:cs typeface="Arial"/>
                <a:sym typeface="Arial"/>
              </a:rPr>
              <a:t>ceil(n/2)</a:t>
            </a:r>
            <a:endParaRPr b="0" i="0" sz="1800" u="none" cap="none" strike="noStrike"/>
          </a:p>
        </p:txBody>
      </p:sp>
      <p:sp>
        <p:nvSpPr>
          <p:cNvPr id="404" name="Google Shape;404;p4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9"/>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In how many ways can a photographer at a wedding arrange 6 people in a row from a group of 10 people, where the bride and the groom are among these 10 people, if</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the bride must be in the picture?</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both bride and groom must be in the picture?</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exactly one of the bride and the groom is in the picture?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a.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b.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c. … </a:t>
            </a:r>
            <a:endParaRPr b="0" i="0" sz="1800" u="none" cap="none" strike="noStrike"/>
          </a:p>
        </p:txBody>
      </p:sp>
      <p:sp>
        <p:nvSpPr>
          <p:cNvPr id="410" name="Google Shape;410;p4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0"/>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In how many ways can a photographer at a wedding arrange 6 people in a row from a group of 10 people, where the bride and the groom are among these 10 people, if</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the bride must be in the picture?</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both bride and groom must be in the picture?</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exactly one of the bride and the groom is in the picture?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10*9*8*7*6*5 = </a:t>
            </a:r>
            <a:r>
              <a:rPr b="1" i="0" lang="en-IN" sz="2400" u="none" cap="none" strike="noStrike">
                <a:solidFill>
                  <a:srgbClr val="000000"/>
                </a:solidFill>
                <a:latin typeface="Arial"/>
                <a:ea typeface="Arial"/>
                <a:cs typeface="Arial"/>
                <a:sym typeface="Arial"/>
              </a:rPr>
              <a:t>151200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a. 	</a:t>
            </a:r>
            <a:r>
              <a:rPr b="1" i="0" lang="en-IN" sz="2400" u="none" cap="none" strike="noStrike">
                <a:solidFill>
                  <a:srgbClr val="000000"/>
                </a:solidFill>
                <a:latin typeface="Arial"/>
                <a:ea typeface="Arial"/>
                <a:cs typeface="Arial"/>
                <a:sym typeface="Arial"/>
              </a:rPr>
              <a:t>151200</a:t>
            </a:r>
            <a:r>
              <a:rPr b="0" i="0" lang="en-IN" sz="2400" u="none" cap="none" strike="noStrike">
                <a:solidFill>
                  <a:srgbClr val="000000"/>
                </a:solidFill>
                <a:latin typeface="Arial"/>
                <a:ea typeface="Arial"/>
                <a:cs typeface="Arial"/>
                <a:sym typeface="Arial"/>
              </a:rPr>
              <a:t> - (9*8*7*6*5*4) = </a:t>
            </a:r>
            <a:r>
              <a:rPr b="1" i="0" lang="en-IN" sz="2400" u="none" cap="none" strike="noStrike">
                <a:solidFill>
                  <a:srgbClr val="000000"/>
                </a:solidFill>
                <a:latin typeface="Arial"/>
                <a:ea typeface="Arial"/>
                <a:cs typeface="Arial"/>
                <a:sym typeface="Arial"/>
              </a:rPr>
              <a:t>90720</a:t>
            </a:r>
            <a:r>
              <a:rPr b="0" i="0" lang="en-IN" sz="2400" u="none" cap="none" strike="noStrike">
                <a:solidFill>
                  <a:srgbClr val="000000"/>
                </a:solidFill>
                <a:latin typeface="Arial"/>
                <a:ea typeface="Arial"/>
                <a:cs typeface="Arial"/>
                <a:sym typeface="Arial"/>
              </a:rPr>
              <a:t> OR</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9*8*7*6*5*(6) = </a:t>
            </a:r>
            <a:r>
              <a:rPr b="1" i="0" lang="en-IN" sz="2400" u="none" cap="none" strike="noStrike">
                <a:solidFill>
                  <a:srgbClr val="000000"/>
                </a:solidFill>
                <a:latin typeface="Arial"/>
                <a:ea typeface="Arial"/>
                <a:cs typeface="Arial"/>
                <a:sym typeface="Arial"/>
              </a:rPr>
              <a:t>90720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b. 	8*7*6*5*(5*6) =  </a:t>
            </a:r>
            <a:r>
              <a:rPr b="1" i="0" lang="en-IN" sz="2400" u="none" cap="none" strike="noStrike">
                <a:solidFill>
                  <a:srgbClr val="000000"/>
                </a:solidFill>
                <a:latin typeface="Arial"/>
                <a:ea typeface="Arial"/>
                <a:cs typeface="Arial"/>
                <a:sym typeface="Arial"/>
              </a:rPr>
              <a:t>50400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c. 	8*7*6*5*4*(6+6) = </a:t>
            </a:r>
            <a:r>
              <a:rPr b="1" i="0" lang="en-IN" sz="2400" u="none" cap="none" strike="noStrike">
                <a:solidFill>
                  <a:srgbClr val="000000"/>
                </a:solidFill>
                <a:latin typeface="Arial"/>
                <a:ea typeface="Arial"/>
                <a:cs typeface="Arial"/>
                <a:sym typeface="Arial"/>
              </a:rPr>
              <a:t>80640</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r>
              <a:rPr b="1" i="0" lang="en-IN" sz="2400" u="none" cap="none" strike="noStrike">
                <a:solidFill>
                  <a:srgbClr val="000000"/>
                </a:solidFill>
                <a:latin typeface="Arial"/>
                <a:ea typeface="Arial"/>
                <a:cs typeface="Arial"/>
                <a:sym typeface="Arial"/>
              </a:rPr>
              <a:t>151200</a:t>
            </a:r>
            <a:r>
              <a:rPr b="0" i="0" lang="en-IN" sz="2400" u="none" cap="none" strike="noStrike">
                <a:solidFill>
                  <a:srgbClr val="000000"/>
                </a:solidFill>
                <a:latin typeface="Arial"/>
                <a:ea typeface="Arial"/>
                <a:cs typeface="Arial"/>
                <a:sym typeface="Arial"/>
              </a:rPr>
              <a:t> - </a:t>
            </a:r>
            <a:r>
              <a:rPr b="1" i="0" lang="en-IN" sz="2400" u="none" cap="none" strike="noStrike">
                <a:solidFill>
                  <a:srgbClr val="000000"/>
                </a:solidFill>
                <a:latin typeface="Arial"/>
                <a:ea typeface="Arial"/>
                <a:cs typeface="Arial"/>
                <a:sym typeface="Arial"/>
              </a:rPr>
              <a:t>(50400 </a:t>
            </a:r>
            <a:r>
              <a:rPr b="0" i="0" lang="en-IN" sz="2400" u="none" cap="none" strike="noStrike">
                <a:solidFill>
                  <a:srgbClr val="000000"/>
                </a:solidFill>
                <a:latin typeface="Arial"/>
                <a:ea typeface="Arial"/>
                <a:cs typeface="Arial"/>
                <a:sym typeface="Arial"/>
              </a:rPr>
              <a:t>+ 8*7*6*5*4*3</a:t>
            </a:r>
            <a:r>
              <a:rPr b="1" i="0" lang="en-IN" sz="2400" u="none" cap="none" strike="noStrike">
                <a:solidFill>
                  <a:srgbClr val="000000"/>
                </a:solidFill>
                <a:latin typeface="Arial"/>
                <a:ea typeface="Arial"/>
                <a:cs typeface="Arial"/>
                <a:sym typeface="Arial"/>
              </a:rPr>
              <a:t>)</a:t>
            </a:r>
            <a:endParaRPr b="0" i="0" sz="1800" u="none" cap="none" strike="noStrike"/>
          </a:p>
        </p:txBody>
      </p:sp>
      <p:sp>
        <p:nvSpPr>
          <p:cNvPr id="416" name="Google Shape;416;p5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1"/>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In how many ways can a photographer at a wedding arrange 6 people in a row, including the bride and the groom, if</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the bride must be next to the groom?</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the bride is not next to the groom?</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the bride is positioned somewhere to the left of the groom?</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 </a:t>
            </a:r>
            <a:endParaRPr b="0" i="0" sz="1800" u="none" cap="none" strike="noStrike"/>
          </a:p>
        </p:txBody>
      </p:sp>
      <p:sp>
        <p:nvSpPr>
          <p:cNvPr id="422" name="Google Shape;422;p5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2"/>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In how many ways can a photographer at a wedding arrange 6 people in a row, including the bride and the groom, if</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the bride must be next to the groom?</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the bride is not next to the groom?</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the bride is positioned somewhere to the left of the groom?</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6*5*4*3*2*1 = 720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5*4*3*2*1*(2) = </a:t>
            </a:r>
            <a:r>
              <a:rPr b="1" i="0" lang="en-IN" sz="2400" u="none" cap="none" strike="noStrike">
                <a:solidFill>
                  <a:srgbClr val="000000"/>
                </a:solidFill>
                <a:latin typeface="Arial"/>
                <a:ea typeface="Arial"/>
                <a:cs typeface="Arial"/>
                <a:sym typeface="Arial"/>
              </a:rPr>
              <a:t>240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720 - 240 = </a:t>
            </a:r>
            <a:r>
              <a:rPr b="1" i="0" lang="en-IN" sz="2400" u="none" cap="none" strike="noStrike">
                <a:solidFill>
                  <a:srgbClr val="000000"/>
                </a:solidFill>
                <a:latin typeface="Arial"/>
                <a:ea typeface="Arial"/>
                <a:cs typeface="Arial"/>
                <a:sym typeface="Arial"/>
              </a:rPr>
              <a:t>480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152400" lvl="0" marL="0" marR="0" rtl="0" algn="l">
              <a:lnSpc>
                <a:spcPct val="100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720/2 = </a:t>
            </a:r>
            <a:r>
              <a:rPr b="1" i="0" lang="en-IN" sz="2400" u="none" cap="none" strike="noStrike">
                <a:solidFill>
                  <a:srgbClr val="000000"/>
                </a:solidFill>
                <a:latin typeface="Arial"/>
                <a:ea typeface="Arial"/>
                <a:cs typeface="Arial"/>
                <a:sym typeface="Arial"/>
              </a:rPr>
              <a:t>360</a:t>
            </a:r>
            <a:endParaRPr b="0" i="0" sz="1800" u="none" cap="none" strike="noStrike"/>
          </a:p>
        </p:txBody>
      </p:sp>
      <p:sp>
        <p:nvSpPr>
          <p:cNvPr id="428" name="Google Shape;428;p5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seven begin with two 0s or end with three 1s?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ten begin with three 0s or end with two 0s?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434" name="Google Shape;434;p5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seven begin with two 0s or end with three 1s?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2</a:t>
            </a:r>
            <a:r>
              <a:rPr b="0" baseline="30000" i="0" lang="en-IN" sz="2400" u="none" cap="none" strike="noStrike">
                <a:solidFill>
                  <a:srgbClr val="000000"/>
                </a:solidFill>
                <a:latin typeface="Arial"/>
                <a:ea typeface="Arial"/>
                <a:cs typeface="Arial"/>
                <a:sym typeface="Arial"/>
              </a:rPr>
              <a:t>5</a:t>
            </a:r>
            <a:r>
              <a:rPr b="0" i="0" lang="en-IN" sz="2400" u="none" cap="none" strike="noStrike">
                <a:solidFill>
                  <a:srgbClr val="000000"/>
                </a:solidFill>
                <a:latin typeface="Arial"/>
                <a:ea typeface="Arial"/>
                <a:cs typeface="Arial"/>
                <a:sym typeface="Arial"/>
              </a:rPr>
              <a:t> + 2</a:t>
            </a:r>
            <a:r>
              <a:rPr b="0" baseline="30000" i="0" lang="en-IN" sz="2400" u="none" cap="none" strike="noStrike">
                <a:solidFill>
                  <a:srgbClr val="000000"/>
                </a:solidFill>
                <a:latin typeface="Arial"/>
                <a:ea typeface="Arial"/>
                <a:cs typeface="Arial"/>
                <a:sym typeface="Arial"/>
              </a:rPr>
              <a:t>4</a:t>
            </a:r>
            <a:r>
              <a:rPr b="0" i="0" lang="en-IN" sz="2400" u="none" cap="none" strike="noStrike">
                <a:solidFill>
                  <a:srgbClr val="000000"/>
                </a:solidFill>
                <a:latin typeface="Arial"/>
                <a:ea typeface="Arial"/>
                <a:cs typeface="Arial"/>
                <a:sym typeface="Arial"/>
              </a:rPr>
              <a:t> - 2</a:t>
            </a:r>
            <a:r>
              <a:rPr b="0" baseline="30000" i="0" lang="en-IN" sz="2400" u="none" cap="none" strike="noStrike">
                <a:solidFill>
                  <a:srgbClr val="000000"/>
                </a:solidFill>
                <a:latin typeface="Arial"/>
                <a:ea typeface="Arial"/>
                <a:cs typeface="Arial"/>
                <a:sym typeface="Arial"/>
              </a:rPr>
              <a:t>2</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ten begin with three 0s or end with two 0s?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2</a:t>
            </a:r>
            <a:r>
              <a:rPr b="0" baseline="30000" i="0" lang="en-IN" sz="2400" u="none" cap="none" strike="noStrike">
                <a:solidFill>
                  <a:srgbClr val="000000"/>
                </a:solidFill>
                <a:latin typeface="Arial"/>
                <a:ea typeface="Arial"/>
                <a:cs typeface="Arial"/>
                <a:sym typeface="Arial"/>
              </a:rPr>
              <a:t>7</a:t>
            </a:r>
            <a:r>
              <a:rPr b="0" i="0" lang="en-IN" sz="2400" u="none" cap="none" strike="noStrike">
                <a:solidFill>
                  <a:srgbClr val="000000"/>
                </a:solidFill>
                <a:latin typeface="Arial"/>
                <a:ea typeface="Arial"/>
                <a:cs typeface="Arial"/>
                <a:sym typeface="Arial"/>
              </a:rPr>
              <a:t> + 2</a:t>
            </a:r>
            <a:r>
              <a:rPr b="0" baseline="30000" i="0" lang="en-IN" sz="2400" u="none" cap="none" strike="noStrike">
                <a:solidFill>
                  <a:srgbClr val="000000"/>
                </a:solidFill>
                <a:latin typeface="Arial"/>
                <a:ea typeface="Arial"/>
                <a:cs typeface="Arial"/>
                <a:sym typeface="Arial"/>
              </a:rPr>
              <a:t>8</a:t>
            </a:r>
            <a:r>
              <a:rPr b="0" i="0" lang="en-IN" sz="2400" u="none" cap="none" strike="noStrike">
                <a:solidFill>
                  <a:srgbClr val="000000"/>
                </a:solidFill>
                <a:latin typeface="Arial"/>
                <a:ea typeface="Arial"/>
                <a:cs typeface="Arial"/>
                <a:sym typeface="Arial"/>
              </a:rPr>
              <a:t> - 2</a:t>
            </a:r>
            <a:r>
              <a:rPr b="0" baseline="30000" i="0" lang="en-IN" sz="2400" u="none" cap="none" strike="noStrike">
                <a:solidFill>
                  <a:srgbClr val="000000"/>
                </a:solidFill>
                <a:latin typeface="Arial"/>
                <a:ea typeface="Arial"/>
                <a:cs typeface="Arial"/>
                <a:sym typeface="Arial"/>
              </a:rPr>
              <a:t>5</a:t>
            </a:r>
            <a:r>
              <a:rPr b="0" i="0" lang="en-IN" sz="2400" u="none" cap="none" strike="noStrike">
                <a:solidFill>
                  <a:srgbClr val="000000"/>
                </a:solidFill>
                <a:latin typeface="Arial"/>
                <a:ea typeface="Arial"/>
                <a:cs typeface="Arial"/>
                <a:sym typeface="Arial"/>
              </a:rPr>
              <a:t> </a:t>
            </a:r>
            <a:endParaRPr b="0" i="0" sz="1800" u="none" cap="none" strike="noStrike"/>
          </a:p>
        </p:txBody>
      </p:sp>
      <p:sp>
        <p:nvSpPr>
          <p:cNvPr id="440" name="Google Shape;440;p5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5"/>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Are these statements true?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Suppose </a:t>
            </a:r>
            <a:r>
              <a:rPr b="1" i="0" lang="en-IN" sz="2400" u="none" cap="none" strike="noStrike">
                <a:solidFill>
                  <a:srgbClr val="000000"/>
                </a:solidFill>
                <a:latin typeface="Arial"/>
                <a:ea typeface="Arial"/>
                <a:cs typeface="Arial"/>
                <a:sym typeface="Arial"/>
              </a:rPr>
              <a:t>11</a:t>
            </a:r>
            <a:r>
              <a:rPr b="0" i="0" lang="en-IN" sz="2400" u="none" cap="none" strike="noStrike">
                <a:solidFill>
                  <a:srgbClr val="000000"/>
                </a:solidFill>
                <a:latin typeface="Arial"/>
                <a:ea typeface="Arial"/>
                <a:cs typeface="Arial"/>
                <a:sym typeface="Arial"/>
              </a:rPr>
              <a:t> pigeons flies into a set of </a:t>
            </a:r>
            <a:r>
              <a:rPr b="1" i="0" lang="en-IN" sz="2400" u="none" cap="none" strike="noStrike">
                <a:solidFill>
                  <a:srgbClr val="000000"/>
                </a:solidFill>
                <a:latin typeface="Arial"/>
                <a:ea typeface="Arial"/>
                <a:cs typeface="Arial"/>
                <a:sym typeface="Arial"/>
              </a:rPr>
              <a:t>10</a:t>
            </a:r>
            <a:r>
              <a:rPr b="0" i="0" lang="en-IN" sz="2400" u="none" cap="none" strike="noStrike">
                <a:solidFill>
                  <a:srgbClr val="000000"/>
                </a:solidFill>
                <a:latin typeface="Arial"/>
                <a:ea typeface="Arial"/>
                <a:cs typeface="Arial"/>
                <a:sym typeface="Arial"/>
              </a:rPr>
              <a:t> pigeonholes to roost. At least </a:t>
            </a:r>
            <a:r>
              <a:rPr b="1" i="0" lang="en-IN" sz="2400" u="none" cap="none" strike="noStrike">
                <a:solidFill>
                  <a:srgbClr val="000000"/>
                </a:solidFill>
                <a:latin typeface="Arial"/>
                <a:ea typeface="Arial"/>
                <a:cs typeface="Arial"/>
                <a:sym typeface="Arial"/>
              </a:rPr>
              <a:t>one</a:t>
            </a:r>
            <a:r>
              <a:rPr b="0" i="0" lang="en-IN" sz="2400" u="none" cap="none" strike="noStrike">
                <a:solidFill>
                  <a:srgbClr val="000000"/>
                </a:solidFill>
                <a:latin typeface="Arial"/>
                <a:ea typeface="Arial"/>
                <a:cs typeface="Arial"/>
                <a:sym typeface="Arial"/>
              </a:rPr>
              <a:t> of the </a:t>
            </a:r>
            <a:r>
              <a:rPr b="1" i="0" lang="en-IN" sz="2400" u="none" cap="none" strike="noStrike">
                <a:solidFill>
                  <a:srgbClr val="000000"/>
                </a:solidFill>
                <a:latin typeface="Arial"/>
                <a:ea typeface="Arial"/>
                <a:cs typeface="Arial"/>
                <a:sym typeface="Arial"/>
              </a:rPr>
              <a:t>10</a:t>
            </a:r>
            <a:r>
              <a:rPr b="0" i="0" lang="en-IN" sz="2400" u="none" cap="none" strike="noStrike">
                <a:solidFill>
                  <a:srgbClr val="000000"/>
                </a:solidFill>
                <a:latin typeface="Arial"/>
                <a:ea typeface="Arial"/>
                <a:cs typeface="Arial"/>
                <a:sym typeface="Arial"/>
              </a:rPr>
              <a:t> pigeonholes must have at least </a:t>
            </a:r>
            <a:r>
              <a:rPr b="1"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pigeons in it.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When </a:t>
            </a:r>
            <a:r>
              <a:rPr b="1" i="0" lang="en-IN" sz="2400" u="none" cap="none" strike="noStrike">
                <a:solidFill>
                  <a:srgbClr val="000000"/>
                </a:solidFill>
                <a:latin typeface="Arial"/>
                <a:ea typeface="Arial"/>
                <a:cs typeface="Arial"/>
                <a:sym typeface="Arial"/>
              </a:rPr>
              <a:t>11</a:t>
            </a:r>
            <a:r>
              <a:rPr b="0" i="0" lang="en-IN" sz="2400" u="none" cap="none" strike="noStrike">
                <a:solidFill>
                  <a:srgbClr val="000000"/>
                </a:solidFill>
                <a:latin typeface="Arial"/>
                <a:ea typeface="Arial"/>
                <a:cs typeface="Arial"/>
                <a:sym typeface="Arial"/>
              </a:rPr>
              <a:t> random single-digit nonnegative integers are generated, at least </a:t>
            </a:r>
            <a:r>
              <a:rPr b="1" i="0" lang="en-IN" sz="2400" u="none" cap="none" strike="noStrike">
                <a:solidFill>
                  <a:srgbClr val="000000"/>
                </a:solidFill>
                <a:latin typeface="Arial"/>
                <a:ea typeface="Arial"/>
                <a:cs typeface="Arial"/>
                <a:sym typeface="Arial"/>
              </a:rPr>
              <a:t>one</a:t>
            </a:r>
            <a:r>
              <a:rPr b="0" i="0" lang="en-IN" sz="2400" u="none" cap="none" strike="noStrike">
                <a:solidFill>
                  <a:srgbClr val="000000"/>
                </a:solidFill>
                <a:latin typeface="Arial"/>
                <a:ea typeface="Arial"/>
                <a:cs typeface="Arial"/>
                <a:sym typeface="Arial"/>
              </a:rPr>
              <a:t> of them is generated at least </a:t>
            </a:r>
            <a:r>
              <a:rPr b="1" i="0" lang="en-IN" sz="2400" u="none" cap="none" strike="noStrike">
                <a:solidFill>
                  <a:srgbClr val="000000"/>
                </a:solidFill>
                <a:latin typeface="Arial"/>
                <a:ea typeface="Arial"/>
                <a:cs typeface="Arial"/>
                <a:sym typeface="Arial"/>
              </a:rPr>
              <a:t>twice</a:t>
            </a:r>
            <a:r>
              <a:rPr b="0" i="0" lang="en-IN" sz="24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For a positive integer </a:t>
            </a:r>
            <a:r>
              <a:rPr b="1"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if </a:t>
            </a:r>
            <a:r>
              <a:rPr b="1" i="0" lang="en-IN" sz="2400" u="none" cap="none" strike="noStrike">
                <a:solidFill>
                  <a:srgbClr val="000000"/>
                </a:solidFill>
                <a:latin typeface="Arial"/>
                <a:ea typeface="Arial"/>
                <a:cs typeface="Arial"/>
                <a:sym typeface="Arial"/>
              </a:rPr>
              <a:t>k + 1 or more</a:t>
            </a:r>
            <a:r>
              <a:rPr b="0" i="0" lang="en-IN" sz="2400" u="none" cap="none" strike="noStrike">
                <a:solidFill>
                  <a:srgbClr val="000000"/>
                </a:solidFill>
                <a:latin typeface="Arial"/>
                <a:ea typeface="Arial"/>
                <a:cs typeface="Arial"/>
                <a:sym typeface="Arial"/>
              </a:rPr>
              <a:t> objects are placed into </a:t>
            </a:r>
            <a:r>
              <a:rPr b="1"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boxes, then there is at least </a:t>
            </a:r>
            <a:r>
              <a:rPr b="1" i="0" lang="en-IN" sz="2400" u="none" cap="none" strike="noStrike">
                <a:solidFill>
                  <a:srgbClr val="000000"/>
                </a:solidFill>
                <a:latin typeface="Arial"/>
                <a:ea typeface="Arial"/>
                <a:cs typeface="Arial"/>
                <a:sym typeface="Arial"/>
              </a:rPr>
              <a:t>one</a:t>
            </a:r>
            <a:r>
              <a:rPr b="0" i="0" lang="en-IN" sz="2400" u="none" cap="none" strike="noStrike">
                <a:solidFill>
                  <a:srgbClr val="000000"/>
                </a:solidFill>
                <a:latin typeface="Arial"/>
                <a:ea typeface="Arial"/>
                <a:cs typeface="Arial"/>
                <a:sym typeface="Arial"/>
              </a:rPr>
              <a:t> box containing </a:t>
            </a:r>
            <a:r>
              <a:rPr b="1" i="0" lang="en-IN" sz="2400" u="none" cap="none" strike="noStrike">
                <a:solidFill>
                  <a:srgbClr val="000000"/>
                </a:solidFill>
                <a:latin typeface="Arial"/>
                <a:ea typeface="Arial"/>
                <a:cs typeface="Arial"/>
                <a:sym typeface="Arial"/>
              </a:rPr>
              <a:t>two or more</a:t>
            </a:r>
            <a:r>
              <a:rPr b="0" i="0" lang="en-IN" sz="2400" u="none" cap="none" strike="noStrike">
                <a:solidFill>
                  <a:srgbClr val="000000"/>
                </a:solidFill>
                <a:latin typeface="Arial"/>
                <a:ea typeface="Arial"/>
                <a:cs typeface="Arial"/>
                <a:sym typeface="Arial"/>
              </a:rPr>
              <a:t> objects.</a:t>
            </a:r>
            <a:endParaRPr b="0" i="0" sz="1800" u="none" cap="none" strike="noStrike"/>
          </a:p>
        </p:txBody>
      </p:sp>
      <p:sp>
        <p:nvSpPr>
          <p:cNvPr id="446" name="Google Shape;446;p5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6"/>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Theorem</a:t>
            </a:r>
            <a:r>
              <a:rPr b="0" i="0" lang="en-IN" sz="2400" u="none" cap="none" strike="noStrike">
                <a:solidFill>
                  <a:srgbClr val="000000"/>
                </a:solidFill>
                <a:latin typeface="Arial"/>
                <a:ea typeface="Arial"/>
                <a:cs typeface="Arial"/>
                <a:sym typeface="Arial"/>
              </a:rPr>
              <a:t>: </a:t>
            </a:r>
            <a:r>
              <a:rPr b="1" i="0" lang="en-IN" sz="2400" u="none" cap="none" strike="noStrike">
                <a:solidFill>
                  <a:srgbClr val="000000"/>
                </a:solidFill>
                <a:latin typeface="Arial"/>
                <a:ea typeface="Arial"/>
                <a:cs typeface="Arial"/>
                <a:sym typeface="Arial"/>
              </a:rPr>
              <a:t>The Pigeonhole Principle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If </a:t>
            </a:r>
            <a:r>
              <a:rPr b="1"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is a positive integer and </a:t>
            </a:r>
            <a:r>
              <a:rPr b="1" i="0" lang="en-IN" sz="2400" u="none" cap="none" strike="noStrike">
                <a:solidFill>
                  <a:srgbClr val="000000"/>
                </a:solidFill>
                <a:latin typeface="Arial"/>
                <a:ea typeface="Arial"/>
                <a:cs typeface="Arial"/>
                <a:sym typeface="Arial"/>
              </a:rPr>
              <a:t>k + 1 or more</a:t>
            </a:r>
            <a:r>
              <a:rPr b="0" i="0" lang="en-IN" sz="2400" u="none" cap="none" strike="noStrike">
                <a:solidFill>
                  <a:srgbClr val="000000"/>
                </a:solidFill>
                <a:latin typeface="Arial"/>
                <a:ea typeface="Arial"/>
                <a:cs typeface="Arial"/>
                <a:sym typeface="Arial"/>
              </a:rPr>
              <a:t> objects are placed into </a:t>
            </a:r>
            <a:r>
              <a:rPr b="1"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boxes, then there is at least </a:t>
            </a:r>
            <a:r>
              <a:rPr b="1" i="0" lang="en-IN" sz="2400" u="none" cap="none" strike="noStrike">
                <a:solidFill>
                  <a:srgbClr val="000000"/>
                </a:solidFill>
                <a:latin typeface="Arial"/>
                <a:ea typeface="Arial"/>
                <a:cs typeface="Arial"/>
                <a:sym typeface="Arial"/>
              </a:rPr>
              <a:t>one</a:t>
            </a:r>
            <a:r>
              <a:rPr b="0" i="0" lang="en-IN" sz="2400" u="none" cap="none" strike="noStrike">
                <a:solidFill>
                  <a:srgbClr val="000000"/>
                </a:solidFill>
                <a:latin typeface="Arial"/>
                <a:ea typeface="Arial"/>
                <a:cs typeface="Arial"/>
                <a:sym typeface="Arial"/>
              </a:rPr>
              <a:t> box containing </a:t>
            </a:r>
            <a:r>
              <a:rPr b="1" i="0" lang="en-IN" sz="2400" u="none" cap="none" strike="noStrike">
                <a:solidFill>
                  <a:srgbClr val="000000"/>
                </a:solidFill>
                <a:latin typeface="Arial"/>
                <a:ea typeface="Arial"/>
                <a:cs typeface="Arial"/>
                <a:sym typeface="Arial"/>
              </a:rPr>
              <a:t>two or more</a:t>
            </a:r>
            <a:r>
              <a:rPr b="0" i="0" lang="en-IN" sz="2400" u="none" cap="none" strike="noStrike">
                <a:solidFill>
                  <a:srgbClr val="000000"/>
                </a:solidFill>
                <a:latin typeface="Arial"/>
                <a:ea typeface="Arial"/>
                <a:cs typeface="Arial"/>
                <a:sym typeface="Arial"/>
              </a:rPr>
              <a:t> objects.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Proof</a:t>
            </a:r>
            <a:r>
              <a:rPr b="0" i="0" lang="en-IN" sz="2400" u="none" cap="none" strike="noStrike">
                <a:solidFill>
                  <a:srgbClr val="000000"/>
                </a:solidFill>
                <a:latin typeface="Arial"/>
                <a:ea typeface="Arial"/>
                <a:cs typeface="Arial"/>
                <a:sym typeface="Arial"/>
              </a:rPr>
              <a:t>: by contraposition.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If </a:t>
            </a:r>
            <a:r>
              <a:rPr b="1" i="0" lang="en-IN" sz="2400" u="none" cap="none" strike="noStrike">
                <a:solidFill>
                  <a:srgbClr val="000000"/>
                </a:solidFill>
                <a:latin typeface="Arial"/>
                <a:ea typeface="Arial"/>
                <a:cs typeface="Arial"/>
                <a:sym typeface="Arial"/>
              </a:rPr>
              <a:t>none</a:t>
            </a:r>
            <a:r>
              <a:rPr b="0" i="0" lang="en-IN" sz="2400" u="none" cap="none" strike="noStrike">
                <a:solidFill>
                  <a:srgbClr val="000000"/>
                </a:solidFill>
                <a:latin typeface="Arial"/>
                <a:ea typeface="Arial"/>
                <a:cs typeface="Arial"/>
                <a:sym typeface="Arial"/>
              </a:rPr>
              <a:t> of the </a:t>
            </a:r>
            <a:r>
              <a:rPr b="1"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boxes contains more than </a:t>
            </a:r>
            <a:r>
              <a:rPr b="1" i="0" lang="en-IN" sz="2400" u="none" cap="none" strike="noStrike">
                <a:solidFill>
                  <a:srgbClr val="000000"/>
                </a:solidFill>
                <a:latin typeface="Arial"/>
                <a:ea typeface="Arial"/>
                <a:cs typeface="Arial"/>
                <a:sym typeface="Arial"/>
              </a:rPr>
              <a:t>one</a:t>
            </a:r>
            <a:r>
              <a:rPr b="0" i="0" lang="en-IN" sz="2400" u="none" cap="none" strike="noStrike">
                <a:solidFill>
                  <a:srgbClr val="000000"/>
                </a:solidFill>
                <a:latin typeface="Arial"/>
                <a:ea typeface="Arial"/>
                <a:cs typeface="Arial"/>
                <a:sym typeface="Arial"/>
              </a:rPr>
              <a:t> object, then total number of objects cannot be more than </a:t>
            </a:r>
            <a:r>
              <a:rPr b="1"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Corollary</a:t>
            </a:r>
            <a:r>
              <a:rPr b="0" i="0" lang="en-IN" sz="2400" u="none" cap="none" strike="noStrike">
                <a:solidFill>
                  <a:srgbClr val="000000"/>
                </a:solidFill>
                <a:latin typeface="Arial"/>
                <a:ea typeface="Arial"/>
                <a:cs typeface="Arial"/>
                <a:sym typeface="Arial"/>
              </a:rPr>
              <a:t>: A function </a:t>
            </a:r>
            <a:r>
              <a:rPr b="1" i="0" lang="en-IN" sz="2400" u="none" cap="none" strike="noStrike">
                <a:solidFill>
                  <a:srgbClr val="000000"/>
                </a:solidFill>
                <a:latin typeface="Arial"/>
                <a:ea typeface="Arial"/>
                <a:cs typeface="Arial"/>
                <a:sym typeface="Arial"/>
              </a:rPr>
              <a:t>f</a:t>
            </a:r>
            <a:r>
              <a:rPr b="0" i="0" lang="en-IN" sz="2400" u="none" cap="none" strike="noStrike">
                <a:solidFill>
                  <a:srgbClr val="000000"/>
                </a:solidFill>
                <a:latin typeface="Arial"/>
                <a:ea typeface="Arial"/>
                <a:cs typeface="Arial"/>
                <a:sym typeface="Arial"/>
              </a:rPr>
              <a:t> from a set with </a:t>
            </a:r>
            <a:r>
              <a:rPr b="1" i="0" lang="en-IN" sz="2400" u="none" cap="none" strike="noStrike">
                <a:solidFill>
                  <a:srgbClr val="000000"/>
                </a:solidFill>
                <a:latin typeface="Arial"/>
                <a:ea typeface="Arial"/>
                <a:cs typeface="Arial"/>
                <a:sym typeface="Arial"/>
              </a:rPr>
              <a:t>k+1</a:t>
            </a:r>
            <a:r>
              <a:rPr b="0" i="0" lang="en-IN" sz="2400" u="none" cap="none" strike="noStrike">
                <a:solidFill>
                  <a:srgbClr val="000000"/>
                </a:solidFill>
                <a:latin typeface="Arial"/>
                <a:ea typeface="Arial"/>
                <a:cs typeface="Arial"/>
                <a:sym typeface="Arial"/>
              </a:rPr>
              <a:t> or more elements to a set with </a:t>
            </a:r>
            <a:r>
              <a:rPr b="1"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elements cannot be </a:t>
            </a:r>
            <a:r>
              <a:rPr b="1" i="0" lang="en-IN" sz="2400" u="none" cap="none" strike="noStrike">
                <a:solidFill>
                  <a:srgbClr val="000000"/>
                </a:solidFill>
                <a:latin typeface="Arial"/>
                <a:ea typeface="Arial"/>
                <a:cs typeface="Arial"/>
                <a:sym typeface="Arial"/>
              </a:rPr>
              <a:t>one-to-one</a:t>
            </a:r>
            <a:r>
              <a:rPr b="0" i="0" lang="en-IN" sz="2400" u="none" cap="none" strike="noStrike">
                <a:solidFill>
                  <a:srgbClr val="000000"/>
                </a:solidFill>
                <a:latin typeface="Arial"/>
                <a:ea typeface="Arial"/>
                <a:cs typeface="Arial"/>
                <a:sym typeface="Arial"/>
              </a:rPr>
              <a:t>.</a:t>
            </a:r>
            <a:endParaRPr b="0" i="0" sz="1800" u="none" cap="none" strike="noStrike"/>
          </a:p>
        </p:txBody>
      </p:sp>
      <p:sp>
        <p:nvSpPr>
          <p:cNvPr id="452" name="Google Shape;452;p5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7"/>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Examples of the pigeonhole principle:</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Among a group of 480 students, there must be at least two with the same birthday.</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Among a group of 367 people, there must be at least two with the same birthday.</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In a random collection of 27 letters, there must be at least two similar letters.</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How many students must be there in a classroom to guarantee that at least two students receive the same score in the test, if the test is graded on a scale from 0 to 40 marks (rounded off to whole numbers)?</a:t>
            </a:r>
            <a:endParaRPr b="0" i="0" sz="1800" u="none" cap="none" strike="noStrike"/>
          </a:p>
          <a:p>
            <a:pPr indent="-152400" lvl="1"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Soln: 42</a:t>
            </a:r>
            <a:endParaRPr b="0" i="0" sz="1800" u="none" cap="none" strike="noStrike"/>
          </a:p>
          <a:p>
            <a:pPr indent="0" lvl="0" marL="0" marR="0" rtl="0" algn="l">
              <a:lnSpc>
                <a:spcPct val="115000"/>
              </a:lnSpc>
              <a:spcBef>
                <a:spcPts val="0"/>
              </a:spcBef>
              <a:spcAft>
                <a:spcPts val="0"/>
              </a:spcAft>
              <a:buNone/>
            </a:pPr>
            <a:r>
              <a:t/>
            </a:r>
            <a:endParaRPr b="0" i="0" sz="1800" u="none" cap="none" strike="noStrike"/>
          </a:p>
        </p:txBody>
      </p:sp>
      <p:sp>
        <p:nvSpPr>
          <p:cNvPr id="458" name="Google Shape;458;p5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6"/>
          <p:cNvSpPr/>
          <p:nvPr/>
        </p:nvSpPr>
        <p:spPr>
          <a:xfrm>
            <a:off x="78525" y="0"/>
            <a:ext cx="8919600" cy="6332700"/>
          </a:xfrm>
          <a:prstGeom prst="rect">
            <a:avLst/>
          </a:prstGeom>
          <a:noFill/>
          <a:ln>
            <a:noFill/>
          </a:ln>
        </p:spPr>
        <p:txBody>
          <a:bodyPr anchorCtr="0" anchor="t" bIns="91425" lIns="91425" spcFirstLastPara="1" rIns="91425" wrap="square" tIns="91425">
            <a:noAutofit/>
          </a:bodyPr>
          <a:lstStyle/>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Suppose, you are asked to choose a course from Elective-1 pool and one from Elective-2 pool. There are 5 courses offered in Elective-1 pool and 4 courses in Elective-2 pool. How many different ways are there for you to choose a pair of Elective-1 and Elective-2 ?</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Suppose, department of CSE is offering 5 courses in Elective-1 pool and department of ECE is offering 4 courses in Elective-1 pool. A student is asked to choose one course from Elective-1 pool irrespective of the department. How many different ways are there for you to choose a course in Elective-1 ?</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CSE offers 5 and 4 courses, ECE offers 4 and 3 courses for E-1 and E-2 pools, respectively. How many different ways are there for you to choose a pair of Elective-1 and Elective-2 ?</a:t>
            </a:r>
            <a:endParaRPr b="0" i="0" sz="1800" u="none" cap="none" strike="noStrike"/>
          </a:p>
        </p:txBody>
      </p:sp>
      <p:sp>
        <p:nvSpPr>
          <p:cNvPr id="140" name="Google Shape;140;p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8"/>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Show that for every positive integer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there is a multiple of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that has only </a:t>
            </a:r>
            <a:r>
              <a:rPr b="1" i="0" lang="en-IN" sz="2400" u="none" cap="none" strike="noStrike">
                <a:solidFill>
                  <a:srgbClr val="000000"/>
                </a:solidFill>
                <a:latin typeface="Arial"/>
                <a:ea typeface="Arial"/>
                <a:cs typeface="Arial"/>
                <a:sym typeface="Arial"/>
              </a:rPr>
              <a:t>0</a:t>
            </a:r>
            <a:r>
              <a:rPr b="0" i="0" lang="en-IN" sz="2400" u="none" cap="none" strike="noStrike">
                <a:solidFill>
                  <a:srgbClr val="000000"/>
                </a:solidFill>
                <a:latin typeface="Arial"/>
                <a:ea typeface="Arial"/>
                <a:cs typeface="Arial"/>
                <a:sym typeface="Arial"/>
              </a:rPr>
              <a:t>s and </a:t>
            </a:r>
            <a:r>
              <a:rPr b="1"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s in its decimal expansion.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lang="en-IN" sz="2400"/>
              <a:t>… </a:t>
            </a:r>
            <a:endParaRPr b="0" i="0" sz="1800" u="none" cap="none" strike="noStrike"/>
          </a:p>
        </p:txBody>
      </p:sp>
      <p:sp>
        <p:nvSpPr>
          <p:cNvPr id="464" name="Google Shape;464;p5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g64607dafbe_0_10"/>
          <p:cNvSpPr/>
          <p:nvPr/>
        </p:nvSpPr>
        <p:spPr>
          <a:xfrm>
            <a:off x="271080" y="271080"/>
            <a:ext cx="859710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Show that for every positive integer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there is a multiple of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that has only </a:t>
            </a:r>
            <a:r>
              <a:rPr b="1" i="0" lang="en-IN" sz="2400" u="none" cap="none" strike="noStrike">
                <a:solidFill>
                  <a:srgbClr val="000000"/>
                </a:solidFill>
                <a:latin typeface="Arial"/>
                <a:ea typeface="Arial"/>
                <a:cs typeface="Arial"/>
                <a:sym typeface="Arial"/>
              </a:rPr>
              <a:t>0</a:t>
            </a:r>
            <a:r>
              <a:rPr b="0" i="0" lang="en-IN" sz="2400" u="none" cap="none" strike="noStrike">
                <a:solidFill>
                  <a:srgbClr val="000000"/>
                </a:solidFill>
                <a:latin typeface="Arial"/>
                <a:ea typeface="Arial"/>
                <a:cs typeface="Arial"/>
                <a:sym typeface="Arial"/>
              </a:rPr>
              <a:t>s and </a:t>
            </a:r>
            <a:r>
              <a:rPr b="1"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s in its decimal expansion.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Consider </a:t>
            </a:r>
            <a:r>
              <a:rPr b="1" i="0" lang="en-IN" sz="2400" u="none" cap="none" strike="noStrike">
                <a:solidFill>
                  <a:srgbClr val="000000"/>
                </a:solidFill>
                <a:latin typeface="Arial"/>
                <a:ea typeface="Arial"/>
                <a:cs typeface="Arial"/>
                <a:sym typeface="Arial"/>
              </a:rPr>
              <a:t>n + 1</a:t>
            </a:r>
            <a:r>
              <a:rPr b="0" i="0" lang="en-IN" sz="2400" u="none" cap="none" strike="noStrike">
                <a:solidFill>
                  <a:srgbClr val="000000"/>
                </a:solidFill>
                <a:latin typeface="Arial"/>
                <a:ea typeface="Arial"/>
                <a:cs typeface="Arial"/>
                <a:sym typeface="Arial"/>
              </a:rPr>
              <a:t> integers 1, 11, 111, …, 11...1 (the last one has </a:t>
            </a:r>
            <a:r>
              <a:rPr b="1" i="0" lang="en-IN" sz="2400" u="none" cap="none" strike="noStrike">
                <a:solidFill>
                  <a:srgbClr val="000000"/>
                </a:solidFill>
                <a:latin typeface="Arial"/>
                <a:ea typeface="Arial"/>
                <a:cs typeface="Arial"/>
                <a:sym typeface="Arial"/>
              </a:rPr>
              <a:t>n + 1</a:t>
            </a:r>
            <a:r>
              <a:rPr b="0" i="0" lang="en-IN" sz="2400" u="none" cap="none" strike="noStrike">
                <a:solidFill>
                  <a:srgbClr val="000000"/>
                </a:solidFill>
                <a:latin typeface="Arial"/>
                <a:ea typeface="Arial"/>
                <a:cs typeface="Arial"/>
                <a:sym typeface="Arial"/>
              </a:rPr>
              <a:t> digits)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According to the Pigeonhole principle, at least two of them has the same remainder when divided by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Difference of the two numbers with the same remainders is a multiple of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and has only </a:t>
            </a:r>
            <a:r>
              <a:rPr b="1" i="0" lang="en-IN" sz="2400" u="none" cap="none" strike="noStrike">
                <a:solidFill>
                  <a:srgbClr val="000000"/>
                </a:solidFill>
                <a:latin typeface="Arial"/>
                <a:ea typeface="Arial"/>
                <a:cs typeface="Arial"/>
                <a:sym typeface="Arial"/>
              </a:rPr>
              <a:t>0</a:t>
            </a:r>
            <a:r>
              <a:rPr b="0" i="0" lang="en-IN" sz="2400" u="none" cap="none" strike="noStrike">
                <a:solidFill>
                  <a:srgbClr val="000000"/>
                </a:solidFill>
                <a:latin typeface="Arial"/>
                <a:ea typeface="Arial"/>
                <a:cs typeface="Arial"/>
                <a:sym typeface="Arial"/>
              </a:rPr>
              <a:t>s and </a:t>
            </a:r>
            <a:r>
              <a:rPr b="1"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s.</a:t>
            </a:r>
            <a:endParaRPr b="0" i="0" sz="1800" u="none" cap="none" strike="noStrike"/>
          </a:p>
        </p:txBody>
      </p:sp>
      <p:sp>
        <p:nvSpPr>
          <p:cNvPr id="470" name="Google Shape;470;g64607dafbe_0_10"/>
          <p:cNvSpPr txBox="1"/>
          <p:nvPr/>
        </p:nvSpPr>
        <p:spPr>
          <a:xfrm>
            <a:off x="8556840" y="6333120"/>
            <a:ext cx="548400" cy="52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9"/>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21 pigeons flies into a set of 10 pigeonholes to roost. Then at least one of the 10 pigeonholes must have at least 3 pigeons in it.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a professor takes 16 hours of lectures in a week of 5 days. On at least on one of the days, </a:t>
            </a:r>
            <a:r>
              <a:rPr lang="en-IN" sz="2400"/>
              <a:t>he/she</a:t>
            </a:r>
            <a:r>
              <a:rPr b="0" i="0" lang="en-IN" sz="2400" u="none" cap="none" strike="noStrike">
                <a:solidFill>
                  <a:srgbClr val="000000"/>
                </a:solidFill>
                <a:latin typeface="Arial"/>
                <a:ea typeface="Arial"/>
                <a:cs typeface="Arial"/>
                <a:sym typeface="Arial"/>
              </a:rPr>
              <a:t> ha</a:t>
            </a:r>
            <a:r>
              <a:rPr lang="en-IN" sz="2400"/>
              <a:t>s</a:t>
            </a:r>
            <a:r>
              <a:rPr b="0" i="0" lang="en-IN" sz="2400" u="none" cap="none" strike="noStrike">
                <a:solidFill>
                  <a:srgbClr val="000000"/>
                </a:solidFill>
                <a:latin typeface="Arial"/>
                <a:ea typeface="Arial"/>
                <a:cs typeface="Arial"/>
                <a:sym typeface="Arial"/>
              </a:rPr>
              <a:t> to take at least 4 hours of lectures.</a:t>
            </a:r>
            <a:endParaRPr b="0" i="0" sz="1800" u="none" cap="none" strike="noStrike"/>
          </a:p>
        </p:txBody>
      </p:sp>
      <p:sp>
        <p:nvSpPr>
          <p:cNvPr id="476" name="Google Shape;476;p5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0"/>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21 pigeons flies into a set of 10 pigeonholes to roost. Then at least one of the 10 pigeonholes must have at least 3 pigeons in it.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The Generalized Pigeonhole Principle: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If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objects are placed into </a:t>
            </a:r>
            <a:r>
              <a:rPr b="1"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boxes, then there is at least one box containing at least </a:t>
            </a:r>
            <a:r>
              <a:rPr b="1" i="0" lang="en-IN" sz="2400" u="none" cap="none" strike="noStrike">
                <a:solidFill>
                  <a:srgbClr val="000000"/>
                </a:solidFill>
                <a:latin typeface="Arial"/>
                <a:ea typeface="Arial"/>
                <a:cs typeface="Arial"/>
                <a:sym typeface="Arial"/>
              </a:rPr>
              <a:t>⌈N/k⌉</a:t>
            </a:r>
            <a:r>
              <a:rPr b="0" i="0" lang="en-IN" sz="2400" u="none" cap="none" strike="noStrike">
                <a:solidFill>
                  <a:srgbClr val="000000"/>
                </a:solidFill>
                <a:latin typeface="Arial"/>
                <a:ea typeface="Arial"/>
                <a:cs typeface="Arial"/>
                <a:sym typeface="Arial"/>
              </a:rPr>
              <a:t> objects.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Eg: Among 60 students in a classroom, there are at least </a:t>
            </a:r>
            <a:r>
              <a:rPr b="1" i="0" lang="en-IN" sz="2400" u="none" cap="none" strike="noStrike">
                <a:solidFill>
                  <a:srgbClr val="000000"/>
                </a:solidFill>
                <a:latin typeface="Arial"/>
                <a:ea typeface="Arial"/>
                <a:cs typeface="Arial"/>
                <a:sym typeface="Arial"/>
              </a:rPr>
              <a:t>⌈60/7⌉ = 9</a:t>
            </a:r>
            <a:r>
              <a:rPr b="0" i="0" lang="en-IN" sz="2400" u="none" cap="none" strike="noStrike">
                <a:solidFill>
                  <a:srgbClr val="000000"/>
                </a:solidFill>
                <a:latin typeface="Arial"/>
                <a:ea typeface="Arial"/>
                <a:cs typeface="Arial"/>
                <a:sym typeface="Arial"/>
              </a:rPr>
              <a:t> who are born on the same day of the week.</a:t>
            </a:r>
            <a:endParaRPr b="0" i="0" sz="1800" u="none" cap="none" strike="noStrike"/>
          </a:p>
        </p:txBody>
      </p:sp>
      <p:sp>
        <p:nvSpPr>
          <p:cNvPr id="482" name="Google Shape;482;p6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pic>
        <p:nvPicPr>
          <p:cNvPr id="487" name="Google Shape;487;p61"/>
          <p:cNvPicPr preferRelativeResize="0"/>
          <p:nvPr/>
        </p:nvPicPr>
        <p:blipFill rotWithShape="1">
          <a:blip r:embed="rId3">
            <a:alphaModFix/>
          </a:blip>
          <a:srcRect b="0" l="0" r="0" t="0"/>
          <a:stretch/>
        </p:blipFill>
        <p:spPr>
          <a:xfrm>
            <a:off x="201960" y="330120"/>
            <a:ext cx="8739720" cy="5814720"/>
          </a:xfrm>
          <a:prstGeom prst="rect">
            <a:avLst/>
          </a:prstGeom>
          <a:noFill/>
          <a:ln>
            <a:noFill/>
          </a:ln>
        </p:spPr>
      </p:pic>
      <p:sp>
        <p:nvSpPr>
          <p:cNvPr id="488" name="Google Shape;488;p6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2"/>
          <p:cNvSpPr/>
          <p:nvPr/>
        </p:nvSpPr>
        <p:spPr>
          <a:xfrm>
            <a:off x="271080" y="271080"/>
            <a:ext cx="8753400" cy="61279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What is the minimum number of cards that must be drawn from a standard deck of 52 cards to guarantee that at least three cards of the same </a:t>
            </a:r>
            <a:r>
              <a:rPr b="1" i="0" lang="en-IN" sz="2400" u="none" cap="none" strike="noStrike">
                <a:solidFill>
                  <a:srgbClr val="000000"/>
                </a:solidFill>
                <a:latin typeface="Arial"/>
                <a:ea typeface="Arial"/>
                <a:cs typeface="Arial"/>
                <a:sym typeface="Arial"/>
              </a:rPr>
              <a:t>suit</a:t>
            </a:r>
            <a:r>
              <a:rPr b="0" i="0" lang="en-IN" sz="2400" u="none" cap="none" strike="noStrike">
                <a:solidFill>
                  <a:srgbClr val="000000"/>
                </a:solidFill>
                <a:latin typeface="Arial"/>
                <a:ea typeface="Arial"/>
                <a:cs typeface="Arial"/>
                <a:sym typeface="Arial"/>
              </a:rPr>
              <a:t> are chosen?</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What is the minimum number of cards that must be selected to guarantee that at least three hearts are selected?</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494" name="Google Shape;494;p6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pic>
        <p:nvPicPr>
          <p:cNvPr id="495" name="Google Shape;495;p62"/>
          <p:cNvPicPr preferRelativeResize="0"/>
          <p:nvPr/>
        </p:nvPicPr>
        <p:blipFill rotWithShape="1">
          <a:blip r:embed="rId3">
            <a:alphaModFix/>
          </a:blip>
          <a:srcRect b="0" l="0" r="0" t="0"/>
          <a:stretch/>
        </p:blipFill>
        <p:spPr>
          <a:xfrm>
            <a:off x="6085824" y="1599124"/>
            <a:ext cx="3057824" cy="20390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6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What is the minimum number of cards that must be drawn from a standard deck of 52 cards to guarantee that at least three cards of the same suit are chosen?</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Lowest nonnegative int </a:t>
            </a:r>
            <a:r>
              <a:rPr b="1" i="0" lang="en-IN" sz="2400" u="none" cap="none" strike="noStrike">
                <a:solidFill>
                  <a:srgbClr val="000000"/>
                </a:solidFill>
                <a:latin typeface="Arial"/>
                <a:ea typeface="Arial"/>
                <a:cs typeface="Arial"/>
                <a:sym typeface="Arial"/>
              </a:rPr>
              <a:t>x</a:t>
            </a:r>
            <a:r>
              <a:rPr b="0" i="0" lang="en-IN" sz="2400" u="none" cap="none" strike="noStrike">
                <a:solidFill>
                  <a:srgbClr val="000000"/>
                </a:solidFill>
                <a:latin typeface="Arial"/>
                <a:ea typeface="Arial"/>
                <a:cs typeface="Arial"/>
                <a:sym typeface="Arial"/>
              </a:rPr>
              <a:t> for which ceil(</a:t>
            </a:r>
            <a:r>
              <a:rPr b="1" i="0" lang="en-IN" sz="2400" u="none" cap="none" strike="noStrike">
                <a:solidFill>
                  <a:srgbClr val="000000"/>
                </a:solidFill>
                <a:latin typeface="Arial"/>
                <a:ea typeface="Arial"/>
                <a:cs typeface="Arial"/>
                <a:sym typeface="Arial"/>
              </a:rPr>
              <a:t>x</a:t>
            </a:r>
            <a:r>
              <a:rPr b="0" i="0" lang="en-IN" sz="2400" u="none" cap="none" strike="noStrike">
                <a:solidFill>
                  <a:srgbClr val="000000"/>
                </a:solidFill>
                <a:latin typeface="Arial"/>
                <a:ea typeface="Arial"/>
                <a:cs typeface="Arial"/>
                <a:sym typeface="Arial"/>
              </a:rPr>
              <a:t>/4) = 3.</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Therefore, x = 9 </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What is the minimum number of cards that must be selected to guarantee that at least three hearts are selected?</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39 + 3</a:t>
            </a:r>
            <a:endParaRPr b="0" i="0" sz="1800" u="none" cap="none" strike="noStrike"/>
          </a:p>
        </p:txBody>
      </p:sp>
      <p:sp>
        <p:nvSpPr>
          <p:cNvPr id="501" name="Google Shape;501;p6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Harder problems (pigeonhole principle):</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[OPTIONAL]:</a:t>
            </a:r>
            <a:r>
              <a:rPr b="0" i="0" lang="en-IN" sz="2400" u="none" cap="none" strike="noStrike">
                <a:solidFill>
                  <a:srgbClr val="000000"/>
                </a:solidFill>
                <a:latin typeface="Arial"/>
                <a:ea typeface="Arial"/>
                <a:cs typeface="Arial"/>
                <a:sym typeface="Arial"/>
              </a:rPr>
              <a:t> During a month with 30 days, a baseball team plays at least one game a day, but no more than 45 games (in the month). Show that there must be a period of some number of consecutive days during which the team must play exactly 14 games.</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Eg: 1,1,2,1,3,2,1,1,1,4,5,1,1,1,1,1,2,1,1,1,1,1,2,3,1,1,1,2,1,1</a:t>
            </a:r>
            <a:endParaRPr b="0" i="0" sz="1800" u="none" cap="none" strike="noStrike"/>
          </a:p>
        </p:txBody>
      </p:sp>
      <p:sp>
        <p:nvSpPr>
          <p:cNvPr id="507" name="Google Shape;507;p6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65"/>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Eg: 1,1,2,1,3,2,1,1,1,4,5,1,1,1,1,1,2,1,1,1,1,1,2,3,1,1,1,2,1,1</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a</a:t>
            </a:r>
            <a:r>
              <a:rPr b="0" baseline="-25000" i="0" lang="en-IN" sz="2400" u="none" cap="none" strike="noStrike">
                <a:solidFill>
                  <a:srgbClr val="000000"/>
                </a:solidFill>
                <a:latin typeface="Arial"/>
                <a:ea typeface="Arial"/>
                <a:cs typeface="Arial"/>
                <a:sym typeface="Arial"/>
              </a:rPr>
              <a:t>j</a:t>
            </a:r>
            <a:r>
              <a:rPr b="0" i="0" lang="en-IN" sz="2400" u="none" cap="none" strike="noStrike">
                <a:solidFill>
                  <a:srgbClr val="000000"/>
                </a:solidFill>
                <a:latin typeface="Arial"/>
                <a:ea typeface="Arial"/>
                <a:cs typeface="Arial"/>
                <a:sym typeface="Arial"/>
              </a:rPr>
              <a:t> be the number of games played till j</a:t>
            </a:r>
            <a:r>
              <a:rPr b="0" baseline="30000" i="0" lang="en-IN" sz="2400" u="none" cap="none" strike="noStrike">
                <a:solidFill>
                  <a:srgbClr val="000000"/>
                </a:solidFill>
                <a:latin typeface="Arial"/>
                <a:ea typeface="Arial"/>
                <a:cs typeface="Arial"/>
                <a:sym typeface="Arial"/>
              </a:rPr>
              <a:t>th</a:t>
            </a:r>
            <a:r>
              <a:rPr b="0" i="0" lang="en-IN" sz="2400" u="none" cap="none" strike="noStrike">
                <a:solidFill>
                  <a:srgbClr val="000000"/>
                </a:solidFill>
                <a:latin typeface="Arial"/>
                <a:ea typeface="Arial"/>
                <a:cs typeface="Arial"/>
                <a:sym typeface="Arial"/>
              </a:rPr>
              <a:t> day.</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a</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a</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a</a:t>
            </a:r>
            <a:r>
              <a:rPr b="0" baseline="-25000" i="0" lang="en-IN" sz="2400" u="none" cap="none" strike="noStrike">
                <a:solidFill>
                  <a:srgbClr val="000000"/>
                </a:solidFill>
                <a:latin typeface="Arial"/>
                <a:ea typeface="Arial"/>
                <a:cs typeface="Arial"/>
                <a:sym typeface="Arial"/>
              </a:rPr>
              <a:t>30</a:t>
            </a:r>
            <a:r>
              <a:rPr b="0" i="0" lang="en-IN" sz="24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Eg: 1,2,4,5,8,10,11,12,13,17,22,23, …, 41,43,44,45</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This is a strictly increasing sequence of distinct integers in the range [1,45].</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a</a:t>
            </a:r>
            <a:r>
              <a:rPr b="1" baseline="-25000" i="0" lang="en-IN" sz="2400" u="none" cap="none" strike="noStrike">
                <a:solidFill>
                  <a:srgbClr val="000000"/>
                </a:solidFill>
                <a:latin typeface="Arial"/>
                <a:ea typeface="Arial"/>
                <a:cs typeface="Arial"/>
                <a:sym typeface="Arial"/>
              </a:rPr>
              <a:t>1</a:t>
            </a:r>
            <a:r>
              <a:rPr b="1" i="0" lang="en-IN" sz="2400" u="none" cap="none" strike="noStrike">
                <a:solidFill>
                  <a:srgbClr val="000000"/>
                </a:solidFill>
                <a:latin typeface="Arial"/>
                <a:ea typeface="Arial"/>
                <a:cs typeface="Arial"/>
                <a:sym typeface="Arial"/>
              </a:rPr>
              <a:t>+14, a</a:t>
            </a:r>
            <a:r>
              <a:rPr b="1" baseline="-25000" i="0" lang="en-IN" sz="2400" u="none" cap="none" strike="noStrike">
                <a:solidFill>
                  <a:srgbClr val="000000"/>
                </a:solidFill>
                <a:latin typeface="Arial"/>
                <a:ea typeface="Arial"/>
                <a:cs typeface="Arial"/>
                <a:sym typeface="Arial"/>
              </a:rPr>
              <a:t>2</a:t>
            </a:r>
            <a:r>
              <a:rPr b="1" i="0" lang="en-IN" sz="2400" u="none" cap="none" strike="noStrike">
                <a:solidFill>
                  <a:srgbClr val="000000"/>
                </a:solidFill>
                <a:latin typeface="Arial"/>
                <a:ea typeface="Arial"/>
                <a:cs typeface="Arial"/>
                <a:sym typeface="Arial"/>
              </a:rPr>
              <a:t>+14, …, a</a:t>
            </a:r>
            <a:r>
              <a:rPr b="1" baseline="-25000" i="0" lang="en-IN" sz="2400" u="none" cap="none" strike="noStrike">
                <a:solidFill>
                  <a:srgbClr val="000000"/>
                </a:solidFill>
                <a:latin typeface="Arial"/>
                <a:ea typeface="Arial"/>
                <a:cs typeface="Arial"/>
                <a:sym typeface="Arial"/>
              </a:rPr>
              <a:t>30</a:t>
            </a:r>
            <a:r>
              <a:rPr b="1" i="0" lang="en-IN" sz="2400" u="none" cap="none" strike="noStrike">
                <a:solidFill>
                  <a:srgbClr val="000000"/>
                </a:solidFill>
                <a:latin typeface="Arial"/>
                <a:ea typeface="Arial"/>
                <a:cs typeface="Arial"/>
                <a:sym typeface="Arial"/>
              </a:rPr>
              <a:t>+14</a:t>
            </a:r>
            <a:r>
              <a:rPr b="0" i="0" lang="en-IN" sz="2400" u="none" cap="none" strike="noStrike">
                <a:solidFill>
                  <a:srgbClr val="000000"/>
                </a:solidFill>
                <a:latin typeface="Arial"/>
                <a:ea typeface="Arial"/>
                <a:cs typeface="Arial"/>
                <a:sym typeface="Arial"/>
              </a:rPr>
              <a:t> is a strictly increasing sequence of distinct integers in the range [15,59]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Eg: 15,16,18,19,22, …, 55,57,58,59</a:t>
            </a:r>
            <a:endParaRPr b="0" i="0" sz="1800" u="none" cap="none" strike="noStrike"/>
          </a:p>
        </p:txBody>
      </p:sp>
      <p:sp>
        <p:nvSpPr>
          <p:cNvPr id="513" name="Google Shape;513;p6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6"/>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a</a:t>
            </a:r>
            <a:r>
              <a:rPr b="1" baseline="-25000" i="0" lang="en-IN" sz="2400" u="none" cap="none" strike="noStrike">
                <a:solidFill>
                  <a:srgbClr val="000000"/>
                </a:solidFill>
                <a:latin typeface="Arial"/>
                <a:ea typeface="Arial"/>
                <a:cs typeface="Arial"/>
                <a:sym typeface="Arial"/>
              </a:rPr>
              <a:t>1</a:t>
            </a:r>
            <a:r>
              <a:rPr b="1" i="0" lang="en-IN" sz="2400" u="none" cap="none" strike="noStrike">
                <a:solidFill>
                  <a:srgbClr val="000000"/>
                </a:solidFill>
                <a:latin typeface="Arial"/>
                <a:ea typeface="Arial"/>
                <a:cs typeface="Arial"/>
                <a:sym typeface="Arial"/>
              </a:rPr>
              <a:t>, a</a:t>
            </a:r>
            <a:r>
              <a:rPr b="1" baseline="-25000" i="0" lang="en-IN" sz="2400" u="none" cap="none" strike="noStrike">
                <a:solidFill>
                  <a:srgbClr val="000000"/>
                </a:solidFill>
                <a:latin typeface="Arial"/>
                <a:ea typeface="Arial"/>
                <a:cs typeface="Arial"/>
                <a:sym typeface="Arial"/>
              </a:rPr>
              <a:t>2</a:t>
            </a:r>
            <a:r>
              <a:rPr b="1" i="0" lang="en-IN" sz="2400" u="none" cap="none" strike="noStrike">
                <a:solidFill>
                  <a:srgbClr val="000000"/>
                </a:solidFill>
                <a:latin typeface="Arial"/>
                <a:ea typeface="Arial"/>
                <a:cs typeface="Arial"/>
                <a:sym typeface="Arial"/>
              </a:rPr>
              <a:t>, …, a</a:t>
            </a:r>
            <a:r>
              <a:rPr b="1" baseline="-25000" i="0" lang="en-IN" sz="2400" u="none" cap="none" strike="noStrike">
                <a:solidFill>
                  <a:srgbClr val="000000"/>
                </a:solidFill>
                <a:latin typeface="Arial"/>
                <a:ea typeface="Arial"/>
                <a:cs typeface="Arial"/>
                <a:sym typeface="Arial"/>
              </a:rPr>
              <a:t>30</a:t>
            </a:r>
            <a:r>
              <a:rPr b="1" i="0" lang="en-IN" sz="2400" u="none" cap="none" strike="noStrike">
                <a:solidFill>
                  <a:srgbClr val="000000"/>
                </a:solidFill>
                <a:latin typeface="Arial"/>
                <a:ea typeface="Arial"/>
                <a:cs typeface="Arial"/>
                <a:sym typeface="Arial"/>
              </a:rPr>
              <a:t> </a:t>
            </a:r>
            <a:r>
              <a:rPr b="0" i="0" lang="en-IN" sz="2400" u="none" cap="none" strike="noStrike">
                <a:solidFill>
                  <a:srgbClr val="000000"/>
                </a:solidFill>
                <a:latin typeface="Arial"/>
                <a:ea typeface="Arial"/>
                <a:cs typeface="Arial"/>
                <a:sym typeface="Arial"/>
              </a:rPr>
              <a:t>is a strictly increasing sequence of distinct integers in the range [1,45].</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a</a:t>
            </a:r>
            <a:r>
              <a:rPr b="1" baseline="-25000" i="0" lang="en-IN" sz="2400" u="none" cap="none" strike="noStrike">
                <a:solidFill>
                  <a:srgbClr val="000000"/>
                </a:solidFill>
                <a:latin typeface="Arial"/>
                <a:ea typeface="Arial"/>
                <a:cs typeface="Arial"/>
                <a:sym typeface="Arial"/>
              </a:rPr>
              <a:t>1</a:t>
            </a:r>
            <a:r>
              <a:rPr b="1" i="0" lang="en-IN" sz="2400" u="none" cap="none" strike="noStrike">
                <a:solidFill>
                  <a:srgbClr val="000000"/>
                </a:solidFill>
                <a:latin typeface="Arial"/>
                <a:ea typeface="Arial"/>
                <a:cs typeface="Arial"/>
                <a:sym typeface="Arial"/>
              </a:rPr>
              <a:t>+14, a</a:t>
            </a:r>
            <a:r>
              <a:rPr b="1" baseline="-25000" i="0" lang="en-IN" sz="2400" u="none" cap="none" strike="noStrike">
                <a:solidFill>
                  <a:srgbClr val="000000"/>
                </a:solidFill>
                <a:latin typeface="Arial"/>
                <a:ea typeface="Arial"/>
                <a:cs typeface="Arial"/>
                <a:sym typeface="Arial"/>
              </a:rPr>
              <a:t>2</a:t>
            </a:r>
            <a:r>
              <a:rPr b="1" i="0" lang="en-IN" sz="2400" u="none" cap="none" strike="noStrike">
                <a:solidFill>
                  <a:srgbClr val="000000"/>
                </a:solidFill>
                <a:latin typeface="Arial"/>
                <a:ea typeface="Arial"/>
                <a:cs typeface="Arial"/>
                <a:sym typeface="Arial"/>
              </a:rPr>
              <a:t>+14, …, a</a:t>
            </a:r>
            <a:r>
              <a:rPr b="1" baseline="-25000" i="0" lang="en-IN" sz="2400" u="none" cap="none" strike="noStrike">
                <a:solidFill>
                  <a:srgbClr val="000000"/>
                </a:solidFill>
                <a:latin typeface="Arial"/>
                <a:ea typeface="Arial"/>
                <a:cs typeface="Arial"/>
                <a:sym typeface="Arial"/>
              </a:rPr>
              <a:t>30</a:t>
            </a:r>
            <a:r>
              <a:rPr b="1" i="0" lang="en-IN" sz="2400" u="none" cap="none" strike="noStrike">
                <a:solidFill>
                  <a:srgbClr val="000000"/>
                </a:solidFill>
                <a:latin typeface="Arial"/>
                <a:ea typeface="Arial"/>
                <a:cs typeface="Arial"/>
                <a:sym typeface="Arial"/>
              </a:rPr>
              <a:t>+14</a:t>
            </a:r>
            <a:r>
              <a:rPr b="0" i="0" lang="en-IN" sz="2400" u="none" cap="none" strike="noStrike">
                <a:solidFill>
                  <a:srgbClr val="000000"/>
                </a:solidFill>
                <a:latin typeface="Arial"/>
                <a:ea typeface="Arial"/>
                <a:cs typeface="Arial"/>
                <a:sym typeface="Arial"/>
              </a:rPr>
              <a:t> is a strictly increasing sequence of distinct integers in the range [15,59].</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Put together, 60 integers in the range [1,59]</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By Pigeonhole principle, at least two of these integers are equal.</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∃i ∃j a</a:t>
            </a:r>
            <a:r>
              <a:rPr b="0" baseline="-25000" i="0" lang="en-IN" sz="2400" u="none" cap="none" strike="noStrike">
                <a:solidFill>
                  <a:srgbClr val="000000"/>
                </a:solidFill>
                <a:latin typeface="Arial"/>
                <a:ea typeface="Arial"/>
                <a:cs typeface="Arial"/>
                <a:sym typeface="Arial"/>
              </a:rPr>
              <a:t>i</a:t>
            </a:r>
            <a:r>
              <a:rPr b="0" i="0" lang="en-IN" sz="2400" u="none" cap="none" strike="noStrike">
                <a:solidFill>
                  <a:srgbClr val="000000"/>
                </a:solidFill>
                <a:latin typeface="Arial"/>
                <a:ea typeface="Arial"/>
                <a:cs typeface="Arial"/>
                <a:sym typeface="Arial"/>
              </a:rPr>
              <a:t> = a</a:t>
            </a:r>
            <a:r>
              <a:rPr b="0" baseline="-25000" i="0" lang="en-IN" sz="2400" u="none" cap="none" strike="noStrike">
                <a:solidFill>
                  <a:srgbClr val="000000"/>
                </a:solidFill>
                <a:latin typeface="Arial"/>
                <a:ea typeface="Arial"/>
                <a:cs typeface="Arial"/>
                <a:sym typeface="Arial"/>
              </a:rPr>
              <a:t>j</a:t>
            </a:r>
            <a:r>
              <a:rPr b="0" i="0" lang="en-IN" sz="2400" u="none" cap="none" strike="noStrike">
                <a:solidFill>
                  <a:srgbClr val="000000"/>
                </a:solidFill>
                <a:latin typeface="Arial"/>
                <a:ea typeface="Arial"/>
                <a:cs typeface="Arial"/>
                <a:sym typeface="Arial"/>
              </a:rPr>
              <a:t> + 14 and i &gt; j</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Courier New"/>
                <a:ea typeface="Courier New"/>
                <a:cs typeface="Courier New"/>
                <a:sym typeface="Courier New"/>
              </a:rPr>
              <a:t>1 ,1 ,2 ,1 ,3 ,</a:t>
            </a:r>
            <a:r>
              <a:rPr b="1" i="0" lang="en-IN" sz="2400" u="none" cap="none" strike="noStrike">
                <a:solidFill>
                  <a:srgbClr val="000000"/>
                </a:solidFill>
                <a:latin typeface="Courier New"/>
                <a:ea typeface="Courier New"/>
                <a:cs typeface="Courier New"/>
                <a:sym typeface="Courier New"/>
              </a:rPr>
              <a:t>2 ,1 ,1 ,1 ,4 ,5 </a:t>
            </a:r>
            <a:r>
              <a:rPr b="0" i="0" lang="en-IN" sz="2400" u="none" cap="none" strike="noStrike">
                <a:solidFill>
                  <a:srgbClr val="000000"/>
                </a:solidFill>
                <a:latin typeface="Courier New"/>
                <a:ea typeface="Courier New"/>
                <a:cs typeface="Courier New"/>
                <a:sym typeface="Courier New"/>
              </a:rPr>
              <a:t>,…</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Courier New"/>
                <a:ea typeface="Courier New"/>
                <a:cs typeface="Courier New"/>
                <a:sym typeface="Courier New"/>
              </a:rPr>
              <a:t>1 ,2 ,4 ,5 ,8 ,10,11,12,13,17,</a:t>
            </a:r>
            <a:r>
              <a:rPr b="1" i="0" lang="en-IN" sz="2400" u="none" cap="none" strike="noStrike">
                <a:solidFill>
                  <a:srgbClr val="000000"/>
                </a:solidFill>
                <a:latin typeface="Courier New"/>
                <a:ea typeface="Courier New"/>
                <a:cs typeface="Courier New"/>
                <a:sym typeface="Courier New"/>
              </a:rPr>
              <a:t>22</a:t>
            </a:r>
            <a:r>
              <a:rPr b="0" i="0" lang="en-IN" sz="2400" u="none" cap="none" strike="noStrike">
                <a:solidFill>
                  <a:srgbClr val="000000"/>
                </a:solidFill>
                <a:latin typeface="Courier New"/>
                <a:ea typeface="Courier New"/>
                <a:cs typeface="Courier New"/>
                <a:sym typeface="Courier New"/>
              </a:rPr>
              <a:t>,… </a:t>
            </a:r>
            <a:r>
              <a:rPr b="0" i="0" lang="en-IN" sz="2400" u="none" cap="none" strike="noStrike">
                <a:solidFill>
                  <a:srgbClr val="000000"/>
                </a:solidFill>
                <a:latin typeface="Arial"/>
                <a:ea typeface="Arial"/>
                <a:cs typeface="Arial"/>
                <a:sym typeface="Arial"/>
              </a:rPr>
              <a:t>(a</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a</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a</a:t>
            </a:r>
            <a:r>
              <a:rPr b="0" baseline="-25000" i="0" lang="en-IN" sz="2400" u="none" cap="none" strike="noStrike">
                <a:solidFill>
                  <a:srgbClr val="00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Courier New"/>
                <a:ea typeface="Courier New"/>
                <a:cs typeface="Courier New"/>
                <a:sym typeface="Courier New"/>
              </a:rPr>
              <a:t>15,16,18,19,</a:t>
            </a:r>
            <a:r>
              <a:rPr b="1" i="0" lang="en-IN" sz="2400" u="none" cap="none" strike="noStrike">
                <a:solidFill>
                  <a:srgbClr val="000000"/>
                </a:solidFill>
                <a:latin typeface="Courier New"/>
                <a:ea typeface="Courier New"/>
                <a:cs typeface="Courier New"/>
                <a:sym typeface="Courier New"/>
              </a:rPr>
              <a:t>22</a:t>
            </a:r>
            <a:r>
              <a:rPr b="0" i="0" lang="en-IN" sz="2400" u="none" cap="none" strike="noStrike">
                <a:solidFill>
                  <a:srgbClr val="000000"/>
                </a:solidFill>
                <a:latin typeface="Courier New"/>
                <a:ea typeface="Courier New"/>
                <a:cs typeface="Courier New"/>
                <a:sym typeface="Courier New"/>
              </a:rPr>
              <a:t>,… </a:t>
            </a:r>
            <a:r>
              <a:rPr b="0" i="0" lang="en-IN" sz="2400" u="none" cap="none" strike="noStrike">
                <a:solidFill>
                  <a:srgbClr val="000000"/>
                </a:solidFill>
                <a:latin typeface="Arial"/>
                <a:ea typeface="Arial"/>
                <a:cs typeface="Arial"/>
                <a:sym typeface="Arial"/>
              </a:rPr>
              <a:t>(a</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+14, a</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+14, a</a:t>
            </a:r>
            <a:r>
              <a:rPr b="0" baseline="-25000" i="0" lang="en-IN" sz="2400" u="none" cap="none" strike="noStrike">
                <a:solidFill>
                  <a:srgbClr val="00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+14, …)</a:t>
            </a:r>
            <a:endParaRPr b="0" i="0" sz="1800" u="none" cap="none" strike="noStrike"/>
          </a:p>
        </p:txBody>
      </p:sp>
      <p:sp>
        <p:nvSpPr>
          <p:cNvPr id="519" name="Google Shape;519;p6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7"/>
          <p:cNvSpPr/>
          <p:nvPr/>
        </p:nvSpPr>
        <p:spPr>
          <a:xfrm>
            <a:off x="271080" y="271080"/>
            <a:ext cx="8597160" cy="61732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The Product Rule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Suppose that a procedure can be broken down into a sequence of two tasks. If there are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ways to do the first task and for each of these ways of the first task, there are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ways to do the second task, then there are </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1</a:t>
            </a:r>
            <a:r>
              <a:rPr b="1" i="0" lang="en-IN" sz="2400" u="none" cap="none" strike="noStrike">
                <a:solidFill>
                  <a:srgbClr val="000000"/>
                </a:solidFill>
                <a:latin typeface="Arial"/>
                <a:ea typeface="Arial"/>
                <a:cs typeface="Arial"/>
                <a:sym typeface="Arial"/>
              </a:rPr>
              <a:t>*n</a:t>
            </a:r>
            <a:r>
              <a:rPr b="1"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ways to do the procedure.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Eg: To order a pizza, you first choose the type of crust: thin or deep dish </a:t>
            </a:r>
            <a:r>
              <a:rPr b="1" i="0" lang="en-IN" sz="2400" u="none" cap="none" strike="noStrike">
                <a:solidFill>
                  <a:srgbClr val="000000"/>
                </a:solidFill>
                <a:latin typeface="Arial"/>
                <a:ea typeface="Arial"/>
                <a:cs typeface="Arial"/>
                <a:sym typeface="Arial"/>
              </a:rPr>
              <a:t>(2 choices)</a:t>
            </a:r>
            <a:r>
              <a:rPr b="0" i="0" lang="en-IN" sz="2400" u="none" cap="none" strike="noStrike">
                <a:solidFill>
                  <a:srgbClr val="000000"/>
                </a:solidFill>
                <a:latin typeface="Arial"/>
                <a:ea typeface="Arial"/>
                <a:cs typeface="Arial"/>
                <a:sym typeface="Arial"/>
              </a:rPr>
              <a:t>. Next, you choose the topping: cheese, pepperoni, or sausage </a:t>
            </a:r>
            <a:r>
              <a:rPr b="1" i="0" lang="en-IN" sz="2400" u="none" cap="none" strike="noStrike">
                <a:solidFill>
                  <a:srgbClr val="000000"/>
                </a:solidFill>
                <a:latin typeface="Arial"/>
                <a:ea typeface="Arial"/>
                <a:cs typeface="Arial"/>
                <a:sym typeface="Arial"/>
              </a:rPr>
              <a:t>(3 choices)</a:t>
            </a:r>
            <a:r>
              <a:rPr b="0" i="0" lang="en-IN" sz="2400" u="none" cap="none" strike="noStrike">
                <a:solidFill>
                  <a:srgbClr val="000000"/>
                </a:solidFill>
                <a:latin typeface="Arial"/>
                <a:ea typeface="Arial"/>
                <a:cs typeface="Arial"/>
                <a:sym typeface="Arial"/>
              </a:rPr>
              <a:t>. Therefore, there are</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2 × 3 = 6</a:t>
            </a:r>
            <a:r>
              <a:rPr b="0" i="0" lang="en-IN" sz="2400" u="none" cap="none" strike="noStrike">
                <a:solidFill>
                  <a:srgbClr val="000000"/>
                </a:solidFill>
                <a:latin typeface="Arial"/>
                <a:ea typeface="Arial"/>
                <a:cs typeface="Arial"/>
                <a:sym typeface="Arial"/>
              </a:rPr>
              <a:t> possible ways of ordering a pizza.</a:t>
            </a:r>
            <a:endParaRPr b="0" i="0" sz="1800" u="none" cap="none" strike="noStrike"/>
          </a:p>
        </p:txBody>
      </p:sp>
      <p:sp>
        <p:nvSpPr>
          <p:cNvPr id="146" name="Google Shape;146;p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7"/>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By Pigeonhole principle, at least two of these integers are equal.</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 ∃j a</a:t>
            </a:r>
            <a:r>
              <a:rPr b="0" baseline="-25000" i="0" lang="en-IN" sz="2400" u="none" cap="none" strike="noStrike">
                <a:solidFill>
                  <a:srgbClr val="000000"/>
                </a:solidFill>
                <a:latin typeface="Arial"/>
                <a:ea typeface="Arial"/>
                <a:cs typeface="Arial"/>
                <a:sym typeface="Arial"/>
              </a:rPr>
              <a:t>i</a:t>
            </a:r>
            <a:r>
              <a:rPr b="0" i="0" lang="en-IN" sz="2400" u="none" cap="none" strike="noStrike">
                <a:solidFill>
                  <a:srgbClr val="000000"/>
                </a:solidFill>
                <a:latin typeface="Arial"/>
                <a:ea typeface="Arial"/>
                <a:cs typeface="Arial"/>
                <a:sym typeface="Arial"/>
              </a:rPr>
              <a:t> = a</a:t>
            </a:r>
            <a:r>
              <a:rPr b="0" baseline="-25000" i="0" lang="en-IN" sz="2400" u="none" cap="none" strike="noStrike">
                <a:solidFill>
                  <a:srgbClr val="000000"/>
                </a:solidFill>
                <a:latin typeface="Arial"/>
                <a:ea typeface="Arial"/>
                <a:cs typeface="Arial"/>
                <a:sym typeface="Arial"/>
              </a:rPr>
              <a:t>j</a:t>
            </a:r>
            <a:r>
              <a:rPr b="0" i="0" lang="en-IN" sz="2400" u="none" cap="none" strike="noStrike">
                <a:solidFill>
                  <a:srgbClr val="000000"/>
                </a:solidFill>
                <a:latin typeface="Arial"/>
                <a:ea typeface="Arial"/>
                <a:cs typeface="Arial"/>
                <a:sym typeface="Arial"/>
              </a:rPr>
              <a:t> + 14 and i &gt; j</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ourier New"/>
                <a:ea typeface="Courier New"/>
                <a:cs typeface="Courier New"/>
                <a:sym typeface="Courier New"/>
              </a:rPr>
              <a:t>       01,01,02,01,03,</a:t>
            </a:r>
            <a:r>
              <a:rPr b="1" i="0" lang="en-IN" sz="2400" u="none" cap="none" strike="noStrike">
                <a:solidFill>
                  <a:srgbClr val="000000"/>
                </a:solidFill>
                <a:latin typeface="Courier New"/>
                <a:ea typeface="Courier New"/>
                <a:cs typeface="Courier New"/>
                <a:sym typeface="Courier New"/>
              </a:rPr>
              <a:t>02,01,01,01,04,05</a:t>
            </a:r>
            <a:r>
              <a:rPr b="0" i="0" lang="en-IN" sz="2400" u="none" cap="none" strike="noStrike">
                <a:solidFill>
                  <a:srgbClr val="000000"/>
                </a:solidFill>
                <a:latin typeface="Courier New"/>
                <a:ea typeface="Courier New"/>
                <a:cs typeface="Courier New"/>
                <a:sym typeface="Courier New"/>
              </a:rPr>
              <a: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ourier New"/>
                <a:ea typeface="Courier New"/>
                <a:cs typeface="Courier New"/>
                <a:sym typeface="Courier New"/>
              </a:rPr>
              <a:t>a</a:t>
            </a:r>
            <a:r>
              <a:rPr b="0" baseline="-25000" i="0" lang="en-IN" sz="2400" u="none" cap="none" strike="noStrike">
                <a:solidFill>
                  <a:srgbClr val="000000"/>
                </a:solidFill>
                <a:latin typeface="Courier New"/>
                <a:ea typeface="Courier New"/>
                <a:cs typeface="Courier New"/>
                <a:sym typeface="Courier New"/>
              </a:rPr>
              <a:t>i</a:t>
            </a:r>
            <a:r>
              <a:rPr b="0" i="0" lang="en-IN" sz="2400" u="none" cap="none" strike="noStrike">
                <a:solidFill>
                  <a:srgbClr val="000000"/>
                </a:solidFill>
                <a:latin typeface="Courier New"/>
                <a:ea typeface="Courier New"/>
                <a:cs typeface="Courier New"/>
                <a:sym typeface="Courier New"/>
              </a:rPr>
              <a:t>:    01,02,04,05,08,10,11,12,13,17,</a:t>
            </a:r>
            <a:r>
              <a:rPr b="1" i="0" lang="en-IN" sz="2400" u="none" cap="none" strike="noStrike">
                <a:solidFill>
                  <a:srgbClr val="000000"/>
                </a:solidFill>
                <a:latin typeface="Courier New"/>
                <a:ea typeface="Courier New"/>
                <a:cs typeface="Courier New"/>
                <a:sym typeface="Courier New"/>
              </a:rPr>
              <a:t>22</a:t>
            </a:r>
            <a:r>
              <a:rPr b="0" i="0" lang="en-IN" sz="2400" u="none" cap="none" strike="noStrike">
                <a:solidFill>
                  <a:srgbClr val="000000"/>
                </a:solidFill>
                <a:latin typeface="Courier New"/>
                <a:ea typeface="Courier New"/>
                <a:cs typeface="Courier New"/>
                <a:sym typeface="Courier New"/>
              </a:rPr>
              <a: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ourier New"/>
                <a:ea typeface="Courier New"/>
                <a:cs typeface="Courier New"/>
                <a:sym typeface="Courier New"/>
              </a:rPr>
              <a:t>a</a:t>
            </a:r>
            <a:r>
              <a:rPr b="0" baseline="-25000" i="0" lang="en-IN" sz="2400" u="none" cap="none" strike="noStrike">
                <a:solidFill>
                  <a:srgbClr val="000000"/>
                </a:solidFill>
                <a:latin typeface="Courier New"/>
                <a:ea typeface="Courier New"/>
                <a:cs typeface="Courier New"/>
                <a:sym typeface="Courier New"/>
              </a:rPr>
              <a:t>i</a:t>
            </a:r>
            <a:r>
              <a:rPr b="0" i="0" lang="en-IN" sz="2400" u="none" cap="none" strike="noStrike">
                <a:solidFill>
                  <a:srgbClr val="000000"/>
                </a:solidFill>
                <a:latin typeface="Courier New"/>
                <a:ea typeface="Courier New"/>
                <a:cs typeface="Courier New"/>
                <a:sym typeface="Courier New"/>
              </a:rPr>
              <a:t>+14: 15,16,18,19,</a:t>
            </a:r>
            <a:r>
              <a:rPr b="1" i="0" lang="en-IN" sz="2400" u="none" cap="none" strike="noStrike">
                <a:solidFill>
                  <a:srgbClr val="000000"/>
                </a:solidFill>
                <a:latin typeface="Courier New"/>
                <a:ea typeface="Courier New"/>
                <a:cs typeface="Courier New"/>
                <a:sym typeface="Courier New"/>
              </a:rPr>
              <a:t>22</a:t>
            </a:r>
            <a:r>
              <a:rPr b="0" i="0" lang="en-IN" sz="2400" u="none" cap="none" strike="noStrike">
                <a:solidFill>
                  <a:srgbClr val="000000"/>
                </a:solidFill>
                <a:latin typeface="Courier New"/>
                <a:ea typeface="Courier New"/>
                <a:cs typeface="Courier New"/>
                <a:sym typeface="Courier New"/>
              </a:rPr>
              <a: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In the example, </a:t>
            </a:r>
            <a:r>
              <a:rPr b="1" i="0" lang="en-IN" sz="2400" u="none" cap="none" strike="noStrike">
                <a:solidFill>
                  <a:srgbClr val="000000"/>
                </a:solidFill>
                <a:latin typeface="Courier New"/>
                <a:ea typeface="Courier New"/>
                <a:cs typeface="Courier New"/>
                <a:sym typeface="Courier New"/>
              </a:rPr>
              <a:t>a</a:t>
            </a:r>
            <a:r>
              <a:rPr b="1" baseline="-25000" i="0" lang="en-IN" sz="2400" u="none" cap="none" strike="noStrike">
                <a:solidFill>
                  <a:srgbClr val="000000"/>
                </a:solidFill>
                <a:latin typeface="Courier New"/>
                <a:ea typeface="Courier New"/>
                <a:cs typeface="Courier New"/>
                <a:sym typeface="Courier New"/>
              </a:rPr>
              <a:t>11</a:t>
            </a:r>
            <a:r>
              <a:rPr b="1" i="0" lang="en-IN" sz="2400" u="none" cap="none" strike="noStrike">
                <a:solidFill>
                  <a:srgbClr val="000000"/>
                </a:solidFill>
                <a:latin typeface="Courier New"/>
                <a:ea typeface="Courier New"/>
                <a:cs typeface="Courier New"/>
                <a:sym typeface="Courier New"/>
              </a:rPr>
              <a:t> = a</a:t>
            </a:r>
            <a:r>
              <a:rPr b="1" baseline="-25000" i="0" lang="en-IN" sz="2400" u="none" cap="none" strike="noStrike">
                <a:solidFill>
                  <a:srgbClr val="000000"/>
                </a:solidFill>
                <a:latin typeface="Courier New"/>
                <a:ea typeface="Courier New"/>
                <a:cs typeface="Courier New"/>
                <a:sym typeface="Courier New"/>
              </a:rPr>
              <a:t>5</a:t>
            </a:r>
            <a:r>
              <a:rPr b="1" i="0" lang="en-IN" sz="2400" u="none" cap="none" strike="noStrike">
                <a:solidFill>
                  <a:srgbClr val="000000"/>
                </a:solidFill>
                <a:latin typeface="Courier New"/>
                <a:ea typeface="Courier New"/>
                <a:cs typeface="Courier New"/>
                <a:sym typeface="Courier New"/>
              </a:rPr>
              <a:t>+14 = 22</a:t>
            </a:r>
            <a:r>
              <a:rPr b="0" i="0" lang="en-IN" sz="2400" u="none" cap="none" strike="noStrike">
                <a:solidFill>
                  <a:srgbClr val="000000"/>
                </a:solidFill>
                <a:latin typeface="Arial"/>
                <a:ea typeface="Arial"/>
                <a:cs typeface="Arial"/>
                <a:sym typeface="Arial"/>
              </a:rPr>
              <a:t>. Until day 5, they’ve played 08 games and until day 11, they’ve played another 14 games (from day 5+1 to day 11).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That is, 14 games were played from day </a:t>
            </a:r>
            <a:r>
              <a:rPr b="1" i="0" lang="en-IN" sz="2400" u="none" cap="none" strike="noStrike">
                <a:solidFill>
                  <a:srgbClr val="000000"/>
                </a:solidFill>
                <a:latin typeface="Arial"/>
                <a:ea typeface="Arial"/>
                <a:cs typeface="Arial"/>
                <a:sym typeface="Arial"/>
              </a:rPr>
              <a:t>j+1</a:t>
            </a:r>
            <a:r>
              <a:rPr b="0" i="0" lang="en-IN" sz="2400" u="none" cap="none" strike="noStrike">
                <a:solidFill>
                  <a:srgbClr val="000000"/>
                </a:solidFill>
                <a:latin typeface="Arial"/>
                <a:ea typeface="Arial"/>
                <a:cs typeface="Arial"/>
                <a:sym typeface="Arial"/>
              </a:rPr>
              <a:t> to day </a:t>
            </a:r>
            <a:r>
              <a:rPr b="1" i="0" lang="en-IN" sz="2400" u="none" cap="none" strike="noStrike">
                <a:solidFill>
                  <a:srgbClr val="000000"/>
                </a:solidFill>
                <a:latin typeface="Arial"/>
                <a:ea typeface="Arial"/>
                <a:cs typeface="Arial"/>
                <a:sym typeface="Arial"/>
              </a:rPr>
              <a:t>i</a:t>
            </a:r>
            <a:r>
              <a:rPr b="0" i="0" lang="en-IN" sz="2400" u="none" cap="none" strike="noStrike">
                <a:solidFill>
                  <a:srgbClr val="000000"/>
                </a:solidFill>
                <a:latin typeface="Arial"/>
                <a:ea typeface="Arial"/>
                <a:cs typeface="Arial"/>
                <a:sym typeface="Arial"/>
              </a:rPr>
              <a:t>.</a:t>
            </a:r>
            <a:endParaRPr b="0" i="0" sz="1800" u="none" cap="none" strike="noStrike"/>
          </a:p>
        </p:txBody>
      </p:sp>
      <p:sp>
        <p:nvSpPr>
          <p:cNvPr id="525" name="Google Shape;525;p6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68"/>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 [OPTIONAL]:</a:t>
            </a:r>
            <a:r>
              <a:rPr b="0" i="0" lang="en-IN" sz="2400" u="none" cap="none" strike="noStrike">
                <a:solidFill>
                  <a:srgbClr val="000000"/>
                </a:solidFill>
                <a:latin typeface="Arial"/>
                <a:ea typeface="Arial"/>
                <a:cs typeface="Arial"/>
                <a:sym typeface="Arial"/>
              </a:rPr>
              <a:t> During a month with 30 days, a baseball team plays at least one game a day, but no more than 45 games (in the month). Show that there must be a period of some number of consecutive days during which the team must play </a:t>
            </a:r>
            <a:r>
              <a:rPr b="1" i="0" lang="en-IN" sz="2400" u="none" cap="none" strike="noStrike">
                <a:solidFill>
                  <a:srgbClr val="000000"/>
                </a:solidFill>
                <a:latin typeface="Arial"/>
                <a:ea typeface="Arial"/>
                <a:cs typeface="Arial"/>
                <a:sym typeface="Arial"/>
              </a:rPr>
              <a:t>exactly 14 games.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 [OPTIONAL]: … exactly 13 games?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Yes, there’ll be such a period for sure.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 [OPTIONAL]: … exactly 15 games?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No, we cannot be sure of that, at least by using the above method.</a:t>
            </a:r>
            <a:endParaRPr b="0" i="0" sz="1800" u="none" cap="none" strike="noStrike"/>
          </a:p>
        </p:txBody>
      </p:sp>
      <p:sp>
        <p:nvSpPr>
          <p:cNvPr id="531" name="Google Shape;531;p6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69"/>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 [OPTIONAL]:</a:t>
            </a:r>
            <a:r>
              <a:rPr b="0" i="0" lang="en-IN" sz="2400" u="none" cap="none" strike="noStrike">
                <a:solidFill>
                  <a:srgbClr val="000000"/>
                </a:solidFill>
                <a:latin typeface="Arial"/>
                <a:ea typeface="Arial"/>
                <a:cs typeface="Arial"/>
                <a:sym typeface="Arial"/>
              </a:rPr>
              <a:t> Show that among any n+1 positive integers not exceeding 2*n, there must be an integer that divides one of the other integers.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537" name="Google Shape;537;p6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0"/>
          <p:cNvSpPr/>
          <p:nvPr/>
        </p:nvSpPr>
        <p:spPr>
          <a:xfrm>
            <a:off x="178560" y="12564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Soln: a</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a</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a</a:t>
            </a:r>
            <a:r>
              <a:rPr b="0" baseline="-25000" i="0" lang="en-IN" sz="2400" u="none" cap="none" strike="noStrike">
                <a:solidFill>
                  <a:srgbClr val="000000"/>
                </a:solidFill>
                <a:latin typeface="Arial"/>
                <a:ea typeface="Arial"/>
                <a:cs typeface="Arial"/>
                <a:sym typeface="Arial"/>
              </a:rPr>
              <a:t>n+1</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Write these in the form a</a:t>
            </a:r>
            <a:r>
              <a:rPr b="0" baseline="-25000" i="0" lang="en-IN" sz="2400" u="none" cap="none" strike="noStrike">
                <a:solidFill>
                  <a:srgbClr val="000000"/>
                </a:solidFill>
                <a:latin typeface="Arial"/>
                <a:ea typeface="Arial"/>
                <a:cs typeface="Arial"/>
                <a:sym typeface="Arial"/>
              </a:rPr>
              <a:t>j</a:t>
            </a:r>
            <a:r>
              <a:rPr b="0" i="0" lang="en-IN" sz="2400" u="none" cap="none" strike="noStrike">
                <a:solidFill>
                  <a:srgbClr val="000000"/>
                </a:solidFill>
                <a:latin typeface="Arial"/>
                <a:ea typeface="Arial"/>
                <a:cs typeface="Arial"/>
                <a:sym typeface="Arial"/>
              </a:rPr>
              <a:t> = q</a:t>
            </a:r>
            <a:r>
              <a:rPr b="0" baseline="-25000" i="0" lang="en-IN" sz="2400" u="none" cap="none" strike="noStrike">
                <a:solidFill>
                  <a:srgbClr val="000000"/>
                </a:solidFill>
                <a:latin typeface="Arial"/>
                <a:ea typeface="Arial"/>
                <a:cs typeface="Arial"/>
                <a:sym typeface="Arial"/>
              </a:rPr>
              <a:t>j</a:t>
            </a:r>
            <a:r>
              <a:rPr b="0" i="0" lang="en-IN" sz="2400" u="none" cap="none" strike="noStrike">
                <a:solidFill>
                  <a:srgbClr val="000000"/>
                </a:solidFill>
                <a:latin typeface="Arial"/>
                <a:ea typeface="Arial"/>
                <a:cs typeface="Arial"/>
                <a:sym typeface="Arial"/>
              </a:rPr>
              <a:t> * Power(2,k</a:t>
            </a:r>
            <a:r>
              <a:rPr b="0" baseline="-25000" i="0" lang="en-IN" sz="2400" u="none" cap="none" strike="noStrike">
                <a:solidFill>
                  <a:srgbClr val="000000"/>
                </a:solidFill>
                <a:latin typeface="Arial"/>
                <a:ea typeface="Arial"/>
                <a:cs typeface="Arial"/>
                <a:sym typeface="Arial"/>
              </a:rPr>
              <a:t>j</a:t>
            </a:r>
            <a:r>
              <a:rPr b="0" i="0" lang="en-IN" sz="2400" u="none" cap="none" strike="noStrike">
                <a:solidFill>
                  <a:srgbClr val="000000"/>
                </a:solidFill>
                <a:latin typeface="Arial"/>
                <a:ea typeface="Arial"/>
                <a:cs typeface="Arial"/>
                <a:sym typeface="Arial"/>
              </a:rPr>
              <a:t>) where q</a:t>
            </a:r>
            <a:r>
              <a:rPr b="0" baseline="-25000" i="0" lang="en-IN" sz="2400" u="none" cap="none" strike="noStrike">
                <a:solidFill>
                  <a:srgbClr val="000000"/>
                </a:solidFill>
                <a:latin typeface="Arial"/>
                <a:ea typeface="Arial"/>
                <a:cs typeface="Arial"/>
                <a:sym typeface="Arial"/>
              </a:rPr>
              <a:t>j</a:t>
            </a:r>
            <a:r>
              <a:rPr b="0" i="0" lang="en-IN" sz="2400" u="none" cap="none" strike="noStrike">
                <a:solidFill>
                  <a:srgbClr val="000000"/>
                </a:solidFill>
                <a:latin typeface="Arial"/>
                <a:ea typeface="Arial"/>
                <a:cs typeface="Arial"/>
                <a:sym typeface="Arial"/>
              </a:rPr>
              <a:t> is odd.</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Eg: </a:t>
            </a:r>
            <a:r>
              <a:rPr b="1" i="0" lang="en-IN" sz="2400" u="none" cap="none" strike="noStrike">
                <a:solidFill>
                  <a:srgbClr val="000000"/>
                </a:solidFill>
                <a:latin typeface="Arial"/>
                <a:ea typeface="Arial"/>
                <a:cs typeface="Arial"/>
                <a:sym typeface="Arial"/>
              </a:rPr>
              <a:t>n = 4</a:t>
            </a:r>
            <a:r>
              <a:rPr b="0" i="0" lang="en-IN" sz="2400" u="none" cap="none" strike="noStrike">
                <a:solidFill>
                  <a:srgbClr val="000000"/>
                </a:solidFill>
                <a:latin typeface="Arial"/>
                <a:ea typeface="Arial"/>
                <a:cs typeface="Arial"/>
                <a:sym typeface="Arial"/>
              </a:rPr>
              <a:t>. Therefore, </a:t>
            </a:r>
            <a:r>
              <a:rPr b="1" i="0" lang="en-IN" sz="2400" u="none" cap="none" strike="noStrike">
                <a:solidFill>
                  <a:srgbClr val="000000"/>
                </a:solidFill>
                <a:latin typeface="Arial"/>
                <a:ea typeface="Arial"/>
                <a:cs typeface="Arial"/>
                <a:sym typeface="Arial"/>
              </a:rPr>
              <a:t>2n = 8.</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Let </a:t>
            </a:r>
            <a:r>
              <a:rPr b="1" i="0" lang="en-IN" sz="2400" u="none" cap="none" strike="noStrike">
                <a:solidFill>
                  <a:srgbClr val="000000"/>
                </a:solidFill>
                <a:latin typeface="Arial"/>
                <a:ea typeface="Arial"/>
                <a:cs typeface="Arial"/>
                <a:sym typeface="Arial"/>
              </a:rPr>
              <a:t>n+1</a:t>
            </a:r>
            <a:r>
              <a:rPr b="0" i="0" lang="en-IN" sz="2400" u="none" cap="none" strike="noStrike">
                <a:solidFill>
                  <a:srgbClr val="000000"/>
                </a:solidFill>
                <a:latin typeface="Arial"/>
                <a:ea typeface="Arial"/>
                <a:cs typeface="Arial"/>
                <a:sym typeface="Arial"/>
              </a:rPr>
              <a:t> numbers in [1,2n]: </a:t>
            </a:r>
            <a:r>
              <a:rPr b="1" i="0" lang="en-IN" sz="2400" u="none" cap="none" strike="noStrike">
                <a:solidFill>
                  <a:srgbClr val="000000"/>
                </a:solidFill>
                <a:latin typeface="Arial"/>
                <a:ea typeface="Arial"/>
                <a:cs typeface="Arial"/>
                <a:sym typeface="Arial"/>
              </a:rPr>
              <a:t>2,3,4,5,7</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We can write them as: 1*2</a:t>
            </a:r>
            <a:r>
              <a:rPr b="1" baseline="30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3*2</a:t>
            </a:r>
            <a:r>
              <a:rPr b="1" baseline="30000" i="0" lang="en-IN" sz="2400" u="none" cap="none" strike="noStrike">
                <a:solidFill>
                  <a:srgbClr val="000000"/>
                </a:solidFill>
                <a:latin typeface="Arial"/>
                <a:ea typeface="Arial"/>
                <a:cs typeface="Arial"/>
                <a:sym typeface="Arial"/>
              </a:rPr>
              <a:t>0</a:t>
            </a:r>
            <a:r>
              <a:rPr b="0" i="0" lang="en-IN" sz="2400" u="none" cap="none" strike="noStrike">
                <a:solidFill>
                  <a:srgbClr val="000000"/>
                </a:solidFill>
                <a:latin typeface="Arial"/>
                <a:ea typeface="Arial"/>
                <a:cs typeface="Arial"/>
                <a:sym typeface="Arial"/>
              </a:rPr>
              <a:t>, 1*2</a:t>
            </a:r>
            <a:r>
              <a:rPr b="1"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5*2</a:t>
            </a:r>
            <a:r>
              <a:rPr b="1" baseline="30000" i="0" lang="en-IN" sz="2400" u="none" cap="none" strike="noStrike">
                <a:solidFill>
                  <a:srgbClr val="000000"/>
                </a:solidFill>
                <a:latin typeface="Arial"/>
                <a:ea typeface="Arial"/>
                <a:cs typeface="Arial"/>
                <a:sym typeface="Arial"/>
              </a:rPr>
              <a:t>0</a:t>
            </a:r>
            <a:r>
              <a:rPr b="0" i="0" lang="en-IN" sz="2400" u="none" cap="none" strike="noStrike">
                <a:solidFill>
                  <a:srgbClr val="000000"/>
                </a:solidFill>
                <a:latin typeface="Arial"/>
                <a:ea typeface="Arial"/>
                <a:cs typeface="Arial"/>
                <a:sym typeface="Arial"/>
              </a:rPr>
              <a:t>, 7*2</a:t>
            </a:r>
            <a:r>
              <a:rPr b="1" baseline="30000" i="0" lang="en-IN" sz="2400" u="none" cap="none" strike="noStrike">
                <a:solidFill>
                  <a:srgbClr val="000000"/>
                </a:solidFill>
                <a:latin typeface="Arial"/>
                <a:ea typeface="Arial"/>
                <a:cs typeface="Arial"/>
                <a:sym typeface="Arial"/>
              </a:rPr>
              <a:t>0</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There are </a:t>
            </a:r>
            <a:r>
              <a:rPr b="1" i="0" lang="en-IN" sz="2400" u="none" cap="none" strike="noStrike">
                <a:solidFill>
                  <a:srgbClr val="000000"/>
                </a:solidFill>
                <a:latin typeface="Arial"/>
                <a:ea typeface="Arial"/>
                <a:cs typeface="Arial"/>
                <a:sym typeface="Arial"/>
              </a:rPr>
              <a:t>n+1</a:t>
            </a:r>
            <a:r>
              <a:rPr b="0" i="0" lang="en-IN" sz="2400" u="none" cap="none" strike="noStrike">
                <a:solidFill>
                  <a:srgbClr val="000000"/>
                </a:solidFill>
                <a:latin typeface="Arial"/>
                <a:ea typeface="Arial"/>
                <a:cs typeface="Arial"/>
                <a:sym typeface="Arial"/>
              </a:rPr>
              <a:t> q</a:t>
            </a:r>
            <a:r>
              <a:rPr b="0" baseline="-25000" i="0" lang="en-IN" sz="2400" u="none" cap="none" strike="noStrike">
                <a:solidFill>
                  <a:srgbClr val="000000"/>
                </a:solidFill>
                <a:latin typeface="Arial"/>
                <a:ea typeface="Arial"/>
                <a:cs typeface="Arial"/>
                <a:sym typeface="Arial"/>
              </a:rPr>
              <a:t>j</a:t>
            </a:r>
            <a:r>
              <a:rPr b="0" i="0" lang="en-IN" sz="2400" u="none" cap="none" strike="noStrike">
                <a:solidFill>
                  <a:srgbClr val="000000"/>
                </a:solidFill>
                <a:latin typeface="Arial"/>
                <a:ea typeface="Arial"/>
                <a:cs typeface="Arial"/>
                <a:sym typeface="Arial"/>
              </a:rPr>
              <a:t> odd numbers.</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There can be only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unique odd numbers in [1,2n].</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 By pigeonhole principle, there are at least two q</a:t>
            </a:r>
            <a:r>
              <a:rPr b="0" baseline="-25000" i="0" lang="en-IN" sz="2400" u="none" cap="none" strike="noStrike">
                <a:solidFill>
                  <a:srgbClr val="000000"/>
                </a:solidFill>
                <a:latin typeface="Arial"/>
                <a:ea typeface="Arial"/>
                <a:cs typeface="Arial"/>
                <a:sym typeface="Arial"/>
              </a:rPr>
              <a:t>j</a:t>
            </a:r>
            <a:r>
              <a:rPr b="0" i="0" lang="en-IN" sz="2400" u="none" cap="none" strike="noStrike">
                <a:solidFill>
                  <a:srgbClr val="000000"/>
                </a:solidFill>
                <a:latin typeface="Arial"/>
                <a:ea typeface="Arial"/>
                <a:cs typeface="Arial"/>
                <a:sym typeface="Arial"/>
              </a:rPr>
              <a:t> numbers (say q</a:t>
            </a:r>
            <a:r>
              <a:rPr b="0" baseline="-25000" i="0" lang="en-IN" sz="2400" u="none" cap="none" strike="noStrike">
                <a:solidFill>
                  <a:srgbClr val="000000"/>
                </a:solidFill>
                <a:latin typeface="Arial"/>
                <a:ea typeface="Arial"/>
                <a:cs typeface="Arial"/>
                <a:sym typeface="Arial"/>
              </a:rPr>
              <a:t>a</a:t>
            </a:r>
            <a:r>
              <a:rPr b="0" i="0" lang="en-IN" sz="2400" u="none" cap="none" strike="noStrike">
                <a:solidFill>
                  <a:srgbClr val="000000"/>
                </a:solidFill>
                <a:latin typeface="Arial"/>
                <a:ea typeface="Arial"/>
                <a:cs typeface="Arial"/>
                <a:sym typeface="Arial"/>
              </a:rPr>
              <a:t> and q</a:t>
            </a:r>
            <a:r>
              <a:rPr b="0" baseline="-25000" i="0" lang="en-IN" sz="2400" u="none" cap="none" strike="noStrike">
                <a:solidFill>
                  <a:srgbClr val="000000"/>
                </a:solidFill>
                <a:latin typeface="Arial"/>
                <a:ea typeface="Arial"/>
                <a:cs typeface="Arial"/>
                <a:sym typeface="Arial"/>
              </a:rPr>
              <a:t>b</a:t>
            </a:r>
            <a:r>
              <a:rPr b="0" i="0" lang="en-IN" sz="2400" u="none" cap="none" strike="noStrike">
                <a:solidFill>
                  <a:srgbClr val="000000"/>
                </a:solidFill>
                <a:latin typeface="Arial"/>
                <a:ea typeface="Arial"/>
                <a:cs typeface="Arial"/>
                <a:sym typeface="Arial"/>
              </a:rPr>
              <a:t>) which are equal (q</a:t>
            </a:r>
            <a:r>
              <a:rPr b="0" baseline="-25000" i="0" lang="en-IN" sz="2400" u="none" cap="none" strike="noStrike">
                <a:solidFill>
                  <a:srgbClr val="000000"/>
                </a:solidFill>
                <a:latin typeface="Arial"/>
                <a:ea typeface="Arial"/>
                <a:cs typeface="Arial"/>
                <a:sym typeface="Arial"/>
              </a:rPr>
              <a:t>a</a:t>
            </a:r>
            <a:r>
              <a:rPr b="0" i="0" lang="en-IN" sz="2400" u="none" cap="none" strike="noStrike">
                <a:solidFill>
                  <a:srgbClr val="000000"/>
                </a:solidFill>
                <a:latin typeface="Arial"/>
                <a:ea typeface="Arial"/>
                <a:cs typeface="Arial"/>
                <a:sym typeface="Arial"/>
              </a:rPr>
              <a:t> = q</a:t>
            </a:r>
            <a:r>
              <a:rPr b="0" baseline="-25000" i="0" lang="en-IN" sz="2400" u="none" cap="none" strike="noStrike">
                <a:solidFill>
                  <a:srgbClr val="000000"/>
                </a:solidFill>
                <a:latin typeface="Arial"/>
                <a:ea typeface="Arial"/>
                <a:cs typeface="Arial"/>
                <a:sym typeface="Arial"/>
              </a:rPr>
              <a:t>b</a:t>
            </a:r>
            <a:r>
              <a:rPr b="0" i="0" lang="en-IN" sz="24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The two numbers of the above n+1 numbers having q</a:t>
            </a:r>
            <a:r>
              <a:rPr b="0" baseline="-25000" i="0" lang="en-IN" sz="2400" u="none" cap="none" strike="noStrike">
                <a:solidFill>
                  <a:srgbClr val="000000"/>
                </a:solidFill>
                <a:latin typeface="Arial"/>
                <a:ea typeface="Arial"/>
                <a:cs typeface="Arial"/>
                <a:sym typeface="Arial"/>
              </a:rPr>
              <a:t>a</a:t>
            </a:r>
            <a:r>
              <a:rPr b="0" i="0" lang="en-IN" sz="2400" u="none" cap="none" strike="noStrike">
                <a:solidFill>
                  <a:srgbClr val="000000"/>
                </a:solidFill>
                <a:latin typeface="Arial"/>
                <a:ea typeface="Arial"/>
                <a:cs typeface="Arial"/>
                <a:sym typeface="Arial"/>
              </a:rPr>
              <a:t> = q</a:t>
            </a:r>
            <a:r>
              <a:rPr b="0" baseline="-25000" i="0" lang="en-IN" sz="2400" u="none" cap="none" strike="noStrike">
                <a:solidFill>
                  <a:srgbClr val="000000"/>
                </a:solidFill>
                <a:latin typeface="Arial"/>
                <a:ea typeface="Arial"/>
                <a:cs typeface="Arial"/>
                <a:sym typeface="Arial"/>
              </a:rPr>
              <a:t>b</a:t>
            </a:r>
            <a:r>
              <a:rPr b="0" i="0" lang="en-IN" sz="2400" u="none" cap="none" strike="noStrike">
                <a:solidFill>
                  <a:srgbClr val="000000"/>
                </a:solidFill>
                <a:latin typeface="Arial"/>
                <a:ea typeface="Arial"/>
                <a:cs typeface="Arial"/>
                <a:sym typeface="Arial"/>
              </a:rPr>
              <a:t> are </a:t>
            </a:r>
            <a:r>
              <a:rPr b="1" i="0" lang="en-IN" sz="2400" u="none" cap="none" strike="noStrike">
                <a:solidFill>
                  <a:srgbClr val="000000"/>
                </a:solidFill>
                <a:latin typeface="Arial"/>
                <a:ea typeface="Arial"/>
                <a:cs typeface="Arial"/>
                <a:sym typeface="Arial"/>
              </a:rPr>
              <a:t>Power(2,k</a:t>
            </a:r>
            <a:r>
              <a:rPr b="1" baseline="-25000" i="0" lang="en-IN" sz="2400" u="none" cap="none" strike="noStrike">
                <a:solidFill>
                  <a:srgbClr val="000000"/>
                </a:solidFill>
                <a:latin typeface="Arial"/>
                <a:ea typeface="Arial"/>
                <a:cs typeface="Arial"/>
                <a:sym typeface="Arial"/>
              </a:rPr>
              <a:t>a</a:t>
            </a:r>
            <a:r>
              <a:rPr b="1" i="0" lang="en-IN" sz="2400" u="none" cap="none" strike="noStrike">
                <a:solidFill>
                  <a:srgbClr val="000000"/>
                </a:solidFill>
                <a:latin typeface="Arial"/>
                <a:ea typeface="Arial"/>
                <a:cs typeface="Arial"/>
                <a:sym typeface="Arial"/>
              </a:rPr>
              <a:t>)* q</a:t>
            </a:r>
            <a:r>
              <a:rPr b="1" baseline="-25000" i="0" lang="en-IN" sz="2400" u="none" cap="none" strike="noStrike">
                <a:solidFill>
                  <a:srgbClr val="000000"/>
                </a:solidFill>
                <a:latin typeface="Arial"/>
                <a:ea typeface="Arial"/>
                <a:cs typeface="Arial"/>
                <a:sym typeface="Arial"/>
              </a:rPr>
              <a:t>a</a:t>
            </a:r>
            <a:r>
              <a:rPr b="0" i="0" lang="en-IN" sz="2400" u="none" cap="none" strike="noStrike">
                <a:solidFill>
                  <a:srgbClr val="000000"/>
                </a:solidFill>
                <a:latin typeface="Arial"/>
                <a:ea typeface="Arial"/>
                <a:cs typeface="Arial"/>
                <a:sym typeface="Arial"/>
              </a:rPr>
              <a:t> and </a:t>
            </a:r>
            <a:r>
              <a:rPr b="1" i="0" lang="en-IN" sz="2400" u="none" cap="none" strike="noStrike">
                <a:solidFill>
                  <a:srgbClr val="000000"/>
                </a:solidFill>
                <a:latin typeface="Arial"/>
                <a:ea typeface="Arial"/>
                <a:cs typeface="Arial"/>
                <a:sym typeface="Arial"/>
              </a:rPr>
              <a:t>Power(2,k</a:t>
            </a:r>
            <a:r>
              <a:rPr b="1" baseline="-25000" i="0" lang="en-IN" sz="2400" u="none" cap="none" strike="noStrike">
                <a:solidFill>
                  <a:srgbClr val="000000"/>
                </a:solidFill>
                <a:latin typeface="Arial"/>
                <a:ea typeface="Arial"/>
                <a:cs typeface="Arial"/>
                <a:sym typeface="Arial"/>
              </a:rPr>
              <a:t>b</a:t>
            </a:r>
            <a:r>
              <a:rPr b="1" i="0" lang="en-IN" sz="2400" u="none" cap="none" strike="noStrike">
                <a:solidFill>
                  <a:srgbClr val="000000"/>
                </a:solidFill>
                <a:latin typeface="Arial"/>
                <a:ea typeface="Arial"/>
                <a:cs typeface="Arial"/>
                <a:sym typeface="Arial"/>
              </a:rPr>
              <a:t>)</a:t>
            </a:r>
            <a:r>
              <a:rPr b="1" baseline="30000" i="0" lang="en-IN" sz="2400" u="none" cap="none" strike="noStrike">
                <a:solidFill>
                  <a:srgbClr val="000000"/>
                </a:solidFill>
                <a:latin typeface="Arial"/>
                <a:ea typeface="Arial"/>
                <a:cs typeface="Arial"/>
                <a:sym typeface="Arial"/>
              </a:rPr>
              <a:t> </a:t>
            </a:r>
            <a:r>
              <a:rPr b="1" i="0" lang="en-IN" sz="2400" u="none" cap="none" strike="noStrike">
                <a:solidFill>
                  <a:srgbClr val="000000"/>
                </a:solidFill>
                <a:latin typeface="Arial"/>
                <a:ea typeface="Arial"/>
                <a:cs typeface="Arial"/>
                <a:sym typeface="Arial"/>
              </a:rPr>
              <a:t>* q</a:t>
            </a:r>
            <a:r>
              <a:rPr b="1" baseline="-25000" i="0" lang="en-IN" sz="2400" u="none" cap="none" strike="noStrike">
                <a:solidFill>
                  <a:srgbClr val="000000"/>
                </a:solidFill>
                <a:latin typeface="Arial"/>
                <a:ea typeface="Arial"/>
                <a:cs typeface="Arial"/>
                <a:sym typeface="Arial"/>
              </a:rPr>
              <a:t>b</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Because q</a:t>
            </a:r>
            <a:r>
              <a:rPr b="0" baseline="-25000" i="0" lang="en-IN" sz="2400" u="none" cap="none" strike="noStrike">
                <a:solidFill>
                  <a:srgbClr val="000000"/>
                </a:solidFill>
                <a:latin typeface="Arial"/>
                <a:ea typeface="Arial"/>
                <a:cs typeface="Arial"/>
                <a:sym typeface="Arial"/>
              </a:rPr>
              <a:t>a</a:t>
            </a:r>
            <a:r>
              <a:rPr b="0" i="0" lang="en-IN" sz="2400" u="none" cap="none" strike="noStrike">
                <a:solidFill>
                  <a:srgbClr val="000000"/>
                </a:solidFill>
                <a:latin typeface="Arial"/>
                <a:ea typeface="Arial"/>
                <a:cs typeface="Arial"/>
                <a:sym typeface="Arial"/>
              </a:rPr>
              <a:t> = q</a:t>
            </a:r>
            <a:r>
              <a:rPr b="0" baseline="-25000" i="0" lang="en-IN" sz="2400" u="none" cap="none" strike="noStrike">
                <a:solidFill>
                  <a:srgbClr val="000000"/>
                </a:solidFill>
                <a:latin typeface="Arial"/>
                <a:ea typeface="Arial"/>
                <a:cs typeface="Arial"/>
                <a:sym typeface="Arial"/>
              </a:rPr>
              <a:t>b</a:t>
            </a:r>
            <a:r>
              <a:rPr b="0" i="0" lang="en-IN" sz="2400" u="none" cap="none" strike="noStrike">
                <a:solidFill>
                  <a:srgbClr val="000000"/>
                </a:solidFill>
                <a:latin typeface="Arial"/>
                <a:ea typeface="Arial"/>
                <a:cs typeface="Arial"/>
                <a:sym typeface="Arial"/>
              </a:rPr>
              <a:t>, </a:t>
            </a:r>
            <a:r>
              <a:rPr b="1" i="0" lang="en-IN" sz="2400" u="none" cap="none" strike="noStrike">
                <a:solidFill>
                  <a:srgbClr val="000000"/>
                </a:solidFill>
                <a:latin typeface="Arial"/>
                <a:ea typeface="Arial"/>
                <a:cs typeface="Arial"/>
                <a:sym typeface="Arial"/>
              </a:rPr>
              <a:t>Power(2,k</a:t>
            </a:r>
            <a:r>
              <a:rPr b="1" baseline="-25000" i="0" lang="en-IN" sz="2400" u="none" cap="none" strike="noStrike">
                <a:solidFill>
                  <a:srgbClr val="000000"/>
                </a:solidFill>
                <a:latin typeface="Arial"/>
                <a:ea typeface="Arial"/>
                <a:cs typeface="Arial"/>
                <a:sym typeface="Arial"/>
              </a:rPr>
              <a:t>a</a:t>
            </a:r>
            <a:r>
              <a:rPr b="1" i="0" lang="en-IN" sz="2400" u="none" cap="none" strike="noStrike">
                <a:solidFill>
                  <a:srgbClr val="000000"/>
                </a:solidFill>
                <a:latin typeface="Arial"/>
                <a:ea typeface="Arial"/>
                <a:cs typeface="Arial"/>
                <a:sym typeface="Arial"/>
              </a:rPr>
              <a:t>)*q</a:t>
            </a:r>
            <a:r>
              <a:rPr b="1" baseline="-25000" i="0" lang="en-IN" sz="2400" u="none" cap="none" strike="noStrike">
                <a:solidFill>
                  <a:srgbClr val="000000"/>
                </a:solidFill>
                <a:latin typeface="Arial"/>
                <a:ea typeface="Arial"/>
                <a:cs typeface="Arial"/>
                <a:sym typeface="Arial"/>
              </a:rPr>
              <a:t>a</a:t>
            </a:r>
            <a:r>
              <a:rPr b="0" i="0" lang="en-IN" sz="2400" u="none" cap="none" strike="noStrike">
                <a:solidFill>
                  <a:srgbClr val="000000"/>
                </a:solidFill>
                <a:latin typeface="Arial"/>
                <a:ea typeface="Arial"/>
                <a:cs typeface="Arial"/>
                <a:sym typeface="Arial"/>
              </a:rPr>
              <a:t> divides </a:t>
            </a:r>
            <a:r>
              <a:rPr b="1" i="0" lang="en-IN" sz="2400" u="none" cap="none" strike="noStrike">
                <a:solidFill>
                  <a:srgbClr val="000000"/>
                </a:solidFill>
                <a:latin typeface="Arial"/>
                <a:ea typeface="Arial"/>
                <a:cs typeface="Arial"/>
                <a:sym typeface="Arial"/>
              </a:rPr>
              <a:t>Power(2,k</a:t>
            </a:r>
            <a:r>
              <a:rPr b="1" baseline="-25000" i="0" lang="en-IN" sz="2400" u="none" cap="none" strike="noStrike">
                <a:solidFill>
                  <a:srgbClr val="000000"/>
                </a:solidFill>
                <a:latin typeface="Arial"/>
                <a:ea typeface="Arial"/>
                <a:cs typeface="Arial"/>
                <a:sym typeface="Arial"/>
              </a:rPr>
              <a:t>b</a:t>
            </a:r>
            <a:r>
              <a:rPr b="1" i="0" lang="en-IN" sz="2400" u="none" cap="none" strike="noStrike">
                <a:solidFill>
                  <a:srgbClr val="000000"/>
                </a:solidFill>
                <a:latin typeface="Arial"/>
                <a:ea typeface="Arial"/>
                <a:cs typeface="Arial"/>
                <a:sym typeface="Arial"/>
              </a:rPr>
              <a:t>)*q</a:t>
            </a:r>
            <a:r>
              <a:rPr b="1" baseline="-25000" i="0" lang="en-IN" sz="2400" u="none" cap="none" strike="noStrike">
                <a:solidFill>
                  <a:srgbClr val="000000"/>
                </a:solidFill>
                <a:latin typeface="Arial"/>
                <a:ea typeface="Arial"/>
                <a:cs typeface="Arial"/>
                <a:sym typeface="Arial"/>
              </a:rPr>
              <a:t>b</a:t>
            </a:r>
            <a:r>
              <a:rPr b="0" i="0" lang="en-IN" sz="2400" u="none" cap="none" strike="noStrike">
                <a:solidFill>
                  <a:srgbClr val="000000"/>
                </a:solidFill>
                <a:latin typeface="Arial"/>
                <a:ea typeface="Arial"/>
                <a:cs typeface="Arial"/>
                <a:sym typeface="Arial"/>
              </a:rPr>
              <a:t> if k</a:t>
            </a:r>
            <a:r>
              <a:rPr b="0" baseline="-25000" i="0" lang="en-IN" sz="2400" u="none" cap="none" strike="noStrike">
                <a:solidFill>
                  <a:srgbClr val="000000"/>
                </a:solidFill>
                <a:latin typeface="Arial"/>
                <a:ea typeface="Arial"/>
                <a:cs typeface="Arial"/>
                <a:sym typeface="Arial"/>
              </a:rPr>
              <a:t>a</a:t>
            </a:r>
            <a:r>
              <a:rPr b="0" i="0" lang="en-IN" sz="2400" u="none" cap="none" strike="noStrike">
                <a:solidFill>
                  <a:srgbClr val="000000"/>
                </a:solidFill>
                <a:latin typeface="Arial"/>
                <a:ea typeface="Arial"/>
                <a:cs typeface="Arial"/>
                <a:sym typeface="Arial"/>
              </a:rPr>
              <a:t> &lt; k</a:t>
            </a:r>
            <a:r>
              <a:rPr b="0" baseline="-25000" i="0" lang="en-IN" sz="2400" u="none" cap="none" strike="noStrike">
                <a:solidFill>
                  <a:srgbClr val="000000"/>
                </a:solidFill>
                <a:latin typeface="Arial"/>
                <a:ea typeface="Arial"/>
                <a:cs typeface="Arial"/>
                <a:sym typeface="Arial"/>
              </a:rPr>
              <a:t>b</a:t>
            </a:r>
            <a:r>
              <a:rPr b="0" i="0" lang="en-IN" sz="2400" u="none" cap="none" strike="noStrike">
                <a:solidFill>
                  <a:srgbClr val="000000"/>
                </a:solidFill>
                <a:latin typeface="Arial"/>
                <a:ea typeface="Arial"/>
                <a:cs typeface="Arial"/>
                <a:sym typeface="Arial"/>
              </a:rPr>
              <a:t>, otherwise </a:t>
            </a:r>
            <a:r>
              <a:rPr b="1" i="0" lang="en-IN" sz="2400" u="none" cap="none" strike="noStrike">
                <a:solidFill>
                  <a:srgbClr val="000000"/>
                </a:solidFill>
                <a:latin typeface="Arial"/>
                <a:ea typeface="Arial"/>
                <a:cs typeface="Arial"/>
                <a:sym typeface="Arial"/>
              </a:rPr>
              <a:t>Power(2,k</a:t>
            </a:r>
            <a:r>
              <a:rPr b="1" baseline="-25000" i="0" lang="en-IN" sz="2400" u="none" cap="none" strike="noStrike">
                <a:solidFill>
                  <a:srgbClr val="000000"/>
                </a:solidFill>
                <a:latin typeface="Arial"/>
                <a:ea typeface="Arial"/>
                <a:cs typeface="Arial"/>
                <a:sym typeface="Arial"/>
              </a:rPr>
              <a:t>b</a:t>
            </a:r>
            <a:r>
              <a:rPr b="1" i="0" lang="en-IN" sz="2400" u="none" cap="none" strike="noStrike">
                <a:solidFill>
                  <a:srgbClr val="000000"/>
                </a:solidFill>
                <a:latin typeface="Arial"/>
                <a:ea typeface="Arial"/>
                <a:cs typeface="Arial"/>
                <a:sym typeface="Arial"/>
              </a:rPr>
              <a:t>)*q</a:t>
            </a:r>
            <a:r>
              <a:rPr b="1" baseline="-25000" i="0" lang="en-IN" sz="2400" u="none" cap="none" strike="noStrike">
                <a:solidFill>
                  <a:srgbClr val="000000"/>
                </a:solidFill>
                <a:latin typeface="Arial"/>
                <a:ea typeface="Arial"/>
                <a:cs typeface="Arial"/>
                <a:sym typeface="Arial"/>
              </a:rPr>
              <a:t>b</a:t>
            </a:r>
            <a:r>
              <a:rPr b="0" i="0" lang="en-IN" sz="2400" u="none" cap="none" strike="noStrike">
                <a:solidFill>
                  <a:srgbClr val="000000"/>
                </a:solidFill>
                <a:latin typeface="Arial"/>
                <a:ea typeface="Arial"/>
                <a:cs typeface="Arial"/>
                <a:sym typeface="Arial"/>
              </a:rPr>
              <a:t> divides </a:t>
            </a:r>
            <a:r>
              <a:rPr b="1" i="0" lang="en-IN" sz="2400" u="none" cap="none" strike="noStrike">
                <a:solidFill>
                  <a:srgbClr val="000000"/>
                </a:solidFill>
                <a:latin typeface="Arial"/>
                <a:ea typeface="Arial"/>
                <a:cs typeface="Arial"/>
                <a:sym typeface="Arial"/>
              </a:rPr>
              <a:t>Power(2,k</a:t>
            </a:r>
            <a:r>
              <a:rPr b="1" baseline="-25000" i="0" lang="en-IN" sz="2400" u="none" cap="none" strike="noStrike">
                <a:solidFill>
                  <a:srgbClr val="000000"/>
                </a:solidFill>
                <a:latin typeface="Arial"/>
                <a:ea typeface="Arial"/>
                <a:cs typeface="Arial"/>
                <a:sym typeface="Arial"/>
              </a:rPr>
              <a:t>a</a:t>
            </a:r>
            <a:r>
              <a:rPr b="1" i="0" lang="en-IN" sz="2400" u="none" cap="none" strike="noStrike">
                <a:solidFill>
                  <a:srgbClr val="000000"/>
                </a:solidFill>
                <a:latin typeface="Arial"/>
                <a:ea typeface="Arial"/>
                <a:cs typeface="Arial"/>
                <a:sym typeface="Arial"/>
              </a:rPr>
              <a:t>)*q</a:t>
            </a:r>
            <a:r>
              <a:rPr b="1" baseline="-25000" i="0" lang="en-IN" sz="2400" u="none" cap="none" strike="noStrike">
                <a:solidFill>
                  <a:srgbClr val="000000"/>
                </a:solidFill>
                <a:latin typeface="Arial"/>
                <a:ea typeface="Arial"/>
                <a:cs typeface="Arial"/>
                <a:sym typeface="Arial"/>
              </a:rPr>
              <a:t>a</a:t>
            </a:r>
            <a:r>
              <a:rPr b="0" i="0" lang="en-IN" sz="2400" u="none" cap="none" strike="noStrike">
                <a:solidFill>
                  <a:srgbClr val="000000"/>
                </a:solidFill>
                <a:latin typeface="Arial"/>
                <a:ea typeface="Arial"/>
                <a:cs typeface="Arial"/>
                <a:sym typeface="Arial"/>
              </a:rPr>
              <a:t>.</a:t>
            </a:r>
            <a:endParaRPr b="0" i="0" sz="1800" u="none" cap="none" strike="noStrike"/>
          </a:p>
        </p:txBody>
      </p:sp>
      <p:sp>
        <p:nvSpPr>
          <p:cNvPr id="543" name="Google Shape;543;p7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71"/>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[OPTIONAL]</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Theorem:</a:t>
            </a:r>
            <a:r>
              <a:rPr b="0" i="0" lang="en-IN" sz="2400" u="none" cap="none" strike="noStrike">
                <a:solidFill>
                  <a:srgbClr val="000000"/>
                </a:solidFill>
                <a:latin typeface="Arial"/>
                <a:ea typeface="Arial"/>
                <a:cs typeface="Arial"/>
                <a:sym typeface="Arial"/>
              </a:rPr>
              <a:t> Every sequence of n</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+ 1 distinct real numbers contains a subsequence of length n+1 that is either strictly increasing or strictly decreasing.</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Eg: </a:t>
            </a:r>
            <a:r>
              <a:rPr b="1" i="0" lang="en-IN" sz="2400" u="none" cap="none" strike="noStrike">
                <a:solidFill>
                  <a:srgbClr val="000000"/>
                </a:solidFill>
                <a:latin typeface="Arial"/>
                <a:ea typeface="Arial"/>
                <a:cs typeface="Arial"/>
                <a:sym typeface="Arial"/>
              </a:rPr>
              <a:t>for n=3;</a:t>
            </a:r>
            <a:r>
              <a:rPr b="0" i="0" lang="en-IN" sz="2400" u="none" cap="none" strike="noStrike">
                <a:solidFill>
                  <a:srgbClr val="000000"/>
                </a:solidFill>
                <a:latin typeface="Arial"/>
                <a:ea typeface="Arial"/>
                <a:cs typeface="Arial"/>
                <a:sym typeface="Arial"/>
              </a:rPr>
              <a:t> 8,11,9,1,4,6,12,10,5,7</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There is a subsequence of 4 (=3+1) numbers with  strictly increasing or strictly decreasing.</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11,9,6,5</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Eg: 2,1,5,9,3,10,7,4,8,6</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1,3,4,6</a:t>
            </a:r>
            <a:endParaRPr b="0" i="0" sz="1800" u="none" cap="none" strike="noStrike"/>
          </a:p>
        </p:txBody>
      </p:sp>
      <p:sp>
        <p:nvSpPr>
          <p:cNvPr id="549" name="Google Shape;549;p7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2"/>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[OPTIONAL] Theorem:</a:t>
            </a:r>
            <a:r>
              <a:rPr b="0" i="0" lang="en-IN" sz="2400" u="none" cap="none" strike="noStrike">
                <a:solidFill>
                  <a:srgbClr val="000000"/>
                </a:solidFill>
                <a:latin typeface="Arial"/>
                <a:ea typeface="Arial"/>
                <a:cs typeface="Arial"/>
                <a:sym typeface="Arial"/>
              </a:rPr>
              <a:t> Every sequence of n</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+ 1 distinct real numbers contains a subsequence of length n+1 that is either strictly increasing or strictly decreasing.</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Proof: a</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a</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a</a:t>
            </a:r>
            <a:r>
              <a:rPr b="0" baseline="-25000" i="0" lang="en-IN" sz="2400" u="none" cap="none" strike="noStrike">
                <a:solidFill>
                  <a:srgbClr val="000000"/>
                </a:solidFill>
                <a:latin typeface="Arial"/>
                <a:ea typeface="Arial"/>
                <a:cs typeface="Arial"/>
                <a:sym typeface="Arial"/>
              </a:rPr>
              <a:t>n*n+1</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Ordered pairs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(longest strictly increasing subsequence starting at a</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longest strictly decreasing subsequence starting at a</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,d</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(i</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,d</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(i</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,d</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 (i</a:t>
            </a:r>
            <a:r>
              <a:rPr b="0" baseline="-25000" i="0" lang="en-IN" sz="2400" u="none" cap="none" strike="noStrike">
                <a:solidFill>
                  <a:srgbClr val="000000"/>
                </a:solidFill>
                <a:latin typeface="Arial"/>
                <a:ea typeface="Arial"/>
                <a:cs typeface="Arial"/>
                <a:sym typeface="Arial"/>
              </a:rPr>
              <a:t>n*n+1</a:t>
            </a:r>
            <a:r>
              <a:rPr b="0" i="0" lang="en-IN" sz="2400" u="none" cap="none" strike="noStrike">
                <a:solidFill>
                  <a:srgbClr val="000000"/>
                </a:solidFill>
                <a:latin typeface="Arial"/>
                <a:ea typeface="Arial"/>
                <a:cs typeface="Arial"/>
                <a:sym typeface="Arial"/>
              </a:rPr>
              <a:t> ,d</a:t>
            </a:r>
            <a:r>
              <a:rPr b="0" baseline="-25000" i="0" lang="en-IN" sz="2400" u="none" cap="none" strike="noStrike">
                <a:solidFill>
                  <a:srgbClr val="000000"/>
                </a:solidFill>
                <a:latin typeface="Arial"/>
                <a:ea typeface="Arial"/>
                <a:cs typeface="Arial"/>
                <a:sym typeface="Arial"/>
              </a:rPr>
              <a:t>n*n+1</a:t>
            </a:r>
            <a:r>
              <a:rPr b="0" i="0" lang="en-IN" sz="2400" u="none" cap="none" strike="noStrike">
                <a:solidFill>
                  <a:srgbClr val="000000"/>
                </a:solidFill>
                <a:latin typeface="Arial"/>
                <a:ea typeface="Arial"/>
                <a:cs typeface="Arial"/>
                <a:sym typeface="Arial"/>
              </a:rPr>
              <a:t> )</a:t>
            </a:r>
            <a:endParaRPr b="0" i="0" sz="1800" u="none" cap="none" strike="noStrike"/>
          </a:p>
        </p:txBody>
      </p:sp>
      <p:sp>
        <p:nvSpPr>
          <p:cNvPr id="555" name="Google Shape;555;p7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73"/>
          <p:cNvSpPr/>
          <p:nvPr/>
        </p:nvSpPr>
        <p:spPr>
          <a:xfrm>
            <a:off x="273240" y="12564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,d</a:t>
            </a:r>
            <a:r>
              <a:rPr b="0" baseline="-25000" i="0" lang="en-IN" sz="2400" u="none" cap="none" strike="noStrike">
                <a:solidFill>
                  <a:srgbClr val="000000"/>
                </a:solidFill>
                <a:latin typeface="Arial"/>
                <a:ea typeface="Arial"/>
                <a:cs typeface="Arial"/>
                <a:sym typeface="Arial"/>
              </a:rPr>
              <a:t>1</a:t>
            </a:r>
            <a:r>
              <a:rPr b="0" i="0" lang="en-IN" sz="2400" u="none" cap="none" strike="noStrike">
                <a:solidFill>
                  <a:srgbClr val="000000"/>
                </a:solidFill>
                <a:latin typeface="Arial"/>
                <a:ea typeface="Arial"/>
                <a:cs typeface="Arial"/>
                <a:sym typeface="Arial"/>
              </a:rPr>
              <a:t>), (i</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,d</a:t>
            </a:r>
            <a:r>
              <a:rPr b="0" baseline="-25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 (i</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,d</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 (i</a:t>
            </a:r>
            <a:r>
              <a:rPr b="0" baseline="-25000" i="0" lang="en-IN" sz="2400" u="none" cap="none" strike="noStrike">
                <a:solidFill>
                  <a:srgbClr val="000000"/>
                </a:solidFill>
                <a:latin typeface="Arial"/>
                <a:ea typeface="Arial"/>
                <a:cs typeface="Arial"/>
                <a:sym typeface="Arial"/>
              </a:rPr>
              <a:t>n*n+1</a:t>
            </a:r>
            <a:r>
              <a:rPr b="0" i="0" lang="en-IN" sz="2400" u="none" cap="none" strike="noStrike">
                <a:solidFill>
                  <a:srgbClr val="000000"/>
                </a:solidFill>
                <a:latin typeface="Arial"/>
                <a:ea typeface="Arial"/>
                <a:cs typeface="Arial"/>
                <a:sym typeface="Arial"/>
              </a:rPr>
              <a:t> ,d</a:t>
            </a:r>
            <a:r>
              <a:rPr b="0" baseline="-25000" i="0" lang="en-IN" sz="2400" u="none" cap="none" strike="noStrike">
                <a:solidFill>
                  <a:srgbClr val="000000"/>
                </a:solidFill>
                <a:latin typeface="Arial"/>
                <a:ea typeface="Arial"/>
                <a:cs typeface="Arial"/>
                <a:sym typeface="Arial"/>
              </a:rPr>
              <a:t>n*n+1</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Suppose i</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and d</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are in [1,n] for all k in [1, n</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+1]. We’ll prove this is a contradiction and hence there exists a k for which i</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or d</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is at least n+1.</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By product rule, there are n</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possible values for the ordered pairs (i</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d</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where k is in [1, n</a:t>
            </a:r>
            <a:r>
              <a:rPr b="0" baseline="30000"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By pigeonhole principle, there are at least two ordered pairs (i</a:t>
            </a:r>
            <a:r>
              <a:rPr b="0" baseline="-25000" i="0" lang="en-IN" sz="2400" u="none" cap="none" strike="noStrike">
                <a:solidFill>
                  <a:srgbClr val="000000"/>
                </a:solidFill>
                <a:latin typeface="Arial"/>
                <a:ea typeface="Arial"/>
                <a:cs typeface="Arial"/>
                <a:sym typeface="Arial"/>
              </a:rPr>
              <a:t>p</a:t>
            </a:r>
            <a:r>
              <a:rPr b="0" i="0" lang="en-IN" sz="2400" u="none" cap="none" strike="noStrike">
                <a:solidFill>
                  <a:srgbClr val="000000"/>
                </a:solidFill>
                <a:latin typeface="Arial"/>
                <a:ea typeface="Arial"/>
                <a:cs typeface="Arial"/>
                <a:sym typeface="Arial"/>
              </a:rPr>
              <a:t>, d</a:t>
            </a:r>
            <a:r>
              <a:rPr b="0" baseline="-25000" i="0" lang="en-IN" sz="2400" u="none" cap="none" strike="noStrike">
                <a:solidFill>
                  <a:srgbClr val="000000"/>
                </a:solidFill>
                <a:latin typeface="Arial"/>
                <a:ea typeface="Arial"/>
                <a:cs typeface="Arial"/>
                <a:sym typeface="Arial"/>
              </a:rPr>
              <a:t>p</a:t>
            </a:r>
            <a:r>
              <a:rPr b="0" i="0" lang="en-IN" sz="2400" u="none" cap="none" strike="noStrike">
                <a:solidFill>
                  <a:srgbClr val="000000"/>
                </a:solidFill>
                <a:latin typeface="Arial"/>
                <a:ea typeface="Arial"/>
                <a:cs typeface="Arial"/>
                <a:sym typeface="Arial"/>
              </a:rPr>
              <a:t>) and (i</a:t>
            </a:r>
            <a:r>
              <a:rPr b="0" baseline="-25000" i="0" lang="en-IN" sz="2400" u="none" cap="none" strike="noStrike">
                <a:solidFill>
                  <a:srgbClr val="000000"/>
                </a:solidFill>
                <a:latin typeface="Arial"/>
                <a:ea typeface="Arial"/>
                <a:cs typeface="Arial"/>
                <a:sym typeface="Arial"/>
              </a:rPr>
              <a:t>q</a:t>
            </a:r>
            <a:r>
              <a:rPr b="0" i="0" lang="en-IN" sz="2400" u="none" cap="none" strike="noStrike">
                <a:solidFill>
                  <a:srgbClr val="000000"/>
                </a:solidFill>
                <a:latin typeface="Arial"/>
                <a:ea typeface="Arial"/>
                <a:cs typeface="Arial"/>
                <a:sym typeface="Arial"/>
              </a:rPr>
              <a:t>, d</a:t>
            </a:r>
            <a:r>
              <a:rPr b="0" baseline="-25000" i="0" lang="en-IN" sz="2400" u="none" cap="none" strike="noStrike">
                <a:solidFill>
                  <a:srgbClr val="000000"/>
                </a:solidFill>
                <a:latin typeface="Arial"/>
                <a:ea typeface="Arial"/>
                <a:cs typeface="Arial"/>
                <a:sym typeface="Arial"/>
              </a:rPr>
              <a:t>q</a:t>
            </a:r>
            <a:r>
              <a:rPr b="0" i="0" lang="en-IN" sz="2400" u="none" cap="none" strike="noStrike">
                <a:solidFill>
                  <a:srgbClr val="000000"/>
                </a:solidFill>
                <a:latin typeface="Arial"/>
                <a:ea typeface="Arial"/>
                <a:cs typeface="Arial"/>
                <a:sym typeface="Arial"/>
              </a:rPr>
              <a:t>), which are identical (p&lt;q and i</a:t>
            </a:r>
            <a:r>
              <a:rPr b="0" baseline="-25000" i="0" lang="en-IN" sz="2400" u="none" cap="none" strike="noStrike">
                <a:solidFill>
                  <a:srgbClr val="000000"/>
                </a:solidFill>
                <a:latin typeface="Arial"/>
                <a:ea typeface="Arial"/>
                <a:cs typeface="Arial"/>
                <a:sym typeface="Arial"/>
              </a:rPr>
              <a:t>p</a:t>
            </a:r>
            <a:r>
              <a:rPr b="0" i="0" lang="en-IN" sz="2400" u="none" cap="none" strike="noStrike">
                <a:solidFill>
                  <a:srgbClr val="000000"/>
                </a:solidFill>
                <a:latin typeface="Arial"/>
                <a:ea typeface="Arial"/>
                <a:cs typeface="Arial"/>
                <a:sym typeface="Arial"/>
              </a:rPr>
              <a:t>= i</a:t>
            </a:r>
            <a:r>
              <a:rPr b="0" baseline="-25000" i="0" lang="en-IN" sz="2400" u="none" cap="none" strike="noStrike">
                <a:solidFill>
                  <a:srgbClr val="000000"/>
                </a:solidFill>
                <a:latin typeface="Arial"/>
                <a:ea typeface="Arial"/>
                <a:cs typeface="Arial"/>
                <a:sym typeface="Arial"/>
              </a:rPr>
              <a:t>q</a:t>
            </a:r>
            <a:r>
              <a:rPr b="0" i="0" lang="en-IN" sz="2400" u="none" cap="none" strike="noStrike">
                <a:solidFill>
                  <a:srgbClr val="000000"/>
                </a:solidFill>
                <a:latin typeface="Arial"/>
                <a:ea typeface="Arial"/>
                <a:cs typeface="Arial"/>
                <a:sym typeface="Arial"/>
              </a:rPr>
              <a:t> and d</a:t>
            </a:r>
            <a:r>
              <a:rPr b="0" baseline="-25000" i="0" lang="en-IN" sz="2400" u="none" cap="none" strike="noStrike">
                <a:solidFill>
                  <a:srgbClr val="000000"/>
                </a:solidFill>
                <a:latin typeface="Arial"/>
                <a:ea typeface="Arial"/>
                <a:cs typeface="Arial"/>
                <a:sym typeface="Arial"/>
              </a:rPr>
              <a:t>p</a:t>
            </a:r>
            <a:r>
              <a:rPr b="0" i="0" lang="en-IN" sz="2400" u="none" cap="none" strike="noStrike">
                <a:solidFill>
                  <a:srgbClr val="000000"/>
                </a:solidFill>
                <a:latin typeface="Arial"/>
                <a:ea typeface="Arial"/>
                <a:cs typeface="Arial"/>
                <a:sym typeface="Arial"/>
              </a:rPr>
              <a:t>= d</a:t>
            </a:r>
            <a:r>
              <a:rPr b="0" baseline="-25000" i="0" lang="en-IN" sz="2400" u="none" cap="none" strike="noStrike">
                <a:solidFill>
                  <a:srgbClr val="000000"/>
                </a:solidFill>
                <a:latin typeface="Arial"/>
                <a:ea typeface="Arial"/>
                <a:cs typeface="Arial"/>
                <a:sym typeface="Arial"/>
              </a:rPr>
              <a:t>q</a:t>
            </a:r>
            <a:r>
              <a:rPr b="0" i="0" lang="en-IN" sz="2400" u="none" cap="none" strike="noStrike">
                <a:solidFill>
                  <a:srgbClr val="000000"/>
                </a:solidFill>
                <a:latin typeface="Arial"/>
                <a:ea typeface="Arial"/>
                <a:cs typeface="Arial"/>
                <a:sym typeface="Arial"/>
              </a:rPr>
              <a:t>). Let’s call it (i,d) because they are same.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So what?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That means, starting at a</a:t>
            </a:r>
            <a:r>
              <a:rPr b="0" baseline="-25000" i="0" lang="en-IN" sz="2400" u="none" cap="none" strike="noStrike">
                <a:solidFill>
                  <a:srgbClr val="000000"/>
                </a:solidFill>
                <a:latin typeface="Arial"/>
                <a:ea typeface="Arial"/>
                <a:cs typeface="Arial"/>
                <a:sym typeface="Arial"/>
              </a:rPr>
              <a:t>p</a:t>
            </a:r>
            <a:r>
              <a:rPr b="0" i="0" lang="en-IN" sz="2400" u="none" cap="none" strike="noStrike">
                <a:solidFill>
                  <a:srgbClr val="000000"/>
                </a:solidFill>
                <a:latin typeface="Arial"/>
                <a:ea typeface="Arial"/>
                <a:cs typeface="Arial"/>
                <a:sym typeface="Arial"/>
              </a:rPr>
              <a:t> , the longest subsequences are (i,d) and starting from a</a:t>
            </a:r>
            <a:r>
              <a:rPr b="0" baseline="-25000" i="0" lang="en-IN" sz="2400" u="none" cap="none" strike="noStrike">
                <a:solidFill>
                  <a:srgbClr val="000000"/>
                </a:solidFill>
                <a:latin typeface="Arial"/>
                <a:ea typeface="Arial"/>
                <a:cs typeface="Arial"/>
                <a:sym typeface="Arial"/>
              </a:rPr>
              <a:t>q</a:t>
            </a:r>
            <a:r>
              <a:rPr b="0" i="0" lang="en-IN" sz="2400" u="none" cap="none" strike="noStrike">
                <a:solidFill>
                  <a:srgbClr val="000000"/>
                </a:solidFill>
                <a:latin typeface="Arial"/>
                <a:ea typeface="Arial"/>
                <a:cs typeface="Arial"/>
                <a:sym typeface="Arial"/>
              </a:rPr>
              <a:t>, the longest subsequences are (i,d).</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We can prove that this is contradicting the assumption.</a:t>
            </a:r>
            <a:endParaRPr b="0" i="0" sz="1800" u="none" cap="none" strike="noStrike"/>
          </a:p>
        </p:txBody>
      </p:sp>
      <p:sp>
        <p:nvSpPr>
          <p:cNvPr id="561" name="Google Shape;561;p7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4"/>
          <p:cNvSpPr/>
          <p:nvPr/>
        </p:nvSpPr>
        <p:spPr>
          <a:xfrm>
            <a:off x="242280" y="271080"/>
            <a:ext cx="873972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Case 1: a</a:t>
            </a:r>
            <a:r>
              <a:rPr b="0" baseline="-25000" i="0" lang="en-IN" sz="2400" u="none" cap="none" strike="noStrike">
                <a:solidFill>
                  <a:srgbClr val="000000"/>
                </a:solidFill>
                <a:latin typeface="Arial"/>
                <a:ea typeface="Arial"/>
                <a:cs typeface="Arial"/>
                <a:sym typeface="Arial"/>
              </a:rPr>
              <a:t>p</a:t>
            </a:r>
            <a:r>
              <a:rPr b="0" i="0" lang="en-IN" sz="2400" u="none" cap="none" strike="noStrike">
                <a:solidFill>
                  <a:srgbClr val="000000"/>
                </a:solidFill>
                <a:latin typeface="Arial"/>
                <a:ea typeface="Arial"/>
                <a:cs typeface="Arial"/>
                <a:sym typeface="Arial"/>
              </a:rPr>
              <a:t> &lt; a</a:t>
            </a:r>
            <a:r>
              <a:rPr b="0" baseline="-25000" i="0" lang="en-IN" sz="2400" u="none" cap="none" strike="noStrike">
                <a:solidFill>
                  <a:srgbClr val="000000"/>
                </a:solidFill>
                <a:latin typeface="Arial"/>
                <a:ea typeface="Arial"/>
                <a:cs typeface="Arial"/>
                <a:sym typeface="Arial"/>
              </a:rPr>
              <a:t>q</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Because there is an increasing sequence from a</a:t>
            </a:r>
            <a:r>
              <a:rPr b="0" baseline="-25000" i="0" lang="en-IN" sz="2400" u="none" cap="none" strike="noStrike">
                <a:solidFill>
                  <a:srgbClr val="000000"/>
                </a:solidFill>
                <a:latin typeface="Arial"/>
                <a:ea typeface="Arial"/>
                <a:cs typeface="Arial"/>
                <a:sym typeface="Arial"/>
              </a:rPr>
              <a:t>q</a:t>
            </a:r>
            <a:r>
              <a:rPr b="0" i="0" lang="en-IN" sz="2400" u="none" cap="none" strike="noStrike">
                <a:solidFill>
                  <a:srgbClr val="000000"/>
                </a:solidFill>
                <a:latin typeface="Arial"/>
                <a:ea typeface="Arial"/>
                <a:cs typeface="Arial"/>
                <a:sym typeface="Arial"/>
              </a:rPr>
              <a:t> of length i and a</a:t>
            </a:r>
            <a:r>
              <a:rPr b="0" baseline="-25000" i="0" lang="en-IN" sz="2400" u="none" cap="none" strike="noStrike">
                <a:solidFill>
                  <a:srgbClr val="000000"/>
                </a:solidFill>
                <a:latin typeface="Arial"/>
                <a:ea typeface="Arial"/>
                <a:cs typeface="Arial"/>
                <a:sym typeface="Arial"/>
              </a:rPr>
              <a:t>p</a:t>
            </a:r>
            <a:r>
              <a:rPr b="0" i="0" lang="en-IN" sz="2400" u="none" cap="none" strike="noStrike">
                <a:solidFill>
                  <a:srgbClr val="000000"/>
                </a:solidFill>
                <a:latin typeface="Arial"/>
                <a:ea typeface="Arial"/>
                <a:cs typeface="Arial"/>
                <a:sym typeface="Arial"/>
              </a:rPr>
              <a:t> appears before a</a:t>
            </a:r>
            <a:r>
              <a:rPr b="0" baseline="-25000" i="0" lang="en-IN" sz="2400" u="none" cap="none" strike="noStrike">
                <a:solidFill>
                  <a:srgbClr val="000000"/>
                </a:solidFill>
                <a:latin typeface="Arial"/>
                <a:ea typeface="Arial"/>
                <a:cs typeface="Arial"/>
                <a:sym typeface="Arial"/>
              </a:rPr>
              <a:t>q</a:t>
            </a:r>
            <a:r>
              <a:rPr b="0" i="0" lang="en-IN" sz="2400" u="none" cap="none" strike="noStrike">
                <a:solidFill>
                  <a:srgbClr val="000000"/>
                </a:solidFill>
                <a:latin typeface="Arial"/>
                <a:ea typeface="Arial"/>
                <a:cs typeface="Arial"/>
                <a:sym typeface="Arial"/>
              </a:rPr>
              <a:t> , we can build an increasing sequence of length (i + 1) starting from a</a:t>
            </a:r>
            <a:r>
              <a:rPr b="0" baseline="-25000" i="0" lang="en-IN" sz="2400" u="none" cap="none" strike="noStrike">
                <a:solidFill>
                  <a:srgbClr val="000000"/>
                </a:solidFill>
                <a:latin typeface="Arial"/>
                <a:ea typeface="Arial"/>
                <a:cs typeface="Arial"/>
                <a:sym typeface="Arial"/>
              </a:rPr>
              <a:t>p</a:t>
            </a:r>
            <a:r>
              <a:rPr b="0" i="0" lang="en-IN" sz="2400" u="none" cap="none" strike="noStrike">
                <a:solidFill>
                  <a:srgbClr val="000000"/>
                </a:solidFill>
                <a:latin typeface="Arial"/>
                <a:ea typeface="Arial"/>
                <a:cs typeface="Arial"/>
                <a:sym typeface="Arial"/>
              </a:rPr>
              <a:t> . That’s a contradiction.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Case 2: a</a:t>
            </a:r>
            <a:r>
              <a:rPr b="0" baseline="-25000" i="0" lang="en-IN" sz="2400" u="none" cap="none" strike="noStrike">
                <a:solidFill>
                  <a:srgbClr val="000000"/>
                </a:solidFill>
                <a:latin typeface="Arial"/>
                <a:ea typeface="Arial"/>
                <a:cs typeface="Arial"/>
                <a:sym typeface="Arial"/>
              </a:rPr>
              <a:t>p</a:t>
            </a:r>
            <a:r>
              <a:rPr b="0" i="0" lang="en-IN" sz="2400" u="none" cap="none" strike="noStrike">
                <a:solidFill>
                  <a:srgbClr val="000000"/>
                </a:solidFill>
                <a:latin typeface="Arial"/>
                <a:ea typeface="Arial"/>
                <a:cs typeface="Arial"/>
                <a:sym typeface="Arial"/>
              </a:rPr>
              <a:t> &gt; a</a:t>
            </a:r>
            <a:r>
              <a:rPr b="0" baseline="-25000" i="0" lang="en-IN" sz="2400" u="none" cap="none" strike="noStrike">
                <a:solidFill>
                  <a:srgbClr val="000000"/>
                </a:solidFill>
                <a:latin typeface="Arial"/>
                <a:ea typeface="Arial"/>
                <a:cs typeface="Arial"/>
                <a:sym typeface="Arial"/>
              </a:rPr>
              <a:t>q</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Similar to the above case, we can build a decreasing sequence of length (d + 1) starting from a</a:t>
            </a:r>
            <a:r>
              <a:rPr b="0" baseline="-25000" i="0" lang="en-IN" sz="2400" u="none" cap="none" strike="noStrike">
                <a:solidFill>
                  <a:srgbClr val="000000"/>
                </a:solidFill>
                <a:latin typeface="Arial"/>
                <a:ea typeface="Arial"/>
                <a:cs typeface="Arial"/>
                <a:sym typeface="Arial"/>
              </a:rPr>
              <a:t>p</a:t>
            </a:r>
            <a:r>
              <a:rPr b="0" i="0" lang="en-IN" sz="2400" u="none" cap="none" strike="noStrike">
                <a:solidFill>
                  <a:srgbClr val="000000"/>
                </a:solidFill>
                <a:latin typeface="Arial"/>
                <a:ea typeface="Arial"/>
                <a:cs typeface="Arial"/>
                <a:sym typeface="Arial"/>
              </a:rPr>
              <a:t> . That’s a contradiction.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Therefore, there exists a k for which i</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or d</a:t>
            </a:r>
            <a:r>
              <a:rPr b="0" baseline="-25000" i="0" lang="en-IN" sz="2400" u="none" cap="none" strike="noStrike">
                <a:solidFill>
                  <a:srgbClr val="000000"/>
                </a:solidFill>
                <a:latin typeface="Arial"/>
                <a:ea typeface="Arial"/>
                <a:cs typeface="Arial"/>
                <a:sym typeface="Arial"/>
              </a:rPr>
              <a:t>k</a:t>
            </a:r>
            <a:r>
              <a:rPr b="0" i="0" lang="en-IN" sz="2400" u="none" cap="none" strike="noStrike">
                <a:solidFill>
                  <a:srgbClr val="000000"/>
                </a:solidFill>
                <a:latin typeface="Arial"/>
                <a:ea typeface="Arial"/>
                <a:cs typeface="Arial"/>
                <a:sym typeface="Arial"/>
              </a:rPr>
              <a:t> is at least n+1.</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Hence the proof.</a:t>
            </a:r>
            <a:endParaRPr b="0" i="0" sz="1800" u="none" cap="none" strike="noStrike"/>
          </a:p>
        </p:txBody>
      </p:sp>
      <p:sp>
        <p:nvSpPr>
          <p:cNvPr id="567" name="Google Shape;567;p7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75"/>
          <p:cNvSpPr/>
          <p:nvPr/>
        </p:nvSpPr>
        <p:spPr>
          <a:xfrm>
            <a:off x="271080" y="65880"/>
            <a:ext cx="8597160" cy="613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Assume that in a group of six people, each pair of individuals are either two friends or two enemies. Show that there are three mutual friends or three mutual enemies in the group.</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Soln: … </a:t>
            </a:r>
            <a:endParaRPr b="0" i="0" sz="1800" u="none" cap="none" strike="noStrike"/>
          </a:p>
        </p:txBody>
      </p:sp>
      <p:sp>
        <p:nvSpPr>
          <p:cNvPr id="573" name="Google Shape;573;p7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76"/>
          <p:cNvSpPr/>
          <p:nvPr/>
        </p:nvSpPr>
        <p:spPr>
          <a:xfrm>
            <a:off x="271080" y="65880"/>
            <a:ext cx="8597160" cy="613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Soln: Let A be one of the six people.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Using pigeonhole principle, there are at least 3 friends or 3 enemies of A.</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Case 1: A has at least 3 friends.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If at least 2 of them are friends of each other, then including A, we’ve a friends group of at least 3.</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If there are all enemies of each other, then excluding A we’ve enemies group of at least 3.</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Case 2: A has at least 3 enemies.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If at least 2 of them are enemies of each other, then including A, we’ve a enemies group of at least 3.</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If there are all friends of each other, then excluding A we’ve friends group of at least 3.</a:t>
            </a:r>
            <a:endParaRPr b="0" i="0" sz="1800" u="none" cap="none" strike="noStrike"/>
          </a:p>
        </p:txBody>
      </p:sp>
      <p:sp>
        <p:nvSpPr>
          <p:cNvPr id="579" name="Google Shape;579;p7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8"/>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 </a:t>
            </a:r>
            <a:r>
              <a:rPr b="0" i="0" lang="en-IN" sz="2400" u="none" cap="none" strike="noStrike">
                <a:solidFill>
                  <a:srgbClr val="000000"/>
                </a:solidFill>
                <a:latin typeface="Arial"/>
                <a:ea typeface="Arial"/>
                <a:cs typeface="Arial"/>
                <a:sym typeface="Arial"/>
              </a:rPr>
              <a:t>Suppose, there are 7 trains from Bangalore to Mumbai and 3 trains from Mumbai to Ahmedabad. In how many ways our Pappu can reach Ahmedabad from Bangalore?</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Soln: </a:t>
            </a:r>
            <a:r>
              <a:rPr b="0" i="0" lang="en-IN" sz="2400" u="none" cap="none" strike="noStrike">
                <a:solidFill>
                  <a:srgbClr val="000000"/>
                </a:solidFill>
                <a:latin typeface="Arial"/>
                <a:ea typeface="Arial"/>
                <a:cs typeface="Arial"/>
                <a:sym typeface="Arial"/>
              </a:rPr>
              <a:t>From Bangalore to Mumbai, Pappu has 7 choices (because there are 7 trains, he can pick anyone). For each of the choice of the first stage, he has 3 choices from Mumbai to Ahmedabad.</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Total # of ways = </a:t>
            </a:r>
            <a:r>
              <a:rPr b="1" i="0" lang="en-IN" sz="2400" u="none" cap="none" strike="noStrike">
                <a:solidFill>
                  <a:srgbClr val="000000"/>
                </a:solidFill>
                <a:latin typeface="Arial"/>
                <a:ea typeface="Arial"/>
                <a:cs typeface="Arial"/>
                <a:sym typeface="Arial"/>
              </a:rPr>
              <a:t>7</a:t>
            </a:r>
            <a:r>
              <a:rPr b="0" i="0" lang="en-IN" sz="2400" u="none" cap="none" strike="noStrike">
                <a:solidFill>
                  <a:srgbClr val="000000"/>
                </a:solidFill>
                <a:latin typeface="Arial"/>
                <a:ea typeface="Arial"/>
                <a:cs typeface="Arial"/>
                <a:sym typeface="Arial"/>
              </a:rPr>
              <a:t> ways x </a:t>
            </a:r>
            <a:r>
              <a:rPr b="1" i="0" lang="en-IN" sz="2400" u="none" cap="none" strike="noStrike">
                <a:solidFill>
                  <a:srgbClr val="000000"/>
                </a:solidFill>
                <a:latin typeface="Arial"/>
                <a:ea typeface="Arial"/>
                <a:cs typeface="Arial"/>
                <a:sym typeface="Arial"/>
              </a:rPr>
              <a:t>3</a:t>
            </a:r>
            <a:r>
              <a:rPr b="0" i="0" lang="en-IN" sz="2400" u="none" cap="none" strike="noStrike">
                <a:solidFill>
                  <a:srgbClr val="000000"/>
                </a:solidFill>
                <a:latin typeface="Arial"/>
                <a:ea typeface="Arial"/>
                <a:cs typeface="Arial"/>
                <a:sym typeface="Arial"/>
              </a:rPr>
              <a:t> ways = </a:t>
            </a:r>
            <a:r>
              <a:rPr b="1" i="0" lang="en-IN" sz="2400" u="none" cap="none" strike="noStrike">
                <a:solidFill>
                  <a:srgbClr val="000000"/>
                </a:solidFill>
                <a:latin typeface="Arial"/>
                <a:ea typeface="Arial"/>
                <a:cs typeface="Arial"/>
                <a:sym typeface="Arial"/>
              </a:rPr>
              <a:t>21</a:t>
            </a:r>
            <a:r>
              <a:rPr b="0" i="0" lang="en-IN" sz="2400" u="none" cap="none" strike="noStrike">
                <a:solidFill>
                  <a:srgbClr val="000000"/>
                </a:solidFill>
                <a:latin typeface="Arial"/>
                <a:ea typeface="Arial"/>
                <a:cs typeface="Arial"/>
                <a:sym typeface="Arial"/>
              </a:rPr>
              <a:t> ways.</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Pappu can reach Ahmedabad in 21 different ways.</a:t>
            </a:r>
            <a:endParaRPr b="0" i="0" sz="1800" u="none" cap="none" strike="noStrike"/>
          </a:p>
        </p:txBody>
      </p:sp>
      <p:sp>
        <p:nvSpPr>
          <p:cNvPr id="152" name="Google Shape;152;p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77"/>
          <p:cNvSpPr/>
          <p:nvPr/>
        </p:nvSpPr>
        <p:spPr>
          <a:xfrm>
            <a:off x="271080" y="158400"/>
            <a:ext cx="8597160" cy="6041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Ramsey theory</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The Ramsey number </a:t>
            </a:r>
            <a:r>
              <a:rPr b="1" i="0" lang="en-IN" sz="2400" u="none" cap="none" strike="noStrike">
                <a:solidFill>
                  <a:srgbClr val="000000"/>
                </a:solidFill>
                <a:latin typeface="Arial"/>
                <a:ea typeface="Arial"/>
                <a:cs typeface="Arial"/>
                <a:sym typeface="Arial"/>
              </a:rPr>
              <a:t>R(m, n)</a:t>
            </a:r>
            <a:r>
              <a:rPr b="0" i="0" lang="en-IN" sz="2400" u="none" cap="none" strike="noStrike">
                <a:solidFill>
                  <a:srgbClr val="000000"/>
                </a:solidFill>
                <a:latin typeface="Arial"/>
                <a:ea typeface="Arial"/>
                <a:cs typeface="Arial"/>
                <a:sym typeface="Arial"/>
              </a:rPr>
              <a:t>, where </a:t>
            </a:r>
            <a:r>
              <a:rPr b="1" i="0" lang="en-IN" sz="2400" u="none" cap="none" strike="noStrike">
                <a:solidFill>
                  <a:srgbClr val="000000"/>
                </a:solidFill>
                <a:latin typeface="Arial"/>
                <a:ea typeface="Arial"/>
                <a:cs typeface="Arial"/>
                <a:sym typeface="Arial"/>
              </a:rPr>
              <a:t>m</a:t>
            </a:r>
            <a:r>
              <a:rPr b="0" i="0" lang="en-IN" sz="2400" u="none" cap="none" strike="noStrike">
                <a:solidFill>
                  <a:srgbClr val="000000"/>
                </a:solidFill>
                <a:latin typeface="Arial"/>
                <a:ea typeface="Arial"/>
                <a:cs typeface="Arial"/>
                <a:sym typeface="Arial"/>
              </a:rPr>
              <a:t> and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are positive integers greater than or equal to </a:t>
            </a:r>
            <a:r>
              <a:rPr b="1" i="0" lang="en-IN" sz="2400" u="none" cap="none" strike="noStrike">
                <a:solidFill>
                  <a:srgbClr val="000000"/>
                </a:solidFill>
                <a:latin typeface="Arial"/>
                <a:ea typeface="Arial"/>
                <a:cs typeface="Arial"/>
                <a:sym typeface="Arial"/>
              </a:rPr>
              <a:t>2</a:t>
            </a:r>
            <a:r>
              <a:rPr b="0" i="0" lang="en-IN" sz="2400" u="none" cap="none" strike="noStrike">
                <a:solidFill>
                  <a:srgbClr val="000000"/>
                </a:solidFill>
                <a:latin typeface="Arial"/>
                <a:ea typeface="Arial"/>
                <a:cs typeface="Arial"/>
                <a:sym typeface="Arial"/>
              </a:rPr>
              <a:t>, denotes the minimum number of people at a party such that there are </a:t>
            </a:r>
            <a:r>
              <a:rPr b="1" i="0" lang="en-IN" sz="2400" u="none" cap="none" strike="noStrike">
                <a:solidFill>
                  <a:srgbClr val="000000"/>
                </a:solidFill>
                <a:latin typeface="Arial"/>
                <a:ea typeface="Arial"/>
                <a:cs typeface="Arial"/>
                <a:sym typeface="Arial"/>
              </a:rPr>
              <a:t>m</a:t>
            </a:r>
            <a:r>
              <a:rPr b="0" i="0" lang="en-IN" sz="2400" u="none" cap="none" strike="noStrike">
                <a:solidFill>
                  <a:srgbClr val="000000"/>
                </a:solidFill>
                <a:latin typeface="Arial"/>
                <a:ea typeface="Arial"/>
                <a:cs typeface="Arial"/>
                <a:sym typeface="Arial"/>
              </a:rPr>
              <a:t> mutual friends or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mutual enemies, assuming every pair of people at the party are either friends or enemies.</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R(3, 3) = 6</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R(m, n) = R(n, m)</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R(2, n) = n</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R(4, 4) = 18</a:t>
            </a:r>
            <a:endParaRPr b="0" i="0" sz="1800" u="none" cap="none" strike="noStrike"/>
          </a:p>
          <a:p>
            <a:pPr indent="0" lvl="0" marL="0" marR="0" rtl="0" algn="l">
              <a:lnSpc>
                <a:spcPct val="115000"/>
              </a:lnSpc>
              <a:spcBef>
                <a:spcPts val="0"/>
              </a:spcBef>
              <a:spcAft>
                <a:spcPts val="0"/>
              </a:spcAft>
              <a:buNone/>
            </a:pPr>
            <a:r>
              <a:rPr b="0" i="0" lang="en-IN" sz="2400" u="none" cap="none" strike="noStrike">
                <a:solidFill>
                  <a:srgbClr val="000000"/>
                </a:solidFill>
                <a:latin typeface="Arial"/>
                <a:ea typeface="Arial"/>
                <a:cs typeface="Arial"/>
                <a:sym typeface="Arial"/>
              </a:rPr>
              <a:t>43 ≤ R(5, 5) ≤ 49</a:t>
            </a:r>
            <a:endParaRPr b="0" i="0" sz="1800" u="none" cap="none" strike="noStrike"/>
          </a:p>
        </p:txBody>
      </p:sp>
      <p:sp>
        <p:nvSpPr>
          <p:cNvPr id="585" name="Google Shape;585;p7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78"/>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A drawer contains a dozen brown socks and a dozen black socks, all unmatched. A man takes socks out at random in the dark.</a:t>
            </a:r>
            <a:endParaRPr b="0" i="0" sz="1800" u="none" cap="none" strike="noStrike"/>
          </a:p>
          <a:p>
            <a:pPr indent="-152400" lvl="0" marL="0" marR="0" rtl="0" algn="l">
              <a:lnSpc>
                <a:spcPct val="115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How many socks must he take out to be sure that he has at least two socks of the same color?</a:t>
            </a:r>
            <a:endParaRPr b="0" i="0" sz="1800" u="none" cap="none" strike="noStrike"/>
          </a:p>
          <a:p>
            <a:pPr indent="-152400" lvl="0" marL="0" marR="0" rtl="0" algn="l">
              <a:lnSpc>
                <a:spcPct val="115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How many socks must he take out to be sure that he has at least five socks of the same color?</a:t>
            </a:r>
            <a:endParaRPr b="0" i="0" sz="1800" u="none" cap="none" strike="noStrike"/>
          </a:p>
          <a:p>
            <a:pPr indent="-152400" lvl="0" marL="0" marR="0" rtl="0" algn="l">
              <a:lnSpc>
                <a:spcPct val="115000"/>
              </a:lnSpc>
              <a:spcBef>
                <a:spcPts val="0"/>
              </a:spcBef>
              <a:spcAft>
                <a:spcPts val="0"/>
              </a:spcAft>
              <a:buClr>
                <a:srgbClr val="000000"/>
              </a:buClr>
              <a:buSzPts val="2400"/>
              <a:buFont typeface="Arial"/>
              <a:buAutoNum type="alphaLcPeriod"/>
            </a:pPr>
            <a:r>
              <a:rPr b="0" i="0" lang="en-IN" sz="2400" u="none" cap="none" strike="noStrike">
                <a:solidFill>
                  <a:srgbClr val="000000"/>
                </a:solidFill>
                <a:latin typeface="Arial"/>
                <a:ea typeface="Arial"/>
                <a:cs typeface="Arial"/>
                <a:sym typeface="Arial"/>
              </a:rPr>
              <a:t>How many socks must he take out to be sure that he has at least two black socks?</a:t>
            </a:r>
            <a:endParaRPr b="0" i="0" sz="1800" u="none" cap="none" strike="noStrike"/>
          </a:p>
        </p:txBody>
      </p:sp>
      <p:sp>
        <p:nvSpPr>
          <p:cNvPr id="591" name="Google Shape;591;p7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79"/>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Let d be a positive integer. Show that among any group of d+1 (not necessarily consecutive) integers there are two with exactly same remainder when they are divided by d.</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A closet has 3 red, 7 blue and 10 black shirts. What is the minimum number of shirts you’ve to blindfoldedly pick to ensure at least 4 of the same color?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at least 5 of the same color?</a:t>
            </a:r>
            <a:endParaRPr b="0" i="0" sz="1800" u="none" cap="none" strike="noStrike"/>
          </a:p>
          <a:p>
            <a:pPr indent="0" lvl="0" marL="0" marR="0" rtl="0" algn="l">
              <a:lnSpc>
                <a:spcPct val="115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ways are there to select an ordered pair of numbers from 1 to 7 so that the sum is even?</a:t>
            </a:r>
            <a:endParaRPr b="0" i="0" sz="1800" u="none" cap="none" strike="noStrike"/>
          </a:p>
        </p:txBody>
      </p:sp>
      <p:sp>
        <p:nvSpPr>
          <p:cNvPr id="597" name="Google Shape;597;p7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80"/>
          <p:cNvSpPr/>
          <p:nvPr/>
        </p:nvSpPr>
        <p:spPr>
          <a:xfrm>
            <a:off x="271080" y="271080"/>
            <a:ext cx="8597160" cy="14824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ways are there to select an ordered pair of numbers from 1 to 7 so that the sum is even?</a:t>
            </a:r>
            <a:endParaRPr b="0" i="0" sz="1800" u="none" cap="none" strike="noStrike"/>
          </a:p>
        </p:txBody>
      </p:sp>
      <p:pic>
        <p:nvPicPr>
          <p:cNvPr id="603" name="Google Shape;603;p80"/>
          <p:cNvPicPr preferRelativeResize="0"/>
          <p:nvPr/>
        </p:nvPicPr>
        <p:blipFill rotWithShape="1">
          <a:blip r:embed="rId3">
            <a:alphaModFix/>
          </a:blip>
          <a:srcRect b="0" l="0" r="0" t="0"/>
          <a:stretch/>
        </p:blipFill>
        <p:spPr>
          <a:xfrm>
            <a:off x="2370600" y="1825200"/>
            <a:ext cx="4402800" cy="4233960"/>
          </a:xfrm>
          <a:prstGeom prst="rect">
            <a:avLst/>
          </a:prstGeom>
          <a:noFill/>
          <a:ln>
            <a:noFill/>
          </a:ln>
        </p:spPr>
      </p:pic>
      <p:sp>
        <p:nvSpPr>
          <p:cNvPr id="604" name="Google Shape;604;p8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81"/>
          <p:cNvSpPr/>
          <p:nvPr/>
        </p:nvSpPr>
        <p:spPr>
          <a:xfrm>
            <a:off x="118800" y="145440"/>
            <a:ext cx="8749080" cy="60548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IN" sz="2800" u="none" cap="none" strike="noStrike">
                <a:solidFill>
                  <a:srgbClr val="000000"/>
                </a:solidFill>
                <a:latin typeface="Arial"/>
                <a:ea typeface="Arial"/>
                <a:cs typeface="Arial"/>
                <a:sym typeface="Arial"/>
              </a:rPr>
              <a:t>Eg:</a:t>
            </a:r>
            <a:r>
              <a:rPr b="0" i="0" lang="en-IN" sz="2800" u="none" cap="none" strike="noStrike">
                <a:solidFill>
                  <a:srgbClr val="000000"/>
                </a:solidFill>
                <a:latin typeface="Arial"/>
                <a:ea typeface="Arial"/>
                <a:cs typeface="Arial"/>
                <a:sym typeface="Arial"/>
              </a:rPr>
              <a:t> Suppose that a computer science laboratory has 15 workstations and 10 servers. A cable can be used to directly connect a workstation to a server. For each server, only one direct connection to that server can be active at any time. We want to guarantee that at any time any set of 10 or fewer workstations can simultaneously access different servers via direct connections. Although we could do this by connecting every workstation directly to every server (using 150 connections), what is the minimum number of direct connections needed to achieve this goal?</a:t>
            </a:r>
            <a:endParaRPr b="0" i="0" sz="1800" u="none" cap="none" strike="noStrike"/>
          </a:p>
        </p:txBody>
      </p:sp>
      <p:sp>
        <p:nvSpPr>
          <p:cNvPr id="610" name="Google Shape;610;p8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pic>
        <p:nvPicPr>
          <p:cNvPr id="615" name="Google Shape;615;p82"/>
          <p:cNvPicPr preferRelativeResize="0"/>
          <p:nvPr/>
        </p:nvPicPr>
        <p:blipFill rotWithShape="1">
          <a:blip r:embed="rId3">
            <a:alphaModFix/>
          </a:blip>
          <a:srcRect b="0" l="0" r="0" t="0"/>
          <a:stretch/>
        </p:blipFill>
        <p:spPr>
          <a:xfrm>
            <a:off x="0" y="804600"/>
            <a:ext cx="9143640" cy="4734360"/>
          </a:xfrm>
          <a:prstGeom prst="rect">
            <a:avLst/>
          </a:prstGeom>
          <a:noFill/>
          <a:ln>
            <a:noFill/>
          </a:ln>
        </p:spPr>
      </p:pic>
      <p:sp>
        <p:nvSpPr>
          <p:cNvPr id="616" name="Google Shape;616;p8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8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Permutations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A </a:t>
            </a:r>
            <a:r>
              <a:rPr b="1" i="0" lang="en-IN" sz="2400" u="none" cap="none" strike="noStrike">
                <a:solidFill>
                  <a:srgbClr val="000000"/>
                </a:solidFill>
                <a:latin typeface="Arial"/>
                <a:ea typeface="Arial"/>
                <a:cs typeface="Arial"/>
                <a:sym typeface="Arial"/>
              </a:rPr>
              <a:t>permutation</a:t>
            </a:r>
            <a:r>
              <a:rPr b="0" i="0" lang="en-IN" sz="2400" u="none" cap="none" strike="noStrike">
                <a:solidFill>
                  <a:srgbClr val="000000"/>
                </a:solidFill>
                <a:latin typeface="Arial"/>
                <a:ea typeface="Arial"/>
                <a:cs typeface="Arial"/>
                <a:sym typeface="Arial"/>
              </a:rPr>
              <a:t> of a set of distinct objects is an ordered arrangement of these objects.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r-permutation</a:t>
            </a:r>
            <a:r>
              <a:rPr b="0" i="0" lang="en-IN" sz="2400" u="none" cap="none" strike="noStrike">
                <a:solidFill>
                  <a:srgbClr val="000000"/>
                </a:solidFill>
                <a:latin typeface="Arial"/>
                <a:ea typeface="Arial"/>
                <a:cs typeface="Arial"/>
                <a:sym typeface="Arial"/>
              </a:rPr>
              <a:t> of a set of distinct objects is an ordered arrangement of some of the elements (say, </a:t>
            </a:r>
            <a:r>
              <a:rPr b="1" i="0" lang="en-IN" sz="2400" u="none" cap="none" strike="noStrike">
                <a:solidFill>
                  <a:srgbClr val="000000"/>
                </a:solidFill>
                <a:latin typeface="Arial"/>
                <a:ea typeface="Arial"/>
                <a:cs typeface="Arial"/>
                <a:sym typeface="Arial"/>
              </a:rPr>
              <a:t>r</a:t>
            </a:r>
            <a:r>
              <a:rPr b="0" i="0" lang="en-IN" sz="2400" u="none" cap="none" strike="noStrike">
                <a:solidFill>
                  <a:srgbClr val="000000"/>
                </a:solidFill>
                <a:latin typeface="Arial"/>
                <a:ea typeface="Arial"/>
                <a:cs typeface="Arial"/>
                <a:sym typeface="Arial"/>
              </a:rPr>
              <a:t>) of the set.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The number of r-permutations of a set with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elements is represented by:</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P(n, 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n</a:t>
            </a:r>
            <a:r>
              <a:rPr b="1" baseline="30000" i="0" lang="en-IN" sz="2400" u="sng" cap="none" strike="noStrike">
                <a:solidFill>
                  <a:srgbClr val="000000"/>
                </a:solidFill>
                <a:latin typeface="Arial"/>
                <a:ea typeface="Arial"/>
                <a:cs typeface="Arial"/>
                <a:sym typeface="Arial"/>
              </a:rPr>
              <a:t>r</a:t>
            </a:r>
            <a:r>
              <a:rPr b="0" baseline="30000" i="0" lang="en-IN" sz="2400" u="none" cap="none" strike="noStrike">
                <a:solidFill>
                  <a:srgbClr val="000000"/>
                </a:solidFill>
                <a:latin typeface="Arial"/>
                <a:ea typeface="Arial"/>
                <a:cs typeface="Arial"/>
                <a:sym typeface="Arial"/>
              </a:rPr>
              <a:t> </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r>
              <a:rPr b="1" baseline="30000" i="0" lang="en-IN" sz="2400" u="none" cap="none" strike="noStrike">
                <a:solidFill>
                  <a:srgbClr val="000000"/>
                </a:solidFill>
                <a:latin typeface="Arial"/>
                <a:ea typeface="Arial"/>
                <a:cs typeface="Arial"/>
                <a:sym typeface="Arial"/>
              </a:rPr>
              <a:t>n</a:t>
            </a:r>
            <a:r>
              <a:rPr b="1" i="0" lang="en-IN" sz="2400" u="none" cap="none" strike="noStrike">
                <a:solidFill>
                  <a:srgbClr val="000000"/>
                </a:solidFill>
                <a:latin typeface="Arial"/>
                <a:ea typeface="Arial"/>
                <a:cs typeface="Arial"/>
                <a:sym typeface="Arial"/>
              </a:rPr>
              <a:t>P</a:t>
            </a:r>
            <a:r>
              <a:rPr b="1" baseline="-25000" i="0" lang="en-IN" sz="2400" u="none" cap="none" strike="noStrike">
                <a:solidFill>
                  <a:srgbClr val="000000"/>
                </a:solidFill>
                <a:latin typeface="Arial"/>
                <a:ea typeface="Arial"/>
                <a:cs typeface="Arial"/>
                <a:sym typeface="Arial"/>
              </a:rPr>
              <a:t>r</a:t>
            </a:r>
            <a:endParaRPr b="0" i="0" sz="1800" u="none" cap="none" strike="noStrike"/>
          </a:p>
        </p:txBody>
      </p:sp>
      <p:sp>
        <p:nvSpPr>
          <p:cNvPr id="622" name="Google Shape;622;p8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8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Theorem</a:t>
            </a:r>
            <a:r>
              <a:rPr b="0" i="0" lang="en-IN" sz="2400" u="none" cap="none" strike="noStrike">
                <a:solidFill>
                  <a:srgbClr val="000000"/>
                </a:solidFill>
                <a:latin typeface="Arial"/>
                <a:ea typeface="Arial"/>
                <a:cs typeface="Arial"/>
                <a:sym typeface="Arial"/>
              </a:rPr>
              <a:t>: </a:t>
            </a:r>
            <a:r>
              <a:rPr b="1" i="0" lang="en-IN" sz="2400" u="none" cap="none" strike="noStrike">
                <a:solidFill>
                  <a:srgbClr val="000000"/>
                </a:solidFill>
                <a:latin typeface="Arial"/>
                <a:ea typeface="Arial"/>
                <a:cs typeface="Arial"/>
                <a:sym typeface="Arial"/>
              </a:rPr>
              <a:t>r-permutations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If n is a positive integer and </a:t>
            </a:r>
            <a:r>
              <a:rPr b="1" i="0" lang="en-IN" sz="2400" u="none" cap="none" strike="noStrike">
                <a:solidFill>
                  <a:srgbClr val="000000"/>
                </a:solidFill>
                <a:latin typeface="Arial"/>
                <a:ea typeface="Arial"/>
                <a:cs typeface="Arial"/>
                <a:sym typeface="Arial"/>
              </a:rPr>
              <a:t>r</a:t>
            </a:r>
            <a:r>
              <a:rPr b="0" i="0" lang="en-IN" sz="2400" u="none" cap="none" strike="noStrike">
                <a:solidFill>
                  <a:srgbClr val="000000"/>
                </a:solidFill>
                <a:latin typeface="Arial"/>
                <a:ea typeface="Arial"/>
                <a:cs typeface="Arial"/>
                <a:sym typeface="Arial"/>
              </a:rPr>
              <a:t> is an integer with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0 ≤ r ≤ n, then there are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P(n, r) = n (n - 1) … (n - r + 1)</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Proof:</a:t>
            </a:r>
            <a:r>
              <a:rPr b="0" i="0" lang="en-IN" sz="2400" u="none" cap="none" strike="noStrike">
                <a:solidFill>
                  <a:srgbClr val="000000"/>
                </a:solidFill>
                <a:latin typeface="Arial"/>
                <a:ea typeface="Arial"/>
                <a:cs typeface="Arial"/>
                <a:sym typeface="Arial"/>
              </a:rPr>
              <a:t> We can find the number of r-permutations using the product rule. There are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choices for the first first object. For each of the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choices, there are </a:t>
            </a:r>
            <a:r>
              <a:rPr b="1" i="0" lang="en-IN" sz="2400" u="none" cap="none" strike="noStrike">
                <a:solidFill>
                  <a:srgbClr val="000000"/>
                </a:solidFill>
                <a:latin typeface="Arial"/>
                <a:ea typeface="Arial"/>
                <a:cs typeface="Arial"/>
                <a:sym typeface="Arial"/>
              </a:rPr>
              <a:t>(n-1)</a:t>
            </a:r>
            <a:r>
              <a:rPr b="0" i="0" lang="en-IN" sz="2400" u="none" cap="none" strike="noStrike">
                <a:solidFill>
                  <a:srgbClr val="000000"/>
                </a:solidFill>
                <a:latin typeface="Arial"/>
                <a:ea typeface="Arial"/>
                <a:cs typeface="Arial"/>
                <a:sym typeface="Arial"/>
              </a:rPr>
              <a:t> choices for the second object. For each of the </a:t>
            </a:r>
            <a:r>
              <a:rPr b="1" i="0" lang="en-IN" sz="2400" u="none" cap="none" strike="noStrike">
                <a:solidFill>
                  <a:srgbClr val="000000"/>
                </a:solidFill>
                <a:latin typeface="Arial"/>
                <a:ea typeface="Arial"/>
                <a:cs typeface="Arial"/>
                <a:sym typeface="Arial"/>
              </a:rPr>
              <a:t>n*(n-1)</a:t>
            </a:r>
            <a:r>
              <a:rPr b="0" i="0" lang="en-IN" sz="2400" u="none" cap="none" strike="noStrike">
                <a:solidFill>
                  <a:srgbClr val="000000"/>
                </a:solidFill>
                <a:latin typeface="Arial"/>
                <a:ea typeface="Arial"/>
                <a:cs typeface="Arial"/>
                <a:sym typeface="Arial"/>
              </a:rPr>
              <a:t> choices, there are </a:t>
            </a:r>
            <a:r>
              <a:rPr b="1" i="0" lang="en-IN" sz="2400" u="none" cap="none" strike="noStrike">
                <a:solidFill>
                  <a:srgbClr val="000000"/>
                </a:solidFill>
                <a:latin typeface="Arial"/>
                <a:ea typeface="Arial"/>
                <a:cs typeface="Arial"/>
                <a:sym typeface="Arial"/>
              </a:rPr>
              <a:t>(n-2)</a:t>
            </a:r>
            <a:r>
              <a:rPr b="0" i="0" lang="en-IN" sz="2400" u="none" cap="none" strike="noStrike">
                <a:solidFill>
                  <a:srgbClr val="000000"/>
                </a:solidFill>
                <a:latin typeface="Arial"/>
                <a:ea typeface="Arial"/>
                <a:cs typeface="Arial"/>
                <a:sym typeface="Arial"/>
              </a:rPr>
              <a:t> choices for the third object and so on up to </a:t>
            </a:r>
            <a:r>
              <a:rPr b="1" i="0" lang="en-IN" sz="2400" u="none" cap="none" strike="noStrike">
                <a:solidFill>
                  <a:srgbClr val="000000"/>
                </a:solidFill>
                <a:latin typeface="Arial"/>
                <a:ea typeface="Arial"/>
                <a:cs typeface="Arial"/>
                <a:sym typeface="Arial"/>
              </a:rPr>
              <a:t>r</a:t>
            </a:r>
            <a:r>
              <a:rPr b="1" baseline="30000" i="0" lang="en-IN" sz="2400" u="none" cap="none" strike="noStrike">
                <a:solidFill>
                  <a:srgbClr val="000000"/>
                </a:solidFill>
                <a:latin typeface="Arial"/>
                <a:ea typeface="Arial"/>
                <a:cs typeface="Arial"/>
                <a:sym typeface="Arial"/>
              </a:rPr>
              <a:t>th</a:t>
            </a:r>
            <a:r>
              <a:rPr b="0" i="0" lang="en-IN" sz="2400" u="none" cap="none" strike="noStrike">
                <a:solidFill>
                  <a:srgbClr val="000000"/>
                </a:solidFill>
                <a:latin typeface="Arial"/>
                <a:ea typeface="Arial"/>
                <a:cs typeface="Arial"/>
                <a:sym typeface="Arial"/>
              </a:rPr>
              <a:t> object, which has </a:t>
            </a:r>
            <a:r>
              <a:rPr b="1" i="0" lang="en-IN" sz="2400" u="none" cap="none" strike="noStrike">
                <a:solidFill>
                  <a:srgbClr val="000000"/>
                </a:solidFill>
                <a:latin typeface="Arial"/>
                <a:ea typeface="Arial"/>
                <a:cs typeface="Arial"/>
                <a:sym typeface="Arial"/>
              </a:rPr>
              <a:t>(n-r+1)</a:t>
            </a:r>
            <a:r>
              <a:rPr b="0" i="0" lang="en-IN" sz="2400" u="none" cap="none" strike="noStrike">
                <a:solidFill>
                  <a:srgbClr val="000000"/>
                </a:solidFill>
                <a:latin typeface="Arial"/>
                <a:ea typeface="Arial"/>
                <a:cs typeface="Arial"/>
                <a:sym typeface="Arial"/>
              </a:rPr>
              <a:t> choices. Therefore, the number of </a:t>
            </a:r>
            <a:r>
              <a:rPr b="1" i="0" lang="en-IN" sz="2400" u="none" cap="none" strike="noStrike">
                <a:solidFill>
                  <a:srgbClr val="000000"/>
                </a:solidFill>
                <a:latin typeface="Arial"/>
                <a:ea typeface="Arial"/>
                <a:cs typeface="Arial"/>
                <a:sym typeface="Arial"/>
              </a:rPr>
              <a:t>r</a:t>
            </a:r>
            <a:r>
              <a:rPr b="0" i="0" lang="en-IN" sz="2400" u="none" cap="none" strike="noStrike">
                <a:solidFill>
                  <a:srgbClr val="000000"/>
                </a:solidFill>
                <a:latin typeface="Arial"/>
                <a:ea typeface="Arial"/>
                <a:cs typeface="Arial"/>
                <a:sym typeface="Arial"/>
              </a:rPr>
              <a:t>-permutations of a set of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distinct objects is,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P(n, r) = n * (n-1) * (n-2) * … * (n-r+1).</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628" name="Google Shape;628;p8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85"/>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Corollary</a:t>
            </a:r>
            <a:r>
              <a:rPr b="0" i="0" lang="en-IN" sz="2400" u="none" cap="none" strike="noStrike">
                <a:solidFill>
                  <a:srgbClr val="000000"/>
                </a:solidFill>
                <a:latin typeface="Arial"/>
                <a:ea typeface="Arial"/>
                <a:cs typeface="Arial"/>
                <a:sym typeface="Arial"/>
              </a:rPr>
              <a:t>: If n and r are integers with 0 ≤ r ≤ n,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then P(n, r) = n! / (n-r)!</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P(n, 0) = 1</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P(n, r) = n (n - 1) … (n - r + 1)</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P(n, r) = {n (n - 1) … (n - r + 1) </a:t>
            </a:r>
            <a:r>
              <a:rPr b="1" i="0" lang="en-IN" sz="2400" u="none" cap="none" strike="noStrike">
                <a:solidFill>
                  <a:srgbClr val="000000"/>
                </a:solidFill>
                <a:latin typeface="Arial"/>
                <a:ea typeface="Arial"/>
                <a:cs typeface="Arial"/>
                <a:sym typeface="Arial"/>
              </a:rPr>
              <a:t>(n - r)!</a:t>
            </a:r>
            <a:r>
              <a:rPr b="0" i="0" lang="en-IN" sz="2400" u="none" cap="none" strike="noStrike">
                <a:solidFill>
                  <a:srgbClr val="000000"/>
                </a:solidFill>
                <a:latin typeface="Arial"/>
                <a:ea typeface="Arial"/>
                <a:cs typeface="Arial"/>
                <a:sym typeface="Arial"/>
              </a:rPr>
              <a:t> } / </a:t>
            </a:r>
            <a:r>
              <a:rPr b="1" i="0" lang="en-IN" sz="2400" u="none" cap="none" strike="noStrike">
                <a:solidFill>
                  <a:srgbClr val="000000"/>
                </a:solidFill>
                <a:latin typeface="Arial"/>
                <a:ea typeface="Arial"/>
                <a:cs typeface="Arial"/>
                <a:sym typeface="Arial"/>
              </a:rPr>
              <a:t>(n - 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P(n, r) =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a:t>
            </a:r>
            <a:r>
              <a:rPr b="1" i="0" lang="en-IN" sz="2400" u="none" cap="none" strike="noStrike">
                <a:solidFill>
                  <a:srgbClr val="000000"/>
                </a:solidFill>
                <a:latin typeface="Arial"/>
                <a:ea typeface="Arial"/>
                <a:cs typeface="Arial"/>
                <a:sym typeface="Arial"/>
              </a:rPr>
              <a:t>/</a:t>
            </a:r>
            <a:r>
              <a:rPr b="0" i="0" lang="en-IN" sz="2400" u="none" cap="none" strike="noStrike">
                <a:solidFill>
                  <a:srgbClr val="000000"/>
                </a:solidFill>
                <a:latin typeface="Arial"/>
                <a:ea typeface="Arial"/>
                <a:cs typeface="Arial"/>
                <a:sym typeface="Arial"/>
              </a:rPr>
              <a:t> </a:t>
            </a:r>
            <a:r>
              <a:rPr b="1" i="0" lang="en-IN" sz="2400" u="none" cap="none" strike="noStrike">
                <a:solidFill>
                  <a:srgbClr val="000000"/>
                </a:solidFill>
                <a:latin typeface="Arial"/>
                <a:ea typeface="Arial"/>
                <a:cs typeface="Arial"/>
                <a:sym typeface="Arial"/>
              </a:rPr>
              <a:t>(n - r)!</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634" name="Google Shape;634;p8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86"/>
          <p:cNvSpPr/>
          <p:nvPr/>
        </p:nvSpPr>
        <p:spPr>
          <a:xfrm>
            <a:off x="271080" y="271080"/>
            <a:ext cx="8597160" cy="22827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a classroom bench can accommodate three students. In how many ways a class of 60 students can sit three at a time on the bench?</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640" name="Google Shape;640;p8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pic>
        <p:nvPicPr>
          <p:cNvPr id="641" name="Google Shape;641;p86"/>
          <p:cNvPicPr preferRelativeResize="0"/>
          <p:nvPr/>
        </p:nvPicPr>
        <p:blipFill rotWithShape="1">
          <a:blip r:embed="rId3">
            <a:alphaModFix/>
          </a:blip>
          <a:srcRect b="0" l="0" r="0" t="0"/>
          <a:stretch/>
        </p:blipFill>
        <p:spPr>
          <a:xfrm>
            <a:off x="3244320" y="2218320"/>
            <a:ext cx="5623560" cy="3998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9"/>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What does it return?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600" u="none" cap="none" strike="noStrike">
                <a:solidFill>
                  <a:srgbClr val="000000"/>
                </a:solidFill>
                <a:latin typeface="Courier New"/>
                <a:ea typeface="Courier New"/>
                <a:cs typeface="Courier New"/>
                <a:sym typeface="Courier New"/>
              </a:rPr>
              <a:t>foo(n)</a:t>
            </a:r>
            <a:endParaRPr b="0" i="0" sz="1800" u="none" cap="none" strike="noStrike"/>
          </a:p>
          <a:p>
            <a:pPr indent="0" lvl="0" marL="0" marR="0" rtl="0" algn="l">
              <a:lnSpc>
                <a:spcPct val="100000"/>
              </a:lnSpc>
              <a:spcBef>
                <a:spcPts val="0"/>
              </a:spcBef>
              <a:spcAft>
                <a:spcPts val="0"/>
              </a:spcAft>
              <a:buNone/>
            </a:pPr>
            <a:r>
              <a:rPr b="1" i="0" lang="en-IN" sz="2600" u="none" cap="none" strike="noStrike">
                <a:solidFill>
                  <a:srgbClr val="000000"/>
                </a:solidFill>
                <a:latin typeface="Courier New"/>
                <a:ea typeface="Courier New"/>
                <a:cs typeface="Courier New"/>
                <a:sym typeface="Courier New"/>
              </a:rPr>
              <a:t>ctr ← 0</a:t>
            </a:r>
            <a:endParaRPr b="0" i="0" sz="1800" u="none" cap="none" strike="noStrike"/>
          </a:p>
          <a:p>
            <a:pPr indent="0" lvl="0" marL="0" marR="0" rtl="0" algn="l">
              <a:lnSpc>
                <a:spcPct val="100000"/>
              </a:lnSpc>
              <a:spcBef>
                <a:spcPts val="0"/>
              </a:spcBef>
              <a:spcAft>
                <a:spcPts val="0"/>
              </a:spcAft>
              <a:buNone/>
            </a:pPr>
            <a:r>
              <a:rPr b="1" i="0" lang="en-IN" sz="2600" u="none" cap="none" strike="noStrike">
                <a:solidFill>
                  <a:srgbClr val="000000"/>
                </a:solidFill>
                <a:latin typeface="Courier New"/>
                <a:ea typeface="Courier New"/>
                <a:cs typeface="Courier New"/>
                <a:sym typeface="Courier New"/>
              </a:rPr>
              <a:t>for i ← 1 to 20</a:t>
            </a:r>
            <a:endParaRPr b="0" i="0" sz="1800" u="none" cap="none" strike="noStrike"/>
          </a:p>
          <a:p>
            <a:pPr indent="457200" lvl="0" marL="0" marR="0" rtl="0" algn="l">
              <a:lnSpc>
                <a:spcPct val="100000"/>
              </a:lnSpc>
              <a:spcBef>
                <a:spcPts val="0"/>
              </a:spcBef>
              <a:spcAft>
                <a:spcPts val="0"/>
              </a:spcAft>
              <a:buNone/>
            </a:pPr>
            <a:r>
              <a:rPr b="1" i="0" lang="en-IN" sz="2600" u="none" cap="none" strike="noStrike">
                <a:solidFill>
                  <a:srgbClr val="000000"/>
                </a:solidFill>
                <a:latin typeface="Courier New"/>
                <a:ea typeface="Courier New"/>
                <a:cs typeface="Courier New"/>
                <a:sym typeface="Courier New"/>
              </a:rPr>
              <a:t>for j ← 1 to 30</a:t>
            </a:r>
            <a:endParaRPr b="0" i="0" sz="1800" u="none" cap="none" strike="noStrike"/>
          </a:p>
          <a:p>
            <a:pPr indent="0" lvl="0" marL="0" marR="0" rtl="0" algn="l">
              <a:lnSpc>
                <a:spcPct val="100000"/>
              </a:lnSpc>
              <a:spcBef>
                <a:spcPts val="0"/>
              </a:spcBef>
              <a:spcAft>
                <a:spcPts val="0"/>
              </a:spcAft>
              <a:buNone/>
            </a:pPr>
            <a:r>
              <a:rPr b="1" i="0" lang="en-IN" sz="2600" u="none" cap="none" strike="noStrike">
                <a:solidFill>
                  <a:srgbClr val="000000"/>
                </a:solidFill>
                <a:latin typeface="Courier New"/>
                <a:ea typeface="Courier New"/>
                <a:cs typeface="Courier New"/>
                <a:sym typeface="Courier New"/>
              </a:rPr>
              <a:t>		ctr ← ctr + 1</a:t>
            </a:r>
            <a:endParaRPr b="0" i="0" sz="1800" u="none" cap="none" strike="noStrike"/>
          </a:p>
          <a:p>
            <a:pPr indent="0" lvl="0" marL="0" marR="0" rtl="0" algn="l">
              <a:lnSpc>
                <a:spcPct val="100000"/>
              </a:lnSpc>
              <a:spcBef>
                <a:spcPts val="0"/>
              </a:spcBef>
              <a:spcAft>
                <a:spcPts val="0"/>
              </a:spcAft>
              <a:buNone/>
            </a:pPr>
            <a:r>
              <a:rPr b="1" i="0" lang="en-IN" sz="2600" u="none" cap="none" strike="noStrike">
                <a:solidFill>
                  <a:srgbClr val="000000"/>
                </a:solidFill>
                <a:latin typeface="Courier New"/>
                <a:ea typeface="Courier New"/>
                <a:cs typeface="Courier New"/>
                <a:sym typeface="Courier New"/>
              </a:rPr>
              <a:t>return ctr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Return value: … </a:t>
            </a:r>
            <a:endParaRPr b="0" i="0" sz="1800" u="none" cap="none" strike="noStrike"/>
          </a:p>
        </p:txBody>
      </p:sp>
      <p:sp>
        <p:nvSpPr>
          <p:cNvPr id="158" name="Google Shape;158;p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87"/>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a classroom bench can accommodate three students. In how many ways a class of 60 students can sit three at a time on the bench?</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P(60, 3)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60 * 59 * 58</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60! / 57!</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that a salesman has to visit 9 different cities starting with his origin city. He must begin his trip from the origin city, but he can visit the other 9 cities in any order he wishes. How many possible orders can the salesman use when visiting these cities?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647" name="Google Shape;647;p87"/>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88"/>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Suppose that a salesman has to visit 9 different cities starting with his origin city. He must begin his trip from the origin city, but he can visit the other 9 cities in any order he wishes. How many possible orders can the salesman use when visiting these cities?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P(9, 9)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9!</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permutations of the string “ABCDEFGHIJ” contain a sub-string “ABC”?</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653" name="Google Shape;653;p88"/>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89"/>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permutations of the letter ABCDEFGHIJ contain the string ABC?</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8!</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Considering ABC as one unit, there are 8 units to permutate.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Imagine listing out all the 10! permutations of the sequence and then searching for the substring “ABC”. The search will have 8! results.</a:t>
            </a:r>
            <a:endParaRPr b="0" i="0" sz="1800" u="none" cap="none" strike="noStrike"/>
          </a:p>
        </p:txBody>
      </p:sp>
      <p:sp>
        <p:nvSpPr>
          <p:cNvPr id="659" name="Google Shape;659;p89"/>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90"/>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An </a:t>
            </a:r>
            <a:r>
              <a:rPr b="1" i="0" lang="en-IN" sz="2400" u="none" cap="none" strike="noStrike">
                <a:solidFill>
                  <a:srgbClr val="000000"/>
                </a:solidFill>
                <a:latin typeface="Arial"/>
                <a:ea typeface="Arial"/>
                <a:cs typeface="Arial"/>
                <a:sym typeface="Arial"/>
              </a:rPr>
              <a:t>r-combination</a:t>
            </a:r>
            <a:r>
              <a:rPr b="0" i="0" lang="en-IN" sz="2400" u="none" cap="none" strike="noStrike">
                <a:solidFill>
                  <a:srgbClr val="000000"/>
                </a:solidFill>
                <a:latin typeface="Arial"/>
                <a:ea typeface="Arial"/>
                <a:cs typeface="Arial"/>
                <a:sym typeface="Arial"/>
              </a:rPr>
              <a:t> of elements of a set is an unordered selection of r elements from the set. Thus, an r-combination is simply a subset of the set with r elements.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2-combinations of {a, b, c, d} are there?</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{a, b}, {a, c}, {a, d}, {b, c}, {b, d}, {c, d}</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665" name="Google Shape;665;p90"/>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pic>
        <p:nvPicPr>
          <p:cNvPr id="666" name="Google Shape;666;p90"/>
          <p:cNvPicPr preferRelativeResize="0"/>
          <p:nvPr/>
        </p:nvPicPr>
        <p:blipFill rotWithShape="1">
          <a:blip r:embed="rId3">
            <a:alphaModFix/>
          </a:blip>
          <a:srcRect b="0" l="0" r="0" t="0"/>
          <a:stretch/>
        </p:blipFill>
        <p:spPr>
          <a:xfrm>
            <a:off x="1272240" y="2790720"/>
            <a:ext cx="4143240" cy="34092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91"/>
          <p:cNvSpPr/>
          <p:nvPr/>
        </p:nvSpPr>
        <p:spPr>
          <a:xfrm>
            <a:off x="271080" y="271080"/>
            <a:ext cx="8597160" cy="27086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3-permutations of A, B, C, D, E are there?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3-combinations of A, B, C, D, E are there?</a:t>
            </a:r>
            <a:endParaRPr b="0" i="0" sz="1800" u="none" cap="none" strike="noStrike"/>
          </a:p>
        </p:txBody>
      </p:sp>
      <p:pic>
        <p:nvPicPr>
          <p:cNvPr id="672" name="Google Shape;672;p91"/>
          <p:cNvPicPr preferRelativeResize="0"/>
          <p:nvPr/>
        </p:nvPicPr>
        <p:blipFill rotWithShape="1">
          <a:blip r:embed="rId3">
            <a:alphaModFix/>
          </a:blip>
          <a:srcRect b="0" l="0" r="0" t="0"/>
          <a:stretch/>
        </p:blipFill>
        <p:spPr>
          <a:xfrm>
            <a:off x="318960" y="3245400"/>
            <a:ext cx="8505360" cy="2847600"/>
          </a:xfrm>
          <a:prstGeom prst="rect">
            <a:avLst/>
          </a:prstGeom>
          <a:noFill/>
          <a:ln>
            <a:noFill/>
          </a:ln>
        </p:spPr>
      </p:pic>
      <p:sp>
        <p:nvSpPr>
          <p:cNvPr id="673" name="Google Shape;673;p91"/>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92"/>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Theorem</a:t>
            </a:r>
            <a:r>
              <a:rPr b="0" i="0" lang="en-IN" sz="2400" u="none" cap="none" strike="noStrike">
                <a:solidFill>
                  <a:srgbClr val="000000"/>
                </a:solidFill>
                <a:latin typeface="Arial"/>
                <a:ea typeface="Arial"/>
                <a:cs typeface="Arial"/>
                <a:sym typeface="Arial"/>
              </a:rPr>
              <a:t>: The number of </a:t>
            </a:r>
            <a:r>
              <a:rPr b="1" i="0" lang="en-IN" sz="2400" u="none" cap="none" strike="noStrike">
                <a:solidFill>
                  <a:srgbClr val="000000"/>
                </a:solidFill>
                <a:latin typeface="Arial"/>
                <a:ea typeface="Arial"/>
                <a:cs typeface="Arial"/>
                <a:sym typeface="Arial"/>
              </a:rPr>
              <a:t>r</a:t>
            </a:r>
            <a:r>
              <a:rPr b="0" i="0" lang="en-IN" sz="2400" u="none" cap="none" strike="noStrike">
                <a:solidFill>
                  <a:srgbClr val="000000"/>
                </a:solidFill>
                <a:latin typeface="Arial"/>
                <a:ea typeface="Arial"/>
                <a:cs typeface="Arial"/>
                <a:sym typeface="Arial"/>
              </a:rPr>
              <a:t>-combinations of a set with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elements, where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is a nonnegative integer and </a:t>
            </a:r>
            <a:r>
              <a:rPr b="1" i="0" lang="en-IN" sz="2400" u="none" cap="none" strike="noStrike">
                <a:solidFill>
                  <a:srgbClr val="000000"/>
                </a:solidFill>
                <a:latin typeface="Arial"/>
                <a:ea typeface="Arial"/>
                <a:cs typeface="Arial"/>
                <a:sym typeface="Arial"/>
              </a:rPr>
              <a:t>r</a:t>
            </a:r>
            <a:r>
              <a:rPr b="0" i="0" lang="en-IN" sz="2400" u="none" cap="none" strike="noStrike">
                <a:solidFill>
                  <a:srgbClr val="000000"/>
                </a:solidFill>
                <a:latin typeface="Arial"/>
                <a:ea typeface="Arial"/>
                <a:cs typeface="Arial"/>
                <a:sym typeface="Arial"/>
              </a:rPr>
              <a:t> is an integer with 0 ≤ r ≤ n, equals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                     n!</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C(n, r) =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                  (n - r)! 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Proof:</a:t>
            </a:r>
            <a:r>
              <a:rPr b="0" i="0" lang="en-IN" sz="24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P(n, r) = C(n, r) * r!</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a:t>
            </a:r>
            <a:endParaRPr b="0" i="0" sz="1800" u="none" cap="none" strike="noStrike"/>
          </a:p>
        </p:txBody>
      </p:sp>
      <p:sp>
        <p:nvSpPr>
          <p:cNvPr id="679" name="Google Shape;679;p92"/>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93"/>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4-combinations of {a, b, c, d, e, f, g, h, i, j} are there?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Soln: P(10, 4) / 4!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10! / ((10-4)! * 4!)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10! / (6! * 4!)</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210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6-combinations of {a, b, c, d, e, f, g, h, i, j} are there?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Soln: P(10, 6) / 6!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10! / ((10-6)! * 6!) </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10! / (4! * 6!)</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Arial"/>
                <a:ea typeface="Arial"/>
                <a:cs typeface="Arial"/>
                <a:sym typeface="Arial"/>
              </a:rPr>
              <a:t>= 210</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685" name="Google Shape;685;p93"/>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94"/>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poker hands of five cards can be shown from a standard deck of 52 cards?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From a group of 10 students, in how many ways a committee of 4 students can selected?</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From a group of 10 students, in how many ways a committee of 6 students can selected?</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691" name="Google Shape;691;p94"/>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95"/>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poker hands of five cards can be shown from a standard deck of 52 cards?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52! / (5! * 47!)</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From a group of 10 students, in how many ways a committee of 4 students can selected?</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10! / (6! * 4!)</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From a group of 10 students, in how many ways a committee of 6 students can selected?</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10! / (4! * 6!)</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Corollary</a:t>
            </a:r>
            <a:r>
              <a:rPr b="0" i="0" lang="en-IN" sz="2400" u="none" cap="none" strike="noStrike">
                <a:solidFill>
                  <a:srgbClr val="000000"/>
                </a:solidFill>
                <a:latin typeface="Arial"/>
                <a:ea typeface="Arial"/>
                <a:cs typeface="Arial"/>
                <a:sym typeface="Arial"/>
              </a:rPr>
              <a:t>: Let n and r be nonnegative integers with r &lt;= n. Then C(n, r) = C(n, n - r)</a:t>
            </a:r>
            <a:endParaRPr b="0" i="0" sz="1800" u="none" cap="none" strike="noStrike"/>
          </a:p>
        </p:txBody>
      </p:sp>
      <p:sp>
        <p:nvSpPr>
          <p:cNvPr id="697" name="Google Shape;697;p95"/>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96"/>
          <p:cNvSpPr/>
          <p:nvPr/>
        </p:nvSpPr>
        <p:spPr>
          <a:xfrm>
            <a:off x="271080" y="271080"/>
            <a:ext cx="8597160" cy="59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8 contain exactly three 1s?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8 contain exactly five 0s?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Eg:</a:t>
            </a:r>
            <a:r>
              <a:rPr b="0" i="0" lang="en-IN" sz="2400" u="none" cap="none" strike="noStrike">
                <a:solidFill>
                  <a:srgbClr val="000000"/>
                </a:solidFill>
                <a:latin typeface="Arial"/>
                <a:ea typeface="Arial"/>
                <a:cs typeface="Arial"/>
                <a:sym typeface="Arial"/>
              </a:rPr>
              <a:t> How many bit strings of length </a:t>
            </a:r>
            <a:r>
              <a:rPr b="1"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contain exactly </a:t>
            </a:r>
            <a:r>
              <a:rPr b="1" i="0" lang="en-IN" sz="2400" u="none" cap="none" strike="noStrike">
                <a:solidFill>
                  <a:srgbClr val="000000"/>
                </a:solidFill>
                <a:latin typeface="Arial"/>
                <a:ea typeface="Arial"/>
                <a:cs typeface="Arial"/>
                <a:sym typeface="Arial"/>
              </a:rPr>
              <a:t>r</a:t>
            </a:r>
            <a:r>
              <a:rPr b="0" i="0" lang="en-IN" sz="2400" u="none" cap="none" strike="noStrike">
                <a:solidFill>
                  <a:srgbClr val="000000"/>
                </a:solidFill>
                <a:latin typeface="Arial"/>
                <a:ea typeface="Arial"/>
                <a:cs typeface="Arial"/>
                <a:sym typeface="Arial"/>
              </a:rPr>
              <a:t> 1s?</a:t>
            </a:r>
            <a:endParaRPr b="0" i="0" sz="1800" u="none" cap="none" strike="noStrike"/>
          </a:p>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Soln:</a:t>
            </a:r>
            <a:r>
              <a:rPr b="0" i="0" lang="en-IN" sz="2400" u="none" cap="none" strike="noStrike">
                <a:solidFill>
                  <a:srgbClr val="000000"/>
                </a:solidFill>
                <a:latin typeface="Arial"/>
                <a:ea typeface="Arial"/>
                <a:cs typeface="Arial"/>
                <a:sym typeface="Arial"/>
              </a:rPr>
              <a:t> … </a:t>
            </a:r>
            <a:endParaRPr b="0" i="0" sz="1800" u="none" cap="none" strike="noStrike"/>
          </a:p>
        </p:txBody>
      </p:sp>
      <p:sp>
        <p:nvSpPr>
          <p:cNvPr id="703" name="Google Shape;703;p96"/>
          <p:cNvSpPr txBox="1"/>
          <p:nvPr/>
        </p:nvSpPr>
        <p:spPr>
          <a:xfrm>
            <a:off x="8556840" y="6333120"/>
            <a:ext cx="548280" cy="524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IN" sz="1300" u="none" cap="none" strike="noStrike">
                <a:solidFill>
                  <a:srgbClr val="191919"/>
                </a:solidFill>
                <a:latin typeface="Arial"/>
                <a:ea typeface="Arial"/>
                <a:cs typeface="Arial"/>
                <a:sym typeface="Arial"/>
              </a:rPr>
              <a:t>‹#›</a:t>
            </a:fld>
            <a:endParaRPr b="0" i="0" sz="180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