
<file path=[Content_Types].xml><?xml version="1.0" encoding="utf-8"?>
<Types xmlns="http://schemas.openxmlformats.org/package/2006/content-types">
  <Default ContentType="image/jpeg" Extension="jpg"/>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117.xml"/>
  <Override ContentType="application/vnd.openxmlformats-officedocument.presentationml.notesSlide+xml" PartName="/ppt/notesSlides/notesSlide3.xml"/>
  <Override ContentType="application/vnd.openxmlformats-officedocument.presentationml.notesSlide+xml" PartName="/ppt/notesSlides/notesSlide91.xml"/>
  <Override ContentType="application/vnd.openxmlformats-officedocument.presentationml.notesSlide+xml" PartName="/ppt/notesSlides/notesSlide109.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07.xml"/>
  <Override ContentType="application/vnd.openxmlformats-officedocument.presentationml.notesSlide+xml" PartName="/ppt/notesSlides/notesSlide100.xml"/>
  <Override ContentType="application/vnd.openxmlformats-officedocument.presentationml.notesSlide+xml" PartName="/ppt/notesSlides/notesSlide4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77.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119.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105.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93.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123.xml"/>
  <Override ContentType="application/vnd.openxmlformats-officedocument.presentationml.notesSlide+xml" PartName="/ppt/notesSlides/notesSlide110.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112.xml"/>
  <Override ContentType="application/vnd.openxmlformats-officedocument.presentationml.notesSlide+xml" PartName="/ppt/notesSlides/notesSlide103.xml"/>
  <Override ContentType="application/vnd.openxmlformats-officedocument.presentationml.notesSlide+xml" PartName="/ppt/notesSlides/notesSlide97.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89.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120.xml"/>
  <Override ContentType="application/vnd.openxmlformats-officedocument.presentationml.notesSlide+xml" PartName="/ppt/notesSlides/notesSlide20.xml"/>
  <Override ContentType="application/vnd.openxmlformats-officedocument.presentationml.notesSlide+xml" PartName="/ppt/notesSlides/notesSlide60.xml"/>
  <Override ContentType="application/vnd.openxmlformats-officedocument.presentationml.notesSlide+xml" PartName="/ppt/notesSlides/notesSlide18.xml"/>
  <Override ContentType="application/vnd.openxmlformats-officedocument.presentationml.notesSlide+xml" PartName="/ppt/notesSlides/notesSlide48.xml"/>
  <Override ContentType="application/vnd.openxmlformats-officedocument.presentationml.notesSlide+xml" PartName="/ppt/notesSlides/notesSlide114.xml"/>
  <Override ContentType="application/vnd.openxmlformats-officedocument.presentationml.notesSlide+xml" PartName="/ppt/notesSlides/notesSlide101.xml"/>
  <Override ContentType="application/vnd.openxmlformats-officedocument.presentationml.notesSlide+xml" PartName="/ppt/notesSlides/notesSlide95.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1.xml"/>
  <Override ContentType="application/vnd.openxmlformats-officedocument.presentationml.notesSlide+xml" PartName="/ppt/notesSlides/notesSlide92.xml"/>
  <Override ContentType="application/vnd.openxmlformats-officedocument.presentationml.notesSlide+xml" PartName="/ppt/notesSlides/notesSlide84.xml"/>
  <Override ContentType="application/vnd.openxmlformats-officedocument.presentationml.notesSlide+xml" PartName="/ppt/notesSlides/notesSlide116.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82.xml"/>
  <Override ContentType="application/vnd.openxmlformats-officedocument.presentationml.notesSlide+xml" PartName="/ppt/notesSlides/notesSlide94.xml"/>
  <Override ContentType="application/vnd.openxmlformats-officedocument.presentationml.notesSlide+xml" PartName="/ppt/notesSlides/notesSlide51.xml"/>
  <Override ContentType="application/vnd.openxmlformats-officedocument.presentationml.notesSlide+xml" PartName="/ppt/notesSlides/notesSlide108.xml"/>
  <Override ContentType="application/vnd.openxmlformats-officedocument.presentationml.notesSlide+xml" PartName="/ppt/notesSlides/notesSlide90.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106.xml"/>
  <Override ContentType="application/vnd.openxmlformats-officedocument.presentationml.notesSlide+xml" PartName="/ppt/notesSlides/notesSlide99.xml"/>
  <Override ContentType="application/vnd.openxmlformats-officedocument.presentationml.notesSlide+xml" PartName="/ppt/notesSlides/notesSlide56.xml"/>
  <Override ContentType="application/vnd.openxmlformats-officedocument.presentationml.notesSlide+xml" PartName="/ppt/notesSlides/notesSlide122.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118.xml"/>
  <Override ContentType="application/vnd.openxmlformats-officedocument.presentationml.notesSlide+xml" PartName="/ppt/notesSlides/notesSlide7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2.xml"/>
  <Override ContentType="application/vnd.openxmlformats-officedocument.presentationml.notesSlide+xml" PartName="/ppt/notesSlides/notesSlide62.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28.xml"/>
  <Override ContentType="application/vnd.openxmlformats-officedocument.presentationml.notesSlide+xml" PartName="/ppt/notesSlides/notesSlide1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113.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98.xml"/>
  <Override ContentType="application/vnd.openxmlformats-officedocument.presentationml.notesSlide+xml" PartName="/ppt/notesSlides/notesSlide104.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21.xml"/>
  <Override ContentType="application/vnd.openxmlformats-officedocument.presentationml.notesSlide+xml" PartName="/ppt/notesSlides/notesSlide6.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96.xml"/>
  <Override ContentType="application/vnd.openxmlformats-officedocument.presentationml.notesSlide+xml" PartName="/ppt/notesSlides/notesSlide102.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115.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21.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105.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13.xml"/>
  <Override ContentType="application/vnd.openxmlformats-officedocument.presentationml.slide+xml" PartName="/ppt/slides/slide68.xml"/>
  <Override ContentType="application/vnd.openxmlformats-officedocument.presentationml.slide+xml" PartName="/ppt/slides/slide94.xml"/>
  <Override ContentType="application/vnd.openxmlformats-officedocument.presentationml.slide+xml" PartName="/ppt/slides/slide84.xml"/>
  <Override ContentType="application/vnd.openxmlformats-officedocument.presentationml.slide+xml" PartName="/ppt/slides/slide107.xml"/>
  <Override ContentType="application/vnd.openxmlformats-officedocument.presentationml.slide+xml" PartName="/ppt/slides/slide37.xml"/>
  <Override ContentType="application/vnd.openxmlformats-officedocument.presentationml.slide+xml" PartName="/ppt/slides/slide123.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111.xml"/>
  <Override ContentType="application/vnd.openxmlformats-officedocument.presentationml.slide+xml" PartName="/ppt/slides/slide53.xml"/>
  <Override ContentType="application/vnd.openxmlformats-officedocument.presentationml.slide+xml" PartName="/ppt/slides/slide96.xml"/>
  <Override ContentType="application/vnd.openxmlformats-officedocument.presentationml.slide+xml" PartName="/ppt/slides/slide48.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18.xml"/>
  <Override ContentType="application/vnd.openxmlformats-officedocument.presentationml.slide+xml" PartName="/ppt/slides/slide12.xml"/>
  <Override ContentType="application/vnd.openxmlformats-officedocument.presentationml.slide+xml" PartName="/ppt/slides/slide108.xml"/>
  <Override ContentType="application/vnd.openxmlformats-officedocument.presentationml.slide+xml" PartName="/ppt/slides/slide98.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76.xml"/>
  <Override ContentType="application/vnd.openxmlformats-officedocument.presentationml.slide+xml" PartName="/ppt/slides/slide63.xml"/>
  <Override ContentType="application/vnd.openxmlformats-officedocument.presentationml.slide+xml" PartName="/ppt/slides/slide93.xml"/>
  <Override ContentType="application/vnd.openxmlformats-officedocument.presentationml.slide+xml" PartName="/ppt/slides/slide101.xml"/>
  <Override ContentType="application/vnd.openxmlformats-officedocument.presentationml.slide+xml" PartName="/ppt/slides/slide116.xml"/>
  <Override ContentType="application/vnd.openxmlformats-officedocument.presentationml.slide+xml" PartName="/ppt/slides/slide80.xml"/>
  <Override ContentType="application/vnd.openxmlformats-officedocument.presentationml.slide+xml" PartName="/ppt/slides/slide103.xml"/>
  <Override ContentType="application/vnd.openxmlformats-officedocument.presentationml.slide+xml" PartName="/ppt/slides/slide61.xml"/>
  <Override ContentType="application/vnd.openxmlformats-officedocument.presentationml.slide+xml" PartName="/ppt/slides/slide91.xml"/>
  <Override ContentType="application/vnd.openxmlformats-officedocument.presentationml.slide+xml" PartName="/ppt/slides/slide114.xml"/>
  <Override ContentType="application/vnd.openxmlformats-officedocument.presentationml.slide+xml" PartName="/ppt/slides/slide31.xml"/>
  <Override ContentType="application/vnd.openxmlformats-officedocument.presentationml.slide+xml" PartName="/ppt/slides/slide120.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12.xml"/>
  <Override ContentType="application/vnd.openxmlformats-officedocument.presentationml.slide+xml" PartName="/ppt/slides/slide9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122.xml"/>
  <Override ContentType="application/vnd.openxmlformats-officedocument.presentationml.slide+xml" PartName="/ppt/slides/slide16.xml"/>
  <Override ContentType="application/vnd.openxmlformats-officedocument.presentationml.slide+xml" PartName="/ppt/slides/slide104.xml"/>
  <Override ContentType="application/vnd.openxmlformats-officedocument.presentationml.slide+xml" PartName="/ppt/slides/slide24.xml"/>
  <Override ContentType="application/vnd.openxmlformats-officedocument.presentationml.slide+xml" PartName="/ppt/slides/slide97.xml"/>
  <Override ContentType="application/vnd.openxmlformats-officedocument.presentationml.slide+xml" PartName="/ppt/slides/slide11.xml"/>
  <Override ContentType="application/vnd.openxmlformats-officedocument.presentationml.slide+xml" PartName="/ppt/slides/slide110.xml"/>
  <Override ContentType="application/vnd.openxmlformats-officedocument.presentationml.slide+xml" PartName="/ppt/slides/slide6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79.xml"/>
  <Override ContentType="application/vnd.openxmlformats-officedocument.presentationml.slide+xml" PartName="/ppt/slides/slide49.xml"/>
  <Override ContentType="application/vnd.openxmlformats-officedocument.presentationml.slide+xml" PartName="/ppt/slides/slide83.xml"/>
  <Override ContentType="application/vnd.openxmlformats-officedocument.presentationml.slide+xml" PartName="/ppt/slides/slide106.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119.xml"/>
  <Override ContentType="application/vnd.openxmlformats-officedocument.presentationml.slide+xml" PartName="/ppt/slides/slide40.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109.xml"/>
  <Override ContentType="application/vnd.openxmlformats-officedocument.presentationml.slide+xml" PartName="/ppt/slides/slide99.xml"/>
  <Override ContentType="application/vnd.openxmlformats-officedocument.presentationml.slide+xml" PartName="/ppt/slides/slide3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47.xml"/>
  <Override ContentType="application/vnd.openxmlformats-officedocument.presentationml.slide+xml" PartName="/ppt/slides/slide21.xml"/>
  <Override ContentType="application/vnd.openxmlformats-officedocument.presentationml.slide+xml" PartName="/ppt/slides/slide100.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117.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88.xml"/>
  <Override ContentType="application/vnd.openxmlformats-officedocument.presentationml.slide+xml" PartName="/ppt/slides/slide92.xml"/>
  <Override ContentType="application/vnd.openxmlformats-officedocument.presentationml.slide+xml" PartName="/ppt/slides/slide115.xml"/>
  <Override ContentType="application/vnd.openxmlformats-officedocument.presentationml.slide+xml" PartName="/ppt/slides/slide10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48" r:id="rId3"/>
    <p:sldMasterId id="214748366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 id="331" r:id="rId81"/>
    <p:sldId id="332" r:id="rId82"/>
    <p:sldId id="333" r:id="rId83"/>
    <p:sldId id="334" r:id="rId84"/>
    <p:sldId id="335" r:id="rId85"/>
    <p:sldId id="336" r:id="rId86"/>
    <p:sldId id="337" r:id="rId87"/>
    <p:sldId id="338" r:id="rId88"/>
    <p:sldId id="339" r:id="rId89"/>
    <p:sldId id="340" r:id="rId90"/>
    <p:sldId id="341" r:id="rId91"/>
    <p:sldId id="342" r:id="rId92"/>
    <p:sldId id="343" r:id="rId93"/>
    <p:sldId id="344" r:id="rId94"/>
    <p:sldId id="345" r:id="rId95"/>
    <p:sldId id="346" r:id="rId96"/>
    <p:sldId id="347" r:id="rId97"/>
    <p:sldId id="348" r:id="rId98"/>
    <p:sldId id="349" r:id="rId99"/>
    <p:sldId id="350" r:id="rId100"/>
    <p:sldId id="351" r:id="rId101"/>
    <p:sldId id="352" r:id="rId102"/>
    <p:sldId id="353" r:id="rId103"/>
    <p:sldId id="354" r:id="rId104"/>
    <p:sldId id="355" r:id="rId105"/>
    <p:sldId id="356" r:id="rId106"/>
    <p:sldId id="357" r:id="rId107"/>
    <p:sldId id="358" r:id="rId108"/>
    <p:sldId id="359" r:id="rId109"/>
    <p:sldId id="360" r:id="rId110"/>
    <p:sldId id="361" r:id="rId111"/>
    <p:sldId id="362" r:id="rId112"/>
    <p:sldId id="363" r:id="rId113"/>
    <p:sldId id="364" r:id="rId114"/>
    <p:sldId id="365" r:id="rId115"/>
    <p:sldId id="366" r:id="rId116"/>
    <p:sldId id="367" r:id="rId117"/>
    <p:sldId id="368" r:id="rId118"/>
    <p:sldId id="369" r:id="rId119"/>
    <p:sldId id="370" r:id="rId120"/>
    <p:sldId id="371" r:id="rId121"/>
    <p:sldId id="372" r:id="rId122"/>
    <p:sldId id="373" r:id="rId123"/>
    <p:sldId id="374" r:id="rId124"/>
    <p:sldId id="375" r:id="rId125"/>
    <p:sldId id="376" r:id="rId126"/>
    <p:sldId id="377" r:id="rId127"/>
    <p:sldId id="378" r:id="rId128"/>
  </p:sldIdLst>
  <p:sldSz cy="6858000" cx="9144000"/>
  <p:notesSz cx="7559675" cy="106918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129" roundtripDataSignature="AMtx7mg9RBoTbf75wc895GqtEiRFtF8rG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07" Type="http://schemas.openxmlformats.org/officeDocument/2006/relationships/slide" Target="slides/slide102.xml"/><Relationship Id="rId106" Type="http://schemas.openxmlformats.org/officeDocument/2006/relationships/slide" Target="slides/slide101.xml"/><Relationship Id="rId105" Type="http://schemas.openxmlformats.org/officeDocument/2006/relationships/slide" Target="slides/slide100.xml"/><Relationship Id="rId104" Type="http://schemas.openxmlformats.org/officeDocument/2006/relationships/slide" Target="slides/slide99.xml"/><Relationship Id="rId109" Type="http://schemas.openxmlformats.org/officeDocument/2006/relationships/slide" Target="slides/slide104.xml"/><Relationship Id="rId108" Type="http://schemas.openxmlformats.org/officeDocument/2006/relationships/slide" Target="slides/slide103.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103" Type="http://schemas.openxmlformats.org/officeDocument/2006/relationships/slide" Target="slides/slide98.xml"/><Relationship Id="rId102" Type="http://schemas.openxmlformats.org/officeDocument/2006/relationships/slide" Target="slides/slide97.xml"/><Relationship Id="rId101" Type="http://schemas.openxmlformats.org/officeDocument/2006/relationships/slide" Target="slides/slide96.xml"/><Relationship Id="rId100" Type="http://schemas.openxmlformats.org/officeDocument/2006/relationships/slide" Target="slides/slide95.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29" Type="http://customschemas.google.com/relationships/presentationmetadata" Target="metadata"/><Relationship Id="rId128" Type="http://schemas.openxmlformats.org/officeDocument/2006/relationships/slide" Target="slides/slide123.xml"/><Relationship Id="rId127" Type="http://schemas.openxmlformats.org/officeDocument/2006/relationships/slide" Target="slides/slide122.xml"/><Relationship Id="rId126" Type="http://schemas.openxmlformats.org/officeDocument/2006/relationships/slide" Target="slides/slide121.xml"/><Relationship Id="rId26" Type="http://schemas.openxmlformats.org/officeDocument/2006/relationships/slide" Target="slides/slide21.xml"/><Relationship Id="rId121" Type="http://schemas.openxmlformats.org/officeDocument/2006/relationships/slide" Target="slides/slide116.xml"/><Relationship Id="rId25" Type="http://schemas.openxmlformats.org/officeDocument/2006/relationships/slide" Target="slides/slide20.xml"/><Relationship Id="rId120" Type="http://schemas.openxmlformats.org/officeDocument/2006/relationships/slide" Target="slides/slide115.xml"/><Relationship Id="rId28" Type="http://schemas.openxmlformats.org/officeDocument/2006/relationships/slide" Target="slides/slide23.xml"/><Relationship Id="rId27" Type="http://schemas.openxmlformats.org/officeDocument/2006/relationships/slide" Target="slides/slide22.xml"/><Relationship Id="rId125" Type="http://schemas.openxmlformats.org/officeDocument/2006/relationships/slide" Target="slides/slide120.xml"/><Relationship Id="rId29" Type="http://schemas.openxmlformats.org/officeDocument/2006/relationships/slide" Target="slides/slide24.xml"/><Relationship Id="rId124" Type="http://schemas.openxmlformats.org/officeDocument/2006/relationships/slide" Target="slides/slide119.xml"/><Relationship Id="rId123" Type="http://schemas.openxmlformats.org/officeDocument/2006/relationships/slide" Target="slides/slide118.xml"/><Relationship Id="rId122" Type="http://schemas.openxmlformats.org/officeDocument/2006/relationships/slide" Target="slides/slide117.xml"/><Relationship Id="rId95" Type="http://schemas.openxmlformats.org/officeDocument/2006/relationships/slide" Target="slides/slide90.xml"/><Relationship Id="rId94" Type="http://schemas.openxmlformats.org/officeDocument/2006/relationships/slide" Target="slides/slide89.xml"/><Relationship Id="rId97" Type="http://schemas.openxmlformats.org/officeDocument/2006/relationships/slide" Target="slides/slide92.xml"/><Relationship Id="rId96" Type="http://schemas.openxmlformats.org/officeDocument/2006/relationships/slide" Target="slides/slide91.xml"/><Relationship Id="rId11" Type="http://schemas.openxmlformats.org/officeDocument/2006/relationships/slide" Target="slides/slide6.xml"/><Relationship Id="rId99" Type="http://schemas.openxmlformats.org/officeDocument/2006/relationships/slide" Target="slides/slide94.xml"/><Relationship Id="rId10" Type="http://schemas.openxmlformats.org/officeDocument/2006/relationships/slide" Target="slides/slide5.xml"/><Relationship Id="rId98" Type="http://schemas.openxmlformats.org/officeDocument/2006/relationships/slide" Target="slides/slide93.xml"/><Relationship Id="rId13" Type="http://schemas.openxmlformats.org/officeDocument/2006/relationships/slide" Target="slides/slide8.xml"/><Relationship Id="rId12" Type="http://schemas.openxmlformats.org/officeDocument/2006/relationships/slide" Target="slides/slide7.xml"/><Relationship Id="rId91" Type="http://schemas.openxmlformats.org/officeDocument/2006/relationships/slide" Target="slides/slide86.xml"/><Relationship Id="rId90" Type="http://schemas.openxmlformats.org/officeDocument/2006/relationships/slide" Target="slides/slide85.xml"/><Relationship Id="rId93" Type="http://schemas.openxmlformats.org/officeDocument/2006/relationships/slide" Target="slides/slide88.xml"/><Relationship Id="rId92" Type="http://schemas.openxmlformats.org/officeDocument/2006/relationships/slide" Target="slides/slide87.xml"/><Relationship Id="rId118" Type="http://schemas.openxmlformats.org/officeDocument/2006/relationships/slide" Target="slides/slide113.xml"/><Relationship Id="rId117" Type="http://schemas.openxmlformats.org/officeDocument/2006/relationships/slide" Target="slides/slide112.xml"/><Relationship Id="rId116" Type="http://schemas.openxmlformats.org/officeDocument/2006/relationships/slide" Target="slides/slide111.xml"/><Relationship Id="rId115" Type="http://schemas.openxmlformats.org/officeDocument/2006/relationships/slide" Target="slides/slide110.xml"/><Relationship Id="rId119" Type="http://schemas.openxmlformats.org/officeDocument/2006/relationships/slide" Target="slides/slide114.xml"/><Relationship Id="rId15" Type="http://schemas.openxmlformats.org/officeDocument/2006/relationships/slide" Target="slides/slide10.xml"/><Relationship Id="rId110" Type="http://schemas.openxmlformats.org/officeDocument/2006/relationships/slide" Target="slides/slide105.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14" Type="http://schemas.openxmlformats.org/officeDocument/2006/relationships/slide" Target="slides/slide109.xml"/><Relationship Id="rId18" Type="http://schemas.openxmlformats.org/officeDocument/2006/relationships/slide" Target="slides/slide13.xml"/><Relationship Id="rId113" Type="http://schemas.openxmlformats.org/officeDocument/2006/relationships/slide" Target="slides/slide108.xml"/><Relationship Id="rId112" Type="http://schemas.openxmlformats.org/officeDocument/2006/relationships/slide" Target="slides/slide107.xml"/><Relationship Id="rId111" Type="http://schemas.openxmlformats.org/officeDocument/2006/relationships/slide" Target="slides/slide106.xml"/><Relationship Id="rId84" Type="http://schemas.openxmlformats.org/officeDocument/2006/relationships/slide" Target="slides/slide79.xml"/><Relationship Id="rId83" Type="http://schemas.openxmlformats.org/officeDocument/2006/relationships/slide" Target="slides/slide78.xml"/><Relationship Id="rId86" Type="http://schemas.openxmlformats.org/officeDocument/2006/relationships/slide" Target="slides/slide81.xml"/><Relationship Id="rId85" Type="http://schemas.openxmlformats.org/officeDocument/2006/relationships/slide" Target="slides/slide80.xml"/><Relationship Id="rId88" Type="http://schemas.openxmlformats.org/officeDocument/2006/relationships/slide" Target="slides/slide83.xml"/><Relationship Id="rId87" Type="http://schemas.openxmlformats.org/officeDocument/2006/relationships/slide" Target="slides/slide82.xml"/><Relationship Id="rId89" Type="http://schemas.openxmlformats.org/officeDocument/2006/relationships/slide" Target="slides/slide84.xml"/><Relationship Id="rId80" Type="http://schemas.openxmlformats.org/officeDocument/2006/relationships/slide" Target="slides/slide75.xml"/><Relationship Id="rId82" Type="http://schemas.openxmlformats.org/officeDocument/2006/relationships/slide" Target="slides/slide77.xml"/><Relationship Id="rId81" Type="http://schemas.openxmlformats.org/officeDocument/2006/relationships/slide" Target="slides/slide76.xml"/><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slide" Target="slides/slide68.xml"/><Relationship Id="rId72" Type="http://schemas.openxmlformats.org/officeDocument/2006/relationships/slide" Target="slides/slide67.xml"/><Relationship Id="rId75" Type="http://schemas.openxmlformats.org/officeDocument/2006/relationships/slide" Target="slides/slide70.xml"/><Relationship Id="rId74" Type="http://schemas.openxmlformats.org/officeDocument/2006/relationships/slide" Target="slides/slide69.xml"/><Relationship Id="rId77" Type="http://schemas.openxmlformats.org/officeDocument/2006/relationships/slide" Target="slides/slide72.xml"/><Relationship Id="rId76" Type="http://schemas.openxmlformats.org/officeDocument/2006/relationships/slide" Target="slides/slide71.xml"/><Relationship Id="rId79" Type="http://schemas.openxmlformats.org/officeDocument/2006/relationships/slide" Target="slides/slide74.xml"/><Relationship Id="rId78" Type="http://schemas.openxmlformats.org/officeDocument/2006/relationships/slide" Target="slides/slide73.xml"/><Relationship Id="rId71" Type="http://schemas.openxmlformats.org/officeDocument/2006/relationships/slide" Target="slides/slide66.xml"/><Relationship Id="rId70" Type="http://schemas.openxmlformats.org/officeDocument/2006/relationships/slide" Target="slides/slide65.xml"/><Relationship Id="rId62" Type="http://schemas.openxmlformats.org/officeDocument/2006/relationships/slide" Target="slides/slide57.xml"/><Relationship Id="rId61" Type="http://schemas.openxmlformats.org/officeDocument/2006/relationships/slide" Target="slides/slide56.xml"/><Relationship Id="rId64" Type="http://schemas.openxmlformats.org/officeDocument/2006/relationships/slide" Target="slides/slide59.xml"/><Relationship Id="rId63" Type="http://schemas.openxmlformats.org/officeDocument/2006/relationships/slide" Target="slides/slide58.xml"/><Relationship Id="rId66" Type="http://schemas.openxmlformats.org/officeDocument/2006/relationships/slide" Target="slides/slide61.xml"/><Relationship Id="rId65" Type="http://schemas.openxmlformats.org/officeDocument/2006/relationships/slide" Target="slides/slide60.xml"/><Relationship Id="rId68" Type="http://schemas.openxmlformats.org/officeDocument/2006/relationships/slide" Target="slides/slide63.xml"/><Relationship Id="rId67" Type="http://schemas.openxmlformats.org/officeDocument/2006/relationships/slide" Target="slides/slide62.xml"/><Relationship Id="rId60" Type="http://schemas.openxmlformats.org/officeDocument/2006/relationships/slide" Target="slides/slide55.xml"/><Relationship Id="rId69" Type="http://schemas.openxmlformats.org/officeDocument/2006/relationships/slide" Target="slides/slide6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55" Type="http://schemas.openxmlformats.org/officeDocument/2006/relationships/slide" Target="slides/slide50.xml"/><Relationship Id="rId54" Type="http://schemas.openxmlformats.org/officeDocument/2006/relationships/slide" Target="slides/slide49.xml"/><Relationship Id="rId57" Type="http://schemas.openxmlformats.org/officeDocument/2006/relationships/slide" Target="slides/slide52.xml"/><Relationship Id="rId56" Type="http://schemas.openxmlformats.org/officeDocument/2006/relationships/slide" Target="slides/slide51.xml"/><Relationship Id="rId59" Type="http://schemas.openxmlformats.org/officeDocument/2006/relationships/slide" Target="slides/slide54.xml"/><Relationship Id="rId58" Type="http://schemas.openxmlformats.org/officeDocument/2006/relationships/slide" Target="slides/slide5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755950" y="5078600"/>
            <a:ext cx="6047725" cy="48113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p1: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Google Shape;154;p10: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10: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6" name="Shape 636"/>
        <p:cNvGrpSpPr/>
        <p:nvPr/>
      </p:nvGrpSpPr>
      <p:grpSpPr>
        <a:xfrm>
          <a:off x="0" y="0"/>
          <a:ext cx="0" cy="0"/>
          <a:chOff x="0" y="0"/>
          <a:chExt cx="0" cy="0"/>
        </a:xfrm>
      </p:grpSpPr>
      <p:sp>
        <p:nvSpPr>
          <p:cNvPr id="637" name="Google Shape;637;p102: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102: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2" name="Shape 642"/>
        <p:cNvGrpSpPr/>
        <p:nvPr/>
      </p:nvGrpSpPr>
      <p:grpSpPr>
        <a:xfrm>
          <a:off x="0" y="0"/>
          <a:ext cx="0" cy="0"/>
          <a:chOff x="0" y="0"/>
          <a:chExt cx="0" cy="0"/>
        </a:xfrm>
      </p:grpSpPr>
      <p:sp>
        <p:nvSpPr>
          <p:cNvPr id="643" name="Google Shape;643;p103: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103: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8" name="Shape 648"/>
        <p:cNvGrpSpPr/>
        <p:nvPr/>
      </p:nvGrpSpPr>
      <p:grpSpPr>
        <a:xfrm>
          <a:off x="0" y="0"/>
          <a:ext cx="0" cy="0"/>
          <a:chOff x="0" y="0"/>
          <a:chExt cx="0" cy="0"/>
        </a:xfrm>
      </p:grpSpPr>
      <p:sp>
        <p:nvSpPr>
          <p:cNvPr id="649" name="Google Shape;649;p104: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104: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4" name="Shape 654"/>
        <p:cNvGrpSpPr/>
        <p:nvPr/>
      </p:nvGrpSpPr>
      <p:grpSpPr>
        <a:xfrm>
          <a:off x="0" y="0"/>
          <a:ext cx="0" cy="0"/>
          <a:chOff x="0" y="0"/>
          <a:chExt cx="0" cy="0"/>
        </a:xfrm>
      </p:grpSpPr>
      <p:sp>
        <p:nvSpPr>
          <p:cNvPr id="655" name="Google Shape;655;p105: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105: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0" name="Shape 660"/>
        <p:cNvGrpSpPr/>
        <p:nvPr/>
      </p:nvGrpSpPr>
      <p:grpSpPr>
        <a:xfrm>
          <a:off x="0" y="0"/>
          <a:ext cx="0" cy="0"/>
          <a:chOff x="0" y="0"/>
          <a:chExt cx="0" cy="0"/>
        </a:xfrm>
      </p:grpSpPr>
      <p:sp>
        <p:nvSpPr>
          <p:cNvPr id="661" name="Google Shape;661;p106: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106: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6" name="Shape 666"/>
        <p:cNvGrpSpPr/>
        <p:nvPr/>
      </p:nvGrpSpPr>
      <p:grpSpPr>
        <a:xfrm>
          <a:off x="0" y="0"/>
          <a:ext cx="0" cy="0"/>
          <a:chOff x="0" y="0"/>
          <a:chExt cx="0" cy="0"/>
        </a:xfrm>
      </p:grpSpPr>
      <p:sp>
        <p:nvSpPr>
          <p:cNvPr id="667" name="Google Shape;667;p107: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107: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2" name="Shape 672"/>
        <p:cNvGrpSpPr/>
        <p:nvPr/>
      </p:nvGrpSpPr>
      <p:grpSpPr>
        <a:xfrm>
          <a:off x="0" y="0"/>
          <a:ext cx="0" cy="0"/>
          <a:chOff x="0" y="0"/>
          <a:chExt cx="0" cy="0"/>
        </a:xfrm>
      </p:grpSpPr>
      <p:sp>
        <p:nvSpPr>
          <p:cNvPr id="673" name="Google Shape;673;p108: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108: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9" name="Shape 679"/>
        <p:cNvGrpSpPr/>
        <p:nvPr/>
      </p:nvGrpSpPr>
      <p:grpSpPr>
        <a:xfrm>
          <a:off x="0" y="0"/>
          <a:ext cx="0" cy="0"/>
          <a:chOff x="0" y="0"/>
          <a:chExt cx="0" cy="0"/>
        </a:xfrm>
      </p:grpSpPr>
      <p:sp>
        <p:nvSpPr>
          <p:cNvPr id="680" name="Google Shape;680;p109: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109: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5" name="Shape 685"/>
        <p:cNvGrpSpPr/>
        <p:nvPr/>
      </p:nvGrpSpPr>
      <p:grpSpPr>
        <a:xfrm>
          <a:off x="0" y="0"/>
          <a:ext cx="0" cy="0"/>
          <a:chOff x="0" y="0"/>
          <a:chExt cx="0" cy="0"/>
        </a:xfrm>
      </p:grpSpPr>
      <p:sp>
        <p:nvSpPr>
          <p:cNvPr id="686" name="Google Shape;686;p110: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110: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1" name="Shape 691"/>
        <p:cNvGrpSpPr/>
        <p:nvPr/>
      </p:nvGrpSpPr>
      <p:grpSpPr>
        <a:xfrm>
          <a:off x="0" y="0"/>
          <a:ext cx="0" cy="0"/>
          <a:chOff x="0" y="0"/>
          <a:chExt cx="0" cy="0"/>
        </a:xfrm>
      </p:grpSpPr>
      <p:sp>
        <p:nvSpPr>
          <p:cNvPr id="692" name="Google Shape;692;p111: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111: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Google Shape;159;p11: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1: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7" name="Shape 697"/>
        <p:cNvGrpSpPr/>
        <p:nvPr/>
      </p:nvGrpSpPr>
      <p:grpSpPr>
        <a:xfrm>
          <a:off x="0" y="0"/>
          <a:ext cx="0" cy="0"/>
          <a:chOff x="0" y="0"/>
          <a:chExt cx="0" cy="0"/>
        </a:xfrm>
      </p:grpSpPr>
      <p:sp>
        <p:nvSpPr>
          <p:cNvPr id="698" name="Google Shape;698;p112: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112: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3" name="Shape 703"/>
        <p:cNvGrpSpPr/>
        <p:nvPr/>
      </p:nvGrpSpPr>
      <p:grpSpPr>
        <a:xfrm>
          <a:off x="0" y="0"/>
          <a:ext cx="0" cy="0"/>
          <a:chOff x="0" y="0"/>
          <a:chExt cx="0" cy="0"/>
        </a:xfrm>
      </p:grpSpPr>
      <p:sp>
        <p:nvSpPr>
          <p:cNvPr id="704" name="Google Shape;704;p113: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113: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8" name="Shape 708"/>
        <p:cNvGrpSpPr/>
        <p:nvPr/>
      </p:nvGrpSpPr>
      <p:grpSpPr>
        <a:xfrm>
          <a:off x="0" y="0"/>
          <a:ext cx="0" cy="0"/>
          <a:chOff x="0" y="0"/>
          <a:chExt cx="0" cy="0"/>
        </a:xfrm>
      </p:grpSpPr>
      <p:sp>
        <p:nvSpPr>
          <p:cNvPr id="709" name="Google Shape;709;p114: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114: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4" name="Shape 714"/>
        <p:cNvGrpSpPr/>
        <p:nvPr/>
      </p:nvGrpSpPr>
      <p:grpSpPr>
        <a:xfrm>
          <a:off x="0" y="0"/>
          <a:ext cx="0" cy="0"/>
          <a:chOff x="0" y="0"/>
          <a:chExt cx="0" cy="0"/>
        </a:xfrm>
      </p:grpSpPr>
      <p:sp>
        <p:nvSpPr>
          <p:cNvPr id="715" name="Google Shape;715;p115: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115: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0" name="Shape 720"/>
        <p:cNvGrpSpPr/>
        <p:nvPr/>
      </p:nvGrpSpPr>
      <p:grpSpPr>
        <a:xfrm>
          <a:off x="0" y="0"/>
          <a:ext cx="0" cy="0"/>
          <a:chOff x="0" y="0"/>
          <a:chExt cx="0" cy="0"/>
        </a:xfrm>
      </p:grpSpPr>
      <p:sp>
        <p:nvSpPr>
          <p:cNvPr id="721" name="Google Shape;721;p116: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116: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5" name="Shape 725"/>
        <p:cNvGrpSpPr/>
        <p:nvPr/>
      </p:nvGrpSpPr>
      <p:grpSpPr>
        <a:xfrm>
          <a:off x="0" y="0"/>
          <a:ext cx="0" cy="0"/>
          <a:chOff x="0" y="0"/>
          <a:chExt cx="0" cy="0"/>
        </a:xfrm>
      </p:grpSpPr>
      <p:sp>
        <p:nvSpPr>
          <p:cNvPr id="726" name="Google Shape;726;p117: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117: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2" name="Shape 732"/>
        <p:cNvGrpSpPr/>
        <p:nvPr/>
      </p:nvGrpSpPr>
      <p:grpSpPr>
        <a:xfrm>
          <a:off x="0" y="0"/>
          <a:ext cx="0" cy="0"/>
          <a:chOff x="0" y="0"/>
          <a:chExt cx="0" cy="0"/>
        </a:xfrm>
      </p:grpSpPr>
      <p:sp>
        <p:nvSpPr>
          <p:cNvPr id="733" name="Google Shape;733;p118: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118: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8" name="Shape 738"/>
        <p:cNvGrpSpPr/>
        <p:nvPr/>
      </p:nvGrpSpPr>
      <p:grpSpPr>
        <a:xfrm>
          <a:off x="0" y="0"/>
          <a:ext cx="0" cy="0"/>
          <a:chOff x="0" y="0"/>
          <a:chExt cx="0" cy="0"/>
        </a:xfrm>
      </p:grpSpPr>
      <p:sp>
        <p:nvSpPr>
          <p:cNvPr id="739" name="Google Shape;739;p119: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119: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5" name="Shape 745"/>
        <p:cNvGrpSpPr/>
        <p:nvPr/>
      </p:nvGrpSpPr>
      <p:grpSpPr>
        <a:xfrm>
          <a:off x="0" y="0"/>
          <a:ext cx="0" cy="0"/>
          <a:chOff x="0" y="0"/>
          <a:chExt cx="0" cy="0"/>
        </a:xfrm>
      </p:grpSpPr>
      <p:sp>
        <p:nvSpPr>
          <p:cNvPr id="746" name="Google Shape;746;p120: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120: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1" name="Shape 751"/>
        <p:cNvGrpSpPr/>
        <p:nvPr/>
      </p:nvGrpSpPr>
      <p:grpSpPr>
        <a:xfrm>
          <a:off x="0" y="0"/>
          <a:ext cx="0" cy="0"/>
          <a:chOff x="0" y="0"/>
          <a:chExt cx="0" cy="0"/>
        </a:xfrm>
      </p:grpSpPr>
      <p:sp>
        <p:nvSpPr>
          <p:cNvPr id="752" name="Google Shape;752;p121: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121: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Google Shape;164;p12: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2: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6" name="Shape 756"/>
        <p:cNvGrpSpPr/>
        <p:nvPr/>
      </p:nvGrpSpPr>
      <p:grpSpPr>
        <a:xfrm>
          <a:off x="0" y="0"/>
          <a:ext cx="0" cy="0"/>
          <a:chOff x="0" y="0"/>
          <a:chExt cx="0" cy="0"/>
        </a:xfrm>
      </p:grpSpPr>
      <p:sp>
        <p:nvSpPr>
          <p:cNvPr id="757" name="Google Shape;757;p122: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122: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1" name="Shape 761"/>
        <p:cNvGrpSpPr/>
        <p:nvPr/>
      </p:nvGrpSpPr>
      <p:grpSpPr>
        <a:xfrm>
          <a:off x="0" y="0"/>
          <a:ext cx="0" cy="0"/>
          <a:chOff x="0" y="0"/>
          <a:chExt cx="0" cy="0"/>
        </a:xfrm>
      </p:grpSpPr>
      <p:sp>
        <p:nvSpPr>
          <p:cNvPr id="762" name="Google Shape;762;p123: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123: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6" name="Shape 766"/>
        <p:cNvGrpSpPr/>
        <p:nvPr/>
      </p:nvGrpSpPr>
      <p:grpSpPr>
        <a:xfrm>
          <a:off x="0" y="0"/>
          <a:ext cx="0" cy="0"/>
          <a:chOff x="0" y="0"/>
          <a:chExt cx="0" cy="0"/>
        </a:xfrm>
      </p:grpSpPr>
      <p:sp>
        <p:nvSpPr>
          <p:cNvPr id="767" name="Google Shape;767;p124: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124: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1" name="Shape 771"/>
        <p:cNvGrpSpPr/>
        <p:nvPr/>
      </p:nvGrpSpPr>
      <p:grpSpPr>
        <a:xfrm>
          <a:off x="0" y="0"/>
          <a:ext cx="0" cy="0"/>
          <a:chOff x="0" y="0"/>
          <a:chExt cx="0" cy="0"/>
        </a:xfrm>
      </p:grpSpPr>
      <p:sp>
        <p:nvSpPr>
          <p:cNvPr id="772" name="Google Shape;772;p125: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125: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Google Shape;169;p13: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13: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Google Shape;175;p14: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4: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Google Shape;180;p15: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5: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Google Shape;185;p16: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6: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9" name="Shape 189"/>
        <p:cNvGrpSpPr/>
        <p:nvPr/>
      </p:nvGrpSpPr>
      <p:grpSpPr>
        <a:xfrm>
          <a:off x="0" y="0"/>
          <a:ext cx="0" cy="0"/>
          <a:chOff x="0" y="0"/>
          <a:chExt cx="0" cy="0"/>
        </a:xfrm>
      </p:grpSpPr>
      <p:sp>
        <p:nvSpPr>
          <p:cNvPr id="190" name="Google Shape;190;p17: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7: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4" name="Shape 194"/>
        <p:cNvGrpSpPr/>
        <p:nvPr/>
      </p:nvGrpSpPr>
      <p:grpSpPr>
        <a:xfrm>
          <a:off x="0" y="0"/>
          <a:ext cx="0" cy="0"/>
          <a:chOff x="0" y="0"/>
          <a:chExt cx="0" cy="0"/>
        </a:xfrm>
      </p:grpSpPr>
      <p:sp>
        <p:nvSpPr>
          <p:cNvPr id="195" name="Google Shape;195;p18: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8: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9" name="Shape 199"/>
        <p:cNvGrpSpPr/>
        <p:nvPr/>
      </p:nvGrpSpPr>
      <p:grpSpPr>
        <a:xfrm>
          <a:off x="0" y="0"/>
          <a:ext cx="0" cy="0"/>
          <a:chOff x="0" y="0"/>
          <a:chExt cx="0" cy="0"/>
        </a:xfrm>
      </p:grpSpPr>
      <p:sp>
        <p:nvSpPr>
          <p:cNvPr id="200" name="Google Shape;200;p19: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9: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p2: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2: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5" name="Shape 205"/>
        <p:cNvGrpSpPr/>
        <p:nvPr/>
      </p:nvGrpSpPr>
      <p:grpSpPr>
        <a:xfrm>
          <a:off x="0" y="0"/>
          <a:ext cx="0" cy="0"/>
          <a:chOff x="0" y="0"/>
          <a:chExt cx="0" cy="0"/>
        </a:xfrm>
      </p:grpSpPr>
      <p:sp>
        <p:nvSpPr>
          <p:cNvPr id="206" name="Google Shape;206;p20: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20: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0" name="Shape 210"/>
        <p:cNvGrpSpPr/>
        <p:nvPr/>
      </p:nvGrpSpPr>
      <p:grpSpPr>
        <a:xfrm>
          <a:off x="0" y="0"/>
          <a:ext cx="0" cy="0"/>
          <a:chOff x="0" y="0"/>
          <a:chExt cx="0" cy="0"/>
        </a:xfrm>
      </p:grpSpPr>
      <p:sp>
        <p:nvSpPr>
          <p:cNvPr id="211" name="Google Shape;211;p21: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21: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5" name="Shape 215"/>
        <p:cNvGrpSpPr/>
        <p:nvPr/>
      </p:nvGrpSpPr>
      <p:grpSpPr>
        <a:xfrm>
          <a:off x="0" y="0"/>
          <a:ext cx="0" cy="0"/>
          <a:chOff x="0" y="0"/>
          <a:chExt cx="0" cy="0"/>
        </a:xfrm>
      </p:grpSpPr>
      <p:sp>
        <p:nvSpPr>
          <p:cNvPr id="216" name="Google Shape;216;p22: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22: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0" name="Shape 220"/>
        <p:cNvGrpSpPr/>
        <p:nvPr/>
      </p:nvGrpSpPr>
      <p:grpSpPr>
        <a:xfrm>
          <a:off x="0" y="0"/>
          <a:ext cx="0" cy="0"/>
          <a:chOff x="0" y="0"/>
          <a:chExt cx="0" cy="0"/>
        </a:xfrm>
      </p:grpSpPr>
      <p:sp>
        <p:nvSpPr>
          <p:cNvPr id="221" name="Google Shape;221;p23: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23: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5" name="Shape 225"/>
        <p:cNvGrpSpPr/>
        <p:nvPr/>
      </p:nvGrpSpPr>
      <p:grpSpPr>
        <a:xfrm>
          <a:off x="0" y="0"/>
          <a:ext cx="0" cy="0"/>
          <a:chOff x="0" y="0"/>
          <a:chExt cx="0" cy="0"/>
        </a:xfrm>
      </p:grpSpPr>
      <p:sp>
        <p:nvSpPr>
          <p:cNvPr id="226" name="Google Shape;226;p24: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24: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0" name="Shape 230"/>
        <p:cNvGrpSpPr/>
        <p:nvPr/>
      </p:nvGrpSpPr>
      <p:grpSpPr>
        <a:xfrm>
          <a:off x="0" y="0"/>
          <a:ext cx="0" cy="0"/>
          <a:chOff x="0" y="0"/>
          <a:chExt cx="0" cy="0"/>
        </a:xfrm>
      </p:grpSpPr>
      <p:sp>
        <p:nvSpPr>
          <p:cNvPr id="231" name="Google Shape;231;p25: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25: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6" name="Shape 236"/>
        <p:cNvGrpSpPr/>
        <p:nvPr/>
      </p:nvGrpSpPr>
      <p:grpSpPr>
        <a:xfrm>
          <a:off x="0" y="0"/>
          <a:ext cx="0" cy="0"/>
          <a:chOff x="0" y="0"/>
          <a:chExt cx="0" cy="0"/>
        </a:xfrm>
      </p:grpSpPr>
      <p:sp>
        <p:nvSpPr>
          <p:cNvPr id="237" name="Google Shape;237;p26: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26: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1" name="Shape 241"/>
        <p:cNvGrpSpPr/>
        <p:nvPr/>
      </p:nvGrpSpPr>
      <p:grpSpPr>
        <a:xfrm>
          <a:off x="0" y="0"/>
          <a:ext cx="0" cy="0"/>
          <a:chOff x="0" y="0"/>
          <a:chExt cx="0" cy="0"/>
        </a:xfrm>
      </p:grpSpPr>
      <p:sp>
        <p:nvSpPr>
          <p:cNvPr id="242" name="Google Shape;242;p27: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27: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6" name="Shape 246"/>
        <p:cNvGrpSpPr/>
        <p:nvPr/>
      </p:nvGrpSpPr>
      <p:grpSpPr>
        <a:xfrm>
          <a:off x="0" y="0"/>
          <a:ext cx="0" cy="0"/>
          <a:chOff x="0" y="0"/>
          <a:chExt cx="0" cy="0"/>
        </a:xfrm>
      </p:grpSpPr>
      <p:sp>
        <p:nvSpPr>
          <p:cNvPr id="247" name="Google Shape;247;p28: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28: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1" name="Shape 251"/>
        <p:cNvGrpSpPr/>
        <p:nvPr/>
      </p:nvGrpSpPr>
      <p:grpSpPr>
        <a:xfrm>
          <a:off x="0" y="0"/>
          <a:ext cx="0" cy="0"/>
          <a:chOff x="0" y="0"/>
          <a:chExt cx="0" cy="0"/>
        </a:xfrm>
      </p:grpSpPr>
      <p:sp>
        <p:nvSpPr>
          <p:cNvPr id="252" name="Google Shape;252;p29: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29: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Google Shape;118;p3: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3: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6" name="Shape 256"/>
        <p:cNvGrpSpPr/>
        <p:nvPr/>
      </p:nvGrpSpPr>
      <p:grpSpPr>
        <a:xfrm>
          <a:off x="0" y="0"/>
          <a:ext cx="0" cy="0"/>
          <a:chOff x="0" y="0"/>
          <a:chExt cx="0" cy="0"/>
        </a:xfrm>
      </p:grpSpPr>
      <p:sp>
        <p:nvSpPr>
          <p:cNvPr id="257" name="Google Shape;257;p30: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30: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1" name="Shape 261"/>
        <p:cNvGrpSpPr/>
        <p:nvPr/>
      </p:nvGrpSpPr>
      <p:grpSpPr>
        <a:xfrm>
          <a:off x="0" y="0"/>
          <a:ext cx="0" cy="0"/>
          <a:chOff x="0" y="0"/>
          <a:chExt cx="0" cy="0"/>
        </a:xfrm>
      </p:grpSpPr>
      <p:sp>
        <p:nvSpPr>
          <p:cNvPr id="262" name="Google Shape;262;p31: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31: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6" name="Shape 266"/>
        <p:cNvGrpSpPr/>
        <p:nvPr/>
      </p:nvGrpSpPr>
      <p:grpSpPr>
        <a:xfrm>
          <a:off x="0" y="0"/>
          <a:ext cx="0" cy="0"/>
          <a:chOff x="0" y="0"/>
          <a:chExt cx="0" cy="0"/>
        </a:xfrm>
      </p:grpSpPr>
      <p:sp>
        <p:nvSpPr>
          <p:cNvPr id="267" name="Google Shape;267;p32: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32: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1" name="Shape 271"/>
        <p:cNvGrpSpPr/>
        <p:nvPr/>
      </p:nvGrpSpPr>
      <p:grpSpPr>
        <a:xfrm>
          <a:off x="0" y="0"/>
          <a:ext cx="0" cy="0"/>
          <a:chOff x="0" y="0"/>
          <a:chExt cx="0" cy="0"/>
        </a:xfrm>
      </p:grpSpPr>
      <p:sp>
        <p:nvSpPr>
          <p:cNvPr id="272" name="Google Shape;272;p33: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33: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6" name="Shape 276"/>
        <p:cNvGrpSpPr/>
        <p:nvPr/>
      </p:nvGrpSpPr>
      <p:grpSpPr>
        <a:xfrm>
          <a:off x="0" y="0"/>
          <a:ext cx="0" cy="0"/>
          <a:chOff x="0" y="0"/>
          <a:chExt cx="0" cy="0"/>
        </a:xfrm>
      </p:grpSpPr>
      <p:sp>
        <p:nvSpPr>
          <p:cNvPr id="277" name="Google Shape;277;p34: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34: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1" name="Shape 281"/>
        <p:cNvGrpSpPr/>
        <p:nvPr/>
      </p:nvGrpSpPr>
      <p:grpSpPr>
        <a:xfrm>
          <a:off x="0" y="0"/>
          <a:ext cx="0" cy="0"/>
          <a:chOff x="0" y="0"/>
          <a:chExt cx="0" cy="0"/>
        </a:xfrm>
      </p:grpSpPr>
      <p:sp>
        <p:nvSpPr>
          <p:cNvPr id="282" name="Google Shape;282;p35: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35: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6" name="Shape 286"/>
        <p:cNvGrpSpPr/>
        <p:nvPr/>
      </p:nvGrpSpPr>
      <p:grpSpPr>
        <a:xfrm>
          <a:off x="0" y="0"/>
          <a:ext cx="0" cy="0"/>
          <a:chOff x="0" y="0"/>
          <a:chExt cx="0" cy="0"/>
        </a:xfrm>
      </p:grpSpPr>
      <p:sp>
        <p:nvSpPr>
          <p:cNvPr id="287" name="Google Shape;287;p36: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36: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1" name="Shape 291"/>
        <p:cNvGrpSpPr/>
        <p:nvPr/>
      </p:nvGrpSpPr>
      <p:grpSpPr>
        <a:xfrm>
          <a:off x="0" y="0"/>
          <a:ext cx="0" cy="0"/>
          <a:chOff x="0" y="0"/>
          <a:chExt cx="0" cy="0"/>
        </a:xfrm>
      </p:grpSpPr>
      <p:sp>
        <p:nvSpPr>
          <p:cNvPr id="292" name="Google Shape;292;p37:notes"/>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37: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7" name="Shape 297"/>
        <p:cNvGrpSpPr/>
        <p:nvPr/>
      </p:nvGrpSpPr>
      <p:grpSpPr>
        <a:xfrm>
          <a:off x="0" y="0"/>
          <a:ext cx="0" cy="0"/>
          <a:chOff x="0" y="0"/>
          <a:chExt cx="0" cy="0"/>
        </a:xfrm>
      </p:grpSpPr>
      <p:sp>
        <p:nvSpPr>
          <p:cNvPr id="298" name="Google Shape;298;p38: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38: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3" name="Shape 303"/>
        <p:cNvGrpSpPr/>
        <p:nvPr/>
      </p:nvGrpSpPr>
      <p:grpSpPr>
        <a:xfrm>
          <a:off x="0" y="0"/>
          <a:ext cx="0" cy="0"/>
          <a:chOff x="0" y="0"/>
          <a:chExt cx="0" cy="0"/>
        </a:xfrm>
      </p:grpSpPr>
      <p:sp>
        <p:nvSpPr>
          <p:cNvPr id="304" name="Google Shape;304;p39: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39: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Google Shape;124;p4: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4: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8" name="Shape 308"/>
        <p:cNvGrpSpPr/>
        <p:nvPr/>
      </p:nvGrpSpPr>
      <p:grpSpPr>
        <a:xfrm>
          <a:off x="0" y="0"/>
          <a:ext cx="0" cy="0"/>
          <a:chOff x="0" y="0"/>
          <a:chExt cx="0" cy="0"/>
        </a:xfrm>
      </p:grpSpPr>
      <p:sp>
        <p:nvSpPr>
          <p:cNvPr id="309" name="Google Shape;309;p40: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40: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3" name="Shape 313"/>
        <p:cNvGrpSpPr/>
        <p:nvPr/>
      </p:nvGrpSpPr>
      <p:grpSpPr>
        <a:xfrm>
          <a:off x="0" y="0"/>
          <a:ext cx="0" cy="0"/>
          <a:chOff x="0" y="0"/>
          <a:chExt cx="0" cy="0"/>
        </a:xfrm>
      </p:grpSpPr>
      <p:sp>
        <p:nvSpPr>
          <p:cNvPr id="314" name="Google Shape;314;p41: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41: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9" name="Shape 319"/>
        <p:cNvGrpSpPr/>
        <p:nvPr/>
      </p:nvGrpSpPr>
      <p:grpSpPr>
        <a:xfrm>
          <a:off x="0" y="0"/>
          <a:ext cx="0" cy="0"/>
          <a:chOff x="0" y="0"/>
          <a:chExt cx="0" cy="0"/>
        </a:xfrm>
      </p:grpSpPr>
      <p:sp>
        <p:nvSpPr>
          <p:cNvPr id="320" name="Google Shape;320;p42: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42: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4" name="Shape 324"/>
        <p:cNvGrpSpPr/>
        <p:nvPr/>
      </p:nvGrpSpPr>
      <p:grpSpPr>
        <a:xfrm>
          <a:off x="0" y="0"/>
          <a:ext cx="0" cy="0"/>
          <a:chOff x="0" y="0"/>
          <a:chExt cx="0" cy="0"/>
        </a:xfrm>
      </p:grpSpPr>
      <p:sp>
        <p:nvSpPr>
          <p:cNvPr id="325" name="Google Shape;325;p43: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43: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9" name="Shape 329"/>
        <p:cNvGrpSpPr/>
        <p:nvPr/>
      </p:nvGrpSpPr>
      <p:grpSpPr>
        <a:xfrm>
          <a:off x="0" y="0"/>
          <a:ext cx="0" cy="0"/>
          <a:chOff x="0" y="0"/>
          <a:chExt cx="0" cy="0"/>
        </a:xfrm>
      </p:grpSpPr>
      <p:sp>
        <p:nvSpPr>
          <p:cNvPr id="330" name="Google Shape;330;p44: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44: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4" name="Shape 334"/>
        <p:cNvGrpSpPr/>
        <p:nvPr/>
      </p:nvGrpSpPr>
      <p:grpSpPr>
        <a:xfrm>
          <a:off x="0" y="0"/>
          <a:ext cx="0" cy="0"/>
          <a:chOff x="0" y="0"/>
          <a:chExt cx="0" cy="0"/>
        </a:xfrm>
      </p:grpSpPr>
      <p:sp>
        <p:nvSpPr>
          <p:cNvPr id="335" name="Google Shape;335;p45: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45: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9" name="Shape 339"/>
        <p:cNvGrpSpPr/>
        <p:nvPr/>
      </p:nvGrpSpPr>
      <p:grpSpPr>
        <a:xfrm>
          <a:off x="0" y="0"/>
          <a:ext cx="0" cy="0"/>
          <a:chOff x="0" y="0"/>
          <a:chExt cx="0" cy="0"/>
        </a:xfrm>
      </p:grpSpPr>
      <p:sp>
        <p:nvSpPr>
          <p:cNvPr id="340" name="Google Shape;340;p46: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46: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4" name="Shape 344"/>
        <p:cNvGrpSpPr/>
        <p:nvPr/>
      </p:nvGrpSpPr>
      <p:grpSpPr>
        <a:xfrm>
          <a:off x="0" y="0"/>
          <a:ext cx="0" cy="0"/>
          <a:chOff x="0" y="0"/>
          <a:chExt cx="0" cy="0"/>
        </a:xfrm>
      </p:grpSpPr>
      <p:sp>
        <p:nvSpPr>
          <p:cNvPr id="345" name="Google Shape;345;p47: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47: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9" name="Shape 349"/>
        <p:cNvGrpSpPr/>
        <p:nvPr/>
      </p:nvGrpSpPr>
      <p:grpSpPr>
        <a:xfrm>
          <a:off x="0" y="0"/>
          <a:ext cx="0" cy="0"/>
          <a:chOff x="0" y="0"/>
          <a:chExt cx="0" cy="0"/>
        </a:xfrm>
      </p:grpSpPr>
      <p:sp>
        <p:nvSpPr>
          <p:cNvPr id="350" name="Google Shape;350;p48: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48: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4" name="Shape 354"/>
        <p:cNvGrpSpPr/>
        <p:nvPr/>
      </p:nvGrpSpPr>
      <p:grpSpPr>
        <a:xfrm>
          <a:off x="0" y="0"/>
          <a:ext cx="0" cy="0"/>
          <a:chOff x="0" y="0"/>
          <a:chExt cx="0" cy="0"/>
        </a:xfrm>
      </p:grpSpPr>
      <p:sp>
        <p:nvSpPr>
          <p:cNvPr id="355" name="Google Shape;355;g64f2e19c06_0_13:notes"/>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g64f2e19c06_0_13: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Google Shape;129;p5: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5: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9" name="Shape 359"/>
        <p:cNvGrpSpPr/>
        <p:nvPr/>
      </p:nvGrpSpPr>
      <p:grpSpPr>
        <a:xfrm>
          <a:off x="0" y="0"/>
          <a:ext cx="0" cy="0"/>
          <a:chOff x="0" y="0"/>
          <a:chExt cx="0" cy="0"/>
        </a:xfrm>
      </p:grpSpPr>
      <p:sp>
        <p:nvSpPr>
          <p:cNvPr id="360" name="Google Shape;360;p49: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49: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4" name="Shape 364"/>
        <p:cNvGrpSpPr/>
        <p:nvPr/>
      </p:nvGrpSpPr>
      <p:grpSpPr>
        <a:xfrm>
          <a:off x="0" y="0"/>
          <a:ext cx="0" cy="0"/>
          <a:chOff x="0" y="0"/>
          <a:chExt cx="0" cy="0"/>
        </a:xfrm>
      </p:grpSpPr>
      <p:sp>
        <p:nvSpPr>
          <p:cNvPr id="365" name="Google Shape;365;g64f2e19c06_0_9:notes"/>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g64f2e19c06_0_9: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9" name="Shape 369"/>
        <p:cNvGrpSpPr/>
        <p:nvPr/>
      </p:nvGrpSpPr>
      <p:grpSpPr>
        <a:xfrm>
          <a:off x="0" y="0"/>
          <a:ext cx="0" cy="0"/>
          <a:chOff x="0" y="0"/>
          <a:chExt cx="0" cy="0"/>
        </a:xfrm>
      </p:grpSpPr>
      <p:sp>
        <p:nvSpPr>
          <p:cNvPr id="370" name="Google Shape;370;p50: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50: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4" name="Shape 374"/>
        <p:cNvGrpSpPr/>
        <p:nvPr/>
      </p:nvGrpSpPr>
      <p:grpSpPr>
        <a:xfrm>
          <a:off x="0" y="0"/>
          <a:ext cx="0" cy="0"/>
          <a:chOff x="0" y="0"/>
          <a:chExt cx="0" cy="0"/>
        </a:xfrm>
      </p:grpSpPr>
      <p:sp>
        <p:nvSpPr>
          <p:cNvPr id="375" name="Google Shape;375;p51: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51: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9" name="Shape 379"/>
        <p:cNvGrpSpPr/>
        <p:nvPr/>
      </p:nvGrpSpPr>
      <p:grpSpPr>
        <a:xfrm>
          <a:off x="0" y="0"/>
          <a:ext cx="0" cy="0"/>
          <a:chOff x="0" y="0"/>
          <a:chExt cx="0" cy="0"/>
        </a:xfrm>
      </p:grpSpPr>
      <p:sp>
        <p:nvSpPr>
          <p:cNvPr id="380" name="Google Shape;380;p52: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52: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4" name="Shape 384"/>
        <p:cNvGrpSpPr/>
        <p:nvPr/>
      </p:nvGrpSpPr>
      <p:grpSpPr>
        <a:xfrm>
          <a:off x="0" y="0"/>
          <a:ext cx="0" cy="0"/>
          <a:chOff x="0" y="0"/>
          <a:chExt cx="0" cy="0"/>
        </a:xfrm>
      </p:grpSpPr>
      <p:sp>
        <p:nvSpPr>
          <p:cNvPr id="385" name="Google Shape;385;p53: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53: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9" name="Shape 389"/>
        <p:cNvGrpSpPr/>
        <p:nvPr/>
      </p:nvGrpSpPr>
      <p:grpSpPr>
        <a:xfrm>
          <a:off x="0" y="0"/>
          <a:ext cx="0" cy="0"/>
          <a:chOff x="0" y="0"/>
          <a:chExt cx="0" cy="0"/>
        </a:xfrm>
      </p:grpSpPr>
      <p:sp>
        <p:nvSpPr>
          <p:cNvPr id="390" name="Google Shape;390;p54: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54: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4" name="Shape 394"/>
        <p:cNvGrpSpPr/>
        <p:nvPr/>
      </p:nvGrpSpPr>
      <p:grpSpPr>
        <a:xfrm>
          <a:off x="0" y="0"/>
          <a:ext cx="0" cy="0"/>
          <a:chOff x="0" y="0"/>
          <a:chExt cx="0" cy="0"/>
        </a:xfrm>
      </p:grpSpPr>
      <p:sp>
        <p:nvSpPr>
          <p:cNvPr id="395" name="Google Shape;395;p55: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55: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9" name="Shape 399"/>
        <p:cNvGrpSpPr/>
        <p:nvPr/>
      </p:nvGrpSpPr>
      <p:grpSpPr>
        <a:xfrm>
          <a:off x="0" y="0"/>
          <a:ext cx="0" cy="0"/>
          <a:chOff x="0" y="0"/>
          <a:chExt cx="0" cy="0"/>
        </a:xfrm>
      </p:grpSpPr>
      <p:sp>
        <p:nvSpPr>
          <p:cNvPr id="400" name="Google Shape;400;p56: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56: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4" name="Shape 404"/>
        <p:cNvGrpSpPr/>
        <p:nvPr/>
      </p:nvGrpSpPr>
      <p:grpSpPr>
        <a:xfrm>
          <a:off x="0" y="0"/>
          <a:ext cx="0" cy="0"/>
          <a:chOff x="0" y="0"/>
          <a:chExt cx="0" cy="0"/>
        </a:xfrm>
      </p:grpSpPr>
      <p:sp>
        <p:nvSpPr>
          <p:cNvPr id="405" name="Google Shape;405;p57: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57: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Google Shape;134;p6: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6: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9" name="Shape 409"/>
        <p:cNvGrpSpPr/>
        <p:nvPr/>
      </p:nvGrpSpPr>
      <p:grpSpPr>
        <a:xfrm>
          <a:off x="0" y="0"/>
          <a:ext cx="0" cy="0"/>
          <a:chOff x="0" y="0"/>
          <a:chExt cx="0" cy="0"/>
        </a:xfrm>
      </p:grpSpPr>
      <p:sp>
        <p:nvSpPr>
          <p:cNvPr id="410" name="Google Shape;410;p58: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58: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4" name="Shape 414"/>
        <p:cNvGrpSpPr/>
        <p:nvPr/>
      </p:nvGrpSpPr>
      <p:grpSpPr>
        <a:xfrm>
          <a:off x="0" y="0"/>
          <a:ext cx="0" cy="0"/>
          <a:chOff x="0" y="0"/>
          <a:chExt cx="0" cy="0"/>
        </a:xfrm>
      </p:grpSpPr>
      <p:sp>
        <p:nvSpPr>
          <p:cNvPr id="415" name="Google Shape;415;p62: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62: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9" name="Shape 419"/>
        <p:cNvGrpSpPr/>
        <p:nvPr/>
      </p:nvGrpSpPr>
      <p:grpSpPr>
        <a:xfrm>
          <a:off x="0" y="0"/>
          <a:ext cx="0" cy="0"/>
          <a:chOff x="0" y="0"/>
          <a:chExt cx="0" cy="0"/>
        </a:xfrm>
      </p:grpSpPr>
      <p:sp>
        <p:nvSpPr>
          <p:cNvPr id="420" name="Google Shape;420;p63: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63: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4" name="Shape 424"/>
        <p:cNvGrpSpPr/>
        <p:nvPr/>
      </p:nvGrpSpPr>
      <p:grpSpPr>
        <a:xfrm>
          <a:off x="0" y="0"/>
          <a:ext cx="0" cy="0"/>
          <a:chOff x="0" y="0"/>
          <a:chExt cx="0" cy="0"/>
        </a:xfrm>
      </p:grpSpPr>
      <p:sp>
        <p:nvSpPr>
          <p:cNvPr id="425" name="Google Shape;425;p64: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64: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9" name="Shape 429"/>
        <p:cNvGrpSpPr/>
        <p:nvPr/>
      </p:nvGrpSpPr>
      <p:grpSpPr>
        <a:xfrm>
          <a:off x="0" y="0"/>
          <a:ext cx="0" cy="0"/>
          <a:chOff x="0" y="0"/>
          <a:chExt cx="0" cy="0"/>
        </a:xfrm>
      </p:grpSpPr>
      <p:sp>
        <p:nvSpPr>
          <p:cNvPr id="430" name="Google Shape;430;p66: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66: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4" name="Shape 434"/>
        <p:cNvGrpSpPr/>
        <p:nvPr/>
      </p:nvGrpSpPr>
      <p:grpSpPr>
        <a:xfrm>
          <a:off x="0" y="0"/>
          <a:ext cx="0" cy="0"/>
          <a:chOff x="0" y="0"/>
          <a:chExt cx="0" cy="0"/>
        </a:xfrm>
      </p:grpSpPr>
      <p:sp>
        <p:nvSpPr>
          <p:cNvPr id="435" name="Google Shape;435;p67: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67: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9" name="Shape 439"/>
        <p:cNvGrpSpPr/>
        <p:nvPr/>
      </p:nvGrpSpPr>
      <p:grpSpPr>
        <a:xfrm>
          <a:off x="0" y="0"/>
          <a:ext cx="0" cy="0"/>
          <a:chOff x="0" y="0"/>
          <a:chExt cx="0" cy="0"/>
        </a:xfrm>
      </p:grpSpPr>
      <p:sp>
        <p:nvSpPr>
          <p:cNvPr id="440" name="Google Shape;440;p68: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68: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4" name="Shape 444"/>
        <p:cNvGrpSpPr/>
        <p:nvPr/>
      </p:nvGrpSpPr>
      <p:grpSpPr>
        <a:xfrm>
          <a:off x="0" y="0"/>
          <a:ext cx="0" cy="0"/>
          <a:chOff x="0" y="0"/>
          <a:chExt cx="0" cy="0"/>
        </a:xfrm>
      </p:grpSpPr>
      <p:sp>
        <p:nvSpPr>
          <p:cNvPr id="445" name="Google Shape;445;p69: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69: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9" name="Shape 449"/>
        <p:cNvGrpSpPr/>
        <p:nvPr/>
      </p:nvGrpSpPr>
      <p:grpSpPr>
        <a:xfrm>
          <a:off x="0" y="0"/>
          <a:ext cx="0" cy="0"/>
          <a:chOff x="0" y="0"/>
          <a:chExt cx="0" cy="0"/>
        </a:xfrm>
      </p:grpSpPr>
      <p:sp>
        <p:nvSpPr>
          <p:cNvPr id="450" name="Google Shape;450;p70: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70: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5" name="Shape 455"/>
        <p:cNvGrpSpPr/>
        <p:nvPr/>
      </p:nvGrpSpPr>
      <p:grpSpPr>
        <a:xfrm>
          <a:off x="0" y="0"/>
          <a:ext cx="0" cy="0"/>
          <a:chOff x="0" y="0"/>
          <a:chExt cx="0" cy="0"/>
        </a:xfrm>
      </p:grpSpPr>
      <p:sp>
        <p:nvSpPr>
          <p:cNvPr id="456" name="Google Shape;456;p71: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71: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p7: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7: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1" name="Shape 461"/>
        <p:cNvGrpSpPr/>
        <p:nvPr/>
      </p:nvGrpSpPr>
      <p:grpSpPr>
        <a:xfrm>
          <a:off x="0" y="0"/>
          <a:ext cx="0" cy="0"/>
          <a:chOff x="0" y="0"/>
          <a:chExt cx="0" cy="0"/>
        </a:xfrm>
      </p:grpSpPr>
      <p:sp>
        <p:nvSpPr>
          <p:cNvPr id="462" name="Google Shape;462;p72: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72: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7" name="Shape 467"/>
        <p:cNvGrpSpPr/>
        <p:nvPr/>
      </p:nvGrpSpPr>
      <p:grpSpPr>
        <a:xfrm>
          <a:off x="0" y="0"/>
          <a:ext cx="0" cy="0"/>
          <a:chOff x="0" y="0"/>
          <a:chExt cx="0" cy="0"/>
        </a:xfrm>
      </p:grpSpPr>
      <p:sp>
        <p:nvSpPr>
          <p:cNvPr id="468" name="Google Shape;468;p73: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73: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3" name="Shape 473"/>
        <p:cNvGrpSpPr/>
        <p:nvPr/>
      </p:nvGrpSpPr>
      <p:grpSpPr>
        <a:xfrm>
          <a:off x="0" y="0"/>
          <a:ext cx="0" cy="0"/>
          <a:chOff x="0" y="0"/>
          <a:chExt cx="0" cy="0"/>
        </a:xfrm>
      </p:grpSpPr>
      <p:sp>
        <p:nvSpPr>
          <p:cNvPr id="474" name="Google Shape;474;p74: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74: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9" name="Shape 479"/>
        <p:cNvGrpSpPr/>
        <p:nvPr/>
      </p:nvGrpSpPr>
      <p:grpSpPr>
        <a:xfrm>
          <a:off x="0" y="0"/>
          <a:ext cx="0" cy="0"/>
          <a:chOff x="0" y="0"/>
          <a:chExt cx="0" cy="0"/>
        </a:xfrm>
      </p:grpSpPr>
      <p:sp>
        <p:nvSpPr>
          <p:cNvPr id="480" name="Google Shape;480;p75: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75: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5" name="Shape 485"/>
        <p:cNvGrpSpPr/>
        <p:nvPr/>
      </p:nvGrpSpPr>
      <p:grpSpPr>
        <a:xfrm>
          <a:off x="0" y="0"/>
          <a:ext cx="0" cy="0"/>
          <a:chOff x="0" y="0"/>
          <a:chExt cx="0" cy="0"/>
        </a:xfrm>
      </p:grpSpPr>
      <p:sp>
        <p:nvSpPr>
          <p:cNvPr id="486" name="Google Shape;486;p76: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76: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1" name="Shape 491"/>
        <p:cNvGrpSpPr/>
        <p:nvPr/>
      </p:nvGrpSpPr>
      <p:grpSpPr>
        <a:xfrm>
          <a:off x="0" y="0"/>
          <a:ext cx="0" cy="0"/>
          <a:chOff x="0" y="0"/>
          <a:chExt cx="0" cy="0"/>
        </a:xfrm>
      </p:grpSpPr>
      <p:sp>
        <p:nvSpPr>
          <p:cNvPr id="492" name="Google Shape;492;p77: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77: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6" name="Shape 496"/>
        <p:cNvGrpSpPr/>
        <p:nvPr/>
      </p:nvGrpSpPr>
      <p:grpSpPr>
        <a:xfrm>
          <a:off x="0" y="0"/>
          <a:ext cx="0" cy="0"/>
          <a:chOff x="0" y="0"/>
          <a:chExt cx="0" cy="0"/>
        </a:xfrm>
      </p:grpSpPr>
      <p:sp>
        <p:nvSpPr>
          <p:cNvPr id="497" name="Google Shape;497;p78: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78: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2" name="Shape 502"/>
        <p:cNvGrpSpPr/>
        <p:nvPr/>
      </p:nvGrpSpPr>
      <p:grpSpPr>
        <a:xfrm>
          <a:off x="0" y="0"/>
          <a:ext cx="0" cy="0"/>
          <a:chOff x="0" y="0"/>
          <a:chExt cx="0" cy="0"/>
        </a:xfrm>
      </p:grpSpPr>
      <p:sp>
        <p:nvSpPr>
          <p:cNvPr id="503" name="Google Shape;503;p79: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79: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0" name="Shape 510"/>
        <p:cNvGrpSpPr/>
        <p:nvPr/>
      </p:nvGrpSpPr>
      <p:grpSpPr>
        <a:xfrm>
          <a:off x="0" y="0"/>
          <a:ext cx="0" cy="0"/>
          <a:chOff x="0" y="0"/>
          <a:chExt cx="0" cy="0"/>
        </a:xfrm>
      </p:grpSpPr>
      <p:sp>
        <p:nvSpPr>
          <p:cNvPr id="511" name="Google Shape;511;p80: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80: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5" name="Shape 515"/>
        <p:cNvGrpSpPr/>
        <p:nvPr/>
      </p:nvGrpSpPr>
      <p:grpSpPr>
        <a:xfrm>
          <a:off x="0" y="0"/>
          <a:ext cx="0" cy="0"/>
          <a:chOff x="0" y="0"/>
          <a:chExt cx="0" cy="0"/>
        </a:xfrm>
      </p:grpSpPr>
      <p:sp>
        <p:nvSpPr>
          <p:cNvPr id="516" name="Google Shape;516;p81: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81: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p8: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8: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0" name="Shape 520"/>
        <p:cNvGrpSpPr/>
        <p:nvPr/>
      </p:nvGrpSpPr>
      <p:grpSpPr>
        <a:xfrm>
          <a:off x="0" y="0"/>
          <a:ext cx="0" cy="0"/>
          <a:chOff x="0" y="0"/>
          <a:chExt cx="0" cy="0"/>
        </a:xfrm>
      </p:grpSpPr>
      <p:sp>
        <p:nvSpPr>
          <p:cNvPr id="521" name="Google Shape;521;p82: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82: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6" name="Shape 526"/>
        <p:cNvGrpSpPr/>
        <p:nvPr/>
      </p:nvGrpSpPr>
      <p:grpSpPr>
        <a:xfrm>
          <a:off x="0" y="0"/>
          <a:ext cx="0" cy="0"/>
          <a:chOff x="0" y="0"/>
          <a:chExt cx="0" cy="0"/>
        </a:xfrm>
      </p:grpSpPr>
      <p:sp>
        <p:nvSpPr>
          <p:cNvPr id="527" name="Google Shape;527;p83: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83: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2" name="Shape 532"/>
        <p:cNvGrpSpPr/>
        <p:nvPr/>
      </p:nvGrpSpPr>
      <p:grpSpPr>
        <a:xfrm>
          <a:off x="0" y="0"/>
          <a:ext cx="0" cy="0"/>
          <a:chOff x="0" y="0"/>
          <a:chExt cx="0" cy="0"/>
        </a:xfrm>
      </p:grpSpPr>
      <p:sp>
        <p:nvSpPr>
          <p:cNvPr id="533" name="Google Shape;533;p84: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84: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7" name="Shape 537"/>
        <p:cNvGrpSpPr/>
        <p:nvPr/>
      </p:nvGrpSpPr>
      <p:grpSpPr>
        <a:xfrm>
          <a:off x="0" y="0"/>
          <a:ext cx="0" cy="0"/>
          <a:chOff x="0" y="0"/>
          <a:chExt cx="0" cy="0"/>
        </a:xfrm>
      </p:grpSpPr>
      <p:sp>
        <p:nvSpPr>
          <p:cNvPr id="538" name="Google Shape;538;p85: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85: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4" name="Shape 544"/>
        <p:cNvGrpSpPr/>
        <p:nvPr/>
      </p:nvGrpSpPr>
      <p:grpSpPr>
        <a:xfrm>
          <a:off x="0" y="0"/>
          <a:ext cx="0" cy="0"/>
          <a:chOff x="0" y="0"/>
          <a:chExt cx="0" cy="0"/>
        </a:xfrm>
      </p:grpSpPr>
      <p:sp>
        <p:nvSpPr>
          <p:cNvPr id="545" name="Google Shape;545;p86: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86: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1" name="Shape 551"/>
        <p:cNvGrpSpPr/>
        <p:nvPr/>
      </p:nvGrpSpPr>
      <p:grpSpPr>
        <a:xfrm>
          <a:off x="0" y="0"/>
          <a:ext cx="0" cy="0"/>
          <a:chOff x="0" y="0"/>
          <a:chExt cx="0" cy="0"/>
        </a:xfrm>
      </p:grpSpPr>
      <p:sp>
        <p:nvSpPr>
          <p:cNvPr id="552" name="Google Shape;552;p87: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87: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7" name="Shape 557"/>
        <p:cNvGrpSpPr/>
        <p:nvPr/>
      </p:nvGrpSpPr>
      <p:grpSpPr>
        <a:xfrm>
          <a:off x="0" y="0"/>
          <a:ext cx="0" cy="0"/>
          <a:chOff x="0" y="0"/>
          <a:chExt cx="0" cy="0"/>
        </a:xfrm>
      </p:grpSpPr>
      <p:sp>
        <p:nvSpPr>
          <p:cNvPr id="558" name="Google Shape;558;p88: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88: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2" name="Shape 562"/>
        <p:cNvGrpSpPr/>
        <p:nvPr/>
      </p:nvGrpSpPr>
      <p:grpSpPr>
        <a:xfrm>
          <a:off x="0" y="0"/>
          <a:ext cx="0" cy="0"/>
          <a:chOff x="0" y="0"/>
          <a:chExt cx="0" cy="0"/>
        </a:xfrm>
      </p:grpSpPr>
      <p:sp>
        <p:nvSpPr>
          <p:cNvPr id="563" name="Google Shape;563;p89: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89: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7" name="Shape 567"/>
        <p:cNvGrpSpPr/>
        <p:nvPr/>
      </p:nvGrpSpPr>
      <p:grpSpPr>
        <a:xfrm>
          <a:off x="0" y="0"/>
          <a:ext cx="0" cy="0"/>
          <a:chOff x="0" y="0"/>
          <a:chExt cx="0" cy="0"/>
        </a:xfrm>
      </p:grpSpPr>
      <p:sp>
        <p:nvSpPr>
          <p:cNvPr id="568" name="Google Shape;568;p90: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90: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3" name="Shape 573"/>
        <p:cNvGrpSpPr/>
        <p:nvPr/>
      </p:nvGrpSpPr>
      <p:grpSpPr>
        <a:xfrm>
          <a:off x="0" y="0"/>
          <a:ext cx="0" cy="0"/>
          <a:chOff x="0" y="0"/>
          <a:chExt cx="0" cy="0"/>
        </a:xfrm>
      </p:grpSpPr>
      <p:sp>
        <p:nvSpPr>
          <p:cNvPr id="574" name="Google Shape;574;p91: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91: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p9: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9: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9" name="Shape 579"/>
        <p:cNvGrpSpPr/>
        <p:nvPr/>
      </p:nvGrpSpPr>
      <p:grpSpPr>
        <a:xfrm>
          <a:off x="0" y="0"/>
          <a:ext cx="0" cy="0"/>
          <a:chOff x="0" y="0"/>
          <a:chExt cx="0" cy="0"/>
        </a:xfrm>
      </p:grpSpPr>
      <p:sp>
        <p:nvSpPr>
          <p:cNvPr id="580" name="Google Shape;580;p92: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92: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5" name="Shape 585"/>
        <p:cNvGrpSpPr/>
        <p:nvPr/>
      </p:nvGrpSpPr>
      <p:grpSpPr>
        <a:xfrm>
          <a:off x="0" y="0"/>
          <a:ext cx="0" cy="0"/>
          <a:chOff x="0" y="0"/>
          <a:chExt cx="0" cy="0"/>
        </a:xfrm>
      </p:grpSpPr>
      <p:sp>
        <p:nvSpPr>
          <p:cNvPr id="586" name="Google Shape;586;p93: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93: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1" name="Shape 591"/>
        <p:cNvGrpSpPr/>
        <p:nvPr/>
      </p:nvGrpSpPr>
      <p:grpSpPr>
        <a:xfrm>
          <a:off x="0" y="0"/>
          <a:ext cx="0" cy="0"/>
          <a:chOff x="0" y="0"/>
          <a:chExt cx="0" cy="0"/>
        </a:xfrm>
      </p:grpSpPr>
      <p:sp>
        <p:nvSpPr>
          <p:cNvPr id="592" name="Google Shape;592;p94: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94: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7" name="Shape 597"/>
        <p:cNvGrpSpPr/>
        <p:nvPr/>
      </p:nvGrpSpPr>
      <p:grpSpPr>
        <a:xfrm>
          <a:off x="0" y="0"/>
          <a:ext cx="0" cy="0"/>
          <a:chOff x="0" y="0"/>
          <a:chExt cx="0" cy="0"/>
        </a:xfrm>
      </p:grpSpPr>
      <p:sp>
        <p:nvSpPr>
          <p:cNvPr id="598" name="Google Shape;598;p95: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95: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3" name="Shape 603"/>
        <p:cNvGrpSpPr/>
        <p:nvPr/>
      </p:nvGrpSpPr>
      <p:grpSpPr>
        <a:xfrm>
          <a:off x="0" y="0"/>
          <a:ext cx="0" cy="0"/>
          <a:chOff x="0" y="0"/>
          <a:chExt cx="0" cy="0"/>
        </a:xfrm>
      </p:grpSpPr>
      <p:sp>
        <p:nvSpPr>
          <p:cNvPr id="604" name="Google Shape;604;p96: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96: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9" name="Shape 609"/>
        <p:cNvGrpSpPr/>
        <p:nvPr/>
      </p:nvGrpSpPr>
      <p:grpSpPr>
        <a:xfrm>
          <a:off x="0" y="0"/>
          <a:ext cx="0" cy="0"/>
          <a:chOff x="0" y="0"/>
          <a:chExt cx="0" cy="0"/>
        </a:xfrm>
      </p:grpSpPr>
      <p:sp>
        <p:nvSpPr>
          <p:cNvPr id="610" name="Google Shape;610;p97: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97: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4" name="Shape 614"/>
        <p:cNvGrpSpPr/>
        <p:nvPr/>
      </p:nvGrpSpPr>
      <p:grpSpPr>
        <a:xfrm>
          <a:off x="0" y="0"/>
          <a:ext cx="0" cy="0"/>
          <a:chOff x="0" y="0"/>
          <a:chExt cx="0" cy="0"/>
        </a:xfrm>
      </p:grpSpPr>
      <p:sp>
        <p:nvSpPr>
          <p:cNvPr id="615" name="Google Shape;615;p98: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98: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9" name="Shape 619"/>
        <p:cNvGrpSpPr/>
        <p:nvPr/>
      </p:nvGrpSpPr>
      <p:grpSpPr>
        <a:xfrm>
          <a:off x="0" y="0"/>
          <a:ext cx="0" cy="0"/>
          <a:chOff x="0" y="0"/>
          <a:chExt cx="0" cy="0"/>
        </a:xfrm>
      </p:grpSpPr>
      <p:sp>
        <p:nvSpPr>
          <p:cNvPr id="620" name="Google Shape;620;p99: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99: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4" name="Shape 624"/>
        <p:cNvGrpSpPr/>
        <p:nvPr/>
      </p:nvGrpSpPr>
      <p:grpSpPr>
        <a:xfrm>
          <a:off x="0" y="0"/>
          <a:ext cx="0" cy="0"/>
          <a:chOff x="0" y="0"/>
          <a:chExt cx="0" cy="0"/>
        </a:xfrm>
      </p:grpSpPr>
      <p:sp>
        <p:nvSpPr>
          <p:cNvPr id="625" name="Google Shape;625;p100: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100: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0" name="Shape 630"/>
        <p:cNvGrpSpPr/>
        <p:nvPr/>
      </p:nvGrpSpPr>
      <p:grpSpPr>
        <a:xfrm>
          <a:off x="0" y="0"/>
          <a:ext cx="0" cy="0"/>
          <a:chOff x="0" y="0"/>
          <a:chExt cx="0" cy="0"/>
        </a:xfrm>
      </p:grpSpPr>
      <p:sp>
        <p:nvSpPr>
          <p:cNvPr id="631" name="Google Shape;631;p101: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101: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Slide" type="blank">
  <p:cSld name="BLANK">
    <p:spTree>
      <p:nvGrpSpPr>
        <p:cNvPr id="9" name="Shape 9"/>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over Content" type="objOverTx">
  <p:cSld name="OBJECT_OVER_TEXT">
    <p:spTree>
      <p:nvGrpSpPr>
        <p:cNvPr id="39" name="Shape 39"/>
        <p:cNvGrpSpPr/>
        <p:nvPr/>
      </p:nvGrpSpPr>
      <p:grpSpPr>
        <a:xfrm>
          <a:off x="0" y="0"/>
          <a:ext cx="0" cy="0"/>
          <a:chOff x="0" y="0"/>
          <a:chExt cx="0" cy="0"/>
        </a:xfrm>
      </p:grpSpPr>
      <p:sp>
        <p:nvSpPr>
          <p:cNvPr id="40" name="Google Shape;40;p138"/>
          <p:cNvSpPr txBox="1"/>
          <p:nvPr>
            <p:ph type="title"/>
          </p:nvPr>
        </p:nvSpPr>
        <p:spPr>
          <a:xfrm>
            <a:off x="457200" y="273600"/>
            <a:ext cx="8229240" cy="11451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138"/>
          <p:cNvSpPr txBox="1"/>
          <p:nvPr>
            <p:ph idx="1" type="body"/>
          </p:nvPr>
        </p:nvSpPr>
        <p:spPr>
          <a:xfrm>
            <a:off x="457200" y="1604520"/>
            <a:ext cx="822924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2" name="Google Shape;42;p138"/>
          <p:cNvSpPr txBox="1"/>
          <p:nvPr>
            <p:ph idx="2" type="body"/>
          </p:nvPr>
        </p:nvSpPr>
        <p:spPr>
          <a:xfrm>
            <a:off x="457200" y="3682080"/>
            <a:ext cx="822924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4 Content" type="fourObj">
  <p:cSld name="FOUR_OBJECTS">
    <p:spTree>
      <p:nvGrpSpPr>
        <p:cNvPr id="43" name="Shape 43"/>
        <p:cNvGrpSpPr/>
        <p:nvPr/>
      </p:nvGrpSpPr>
      <p:grpSpPr>
        <a:xfrm>
          <a:off x="0" y="0"/>
          <a:ext cx="0" cy="0"/>
          <a:chOff x="0" y="0"/>
          <a:chExt cx="0" cy="0"/>
        </a:xfrm>
      </p:grpSpPr>
      <p:sp>
        <p:nvSpPr>
          <p:cNvPr id="44" name="Google Shape;44;p139"/>
          <p:cNvSpPr txBox="1"/>
          <p:nvPr>
            <p:ph type="title"/>
          </p:nvPr>
        </p:nvSpPr>
        <p:spPr>
          <a:xfrm>
            <a:off x="457200" y="273600"/>
            <a:ext cx="8229240" cy="11451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139"/>
          <p:cNvSpPr txBox="1"/>
          <p:nvPr>
            <p:ph idx="1" type="body"/>
          </p:nvPr>
        </p:nvSpPr>
        <p:spPr>
          <a:xfrm>
            <a:off x="457200" y="1604520"/>
            <a:ext cx="401580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6" name="Google Shape;46;p139"/>
          <p:cNvSpPr txBox="1"/>
          <p:nvPr>
            <p:ph idx="2" type="body"/>
          </p:nvPr>
        </p:nvSpPr>
        <p:spPr>
          <a:xfrm>
            <a:off x="4674240" y="1604520"/>
            <a:ext cx="401580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7" name="Google Shape;47;p139"/>
          <p:cNvSpPr txBox="1"/>
          <p:nvPr>
            <p:ph idx="3" type="body"/>
          </p:nvPr>
        </p:nvSpPr>
        <p:spPr>
          <a:xfrm>
            <a:off x="4674240" y="3682080"/>
            <a:ext cx="401580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8" name="Google Shape;48;p139"/>
          <p:cNvSpPr txBox="1"/>
          <p:nvPr>
            <p:ph idx="4" type="body"/>
          </p:nvPr>
        </p:nvSpPr>
        <p:spPr>
          <a:xfrm>
            <a:off x="457200" y="3682080"/>
            <a:ext cx="401580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6 Content">
  <p:cSld name="Title, 6 Content">
    <p:spTree>
      <p:nvGrpSpPr>
        <p:cNvPr id="49" name="Shape 49"/>
        <p:cNvGrpSpPr/>
        <p:nvPr/>
      </p:nvGrpSpPr>
      <p:grpSpPr>
        <a:xfrm>
          <a:off x="0" y="0"/>
          <a:ext cx="0" cy="0"/>
          <a:chOff x="0" y="0"/>
          <a:chExt cx="0" cy="0"/>
        </a:xfrm>
      </p:grpSpPr>
      <p:sp>
        <p:nvSpPr>
          <p:cNvPr id="50" name="Google Shape;50;p140"/>
          <p:cNvSpPr txBox="1"/>
          <p:nvPr>
            <p:ph type="title"/>
          </p:nvPr>
        </p:nvSpPr>
        <p:spPr>
          <a:xfrm>
            <a:off x="457200" y="273600"/>
            <a:ext cx="8229240" cy="11451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140"/>
          <p:cNvSpPr txBox="1"/>
          <p:nvPr>
            <p:ph idx="1" type="body"/>
          </p:nvPr>
        </p:nvSpPr>
        <p:spPr>
          <a:xfrm>
            <a:off x="457200" y="1604520"/>
            <a:ext cx="8229240" cy="397728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2" name="Google Shape;52;p140"/>
          <p:cNvSpPr txBox="1"/>
          <p:nvPr>
            <p:ph idx="2" type="body"/>
          </p:nvPr>
        </p:nvSpPr>
        <p:spPr>
          <a:xfrm>
            <a:off x="457200" y="1604520"/>
            <a:ext cx="8229240" cy="397728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pic>
        <p:nvPicPr>
          <p:cNvPr id="53" name="Google Shape;53;p140"/>
          <p:cNvPicPr preferRelativeResize="0"/>
          <p:nvPr/>
        </p:nvPicPr>
        <p:blipFill rotWithShape="1">
          <a:blip r:embed="rId2">
            <a:alphaModFix/>
          </a:blip>
          <a:srcRect b="0" l="0" r="0" t="0"/>
          <a:stretch/>
        </p:blipFill>
        <p:spPr>
          <a:xfrm>
            <a:off x="2079000" y="1604520"/>
            <a:ext cx="4984920" cy="3977280"/>
          </a:xfrm>
          <a:prstGeom prst="rect">
            <a:avLst/>
          </a:prstGeom>
          <a:noFill/>
          <a:ln>
            <a:noFill/>
          </a:ln>
        </p:spPr>
      </p:pic>
      <p:pic>
        <p:nvPicPr>
          <p:cNvPr id="54" name="Google Shape;54;p140"/>
          <p:cNvPicPr preferRelativeResize="0"/>
          <p:nvPr/>
        </p:nvPicPr>
        <p:blipFill rotWithShape="1">
          <a:blip r:embed="rId2">
            <a:alphaModFix/>
          </a:blip>
          <a:srcRect b="0" l="0" r="0" t="0"/>
          <a:stretch/>
        </p:blipFill>
        <p:spPr>
          <a:xfrm>
            <a:off x="2079000" y="1604520"/>
            <a:ext cx="4984920" cy="3977280"/>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Slide" type="blank">
  <p:cSld name="BLANK">
    <p:spTree>
      <p:nvGrpSpPr>
        <p:cNvPr id="58" name="Shape 58"/>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x">
  <p:cSld name="TITLE_AND_BODY">
    <p:spTree>
      <p:nvGrpSpPr>
        <p:cNvPr id="59" name="Shape 59"/>
        <p:cNvGrpSpPr/>
        <p:nvPr/>
      </p:nvGrpSpPr>
      <p:grpSpPr>
        <a:xfrm>
          <a:off x="0" y="0"/>
          <a:ext cx="0" cy="0"/>
          <a:chOff x="0" y="0"/>
          <a:chExt cx="0" cy="0"/>
        </a:xfrm>
      </p:grpSpPr>
      <p:sp>
        <p:nvSpPr>
          <p:cNvPr id="60" name="Google Shape;60;p141"/>
          <p:cNvSpPr txBox="1"/>
          <p:nvPr>
            <p:ph type="title"/>
          </p:nvPr>
        </p:nvSpPr>
        <p:spPr>
          <a:xfrm>
            <a:off x="457200" y="273600"/>
            <a:ext cx="8229240" cy="11451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141"/>
          <p:cNvSpPr txBox="1"/>
          <p:nvPr>
            <p:ph idx="1" type="subTitle"/>
          </p:nvPr>
        </p:nvSpPr>
        <p:spPr>
          <a:xfrm>
            <a:off x="457200" y="1604520"/>
            <a:ext cx="8229240" cy="39776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type="obj">
  <p:cSld name="OBJECT">
    <p:spTree>
      <p:nvGrpSpPr>
        <p:cNvPr id="62" name="Shape 62"/>
        <p:cNvGrpSpPr/>
        <p:nvPr/>
      </p:nvGrpSpPr>
      <p:grpSpPr>
        <a:xfrm>
          <a:off x="0" y="0"/>
          <a:ext cx="0" cy="0"/>
          <a:chOff x="0" y="0"/>
          <a:chExt cx="0" cy="0"/>
        </a:xfrm>
      </p:grpSpPr>
      <p:sp>
        <p:nvSpPr>
          <p:cNvPr id="63" name="Google Shape;63;p142"/>
          <p:cNvSpPr txBox="1"/>
          <p:nvPr>
            <p:ph type="title"/>
          </p:nvPr>
        </p:nvSpPr>
        <p:spPr>
          <a:xfrm>
            <a:off x="457200" y="273600"/>
            <a:ext cx="8229240" cy="11451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142"/>
          <p:cNvSpPr txBox="1"/>
          <p:nvPr>
            <p:ph idx="1" type="body"/>
          </p:nvPr>
        </p:nvSpPr>
        <p:spPr>
          <a:xfrm>
            <a:off x="457200" y="1604520"/>
            <a:ext cx="8229240" cy="397728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type="twoObj">
  <p:cSld name="TWO_OBJECTS">
    <p:spTree>
      <p:nvGrpSpPr>
        <p:cNvPr id="65" name="Shape 65"/>
        <p:cNvGrpSpPr/>
        <p:nvPr/>
      </p:nvGrpSpPr>
      <p:grpSpPr>
        <a:xfrm>
          <a:off x="0" y="0"/>
          <a:ext cx="0" cy="0"/>
          <a:chOff x="0" y="0"/>
          <a:chExt cx="0" cy="0"/>
        </a:xfrm>
      </p:grpSpPr>
      <p:sp>
        <p:nvSpPr>
          <p:cNvPr id="66" name="Google Shape;66;p143"/>
          <p:cNvSpPr txBox="1"/>
          <p:nvPr>
            <p:ph type="title"/>
          </p:nvPr>
        </p:nvSpPr>
        <p:spPr>
          <a:xfrm>
            <a:off x="457200" y="273600"/>
            <a:ext cx="8229240" cy="11451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43"/>
          <p:cNvSpPr txBox="1"/>
          <p:nvPr>
            <p:ph idx="1" type="body"/>
          </p:nvPr>
        </p:nvSpPr>
        <p:spPr>
          <a:xfrm>
            <a:off x="457200" y="1604520"/>
            <a:ext cx="4015800" cy="397728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68" name="Google Shape;68;p143"/>
          <p:cNvSpPr txBox="1"/>
          <p:nvPr>
            <p:ph idx="2" type="body"/>
          </p:nvPr>
        </p:nvSpPr>
        <p:spPr>
          <a:xfrm>
            <a:off x="4674240" y="1604520"/>
            <a:ext cx="4015800" cy="397728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69" name="Shape 69"/>
        <p:cNvGrpSpPr/>
        <p:nvPr/>
      </p:nvGrpSpPr>
      <p:grpSpPr>
        <a:xfrm>
          <a:off x="0" y="0"/>
          <a:ext cx="0" cy="0"/>
          <a:chOff x="0" y="0"/>
          <a:chExt cx="0" cy="0"/>
        </a:xfrm>
      </p:grpSpPr>
      <p:sp>
        <p:nvSpPr>
          <p:cNvPr id="70" name="Google Shape;70;p144"/>
          <p:cNvSpPr txBox="1"/>
          <p:nvPr>
            <p:ph type="title"/>
          </p:nvPr>
        </p:nvSpPr>
        <p:spPr>
          <a:xfrm>
            <a:off x="457200" y="273600"/>
            <a:ext cx="8229240" cy="11451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entered Text" type="objOnly">
  <p:cSld name="OBJECT_ONLY">
    <p:spTree>
      <p:nvGrpSpPr>
        <p:cNvPr id="71" name="Shape 71"/>
        <p:cNvGrpSpPr/>
        <p:nvPr/>
      </p:nvGrpSpPr>
      <p:grpSpPr>
        <a:xfrm>
          <a:off x="0" y="0"/>
          <a:ext cx="0" cy="0"/>
          <a:chOff x="0" y="0"/>
          <a:chExt cx="0" cy="0"/>
        </a:xfrm>
      </p:grpSpPr>
      <p:sp>
        <p:nvSpPr>
          <p:cNvPr id="72" name="Google Shape;72;p145"/>
          <p:cNvSpPr txBox="1"/>
          <p:nvPr>
            <p:ph idx="1" type="subTitle"/>
          </p:nvPr>
        </p:nvSpPr>
        <p:spPr>
          <a:xfrm>
            <a:off x="457200" y="273600"/>
            <a:ext cx="8229240" cy="53082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and Content" type="twoObjAndObj">
  <p:cSld name="TWO_OBJECTS_AND_OBJECT">
    <p:spTree>
      <p:nvGrpSpPr>
        <p:cNvPr id="73" name="Shape 73"/>
        <p:cNvGrpSpPr/>
        <p:nvPr/>
      </p:nvGrpSpPr>
      <p:grpSpPr>
        <a:xfrm>
          <a:off x="0" y="0"/>
          <a:ext cx="0" cy="0"/>
          <a:chOff x="0" y="0"/>
          <a:chExt cx="0" cy="0"/>
        </a:xfrm>
      </p:grpSpPr>
      <p:sp>
        <p:nvSpPr>
          <p:cNvPr id="74" name="Google Shape;74;p146"/>
          <p:cNvSpPr txBox="1"/>
          <p:nvPr>
            <p:ph type="title"/>
          </p:nvPr>
        </p:nvSpPr>
        <p:spPr>
          <a:xfrm>
            <a:off x="457200" y="273600"/>
            <a:ext cx="8229240" cy="11451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146"/>
          <p:cNvSpPr txBox="1"/>
          <p:nvPr>
            <p:ph idx="1" type="body"/>
          </p:nvPr>
        </p:nvSpPr>
        <p:spPr>
          <a:xfrm>
            <a:off x="457200" y="1604520"/>
            <a:ext cx="401580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76" name="Google Shape;76;p146"/>
          <p:cNvSpPr txBox="1"/>
          <p:nvPr>
            <p:ph idx="2" type="body"/>
          </p:nvPr>
        </p:nvSpPr>
        <p:spPr>
          <a:xfrm>
            <a:off x="457200" y="3682080"/>
            <a:ext cx="401580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77" name="Google Shape;77;p146"/>
          <p:cNvSpPr txBox="1"/>
          <p:nvPr>
            <p:ph idx="3" type="body"/>
          </p:nvPr>
        </p:nvSpPr>
        <p:spPr>
          <a:xfrm>
            <a:off x="4674240" y="1604520"/>
            <a:ext cx="4015800" cy="397728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x">
  <p:cSld name="TITLE_AND_BODY">
    <p:spTree>
      <p:nvGrpSpPr>
        <p:cNvPr id="10" name="Shape 10"/>
        <p:cNvGrpSpPr/>
        <p:nvPr/>
      </p:nvGrpSpPr>
      <p:grpSpPr>
        <a:xfrm>
          <a:off x="0" y="0"/>
          <a:ext cx="0" cy="0"/>
          <a:chOff x="0" y="0"/>
          <a:chExt cx="0" cy="0"/>
        </a:xfrm>
      </p:grpSpPr>
      <p:sp>
        <p:nvSpPr>
          <p:cNvPr id="11" name="Google Shape;11;p130"/>
          <p:cNvSpPr txBox="1"/>
          <p:nvPr>
            <p:ph type="title"/>
          </p:nvPr>
        </p:nvSpPr>
        <p:spPr>
          <a:xfrm>
            <a:off x="457200" y="273600"/>
            <a:ext cx="8229240" cy="11451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 name="Google Shape;12;p130"/>
          <p:cNvSpPr txBox="1"/>
          <p:nvPr>
            <p:ph idx="1" type="subTitle"/>
          </p:nvPr>
        </p:nvSpPr>
        <p:spPr>
          <a:xfrm>
            <a:off x="457200" y="1604520"/>
            <a:ext cx="8229240" cy="39776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and 2 Content" type="objAndTwoObj">
  <p:cSld name="OBJECT_AND_TWO_OBJECTS">
    <p:spTree>
      <p:nvGrpSpPr>
        <p:cNvPr id="78" name="Shape 78"/>
        <p:cNvGrpSpPr/>
        <p:nvPr/>
      </p:nvGrpSpPr>
      <p:grpSpPr>
        <a:xfrm>
          <a:off x="0" y="0"/>
          <a:ext cx="0" cy="0"/>
          <a:chOff x="0" y="0"/>
          <a:chExt cx="0" cy="0"/>
        </a:xfrm>
      </p:grpSpPr>
      <p:sp>
        <p:nvSpPr>
          <p:cNvPr id="79" name="Google Shape;79;p147"/>
          <p:cNvSpPr txBox="1"/>
          <p:nvPr>
            <p:ph type="title"/>
          </p:nvPr>
        </p:nvSpPr>
        <p:spPr>
          <a:xfrm>
            <a:off x="457200" y="273600"/>
            <a:ext cx="8229240" cy="11451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147"/>
          <p:cNvSpPr txBox="1"/>
          <p:nvPr>
            <p:ph idx="1" type="body"/>
          </p:nvPr>
        </p:nvSpPr>
        <p:spPr>
          <a:xfrm>
            <a:off x="457200" y="1604520"/>
            <a:ext cx="4015800" cy="397728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81" name="Google Shape;81;p147"/>
          <p:cNvSpPr txBox="1"/>
          <p:nvPr>
            <p:ph idx="2" type="body"/>
          </p:nvPr>
        </p:nvSpPr>
        <p:spPr>
          <a:xfrm>
            <a:off x="4674240" y="1604520"/>
            <a:ext cx="401580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82" name="Google Shape;82;p147"/>
          <p:cNvSpPr txBox="1"/>
          <p:nvPr>
            <p:ph idx="3" type="body"/>
          </p:nvPr>
        </p:nvSpPr>
        <p:spPr>
          <a:xfrm>
            <a:off x="4674240" y="3682080"/>
            <a:ext cx="401580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over Content" type="twoObjOverTx">
  <p:cSld name="TWO_OBJECTS_OVER_TEXT">
    <p:spTree>
      <p:nvGrpSpPr>
        <p:cNvPr id="83" name="Shape 83"/>
        <p:cNvGrpSpPr/>
        <p:nvPr/>
      </p:nvGrpSpPr>
      <p:grpSpPr>
        <a:xfrm>
          <a:off x="0" y="0"/>
          <a:ext cx="0" cy="0"/>
          <a:chOff x="0" y="0"/>
          <a:chExt cx="0" cy="0"/>
        </a:xfrm>
      </p:grpSpPr>
      <p:sp>
        <p:nvSpPr>
          <p:cNvPr id="84" name="Google Shape;84;p148"/>
          <p:cNvSpPr txBox="1"/>
          <p:nvPr>
            <p:ph type="title"/>
          </p:nvPr>
        </p:nvSpPr>
        <p:spPr>
          <a:xfrm>
            <a:off x="457200" y="273600"/>
            <a:ext cx="8229240" cy="11451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148"/>
          <p:cNvSpPr txBox="1"/>
          <p:nvPr>
            <p:ph idx="1" type="body"/>
          </p:nvPr>
        </p:nvSpPr>
        <p:spPr>
          <a:xfrm>
            <a:off x="457200" y="1604520"/>
            <a:ext cx="401580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86" name="Google Shape;86;p148"/>
          <p:cNvSpPr txBox="1"/>
          <p:nvPr>
            <p:ph idx="2" type="body"/>
          </p:nvPr>
        </p:nvSpPr>
        <p:spPr>
          <a:xfrm>
            <a:off x="4674240" y="1604520"/>
            <a:ext cx="401580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87" name="Google Shape;87;p148"/>
          <p:cNvSpPr txBox="1"/>
          <p:nvPr>
            <p:ph idx="3" type="body"/>
          </p:nvPr>
        </p:nvSpPr>
        <p:spPr>
          <a:xfrm>
            <a:off x="457200" y="3682080"/>
            <a:ext cx="822924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over Content" type="objOverTx">
  <p:cSld name="OBJECT_OVER_TEXT">
    <p:spTree>
      <p:nvGrpSpPr>
        <p:cNvPr id="88" name="Shape 88"/>
        <p:cNvGrpSpPr/>
        <p:nvPr/>
      </p:nvGrpSpPr>
      <p:grpSpPr>
        <a:xfrm>
          <a:off x="0" y="0"/>
          <a:ext cx="0" cy="0"/>
          <a:chOff x="0" y="0"/>
          <a:chExt cx="0" cy="0"/>
        </a:xfrm>
      </p:grpSpPr>
      <p:sp>
        <p:nvSpPr>
          <p:cNvPr id="89" name="Google Shape;89;p149"/>
          <p:cNvSpPr txBox="1"/>
          <p:nvPr>
            <p:ph type="title"/>
          </p:nvPr>
        </p:nvSpPr>
        <p:spPr>
          <a:xfrm>
            <a:off x="457200" y="273600"/>
            <a:ext cx="8229240" cy="11451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149"/>
          <p:cNvSpPr txBox="1"/>
          <p:nvPr>
            <p:ph idx="1" type="body"/>
          </p:nvPr>
        </p:nvSpPr>
        <p:spPr>
          <a:xfrm>
            <a:off x="457200" y="1604520"/>
            <a:ext cx="822924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91" name="Google Shape;91;p149"/>
          <p:cNvSpPr txBox="1"/>
          <p:nvPr>
            <p:ph idx="2" type="body"/>
          </p:nvPr>
        </p:nvSpPr>
        <p:spPr>
          <a:xfrm>
            <a:off x="457200" y="3682080"/>
            <a:ext cx="822924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4 Content" type="fourObj">
  <p:cSld name="FOUR_OBJECTS">
    <p:spTree>
      <p:nvGrpSpPr>
        <p:cNvPr id="92" name="Shape 92"/>
        <p:cNvGrpSpPr/>
        <p:nvPr/>
      </p:nvGrpSpPr>
      <p:grpSpPr>
        <a:xfrm>
          <a:off x="0" y="0"/>
          <a:ext cx="0" cy="0"/>
          <a:chOff x="0" y="0"/>
          <a:chExt cx="0" cy="0"/>
        </a:xfrm>
      </p:grpSpPr>
      <p:sp>
        <p:nvSpPr>
          <p:cNvPr id="93" name="Google Shape;93;p150"/>
          <p:cNvSpPr txBox="1"/>
          <p:nvPr>
            <p:ph type="title"/>
          </p:nvPr>
        </p:nvSpPr>
        <p:spPr>
          <a:xfrm>
            <a:off x="457200" y="273600"/>
            <a:ext cx="8229240" cy="11451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150"/>
          <p:cNvSpPr txBox="1"/>
          <p:nvPr>
            <p:ph idx="1" type="body"/>
          </p:nvPr>
        </p:nvSpPr>
        <p:spPr>
          <a:xfrm>
            <a:off x="457200" y="1604520"/>
            <a:ext cx="401580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95" name="Google Shape;95;p150"/>
          <p:cNvSpPr txBox="1"/>
          <p:nvPr>
            <p:ph idx="2" type="body"/>
          </p:nvPr>
        </p:nvSpPr>
        <p:spPr>
          <a:xfrm>
            <a:off x="4674240" y="1604520"/>
            <a:ext cx="401580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96" name="Google Shape;96;p150"/>
          <p:cNvSpPr txBox="1"/>
          <p:nvPr>
            <p:ph idx="3" type="body"/>
          </p:nvPr>
        </p:nvSpPr>
        <p:spPr>
          <a:xfrm>
            <a:off x="4674240" y="3682080"/>
            <a:ext cx="401580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97" name="Google Shape;97;p150"/>
          <p:cNvSpPr txBox="1"/>
          <p:nvPr>
            <p:ph idx="4" type="body"/>
          </p:nvPr>
        </p:nvSpPr>
        <p:spPr>
          <a:xfrm>
            <a:off x="457200" y="3682080"/>
            <a:ext cx="401580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6 Content">
  <p:cSld name="Title, 6 Content">
    <p:spTree>
      <p:nvGrpSpPr>
        <p:cNvPr id="98" name="Shape 98"/>
        <p:cNvGrpSpPr/>
        <p:nvPr/>
      </p:nvGrpSpPr>
      <p:grpSpPr>
        <a:xfrm>
          <a:off x="0" y="0"/>
          <a:ext cx="0" cy="0"/>
          <a:chOff x="0" y="0"/>
          <a:chExt cx="0" cy="0"/>
        </a:xfrm>
      </p:grpSpPr>
      <p:sp>
        <p:nvSpPr>
          <p:cNvPr id="99" name="Google Shape;99;p151"/>
          <p:cNvSpPr txBox="1"/>
          <p:nvPr>
            <p:ph type="title"/>
          </p:nvPr>
        </p:nvSpPr>
        <p:spPr>
          <a:xfrm>
            <a:off x="457200" y="273600"/>
            <a:ext cx="8229240" cy="11451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0" name="Google Shape;100;p151"/>
          <p:cNvSpPr txBox="1"/>
          <p:nvPr>
            <p:ph idx="1" type="body"/>
          </p:nvPr>
        </p:nvSpPr>
        <p:spPr>
          <a:xfrm>
            <a:off x="457200" y="1604520"/>
            <a:ext cx="8229240" cy="397728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1" name="Google Shape;101;p151"/>
          <p:cNvSpPr txBox="1"/>
          <p:nvPr>
            <p:ph idx="2" type="body"/>
          </p:nvPr>
        </p:nvSpPr>
        <p:spPr>
          <a:xfrm>
            <a:off x="457200" y="1604520"/>
            <a:ext cx="8229240" cy="397728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pic>
        <p:nvPicPr>
          <p:cNvPr id="102" name="Google Shape;102;p151"/>
          <p:cNvPicPr preferRelativeResize="0"/>
          <p:nvPr/>
        </p:nvPicPr>
        <p:blipFill rotWithShape="1">
          <a:blip r:embed="rId2">
            <a:alphaModFix/>
          </a:blip>
          <a:srcRect b="0" l="0" r="0" t="0"/>
          <a:stretch/>
        </p:blipFill>
        <p:spPr>
          <a:xfrm>
            <a:off x="2079000" y="1604520"/>
            <a:ext cx="4984920" cy="3977280"/>
          </a:xfrm>
          <a:prstGeom prst="rect">
            <a:avLst/>
          </a:prstGeom>
          <a:noFill/>
          <a:ln>
            <a:noFill/>
          </a:ln>
        </p:spPr>
      </p:pic>
      <p:pic>
        <p:nvPicPr>
          <p:cNvPr id="103" name="Google Shape;103;p151"/>
          <p:cNvPicPr preferRelativeResize="0"/>
          <p:nvPr/>
        </p:nvPicPr>
        <p:blipFill rotWithShape="1">
          <a:blip r:embed="rId2">
            <a:alphaModFix/>
          </a:blip>
          <a:srcRect b="0" l="0" r="0" t="0"/>
          <a:stretch/>
        </p:blipFill>
        <p:spPr>
          <a:xfrm>
            <a:off x="2079000" y="1604520"/>
            <a:ext cx="4984920" cy="397728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type="obj">
  <p:cSld name="OBJECT">
    <p:spTree>
      <p:nvGrpSpPr>
        <p:cNvPr id="13" name="Shape 13"/>
        <p:cNvGrpSpPr/>
        <p:nvPr/>
      </p:nvGrpSpPr>
      <p:grpSpPr>
        <a:xfrm>
          <a:off x="0" y="0"/>
          <a:ext cx="0" cy="0"/>
          <a:chOff x="0" y="0"/>
          <a:chExt cx="0" cy="0"/>
        </a:xfrm>
      </p:grpSpPr>
      <p:sp>
        <p:nvSpPr>
          <p:cNvPr id="14" name="Google Shape;14;p131"/>
          <p:cNvSpPr txBox="1"/>
          <p:nvPr>
            <p:ph type="title"/>
          </p:nvPr>
        </p:nvSpPr>
        <p:spPr>
          <a:xfrm>
            <a:off x="457200" y="273600"/>
            <a:ext cx="8229240" cy="11451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131"/>
          <p:cNvSpPr txBox="1"/>
          <p:nvPr>
            <p:ph idx="1" type="body"/>
          </p:nvPr>
        </p:nvSpPr>
        <p:spPr>
          <a:xfrm>
            <a:off x="457200" y="1604520"/>
            <a:ext cx="8229240" cy="397728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type="twoObj">
  <p:cSld name="TWO_OBJECTS">
    <p:spTree>
      <p:nvGrpSpPr>
        <p:cNvPr id="16" name="Shape 16"/>
        <p:cNvGrpSpPr/>
        <p:nvPr/>
      </p:nvGrpSpPr>
      <p:grpSpPr>
        <a:xfrm>
          <a:off x="0" y="0"/>
          <a:ext cx="0" cy="0"/>
          <a:chOff x="0" y="0"/>
          <a:chExt cx="0" cy="0"/>
        </a:xfrm>
      </p:grpSpPr>
      <p:sp>
        <p:nvSpPr>
          <p:cNvPr id="17" name="Google Shape;17;p132"/>
          <p:cNvSpPr txBox="1"/>
          <p:nvPr>
            <p:ph type="title"/>
          </p:nvPr>
        </p:nvSpPr>
        <p:spPr>
          <a:xfrm>
            <a:off x="457200" y="273600"/>
            <a:ext cx="8229240" cy="11451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132"/>
          <p:cNvSpPr txBox="1"/>
          <p:nvPr>
            <p:ph idx="1" type="body"/>
          </p:nvPr>
        </p:nvSpPr>
        <p:spPr>
          <a:xfrm>
            <a:off x="457200" y="1604520"/>
            <a:ext cx="4015800" cy="397728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9" name="Google Shape;19;p132"/>
          <p:cNvSpPr txBox="1"/>
          <p:nvPr>
            <p:ph idx="2" type="body"/>
          </p:nvPr>
        </p:nvSpPr>
        <p:spPr>
          <a:xfrm>
            <a:off x="4674240" y="1604520"/>
            <a:ext cx="4015800" cy="397728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0" name="Shape 20"/>
        <p:cNvGrpSpPr/>
        <p:nvPr/>
      </p:nvGrpSpPr>
      <p:grpSpPr>
        <a:xfrm>
          <a:off x="0" y="0"/>
          <a:ext cx="0" cy="0"/>
          <a:chOff x="0" y="0"/>
          <a:chExt cx="0" cy="0"/>
        </a:xfrm>
      </p:grpSpPr>
      <p:sp>
        <p:nvSpPr>
          <p:cNvPr id="21" name="Google Shape;21;p133"/>
          <p:cNvSpPr txBox="1"/>
          <p:nvPr>
            <p:ph type="title"/>
          </p:nvPr>
        </p:nvSpPr>
        <p:spPr>
          <a:xfrm>
            <a:off x="457200" y="273600"/>
            <a:ext cx="8229240" cy="11451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entered Text" type="objOnly">
  <p:cSld name="OBJECT_ONLY">
    <p:spTree>
      <p:nvGrpSpPr>
        <p:cNvPr id="22" name="Shape 22"/>
        <p:cNvGrpSpPr/>
        <p:nvPr/>
      </p:nvGrpSpPr>
      <p:grpSpPr>
        <a:xfrm>
          <a:off x="0" y="0"/>
          <a:ext cx="0" cy="0"/>
          <a:chOff x="0" y="0"/>
          <a:chExt cx="0" cy="0"/>
        </a:xfrm>
      </p:grpSpPr>
      <p:sp>
        <p:nvSpPr>
          <p:cNvPr id="23" name="Google Shape;23;p134"/>
          <p:cNvSpPr txBox="1"/>
          <p:nvPr>
            <p:ph idx="1" type="subTitle"/>
          </p:nvPr>
        </p:nvSpPr>
        <p:spPr>
          <a:xfrm>
            <a:off x="457200" y="273600"/>
            <a:ext cx="8229240" cy="53082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and Content" type="twoObjAndObj">
  <p:cSld name="TWO_OBJECTS_AND_OBJECT">
    <p:spTree>
      <p:nvGrpSpPr>
        <p:cNvPr id="24" name="Shape 24"/>
        <p:cNvGrpSpPr/>
        <p:nvPr/>
      </p:nvGrpSpPr>
      <p:grpSpPr>
        <a:xfrm>
          <a:off x="0" y="0"/>
          <a:ext cx="0" cy="0"/>
          <a:chOff x="0" y="0"/>
          <a:chExt cx="0" cy="0"/>
        </a:xfrm>
      </p:grpSpPr>
      <p:sp>
        <p:nvSpPr>
          <p:cNvPr id="25" name="Google Shape;25;p135"/>
          <p:cNvSpPr txBox="1"/>
          <p:nvPr>
            <p:ph type="title"/>
          </p:nvPr>
        </p:nvSpPr>
        <p:spPr>
          <a:xfrm>
            <a:off x="457200" y="273600"/>
            <a:ext cx="8229240" cy="11451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135"/>
          <p:cNvSpPr txBox="1"/>
          <p:nvPr>
            <p:ph idx="1" type="body"/>
          </p:nvPr>
        </p:nvSpPr>
        <p:spPr>
          <a:xfrm>
            <a:off x="457200" y="1604520"/>
            <a:ext cx="401580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7" name="Google Shape;27;p135"/>
          <p:cNvSpPr txBox="1"/>
          <p:nvPr>
            <p:ph idx="2" type="body"/>
          </p:nvPr>
        </p:nvSpPr>
        <p:spPr>
          <a:xfrm>
            <a:off x="457200" y="3682080"/>
            <a:ext cx="401580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8" name="Google Shape;28;p135"/>
          <p:cNvSpPr txBox="1"/>
          <p:nvPr>
            <p:ph idx="3" type="body"/>
          </p:nvPr>
        </p:nvSpPr>
        <p:spPr>
          <a:xfrm>
            <a:off x="4674240" y="1604520"/>
            <a:ext cx="4015800" cy="397728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and 2 Content" type="objAndTwoObj">
  <p:cSld name="OBJECT_AND_TWO_OBJECTS">
    <p:spTree>
      <p:nvGrpSpPr>
        <p:cNvPr id="29" name="Shape 29"/>
        <p:cNvGrpSpPr/>
        <p:nvPr/>
      </p:nvGrpSpPr>
      <p:grpSpPr>
        <a:xfrm>
          <a:off x="0" y="0"/>
          <a:ext cx="0" cy="0"/>
          <a:chOff x="0" y="0"/>
          <a:chExt cx="0" cy="0"/>
        </a:xfrm>
      </p:grpSpPr>
      <p:sp>
        <p:nvSpPr>
          <p:cNvPr id="30" name="Google Shape;30;p136"/>
          <p:cNvSpPr txBox="1"/>
          <p:nvPr>
            <p:ph type="title"/>
          </p:nvPr>
        </p:nvSpPr>
        <p:spPr>
          <a:xfrm>
            <a:off x="457200" y="273600"/>
            <a:ext cx="8229240" cy="11451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136"/>
          <p:cNvSpPr txBox="1"/>
          <p:nvPr>
            <p:ph idx="1" type="body"/>
          </p:nvPr>
        </p:nvSpPr>
        <p:spPr>
          <a:xfrm>
            <a:off x="457200" y="1604520"/>
            <a:ext cx="4015800" cy="397728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2" name="Google Shape;32;p136"/>
          <p:cNvSpPr txBox="1"/>
          <p:nvPr>
            <p:ph idx="2" type="body"/>
          </p:nvPr>
        </p:nvSpPr>
        <p:spPr>
          <a:xfrm>
            <a:off x="4674240" y="1604520"/>
            <a:ext cx="401580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3" name="Google Shape;33;p136"/>
          <p:cNvSpPr txBox="1"/>
          <p:nvPr>
            <p:ph idx="3" type="body"/>
          </p:nvPr>
        </p:nvSpPr>
        <p:spPr>
          <a:xfrm>
            <a:off x="4674240" y="3682080"/>
            <a:ext cx="401580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over Content" type="twoObjOverTx">
  <p:cSld name="TWO_OBJECTS_OVER_TEXT">
    <p:spTree>
      <p:nvGrpSpPr>
        <p:cNvPr id="34" name="Shape 34"/>
        <p:cNvGrpSpPr/>
        <p:nvPr/>
      </p:nvGrpSpPr>
      <p:grpSpPr>
        <a:xfrm>
          <a:off x="0" y="0"/>
          <a:ext cx="0" cy="0"/>
          <a:chOff x="0" y="0"/>
          <a:chExt cx="0" cy="0"/>
        </a:xfrm>
      </p:grpSpPr>
      <p:sp>
        <p:nvSpPr>
          <p:cNvPr id="35" name="Google Shape;35;p137"/>
          <p:cNvSpPr txBox="1"/>
          <p:nvPr>
            <p:ph type="title"/>
          </p:nvPr>
        </p:nvSpPr>
        <p:spPr>
          <a:xfrm>
            <a:off x="457200" y="273600"/>
            <a:ext cx="8229240" cy="11451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137"/>
          <p:cNvSpPr txBox="1"/>
          <p:nvPr>
            <p:ph idx="1" type="body"/>
          </p:nvPr>
        </p:nvSpPr>
        <p:spPr>
          <a:xfrm>
            <a:off x="457200" y="1604520"/>
            <a:ext cx="401580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7" name="Google Shape;37;p137"/>
          <p:cNvSpPr txBox="1"/>
          <p:nvPr>
            <p:ph idx="2" type="body"/>
          </p:nvPr>
        </p:nvSpPr>
        <p:spPr>
          <a:xfrm>
            <a:off x="4674240" y="1604520"/>
            <a:ext cx="401580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8" name="Google Shape;38;p137"/>
          <p:cNvSpPr txBox="1"/>
          <p:nvPr>
            <p:ph idx="3" type="body"/>
          </p:nvPr>
        </p:nvSpPr>
        <p:spPr>
          <a:xfrm>
            <a:off x="457200" y="3682080"/>
            <a:ext cx="822924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3.xml"/><Relationship Id="rId10" Type="http://schemas.openxmlformats.org/officeDocument/2006/relationships/slideLayout" Target="../slideLayouts/slideLayout22.xml"/><Relationship Id="rId13" Type="http://schemas.openxmlformats.org/officeDocument/2006/relationships/theme" Target="../theme/theme2.xml"/><Relationship Id="rId12" Type="http://schemas.openxmlformats.org/officeDocument/2006/relationships/slideLayout" Target="../slideLayouts/slideLayout24.xml"/><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9" Type="http://schemas.openxmlformats.org/officeDocument/2006/relationships/slideLayout" Target="../slideLayouts/slideLayout21.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5" name="Shape 5"/>
        <p:cNvGrpSpPr/>
        <p:nvPr/>
      </p:nvGrpSpPr>
      <p:grpSpPr>
        <a:xfrm>
          <a:off x="0" y="0"/>
          <a:ext cx="0" cy="0"/>
          <a:chOff x="0" y="0"/>
          <a:chExt cx="0" cy="0"/>
        </a:xfrm>
      </p:grpSpPr>
      <p:sp>
        <p:nvSpPr>
          <p:cNvPr id="6" name="Google Shape;6;p126"/>
          <p:cNvSpPr/>
          <p:nvPr/>
        </p:nvSpPr>
        <p:spPr>
          <a:xfrm flipH="1" rot="10800000">
            <a:off x="360" y="4125600"/>
            <a:ext cx="8457120" cy="948600"/>
          </a:xfrm>
          <a:prstGeom prst="rect">
            <a:avLst/>
          </a:prstGeom>
          <a:solidFill>
            <a:srgbClr val="1919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 name="Google Shape;7;p126"/>
          <p:cNvSpPr txBox="1"/>
          <p:nvPr>
            <p:ph type="title"/>
          </p:nvPr>
        </p:nvSpPr>
        <p:spPr>
          <a:xfrm>
            <a:off x="457200" y="273600"/>
            <a:ext cx="8228880" cy="1144800"/>
          </a:xfrm>
          <a:prstGeom prst="rect">
            <a:avLst/>
          </a:prstGeom>
          <a:noFill/>
          <a:ln>
            <a:noFill/>
          </a:ln>
        </p:spPr>
        <p:txBody>
          <a:bodyPr anchorCtr="0" anchor="ctr"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8" name="Google Shape;8;p126"/>
          <p:cNvSpPr txBox="1"/>
          <p:nvPr>
            <p:ph idx="1" type="body"/>
          </p:nvPr>
        </p:nvSpPr>
        <p:spPr>
          <a:xfrm>
            <a:off x="457200" y="1604520"/>
            <a:ext cx="8228880" cy="3976920"/>
          </a:xfrm>
          <a:prstGeom prst="rect">
            <a:avLst/>
          </a:prstGeom>
          <a:noFill/>
          <a:ln>
            <a:noFill/>
          </a:ln>
        </p:spPr>
        <p:txBody>
          <a:bodyPr anchorCtr="0" anchor="t" bIns="0" lIns="0" spcFirstLastPara="1" rIns="0" wrap="square" tIns="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55" name="Shape 55"/>
        <p:cNvGrpSpPr/>
        <p:nvPr/>
      </p:nvGrpSpPr>
      <p:grpSpPr>
        <a:xfrm>
          <a:off x="0" y="0"/>
          <a:ext cx="0" cy="0"/>
          <a:chOff x="0" y="0"/>
          <a:chExt cx="0" cy="0"/>
        </a:xfrm>
      </p:grpSpPr>
      <p:sp>
        <p:nvSpPr>
          <p:cNvPr id="56" name="Google Shape;56;p128"/>
          <p:cNvSpPr txBox="1"/>
          <p:nvPr>
            <p:ph type="title"/>
          </p:nvPr>
        </p:nvSpPr>
        <p:spPr>
          <a:xfrm>
            <a:off x="457200" y="273600"/>
            <a:ext cx="8229240" cy="1144800"/>
          </a:xfrm>
          <a:prstGeom prst="rect">
            <a:avLst/>
          </a:prstGeom>
          <a:noFill/>
          <a:ln>
            <a:noFill/>
          </a:ln>
        </p:spPr>
        <p:txBody>
          <a:bodyPr anchorCtr="0" anchor="ctr"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57" name="Google Shape;57;p128"/>
          <p:cNvSpPr txBox="1"/>
          <p:nvPr>
            <p:ph idx="1" type="body"/>
          </p:nvPr>
        </p:nvSpPr>
        <p:spPr>
          <a:xfrm>
            <a:off x="457200" y="1604520"/>
            <a:ext cx="8229240" cy="3977280"/>
          </a:xfrm>
          <a:prstGeom prst="rect">
            <a:avLst/>
          </a:prstGeom>
          <a:noFill/>
          <a:ln>
            <a:noFill/>
          </a:ln>
        </p:spPr>
        <p:txBody>
          <a:bodyPr anchorCtr="0" anchor="t" bIns="0" lIns="0" spcFirstLastPara="1" rIns="0" wrap="square" tIns="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 accent1="accent1" accent2="accent2" accent3="accent3" accent4="accent4" accent5="accent5" accent6="accent6" bg1="lt1" bg2="dk2" tx1="dk1" tx2="lt2" folHlink="folHlink" hlink="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0.xml"/><Relationship Id="rId3" Type="http://schemas.openxmlformats.org/officeDocument/2006/relationships/image" Target="../media/image33.jp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1.xml"/><Relationship Id="rId3" Type="http://schemas.openxmlformats.org/officeDocument/2006/relationships/image" Target="../media/image32.jp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2.xml"/><Relationship Id="rId3" Type="http://schemas.openxmlformats.org/officeDocument/2006/relationships/image" Target="../media/image32.jp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3.xml"/><Relationship Id="rId3" Type="http://schemas.openxmlformats.org/officeDocument/2006/relationships/image" Target="../media/image32.jp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4.xml"/><Relationship Id="rId3" Type="http://schemas.openxmlformats.org/officeDocument/2006/relationships/image" Target="../media/image45.jp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5.xml"/><Relationship Id="rId3" Type="http://schemas.openxmlformats.org/officeDocument/2006/relationships/image" Target="../media/image45.jp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6.xml"/><Relationship Id="rId3" Type="http://schemas.openxmlformats.org/officeDocument/2006/relationships/image" Target="../media/image15.jpg"/><Relationship Id="rId4" Type="http://schemas.openxmlformats.org/officeDocument/2006/relationships/image" Target="../media/image14.gif"/></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7.xml"/><Relationship Id="rId3" Type="http://schemas.openxmlformats.org/officeDocument/2006/relationships/image" Target="../media/image37.jp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8.xml"/><Relationship Id="rId3" Type="http://schemas.openxmlformats.org/officeDocument/2006/relationships/image" Target="../media/image34.jp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9.xml"/><Relationship Id="rId3" Type="http://schemas.openxmlformats.org/officeDocument/2006/relationships/image" Target="../media/image36.gi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0.xml"/><Relationship Id="rId3" Type="http://schemas.openxmlformats.org/officeDocument/2006/relationships/image" Target="../media/image35.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1.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2.xml"/><Relationship Id="rId3" Type="http://schemas.openxmlformats.org/officeDocument/2006/relationships/image" Target="../media/image34.jp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3.xml"/><Relationship Id="rId3" Type="http://schemas.openxmlformats.org/officeDocument/2006/relationships/image" Target="../media/image42.jp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4.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5.xml"/><Relationship Id="rId3" Type="http://schemas.openxmlformats.org/officeDocument/2006/relationships/image" Target="../media/image38.jp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6.xml"/><Relationship Id="rId3" Type="http://schemas.openxmlformats.org/officeDocument/2006/relationships/image" Target="../media/image39.jp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7.xml"/><Relationship Id="rId3" Type="http://schemas.openxmlformats.org/officeDocument/2006/relationships/image" Target="../media/image41.jpg"/><Relationship Id="rId4" Type="http://schemas.openxmlformats.org/officeDocument/2006/relationships/image" Target="../media/image40.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8.xml"/><Relationship Id="rId3" Type="http://schemas.openxmlformats.org/officeDocument/2006/relationships/image" Target="../media/image44.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0.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1.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 Id="rId3"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5.xml"/><Relationship Id="rId3" Type="http://schemas.openxmlformats.org/officeDocument/2006/relationships/image" Target="../media/image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6.xml"/><Relationship Id="rId3" Type="http://schemas.openxmlformats.org/officeDocument/2006/relationships/image" Target="../media/image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7.xml"/><Relationship Id="rId3" Type="http://schemas.openxmlformats.org/officeDocument/2006/relationships/image" Target="../media/image10.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8.xml"/><Relationship Id="rId3" Type="http://schemas.openxmlformats.org/officeDocument/2006/relationships/image" Target="../media/image9.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1.xml"/><Relationship Id="rId3" Type="http://schemas.openxmlformats.org/officeDocument/2006/relationships/image" Target="../media/image1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3.xml"/><Relationship Id="rId3" Type="http://schemas.openxmlformats.org/officeDocument/2006/relationships/image" Target="../media/image13.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4.xml"/><Relationship Id="rId3" Type="http://schemas.openxmlformats.org/officeDocument/2006/relationships/image" Target="../media/image12.jp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5.xml"/><Relationship Id="rId3" Type="http://schemas.openxmlformats.org/officeDocument/2006/relationships/image" Target="../media/image3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6.xml"/><Relationship Id="rId3" Type="http://schemas.openxmlformats.org/officeDocument/2006/relationships/image" Target="../media/image16.jpg"/><Relationship Id="rId4" Type="http://schemas.openxmlformats.org/officeDocument/2006/relationships/image" Target="../media/image22.jp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7.xml"/><Relationship Id="rId3" Type="http://schemas.openxmlformats.org/officeDocument/2006/relationships/image" Target="../media/image15.jpg"/><Relationship Id="rId4" Type="http://schemas.openxmlformats.org/officeDocument/2006/relationships/image" Target="../media/image14.gif"/></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9.xml"/><Relationship Id="rId3" Type="http://schemas.openxmlformats.org/officeDocument/2006/relationships/image" Target="../media/image2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1.xml"/><Relationship Id="rId3" Type="http://schemas.openxmlformats.org/officeDocument/2006/relationships/image" Target="../media/image17.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3.xml"/><Relationship Id="rId3" Type="http://schemas.openxmlformats.org/officeDocument/2006/relationships/image" Target="../media/image18.gif"/><Relationship Id="rId4" Type="http://schemas.openxmlformats.org/officeDocument/2006/relationships/image" Target="../media/image46.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4.xml"/><Relationship Id="rId3" Type="http://schemas.openxmlformats.org/officeDocument/2006/relationships/image" Target="../media/image19.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5.xml"/><Relationship Id="rId3" Type="http://schemas.openxmlformats.org/officeDocument/2006/relationships/image" Target="../media/image20.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8.xml"/><Relationship Id="rId3" Type="http://schemas.openxmlformats.org/officeDocument/2006/relationships/image" Target="../media/image2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9.xml"/><Relationship Id="rId3" Type="http://schemas.openxmlformats.org/officeDocument/2006/relationships/image" Target="../media/image4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0.xml"/><Relationship Id="rId3" Type="http://schemas.openxmlformats.org/officeDocument/2006/relationships/image" Target="../media/image23.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1.xml"/><Relationship Id="rId3" Type="http://schemas.openxmlformats.org/officeDocument/2006/relationships/image" Target="../media/image25.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2.xml"/><Relationship Id="rId3" Type="http://schemas.openxmlformats.org/officeDocument/2006/relationships/image" Target="../media/image26.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3.xml"/><Relationship Id="rId3" Type="http://schemas.openxmlformats.org/officeDocument/2006/relationships/image" Target="../media/image27.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4.xml"/><Relationship Id="rId3" Type="http://schemas.openxmlformats.org/officeDocument/2006/relationships/image" Target="../media/image28.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5.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6.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8.xml"/><Relationship Id="rId3" Type="http://schemas.openxmlformats.org/officeDocument/2006/relationships/image" Target="../media/image30.jp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9.xml"/><Relationship Id="rId3" Type="http://schemas.openxmlformats.org/officeDocument/2006/relationships/image" Target="../media/image29.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Google Shape;108;p1"/>
          <p:cNvSpPr/>
          <p:nvPr/>
        </p:nvSpPr>
        <p:spPr>
          <a:xfrm>
            <a:off x="442080" y="1431720"/>
            <a:ext cx="8182800" cy="2547000"/>
          </a:xfrm>
          <a:prstGeom prst="rect">
            <a:avLst/>
          </a:prstGeom>
          <a:noFill/>
          <a:ln>
            <a:noFill/>
          </a:ln>
        </p:spPr>
        <p:txBody>
          <a:bodyPr anchorCtr="0" anchor="b" bIns="91425" lIns="90000" spcFirstLastPara="1" rIns="90000" wrap="square" tIns="91425">
            <a:noAutofit/>
          </a:bodyPr>
          <a:lstStyle/>
          <a:p>
            <a:pPr indent="0" lvl="0" marL="0" marR="0" rtl="0" algn="l">
              <a:spcBef>
                <a:spcPts val="0"/>
              </a:spcBef>
              <a:spcAft>
                <a:spcPts val="0"/>
              </a:spcAft>
              <a:buNone/>
            </a:pPr>
            <a:r>
              <a:rPr b="1" i="0" lang="en-IN" sz="3000" u="none" cap="none" strike="noStrike">
                <a:solidFill>
                  <a:srgbClr val="191919"/>
                </a:solidFill>
                <a:latin typeface="Arial"/>
                <a:ea typeface="Arial"/>
                <a:cs typeface="Arial"/>
                <a:sym typeface="Arial"/>
              </a:rPr>
              <a:t>Discrete Mathematics and Logic (UE1</a:t>
            </a:r>
            <a:r>
              <a:rPr b="1" lang="en-IN" sz="3000">
                <a:solidFill>
                  <a:srgbClr val="191919"/>
                </a:solidFill>
              </a:rPr>
              <a:t>8</a:t>
            </a:r>
            <a:r>
              <a:rPr b="1" i="0" lang="en-IN" sz="3000" u="none" cap="none" strike="noStrike">
                <a:solidFill>
                  <a:srgbClr val="191919"/>
                </a:solidFill>
                <a:latin typeface="Arial"/>
                <a:ea typeface="Arial"/>
                <a:cs typeface="Arial"/>
                <a:sym typeface="Arial"/>
              </a:rPr>
              <a:t>CS205)</a:t>
            </a:r>
            <a:endParaRPr sz="1800"/>
          </a:p>
          <a:p>
            <a:pPr indent="0" lvl="0" marL="0" marR="0" rtl="0" algn="l">
              <a:spcBef>
                <a:spcPts val="0"/>
              </a:spcBef>
              <a:spcAft>
                <a:spcPts val="0"/>
              </a:spcAft>
              <a:buNone/>
            </a:pPr>
            <a:r>
              <a:t/>
            </a:r>
            <a:endParaRPr sz="1800"/>
          </a:p>
          <a:p>
            <a:pPr indent="0" lvl="0" marL="0" marR="0" rtl="0" algn="l">
              <a:lnSpc>
                <a:spcPct val="100000"/>
              </a:lnSpc>
              <a:spcBef>
                <a:spcPts val="0"/>
              </a:spcBef>
              <a:spcAft>
                <a:spcPts val="0"/>
              </a:spcAft>
              <a:buNone/>
            </a:pPr>
            <a:r>
              <a:rPr b="1" lang="en-IN" sz="3000">
                <a:solidFill>
                  <a:srgbClr val="191919"/>
                </a:solidFill>
                <a:latin typeface="Arial"/>
                <a:ea typeface="Arial"/>
                <a:cs typeface="Arial"/>
                <a:sym typeface="Arial"/>
              </a:rPr>
              <a:t>Unit 4 - Induction, Recursion and Recurrence Relations</a:t>
            </a:r>
            <a:endParaRPr sz="1800"/>
          </a:p>
        </p:txBody>
      </p:sp>
      <p:sp>
        <p:nvSpPr>
          <p:cNvPr id="109" name="Google Shape;109;p1"/>
          <p:cNvSpPr/>
          <p:nvPr/>
        </p:nvSpPr>
        <p:spPr>
          <a:xfrm>
            <a:off x="8556840" y="6333120"/>
            <a:ext cx="547560" cy="523800"/>
          </a:xfrm>
          <a:prstGeom prst="rect">
            <a:avLst/>
          </a:prstGeom>
          <a:noFill/>
          <a:ln>
            <a:noFill/>
          </a:ln>
        </p:spPr>
        <p:txBody>
          <a:bodyPr anchorCtr="0" anchor="ctr" bIns="91425" lIns="90000" spcFirstLastPara="1" rIns="90000" wrap="square" tIns="91425">
            <a:noAutofit/>
          </a:bodyPr>
          <a:lstStyle/>
          <a:p>
            <a:pPr indent="0" lvl="0" marL="0" marR="0" rtl="0" algn="l">
              <a:lnSpc>
                <a:spcPct val="100000"/>
              </a:lnSpc>
              <a:spcBef>
                <a:spcPts val="0"/>
              </a:spcBef>
              <a:spcAft>
                <a:spcPts val="0"/>
              </a:spcAft>
              <a:buNone/>
            </a:pPr>
            <a:fld id="{00000000-1234-1234-1234-123412341234}" type="slidenum">
              <a:rPr lang="en-IN" sz="1400">
                <a:solidFill>
                  <a:srgbClr val="000000"/>
                </a:solidFill>
                <a:latin typeface="Arial"/>
                <a:ea typeface="Arial"/>
                <a:cs typeface="Arial"/>
                <a:sym typeface="Arial"/>
              </a:rPr>
              <a:t>‹#›</a:t>
            </a:fld>
            <a:endParaRPr sz="1800"/>
          </a:p>
        </p:txBody>
      </p:sp>
      <p:sp>
        <p:nvSpPr>
          <p:cNvPr id="110" name="Google Shape;110;p1"/>
          <p:cNvSpPr/>
          <p:nvPr/>
        </p:nvSpPr>
        <p:spPr>
          <a:xfrm>
            <a:off x="442080" y="4124520"/>
            <a:ext cx="8015400" cy="948600"/>
          </a:xfrm>
          <a:prstGeom prst="rect">
            <a:avLst/>
          </a:prstGeom>
          <a:noFill/>
          <a:ln>
            <a:noFill/>
          </a:ln>
        </p:spPr>
        <p:txBody>
          <a:bodyPr anchorCtr="0" anchor="ctr" bIns="91425" lIns="90000" spcFirstLastPara="1" rIns="90000" wrap="square" tIns="91425">
            <a:noAutofit/>
          </a:bodyPr>
          <a:lstStyle/>
          <a:p>
            <a:pPr indent="0" lvl="0" marL="0" marR="0" rtl="0" algn="l">
              <a:lnSpc>
                <a:spcPct val="100000"/>
              </a:lnSpc>
              <a:spcBef>
                <a:spcPts val="0"/>
              </a:spcBef>
              <a:spcAft>
                <a:spcPts val="0"/>
              </a:spcAft>
              <a:buNone/>
            </a:pPr>
            <a:r>
              <a:rPr lang="en-IN" sz="2400">
                <a:solidFill>
                  <a:srgbClr val="FFFFFF"/>
                </a:solidFill>
                <a:latin typeface="Arial"/>
                <a:ea typeface="Arial"/>
                <a:cs typeface="Arial"/>
                <a:sym typeface="Arial"/>
              </a:rPr>
              <a:t>Mr. Channa Bankapur Ms.Sangeeta V I</a:t>
            </a:r>
            <a:endParaRPr sz="1800"/>
          </a:p>
          <a:p>
            <a:pPr indent="0" lvl="0" marL="0" marR="0" rtl="0" algn="l">
              <a:lnSpc>
                <a:spcPct val="100000"/>
              </a:lnSpc>
              <a:spcBef>
                <a:spcPts val="0"/>
              </a:spcBef>
              <a:spcAft>
                <a:spcPts val="0"/>
              </a:spcAft>
              <a:buNone/>
            </a:pPr>
            <a:r>
              <a:rPr lang="en-IN" sz="2400">
                <a:solidFill>
                  <a:srgbClr val="FFFFFF"/>
                </a:solidFill>
                <a:latin typeface="Arial"/>
                <a:ea typeface="Arial"/>
                <a:cs typeface="Arial"/>
                <a:sym typeface="Arial"/>
              </a:rPr>
              <a:t>Department of CS&amp;E, PES University</a:t>
            </a:r>
            <a:endParaRPr sz="18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Google Shape;157;p10"/>
          <p:cNvSpPr/>
          <p:nvPr/>
        </p:nvSpPr>
        <p:spPr>
          <a:xfrm>
            <a:off x="271080" y="271080"/>
            <a:ext cx="8667720" cy="614196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None/>
            </a:pPr>
            <a:r>
              <a:rPr b="1" lang="en-IN" sz="2400">
                <a:solidFill>
                  <a:srgbClr val="000000"/>
                </a:solidFill>
                <a:latin typeface="Verdana"/>
                <a:ea typeface="Verdana"/>
                <a:cs typeface="Verdana"/>
                <a:sym typeface="Verdana"/>
              </a:rPr>
              <a:t>Eg: </a:t>
            </a:r>
            <a:r>
              <a:rPr lang="en-IN" sz="2400">
                <a:solidFill>
                  <a:srgbClr val="000000"/>
                </a:solidFill>
                <a:latin typeface="Verdana"/>
                <a:ea typeface="Verdana"/>
                <a:cs typeface="Verdana"/>
                <a:sym typeface="Verdana"/>
              </a:rPr>
              <a:t>Conjecture a formula for the sum of the first </a:t>
            </a:r>
            <a:r>
              <a:rPr b="1" lang="en-IN" sz="2400">
                <a:solidFill>
                  <a:srgbClr val="000000"/>
                </a:solidFill>
                <a:latin typeface="Verdana"/>
                <a:ea typeface="Verdana"/>
                <a:cs typeface="Verdana"/>
                <a:sym typeface="Verdana"/>
              </a:rPr>
              <a:t>n</a:t>
            </a:r>
            <a:r>
              <a:rPr lang="en-IN" sz="2400">
                <a:solidFill>
                  <a:srgbClr val="000000"/>
                </a:solidFill>
                <a:latin typeface="Verdana"/>
                <a:ea typeface="Verdana"/>
                <a:cs typeface="Verdana"/>
                <a:sym typeface="Verdana"/>
              </a:rPr>
              <a:t> positive odd integers. Then prove your conjecture using mathematical induction.</a:t>
            </a:r>
            <a:endParaRPr sz="1800"/>
          </a:p>
          <a:p>
            <a:pPr indent="0" lvl="0" marL="0" marR="0" rtl="0" algn="l">
              <a:lnSpc>
                <a:spcPct val="100000"/>
              </a:lnSpc>
              <a:spcBef>
                <a:spcPts val="0"/>
              </a:spcBef>
              <a:spcAft>
                <a:spcPts val="0"/>
              </a:spcAft>
              <a:buNone/>
            </a:pPr>
            <a:r>
              <a:t/>
            </a:r>
            <a:endParaRPr sz="1800"/>
          </a:p>
          <a:p>
            <a:pPr indent="0" lvl="0" marL="0" marR="0" rtl="0" algn="l">
              <a:lnSpc>
                <a:spcPct val="100000"/>
              </a:lnSpc>
              <a:spcBef>
                <a:spcPts val="0"/>
              </a:spcBef>
              <a:spcAft>
                <a:spcPts val="0"/>
              </a:spcAft>
              <a:buNone/>
            </a:pPr>
            <a:r>
              <a:rPr lang="en-IN" sz="2400">
                <a:solidFill>
                  <a:srgbClr val="000000"/>
                </a:solidFill>
                <a:latin typeface="Verdana"/>
                <a:ea typeface="Verdana"/>
                <a:cs typeface="Verdana"/>
                <a:sym typeface="Verdana"/>
              </a:rPr>
              <a:t>Conjecture: </a:t>
            </a:r>
            <a:endParaRPr sz="1800"/>
          </a:p>
          <a:p>
            <a:pPr indent="0" lvl="0" marL="0" marR="0" rtl="0" algn="l">
              <a:lnSpc>
                <a:spcPct val="100000"/>
              </a:lnSpc>
              <a:spcBef>
                <a:spcPts val="0"/>
              </a:spcBef>
              <a:spcAft>
                <a:spcPts val="0"/>
              </a:spcAft>
              <a:buNone/>
            </a:pPr>
            <a:r>
              <a:rPr lang="en-IN" sz="2400">
                <a:solidFill>
                  <a:srgbClr val="000000"/>
                </a:solidFill>
                <a:latin typeface="Verdana"/>
                <a:ea typeface="Verdana"/>
                <a:cs typeface="Verdana"/>
                <a:sym typeface="Verdana"/>
              </a:rPr>
              <a:t>Sum of the first n positive odd integers is n</a:t>
            </a:r>
            <a:r>
              <a:rPr baseline="30000" lang="en-IN" sz="2400">
                <a:solidFill>
                  <a:srgbClr val="000000"/>
                </a:solidFill>
                <a:latin typeface="Verdana"/>
                <a:ea typeface="Verdana"/>
                <a:cs typeface="Verdana"/>
                <a:sym typeface="Verdana"/>
              </a:rPr>
              <a:t>2</a:t>
            </a:r>
            <a:r>
              <a:rPr lang="en-IN" sz="2400">
                <a:solidFill>
                  <a:srgbClr val="000000"/>
                </a:solidFill>
                <a:latin typeface="Verdana"/>
                <a:ea typeface="Verdana"/>
                <a:cs typeface="Verdana"/>
                <a:sym typeface="Verdana"/>
              </a:rPr>
              <a:t>.</a:t>
            </a:r>
            <a:endParaRPr sz="1800"/>
          </a:p>
          <a:p>
            <a:pPr indent="0" lvl="0" marL="0" marR="0" rtl="0" algn="l">
              <a:lnSpc>
                <a:spcPct val="100000"/>
              </a:lnSpc>
              <a:spcBef>
                <a:spcPts val="0"/>
              </a:spcBef>
              <a:spcAft>
                <a:spcPts val="0"/>
              </a:spcAft>
              <a:buNone/>
            </a:pPr>
            <a:r>
              <a:rPr lang="en-IN" sz="2400">
                <a:solidFill>
                  <a:srgbClr val="000000"/>
                </a:solidFill>
                <a:latin typeface="Verdana"/>
                <a:ea typeface="Verdana"/>
                <a:cs typeface="Verdana"/>
                <a:sym typeface="Verdana"/>
              </a:rPr>
              <a:t>1 + 3 + 5 + … + (2n-1) = n</a:t>
            </a:r>
            <a:r>
              <a:rPr baseline="30000" lang="en-IN" sz="2400">
                <a:solidFill>
                  <a:srgbClr val="000000"/>
                </a:solidFill>
                <a:latin typeface="Verdana"/>
                <a:ea typeface="Verdana"/>
                <a:cs typeface="Verdana"/>
                <a:sym typeface="Verdana"/>
              </a:rPr>
              <a:t>2</a:t>
            </a:r>
            <a:endParaRPr sz="1800"/>
          </a:p>
          <a:p>
            <a:pPr indent="0" lvl="0" marL="0" marR="0" rtl="0" algn="l">
              <a:lnSpc>
                <a:spcPct val="100000"/>
              </a:lnSpc>
              <a:spcBef>
                <a:spcPts val="0"/>
              </a:spcBef>
              <a:spcAft>
                <a:spcPts val="0"/>
              </a:spcAft>
              <a:buNone/>
            </a:pPr>
            <a:r>
              <a:t/>
            </a:r>
            <a:endParaRPr sz="1800"/>
          </a:p>
          <a:p>
            <a:pPr indent="0" lvl="0" marL="0" marR="0" rtl="0" algn="l">
              <a:lnSpc>
                <a:spcPct val="100000"/>
              </a:lnSpc>
              <a:spcBef>
                <a:spcPts val="0"/>
              </a:spcBef>
              <a:spcAft>
                <a:spcPts val="0"/>
              </a:spcAft>
              <a:buNone/>
            </a:pPr>
            <a:r>
              <a:t/>
            </a:r>
            <a:endParaRPr sz="1800"/>
          </a:p>
        </p:txBody>
      </p:sp>
    </p:spTree>
  </p:cSld>
  <p:clrMapOvr>
    <a:masterClrMapping/>
  </p:clrMapOvr>
</p:sld>
</file>

<file path=ppt/slides/slide1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9" name="Shape 639"/>
        <p:cNvGrpSpPr/>
        <p:nvPr/>
      </p:nvGrpSpPr>
      <p:grpSpPr>
        <a:xfrm>
          <a:off x="0" y="0"/>
          <a:ext cx="0" cy="0"/>
          <a:chOff x="0" y="0"/>
          <a:chExt cx="0" cy="0"/>
        </a:xfrm>
      </p:grpSpPr>
      <p:sp>
        <p:nvSpPr>
          <p:cNvPr id="640" name="Google Shape;640;p102"/>
          <p:cNvSpPr/>
          <p:nvPr/>
        </p:nvSpPr>
        <p:spPr>
          <a:xfrm>
            <a:off x="271080" y="271080"/>
            <a:ext cx="8596440" cy="205380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None/>
            </a:pPr>
            <a:r>
              <a:rPr lang="en-IN" sz="2400">
                <a:solidFill>
                  <a:srgbClr val="000000"/>
                </a:solidFill>
                <a:latin typeface="Arial"/>
                <a:ea typeface="Arial"/>
                <a:cs typeface="Arial"/>
                <a:sym typeface="Arial"/>
              </a:rPr>
              <a:t>A </a:t>
            </a:r>
            <a:r>
              <a:rPr b="1" lang="en-IN" sz="2400">
                <a:solidFill>
                  <a:srgbClr val="000000"/>
                </a:solidFill>
                <a:latin typeface="Arial"/>
                <a:ea typeface="Arial"/>
                <a:cs typeface="Arial"/>
                <a:sym typeface="Arial"/>
              </a:rPr>
              <a:t>connected component</a:t>
            </a:r>
            <a:r>
              <a:rPr lang="en-IN" sz="2400">
                <a:solidFill>
                  <a:srgbClr val="000000"/>
                </a:solidFill>
                <a:latin typeface="Arial"/>
                <a:ea typeface="Arial"/>
                <a:cs typeface="Arial"/>
                <a:sym typeface="Arial"/>
              </a:rPr>
              <a:t> (or just </a:t>
            </a:r>
            <a:r>
              <a:rPr b="1" lang="en-IN" sz="2400">
                <a:solidFill>
                  <a:srgbClr val="000000"/>
                </a:solidFill>
                <a:latin typeface="Arial"/>
                <a:ea typeface="Arial"/>
                <a:cs typeface="Arial"/>
                <a:sym typeface="Arial"/>
              </a:rPr>
              <a:t>component</a:t>
            </a:r>
            <a:r>
              <a:rPr lang="en-IN" sz="2400">
                <a:solidFill>
                  <a:srgbClr val="000000"/>
                </a:solidFill>
                <a:latin typeface="Arial"/>
                <a:ea typeface="Arial"/>
                <a:cs typeface="Arial"/>
                <a:sym typeface="Arial"/>
              </a:rPr>
              <a:t>) of a graph G is a connected subgraph of G that is not a proper subgraph of another connected subgraph of G.</a:t>
            </a:r>
            <a:endParaRPr sz="1800"/>
          </a:p>
          <a:p>
            <a:pPr indent="0" lvl="0" marL="0" marR="0" rtl="0" algn="l">
              <a:lnSpc>
                <a:spcPct val="100000"/>
              </a:lnSpc>
              <a:spcBef>
                <a:spcPts val="0"/>
              </a:spcBef>
              <a:spcAft>
                <a:spcPts val="0"/>
              </a:spcAft>
              <a:buNone/>
            </a:pPr>
            <a:r>
              <a:t/>
            </a:r>
            <a:endParaRPr sz="1800"/>
          </a:p>
          <a:p>
            <a:pPr indent="0" lvl="0" marL="0" marR="0" rtl="0" algn="l">
              <a:lnSpc>
                <a:spcPct val="100000"/>
              </a:lnSpc>
              <a:spcBef>
                <a:spcPts val="0"/>
              </a:spcBef>
              <a:spcAft>
                <a:spcPts val="0"/>
              </a:spcAft>
              <a:buNone/>
            </a:pPr>
            <a:r>
              <a:rPr lang="en-IN" sz="2400">
                <a:solidFill>
                  <a:srgbClr val="000000"/>
                </a:solidFill>
                <a:latin typeface="Arial"/>
                <a:ea typeface="Arial"/>
                <a:cs typeface="Arial"/>
                <a:sym typeface="Arial"/>
              </a:rPr>
              <a:t>The following graph has two components.</a:t>
            </a:r>
            <a:endParaRPr sz="1800"/>
          </a:p>
        </p:txBody>
      </p:sp>
      <p:pic>
        <p:nvPicPr>
          <p:cNvPr id="641" name="Google Shape;641;p102"/>
          <p:cNvPicPr preferRelativeResize="0"/>
          <p:nvPr/>
        </p:nvPicPr>
        <p:blipFill rotWithShape="1">
          <a:blip r:embed="rId3">
            <a:alphaModFix/>
          </a:blip>
          <a:srcRect b="0" l="0" r="0" t="0"/>
          <a:stretch/>
        </p:blipFill>
        <p:spPr>
          <a:xfrm>
            <a:off x="2964600" y="2779200"/>
            <a:ext cx="3208680" cy="3304080"/>
          </a:xfrm>
          <a:prstGeom prst="rect">
            <a:avLst/>
          </a:prstGeom>
          <a:noFill/>
          <a:ln>
            <a:noFill/>
          </a:ln>
        </p:spPr>
      </p:pic>
    </p:spTree>
  </p:cSld>
  <p:clrMapOvr>
    <a:masterClrMapping/>
  </p:clrMapOvr>
</p:sld>
</file>

<file path=ppt/slides/slide1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5" name="Shape 645"/>
        <p:cNvGrpSpPr/>
        <p:nvPr/>
      </p:nvGrpSpPr>
      <p:grpSpPr>
        <a:xfrm>
          <a:off x="0" y="0"/>
          <a:ext cx="0" cy="0"/>
          <a:chOff x="0" y="0"/>
          <a:chExt cx="0" cy="0"/>
        </a:xfrm>
      </p:grpSpPr>
      <p:sp>
        <p:nvSpPr>
          <p:cNvPr id="646" name="Google Shape;646;p103"/>
          <p:cNvSpPr/>
          <p:nvPr/>
        </p:nvSpPr>
        <p:spPr>
          <a:xfrm>
            <a:off x="271080" y="211320"/>
            <a:ext cx="8596440" cy="229104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None/>
            </a:pPr>
            <a:r>
              <a:rPr b="1" lang="en-IN" sz="2400">
                <a:solidFill>
                  <a:srgbClr val="000000"/>
                </a:solidFill>
                <a:latin typeface="Arial"/>
                <a:ea typeface="Arial"/>
                <a:cs typeface="Arial"/>
                <a:sym typeface="Arial"/>
              </a:rPr>
              <a:t>Cut vertices</a:t>
            </a:r>
            <a:r>
              <a:rPr lang="en-IN" sz="2400">
                <a:solidFill>
                  <a:srgbClr val="000000"/>
                </a:solidFill>
                <a:latin typeface="Arial"/>
                <a:ea typeface="Arial"/>
                <a:cs typeface="Arial"/>
                <a:sym typeface="Arial"/>
              </a:rPr>
              <a:t> (aka </a:t>
            </a:r>
            <a:r>
              <a:rPr b="1" lang="en-IN" sz="2400">
                <a:solidFill>
                  <a:srgbClr val="000000"/>
                </a:solidFill>
                <a:latin typeface="Arial"/>
                <a:ea typeface="Arial"/>
                <a:cs typeface="Arial"/>
                <a:sym typeface="Arial"/>
              </a:rPr>
              <a:t>articulation points</a:t>
            </a:r>
            <a:r>
              <a:rPr lang="en-IN" sz="2400">
                <a:solidFill>
                  <a:srgbClr val="000000"/>
                </a:solidFill>
                <a:latin typeface="Arial"/>
                <a:ea typeface="Arial"/>
                <a:cs typeface="Arial"/>
                <a:sym typeface="Arial"/>
              </a:rPr>
              <a:t>):</a:t>
            </a:r>
            <a:endParaRPr sz="1800"/>
          </a:p>
          <a:p>
            <a:pPr indent="0" lvl="0" marL="0" marR="0" rtl="0" algn="l">
              <a:lnSpc>
                <a:spcPct val="100000"/>
              </a:lnSpc>
              <a:spcBef>
                <a:spcPts val="0"/>
              </a:spcBef>
              <a:spcAft>
                <a:spcPts val="0"/>
              </a:spcAft>
              <a:buNone/>
            </a:pPr>
            <a:r>
              <a:rPr lang="en-IN" sz="2400">
                <a:solidFill>
                  <a:srgbClr val="000000"/>
                </a:solidFill>
                <a:latin typeface="Arial"/>
                <a:ea typeface="Arial"/>
                <a:cs typeface="Arial"/>
                <a:sym typeface="Arial"/>
              </a:rPr>
              <a:t>Vertices that when removed along with incidence edges, produces a subgraph with more connected components than the original graph.</a:t>
            </a:r>
            <a:endParaRPr sz="1800"/>
          </a:p>
          <a:p>
            <a:pPr indent="0" lvl="0" marL="0" marR="0" rtl="0" algn="l">
              <a:lnSpc>
                <a:spcPct val="100000"/>
              </a:lnSpc>
              <a:spcBef>
                <a:spcPts val="0"/>
              </a:spcBef>
              <a:spcAft>
                <a:spcPts val="0"/>
              </a:spcAft>
              <a:buNone/>
            </a:pPr>
            <a:r>
              <a:t/>
            </a:r>
            <a:endParaRPr sz="1800"/>
          </a:p>
          <a:p>
            <a:pPr indent="0" lvl="0" marL="0" marR="0" rtl="0" algn="l">
              <a:lnSpc>
                <a:spcPct val="100000"/>
              </a:lnSpc>
              <a:spcBef>
                <a:spcPts val="0"/>
              </a:spcBef>
              <a:spcAft>
                <a:spcPts val="0"/>
              </a:spcAft>
              <a:buNone/>
            </a:pPr>
            <a:r>
              <a:rPr lang="en-IN" sz="2400">
                <a:solidFill>
                  <a:srgbClr val="000000"/>
                </a:solidFill>
                <a:latin typeface="Arial"/>
                <a:ea typeface="Arial"/>
                <a:cs typeface="Arial"/>
                <a:sym typeface="Arial"/>
              </a:rPr>
              <a:t>b, c, and e are the only cut vertices in the following graph.</a:t>
            </a:r>
            <a:endParaRPr sz="1800"/>
          </a:p>
        </p:txBody>
      </p:sp>
      <p:pic>
        <p:nvPicPr>
          <p:cNvPr id="647" name="Google Shape;647;p103"/>
          <p:cNvPicPr preferRelativeResize="0"/>
          <p:nvPr/>
        </p:nvPicPr>
        <p:blipFill rotWithShape="1">
          <a:blip r:embed="rId3">
            <a:alphaModFix/>
          </a:blip>
          <a:srcRect b="0" l="0" r="0" t="0"/>
          <a:stretch/>
        </p:blipFill>
        <p:spPr>
          <a:xfrm>
            <a:off x="799200" y="2639160"/>
            <a:ext cx="7313040" cy="3637800"/>
          </a:xfrm>
          <a:prstGeom prst="rect">
            <a:avLst/>
          </a:prstGeom>
          <a:noFill/>
          <a:ln>
            <a:noFill/>
          </a:ln>
        </p:spPr>
      </p:pic>
    </p:spTree>
  </p:cSld>
  <p:clrMapOvr>
    <a:masterClrMapping/>
  </p:clrMapOvr>
</p:sld>
</file>

<file path=ppt/slides/slide1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1" name="Shape 651"/>
        <p:cNvGrpSpPr/>
        <p:nvPr/>
      </p:nvGrpSpPr>
      <p:grpSpPr>
        <a:xfrm>
          <a:off x="0" y="0"/>
          <a:ext cx="0" cy="0"/>
          <a:chOff x="0" y="0"/>
          <a:chExt cx="0" cy="0"/>
        </a:xfrm>
      </p:grpSpPr>
      <p:sp>
        <p:nvSpPr>
          <p:cNvPr id="652" name="Google Shape;652;p104"/>
          <p:cNvSpPr/>
          <p:nvPr/>
        </p:nvSpPr>
        <p:spPr>
          <a:xfrm>
            <a:off x="271080" y="271080"/>
            <a:ext cx="8596440" cy="223164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None/>
            </a:pPr>
            <a:r>
              <a:rPr b="1" lang="en-IN" sz="2400">
                <a:solidFill>
                  <a:srgbClr val="000000"/>
                </a:solidFill>
                <a:latin typeface="Arial"/>
                <a:ea typeface="Arial"/>
                <a:cs typeface="Arial"/>
                <a:sym typeface="Arial"/>
              </a:rPr>
              <a:t>Cut edges</a:t>
            </a:r>
            <a:r>
              <a:rPr lang="en-IN" sz="2400">
                <a:solidFill>
                  <a:srgbClr val="000000"/>
                </a:solidFill>
                <a:latin typeface="Arial"/>
                <a:ea typeface="Arial"/>
                <a:cs typeface="Arial"/>
                <a:sym typeface="Arial"/>
              </a:rPr>
              <a:t> (aka </a:t>
            </a:r>
            <a:r>
              <a:rPr b="1" lang="en-IN" sz="2400">
                <a:solidFill>
                  <a:srgbClr val="000000"/>
                </a:solidFill>
                <a:latin typeface="Arial"/>
                <a:ea typeface="Arial"/>
                <a:cs typeface="Arial"/>
                <a:sym typeface="Arial"/>
              </a:rPr>
              <a:t>bridges</a:t>
            </a:r>
            <a:r>
              <a:rPr lang="en-IN" sz="2400">
                <a:solidFill>
                  <a:srgbClr val="000000"/>
                </a:solidFill>
                <a:latin typeface="Arial"/>
                <a:ea typeface="Arial"/>
                <a:cs typeface="Arial"/>
                <a:sym typeface="Arial"/>
              </a:rPr>
              <a:t>):</a:t>
            </a:r>
            <a:endParaRPr sz="1800"/>
          </a:p>
          <a:p>
            <a:pPr indent="0" lvl="0" marL="0" marR="0" rtl="0" algn="l">
              <a:lnSpc>
                <a:spcPct val="100000"/>
              </a:lnSpc>
              <a:spcBef>
                <a:spcPts val="0"/>
              </a:spcBef>
              <a:spcAft>
                <a:spcPts val="0"/>
              </a:spcAft>
              <a:buNone/>
            </a:pPr>
            <a:r>
              <a:rPr lang="en-IN" sz="2400">
                <a:solidFill>
                  <a:srgbClr val="000000"/>
                </a:solidFill>
                <a:latin typeface="Arial"/>
                <a:ea typeface="Arial"/>
                <a:cs typeface="Arial"/>
                <a:sym typeface="Arial"/>
              </a:rPr>
              <a:t>Edges that when removed, produces a subgraph with more connected components than the original graph.</a:t>
            </a:r>
            <a:endParaRPr sz="1800"/>
          </a:p>
          <a:p>
            <a:pPr indent="0" lvl="0" marL="0" marR="0" rtl="0" algn="l">
              <a:lnSpc>
                <a:spcPct val="100000"/>
              </a:lnSpc>
              <a:spcBef>
                <a:spcPts val="0"/>
              </a:spcBef>
              <a:spcAft>
                <a:spcPts val="0"/>
              </a:spcAft>
              <a:buNone/>
            </a:pPr>
            <a:r>
              <a:t/>
            </a:r>
            <a:endParaRPr sz="1800"/>
          </a:p>
          <a:p>
            <a:pPr indent="0" lvl="0" marL="0" marR="0" rtl="0" algn="l">
              <a:lnSpc>
                <a:spcPct val="100000"/>
              </a:lnSpc>
              <a:spcBef>
                <a:spcPts val="0"/>
              </a:spcBef>
              <a:spcAft>
                <a:spcPts val="0"/>
              </a:spcAft>
              <a:buNone/>
            </a:pPr>
            <a:r>
              <a:rPr lang="en-IN" sz="2400">
                <a:solidFill>
                  <a:srgbClr val="000000"/>
                </a:solidFill>
                <a:latin typeface="Arial"/>
                <a:ea typeface="Arial"/>
                <a:cs typeface="Arial"/>
                <a:sym typeface="Arial"/>
              </a:rPr>
              <a:t>(c,e) and (a,b) the only cut edges in the following graph.</a:t>
            </a:r>
            <a:endParaRPr sz="1800"/>
          </a:p>
        </p:txBody>
      </p:sp>
      <p:pic>
        <p:nvPicPr>
          <p:cNvPr id="653" name="Google Shape;653;p104"/>
          <p:cNvPicPr preferRelativeResize="0"/>
          <p:nvPr/>
        </p:nvPicPr>
        <p:blipFill rotWithShape="1">
          <a:blip r:embed="rId3">
            <a:alphaModFix/>
          </a:blip>
          <a:srcRect b="0" l="0" r="0" t="0"/>
          <a:stretch/>
        </p:blipFill>
        <p:spPr>
          <a:xfrm>
            <a:off x="759600" y="2931840"/>
            <a:ext cx="6757920" cy="3361680"/>
          </a:xfrm>
          <a:prstGeom prst="rect">
            <a:avLst/>
          </a:prstGeom>
          <a:noFill/>
          <a:ln>
            <a:noFill/>
          </a:ln>
        </p:spPr>
      </p:pic>
    </p:spTree>
  </p:cSld>
  <p:clrMapOvr>
    <a:masterClrMapping/>
  </p:clrMapOvr>
</p:sld>
</file>

<file path=ppt/slides/slide1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7" name="Shape 657"/>
        <p:cNvGrpSpPr/>
        <p:nvPr/>
      </p:nvGrpSpPr>
      <p:grpSpPr>
        <a:xfrm>
          <a:off x="0" y="0"/>
          <a:ext cx="0" cy="0"/>
          <a:chOff x="0" y="0"/>
          <a:chExt cx="0" cy="0"/>
        </a:xfrm>
      </p:grpSpPr>
      <p:sp>
        <p:nvSpPr>
          <p:cNvPr id="658" name="Google Shape;658;p105"/>
          <p:cNvSpPr/>
          <p:nvPr/>
        </p:nvSpPr>
        <p:spPr>
          <a:xfrm>
            <a:off x="271080" y="271080"/>
            <a:ext cx="8596440" cy="277380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None/>
            </a:pPr>
            <a:r>
              <a:rPr b="1" lang="en-IN" sz="2400">
                <a:solidFill>
                  <a:srgbClr val="000000"/>
                </a:solidFill>
                <a:latin typeface="Arial"/>
                <a:ea typeface="Arial"/>
                <a:cs typeface="Arial"/>
                <a:sym typeface="Arial"/>
              </a:rPr>
              <a:t>Cut set</a:t>
            </a:r>
            <a:r>
              <a:rPr lang="en-IN" sz="2400">
                <a:solidFill>
                  <a:srgbClr val="000000"/>
                </a:solidFill>
                <a:latin typeface="Arial"/>
                <a:ea typeface="Arial"/>
                <a:cs typeface="Arial"/>
                <a:sym typeface="Arial"/>
              </a:rPr>
              <a:t>:</a:t>
            </a:r>
            <a:endParaRPr sz="1800"/>
          </a:p>
          <a:p>
            <a:pPr indent="0" lvl="0" marL="0" marR="0" rtl="0" algn="l">
              <a:lnSpc>
                <a:spcPct val="100000"/>
              </a:lnSpc>
              <a:spcBef>
                <a:spcPts val="0"/>
              </a:spcBef>
              <a:spcAft>
                <a:spcPts val="0"/>
              </a:spcAft>
              <a:buNone/>
            </a:pPr>
            <a:r>
              <a:rPr lang="en-IN" sz="2400">
                <a:solidFill>
                  <a:srgbClr val="000000"/>
                </a:solidFill>
                <a:latin typeface="Arial"/>
                <a:ea typeface="Arial"/>
                <a:cs typeface="Arial"/>
                <a:sym typeface="Arial"/>
              </a:rPr>
              <a:t>A set of edges that when removed, produces a subgraph with more connected components than the original graph, provided removal of no proper subset of these edges disconnects G.</a:t>
            </a:r>
            <a:endParaRPr sz="1800"/>
          </a:p>
          <a:p>
            <a:pPr indent="0" lvl="0" marL="0" marR="0" rtl="0" algn="l">
              <a:lnSpc>
                <a:spcPct val="100000"/>
              </a:lnSpc>
              <a:spcBef>
                <a:spcPts val="0"/>
              </a:spcBef>
              <a:spcAft>
                <a:spcPts val="0"/>
              </a:spcAft>
              <a:buNone/>
            </a:pPr>
            <a:r>
              <a:t/>
            </a:r>
            <a:endParaRPr sz="1800"/>
          </a:p>
          <a:p>
            <a:pPr indent="0" lvl="0" marL="0" marR="0" rtl="0" algn="l">
              <a:lnSpc>
                <a:spcPct val="100000"/>
              </a:lnSpc>
              <a:spcBef>
                <a:spcPts val="0"/>
              </a:spcBef>
              <a:spcAft>
                <a:spcPts val="0"/>
              </a:spcAft>
              <a:buNone/>
            </a:pPr>
            <a:r>
              <a:rPr b="1" lang="en-IN" sz="2400">
                <a:solidFill>
                  <a:srgbClr val="000000"/>
                </a:solidFill>
                <a:latin typeface="Arial"/>
                <a:ea typeface="Arial"/>
                <a:cs typeface="Arial"/>
                <a:sym typeface="Arial"/>
              </a:rPr>
              <a:t>{</a:t>
            </a:r>
            <a:r>
              <a:rPr lang="en-IN" sz="2400">
                <a:solidFill>
                  <a:srgbClr val="000000"/>
                </a:solidFill>
                <a:latin typeface="Arial"/>
                <a:ea typeface="Arial"/>
                <a:cs typeface="Arial"/>
                <a:sym typeface="Arial"/>
              </a:rPr>
              <a:t>(c,e)</a:t>
            </a:r>
            <a:r>
              <a:rPr b="1" lang="en-IN" sz="2400">
                <a:solidFill>
                  <a:srgbClr val="000000"/>
                </a:solidFill>
                <a:latin typeface="Arial"/>
                <a:ea typeface="Arial"/>
                <a:cs typeface="Arial"/>
                <a:sym typeface="Arial"/>
              </a:rPr>
              <a:t>}</a:t>
            </a:r>
            <a:r>
              <a:rPr lang="en-IN" sz="2400">
                <a:solidFill>
                  <a:srgbClr val="000000"/>
                </a:solidFill>
                <a:latin typeface="Arial"/>
                <a:ea typeface="Arial"/>
                <a:cs typeface="Arial"/>
                <a:sym typeface="Arial"/>
              </a:rPr>
              <a:t>, </a:t>
            </a:r>
            <a:r>
              <a:rPr b="1" lang="en-IN" sz="2400">
                <a:solidFill>
                  <a:srgbClr val="000000"/>
                </a:solidFill>
                <a:latin typeface="Arial"/>
                <a:ea typeface="Arial"/>
                <a:cs typeface="Arial"/>
                <a:sym typeface="Arial"/>
              </a:rPr>
              <a:t>{</a:t>
            </a:r>
            <a:r>
              <a:rPr lang="en-IN" sz="2400">
                <a:solidFill>
                  <a:srgbClr val="000000"/>
                </a:solidFill>
                <a:latin typeface="Arial"/>
                <a:ea typeface="Arial"/>
                <a:cs typeface="Arial"/>
                <a:sym typeface="Arial"/>
              </a:rPr>
              <a:t>(a,b)</a:t>
            </a:r>
            <a:r>
              <a:rPr b="1" lang="en-IN" sz="2400">
                <a:solidFill>
                  <a:srgbClr val="000000"/>
                </a:solidFill>
                <a:latin typeface="Arial"/>
                <a:ea typeface="Arial"/>
                <a:cs typeface="Arial"/>
                <a:sym typeface="Arial"/>
              </a:rPr>
              <a:t>}</a:t>
            </a:r>
            <a:r>
              <a:rPr lang="en-IN" sz="2400">
                <a:solidFill>
                  <a:srgbClr val="000000"/>
                </a:solidFill>
                <a:latin typeface="Arial"/>
                <a:ea typeface="Arial"/>
                <a:cs typeface="Arial"/>
                <a:sym typeface="Arial"/>
              </a:rPr>
              <a:t>, and </a:t>
            </a:r>
            <a:r>
              <a:rPr b="1" lang="en-IN" sz="2400">
                <a:solidFill>
                  <a:srgbClr val="000000"/>
                </a:solidFill>
                <a:latin typeface="Arial"/>
                <a:ea typeface="Arial"/>
                <a:cs typeface="Arial"/>
                <a:sym typeface="Arial"/>
              </a:rPr>
              <a:t>{</a:t>
            </a:r>
            <a:r>
              <a:rPr lang="en-IN" sz="2400">
                <a:solidFill>
                  <a:srgbClr val="000000"/>
                </a:solidFill>
                <a:latin typeface="Arial"/>
                <a:ea typeface="Arial"/>
                <a:cs typeface="Arial"/>
                <a:sym typeface="Arial"/>
              </a:rPr>
              <a:t>(b,d), (b,c)</a:t>
            </a:r>
            <a:r>
              <a:rPr b="1" lang="en-IN" sz="2400">
                <a:solidFill>
                  <a:srgbClr val="000000"/>
                </a:solidFill>
                <a:latin typeface="Arial"/>
                <a:ea typeface="Arial"/>
                <a:cs typeface="Arial"/>
                <a:sym typeface="Arial"/>
              </a:rPr>
              <a:t>}</a:t>
            </a:r>
            <a:r>
              <a:rPr lang="en-IN" sz="2400">
                <a:solidFill>
                  <a:srgbClr val="000000"/>
                </a:solidFill>
                <a:latin typeface="Arial"/>
                <a:ea typeface="Arial"/>
                <a:cs typeface="Arial"/>
                <a:sym typeface="Arial"/>
              </a:rPr>
              <a:t> are some of the cut sets in the following graph.</a:t>
            </a:r>
            <a:endParaRPr sz="1800"/>
          </a:p>
        </p:txBody>
      </p:sp>
      <p:pic>
        <p:nvPicPr>
          <p:cNvPr id="659" name="Google Shape;659;p105"/>
          <p:cNvPicPr preferRelativeResize="0"/>
          <p:nvPr/>
        </p:nvPicPr>
        <p:blipFill rotWithShape="1">
          <a:blip r:embed="rId3">
            <a:alphaModFix/>
          </a:blip>
          <a:srcRect b="0" l="0" r="0" t="0"/>
          <a:stretch/>
        </p:blipFill>
        <p:spPr>
          <a:xfrm>
            <a:off x="1427040" y="3105360"/>
            <a:ext cx="6408720" cy="3187800"/>
          </a:xfrm>
          <a:prstGeom prst="rect">
            <a:avLst/>
          </a:prstGeom>
          <a:noFill/>
          <a:ln>
            <a:noFill/>
          </a:ln>
        </p:spPr>
      </p:pic>
    </p:spTree>
  </p:cSld>
  <p:clrMapOvr>
    <a:masterClrMapping/>
  </p:clrMapOvr>
</p:sld>
</file>

<file path=ppt/slides/slide1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3" name="Shape 663"/>
        <p:cNvGrpSpPr/>
        <p:nvPr/>
      </p:nvGrpSpPr>
      <p:grpSpPr>
        <a:xfrm>
          <a:off x="0" y="0"/>
          <a:ext cx="0" cy="0"/>
          <a:chOff x="0" y="0"/>
          <a:chExt cx="0" cy="0"/>
        </a:xfrm>
      </p:grpSpPr>
      <p:sp>
        <p:nvSpPr>
          <p:cNvPr id="664" name="Google Shape;664;p106"/>
          <p:cNvSpPr/>
          <p:nvPr/>
        </p:nvSpPr>
        <p:spPr>
          <a:xfrm>
            <a:off x="271080" y="271080"/>
            <a:ext cx="8596440" cy="293040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None/>
            </a:pPr>
            <a:r>
              <a:rPr lang="en-IN" sz="2400">
                <a:solidFill>
                  <a:srgbClr val="000000"/>
                </a:solidFill>
                <a:latin typeface="Arial"/>
                <a:ea typeface="Arial"/>
                <a:cs typeface="Arial"/>
                <a:sym typeface="Arial"/>
              </a:rPr>
              <a:t>A directed graph is </a:t>
            </a:r>
            <a:r>
              <a:rPr b="1" lang="en-IN" sz="2400">
                <a:solidFill>
                  <a:srgbClr val="000000"/>
                </a:solidFill>
                <a:latin typeface="Arial"/>
                <a:ea typeface="Arial"/>
                <a:cs typeface="Arial"/>
                <a:sym typeface="Arial"/>
              </a:rPr>
              <a:t>strongly connected</a:t>
            </a:r>
            <a:r>
              <a:rPr lang="en-IN" sz="2400">
                <a:solidFill>
                  <a:srgbClr val="000000"/>
                </a:solidFill>
                <a:latin typeface="Arial"/>
                <a:ea typeface="Arial"/>
                <a:cs typeface="Arial"/>
                <a:sym typeface="Arial"/>
              </a:rPr>
              <a:t> if there is a path from </a:t>
            </a:r>
            <a:r>
              <a:rPr b="1" lang="en-IN" sz="2400">
                <a:solidFill>
                  <a:srgbClr val="000000"/>
                </a:solidFill>
                <a:latin typeface="Arial"/>
                <a:ea typeface="Arial"/>
                <a:cs typeface="Arial"/>
                <a:sym typeface="Arial"/>
              </a:rPr>
              <a:t>a to b</a:t>
            </a:r>
            <a:r>
              <a:rPr lang="en-IN" sz="2400">
                <a:solidFill>
                  <a:srgbClr val="000000"/>
                </a:solidFill>
                <a:latin typeface="Arial"/>
                <a:ea typeface="Arial"/>
                <a:cs typeface="Arial"/>
                <a:sym typeface="Arial"/>
              </a:rPr>
              <a:t> and from </a:t>
            </a:r>
            <a:r>
              <a:rPr b="1" lang="en-IN" sz="2400">
                <a:solidFill>
                  <a:srgbClr val="000000"/>
                </a:solidFill>
                <a:latin typeface="Arial"/>
                <a:ea typeface="Arial"/>
                <a:cs typeface="Arial"/>
                <a:sym typeface="Arial"/>
              </a:rPr>
              <a:t>b to a</a:t>
            </a:r>
            <a:r>
              <a:rPr lang="en-IN" sz="2400">
                <a:solidFill>
                  <a:srgbClr val="000000"/>
                </a:solidFill>
                <a:latin typeface="Arial"/>
                <a:ea typeface="Arial"/>
                <a:cs typeface="Arial"/>
                <a:sym typeface="Arial"/>
              </a:rPr>
              <a:t> whenever a and b are vertices in the graph. Graph G shown below is a strongly connected graph.</a:t>
            </a:r>
            <a:endParaRPr sz="1800"/>
          </a:p>
          <a:p>
            <a:pPr indent="0" lvl="0" marL="0" marR="0" rtl="0" algn="l">
              <a:lnSpc>
                <a:spcPct val="100000"/>
              </a:lnSpc>
              <a:spcBef>
                <a:spcPts val="0"/>
              </a:spcBef>
              <a:spcAft>
                <a:spcPts val="0"/>
              </a:spcAft>
              <a:buNone/>
            </a:pPr>
            <a:r>
              <a:rPr lang="en-IN" sz="2400">
                <a:solidFill>
                  <a:srgbClr val="000000"/>
                </a:solidFill>
                <a:latin typeface="Arial"/>
                <a:ea typeface="Arial"/>
                <a:cs typeface="Arial"/>
                <a:sym typeface="Arial"/>
              </a:rPr>
              <a:t>A directed graph is </a:t>
            </a:r>
            <a:r>
              <a:rPr b="1" lang="en-IN" sz="2400">
                <a:solidFill>
                  <a:srgbClr val="000000"/>
                </a:solidFill>
                <a:latin typeface="Arial"/>
                <a:ea typeface="Arial"/>
                <a:cs typeface="Arial"/>
                <a:sym typeface="Arial"/>
              </a:rPr>
              <a:t>weakly connected</a:t>
            </a:r>
            <a:r>
              <a:rPr lang="en-IN" sz="2400">
                <a:solidFill>
                  <a:srgbClr val="000000"/>
                </a:solidFill>
                <a:latin typeface="Arial"/>
                <a:ea typeface="Arial"/>
                <a:cs typeface="Arial"/>
                <a:sym typeface="Arial"/>
              </a:rPr>
              <a:t> if there is a path between every two vertices in the underlying </a:t>
            </a:r>
            <a:r>
              <a:rPr b="1" lang="en-IN" sz="2400">
                <a:solidFill>
                  <a:srgbClr val="000000"/>
                </a:solidFill>
                <a:latin typeface="Arial"/>
                <a:ea typeface="Arial"/>
                <a:cs typeface="Arial"/>
                <a:sym typeface="Arial"/>
              </a:rPr>
              <a:t>undirected graph</a:t>
            </a:r>
            <a:r>
              <a:rPr lang="en-IN" sz="2400">
                <a:solidFill>
                  <a:srgbClr val="000000"/>
                </a:solidFill>
                <a:latin typeface="Arial"/>
                <a:ea typeface="Arial"/>
                <a:cs typeface="Arial"/>
                <a:sym typeface="Arial"/>
              </a:rPr>
              <a:t>. Graph H shown below is a weakly connected graph, but not a strongly connected graph.</a:t>
            </a:r>
            <a:endParaRPr sz="1800"/>
          </a:p>
        </p:txBody>
      </p:sp>
      <p:pic>
        <p:nvPicPr>
          <p:cNvPr id="665" name="Google Shape;665;p106"/>
          <p:cNvPicPr preferRelativeResize="0"/>
          <p:nvPr/>
        </p:nvPicPr>
        <p:blipFill rotWithShape="1">
          <a:blip r:embed="rId3">
            <a:alphaModFix/>
          </a:blip>
          <a:srcRect b="0" l="0" r="0" t="0"/>
          <a:stretch/>
        </p:blipFill>
        <p:spPr>
          <a:xfrm>
            <a:off x="1526040" y="3202200"/>
            <a:ext cx="5932800" cy="3210480"/>
          </a:xfrm>
          <a:prstGeom prst="rect">
            <a:avLst/>
          </a:prstGeom>
          <a:noFill/>
          <a:ln>
            <a:noFill/>
          </a:ln>
        </p:spPr>
      </p:pic>
    </p:spTree>
  </p:cSld>
  <p:clrMapOvr>
    <a:masterClrMapping/>
  </p:clrMapOvr>
</p:sld>
</file>

<file path=ppt/slides/slide1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9" name="Shape 669"/>
        <p:cNvGrpSpPr/>
        <p:nvPr/>
      </p:nvGrpSpPr>
      <p:grpSpPr>
        <a:xfrm>
          <a:off x="0" y="0"/>
          <a:ext cx="0" cy="0"/>
          <a:chOff x="0" y="0"/>
          <a:chExt cx="0" cy="0"/>
        </a:xfrm>
      </p:grpSpPr>
      <p:sp>
        <p:nvSpPr>
          <p:cNvPr id="670" name="Google Shape;670;p107"/>
          <p:cNvSpPr/>
          <p:nvPr/>
        </p:nvSpPr>
        <p:spPr>
          <a:xfrm>
            <a:off x="271080" y="271080"/>
            <a:ext cx="8596440" cy="592848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None/>
            </a:pPr>
            <a:r>
              <a:rPr b="1" lang="en-IN" sz="2400">
                <a:solidFill>
                  <a:srgbClr val="000000"/>
                </a:solidFill>
                <a:latin typeface="Arial"/>
                <a:ea typeface="Arial"/>
                <a:cs typeface="Arial"/>
                <a:sym typeface="Arial"/>
              </a:rPr>
              <a:t>Strongly connected components:</a:t>
            </a:r>
            <a:endParaRPr sz="1800"/>
          </a:p>
          <a:p>
            <a:pPr indent="0" lvl="0" marL="0" marR="0" rtl="0" algn="l">
              <a:lnSpc>
                <a:spcPct val="100000"/>
              </a:lnSpc>
              <a:spcBef>
                <a:spcPts val="0"/>
              </a:spcBef>
              <a:spcAft>
                <a:spcPts val="0"/>
              </a:spcAft>
              <a:buNone/>
            </a:pPr>
            <a:r>
              <a:rPr lang="en-IN" sz="2400">
                <a:solidFill>
                  <a:srgbClr val="000000"/>
                </a:solidFill>
                <a:latin typeface="Arial"/>
                <a:ea typeface="Arial"/>
                <a:cs typeface="Arial"/>
                <a:sym typeface="Arial"/>
              </a:rPr>
              <a:t>The subgraphs of a directed graph G that are strongly connected but not contained in larger strongly connected subgraphs, that is, the maximal strongly connected subgraphs, are called the </a:t>
            </a:r>
            <a:r>
              <a:rPr b="1" lang="en-IN" sz="2400">
                <a:solidFill>
                  <a:srgbClr val="000000"/>
                </a:solidFill>
                <a:latin typeface="Arial"/>
                <a:ea typeface="Arial"/>
                <a:cs typeface="Arial"/>
                <a:sym typeface="Arial"/>
              </a:rPr>
              <a:t>strongly connected components</a:t>
            </a:r>
            <a:r>
              <a:rPr lang="en-IN" sz="2400">
                <a:solidFill>
                  <a:srgbClr val="000000"/>
                </a:solidFill>
                <a:latin typeface="Arial"/>
                <a:ea typeface="Arial"/>
                <a:cs typeface="Arial"/>
                <a:sym typeface="Arial"/>
              </a:rPr>
              <a:t> of G. In the graphs shown below, graph H has three strongly connected components with the vertices {a}, {e} and {b, c, d}.</a:t>
            </a:r>
            <a:endParaRPr sz="1800"/>
          </a:p>
        </p:txBody>
      </p:sp>
      <p:pic>
        <p:nvPicPr>
          <p:cNvPr id="671" name="Google Shape;671;p107"/>
          <p:cNvPicPr preferRelativeResize="0"/>
          <p:nvPr/>
        </p:nvPicPr>
        <p:blipFill rotWithShape="1">
          <a:blip r:embed="rId3">
            <a:alphaModFix/>
          </a:blip>
          <a:srcRect b="0" l="0" r="0" t="0"/>
          <a:stretch/>
        </p:blipFill>
        <p:spPr>
          <a:xfrm>
            <a:off x="1526040" y="3119400"/>
            <a:ext cx="6086160" cy="3293640"/>
          </a:xfrm>
          <a:prstGeom prst="rect">
            <a:avLst/>
          </a:prstGeom>
          <a:noFill/>
          <a:ln>
            <a:noFill/>
          </a:ln>
        </p:spPr>
      </p:pic>
    </p:spTree>
  </p:cSld>
  <p:clrMapOvr>
    <a:masterClrMapping/>
  </p:clrMapOvr>
</p:sld>
</file>

<file path=ppt/slides/slide1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5" name="Shape 675"/>
        <p:cNvGrpSpPr/>
        <p:nvPr/>
      </p:nvGrpSpPr>
      <p:grpSpPr>
        <a:xfrm>
          <a:off x="0" y="0"/>
          <a:ext cx="0" cy="0"/>
          <a:chOff x="0" y="0"/>
          <a:chExt cx="0" cy="0"/>
        </a:xfrm>
      </p:grpSpPr>
      <p:sp>
        <p:nvSpPr>
          <p:cNvPr id="676" name="Google Shape;676;p108"/>
          <p:cNvSpPr/>
          <p:nvPr/>
        </p:nvSpPr>
        <p:spPr>
          <a:xfrm>
            <a:off x="271080" y="271080"/>
            <a:ext cx="8596440" cy="274680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None/>
            </a:pPr>
            <a:r>
              <a:rPr b="1" lang="en-IN" sz="2400">
                <a:solidFill>
                  <a:srgbClr val="000000"/>
                </a:solidFill>
                <a:latin typeface="Arial"/>
                <a:ea typeface="Arial"/>
                <a:cs typeface="Arial"/>
                <a:sym typeface="Arial"/>
              </a:rPr>
              <a:t>Euler Circuit/Path in a connected multigraph:</a:t>
            </a:r>
            <a:endParaRPr sz="1800"/>
          </a:p>
          <a:p>
            <a:pPr indent="0" lvl="0" marL="0" marR="0" rtl="0" algn="l">
              <a:lnSpc>
                <a:spcPct val="100000"/>
              </a:lnSpc>
              <a:spcBef>
                <a:spcPts val="0"/>
              </a:spcBef>
              <a:spcAft>
                <a:spcPts val="0"/>
              </a:spcAft>
              <a:buNone/>
            </a:pPr>
            <a:r>
              <a:rPr lang="en-IN" sz="2400">
                <a:solidFill>
                  <a:srgbClr val="000000"/>
                </a:solidFill>
                <a:latin typeface="Arial"/>
                <a:ea typeface="Arial"/>
                <a:cs typeface="Arial"/>
                <a:sym typeface="Arial"/>
              </a:rPr>
              <a:t>A simple circuit/path containing every edge of the graph.</a:t>
            </a:r>
            <a:endParaRPr sz="1800"/>
          </a:p>
          <a:p>
            <a:pPr indent="0" lvl="0" marL="0" marR="0" rtl="0" algn="l">
              <a:lnSpc>
                <a:spcPct val="100000"/>
              </a:lnSpc>
              <a:spcBef>
                <a:spcPts val="0"/>
              </a:spcBef>
              <a:spcAft>
                <a:spcPts val="0"/>
              </a:spcAft>
              <a:buNone/>
            </a:pPr>
            <a:r>
              <a:t/>
            </a:r>
            <a:endParaRPr sz="1800"/>
          </a:p>
          <a:p>
            <a:pPr indent="0" lvl="0" marL="0" marR="0" rtl="0" algn="l">
              <a:lnSpc>
                <a:spcPct val="100000"/>
              </a:lnSpc>
              <a:spcBef>
                <a:spcPts val="0"/>
              </a:spcBef>
              <a:spcAft>
                <a:spcPts val="0"/>
              </a:spcAft>
              <a:buNone/>
            </a:pPr>
            <a:r>
              <a:rPr b="1" lang="en-IN" sz="2400">
                <a:solidFill>
                  <a:srgbClr val="000000"/>
                </a:solidFill>
                <a:latin typeface="Arial"/>
                <a:ea typeface="Arial"/>
                <a:cs typeface="Arial"/>
                <a:sym typeface="Arial"/>
              </a:rPr>
              <a:t>Seven Bridges of Konigsberg</a:t>
            </a:r>
            <a:r>
              <a:rPr lang="en-IN" sz="2400">
                <a:solidFill>
                  <a:srgbClr val="000000"/>
                </a:solidFill>
                <a:latin typeface="Arial"/>
                <a:ea typeface="Arial"/>
                <a:cs typeface="Arial"/>
                <a:sym typeface="Arial"/>
              </a:rPr>
              <a:t>: Starting from a point on land, walk through all the seven bridges exactly once and return to the starting point. It essentially means, is the graph shown below has an Euler circuit?</a:t>
            </a:r>
            <a:endParaRPr sz="1800"/>
          </a:p>
        </p:txBody>
      </p:sp>
      <p:pic>
        <p:nvPicPr>
          <p:cNvPr id="677" name="Google Shape;677;p108"/>
          <p:cNvPicPr preferRelativeResize="0"/>
          <p:nvPr/>
        </p:nvPicPr>
        <p:blipFill rotWithShape="1">
          <a:blip r:embed="rId3">
            <a:alphaModFix/>
          </a:blip>
          <a:srcRect b="0" l="0" r="0" t="0"/>
          <a:stretch/>
        </p:blipFill>
        <p:spPr>
          <a:xfrm>
            <a:off x="271080" y="3107880"/>
            <a:ext cx="4654800" cy="2898360"/>
          </a:xfrm>
          <a:prstGeom prst="rect">
            <a:avLst/>
          </a:prstGeom>
          <a:noFill/>
          <a:ln>
            <a:noFill/>
          </a:ln>
        </p:spPr>
      </p:pic>
      <p:pic>
        <p:nvPicPr>
          <p:cNvPr id="678" name="Google Shape;678;p108"/>
          <p:cNvPicPr preferRelativeResize="0"/>
          <p:nvPr/>
        </p:nvPicPr>
        <p:blipFill rotWithShape="1">
          <a:blip r:embed="rId4">
            <a:alphaModFix/>
          </a:blip>
          <a:srcRect b="0" l="0" r="0" t="0"/>
          <a:stretch/>
        </p:blipFill>
        <p:spPr>
          <a:xfrm>
            <a:off x="4926960" y="3107880"/>
            <a:ext cx="3118320" cy="2898360"/>
          </a:xfrm>
          <a:prstGeom prst="rect">
            <a:avLst/>
          </a:prstGeom>
          <a:noFill/>
          <a:ln>
            <a:noFill/>
          </a:ln>
        </p:spPr>
      </p:pic>
    </p:spTree>
  </p:cSld>
  <p:clrMapOvr>
    <a:masterClrMapping/>
  </p:clrMapOvr>
</p:sld>
</file>

<file path=ppt/slides/slide10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2" name="Shape 682"/>
        <p:cNvGrpSpPr/>
        <p:nvPr/>
      </p:nvGrpSpPr>
      <p:grpSpPr>
        <a:xfrm>
          <a:off x="0" y="0"/>
          <a:ext cx="0" cy="0"/>
          <a:chOff x="0" y="0"/>
          <a:chExt cx="0" cy="0"/>
        </a:xfrm>
      </p:grpSpPr>
      <p:sp>
        <p:nvSpPr>
          <p:cNvPr id="683" name="Google Shape;683;p109"/>
          <p:cNvSpPr/>
          <p:nvPr/>
        </p:nvSpPr>
        <p:spPr>
          <a:xfrm>
            <a:off x="271080" y="271080"/>
            <a:ext cx="8596440" cy="86544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None/>
            </a:pPr>
            <a:r>
              <a:rPr b="1" lang="en-IN" sz="2400">
                <a:solidFill>
                  <a:srgbClr val="000000"/>
                </a:solidFill>
                <a:latin typeface="Arial"/>
                <a:ea typeface="Arial"/>
                <a:cs typeface="Arial"/>
                <a:sym typeface="Arial"/>
              </a:rPr>
              <a:t>Euler Circuit/Path in a connected multigraph:</a:t>
            </a:r>
            <a:endParaRPr sz="1800"/>
          </a:p>
          <a:p>
            <a:pPr indent="0" lvl="0" marL="0" marR="0" rtl="0" algn="l">
              <a:lnSpc>
                <a:spcPct val="100000"/>
              </a:lnSpc>
              <a:spcBef>
                <a:spcPts val="0"/>
              </a:spcBef>
              <a:spcAft>
                <a:spcPts val="0"/>
              </a:spcAft>
              <a:buNone/>
            </a:pPr>
            <a:r>
              <a:rPr lang="en-IN" sz="2400">
                <a:solidFill>
                  <a:srgbClr val="000000"/>
                </a:solidFill>
                <a:latin typeface="Arial"/>
                <a:ea typeface="Arial"/>
                <a:cs typeface="Arial"/>
                <a:sym typeface="Arial"/>
              </a:rPr>
              <a:t>A simple circuit/path containing every edge of the graph.</a:t>
            </a:r>
            <a:endParaRPr sz="1800"/>
          </a:p>
        </p:txBody>
      </p:sp>
      <p:pic>
        <p:nvPicPr>
          <p:cNvPr id="684" name="Google Shape;684;p109"/>
          <p:cNvPicPr preferRelativeResize="0"/>
          <p:nvPr/>
        </p:nvPicPr>
        <p:blipFill rotWithShape="1">
          <a:blip r:embed="rId3">
            <a:alphaModFix/>
          </a:blip>
          <a:srcRect b="0" l="0" r="0" t="0"/>
          <a:stretch/>
        </p:blipFill>
        <p:spPr>
          <a:xfrm>
            <a:off x="437400" y="1137600"/>
            <a:ext cx="7071840" cy="5209200"/>
          </a:xfrm>
          <a:prstGeom prst="rect">
            <a:avLst/>
          </a:prstGeom>
          <a:noFill/>
          <a:ln>
            <a:noFill/>
          </a:ln>
        </p:spPr>
      </p:pic>
    </p:spTree>
  </p:cSld>
  <p:clrMapOvr>
    <a:masterClrMapping/>
  </p:clrMapOvr>
</p:sld>
</file>

<file path=ppt/slides/slide10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8" name="Shape 688"/>
        <p:cNvGrpSpPr/>
        <p:nvPr/>
      </p:nvGrpSpPr>
      <p:grpSpPr>
        <a:xfrm>
          <a:off x="0" y="0"/>
          <a:ext cx="0" cy="0"/>
          <a:chOff x="0" y="0"/>
          <a:chExt cx="0" cy="0"/>
        </a:xfrm>
      </p:grpSpPr>
      <p:sp>
        <p:nvSpPr>
          <p:cNvPr id="689" name="Google Shape;689;p110"/>
          <p:cNvSpPr/>
          <p:nvPr/>
        </p:nvSpPr>
        <p:spPr>
          <a:xfrm>
            <a:off x="271080" y="271080"/>
            <a:ext cx="8596440" cy="270108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None/>
            </a:pPr>
            <a:r>
              <a:rPr b="1" lang="en-IN" sz="2400">
                <a:solidFill>
                  <a:srgbClr val="000000"/>
                </a:solidFill>
                <a:latin typeface="Arial"/>
                <a:ea typeface="Arial"/>
                <a:cs typeface="Arial"/>
                <a:sym typeface="Arial"/>
              </a:rPr>
              <a:t>Euler Circuit/Path in a connected multigraph:</a:t>
            </a:r>
            <a:endParaRPr sz="1800"/>
          </a:p>
          <a:p>
            <a:pPr indent="0" lvl="0" marL="0" marR="0" rtl="0" algn="l">
              <a:lnSpc>
                <a:spcPct val="100000"/>
              </a:lnSpc>
              <a:spcBef>
                <a:spcPts val="0"/>
              </a:spcBef>
              <a:spcAft>
                <a:spcPts val="0"/>
              </a:spcAft>
              <a:buNone/>
            </a:pPr>
            <a:r>
              <a:rPr lang="en-IN" sz="2400">
                <a:solidFill>
                  <a:srgbClr val="000000"/>
                </a:solidFill>
                <a:latin typeface="Arial"/>
                <a:ea typeface="Arial"/>
                <a:cs typeface="Arial"/>
                <a:sym typeface="Arial"/>
              </a:rPr>
              <a:t>A simple circuit/path containing every edge of the graph.</a:t>
            </a:r>
            <a:endParaRPr sz="1800"/>
          </a:p>
          <a:p>
            <a:pPr indent="0" lvl="0" marL="0" marR="0" rtl="0" algn="l">
              <a:lnSpc>
                <a:spcPct val="100000"/>
              </a:lnSpc>
              <a:spcBef>
                <a:spcPts val="0"/>
              </a:spcBef>
              <a:spcAft>
                <a:spcPts val="0"/>
              </a:spcAft>
              <a:buNone/>
            </a:pPr>
            <a:r>
              <a:t/>
            </a:r>
            <a:endParaRPr sz="1800"/>
          </a:p>
          <a:p>
            <a:pPr indent="0" lvl="0" marL="0" marR="0" rtl="0" algn="l">
              <a:lnSpc>
                <a:spcPct val="100000"/>
              </a:lnSpc>
              <a:spcBef>
                <a:spcPts val="0"/>
              </a:spcBef>
              <a:spcAft>
                <a:spcPts val="0"/>
              </a:spcAft>
              <a:buNone/>
            </a:pPr>
            <a:r>
              <a:rPr lang="en-IN" sz="2400">
                <a:solidFill>
                  <a:srgbClr val="000000"/>
                </a:solidFill>
                <a:latin typeface="Arial"/>
                <a:ea typeface="Arial"/>
                <a:cs typeface="Arial"/>
                <a:sym typeface="Arial"/>
              </a:rPr>
              <a:t>G</a:t>
            </a:r>
            <a:r>
              <a:rPr baseline="-25000" lang="en-IN" sz="2400">
                <a:solidFill>
                  <a:srgbClr val="000000"/>
                </a:solidFill>
                <a:latin typeface="Arial"/>
                <a:ea typeface="Arial"/>
                <a:cs typeface="Arial"/>
                <a:sym typeface="Arial"/>
              </a:rPr>
              <a:t>1</a:t>
            </a:r>
            <a:r>
              <a:rPr lang="en-IN" sz="2400">
                <a:solidFill>
                  <a:srgbClr val="000000"/>
                </a:solidFill>
                <a:latin typeface="Arial"/>
                <a:ea typeface="Arial"/>
                <a:cs typeface="Arial"/>
                <a:sym typeface="Arial"/>
              </a:rPr>
              <a:t> has an Euler circuit.</a:t>
            </a:r>
            <a:endParaRPr sz="1800"/>
          </a:p>
          <a:p>
            <a:pPr indent="0" lvl="0" marL="0" marR="0" rtl="0" algn="l">
              <a:lnSpc>
                <a:spcPct val="100000"/>
              </a:lnSpc>
              <a:spcBef>
                <a:spcPts val="0"/>
              </a:spcBef>
              <a:spcAft>
                <a:spcPts val="0"/>
              </a:spcAft>
              <a:buNone/>
            </a:pPr>
            <a:r>
              <a:rPr lang="en-IN" sz="2400">
                <a:solidFill>
                  <a:srgbClr val="000000"/>
                </a:solidFill>
                <a:latin typeface="Arial"/>
                <a:ea typeface="Arial"/>
                <a:cs typeface="Arial"/>
                <a:sym typeface="Arial"/>
              </a:rPr>
              <a:t>G</a:t>
            </a:r>
            <a:r>
              <a:rPr baseline="-25000" lang="en-IN" sz="2400">
                <a:solidFill>
                  <a:srgbClr val="000000"/>
                </a:solidFill>
                <a:latin typeface="Arial"/>
                <a:ea typeface="Arial"/>
                <a:cs typeface="Arial"/>
                <a:sym typeface="Arial"/>
              </a:rPr>
              <a:t>2</a:t>
            </a:r>
            <a:r>
              <a:rPr lang="en-IN" sz="2400">
                <a:solidFill>
                  <a:srgbClr val="000000"/>
                </a:solidFill>
                <a:latin typeface="Arial"/>
                <a:ea typeface="Arial"/>
                <a:cs typeface="Arial"/>
                <a:sym typeface="Arial"/>
              </a:rPr>
              <a:t> does not have any Euler circuits or Euler paths.</a:t>
            </a:r>
            <a:endParaRPr sz="1800"/>
          </a:p>
          <a:p>
            <a:pPr indent="0" lvl="0" marL="0" marR="0" rtl="0" algn="l">
              <a:lnSpc>
                <a:spcPct val="100000"/>
              </a:lnSpc>
              <a:spcBef>
                <a:spcPts val="0"/>
              </a:spcBef>
              <a:spcAft>
                <a:spcPts val="0"/>
              </a:spcAft>
              <a:buNone/>
            </a:pPr>
            <a:r>
              <a:rPr lang="en-IN" sz="2400">
                <a:solidFill>
                  <a:srgbClr val="000000"/>
                </a:solidFill>
                <a:latin typeface="Arial"/>
                <a:ea typeface="Arial"/>
                <a:cs typeface="Arial"/>
                <a:sym typeface="Arial"/>
              </a:rPr>
              <a:t>G</a:t>
            </a:r>
            <a:r>
              <a:rPr baseline="-25000" lang="en-IN" sz="2400">
                <a:solidFill>
                  <a:srgbClr val="000000"/>
                </a:solidFill>
                <a:latin typeface="Arial"/>
                <a:ea typeface="Arial"/>
                <a:cs typeface="Arial"/>
                <a:sym typeface="Arial"/>
              </a:rPr>
              <a:t>3</a:t>
            </a:r>
            <a:r>
              <a:rPr lang="en-IN" sz="2400">
                <a:solidFill>
                  <a:srgbClr val="000000"/>
                </a:solidFill>
                <a:latin typeface="Arial"/>
                <a:ea typeface="Arial"/>
                <a:cs typeface="Arial"/>
                <a:sym typeface="Arial"/>
              </a:rPr>
              <a:t> has an Euler path, but not an Euler circuit.</a:t>
            </a:r>
            <a:endParaRPr sz="1800"/>
          </a:p>
          <a:p>
            <a:pPr indent="0" lvl="0" marL="0" marR="0" rtl="0" algn="l">
              <a:lnSpc>
                <a:spcPct val="100000"/>
              </a:lnSpc>
              <a:spcBef>
                <a:spcPts val="0"/>
              </a:spcBef>
              <a:spcAft>
                <a:spcPts val="0"/>
              </a:spcAft>
              <a:buNone/>
            </a:pPr>
            <a:r>
              <a:t/>
            </a:r>
            <a:endParaRPr sz="1800"/>
          </a:p>
          <a:p>
            <a:pPr indent="0" lvl="0" marL="0" marR="0" rtl="0" algn="l">
              <a:lnSpc>
                <a:spcPct val="100000"/>
              </a:lnSpc>
              <a:spcBef>
                <a:spcPts val="0"/>
              </a:spcBef>
              <a:spcAft>
                <a:spcPts val="0"/>
              </a:spcAft>
              <a:buNone/>
            </a:pPr>
            <a:r>
              <a:t/>
            </a:r>
            <a:endParaRPr sz="1800"/>
          </a:p>
        </p:txBody>
      </p:sp>
      <p:pic>
        <p:nvPicPr>
          <p:cNvPr id="690" name="Google Shape;690;p110"/>
          <p:cNvPicPr preferRelativeResize="0"/>
          <p:nvPr/>
        </p:nvPicPr>
        <p:blipFill rotWithShape="1">
          <a:blip r:embed="rId3">
            <a:alphaModFix/>
          </a:blip>
          <a:srcRect b="0" l="0" r="0" t="0"/>
          <a:stretch/>
        </p:blipFill>
        <p:spPr>
          <a:xfrm>
            <a:off x="271080" y="2972880"/>
            <a:ext cx="8421840" cy="3294360"/>
          </a:xfrm>
          <a:prstGeom prst="rect">
            <a:avLst/>
          </a:prstGeom>
          <a:noFill/>
          <a:ln>
            <a:noFill/>
          </a:ln>
        </p:spPr>
      </p:pic>
    </p:spTree>
  </p:cSld>
  <p:clrMapOvr>
    <a:masterClrMapping/>
  </p:clrMapOvr>
</p:sld>
</file>

<file path=ppt/slides/slide10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4" name="Shape 694"/>
        <p:cNvGrpSpPr/>
        <p:nvPr/>
      </p:nvGrpSpPr>
      <p:grpSpPr>
        <a:xfrm>
          <a:off x="0" y="0"/>
          <a:ext cx="0" cy="0"/>
          <a:chOff x="0" y="0"/>
          <a:chExt cx="0" cy="0"/>
        </a:xfrm>
      </p:grpSpPr>
      <p:sp>
        <p:nvSpPr>
          <p:cNvPr id="695" name="Google Shape;695;p111"/>
          <p:cNvSpPr/>
          <p:nvPr/>
        </p:nvSpPr>
        <p:spPr>
          <a:xfrm>
            <a:off x="271080" y="271080"/>
            <a:ext cx="8596440" cy="592848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None/>
            </a:pPr>
            <a:r>
              <a:rPr lang="en-IN" sz="2400">
                <a:solidFill>
                  <a:srgbClr val="000000"/>
                </a:solidFill>
                <a:latin typeface="Arial"/>
                <a:ea typeface="Arial"/>
                <a:cs typeface="Arial"/>
                <a:sym typeface="Arial"/>
              </a:rPr>
              <a:t>Draw a picture in continuous motion without lifting a pen/pencil so that no part of the picture is retraced.</a:t>
            </a:r>
            <a:endParaRPr sz="1800"/>
          </a:p>
          <a:p>
            <a:pPr indent="0" lvl="0" marL="0" marR="0" rtl="0" algn="l">
              <a:lnSpc>
                <a:spcPct val="100000"/>
              </a:lnSpc>
              <a:spcBef>
                <a:spcPts val="0"/>
              </a:spcBef>
              <a:spcAft>
                <a:spcPts val="0"/>
              </a:spcAft>
              <a:buNone/>
            </a:pPr>
            <a:r>
              <a:t/>
            </a:r>
            <a:endParaRPr sz="1800"/>
          </a:p>
          <a:p>
            <a:pPr indent="0" lvl="0" marL="0" marR="0" rtl="0" algn="l">
              <a:lnSpc>
                <a:spcPct val="100000"/>
              </a:lnSpc>
              <a:spcBef>
                <a:spcPts val="0"/>
              </a:spcBef>
              <a:spcAft>
                <a:spcPts val="0"/>
              </a:spcAft>
              <a:buNone/>
            </a:pPr>
            <a:r>
              <a:t/>
            </a:r>
            <a:endParaRPr sz="1800"/>
          </a:p>
          <a:p>
            <a:pPr indent="0" lvl="0" marL="0" marR="0" rtl="0" algn="l">
              <a:lnSpc>
                <a:spcPct val="100000"/>
              </a:lnSpc>
              <a:spcBef>
                <a:spcPts val="0"/>
              </a:spcBef>
              <a:spcAft>
                <a:spcPts val="0"/>
              </a:spcAft>
              <a:buNone/>
            </a:pPr>
            <a:r>
              <a:t/>
            </a:r>
            <a:endParaRPr sz="1800"/>
          </a:p>
          <a:p>
            <a:pPr indent="0" lvl="0" marL="0" marR="0" rtl="0" algn="l">
              <a:lnSpc>
                <a:spcPct val="100000"/>
              </a:lnSpc>
              <a:spcBef>
                <a:spcPts val="0"/>
              </a:spcBef>
              <a:spcAft>
                <a:spcPts val="0"/>
              </a:spcAft>
              <a:buNone/>
            </a:pPr>
            <a:r>
              <a:t/>
            </a:r>
            <a:endParaRPr sz="1800"/>
          </a:p>
          <a:p>
            <a:pPr indent="0" lvl="0" marL="0" marR="0" rtl="0" algn="l">
              <a:lnSpc>
                <a:spcPct val="100000"/>
              </a:lnSpc>
              <a:spcBef>
                <a:spcPts val="0"/>
              </a:spcBef>
              <a:spcAft>
                <a:spcPts val="0"/>
              </a:spcAft>
              <a:buNone/>
            </a:pPr>
            <a:r>
              <a:t/>
            </a:r>
            <a:endParaRPr sz="1800"/>
          </a:p>
          <a:p>
            <a:pPr indent="0" lvl="0" marL="0" marR="0" rtl="0" algn="l">
              <a:lnSpc>
                <a:spcPct val="100000"/>
              </a:lnSpc>
              <a:spcBef>
                <a:spcPts val="0"/>
              </a:spcBef>
              <a:spcAft>
                <a:spcPts val="0"/>
              </a:spcAft>
              <a:buNone/>
            </a:pPr>
            <a:r>
              <a:t/>
            </a:r>
            <a:endParaRPr sz="1800"/>
          </a:p>
          <a:p>
            <a:pPr indent="0" lvl="0" marL="0" marR="0" rtl="0" algn="l">
              <a:lnSpc>
                <a:spcPct val="100000"/>
              </a:lnSpc>
              <a:spcBef>
                <a:spcPts val="0"/>
              </a:spcBef>
              <a:spcAft>
                <a:spcPts val="0"/>
              </a:spcAft>
              <a:buNone/>
            </a:pPr>
            <a:r>
              <a:t/>
            </a:r>
            <a:endParaRPr sz="1800"/>
          </a:p>
          <a:p>
            <a:pPr indent="0" lvl="0" marL="0" marR="0" rtl="0" algn="l">
              <a:lnSpc>
                <a:spcPct val="100000"/>
              </a:lnSpc>
              <a:spcBef>
                <a:spcPts val="0"/>
              </a:spcBef>
              <a:spcAft>
                <a:spcPts val="0"/>
              </a:spcAft>
              <a:buNone/>
            </a:pPr>
            <a:r>
              <a:t/>
            </a:r>
            <a:endParaRPr sz="1800"/>
          </a:p>
          <a:p>
            <a:pPr indent="0" lvl="0" marL="0" marR="0" rtl="0" algn="l">
              <a:lnSpc>
                <a:spcPct val="100000"/>
              </a:lnSpc>
              <a:spcBef>
                <a:spcPts val="0"/>
              </a:spcBef>
              <a:spcAft>
                <a:spcPts val="0"/>
              </a:spcAft>
              <a:buNone/>
            </a:pPr>
            <a:r>
              <a:t/>
            </a:r>
            <a:endParaRPr sz="1800"/>
          </a:p>
          <a:p>
            <a:pPr indent="0" lvl="0" marL="0" marR="0" rtl="0" algn="l">
              <a:lnSpc>
                <a:spcPct val="100000"/>
              </a:lnSpc>
              <a:spcBef>
                <a:spcPts val="0"/>
              </a:spcBef>
              <a:spcAft>
                <a:spcPts val="0"/>
              </a:spcAft>
              <a:buNone/>
            </a:pPr>
            <a:r>
              <a:t/>
            </a:r>
            <a:endParaRPr sz="1800"/>
          </a:p>
          <a:p>
            <a:pPr indent="0" lvl="0" marL="0" marR="0" rtl="0" algn="l">
              <a:lnSpc>
                <a:spcPct val="100000"/>
              </a:lnSpc>
              <a:spcBef>
                <a:spcPts val="0"/>
              </a:spcBef>
              <a:spcAft>
                <a:spcPts val="0"/>
              </a:spcAft>
              <a:buNone/>
            </a:pPr>
            <a:r>
              <a:t/>
            </a:r>
            <a:endParaRPr sz="1800"/>
          </a:p>
          <a:p>
            <a:pPr indent="0" lvl="0" marL="0" marR="0" rtl="0" algn="l">
              <a:lnSpc>
                <a:spcPct val="100000"/>
              </a:lnSpc>
              <a:spcBef>
                <a:spcPts val="0"/>
              </a:spcBef>
              <a:spcAft>
                <a:spcPts val="0"/>
              </a:spcAft>
              <a:buNone/>
            </a:pPr>
            <a:r>
              <a:t/>
            </a:r>
            <a:endParaRPr sz="1800"/>
          </a:p>
          <a:p>
            <a:pPr indent="0" lvl="0" marL="0" marR="0" rtl="0" algn="l">
              <a:lnSpc>
                <a:spcPct val="100000"/>
              </a:lnSpc>
              <a:spcBef>
                <a:spcPts val="0"/>
              </a:spcBef>
              <a:spcAft>
                <a:spcPts val="0"/>
              </a:spcAft>
              <a:buNone/>
            </a:pPr>
            <a:r>
              <a:rPr lang="en-IN" sz="2400">
                <a:solidFill>
                  <a:srgbClr val="000000"/>
                </a:solidFill>
                <a:latin typeface="Arial"/>
                <a:ea typeface="Arial"/>
                <a:cs typeface="Arial"/>
                <a:sym typeface="Arial"/>
              </a:rPr>
              <a:t>It essentially means, draw the graph which has an Euler circuit or an Euler path.</a:t>
            </a:r>
            <a:endParaRPr sz="1800"/>
          </a:p>
        </p:txBody>
      </p:sp>
      <p:pic>
        <p:nvPicPr>
          <p:cNvPr id="696" name="Google Shape;696;p111"/>
          <p:cNvPicPr preferRelativeResize="0"/>
          <p:nvPr/>
        </p:nvPicPr>
        <p:blipFill rotWithShape="1">
          <a:blip r:embed="rId3">
            <a:alphaModFix/>
          </a:blip>
          <a:srcRect b="0" l="0" r="0" t="0"/>
          <a:stretch/>
        </p:blipFill>
        <p:spPr>
          <a:xfrm>
            <a:off x="2136960" y="1244880"/>
            <a:ext cx="3319560" cy="377568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pic>
        <p:nvPicPr>
          <p:cNvPr id="162" name="Google Shape;162;p11"/>
          <p:cNvPicPr preferRelativeResize="0"/>
          <p:nvPr/>
        </p:nvPicPr>
        <p:blipFill rotWithShape="1">
          <a:blip r:embed="rId3">
            <a:alphaModFix/>
          </a:blip>
          <a:srcRect b="0" l="0" r="0" t="0"/>
          <a:stretch/>
        </p:blipFill>
        <p:spPr>
          <a:xfrm>
            <a:off x="0" y="0"/>
            <a:ext cx="9142920" cy="6014520"/>
          </a:xfrm>
          <a:prstGeom prst="rect">
            <a:avLst/>
          </a:prstGeom>
          <a:noFill/>
          <a:ln>
            <a:noFill/>
          </a:ln>
        </p:spPr>
      </p:pic>
    </p:spTree>
  </p:cSld>
  <p:clrMapOvr>
    <a:masterClrMapping/>
  </p:clrMapOvr>
</p:sld>
</file>

<file path=ppt/slides/slide1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0" name="Shape 700"/>
        <p:cNvGrpSpPr/>
        <p:nvPr/>
      </p:nvGrpSpPr>
      <p:grpSpPr>
        <a:xfrm>
          <a:off x="0" y="0"/>
          <a:ext cx="0" cy="0"/>
          <a:chOff x="0" y="0"/>
          <a:chExt cx="0" cy="0"/>
        </a:xfrm>
      </p:grpSpPr>
      <p:pic>
        <p:nvPicPr>
          <p:cNvPr id="701" name="Google Shape;701;p112"/>
          <p:cNvPicPr preferRelativeResize="0"/>
          <p:nvPr/>
        </p:nvPicPr>
        <p:blipFill rotWithShape="1">
          <a:blip r:embed="rId3">
            <a:alphaModFix/>
          </a:blip>
          <a:srcRect b="0" l="0" r="0" t="0"/>
          <a:stretch/>
        </p:blipFill>
        <p:spPr>
          <a:xfrm>
            <a:off x="1356480" y="1338120"/>
            <a:ext cx="6639480" cy="3765960"/>
          </a:xfrm>
          <a:prstGeom prst="rect">
            <a:avLst/>
          </a:prstGeom>
          <a:noFill/>
          <a:ln>
            <a:noFill/>
          </a:ln>
        </p:spPr>
      </p:pic>
      <p:sp>
        <p:nvSpPr>
          <p:cNvPr id="702" name="Google Shape;702;p112"/>
          <p:cNvSpPr/>
          <p:nvPr/>
        </p:nvSpPr>
        <p:spPr>
          <a:xfrm>
            <a:off x="271080" y="271080"/>
            <a:ext cx="8596440" cy="173232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None/>
            </a:pPr>
            <a:r>
              <a:rPr lang="en-IN" sz="2400">
                <a:solidFill>
                  <a:srgbClr val="000000"/>
                </a:solidFill>
                <a:latin typeface="Arial"/>
                <a:ea typeface="Arial"/>
                <a:cs typeface="Arial"/>
                <a:sym typeface="Arial"/>
              </a:rPr>
              <a:t>Draw a picture in continuous motion without lifting a pen/pencil so that no part of the picture is retraced.</a:t>
            </a:r>
            <a:endParaRPr sz="1800"/>
          </a:p>
          <a:p>
            <a:pPr indent="0" lvl="0" marL="0" marR="0" rtl="0" algn="l">
              <a:lnSpc>
                <a:spcPct val="100000"/>
              </a:lnSpc>
              <a:spcBef>
                <a:spcPts val="0"/>
              </a:spcBef>
              <a:spcAft>
                <a:spcPts val="0"/>
              </a:spcAft>
              <a:buNone/>
            </a:pPr>
            <a:r>
              <a:t/>
            </a:r>
            <a:endParaRPr sz="1800"/>
          </a:p>
          <a:p>
            <a:pPr indent="0" lvl="0" marL="0" marR="0" rtl="0" algn="l">
              <a:lnSpc>
                <a:spcPct val="100000"/>
              </a:lnSpc>
              <a:spcBef>
                <a:spcPts val="0"/>
              </a:spcBef>
              <a:spcAft>
                <a:spcPts val="0"/>
              </a:spcAft>
              <a:buNone/>
            </a:pPr>
            <a:r>
              <a:t/>
            </a:r>
            <a:endParaRPr sz="1800"/>
          </a:p>
          <a:p>
            <a:pPr indent="0" lvl="0" marL="0" marR="0" rtl="0" algn="l">
              <a:lnSpc>
                <a:spcPct val="100000"/>
              </a:lnSpc>
              <a:spcBef>
                <a:spcPts val="0"/>
              </a:spcBef>
              <a:spcAft>
                <a:spcPts val="0"/>
              </a:spcAft>
              <a:buNone/>
            </a:pPr>
            <a:r>
              <a:t/>
            </a:r>
            <a:endParaRPr sz="1800"/>
          </a:p>
          <a:p>
            <a:pPr indent="0" lvl="0" marL="0" marR="0" rtl="0" algn="l">
              <a:lnSpc>
                <a:spcPct val="100000"/>
              </a:lnSpc>
              <a:spcBef>
                <a:spcPts val="0"/>
              </a:spcBef>
              <a:spcAft>
                <a:spcPts val="0"/>
              </a:spcAft>
              <a:buNone/>
            </a:pPr>
            <a:r>
              <a:t/>
            </a:r>
            <a:endParaRPr sz="1800"/>
          </a:p>
          <a:p>
            <a:pPr indent="0" lvl="0" marL="0" marR="0" rtl="0" algn="l">
              <a:lnSpc>
                <a:spcPct val="100000"/>
              </a:lnSpc>
              <a:spcBef>
                <a:spcPts val="0"/>
              </a:spcBef>
              <a:spcAft>
                <a:spcPts val="0"/>
              </a:spcAft>
              <a:buNone/>
            </a:pPr>
            <a:r>
              <a:t/>
            </a:r>
            <a:endParaRPr sz="1800"/>
          </a:p>
          <a:p>
            <a:pPr indent="0" lvl="0" marL="0" marR="0" rtl="0" algn="l">
              <a:lnSpc>
                <a:spcPct val="100000"/>
              </a:lnSpc>
              <a:spcBef>
                <a:spcPts val="0"/>
              </a:spcBef>
              <a:spcAft>
                <a:spcPts val="0"/>
              </a:spcAft>
              <a:buNone/>
            </a:pPr>
            <a:r>
              <a:t/>
            </a:r>
            <a:endParaRPr sz="1800"/>
          </a:p>
          <a:p>
            <a:pPr indent="0" lvl="0" marL="0" marR="0" rtl="0" algn="l">
              <a:lnSpc>
                <a:spcPct val="100000"/>
              </a:lnSpc>
              <a:spcBef>
                <a:spcPts val="0"/>
              </a:spcBef>
              <a:spcAft>
                <a:spcPts val="0"/>
              </a:spcAft>
              <a:buNone/>
            </a:pPr>
            <a:r>
              <a:t/>
            </a:r>
            <a:endParaRPr sz="1800"/>
          </a:p>
          <a:p>
            <a:pPr indent="0" lvl="0" marL="0" marR="0" rtl="0" algn="l">
              <a:lnSpc>
                <a:spcPct val="100000"/>
              </a:lnSpc>
              <a:spcBef>
                <a:spcPts val="0"/>
              </a:spcBef>
              <a:spcAft>
                <a:spcPts val="0"/>
              </a:spcAft>
              <a:buNone/>
            </a:pPr>
            <a:r>
              <a:t/>
            </a:r>
            <a:endParaRPr sz="1800"/>
          </a:p>
          <a:p>
            <a:pPr indent="0" lvl="0" marL="0" marR="0" rtl="0" algn="l">
              <a:lnSpc>
                <a:spcPct val="100000"/>
              </a:lnSpc>
              <a:spcBef>
                <a:spcPts val="0"/>
              </a:spcBef>
              <a:spcAft>
                <a:spcPts val="0"/>
              </a:spcAft>
              <a:buNone/>
            </a:pPr>
            <a:r>
              <a:t/>
            </a:r>
            <a:endParaRPr sz="1800"/>
          </a:p>
          <a:p>
            <a:pPr indent="0" lvl="0" marL="0" marR="0" rtl="0" algn="l">
              <a:lnSpc>
                <a:spcPct val="100000"/>
              </a:lnSpc>
              <a:spcBef>
                <a:spcPts val="0"/>
              </a:spcBef>
              <a:spcAft>
                <a:spcPts val="0"/>
              </a:spcAft>
              <a:buNone/>
            </a:pPr>
            <a:r>
              <a:t/>
            </a:r>
            <a:endParaRPr sz="1800"/>
          </a:p>
          <a:p>
            <a:pPr indent="0" lvl="0" marL="0" marR="0" rtl="0" algn="l">
              <a:lnSpc>
                <a:spcPct val="100000"/>
              </a:lnSpc>
              <a:spcBef>
                <a:spcPts val="0"/>
              </a:spcBef>
              <a:spcAft>
                <a:spcPts val="0"/>
              </a:spcAft>
              <a:buNone/>
            </a:pPr>
            <a:r>
              <a:t/>
            </a:r>
            <a:endParaRPr sz="1800"/>
          </a:p>
          <a:p>
            <a:pPr indent="0" lvl="0" marL="0" marR="0" rtl="0" algn="l">
              <a:lnSpc>
                <a:spcPct val="100000"/>
              </a:lnSpc>
              <a:spcBef>
                <a:spcPts val="0"/>
              </a:spcBef>
              <a:spcAft>
                <a:spcPts val="0"/>
              </a:spcAft>
              <a:buNone/>
            </a:pPr>
            <a:r>
              <a:t/>
            </a:r>
            <a:endParaRPr sz="1800"/>
          </a:p>
          <a:p>
            <a:pPr indent="0" lvl="0" marL="0" marR="0" rtl="0" algn="l">
              <a:lnSpc>
                <a:spcPct val="100000"/>
              </a:lnSpc>
              <a:spcBef>
                <a:spcPts val="0"/>
              </a:spcBef>
              <a:spcAft>
                <a:spcPts val="0"/>
              </a:spcAft>
              <a:buNone/>
            </a:pPr>
            <a:r>
              <a:rPr lang="en-IN" sz="2400">
                <a:solidFill>
                  <a:srgbClr val="000000"/>
                </a:solidFill>
                <a:latin typeface="Arial"/>
                <a:ea typeface="Arial"/>
                <a:cs typeface="Arial"/>
                <a:sym typeface="Arial"/>
              </a:rPr>
              <a:t>It essentially means, draw the graph which has an Euler circuit or an Euler path.</a:t>
            </a:r>
            <a:endParaRPr sz="1800"/>
          </a:p>
        </p:txBody>
      </p:sp>
    </p:spTree>
  </p:cSld>
  <p:clrMapOvr>
    <a:masterClrMapping/>
  </p:clrMapOvr>
</p:sld>
</file>

<file path=ppt/slides/slide1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6" name="Shape 706"/>
        <p:cNvGrpSpPr/>
        <p:nvPr/>
      </p:nvGrpSpPr>
      <p:grpSpPr>
        <a:xfrm>
          <a:off x="0" y="0"/>
          <a:ext cx="0" cy="0"/>
          <a:chOff x="0" y="0"/>
          <a:chExt cx="0" cy="0"/>
        </a:xfrm>
      </p:grpSpPr>
      <p:sp>
        <p:nvSpPr>
          <p:cNvPr id="707" name="Google Shape;707;p113"/>
          <p:cNvSpPr/>
          <p:nvPr/>
        </p:nvSpPr>
        <p:spPr>
          <a:xfrm>
            <a:off x="67680" y="271080"/>
            <a:ext cx="9075600" cy="592848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None/>
            </a:pPr>
            <a:r>
              <a:rPr b="1" lang="en-IN" sz="2400">
                <a:solidFill>
                  <a:srgbClr val="000000"/>
                </a:solidFill>
                <a:latin typeface="Arial"/>
                <a:ea typeface="Arial"/>
                <a:cs typeface="Arial"/>
                <a:sym typeface="Arial"/>
              </a:rPr>
              <a:t>Theorem:</a:t>
            </a:r>
            <a:r>
              <a:rPr lang="en-IN" sz="2400">
                <a:solidFill>
                  <a:srgbClr val="000000"/>
                </a:solidFill>
                <a:latin typeface="Arial"/>
                <a:ea typeface="Arial"/>
                <a:cs typeface="Arial"/>
                <a:sym typeface="Arial"/>
              </a:rPr>
              <a:t> </a:t>
            </a:r>
            <a:endParaRPr sz="1800"/>
          </a:p>
          <a:p>
            <a:pPr indent="0" lvl="0" marL="0" marR="0" rtl="0" algn="l">
              <a:lnSpc>
                <a:spcPct val="100000"/>
              </a:lnSpc>
              <a:spcBef>
                <a:spcPts val="0"/>
              </a:spcBef>
              <a:spcAft>
                <a:spcPts val="0"/>
              </a:spcAft>
              <a:buNone/>
            </a:pPr>
            <a:r>
              <a:rPr lang="en-IN" sz="2400">
                <a:solidFill>
                  <a:srgbClr val="000000"/>
                </a:solidFill>
                <a:latin typeface="Arial"/>
                <a:ea typeface="Arial"/>
                <a:cs typeface="Arial"/>
                <a:sym typeface="Arial"/>
              </a:rPr>
              <a:t>A connected multigraph with at least two vertices has an </a:t>
            </a:r>
            <a:r>
              <a:rPr b="1" lang="en-IN" sz="2400">
                <a:solidFill>
                  <a:srgbClr val="000000"/>
                </a:solidFill>
                <a:latin typeface="Arial"/>
                <a:ea typeface="Arial"/>
                <a:cs typeface="Arial"/>
                <a:sym typeface="Arial"/>
              </a:rPr>
              <a:t>Euler circuit</a:t>
            </a:r>
            <a:r>
              <a:rPr lang="en-IN" sz="2400">
                <a:solidFill>
                  <a:srgbClr val="000000"/>
                </a:solidFill>
                <a:latin typeface="Arial"/>
                <a:ea typeface="Arial"/>
                <a:cs typeface="Arial"/>
                <a:sym typeface="Arial"/>
              </a:rPr>
              <a:t> if and only if each of its vertices has </a:t>
            </a:r>
            <a:r>
              <a:rPr b="1" lang="en-IN" sz="2400">
                <a:solidFill>
                  <a:srgbClr val="000000"/>
                </a:solidFill>
                <a:latin typeface="Arial"/>
                <a:ea typeface="Arial"/>
                <a:cs typeface="Arial"/>
                <a:sym typeface="Arial"/>
              </a:rPr>
              <a:t>even degree</a:t>
            </a:r>
            <a:r>
              <a:rPr lang="en-IN" sz="2400">
                <a:solidFill>
                  <a:srgbClr val="000000"/>
                </a:solidFill>
                <a:latin typeface="Arial"/>
                <a:ea typeface="Arial"/>
                <a:cs typeface="Arial"/>
                <a:sym typeface="Arial"/>
              </a:rPr>
              <a:t>.</a:t>
            </a:r>
            <a:endParaRPr sz="1800"/>
          </a:p>
          <a:p>
            <a:pPr indent="0" lvl="0" marL="0" marR="0" rtl="0" algn="l">
              <a:lnSpc>
                <a:spcPct val="100000"/>
              </a:lnSpc>
              <a:spcBef>
                <a:spcPts val="0"/>
              </a:spcBef>
              <a:spcAft>
                <a:spcPts val="0"/>
              </a:spcAft>
              <a:buNone/>
            </a:pPr>
            <a:r>
              <a:t/>
            </a:r>
            <a:endParaRPr sz="1800"/>
          </a:p>
          <a:p>
            <a:pPr indent="0" lvl="0" marL="0" marR="0" rtl="0" algn="l">
              <a:lnSpc>
                <a:spcPct val="100000"/>
              </a:lnSpc>
              <a:spcBef>
                <a:spcPts val="0"/>
              </a:spcBef>
              <a:spcAft>
                <a:spcPts val="0"/>
              </a:spcAft>
              <a:buNone/>
            </a:pPr>
            <a:r>
              <a:rPr lang="en-IN" sz="2400">
                <a:solidFill>
                  <a:srgbClr val="000000"/>
                </a:solidFill>
                <a:latin typeface="Arial"/>
                <a:ea typeface="Arial"/>
                <a:cs typeface="Arial"/>
                <a:sym typeface="Arial"/>
              </a:rPr>
              <a:t>To prove: </a:t>
            </a:r>
            <a:endParaRPr sz="1800"/>
          </a:p>
          <a:p>
            <a:pPr indent="0" lvl="0" marL="0" marR="0" rtl="0" algn="l">
              <a:lnSpc>
                <a:spcPct val="100000"/>
              </a:lnSpc>
              <a:spcBef>
                <a:spcPts val="0"/>
              </a:spcBef>
              <a:spcAft>
                <a:spcPts val="0"/>
              </a:spcAft>
              <a:buNone/>
            </a:pPr>
            <a:r>
              <a:rPr lang="en-IN" sz="2400">
                <a:solidFill>
                  <a:srgbClr val="000000"/>
                </a:solidFill>
                <a:latin typeface="Arial"/>
                <a:ea typeface="Arial"/>
                <a:cs typeface="Arial"/>
                <a:sym typeface="Arial"/>
              </a:rPr>
              <a:t>“It has an Euler circuit → each of its vertices has even degree”</a:t>
            </a:r>
            <a:endParaRPr sz="1800"/>
          </a:p>
          <a:p>
            <a:pPr indent="0" lvl="0" marL="0" marR="0" rtl="0" algn="l">
              <a:lnSpc>
                <a:spcPct val="100000"/>
              </a:lnSpc>
              <a:spcBef>
                <a:spcPts val="0"/>
              </a:spcBef>
              <a:spcAft>
                <a:spcPts val="0"/>
              </a:spcAft>
              <a:buNone/>
            </a:pPr>
            <a:r>
              <a:rPr lang="en-IN" sz="2400">
                <a:solidFill>
                  <a:srgbClr val="000000"/>
                </a:solidFill>
                <a:latin typeface="Arial"/>
                <a:ea typeface="Arial"/>
                <a:cs typeface="Arial"/>
                <a:sym typeface="Arial"/>
              </a:rPr>
              <a:t>OR</a:t>
            </a:r>
            <a:endParaRPr sz="1800"/>
          </a:p>
          <a:p>
            <a:pPr indent="0" lvl="0" marL="0" marR="0" rtl="0" algn="l">
              <a:lnSpc>
                <a:spcPct val="100000"/>
              </a:lnSpc>
              <a:spcBef>
                <a:spcPts val="0"/>
              </a:spcBef>
              <a:spcAft>
                <a:spcPts val="0"/>
              </a:spcAft>
              <a:buNone/>
            </a:pPr>
            <a:r>
              <a:rPr lang="en-IN" sz="2400">
                <a:solidFill>
                  <a:srgbClr val="000000"/>
                </a:solidFill>
                <a:latin typeface="Arial"/>
                <a:ea typeface="Arial"/>
                <a:cs typeface="Arial"/>
                <a:sym typeface="Arial"/>
              </a:rPr>
              <a:t>“There is vertex of odd degree → It does not have an Euler ckt”</a:t>
            </a:r>
            <a:endParaRPr sz="1800"/>
          </a:p>
          <a:p>
            <a:pPr indent="0" lvl="0" marL="0" marR="0" rtl="0" algn="l">
              <a:lnSpc>
                <a:spcPct val="100000"/>
              </a:lnSpc>
              <a:spcBef>
                <a:spcPts val="0"/>
              </a:spcBef>
              <a:spcAft>
                <a:spcPts val="0"/>
              </a:spcAft>
              <a:buNone/>
            </a:pPr>
            <a:r>
              <a:t/>
            </a:r>
            <a:endParaRPr sz="1800"/>
          </a:p>
          <a:p>
            <a:pPr indent="0" lvl="0" marL="0" marR="0" rtl="0" algn="l">
              <a:lnSpc>
                <a:spcPct val="100000"/>
              </a:lnSpc>
              <a:spcBef>
                <a:spcPts val="0"/>
              </a:spcBef>
              <a:spcAft>
                <a:spcPts val="0"/>
              </a:spcAft>
              <a:buNone/>
            </a:pPr>
            <a:r>
              <a:rPr lang="en-IN" sz="2400">
                <a:solidFill>
                  <a:srgbClr val="000000"/>
                </a:solidFill>
                <a:latin typeface="Arial"/>
                <a:ea typeface="Arial"/>
                <a:cs typeface="Arial"/>
                <a:sym typeface="Arial"/>
              </a:rPr>
              <a:t>AND (its converse statement)</a:t>
            </a:r>
            <a:endParaRPr sz="1800"/>
          </a:p>
          <a:p>
            <a:pPr indent="0" lvl="0" marL="0" marR="0" rtl="0" algn="l">
              <a:lnSpc>
                <a:spcPct val="100000"/>
              </a:lnSpc>
              <a:spcBef>
                <a:spcPts val="0"/>
              </a:spcBef>
              <a:spcAft>
                <a:spcPts val="0"/>
              </a:spcAft>
              <a:buNone/>
            </a:pPr>
            <a:r>
              <a:t/>
            </a:r>
            <a:endParaRPr sz="1800"/>
          </a:p>
          <a:p>
            <a:pPr indent="0" lvl="0" marL="0" marR="0" rtl="0" algn="l">
              <a:lnSpc>
                <a:spcPct val="100000"/>
              </a:lnSpc>
              <a:spcBef>
                <a:spcPts val="0"/>
              </a:spcBef>
              <a:spcAft>
                <a:spcPts val="0"/>
              </a:spcAft>
              <a:buNone/>
            </a:pPr>
            <a:r>
              <a:rPr lang="en-IN" sz="2400">
                <a:solidFill>
                  <a:srgbClr val="000000"/>
                </a:solidFill>
                <a:latin typeface="Arial"/>
                <a:ea typeface="Arial"/>
                <a:cs typeface="Arial"/>
                <a:sym typeface="Arial"/>
              </a:rPr>
              <a:t>“Each of its vertices has even degree → It has an Euler circuit”.</a:t>
            </a:r>
            <a:endParaRPr sz="1800"/>
          </a:p>
          <a:p>
            <a:pPr indent="0" lvl="0" marL="0" marR="0" rtl="0" algn="l">
              <a:lnSpc>
                <a:spcPct val="100000"/>
              </a:lnSpc>
              <a:spcBef>
                <a:spcPts val="0"/>
              </a:spcBef>
              <a:spcAft>
                <a:spcPts val="0"/>
              </a:spcAft>
              <a:buNone/>
            </a:pPr>
            <a:r>
              <a:t/>
            </a:r>
            <a:endParaRPr sz="1800"/>
          </a:p>
          <a:p>
            <a:pPr indent="0" lvl="0" marL="0" marR="0" rtl="0" algn="l">
              <a:lnSpc>
                <a:spcPct val="100000"/>
              </a:lnSpc>
              <a:spcBef>
                <a:spcPts val="0"/>
              </a:spcBef>
              <a:spcAft>
                <a:spcPts val="0"/>
              </a:spcAft>
              <a:buNone/>
            </a:pPr>
            <a:r>
              <a:t/>
            </a:r>
            <a:endParaRPr sz="1800"/>
          </a:p>
        </p:txBody>
      </p:sp>
    </p:spTree>
  </p:cSld>
  <p:clrMapOvr>
    <a:masterClrMapping/>
  </p:clrMapOvr>
</p:sld>
</file>

<file path=ppt/slides/slide1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1" name="Shape 711"/>
        <p:cNvGrpSpPr/>
        <p:nvPr/>
      </p:nvGrpSpPr>
      <p:grpSpPr>
        <a:xfrm>
          <a:off x="0" y="0"/>
          <a:ext cx="0" cy="0"/>
          <a:chOff x="0" y="0"/>
          <a:chExt cx="0" cy="0"/>
        </a:xfrm>
      </p:grpSpPr>
      <p:sp>
        <p:nvSpPr>
          <p:cNvPr id="712" name="Google Shape;712;p114"/>
          <p:cNvSpPr/>
          <p:nvPr/>
        </p:nvSpPr>
        <p:spPr>
          <a:xfrm>
            <a:off x="271080" y="271080"/>
            <a:ext cx="8596440" cy="270108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None/>
            </a:pPr>
            <a:r>
              <a:rPr b="1" lang="en-IN" sz="2400">
                <a:solidFill>
                  <a:srgbClr val="000000"/>
                </a:solidFill>
                <a:latin typeface="Arial"/>
                <a:ea typeface="Arial"/>
                <a:cs typeface="Arial"/>
                <a:sym typeface="Arial"/>
              </a:rPr>
              <a:t>Euler Circuit in a connected multigraph:</a:t>
            </a:r>
            <a:endParaRPr sz="1800"/>
          </a:p>
          <a:p>
            <a:pPr indent="0" lvl="0" marL="0" marR="0" rtl="0" algn="l">
              <a:lnSpc>
                <a:spcPct val="100000"/>
              </a:lnSpc>
              <a:spcBef>
                <a:spcPts val="0"/>
              </a:spcBef>
              <a:spcAft>
                <a:spcPts val="0"/>
              </a:spcAft>
              <a:buNone/>
            </a:pPr>
            <a:r>
              <a:rPr b="1" lang="en-IN" sz="2400">
                <a:solidFill>
                  <a:srgbClr val="000000"/>
                </a:solidFill>
                <a:latin typeface="Arial"/>
                <a:ea typeface="Arial"/>
                <a:cs typeface="Arial"/>
                <a:sym typeface="Arial"/>
              </a:rPr>
              <a:t>Necessary and Sufficient Conditions:</a:t>
            </a:r>
            <a:endParaRPr sz="1800"/>
          </a:p>
          <a:p>
            <a:pPr indent="-152400" lvl="0" marL="0" marR="0" rtl="0" algn="l">
              <a:lnSpc>
                <a:spcPct val="100000"/>
              </a:lnSpc>
              <a:spcBef>
                <a:spcPts val="0"/>
              </a:spcBef>
              <a:spcAft>
                <a:spcPts val="0"/>
              </a:spcAft>
              <a:buClr>
                <a:srgbClr val="000000"/>
              </a:buClr>
              <a:buSzPts val="2400"/>
              <a:buFont typeface="Arial"/>
              <a:buChar char="●"/>
            </a:pPr>
            <a:r>
              <a:rPr lang="en-IN" sz="2400">
                <a:solidFill>
                  <a:srgbClr val="000000"/>
                </a:solidFill>
                <a:latin typeface="Arial"/>
                <a:ea typeface="Arial"/>
                <a:cs typeface="Arial"/>
                <a:sym typeface="Arial"/>
              </a:rPr>
              <a:t>Has an Euler circuit → necessary condition</a:t>
            </a:r>
            <a:endParaRPr sz="1800"/>
          </a:p>
          <a:p>
            <a:pPr indent="-152400" lvl="0" marL="0" marR="0" rtl="0" algn="l">
              <a:lnSpc>
                <a:spcPct val="100000"/>
              </a:lnSpc>
              <a:spcBef>
                <a:spcPts val="0"/>
              </a:spcBef>
              <a:spcAft>
                <a:spcPts val="0"/>
              </a:spcAft>
              <a:buClr>
                <a:srgbClr val="000000"/>
              </a:buClr>
              <a:buSzPts val="2400"/>
              <a:buFont typeface="Arial"/>
              <a:buChar char="●"/>
            </a:pPr>
            <a:r>
              <a:rPr lang="en-IN" sz="2400">
                <a:solidFill>
                  <a:srgbClr val="000000"/>
                </a:solidFill>
                <a:latin typeface="Arial"/>
                <a:ea typeface="Arial"/>
                <a:cs typeface="Arial"/>
                <a:sym typeface="Arial"/>
              </a:rPr>
              <a:t>Sufficient condition → has an Euler circuit</a:t>
            </a:r>
            <a:endParaRPr sz="1800"/>
          </a:p>
        </p:txBody>
      </p:sp>
      <p:pic>
        <p:nvPicPr>
          <p:cNvPr id="713" name="Google Shape;713;p114"/>
          <p:cNvPicPr preferRelativeResize="0"/>
          <p:nvPr/>
        </p:nvPicPr>
        <p:blipFill rotWithShape="1">
          <a:blip r:embed="rId3">
            <a:alphaModFix/>
          </a:blip>
          <a:srcRect b="0" l="0" r="0" t="0"/>
          <a:stretch/>
        </p:blipFill>
        <p:spPr>
          <a:xfrm>
            <a:off x="271080" y="2972880"/>
            <a:ext cx="7836480" cy="3065400"/>
          </a:xfrm>
          <a:prstGeom prst="rect">
            <a:avLst/>
          </a:prstGeom>
          <a:noFill/>
          <a:ln>
            <a:noFill/>
          </a:ln>
        </p:spPr>
      </p:pic>
    </p:spTree>
  </p:cSld>
  <p:clrMapOvr>
    <a:masterClrMapping/>
  </p:clrMapOvr>
</p:sld>
</file>

<file path=ppt/slides/slide1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7" name="Shape 717"/>
        <p:cNvGrpSpPr/>
        <p:nvPr/>
      </p:nvGrpSpPr>
      <p:grpSpPr>
        <a:xfrm>
          <a:off x="0" y="0"/>
          <a:ext cx="0" cy="0"/>
          <a:chOff x="0" y="0"/>
          <a:chExt cx="0" cy="0"/>
        </a:xfrm>
      </p:grpSpPr>
      <p:sp>
        <p:nvSpPr>
          <p:cNvPr id="718" name="Google Shape;718;p115"/>
          <p:cNvSpPr/>
          <p:nvPr/>
        </p:nvSpPr>
        <p:spPr>
          <a:xfrm>
            <a:off x="271080" y="130680"/>
            <a:ext cx="8596440" cy="202680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None/>
            </a:pPr>
            <a:r>
              <a:rPr b="1" lang="en-IN" sz="2400">
                <a:solidFill>
                  <a:srgbClr val="000000"/>
                </a:solidFill>
                <a:latin typeface="Arial"/>
                <a:ea typeface="Arial"/>
                <a:cs typeface="Arial"/>
                <a:sym typeface="Arial"/>
              </a:rPr>
              <a:t>Euler Circuit/Path in a connected multigraph:</a:t>
            </a:r>
            <a:endParaRPr sz="1800"/>
          </a:p>
          <a:p>
            <a:pPr indent="0" lvl="0" marL="0" marR="0" rtl="0" algn="l">
              <a:lnSpc>
                <a:spcPct val="100000"/>
              </a:lnSpc>
              <a:spcBef>
                <a:spcPts val="0"/>
              </a:spcBef>
              <a:spcAft>
                <a:spcPts val="0"/>
              </a:spcAft>
              <a:buNone/>
            </a:pPr>
            <a:r>
              <a:rPr b="1" lang="en-IN" sz="2400">
                <a:solidFill>
                  <a:srgbClr val="000000"/>
                </a:solidFill>
                <a:latin typeface="Arial"/>
                <a:ea typeface="Arial"/>
                <a:cs typeface="Arial"/>
                <a:sym typeface="Arial"/>
              </a:rPr>
              <a:t>Necessary and Sufficient Conditions:</a:t>
            </a:r>
            <a:endParaRPr sz="1800"/>
          </a:p>
          <a:p>
            <a:pPr indent="-152400" lvl="0" marL="0" marR="0" rtl="0" algn="l">
              <a:lnSpc>
                <a:spcPct val="100000"/>
              </a:lnSpc>
              <a:spcBef>
                <a:spcPts val="0"/>
              </a:spcBef>
              <a:spcAft>
                <a:spcPts val="0"/>
              </a:spcAft>
              <a:buClr>
                <a:srgbClr val="000000"/>
              </a:buClr>
              <a:buSzPts val="2400"/>
              <a:buFont typeface="Arial"/>
              <a:buChar char="●"/>
            </a:pPr>
            <a:r>
              <a:rPr lang="en-IN" sz="2400">
                <a:solidFill>
                  <a:srgbClr val="000000"/>
                </a:solidFill>
                <a:latin typeface="Arial"/>
                <a:ea typeface="Arial"/>
                <a:cs typeface="Arial"/>
                <a:sym typeface="Arial"/>
              </a:rPr>
              <a:t>Has an Euler circuit → all vertices have even degree</a:t>
            </a:r>
            <a:endParaRPr sz="1800"/>
          </a:p>
          <a:p>
            <a:pPr indent="-152400" lvl="0" marL="0" marR="0" rtl="0" algn="l">
              <a:lnSpc>
                <a:spcPct val="100000"/>
              </a:lnSpc>
              <a:spcBef>
                <a:spcPts val="0"/>
              </a:spcBef>
              <a:spcAft>
                <a:spcPts val="0"/>
              </a:spcAft>
              <a:buClr>
                <a:srgbClr val="000000"/>
              </a:buClr>
              <a:buSzPts val="2400"/>
              <a:buFont typeface="Arial"/>
              <a:buChar char="●"/>
            </a:pPr>
            <a:r>
              <a:rPr lang="en-IN" sz="2400">
                <a:solidFill>
                  <a:srgbClr val="000000"/>
                </a:solidFill>
                <a:latin typeface="Arial"/>
                <a:ea typeface="Arial"/>
                <a:cs typeface="Arial"/>
                <a:sym typeface="Arial"/>
              </a:rPr>
              <a:t>All vertices have even degree → has an Euler circuit</a:t>
            </a:r>
            <a:endParaRPr sz="1800"/>
          </a:p>
        </p:txBody>
      </p:sp>
      <p:pic>
        <p:nvPicPr>
          <p:cNvPr id="719" name="Google Shape;719;p115"/>
          <p:cNvPicPr preferRelativeResize="0"/>
          <p:nvPr/>
        </p:nvPicPr>
        <p:blipFill rotWithShape="1">
          <a:blip r:embed="rId3">
            <a:alphaModFix/>
          </a:blip>
          <a:srcRect b="0" l="0" r="0" t="0"/>
          <a:stretch/>
        </p:blipFill>
        <p:spPr>
          <a:xfrm>
            <a:off x="-2520" y="2054520"/>
            <a:ext cx="9142920" cy="4358160"/>
          </a:xfrm>
          <a:prstGeom prst="rect">
            <a:avLst/>
          </a:prstGeom>
          <a:noFill/>
          <a:ln>
            <a:noFill/>
          </a:ln>
        </p:spPr>
      </p:pic>
    </p:spTree>
  </p:cSld>
  <p:clrMapOvr>
    <a:masterClrMapping/>
  </p:clrMapOvr>
</p:sld>
</file>

<file path=ppt/slides/slide1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3" name="Shape 723"/>
        <p:cNvGrpSpPr/>
        <p:nvPr/>
      </p:nvGrpSpPr>
      <p:grpSpPr>
        <a:xfrm>
          <a:off x="0" y="0"/>
          <a:ext cx="0" cy="0"/>
          <a:chOff x="0" y="0"/>
          <a:chExt cx="0" cy="0"/>
        </a:xfrm>
      </p:grpSpPr>
      <p:sp>
        <p:nvSpPr>
          <p:cNvPr id="724" name="Google Shape;724;p116"/>
          <p:cNvSpPr/>
          <p:nvPr/>
        </p:nvSpPr>
        <p:spPr>
          <a:xfrm>
            <a:off x="271080" y="271080"/>
            <a:ext cx="8713440" cy="592848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None/>
            </a:pPr>
            <a:r>
              <a:rPr b="1" lang="en-IN" sz="2400">
                <a:solidFill>
                  <a:srgbClr val="000000"/>
                </a:solidFill>
                <a:latin typeface="Arial"/>
                <a:ea typeface="Arial"/>
                <a:cs typeface="Arial"/>
                <a:sym typeface="Arial"/>
              </a:rPr>
              <a:t>Theorem:</a:t>
            </a:r>
            <a:r>
              <a:rPr lang="en-IN" sz="2400">
                <a:solidFill>
                  <a:srgbClr val="000000"/>
                </a:solidFill>
                <a:latin typeface="Arial"/>
                <a:ea typeface="Arial"/>
                <a:cs typeface="Arial"/>
                <a:sym typeface="Arial"/>
              </a:rPr>
              <a:t> </a:t>
            </a:r>
            <a:endParaRPr sz="1800"/>
          </a:p>
          <a:p>
            <a:pPr indent="0" lvl="0" marL="0" marR="0" rtl="0" algn="l">
              <a:lnSpc>
                <a:spcPct val="100000"/>
              </a:lnSpc>
              <a:spcBef>
                <a:spcPts val="0"/>
              </a:spcBef>
              <a:spcAft>
                <a:spcPts val="0"/>
              </a:spcAft>
              <a:buNone/>
            </a:pPr>
            <a:r>
              <a:rPr lang="en-IN" sz="2400">
                <a:solidFill>
                  <a:srgbClr val="000000"/>
                </a:solidFill>
                <a:latin typeface="Arial"/>
                <a:ea typeface="Arial"/>
                <a:cs typeface="Arial"/>
                <a:sym typeface="Arial"/>
              </a:rPr>
              <a:t>A connected multigraph with at least two vertices has an </a:t>
            </a:r>
            <a:r>
              <a:rPr b="1" lang="en-IN" sz="2400">
                <a:solidFill>
                  <a:srgbClr val="000000"/>
                </a:solidFill>
                <a:latin typeface="Arial"/>
                <a:ea typeface="Arial"/>
                <a:cs typeface="Arial"/>
                <a:sym typeface="Arial"/>
              </a:rPr>
              <a:t>Euler circuit</a:t>
            </a:r>
            <a:r>
              <a:rPr lang="en-IN" sz="2400">
                <a:solidFill>
                  <a:srgbClr val="000000"/>
                </a:solidFill>
                <a:latin typeface="Arial"/>
                <a:ea typeface="Arial"/>
                <a:cs typeface="Arial"/>
                <a:sym typeface="Arial"/>
              </a:rPr>
              <a:t> if and only if each of its vertices has </a:t>
            </a:r>
            <a:r>
              <a:rPr b="1" lang="en-IN" sz="2400">
                <a:solidFill>
                  <a:srgbClr val="000000"/>
                </a:solidFill>
                <a:latin typeface="Arial"/>
                <a:ea typeface="Arial"/>
                <a:cs typeface="Arial"/>
                <a:sym typeface="Arial"/>
              </a:rPr>
              <a:t>even degree</a:t>
            </a:r>
            <a:r>
              <a:rPr lang="en-IN" sz="2400">
                <a:solidFill>
                  <a:srgbClr val="000000"/>
                </a:solidFill>
                <a:latin typeface="Arial"/>
                <a:ea typeface="Arial"/>
                <a:cs typeface="Arial"/>
                <a:sym typeface="Arial"/>
              </a:rPr>
              <a:t>.</a:t>
            </a:r>
            <a:endParaRPr sz="1800"/>
          </a:p>
          <a:p>
            <a:pPr indent="0" lvl="0" marL="0" marR="0" rtl="0" algn="l">
              <a:lnSpc>
                <a:spcPct val="100000"/>
              </a:lnSpc>
              <a:spcBef>
                <a:spcPts val="0"/>
              </a:spcBef>
              <a:spcAft>
                <a:spcPts val="0"/>
              </a:spcAft>
              <a:buNone/>
            </a:pPr>
            <a:r>
              <a:t/>
            </a:r>
            <a:endParaRPr sz="1800"/>
          </a:p>
          <a:p>
            <a:pPr indent="0" lvl="0" marL="0" marR="0" rtl="0" algn="l">
              <a:lnSpc>
                <a:spcPct val="100000"/>
              </a:lnSpc>
              <a:spcBef>
                <a:spcPts val="0"/>
              </a:spcBef>
              <a:spcAft>
                <a:spcPts val="0"/>
              </a:spcAft>
              <a:buNone/>
            </a:pPr>
            <a:r>
              <a:rPr lang="en-IN" sz="2400">
                <a:solidFill>
                  <a:srgbClr val="000000"/>
                </a:solidFill>
                <a:latin typeface="Arial"/>
                <a:ea typeface="Arial"/>
                <a:cs typeface="Arial"/>
                <a:sym typeface="Arial"/>
              </a:rPr>
              <a:t>To prove: </a:t>
            </a:r>
            <a:endParaRPr sz="1800"/>
          </a:p>
          <a:p>
            <a:pPr indent="0" lvl="0" marL="0" marR="0" rtl="0" algn="l">
              <a:lnSpc>
                <a:spcPct val="100000"/>
              </a:lnSpc>
              <a:spcBef>
                <a:spcPts val="0"/>
              </a:spcBef>
              <a:spcAft>
                <a:spcPts val="0"/>
              </a:spcAft>
              <a:buNone/>
            </a:pPr>
            <a:r>
              <a:rPr lang="en-IN" sz="2400">
                <a:solidFill>
                  <a:srgbClr val="000000"/>
                </a:solidFill>
                <a:latin typeface="Arial"/>
                <a:ea typeface="Arial"/>
                <a:cs typeface="Arial"/>
                <a:sym typeface="Arial"/>
              </a:rPr>
              <a:t>“It has an Euler circuit → each of its vertices has even degree” AND </a:t>
            </a:r>
            <a:endParaRPr sz="1800"/>
          </a:p>
          <a:p>
            <a:pPr indent="0" lvl="0" marL="0" marR="0" rtl="0" algn="l">
              <a:lnSpc>
                <a:spcPct val="100000"/>
              </a:lnSpc>
              <a:spcBef>
                <a:spcPts val="0"/>
              </a:spcBef>
              <a:spcAft>
                <a:spcPts val="0"/>
              </a:spcAft>
              <a:buNone/>
            </a:pPr>
            <a:r>
              <a:rPr lang="en-IN" sz="2400">
                <a:solidFill>
                  <a:srgbClr val="000000"/>
                </a:solidFill>
                <a:latin typeface="Arial"/>
                <a:ea typeface="Arial"/>
                <a:cs typeface="Arial"/>
                <a:sym typeface="Arial"/>
              </a:rPr>
              <a:t>“Each of its vertices has even degree → It has an Euler circuit”.</a:t>
            </a:r>
            <a:endParaRPr sz="1800"/>
          </a:p>
          <a:p>
            <a:pPr indent="0" lvl="0" marL="0" marR="0" rtl="0" algn="l">
              <a:lnSpc>
                <a:spcPct val="100000"/>
              </a:lnSpc>
              <a:spcBef>
                <a:spcPts val="0"/>
              </a:spcBef>
              <a:spcAft>
                <a:spcPts val="0"/>
              </a:spcAft>
              <a:buNone/>
            </a:pPr>
            <a:r>
              <a:t/>
            </a:r>
            <a:endParaRPr sz="1800"/>
          </a:p>
          <a:p>
            <a:pPr indent="0" lvl="0" marL="0" marR="0" rtl="0" algn="l">
              <a:lnSpc>
                <a:spcPct val="100000"/>
              </a:lnSpc>
              <a:spcBef>
                <a:spcPts val="0"/>
              </a:spcBef>
              <a:spcAft>
                <a:spcPts val="0"/>
              </a:spcAft>
              <a:buNone/>
            </a:pPr>
            <a:r>
              <a:t/>
            </a:r>
            <a:endParaRPr sz="1800"/>
          </a:p>
          <a:p>
            <a:pPr indent="0" lvl="0" marL="0" marR="0" rtl="0" algn="l">
              <a:lnSpc>
                <a:spcPct val="100000"/>
              </a:lnSpc>
              <a:spcBef>
                <a:spcPts val="0"/>
              </a:spcBef>
              <a:spcAft>
                <a:spcPts val="0"/>
              </a:spcAft>
              <a:buNone/>
            </a:pPr>
            <a:r>
              <a:rPr b="1" lang="en-IN" sz="2400">
                <a:solidFill>
                  <a:srgbClr val="000000"/>
                </a:solidFill>
                <a:latin typeface="Arial"/>
                <a:ea typeface="Arial"/>
                <a:cs typeface="Arial"/>
                <a:sym typeface="Arial"/>
              </a:rPr>
              <a:t>Theorem:</a:t>
            </a:r>
            <a:r>
              <a:rPr lang="en-IN" sz="2400">
                <a:solidFill>
                  <a:srgbClr val="000000"/>
                </a:solidFill>
                <a:latin typeface="Arial"/>
                <a:ea typeface="Arial"/>
                <a:cs typeface="Arial"/>
                <a:sym typeface="Arial"/>
              </a:rPr>
              <a:t> </a:t>
            </a:r>
            <a:endParaRPr sz="1800"/>
          </a:p>
          <a:p>
            <a:pPr indent="0" lvl="0" marL="0" marR="0" rtl="0" algn="l">
              <a:lnSpc>
                <a:spcPct val="100000"/>
              </a:lnSpc>
              <a:spcBef>
                <a:spcPts val="0"/>
              </a:spcBef>
              <a:spcAft>
                <a:spcPts val="0"/>
              </a:spcAft>
              <a:buNone/>
            </a:pPr>
            <a:r>
              <a:rPr lang="en-IN" sz="2400">
                <a:solidFill>
                  <a:srgbClr val="000000"/>
                </a:solidFill>
                <a:latin typeface="Arial"/>
                <a:ea typeface="Arial"/>
                <a:cs typeface="Arial"/>
                <a:sym typeface="Arial"/>
              </a:rPr>
              <a:t>A connected multigraph has an </a:t>
            </a:r>
            <a:r>
              <a:rPr b="1" lang="en-IN" sz="2400">
                <a:solidFill>
                  <a:srgbClr val="000000"/>
                </a:solidFill>
                <a:latin typeface="Arial"/>
                <a:ea typeface="Arial"/>
                <a:cs typeface="Arial"/>
                <a:sym typeface="Arial"/>
              </a:rPr>
              <a:t>Euler path</a:t>
            </a:r>
            <a:r>
              <a:rPr lang="en-IN" sz="2400">
                <a:solidFill>
                  <a:srgbClr val="000000"/>
                </a:solidFill>
                <a:latin typeface="Arial"/>
                <a:ea typeface="Arial"/>
                <a:cs typeface="Arial"/>
                <a:sym typeface="Arial"/>
              </a:rPr>
              <a:t> but not an Euler circuit if and only if it has </a:t>
            </a:r>
            <a:r>
              <a:rPr b="1" lang="en-IN" sz="2400">
                <a:solidFill>
                  <a:srgbClr val="000000"/>
                </a:solidFill>
                <a:latin typeface="Arial"/>
                <a:ea typeface="Arial"/>
                <a:cs typeface="Arial"/>
                <a:sym typeface="Arial"/>
              </a:rPr>
              <a:t>exactly two vertices of odd degree</a:t>
            </a:r>
            <a:r>
              <a:rPr lang="en-IN" sz="2400">
                <a:solidFill>
                  <a:srgbClr val="000000"/>
                </a:solidFill>
                <a:latin typeface="Arial"/>
                <a:ea typeface="Arial"/>
                <a:cs typeface="Arial"/>
                <a:sym typeface="Arial"/>
              </a:rPr>
              <a:t>.</a:t>
            </a:r>
            <a:endParaRPr sz="1800"/>
          </a:p>
          <a:p>
            <a:pPr indent="0" lvl="0" marL="0" marR="0" rtl="0" algn="l">
              <a:lnSpc>
                <a:spcPct val="100000"/>
              </a:lnSpc>
              <a:spcBef>
                <a:spcPts val="0"/>
              </a:spcBef>
              <a:spcAft>
                <a:spcPts val="0"/>
              </a:spcAft>
              <a:buNone/>
            </a:pPr>
            <a:r>
              <a:t/>
            </a:r>
            <a:endParaRPr sz="1800"/>
          </a:p>
          <a:p>
            <a:pPr indent="0" lvl="0" marL="0" marR="0" rtl="0" algn="l">
              <a:lnSpc>
                <a:spcPct val="100000"/>
              </a:lnSpc>
              <a:spcBef>
                <a:spcPts val="0"/>
              </a:spcBef>
              <a:spcAft>
                <a:spcPts val="0"/>
              </a:spcAft>
              <a:buNone/>
            </a:pPr>
            <a:r>
              <a:rPr lang="en-IN" sz="2400">
                <a:solidFill>
                  <a:srgbClr val="000000"/>
                </a:solidFill>
                <a:latin typeface="Arial"/>
                <a:ea typeface="Arial"/>
                <a:cs typeface="Arial"/>
                <a:sym typeface="Arial"/>
              </a:rPr>
              <a:t>Proof: Similar to the above theorem.</a:t>
            </a:r>
            <a:endParaRPr sz="1800"/>
          </a:p>
        </p:txBody>
      </p:sp>
    </p:spTree>
  </p:cSld>
  <p:clrMapOvr>
    <a:masterClrMapping/>
  </p:clrMapOvr>
</p:sld>
</file>

<file path=ppt/slides/slide1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8" name="Shape 728"/>
        <p:cNvGrpSpPr/>
        <p:nvPr/>
      </p:nvGrpSpPr>
      <p:grpSpPr>
        <a:xfrm>
          <a:off x="0" y="0"/>
          <a:ext cx="0" cy="0"/>
          <a:chOff x="0" y="0"/>
          <a:chExt cx="0" cy="0"/>
        </a:xfrm>
      </p:grpSpPr>
      <p:sp>
        <p:nvSpPr>
          <p:cNvPr id="729" name="Google Shape;729;p117"/>
          <p:cNvSpPr/>
          <p:nvPr/>
        </p:nvSpPr>
        <p:spPr>
          <a:xfrm>
            <a:off x="271080" y="271080"/>
            <a:ext cx="8596440" cy="155160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None/>
            </a:pPr>
            <a:r>
              <a:rPr b="1" lang="en-IN" sz="2400">
                <a:solidFill>
                  <a:srgbClr val="000000"/>
                </a:solidFill>
                <a:latin typeface="Arial"/>
                <a:ea typeface="Arial"/>
                <a:cs typeface="Arial"/>
                <a:sym typeface="Arial"/>
              </a:rPr>
              <a:t>Hamilton Circuit/Path in a Graph:</a:t>
            </a:r>
            <a:endParaRPr sz="1800"/>
          </a:p>
          <a:p>
            <a:pPr indent="0" lvl="0" marL="0" marR="0" rtl="0" algn="l">
              <a:lnSpc>
                <a:spcPct val="100000"/>
              </a:lnSpc>
              <a:spcBef>
                <a:spcPts val="0"/>
              </a:spcBef>
              <a:spcAft>
                <a:spcPts val="0"/>
              </a:spcAft>
              <a:buNone/>
            </a:pPr>
            <a:r>
              <a:rPr lang="en-IN" sz="2400">
                <a:solidFill>
                  <a:srgbClr val="000000"/>
                </a:solidFill>
                <a:latin typeface="Arial"/>
                <a:ea typeface="Arial"/>
                <a:cs typeface="Arial"/>
                <a:sym typeface="Arial"/>
              </a:rPr>
              <a:t>A simple circuit/path passing through every vertex of the graph exactly once.</a:t>
            </a:r>
            <a:endParaRPr sz="1800"/>
          </a:p>
        </p:txBody>
      </p:sp>
      <p:pic>
        <p:nvPicPr>
          <p:cNvPr id="730" name="Google Shape;730;p117"/>
          <p:cNvPicPr preferRelativeResize="0"/>
          <p:nvPr/>
        </p:nvPicPr>
        <p:blipFill rotWithShape="1">
          <a:blip r:embed="rId3">
            <a:alphaModFix/>
          </a:blip>
          <a:srcRect b="0" l="0" r="0" t="0"/>
          <a:stretch/>
        </p:blipFill>
        <p:spPr>
          <a:xfrm>
            <a:off x="358200" y="1823400"/>
            <a:ext cx="8421840" cy="2683800"/>
          </a:xfrm>
          <a:prstGeom prst="rect">
            <a:avLst/>
          </a:prstGeom>
          <a:noFill/>
          <a:ln>
            <a:noFill/>
          </a:ln>
        </p:spPr>
      </p:pic>
      <p:sp>
        <p:nvSpPr>
          <p:cNvPr id="731" name="Google Shape;731;p117"/>
          <p:cNvSpPr/>
          <p:nvPr/>
        </p:nvSpPr>
        <p:spPr>
          <a:xfrm>
            <a:off x="270720" y="4820400"/>
            <a:ext cx="8596440" cy="128052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None/>
            </a:pPr>
            <a:r>
              <a:rPr lang="en-IN" sz="2400">
                <a:solidFill>
                  <a:srgbClr val="000000"/>
                </a:solidFill>
                <a:latin typeface="Arial"/>
                <a:ea typeface="Arial"/>
                <a:cs typeface="Arial"/>
                <a:sym typeface="Arial"/>
              </a:rPr>
              <a:t>G</a:t>
            </a:r>
            <a:r>
              <a:rPr baseline="-25000" lang="en-IN" sz="2400">
                <a:solidFill>
                  <a:srgbClr val="000000"/>
                </a:solidFill>
                <a:latin typeface="Arial"/>
                <a:ea typeface="Arial"/>
                <a:cs typeface="Arial"/>
                <a:sym typeface="Arial"/>
              </a:rPr>
              <a:t>1</a:t>
            </a:r>
            <a:r>
              <a:rPr lang="en-IN" sz="2400">
                <a:solidFill>
                  <a:srgbClr val="000000"/>
                </a:solidFill>
                <a:latin typeface="Arial"/>
                <a:ea typeface="Arial"/>
                <a:cs typeface="Arial"/>
                <a:sym typeface="Arial"/>
              </a:rPr>
              <a:t> has a Hamiltonian circuit: abcdea</a:t>
            </a:r>
            <a:endParaRPr sz="1800"/>
          </a:p>
          <a:p>
            <a:pPr indent="0" lvl="0" marL="0" marR="0" rtl="0" algn="l">
              <a:lnSpc>
                <a:spcPct val="100000"/>
              </a:lnSpc>
              <a:spcBef>
                <a:spcPts val="0"/>
              </a:spcBef>
              <a:spcAft>
                <a:spcPts val="0"/>
              </a:spcAft>
              <a:buNone/>
            </a:pPr>
            <a:r>
              <a:rPr lang="en-IN" sz="2400">
                <a:solidFill>
                  <a:srgbClr val="000000"/>
                </a:solidFill>
                <a:latin typeface="Arial"/>
                <a:ea typeface="Arial"/>
                <a:cs typeface="Arial"/>
                <a:sym typeface="Arial"/>
              </a:rPr>
              <a:t>G</a:t>
            </a:r>
            <a:r>
              <a:rPr baseline="-25000" lang="en-IN" sz="2400">
                <a:solidFill>
                  <a:srgbClr val="000000"/>
                </a:solidFill>
                <a:latin typeface="Arial"/>
                <a:ea typeface="Arial"/>
                <a:cs typeface="Arial"/>
                <a:sym typeface="Arial"/>
              </a:rPr>
              <a:t>2</a:t>
            </a:r>
            <a:r>
              <a:rPr lang="en-IN" sz="2400">
                <a:solidFill>
                  <a:srgbClr val="000000"/>
                </a:solidFill>
                <a:latin typeface="Arial"/>
                <a:ea typeface="Arial"/>
                <a:cs typeface="Arial"/>
                <a:sym typeface="Arial"/>
              </a:rPr>
              <a:t> has a Hamiltonian path, but not circuit: abcd</a:t>
            </a:r>
            <a:endParaRPr sz="1800"/>
          </a:p>
          <a:p>
            <a:pPr indent="0" lvl="0" marL="0" marR="0" rtl="0" algn="l">
              <a:lnSpc>
                <a:spcPct val="100000"/>
              </a:lnSpc>
              <a:spcBef>
                <a:spcPts val="0"/>
              </a:spcBef>
              <a:spcAft>
                <a:spcPts val="0"/>
              </a:spcAft>
              <a:buNone/>
            </a:pPr>
            <a:r>
              <a:rPr lang="en-IN" sz="2400">
                <a:solidFill>
                  <a:srgbClr val="000000"/>
                </a:solidFill>
                <a:latin typeface="Arial"/>
                <a:ea typeface="Arial"/>
                <a:cs typeface="Arial"/>
                <a:sym typeface="Arial"/>
              </a:rPr>
              <a:t>G</a:t>
            </a:r>
            <a:r>
              <a:rPr baseline="-25000" lang="en-IN" sz="2400">
                <a:solidFill>
                  <a:srgbClr val="000000"/>
                </a:solidFill>
                <a:latin typeface="Arial"/>
                <a:ea typeface="Arial"/>
                <a:cs typeface="Arial"/>
                <a:sym typeface="Arial"/>
              </a:rPr>
              <a:t>3</a:t>
            </a:r>
            <a:r>
              <a:rPr lang="en-IN" sz="2400">
                <a:solidFill>
                  <a:srgbClr val="000000"/>
                </a:solidFill>
                <a:latin typeface="Arial"/>
                <a:ea typeface="Arial"/>
                <a:cs typeface="Arial"/>
                <a:sym typeface="Arial"/>
              </a:rPr>
              <a:t> has neither Hamiltonian path nor Hamiltonian circuit.</a:t>
            </a:r>
            <a:endParaRPr sz="1800"/>
          </a:p>
        </p:txBody>
      </p:sp>
    </p:spTree>
  </p:cSld>
  <p:clrMapOvr>
    <a:masterClrMapping/>
  </p:clrMapOvr>
</p:sld>
</file>

<file path=ppt/slides/slide1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5" name="Shape 735"/>
        <p:cNvGrpSpPr/>
        <p:nvPr/>
      </p:nvGrpSpPr>
      <p:grpSpPr>
        <a:xfrm>
          <a:off x="0" y="0"/>
          <a:ext cx="0" cy="0"/>
          <a:chOff x="0" y="0"/>
          <a:chExt cx="0" cy="0"/>
        </a:xfrm>
      </p:grpSpPr>
      <p:pic>
        <p:nvPicPr>
          <p:cNvPr id="736" name="Google Shape;736;p118"/>
          <p:cNvPicPr preferRelativeResize="0"/>
          <p:nvPr/>
        </p:nvPicPr>
        <p:blipFill rotWithShape="1">
          <a:blip r:embed="rId3">
            <a:alphaModFix/>
          </a:blip>
          <a:srcRect b="0" l="0" r="0" t="0"/>
          <a:stretch/>
        </p:blipFill>
        <p:spPr>
          <a:xfrm>
            <a:off x="445320" y="813240"/>
            <a:ext cx="7619040" cy="3475440"/>
          </a:xfrm>
          <a:prstGeom prst="rect">
            <a:avLst/>
          </a:prstGeom>
          <a:noFill/>
          <a:ln>
            <a:noFill/>
          </a:ln>
        </p:spPr>
      </p:pic>
      <p:sp>
        <p:nvSpPr>
          <p:cNvPr id="737" name="Google Shape;737;p118"/>
          <p:cNvSpPr/>
          <p:nvPr/>
        </p:nvSpPr>
        <p:spPr>
          <a:xfrm>
            <a:off x="273240" y="5004720"/>
            <a:ext cx="8596440" cy="128052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None/>
            </a:pPr>
            <a:r>
              <a:rPr lang="en-IN" sz="2400">
                <a:solidFill>
                  <a:srgbClr val="000000"/>
                </a:solidFill>
                <a:latin typeface="Arial"/>
                <a:ea typeface="Arial"/>
                <a:cs typeface="Arial"/>
                <a:sym typeface="Arial"/>
              </a:rPr>
              <a:t>G has a Hamiltonian path, but not circuit: edabc</a:t>
            </a:r>
            <a:endParaRPr sz="1800"/>
          </a:p>
          <a:p>
            <a:pPr indent="0" lvl="0" marL="0" marR="0" rtl="0" algn="l">
              <a:lnSpc>
                <a:spcPct val="100000"/>
              </a:lnSpc>
              <a:spcBef>
                <a:spcPts val="0"/>
              </a:spcBef>
              <a:spcAft>
                <a:spcPts val="0"/>
              </a:spcAft>
              <a:buNone/>
            </a:pPr>
            <a:r>
              <a:rPr lang="en-IN" sz="2400">
                <a:solidFill>
                  <a:srgbClr val="000000"/>
                </a:solidFill>
                <a:latin typeface="Arial"/>
                <a:ea typeface="Arial"/>
                <a:cs typeface="Arial"/>
                <a:sym typeface="Arial"/>
              </a:rPr>
              <a:t>H has Hamiltonian path but not Hamiltonian circuit.</a:t>
            </a:r>
            <a:endParaRPr sz="1800"/>
          </a:p>
        </p:txBody>
      </p:sp>
    </p:spTree>
  </p:cSld>
  <p:clrMapOvr>
    <a:masterClrMapping/>
  </p:clrMapOvr>
</p:sld>
</file>

<file path=ppt/slides/slide1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1" name="Shape 741"/>
        <p:cNvGrpSpPr/>
        <p:nvPr/>
      </p:nvGrpSpPr>
      <p:grpSpPr>
        <a:xfrm>
          <a:off x="0" y="0"/>
          <a:ext cx="0" cy="0"/>
          <a:chOff x="0" y="0"/>
          <a:chExt cx="0" cy="0"/>
        </a:xfrm>
      </p:grpSpPr>
      <p:sp>
        <p:nvSpPr>
          <p:cNvPr id="742" name="Google Shape;742;p119"/>
          <p:cNvSpPr/>
          <p:nvPr/>
        </p:nvSpPr>
        <p:spPr>
          <a:xfrm>
            <a:off x="271080" y="271080"/>
            <a:ext cx="8596440" cy="592848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None/>
            </a:pPr>
            <a:r>
              <a:rPr lang="en-IN" sz="2400">
                <a:solidFill>
                  <a:srgbClr val="000000"/>
                </a:solidFill>
                <a:latin typeface="Arial"/>
                <a:ea typeface="Arial"/>
                <a:cs typeface="Arial"/>
                <a:sym typeface="Arial"/>
              </a:rPr>
              <a:t>Icosian Puzzle: Invented by Sir William Rowan Hamilton</a:t>
            </a:r>
            <a:endParaRPr sz="1800"/>
          </a:p>
          <a:p>
            <a:pPr indent="0" lvl="0" marL="0" marR="0" rtl="0" algn="l">
              <a:lnSpc>
                <a:spcPct val="100000"/>
              </a:lnSpc>
              <a:spcBef>
                <a:spcPts val="0"/>
              </a:spcBef>
              <a:spcAft>
                <a:spcPts val="0"/>
              </a:spcAft>
              <a:buNone/>
            </a:pPr>
            <a:r>
              <a:rPr lang="en-IN" sz="2400">
                <a:solidFill>
                  <a:srgbClr val="000000"/>
                </a:solidFill>
                <a:latin typeface="Arial"/>
                <a:ea typeface="Arial"/>
                <a:cs typeface="Arial"/>
                <a:sym typeface="Arial"/>
              </a:rPr>
              <a:t>It’s a wooden dodecahedron with a peg at each vertex and string is given. The puzzle is to start with a vertex, pass through every vertex exactly once and end at the starting vertex.</a:t>
            </a:r>
            <a:endParaRPr sz="1800"/>
          </a:p>
        </p:txBody>
      </p:sp>
      <p:pic>
        <p:nvPicPr>
          <p:cNvPr id="743" name="Google Shape;743;p119"/>
          <p:cNvPicPr preferRelativeResize="0"/>
          <p:nvPr/>
        </p:nvPicPr>
        <p:blipFill rotWithShape="1">
          <a:blip r:embed="rId3">
            <a:alphaModFix/>
          </a:blip>
          <a:srcRect b="0" l="0" r="0" t="0"/>
          <a:stretch/>
        </p:blipFill>
        <p:spPr>
          <a:xfrm>
            <a:off x="239040" y="2382840"/>
            <a:ext cx="3972240" cy="3740400"/>
          </a:xfrm>
          <a:prstGeom prst="rect">
            <a:avLst/>
          </a:prstGeom>
          <a:noFill/>
          <a:ln>
            <a:noFill/>
          </a:ln>
        </p:spPr>
      </p:pic>
      <p:pic>
        <p:nvPicPr>
          <p:cNvPr id="744" name="Google Shape;744;p119"/>
          <p:cNvPicPr preferRelativeResize="0"/>
          <p:nvPr/>
        </p:nvPicPr>
        <p:blipFill rotWithShape="1">
          <a:blip r:embed="rId4">
            <a:alphaModFix/>
          </a:blip>
          <a:srcRect b="0" l="0" r="0" t="0"/>
          <a:stretch/>
        </p:blipFill>
        <p:spPr>
          <a:xfrm>
            <a:off x="4561560" y="2293560"/>
            <a:ext cx="4185000" cy="3830040"/>
          </a:xfrm>
          <a:prstGeom prst="rect">
            <a:avLst/>
          </a:prstGeom>
          <a:noFill/>
          <a:ln>
            <a:noFill/>
          </a:ln>
        </p:spPr>
      </p:pic>
    </p:spTree>
  </p:cSld>
  <p:clrMapOvr>
    <a:masterClrMapping/>
  </p:clrMapOvr>
</p:sld>
</file>

<file path=ppt/slides/slide1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8" name="Shape 748"/>
        <p:cNvGrpSpPr/>
        <p:nvPr/>
      </p:nvGrpSpPr>
      <p:grpSpPr>
        <a:xfrm>
          <a:off x="0" y="0"/>
          <a:ext cx="0" cy="0"/>
          <a:chOff x="0" y="0"/>
          <a:chExt cx="0" cy="0"/>
        </a:xfrm>
      </p:grpSpPr>
      <p:sp>
        <p:nvSpPr>
          <p:cNvPr id="749" name="Google Shape;749;p120"/>
          <p:cNvSpPr/>
          <p:nvPr/>
        </p:nvSpPr>
        <p:spPr>
          <a:xfrm>
            <a:off x="271080" y="271080"/>
            <a:ext cx="8596440" cy="658620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None/>
            </a:pPr>
            <a:r>
              <a:rPr lang="en-IN" sz="2400">
                <a:solidFill>
                  <a:srgbClr val="000000"/>
                </a:solidFill>
                <a:latin typeface="Arial"/>
                <a:ea typeface="Arial"/>
                <a:cs typeface="Arial"/>
                <a:sym typeface="Arial"/>
              </a:rPr>
              <a:t>Icosian Puzzle: A solution</a:t>
            </a:r>
            <a:endParaRPr sz="1800"/>
          </a:p>
          <a:p>
            <a:pPr indent="0" lvl="0" marL="0" marR="0" rtl="0" algn="l">
              <a:lnSpc>
                <a:spcPct val="100000"/>
              </a:lnSpc>
              <a:spcBef>
                <a:spcPts val="0"/>
              </a:spcBef>
              <a:spcAft>
                <a:spcPts val="0"/>
              </a:spcAft>
              <a:buNone/>
            </a:pPr>
            <a:r>
              <a:t/>
            </a:r>
            <a:endParaRPr sz="1800"/>
          </a:p>
          <a:p>
            <a:pPr indent="0" lvl="0" marL="0" marR="0" rtl="0" algn="l">
              <a:lnSpc>
                <a:spcPct val="100000"/>
              </a:lnSpc>
              <a:spcBef>
                <a:spcPts val="0"/>
              </a:spcBef>
              <a:spcAft>
                <a:spcPts val="0"/>
              </a:spcAft>
              <a:buNone/>
            </a:pPr>
            <a:r>
              <a:t/>
            </a:r>
            <a:endParaRPr sz="1800"/>
          </a:p>
          <a:p>
            <a:pPr indent="0" lvl="0" marL="0" marR="0" rtl="0" algn="l">
              <a:lnSpc>
                <a:spcPct val="100000"/>
              </a:lnSpc>
              <a:spcBef>
                <a:spcPts val="0"/>
              </a:spcBef>
              <a:spcAft>
                <a:spcPts val="0"/>
              </a:spcAft>
              <a:buNone/>
            </a:pPr>
            <a:r>
              <a:t/>
            </a:r>
            <a:endParaRPr sz="1800"/>
          </a:p>
          <a:p>
            <a:pPr indent="0" lvl="0" marL="0" marR="0" rtl="0" algn="l">
              <a:lnSpc>
                <a:spcPct val="100000"/>
              </a:lnSpc>
              <a:spcBef>
                <a:spcPts val="0"/>
              </a:spcBef>
              <a:spcAft>
                <a:spcPts val="0"/>
              </a:spcAft>
              <a:buNone/>
            </a:pPr>
            <a:r>
              <a:t/>
            </a:r>
            <a:endParaRPr sz="1800"/>
          </a:p>
          <a:p>
            <a:pPr indent="0" lvl="0" marL="0" marR="0" rtl="0" algn="l">
              <a:lnSpc>
                <a:spcPct val="100000"/>
              </a:lnSpc>
              <a:spcBef>
                <a:spcPts val="0"/>
              </a:spcBef>
              <a:spcAft>
                <a:spcPts val="0"/>
              </a:spcAft>
              <a:buNone/>
            </a:pPr>
            <a:r>
              <a:t/>
            </a:r>
            <a:endParaRPr sz="1800"/>
          </a:p>
          <a:p>
            <a:pPr indent="0" lvl="0" marL="0" marR="0" rtl="0" algn="l">
              <a:lnSpc>
                <a:spcPct val="100000"/>
              </a:lnSpc>
              <a:spcBef>
                <a:spcPts val="0"/>
              </a:spcBef>
              <a:spcAft>
                <a:spcPts val="0"/>
              </a:spcAft>
              <a:buNone/>
            </a:pPr>
            <a:r>
              <a:t/>
            </a:r>
            <a:endParaRPr sz="1800"/>
          </a:p>
          <a:p>
            <a:pPr indent="0" lvl="0" marL="0" marR="0" rtl="0" algn="l">
              <a:lnSpc>
                <a:spcPct val="100000"/>
              </a:lnSpc>
              <a:spcBef>
                <a:spcPts val="0"/>
              </a:spcBef>
              <a:spcAft>
                <a:spcPts val="0"/>
              </a:spcAft>
              <a:buNone/>
            </a:pPr>
            <a:r>
              <a:t/>
            </a:r>
            <a:endParaRPr sz="1800"/>
          </a:p>
          <a:p>
            <a:pPr indent="0" lvl="0" marL="0" marR="0" rtl="0" algn="l">
              <a:lnSpc>
                <a:spcPct val="100000"/>
              </a:lnSpc>
              <a:spcBef>
                <a:spcPts val="0"/>
              </a:spcBef>
              <a:spcAft>
                <a:spcPts val="0"/>
              </a:spcAft>
              <a:buNone/>
            </a:pPr>
            <a:r>
              <a:t/>
            </a:r>
            <a:endParaRPr sz="1800"/>
          </a:p>
          <a:p>
            <a:pPr indent="0" lvl="0" marL="0" marR="0" rtl="0" algn="l">
              <a:lnSpc>
                <a:spcPct val="100000"/>
              </a:lnSpc>
              <a:spcBef>
                <a:spcPts val="0"/>
              </a:spcBef>
              <a:spcAft>
                <a:spcPts val="0"/>
              </a:spcAft>
              <a:buNone/>
            </a:pPr>
            <a:r>
              <a:t/>
            </a:r>
            <a:endParaRPr sz="1800"/>
          </a:p>
          <a:p>
            <a:pPr indent="0" lvl="0" marL="0" marR="0" rtl="0" algn="l">
              <a:lnSpc>
                <a:spcPct val="100000"/>
              </a:lnSpc>
              <a:spcBef>
                <a:spcPts val="0"/>
              </a:spcBef>
              <a:spcAft>
                <a:spcPts val="0"/>
              </a:spcAft>
              <a:buNone/>
            </a:pPr>
            <a:r>
              <a:t/>
            </a:r>
            <a:endParaRPr sz="1800"/>
          </a:p>
          <a:p>
            <a:pPr indent="0" lvl="0" marL="0" marR="0" rtl="0" algn="l">
              <a:lnSpc>
                <a:spcPct val="100000"/>
              </a:lnSpc>
              <a:spcBef>
                <a:spcPts val="0"/>
              </a:spcBef>
              <a:spcAft>
                <a:spcPts val="0"/>
              </a:spcAft>
              <a:buNone/>
            </a:pPr>
            <a:r>
              <a:t/>
            </a:r>
            <a:endParaRPr sz="1800"/>
          </a:p>
          <a:p>
            <a:pPr indent="0" lvl="0" marL="0" marR="0" rtl="0" algn="l">
              <a:lnSpc>
                <a:spcPct val="100000"/>
              </a:lnSpc>
              <a:spcBef>
                <a:spcPts val="0"/>
              </a:spcBef>
              <a:spcAft>
                <a:spcPts val="0"/>
              </a:spcAft>
              <a:buNone/>
            </a:pPr>
            <a:r>
              <a:t/>
            </a:r>
            <a:endParaRPr sz="1800"/>
          </a:p>
          <a:p>
            <a:pPr indent="0" lvl="0" marL="0" marR="0" rtl="0" algn="l">
              <a:lnSpc>
                <a:spcPct val="100000"/>
              </a:lnSpc>
              <a:spcBef>
                <a:spcPts val="0"/>
              </a:spcBef>
              <a:spcAft>
                <a:spcPts val="0"/>
              </a:spcAft>
              <a:buNone/>
            </a:pPr>
            <a:r>
              <a:t/>
            </a:r>
            <a:endParaRPr sz="1800"/>
          </a:p>
          <a:p>
            <a:pPr indent="0" lvl="0" marL="0" marR="0" rtl="0" algn="l">
              <a:lnSpc>
                <a:spcPct val="100000"/>
              </a:lnSpc>
              <a:spcBef>
                <a:spcPts val="0"/>
              </a:spcBef>
              <a:spcAft>
                <a:spcPts val="0"/>
              </a:spcAft>
              <a:buNone/>
            </a:pPr>
            <a:r>
              <a:t/>
            </a:r>
            <a:endParaRPr sz="1800"/>
          </a:p>
          <a:p>
            <a:pPr indent="0" lvl="0" marL="0" marR="0" rtl="0" algn="l">
              <a:lnSpc>
                <a:spcPct val="100000"/>
              </a:lnSpc>
              <a:spcBef>
                <a:spcPts val="0"/>
              </a:spcBef>
              <a:spcAft>
                <a:spcPts val="0"/>
              </a:spcAft>
              <a:buNone/>
            </a:pPr>
            <a:r>
              <a:rPr lang="en-IN" sz="2400">
                <a:solidFill>
                  <a:srgbClr val="000000"/>
                </a:solidFill>
                <a:latin typeface="Arial"/>
                <a:ea typeface="Arial"/>
                <a:cs typeface="Arial"/>
                <a:sym typeface="Arial"/>
              </a:rPr>
              <a:t>* Abhimanyu finds an Hamilton path, but Arjuna can find an Hamilton circuit.</a:t>
            </a:r>
            <a:endParaRPr sz="1800"/>
          </a:p>
          <a:p>
            <a:pPr indent="0" lvl="0" marL="0" marR="0" rtl="0" algn="l">
              <a:lnSpc>
                <a:spcPct val="100000"/>
              </a:lnSpc>
              <a:spcBef>
                <a:spcPts val="0"/>
              </a:spcBef>
              <a:spcAft>
                <a:spcPts val="0"/>
              </a:spcAft>
              <a:buNone/>
            </a:pPr>
            <a:r>
              <a:t/>
            </a:r>
            <a:endParaRPr sz="1800"/>
          </a:p>
        </p:txBody>
      </p:sp>
      <p:pic>
        <p:nvPicPr>
          <p:cNvPr id="750" name="Google Shape;750;p120"/>
          <p:cNvPicPr preferRelativeResize="0"/>
          <p:nvPr/>
        </p:nvPicPr>
        <p:blipFill rotWithShape="1">
          <a:blip r:embed="rId3">
            <a:alphaModFix/>
          </a:blip>
          <a:srcRect b="-950707" l="0" r="325496" t="0"/>
          <a:stretch/>
        </p:blipFill>
        <p:spPr>
          <a:xfrm>
            <a:off x="1383120" y="869760"/>
            <a:ext cx="4926240" cy="4618440"/>
          </a:xfrm>
          <a:prstGeom prst="rect">
            <a:avLst/>
          </a:prstGeom>
          <a:noFill/>
          <a:ln>
            <a:noFill/>
          </a:ln>
        </p:spPr>
      </p:pic>
    </p:spTree>
  </p:cSld>
  <p:clrMapOvr>
    <a:masterClrMapping/>
  </p:clrMapOvr>
</p:sld>
</file>

<file path=ppt/slides/slide1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4" name="Shape 754"/>
        <p:cNvGrpSpPr/>
        <p:nvPr/>
      </p:nvGrpSpPr>
      <p:grpSpPr>
        <a:xfrm>
          <a:off x="0" y="0"/>
          <a:ext cx="0" cy="0"/>
          <a:chOff x="0" y="0"/>
          <a:chExt cx="0" cy="0"/>
        </a:xfrm>
      </p:grpSpPr>
      <p:sp>
        <p:nvSpPr>
          <p:cNvPr id="755" name="Google Shape;755;p121"/>
          <p:cNvSpPr/>
          <p:nvPr/>
        </p:nvSpPr>
        <p:spPr>
          <a:xfrm>
            <a:off x="271080" y="271080"/>
            <a:ext cx="8361720" cy="5928480"/>
          </a:xfrm>
          <a:prstGeom prst="rect">
            <a:avLst/>
          </a:prstGeom>
          <a:noFill/>
          <a:ln>
            <a:noFill/>
          </a:ln>
        </p:spPr>
        <p:txBody>
          <a:bodyPr anchorCtr="0" anchor="t" bIns="91425" lIns="90000" spcFirstLastPara="1" rIns="90000" wrap="square" tIns="91425">
            <a:noAutofit/>
          </a:bodyPr>
          <a:lstStyle/>
          <a:p>
            <a:pPr indent="0" lvl="0" marL="0" marR="0" rtl="0" algn="l">
              <a:lnSpc>
                <a:spcPct val="115000"/>
              </a:lnSpc>
              <a:spcBef>
                <a:spcPts val="0"/>
              </a:spcBef>
              <a:spcAft>
                <a:spcPts val="0"/>
              </a:spcAft>
              <a:buNone/>
            </a:pPr>
            <a:r>
              <a:rPr b="1" lang="en-IN" sz="2400">
                <a:solidFill>
                  <a:srgbClr val="000000"/>
                </a:solidFill>
                <a:latin typeface="Arial"/>
                <a:ea typeface="Arial"/>
                <a:cs typeface="Arial"/>
                <a:sym typeface="Arial"/>
              </a:rPr>
              <a:t>Hamilton Circuits: Necessary conditions</a:t>
            </a:r>
            <a:endParaRPr sz="1800"/>
          </a:p>
          <a:p>
            <a:pPr indent="0" lvl="0" marL="0" marR="0" rtl="0" algn="l">
              <a:lnSpc>
                <a:spcPct val="115000"/>
              </a:lnSpc>
              <a:spcBef>
                <a:spcPts val="0"/>
              </a:spcBef>
              <a:spcAft>
                <a:spcPts val="0"/>
              </a:spcAft>
              <a:buNone/>
            </a:pPr>
            <a:r>
              <a:rPr lang="en-IN" sz="2400">
                <a:solidFill>
                  <a:srgbClr val="000000"/>
                </a:solidFill>
                <a:latin typeface="Arial"/>
                <a:ea typeface="Arial"/>
                <a:cs typeface="Arial"/>
                <a:sym typeface="Arial"/>
              </a:rPr>
              <a:t>A graph has an Hamiltonian circuit only if</a:t>
            </a:r>
            <a:endParaRPr sz="1800"/>
          </a:p>
          <a:p>
            <a:pPr indent="-152400" lvl="0" marL="0" marR="0" rtl="0" algn="l">
              <a:lnSpc>
                <a:spcPct val="115000"/>
              </a:lnSpc>
              <a:spcBef>
                <a:spcPts val="0"/>
              </a:spcBef>
              <a:spcAft>
                <a:spcPts val="0"/>
              </a:spcAft>
              <a:buClr>
                <a:srgbClr val="000000"/>
              </a:buClr>
              <a:buSzPts val="2400"/>
              <a:buFont typeface="Arial"/>
              <a:buChar char="●"/>
            </a:pPr>
            <a:r>
              <a:rPr lang="en-IN" sz="2400">
                <a:solidFill>
                  <a:srgbClr val="000000"/>
                </a:solidFill>
                <a:latin typeface="Arial"/>
                <a:ea typeface="Arial"/>
                <a:cs typeface="Arial"/>
                <a:sym typeface="Arial"/>
              </a:rPr>
              <a:t>Graph has at least n edges, where n = |V|.</a:t>
            </a:r>
            <a:endParaRPr sz="1800"/>
          </a:p>
          <a:p>
            <a:pPr indent="-152400" lvl="0" marL="0" marR="0" rtl="0" algn="l">
              <a:lnSpc>
                <a:spcPct val="115000"/>
              </a:lnSpc>
              <a:spcBef>
                <a:spcPts val="0"/>
              </a:spcBef>
              <a:spcAft>
                <a:spcPts val="0"/>
              </a:spcAft>
              <a:buClr>
                <a:srgbClr val="000000"/>
              </a:buClr>
              <a:buSzPts val="2400"/>
              <a:buFont typeface="Arial"/>
              <a:buChar char="●"/>
            </a:pPr>
            <a:r>
              <a:rPr lang="en-IN" sz="2400">
                <a:solidFill>
                  <a:srgbClr val="000000"/>
                </a:solidFill>
                <a:latin typeface="Arial"/>
                <a:ea typeface="Arial"/>
                <a:cs typeface="Arial"/>
                <a:sym typeface="Arial"/>
              </a:rPr>
              <a:t>Graph has no pendant vertices.</a:t>
            </a:r>
            <a:endParaRPr sz="1800"/>
          </a:p>
          <a:p>
            <a:pPr indent="-152400" lvl="0" marL="0" marR="0" rtl="0" algn="l">
              <a:lnSpc>
                <a:spcPct val="115000"/>
              </a:lnSpc>
              <a:spcBef>
                <a:spcPts val="0"/>
              </a:spcBef>
              <a:spcAft>
                <a:spcPts val="0"/>
              </a:spcAft>
              <a:buClr>
                <a:srgbClr val="000000"/>
              </a:buClr>
              <a:buSzPts val="2400"/>
              <a:buFont typeface="Arial"/>
              <a:buChar char="●"/>
            </a:pPr>
            <a:r>
              <a:rPr lang="en-IN" sz="2400">
                <a:solidFill>
                  <a:srgbClr val="000000"/>
                </a:solidFill>
                <a:latin typeface="Arial"/>
                <a:ea typeface="Arial"/>
                <a:cs typeface="Arial"/>
                <a:sym typeface="Arial"/>
              </a:rPr>
              <a:t>Graph has no cut vertex.</a:t>
            </a:r>
            <a:endParaRPr sz="1800"/>
          </a:p>
          <a:p>
            <a:pPr indent="-152400" lvl="0" marL="0" marR="0" rtl="0" algn="l">
              <a:lnSpc>
                <a:spcPct val="115000"/>
              </a:lnSpc>
              <a:spcBef>
                <a:spcPts val="0"/>
              </a:spcBef>
              <a:spcAft>
                <a:spcPts val="0"/>
              </a:spcAft>
              <a:buClr>
                <a:srgbClr val="000000"/>
              </a:buClr>
              <a:buSzPts val="2400"/>
              <a:buFont typeface="Arial"/>
              <a:buChar char="●"/>
            </a:pPr>
            <a:r>
              <a:rPr lang="en-IN" sz="2400">
                <a:solidFill>
                  <a:srgbClr val="000000"/>
                </a:solidFill>
                <a:latin typeface="Arial"/>
                <a:ea typeface="Arial"/>
                <a:cs typeface="Arial"/>
                <a:sym typeface="Arial"/>
              </a:rPr>
              <a:t>… </a:t>
            </a:r>
            <a:endParaRPr sz="1800"/>
          </a:p>
          <a:p>
            <a:pPr indent="0" lvl="0" marL="0" marR="0" rtl="0" algn="l">
              <a:lnSpc>
                <a:spcPct val="115000"/>
              </a:lnSpc>
              <a:spcBef>
                <a:spcPts val="0"/>
              </a:spcBef>
              <a:spcAft>
                <a:spcPts val="0"/>
              </a:spcAft>
              <a:buNone/>
            </a:pPr>
            <a:r>
              <a:t/>
            </a:r>
            <a:endParaRPr sz="1800"/>
          </a:p>
          <a:p>
            <a:pPr indent="-152400" lvl="0" marL="0" marR="0" rtl="0" algn="l">
              <a:lnSpc>
                <a:spcPct val="115000"/>
              </a:lnSpc>
              <a:spcBef>
                <a:spcPts val="0"/>
              </a:spcBef>
              <a:spcAft>
                <a:spcPts val="0"/>
              </a:spcAft>
              <a:buClr>
                <a:srgbClr val="000000"/>
              </a:buClr>
              <a:buSzPts val="2400"/>
              <a:buFont typeface="Arial"/>
              <a:buChar char="●"/>
            </a:pPr>
            <a:r>
              <a:rPr lang="en-IN" sz="2400">
                <a:solidFill>
                  <a:srgbClr val="000000"/>
                </a:solidFill>
                <a:latin typeface="Arial"/>
                <a:ea typeface="Arial"/>
                <a:cs typeface="Arial"/>
                <a:sym typeface="Arial"/>
              </a:rPr>
              <a:t>Any vertex with degree two will have both the edges in any Hamilton Circuits.</a:t>
            </a:r>
            <a:endParaRPr sz="18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sp>
        <p:nvSpPr>
          <p:cNvPr id="167" name="Google Shape;167;p12"/>
          <p:cNvSpPr/>
          <p:nvPr/>
        </p:nvSpPr>
        <p:spPr>
          <a:xfrm>
            <a:off x="271080" y="271080"/>
            <a:ext cx="8667720" cy="614196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None/>
            </a:pPr>
            <a:r>
              <a:rPr b="1" lang="en-IN" sz="2400">
                <a:solidFill>
                  <a:srgbClr val="000000"/>
                </a:solidFill>
                <a:latin typeface="Verdana"/>
                <a:ea typeface="Verdana"/>
                <a:cs typeface="Verdana"/>
                <a:sym typeface="Verdana"/>
              </a:rPr>
              <a:t>Eg: </a:t>
            </a:r>
            <a:r>
              <a:rPr lang="en-IN" sz="2400">
                <a:solidFill>
                  <a:srgbClr val="000000"/>
                </a:solidFill>
                <a:latin typeface="Verdana"/>
                <a:ea typeface="Verdana"/>
                <a:cs typeface="Verdana"/>
                <a:sym typeface="Verdana"/>
              </a:rPr>
              <a:t>Use mathematical induction to show that</a:t>
            </a:r>
            <a:endParaRPr sz="1800"/>
          </a:p>
          <a:p>
            <a:pPr indent="0" lvl="0" marL="0" marR="0" rtl="0" algn="l">
              <a:lnSpc>
                <a:spcPct val="100000"/>
              </a:lnSpc>
              <a:spcBef>
                <a:spcPts val="0"/>
              </a:spcBef>
              <a:spcAft>
                <a:spcPts val="0"/>
              </a:spcAft>
              <a:buNone/>
            </a:pPr>
            <a:r>
              <a:rPr lang="en-IN" sz="2400">
                <a:solidFill>
                  <a:srgbClr val="000000"/>
                </a:solidFill>
                <a:latin typeface="Verdana"/>
                <a:ea typeface="Verdana"/>
                <a:cs typeface="Verdana"/>
                <a:sym typeface="Verdana"/>
              </a:rPr>
              <a:t>1 + 2 + 2</a:t>
            </a:r>
            <a:r>
              <a:rPr baseline="30000" lang="en-IN" sz="2400">
                <a:solidFill>
                  <a:srgbClr val="000000"/>
                </a:solidFill>
                <a:latin typeface="Verdana"/>
                <a:ea typeface="Verdana"/>
                <a:cs typeface="Verdana"/>
                <a:sym typeface="Verdana"/>
              </a:rPr>
              <a:t>2</a:t>
            </a:r>
            <a:r>
              <a:rPr lang="en-IN" sz="2400">
                <a:solidFill>
                  <a:srgbClr val="000000"/>
                </a:solidFill>
                <a:latin typeface="Verdana"/>
                <a:ea typeface="Verdana"/>
                <a:cs typeface="Verdana"/>
                <a:sym typeface="Verdana"/>
              </a:rPr>
              <a:t> + · · · + 2</a:t>
            </a:r>
            <a:r>
              <a:rPr baseline="30000" lang="en-IN" sz="2400">
                <a:solidFill>
                  <a:srgbClr val="000000"/>
                </a:solidFill>
                <a:latin typeface="Verdana"/>
                <a:ea typeface="Verdana"/>
                <a:cs typeface="Verdana"/>
                <a:sym typeface="Verdana"/>
              </a:rPr>
              <a:t>n</a:t>
            </a:r>
            <a:r>
              <a:rPr lang="en-IN" sz="2400">
                <a:solidFill>
                  <a:srgbClr val="000000"/>
                </a:solidFill>
                <a:latin typeface="Verdana"/>
                <a:ea typeface="Verdana"/>
                <a:cs typeface="Verdana"/>
                <a:sym typeface="Verdana"/>
              </a:rPr>
              <a:t> = 2</a:t>
            </a:r>
            <a:r>
              <a:rPr baseline="30000" lang="en-IN" sz="2400">
                <a:solidFill>
                  <a:srgbClr val="000000"/>
                </a:solidFill>
                <a:latin typeface="Verdana"/>
                <a:ea typeface="Verdana"/>
                <a:cs typeface="Verdana"/>
                <a:sym typeface="Verdana"/>
              </a:rPr>
              <a:t>n+1</a:t>
            </a:r>
            <a:r>
              <a:rPr lang="en-IN" sz="2400">
                <a:solidFill>
                  <a:srgbClr val="000000"/>
                </a:solidFill>
                <a:latin typeface="Verdana"/>
                <a:ea typeface="Verdana"/>
                <a:cs typeface="Verdana"/>
                <a:sym typeface="Verdana"/>
              </a:rPr>
              <a:t> − 1</a:t>
            </a:r>
            <a:endParaRPr sz="1800"/>
          </a:p>
          <a:p>
            <a:pPr indent="0" lvl="0" marL="0" marR="0" rtl="0" algn="l">
              <a:lnSpc>
                <a:spcPct val="100000"/>
              </a:lnSpc>
              <a:spcBef>
                <a:spcPts val="0"/>
              </a:spcBef>
              <a:spcAft>
                <a:spcPts val="0"/>
              </a:spcAft>
              <a:buNone/>
            </a:pPr>
            <a:r>
              <a:rPr lang="en-IN" sz="2400">
                <a:solidFill>
                  <a:srgbClr val="000000"/>
                </a:solidFill>
                <a:latin typeface="Verdana"/>
                <a:ea typeface="Verdana"/>
                <a:cs typeface="Verdana"/>
                <a:sym typeface="Verdana"/>
              </a:rPr>
              <a:t>for all nonnegative integers n.</a:t>
            </a:r>
            <a:endParaRPr sz="1800"/>
          </a:p>
          <a:p>
            <a:pPr indent="0" lvl="0" marL="0" marR="0" rtl="0" algn="l">
              <a:lnSpc>
                <a:spcPct val="100000"/>
              </a:lnSpc>
              <a:spcBef>
                <a:spcPts val="0"/>
              </a:spcBef>
              <a:spcAft>
                <a:spcPts val="0"/>
              </a:spcAft>
              <a:buNone/>
            </a:pPr>
            <a:r>
              <a:t/>
            </a:r>
            <a:endParaRPr sz="1800"/>
          </a:p>
          <a:p>
            <a:pPr indent="0" lvl="0" marL="0" marR="0" rtl="0" algn="l">
              <a:lnSpc>
                <a:spcPct val="100000"/>
              </a:lnSpc>
              <a:spcBef>
                <a:spcPts val="0"/>
              </a:spcBef>
              <a:spcAft>
                <a:spcPts val="0"/>
              </a:spcAft>
              <a:buNone/>
            </a:pPr>
            <a:r>
              <a:t/>
            </a:r>
            <a:endParaRPr sz="1800"/>
          </a:p>
        </p:txBody>
      </p:sp>
    </p:spTree>
  </p:cSld>
  <p:clrMapOvr>
    <a:masterClrMapping/>
  </p:clrMapOvr>
</p:sld>
</file>

<file path=ppt/slides/slide1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9" name="Shape 759"/>
        <p:cNvGrpSpPr/>
        <p:nvPr/>
      </p:nvGrpSpPr>
      <p:grpSpPr>
        <a:xfrm>
          <a:off x="0" y="0"/>
          <a:ext cx="0" cy="0"/>
          <a:chOff x="0" y="0"/>
          <a:chExt cx="0" cy="0"/>
        </a:xfrm>
      </p:grpSpPr>
      <p:sp>
        <p:nvSpPr>
          <p:cNvPr id="760" name="Google Shape;760;p122"/>
          <p:cNvSpPr/>
          <p:nvPr/>
        </p:nvSpPr>
        <p:spPr>
          <a:xfrm>
            <a:off x="271080" y="271080"/>
            <a:ext cx="8596440" cy="5928480"/>
          </a:xfrm>
          <a:prstGeom prst="rect">
            <a:avLst/>
          </a:prstGeom>
          <a:noFill/>
          <a:ln>
            <a:noFill/>
          </a:ln>
        </p:spPr>
        <p:txBody>
          <a:bodyPr anchorCtr="0" anchor="t" bIns="91425" lIns="90000" spcFirstLastPara="1" rIns="90000" wrap="square" tIns="91425">
            <a:noAutofit/>
          </a:bodyPr>
          <a:lstStyle/>
          <a:p>
            <a:pPr indent="0" lvl="0" marL="0" marR="0" rtl="0" algn="l">
              <a:lnSpc>
                <a:spcPct val="115000"/>
              </a:lnSpc>
              <a:spcBef>
                <a:spcPts val="0"/>
              </a:spcBef>
              <a:spcAft>
                <a:spcPts val="0"/>
              </a:spcAft>
              <a:buNone/>
            </a:pPr>
            <a:r>
              <a:rPr b="1" lang="en-IN" sz="2400">
                <a:solidFill>
                  <a:srgbClr val="000000"/>
                </a:solidFill>
                <a:latin typeface="Arial"/>
                <a:ea typeface="Arial"/>
                <a:cs typeface="Arial"/>
                <a:sym typeface="Arial"/>
              </a:rPr>
              <a:t>Hamilton Circuits: Sufficient Conditions</a:t>
            </a:r>
            <a:endParaRPr sz="1800"/>
          </a:p>
          <a:p>
            <a:pPr indent="0" lvl="0" marL="0" marR="0" rtl="0" algn="l">
              <a:lnSpc>
                <a:spcPct val="115000"/>
              </a:lnSpc>
              <a:spcBef>
                <a:spcPts val="0"/>
              </a:spcBef>
              <a:spcAft>
                <a:spcPts val="0"/>
              </a:spcAft>
              <a:buNone/>
            </a:pPr>
            <a:r>
              <a:rPr lang="en-IN" sz="2400">
                <a:solidFill>
                  <a:srgbClr val="000000"/>
                </a:solidFill>
                <a:latin typeface="Arial"/>
                <a:ea typeface="Arial"/>
                <a:cs typeface="Arial"/>
                <a:sym typeface="Arial"/>
              </a:rPr>
              <a:t>A graph has an Hamiltonian circuit if</a:t>
            </a:r>
            <a:endParaRPr sz="1800"/>
          </a:p>
          <a:p>
            <a:pPr indent="-152400" lvl="0" marL="0" marR="0" rtl="0" algn="l">
              <a:lnSpc>
                <a:spcPct val="115000"/>
              </a:lnSpc>
              <a:spcBef>
                <a:spcPts val="0"/>
              </a:spcBef>
              <a:spcAft>
                <a:spcPts val="0"/>
              </a:spcAft>
              <a:buClr>
                <a:srgbClr val="000000"/>
              </a:buClr>
              <a:buSzPts val="2400"/>
              <a:buFont typeface="Arial"/>
              <a:buChar char="●"/>
            </a:pPr>
            <a:r>
              <a:rPr lang="en-IN" sz="2400">
                <a:solidFill>
                  <a:srgbClr val="000000"/>
                </a:solidFill>
                <a:latin typeface="Arial"/>
                <a:ea typeface="Arial"/>
                <a:cs typeface="Arial"/>
                <a:sym typeface="Arial"/>
              </a:rPr>
              <a:t>it is a cycle graph C</a:t>
            </a:r>
            <a:r>
              <a:rPr baseline="-25000" lang="en-IN" sz="2400">
                <a:solidFill>
                  <a:srgbClr val="000000"/>
                </a:solidFill>
                <a:latin typeface="Arial"/>
                <a:ea typeface="Arial"/>
                <a:cs typeface="Arial"/>
                <a:sym typeface="Arial"/>
              </a:rPr>
              <a:t>n</a:t>
            </a:r>
            <a:endParaRPr sz="1800"/>
          </a:p>
          <a:p>
            <a:pPr indent="-152400" lvl="0" marL="0" marR="0" rtl="0" algn="l">
              <a:lnSpc>
                <a:spcPct val="115000"/>
              </a:lnSpc>
              <a:spcBef>
                <a:spcPts val="0"/>
              </a:spcBef>
              <a:spcAft>
                <a:spcPts val="0"/>
              </a:spcAft>
              <a:buClr>
                <a:srgbClr val="000000"/>
              </a:buClr>
              <a:buSzPts val="2400"/>
              <a:buFont typeface="Arial"/>
              <a:buChar char="●"/>
            </a:pPr>
            <a:r>
              <a:rPr lang="en-IN" sz="2400">
                <a:solidFill>
                  <a:srgbClr val="000000"/>
                </a:solidFill>
                <a:latin typeface="Arial"/>
                <a:ea typeface="Arial"/>
                <a:cs typeface="Arial"/>
                <a:sym typeface="Arial"/>
              </a:rPr>
              <a:t>it is a wheel graph W</a:t>
            </a:r>
            <a:r>
              <a:rPr baseline="-25000" lang="en-IN" sz="2400">
                <a:solidFill>
                  <a:srgbClr val="000000"/>
                </a:solidFill>
                <a:latin typeface="Arial"/>
                <a:ea typeface="Arial"/>
                <a:cs typeface="Arial"/>
                <a:sym typeface="Arial"/>
              </a:rPr>
              <a:t>n</a:t>
            </a:r>
            <a:endParaRPr sz="1800"/>
          </a:p>
          <a:p>
            <a:pPr indent="-152400" lvl="0" marL="0" marR="0" rtl="0" algn="l">
              <a:lnSpc>
                <a:spcPct val="115000"/>
              </a:lnSpc>
              <a:spcBef>
                <a:spcPts val="0"/>
              </a:spcBef>
              <a:spcAft>
                <a:spcPts val="0"/>
              </a:spcAft>
              <a:buClr>
                <a:srgbClr val="000000"/>
              </a:buClr>
              <a:buSzPts val="2400"/>
              <a:buFont typeface="Arial"/>
              <a:buChar char="●"/>
            </a:pPr>
            <a:r>
              <a:rPr lang="en-IN" sz="2400">
                <a:solidFill>
                  <a:srgbClr val="000000"/>
                </a:solidFill>
                <a:latin typeface="Arial"/>
                <a:ea typeface="Arial"/>
                <a:cs typeface="Arial"/>
                <a:sym typeface="Arial"/>
              </a:rPr>
              <a:t>it is a complete graph K</a:t>
            </a:r>
            <a:r>
              <a:rPr baseline="-25000" lang="en-IN" sz="2400">
                <a:solidFill>
                  <a:srgbClr val="000000"/>
                </a:solidFill>
                <a:latin typeface="Arial"/>
                <a:ea typeface="Arial"/>
                <a:cs typeface="Arial"/>
                <a:sym typeface="Arial"/>
              </a:rPr>
              <a:t>n</a:t>
            </a:r>
            <a:r>
              <a:rPr lang="en-IN" sz="2400">
                <a:solidFill>
                  <a:srgbClr val="000000"/>
                </a:solidFill>
                <a:latin typeface="Arial"/>
                <a:ea typeface="Arial"/>
                <a:cs typeface="Arial"/>
                <a:sym typeface="Arial"/>
              </a:rPr>
              <a:t> where n &gt;= 3.</a:t>
            </a:r>
            <a:endParaRPr sz="1800"/>
          </a:p>
          <a:p>
            <a:pPr indent="-152400" lvl="0" marL="0" marR="0" rtl="0" algn="l">
              <a:lnSpc>
                <a:spcPct val="115000"/>
              </a:lnSpc>
              <a:spcBef>
                <a:spcPts val="0"/>
              </a:spcBef>
              <a:spcAft>
                <a:spcPts val="0"/>
              </a:spcAft>
              <a:buClr>
                <a:srgbClr val="000000"/>
              </a:buClr>
              <a:buSzPts val="2400"/>
              <a:buFont typeface="Arial"/>
              <a:buChar char="●"/>
            </a:pPr>
            <a:r>
              <a:rPr lang="en-IN" sz="2400">
                <a:solidFill>
                  <a:srgbClr val="000000"/>
                </a:solidFill>
                <a:latin typeface="Arial"/>
                <a:ea typeface="Arial"/>
                <a:cs typeface="Arial"/>
                <a:sym typeface="Arial"/>
              </a:rPr>
              <a:t>… </a:t>
            </a:r>
            <a:endParaRPr sz="1800"/>
          </a:p>
        </p:txBody>
      </p:sp>
    </p:spTree>
  </p:cSld>
  <p:clrMapOvr>
    <a:masterClrMapping/>
  </p:clrMapOvr>
</p:sld>
</file>

<file path=ppt/slides/slide1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4" name="Shape 764"/>
        <p:cNvGrpSpPr/>
        <p:nvPr/>
      </p:nvGrpSpPr>
      <p:grpSpPr>
        <a:xfrm>
          <a:off x="0" y="0"/>
          <a:ext cx="0" cy="0"/>
          <a:chOff x="0" y="0"/>
          <a:chExt cx="0" cy="0"/>
        </a:xfrm>
      </p:grpSpPr>
      <p:sp>
        <p:nvSpPr>
          <p:cNvPr id="765" name="Google Shape;765;p123"/>
          <p:cNvSpPr/>
          <p:nvPr/>
        </p:nvSpPr>
        <p:spPr>
          <a:xfrm>
            <a:off x="271080" y="271080"/>
            <a:ext cx="8596440" cy="5928480"/>
          </a:xfrm>
          <a:prstGeom prst="rect">
            <a:avLst/>
          </a:prstGeom>
          <a:noFill/>
          <a:ln>
            <a:noFill/>
          </a:ln>
        </p:spPr>
        <p:txBody>
          <a:bodyPr anchorCtr="0" anchor="t" bIns="91425" lIns="90000" spcFirstLastPara="1" rIns="90000" wrap="square" tIns="91425">
            <a:noAutofit/>
          </a:bodyPr>
          <a:lstStyle/>
          <a:p>
            <a:pPr indent="0" lvl="0" marL="0" marR="0" rtl="0" algn="l">
              <a:lnSpc>
                <a:spcPct val="115000"/>
              </a:lnSpc>
              <a:spcBef>
                <a:spcPts val="0"/>
              </a:spcBef>
              <a:spcAft>
                <a:spcPts val="0"/>
              </a:spcAft>
              <a:buNone/>
            </a:pPr>
            <a:r>
              <a:rPr b="1" lang="en-IN" sz="2400">
                <a:solidFill>
                  <a:srgbClr val="000000"/>
                </a:solidFill>
                <a:latin typeface="Arial"/>
                <a:ea typeface="Arial"/>
                <a:cs typeface="Arial"/>
                <a:sym typeface="Arial"/>
              </a:rPr>
              <a:t>Hamilton Circuits: Sufficient Conditions</a:t>
            </a:r>
            <a:endParaRPr sz="1800"/>
          </a:p>
          <a:p>
            <a:pPr indent="0" lvl="0" marL="0" marR="0" rtl="0" algn="l">
              <a:lnSpc>
                <a:spcPct val="115000"/>
              </a:lnSpc>
              <a:spcBef>
                <a:spcPts val="0"/>
              </a:spcBef>
              <a:spcAft>
                <a:spcPts val="0"/>
              </a:spcAft>
              <a:buNone/>
            </a:pPr>
            <a:r>
              <a:t/>
            </a:r>
            <a:endParaRPr sz="1800"/>
          </a:p>
          <a:p>
            <a:pPr indent="-152400" lvl="0" marL="0" marR="0" rtl="0" algn="l">
              <a:lnSpc>
                <a:spcPct val="115000"/>
              </a:lnSpc>
              <a:spcBef>
                <a:spcPts val="0"/>
              </a:spcBef>
              <a:spcAft>
                <a:spcPts val="0"/>
              </a:spcAft>
              <a:buClr>
                <a:srgbClr val="000000"/>
              </a:buClr>
              <a:buSzPts val="2400"/>
              <a:buFont typeface="Arial"/>
              <a:buChar char="●"/>
            </a:pPr>
            <a:r>
              <a:rPr lang="en-IN" sz="2400">
                <a:solidFill>
                  <a:srgbClr val="000000"/>
                </a:solidFill>
                <a:latin typeface="Arial"/>
                <a:ea typeface="Arial"/>
                <a:cs typeface="Arial"/>
                <a:sym typeface="Arial"/>
              </a:rPr>
              <a:t>No useful necessary and sufficient conditions for the existence of Hamilton circuits are known, and hence the best known algorithms for finding an Hamilton circuit have exponential worst-case time complexity.</a:t>
            </a:r>
            <a:endParaRPr sz="1800"/>
          </a:p>
          <a:p>
            <a:pPr indent="-152400" lvl="0" marL="0" marR="0" rtl="0" algn="l">
              <a:lnSpc>
                <a:spcPct val="115000"/>
              </a:lnSpc>
              <a:spcBef>
                <a:spcPts val="0"/>
              </a:spcBef>
              <a:spcAft>
                <a:spcPts val="0"/>
              </a:spcAft>
              <a:buClr>
                <a:srgbClr val="000000"/>
              </a:buClr>
              <a:buSzPts val="2400"/>
              <a:buFont typeface="Arial"/>
              <a:buChar char="●"/>
            </a:pPr>
            <a:r>
              <a:rPr lang="en-IN" sz="2400">
                <a:solidFill>
                  <a:srgbClr val="000000"/>
                </a:solidFill>
                <a:latin typeface="Arial"/>
                <a:ea typeface="Arial"/>
                <a:cs typeface="Arial"/>
                <a:sym typeface="Arial"/>
              </a:rPr>
              <a:t>The more edges a graph has, the more likely it is to have a Hamilton circuit. </a:t>
            </a:r>
            <a:endParaRPr sz="1800"/>
          </a:p>
          <a:p>
            <a:pPr indent="-152400" lvl="1" marL="0" marR="0" rtl="0" algn="l">
              <a:lnSpc>
                <a:spcPct val="115000"/>
              </a:lnSpc>
              <a:spcBef>
                <a:spcPts val="0"/>
              </a:spcBef>
              <a:spcAft>
                <a:spcPts val="0"/>
              </a:spcAft>
              <a:buClr>
                <a:srgbClr val="000000"/>
              </a:buClr>
              <a:buSzPts val="2400"/>
              <a:buFont typeface="Arial"/>
              <a:buChar char="○"/>
            </a:pPr>
            <a:r>
              <a:rPr b="0" i="0" lang="en-IN" sz="2400" u="none" cap="none" strike="noStrike">
                <a:solidFill>
                  <a:srgbClr val="000000"/>
                </a:solidFill>
                <a:latin typeface="Arial"/>
                <a:ea typeface="Arial"/>
                <a:cs typeface="Arial"/>
                <a:sym typeface="Arial"/>
              </a:rPr>
              <a:t>K</a:t>
            </a:r>
            <a:r>
              <a:rPr b="0" baseline="-25000" i="0" lang="en-IN" sz="2400" u="none" cap="none" strike="noStrike">
                <a:solidFill>
                  <a:srgbClr val="000000"/>
                </a:solidFill>
                <a:latin typeface="Arial"/>
                <a:ea typeface="Arial"/>
                <a:cs typeface="Arial"/>
                <a:sym typeface="Arial"/>
              </a:rPr>
              <a:t>n</a:t>
            </a:r>
            <a:r>
              <a:rPr b="0" i="0" lang="en-IN" sz="2400" u="none" cap="none" strike="noStrike">
                <a:solidFill>
                  <a:srgbClr val="000000"/>
                </a:solidFill>
                <a:latin typeface="Arial"/>
                <a:ea typeface="Arial"/>
                <a:cs typeface="Arial"/>
                <a:sym typeface="Arial"/>
              </a:rPr>
              <a:t> graph with n ≥ 3, has a Hamilton Circuit.</a:t>
            </a:r>
            <a:endParaRPr b="0" i="0" sz="1800" u="none" cap="none" strike="noStrike"/>
          </a:p>
          <a:p>
            <a:pPr indent="-152400" lvl="0" marL="0" marR="0" rtl="0" algn="l">
              <a:lnSpc>
                <a:spcPct val="115000"/>
              </a:lnSpc>
              <a:spcBef>
                <a:spcPts val="0"/>
              </a:spcBef>
              <a:spcAft>
                <a:spcPts val="0"/>
              </a:spcAft>
              <a:buClr>
                <a:srgbClr val="000000"/>
              </a:buClr>
              <a:buSzPts val="2400"/>
              <a:buFont typeface="Arial"/>
              <a:buChar char="●"/>
            </a:pPr>
            <a:r>
              <a:rPr lang="en-IN" sz="2400">
                <a:solidFill>
                  <a:srgbClr val="000000"/>
                </a:solidFill>
                <a:latin typeface="Arial"/>
                <a:ea typeface="Arial"/>
                <a:cs typeface="Arial"/>
                <a:sym typeface="Arial"/>
              </a:rPr>
              <a:t>Adding edges to a graph with a Hamilton circuit does not take away the Hamilton circuit it already has.</a:t>
            </a:r>
            <a:endParaRPr sz="1800"/>
          </a:p>
        </p:txBody>
      </p:sp>
    </p:spTree>
  </p:cSld>
  <p:clrMapOvr>
    <a:masterClrMapping/>
  </p:clrMapOvr>
</p:sld>
</file>

<file path=ppt/slides/slide1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9" name="Shape 769"/>
        <p:cNvGrpSpPr/>
        <p:nvPr/>
      </p:nvGrpSpPr>
      <p:grpSpPr>
        <a:xfrm>
          <a:off x="0" y="0"/>
          <a:ext cx="0" cy="0"/>
          <a:chOff x="0" y="0"/>
          <a:chExt cx="0" cy="0"/>
        </a:xfrm>
      </p:grpSpPr>
      <p:sp>
        <p:nvSpPr>
          <p:cNvPr id="770" name="Google Shape;770;p124"/>
          <p:cNvSpPr/>
          <p:nvPr/>
        </p:nvSpPr>
        <p:spPr>
          <a:xfrm>
            <a:off x="271080" y="271080"/>
            <a:ext cx="8596440" cy="5928480"/>
          </a:xfrm>
          <a:prstGeom prst="rect">
            <a:avLst/>
          </a:prstGeom>
          <a:noFill/>
          <a:ln>
            <a:noFill/>
          </a:ln>
        </p:spPr>
        <p:txBody>
          <a:bodyPr anchorCtr="0" anchor="t" bIns="91425" lIns="90000" spcFirstLastPara="1" rIns="90000" wrap="square" tIns="91425">
            <a:noAutofit/>
          </a:bodyPr>
          <a:lstStyle/>
          <a:p>
            <a:pPr indent="0" lvl="0" marL="0" marR="0" rtl="0" algn="l">
              <a:lnSpc>
                <a:spcPct val="115000"/>
              </a:lnSpc>
              <a:spcBef>
                <a:spcPts val="0"/>
              </a:spcBef>
              <a:spcAft>
                <a:spcPts val="0"/>
              </a:spcAft>
              <a:buNone/>
            </a:pPr>
            <a:r>
              <a:rPr b="1" lang="en-IN" sz="2400">
                <a:solidFill>
                  <a:srgbClr val="000000"/>
                </a:solidFill>
                <a:latin typeface="Arial"/>
                <a:ea typeface="Arial"/>
                <a:cs typeface="Arial"/>
                <a:sym typeface="Arial"/>
              </a:rPr>
              <a:t>Hamilton Circuits: Sufficient Conditions</a:t>
            </a:r>
            <a:endParaRPr sz="1800"/>
          </a:p>
          <a:p>
            <a:pPr indent="-152400" lvl="0" marL="0" marR="0" rtl="0" algn="l">
              <a:lnSpc>
                <a:spcPct val="115000"/>
              </a:lnSpc>
              <a:spcBef>
                <a:spcPts val="0"/>
              </a:spcBef>
              <a:spcAft>
                <a:spcPts val="0"/>
              </a:spcAft>
              <a:buClr>
                <a:srgbClr val="000000"/>
              </a:buClr>
              <a:buSzPts val="2400"/>
              <a:buFont typeface="Arial"/>
              <a:buChar char="●"/>
            </a:pPr>
            <a:r>
              <a:rPr lang="en-IN" sz="2400">
                <a:solidFill>
                  <a:srgbClr val="000000"/>
                </a:solidFill>
                <a:latin typeface="Arial"/>
                <a:ea typeface="Arial"/>
                <a:cs typeface="Arial"/>
                <a:sym typeface="Arial"/>
              </a:rPr>
              <a:t>K</a:t>
            </a:r>
            <a:r>
              <a:rPr baseline="-25000" lang="en-IN" sz="2400">
                <a:solidFill>
                  <a:srgbClr val="000000"/>
                </a:solidFill>
                <a:latin typeface="Arial"/>
                <a:ea typeface="Arial"/>
                <a:cs typeface="Arial"/>
                <a:sym typeface="Arial"/>
              </a:rPr>
              <a:t>n</a:t>
            </a:r>
            <a:r>
              <a:rPr lang="en-IN" sz="2400">
                <a:solidFill>
                  <a:srgbClr val="000000"/>
                </a:solidFill>
                <a:latin typeface="Arial"/>
                <a:ea typeface="Arial"/>
                <a:cs typeface="Arial"/>
                <a:sym typeface="Arial"/>
              </a:rPr>
              <a:t> graph where n ≥ 3, has a Hamilton Circuit.</a:t>
            </a:r>
            <a:endParaRPr sz="1800"/>
          </a:p>
          <a:p>
            <a:pPr indent="0" lvl="0" marL="0" marR="0" rtl="0" algn="l">
              <a:lnSpc>
                <a:spcPct val="115000"/>
              </a:lnSpc>
              <a:spcBef>
                <a:spcPts val="0"/>
              </a:spcBef>
              <a:spcAft>
                <a:spcPts val="0"/>
              </a:spcAft>
              <a:buNone/>
            </a:pPr>
            <a:r>
              <a:t/>
            </a:r>
            <a:endParaRPr sz="1800"/>
          </a:p>
          <a:p>
            <a:pPr indent="-152400" lvl="0" marL="0" marR="0" rtl="0" algn="l">
              <a:lnSpc>
                <a:spcPct val="115000"/>
              </a:lnSpc>
              <a:spcBef>
                <a:spcPts val="0"/>
              </a:spcBef>
              <a:spcAft>
                <a:spcPts val="0"/>
              </a:spcAft>
              <a:buClr>
                <a:srgbClr val="000000"/>
              </a:buClr>
              <a:buSzPts val="2400"/>
              <a:buFont typeface="Arial"/>
              <a:buChar char="●"/>
            </a:pPr>
            <a:r>
              <a:rPr lang="en-IN" sz="2400">
                <a:solidFill>
                  <a:srgbClr val="000000"/>
                </a:solidFill>
                <a:latin typeface="Arial"/>
                <a:ea typeface="Arial"/>
                <a:cs typeface="Arial"/>
                <a:sym typeface="Arial"/>
              </a:rPr>
              <a:t>Diracs’s Theorem: (covers above condition)</a:t>
            </a:r>
            <a:endParaRPr sz="1800"/>
          </a:p>
          <a:p>
            <a:pPr indent="0" lvl="0" marL="0" marR="0" rtl="0" algn="l">
              <a:lnSpc>
                <a:spcPct val="115000"/>
              </a:lnSpc>
              <a:spcBef>
                <a:spcPts val="0"/>
              </a:spcBef>
              <a:spcAft>
                <a:spcPts val="0"/>
              </a:spcAft>
              <a:buNone/>
            </a:pPr>
            <a:r>
              <a:rPr lang="en-IN" sz="2400">
                <a:solidFill>
                  <a:srgbClr val="000000"/>
                </a:solidFill>
                <a:latin typeface="Arial"/>
                <a:ea typeface="Arial"/>
                <a:cs typeface="Arial"/>
                <a:sym typeface="Arial"/>
              </a:rPr>
              <a:t>If G is a simple graph having n vertices with n ≥ 3 such that the degree of every vertex in G is at least n/2, then G has a Hamilton Circuit.</a:t>
            </a:r>
            <a:endParaRPr sz="1800"/>
          </a:p>
          <a:p>
            <a:pPr indent="0" lvl="0" marL="0" marR="0" rtl="0" algn="l">
              <a:lnSpc>
                <a:spcPct val="115000"/>
              </a:lnSpc>
              <a:spcBef>
                <a:spcPts val="0"/>
              </a:spcBef>
              <a:spcAft>
                <a:spcPts val="0"/>
              </a:spcAft>
              <a:buNone/>
            </a:pPr>
            <a:r>
              <a:t/>
            </a:r>
            <a:endParaRPr sz="1800"/>
          </a:p>
          <a:p>
            <a:pPr indent="-152400" lvl="0" marL="0" marR="0" rtl="0" algn="l">
              <a:lnSpc>
                <a:spcPct val="115000"/>
              </a:lnSpc>
              <a:spcBef>
                <a:spcPts val="0"/>
              </a:spcBef>
              <a:spcAft>
                <a:spcPts val="0"/>
              </a:spcAft>
              <a:buClr>
                <a:srgbClr val="000000"/>
              </a:buClr>
              <a:buSzPts val="2400"/>
              <a:buFont typeface="Arial"/>
              <a:buChar char="●"/>
            </a:pPr>
            <a:r>
              <a:rPr lang="en-IN" sz="2400">
                <a:solidFill>
                  <a:srgbClr val="000000"/>
                </a:solidFill>
                <a:latin typeface="Arial"/>
                <a:ea typeface="Arial"/>
                <a:cs typeface="Arial"/>
                <a:sym typeface="Arial"/>
              </a:rPr>
              <a:t>Ore’s Theorem:  (covers above theorem)</a:t>
            </a:r>
            <a:endParaRPr sz="1800"/>
          </a:p>
          <a:p>
            <a:pPr indent="0" lvl="0" marL="0" marR="0" rtl="0" algn="l">
              <a:lnSpc>
                <a:spcPct val="115000"/>
              </a:lnSpc>
              <a:spcBef>
                <a:spcPts val="0"/>
              </a:spcBef>
              <a:spcAft>
                <a:spcPts val="0"/>
              </a:spcAft>
              <a:buNone/>
            </a:pPr>
            <a:r>
              <a:rPr lang="en-IN" sz="2400">
                <a:solidFill>
                  <a:srgbClr val="000000"/>
                </a:solidFill>
                <a:latin typeface="Arial"/>
                <a:ea typeface="Arial"/>
                <a:cs typeface="Arial"/>
                <a:sym typeface="Arial"/>
              </a:rPr>
              <a:t>If G is a simple graph having n vertices with n ≥ 3 such that deg(u) + deg(v) ≥ n for every pair of nonadjacent vertices u and v in G, then G has a Hamilton Circuit.</a:t>
            </a:r>
            <a:endParaRPr sz="1800"/>
          </a:p>
          <a:p>
            <a:pPr indent="0" lvl="0" marL="0" marR="0" rtl="0" algn="l">
              <a:lnSpc>
                <a:spcPct val="115000"/>
              </a:lnSpc>
              <a:spcBef>
                <a:spcPts val="0"/>
              </a:spcBef>
              <a:spcAft>
                <a:spcPts val="0"/>
              </a:spcAft>
              <a:buNone/>
            </a:pPr>
            <a:r>
              <a:t/>
            </a:r>
            <a:endParaRPr sz="1800"/>
          </a:p>
          <a:p>
            <a:pPr indent="-152400" lvl="0" marL="0" marR="0" rtl="0" algn="l">
              <a:lnSpc>
                <a:spcPct val="115000"/>
              </a:lnSpc>
              <a:spcBef>
                <a:spcPts val="0"/>
              </a:spcBef>
              <a:spcAft>
                <a:spcPts val="0"/>
              </a:spcAft>
              <a:buClr>
                <a:srgbClr val="000000"/>
              </a:buClr>
              <a:buSzPts val="2400"/>
              <a:buFont typeface="Arial"/>
              <a:buChar char="●"/>
            </a:pPr>
            <a:r>
              <a:rPr lang="en-IN" sz="2400">
                <a:solidFill>
                  <a:srgbClr val="000000"/>
                </a:solidFill>
                <a:latin typeface="Arial"/>
                <a:ea typeface="Arial"/>
                <a:cs typeface="Arial"/>
                <a:sym typeface="Arial"/>
              </a:rPr>
              <a:t>Bondy-Chvatal theorem (covers above theorem).</a:t>
            </a:r>
            <a:endParaRPr sz="1800"/>
          </a:p>
        </p:txBody>
      </p:sp>
    </p:spTree>
  </p:cSld>
  <p:clrMapOvr>
    <a:masterClrMapping/>
  </p:clrMapOvr>
</p:sld>
</file>

<file path=ppt/slides/slide1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4" name="Shape 774"/>
        <p:cNvGrpSpPr/>
        <p:nvPr/>
      </p:nvGrpSpPr>
      <p:grpSpPr>
        <a:xfrm>
          <a:off x="0" y="0"/>
          <a:ext cx="0" cy="0"/>
          <a:chOff x="0" y="0"/>
          <a:chExt cx="0" cy="0"/>
        </a:xfrm>
      </p:grpSpPr>
      <p:sp>
        <p:nvSpPr>
          <p:cNvPr id="775" name="Google Shape;775;p125"/>
          <p:cNvSpPr/>
          <p:nvPr/>
        </p:nvSpPr>
        <p:spPr>
          <a:xfrm>
            <a:off x="271080" y="271080"/>
            <a:ext cx="8596440" cy="635796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None/>
            </a:pPr>
            <a:r>
              <a:t/>
            </a:r>
            <a:endParaRPr sz="1800"/>
          </a:p>
          <a:p>
            <a:pPr indent="0" lvl="0" marL="0" marR="0" rtl="0" algn="l">
              <a:lnSpc>
                <a:spcPct val="100000"/>
              </a:lnSpc>
              <a:spcBef>
                <a:spcPts val="0"/>
              </a:spcBef>
              <a:spcAft>
                <a:spcPts val="0"/>
              </a:spcAft>
              <a:buNone/>
            </a:pPr>
            <a:r>
              <a:t/>
            </a:r>
            <a:endParaRPr sz="1800"/>
          </a:p>
          <a:p>
            <a:pPr indent="0" lvl="0" marL="0" marR="0" rtl="0" algn="l">
              <a:lnSpc>
                <a:spcPct val="100000"/>
              </a:lnSpc>
              <a:spcBef>
                <a:spcPts val="0"/>
              </a:spcBef>
              <a:spcAft>
                <a:spcPts val="0"/>
              </a:spcAft>
              <a:buNone/>
            </a:pPr>
            <a:r>
              <a:t/>
            </a:r>
            <a:endParaRPr sz="1800"/>
          </a:p>
          <a:p>
            <a:pPr indent="0" lvl="0" marL="0" marR="0" rtl="0" algn="l">
              <a:lnSpc>
                <a:spcPct val="100000"/>
              </a:lnSpc>
              <a:spcBef>
                <a:spcPts val="0"/>
              </a:spcBef>
              <a:spcAft>
                <a:spcPts val="0"/>
              </a:spcAft>
              <a:buNone/>
            </a:pPr>
            <a:r>
              <a:rPr b="1" lang="en-IN" sz="2400">
                <a:solidFill>
                  <a:srgbClr val="000000"/>
                </a:solidFill>
                <a:latin typeface="Arial"/>
                <a:ea typeface="Arial"/>
                <a:cs typeface="Arial"/>
                <a:sym typeface="Arial"/>
              </a:rPr>
              <a:t>&lt;	End of </a:t>
            </a:r>
            <a:endParaRPr sz="1800"/>
          </a:p>
          <a:p>
            <a:pPr indent="0" lvl="0" marL="0" marR="0" rtl="0" algn="l">
              <a:lnSpc>
                <a:spcPct val="100000"/>
              </a:lnSpc>
              <a:spcBef>
                <a:spcPts val="0"/>
              </a:spcBef>
              <a:spcAft>
                <a:spcPts val="0"/>
              </a:spcAft>
              <a:buNone/>
            </a:pPr>
            <a:r>
              <a:rPr b="1" lang="en-IN" sz="2400">
                <a:solidFill>
                  <a:srgbClr val="000000"/>
                </a:solidFill>
                <a:latin typeface="Arial"/>
                <a:ea typeface="Arial"/>
                <a:cs typeface="Arial"/>
                <a:sym typeface="Arial"/>
              </a:rPr>
              <a:t>Mathematical Induction, </a:t>
            </a:r>
            <a:endParaRPr sz="1800"/>
          </a:p>
          <a:p>
            <a:pPr indent="0" lvl="0" marL="0" marR="0" rtl="0" algn="l">
              <a:lnSpc>
                <a:spcPct val="100000"/>
              </a:lnSpc>
              <a:spcBef>
                <a:spcPts val="0"/>
              </a:spcBef>
              <a:spcAft>
                <a:spcPts val="0"/>
              </a:spcAft>
              <a:buNone/>
            </a:pPr>
            <a:r>
              <a:rPr b="1" lang="en-IN" sz="2400">
                <a:solidFill>
                  <a:srgbClr val="000000"/>
                </a:solidFill>
                <a:latin typeface="Arial"/>
                <a:ea typeface="Arial"/>
                <a:cs typeface="Arial"/>
                <a:sym typeface="Arial"/>
              </a:rPr>
              <a:t>Recursion and Recurrence Relations and graphs</a:t>
            </a:r>
            <a:endParaRPr sz="1800"/>
          </a:p>
          <a:p>
            <a:pPr indent="0" lvl="0" marL="0" marR="0" rtl="0" algn="l">
              <a:lnSpc>
                <a:spcPct val="100000"/>
              </a:lnSpc>
              <a:spcBef>
                <a:spcPts val="0"/>
              </a:spcBef>
              <a:spcAft>
                <a:spcPts val="0"/>
              </a:spcAft>
              <a:buNone/>
            </a:pPr>
            <a:r>
              <a:rPr b="1" lang="en-IN" sz="2400">
                <a:solidFill>
                  <a:srgbClr val="000000"/>
                </a:solidFill>
                <a:latin typeface="Arial"/>
                <a:ea typeface="Arial"/>
                <a:cs typeface="Arial"/>
                <a:sym typeface="Arial"/>
              </a:rPr>
              <a:t>/&gt;</a:t>
            </a:r>
            <a:endParaRPr sz="1800"/>
          </a:p>
          <a:p>
            <a:pPr indent="0" lvl="0" marL="0" marR="0" rtl="0" algn="l">
              <a:lnSpc>
                <a:spcPct val="100000"/>
              </a:lnSpc>
              <a:spcBef>
                <a:spcPts val="0"/>
              </a:spcBef>
              <a:spcAft>
                <a:spcPts val="0"/>
              </a:spcAft>
              <a:buNone/>
            </a:pPr>
            <a:r>
              <a:t/>
            </a:r>
            <a:endParaRPr sz="18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sp>
        <p:nvSpPr>
          <p:cNvPr id="172" name="Google Shape;172;p13"/>
          <p:cNvSpPr/>
          <p:nvPr/>
        </p:nvSpPr>
        <p:spPr>
          <a:xfrm>
            <a:off x="271080" y="271080"/>
            <a:ext cx="7684200" cy="593460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None/>
            </a:pPr>
            <a:r>
              <a:rPr b="1" lang="en-IN" sz="2400">
                <a:solidFill>
                  <a:srgbClr val="000000"/>
                </a:solidFill>
                <a:latin typeface="Verdana"/>
                <a:ea typeface="Verdana"/>
                <a:cs typeface="Verdana"/>
                <a:sym typeface="Verdana"/>
              </a:rPr>
              <a:t>Eg: </a:t>
            </a:r>
            <a:r>
              <a:rPr lang="en-IN" sz="2400">
                <a:solidFill>
                  <a:srgbClr val="000000"/>
                </a:solidFill>
                <a:latin typeface="Verdana"/>
                <a:ea typeface="Verdana"/>
                <a:cs typeface="Verdana"/>
                <a:sym typeface="Verdana"/>
              </a:rPr>
              <a:t>Sums of Geometric Progressions Use mathematical induction to prove this formula for the sum of a finite number of terms of a geometric progression with initial term </a:t>
            </a:r>
            <a:r>
              <a:rPr b="1" lang="en-IN" sz="2400">
                <a:solidFill>
                  <a:srgbClr val="000000"/>
                </a:solidFill>
                <a:latin typeface="Verdana"/>
                <a:ea typeface="Verdana"/>
                <a:cs typeface="Verdana"/>
                <a:sym typeface="Verdana"/>
              </a:rPr>
              <a:t>a</a:t>
            </a:r>
            <a:r>
              <a:rPr lang="en-IN" sz="2400">
                <a:solidFill>
                  <a:srgbClr val="000000"/>
                </a:solidFill>
                <a:latin typeface="Verdana"/>
                <a:ea typeface="Verdana"/>
                <a:cs typeface="Verdana"/>
                <a:sym typeface="Verdana"/>
              </a:rPr>
              <a:t> and common ratio </a:t>
            </a:r>
            <a:r>
              <a:rPr b="1" lang="en-IN" sz="2400">
                <a:solidFill>
                  <a:srgbClr val="000000"/>
                </a:solidFill>
                <a:latin typeface="Verdana"/>
                <a:ea typeface="Verdana"/>
                <a:cs typeface="Verdana"/>
                <a:sym typeface="Verdana"/>
              </a:rPr>
              <a:t>r</a:t>
            </a:r>
            <a:r>
              <a:rPr lang="en-IN" sz="2400">
                <a:solidFill>
                  <a:srgbClr val="000000"/>
                </a:solidFill>
                <a:latin typeface="Verdana"/>
                <a:ea typeface="Verdana"/>
                <a:cs typeface="Verdana"/>
                <a:sym typeface="Verdana"/>
              </a:rPr>
              <a:t>:</a:t>
            </a:r>
            <a:endParaRPr sz="1800"/>
          </a:p>
          <a:p>
            <a:pPr indent="0" lvl="0" marL="0" marR="0" rtl="0" algn="l">
              <a:lnSpc>
                <a:spcPct val="100000"/>
              </a:lnSpc>
              <a:spcBef>
                <a:spcPts val="0"/>
              </a:spcBef>
              <a:spcAft>
                <a:spcPts val="0"/>
              </a:spcAft>
              <a:buNone/>
            </a:pPr>
            <a:r>
              <a:t/>
            </a:r>
            <a:endParaRPr sz="1800"/>
          </a:p>
          <a:p>
            <a:pPr indent="0" lvl="0" marL="0" marR="0" rtl="0" algn="l">
              <a:lnSpc>
                <a:spcPct val="100000"/>
              </a:lnSpc>
              <a:spcBef>
                <a:spcPts val="0"/>
              </a:spcBef>
              <a:spcAft>
                <a:spcPts val="0"/>
              </a:spcAft>
              <a:buNone/>
            </a:pPr>
            <a:r>
              <a:t/>
            </a:r>
            <a:endParaRPr sz="1800"/>
          </a:p>
          <a:p>
            <a:pPr indent="0" lvl="0" marL="0" marR="0" rtl="0" algn="l">
              <a:lnSpc>
                <a:spcPct val="100000"/>
              </a:lnSpc>
              <a:spcBef>
                <a:spcPts val="0"/>
              </a:spcBef>
              <a:spcAft>
                <a:spcPts val="0"/>
              </a:spcAft>
              <a:buNone/>
            </a:pPr>
            <a:r>
              <a:t/>
            </a:r>
            <a:endParaRPr sz="1800"/>
          </a:p>
          <a:p>
            <a:pPr indent="0" lvl="0" marL="0" marR="0" rtl="0" algn="l">
              <a:lnSpc>
                <a:spcPct val="100000"/>
              </a:lnSpc>
              <a:spcBef>
                <a:spcPts val="0"/>
              </a:spcBef>
              <a:spcAft>
                <a:spcPts val="0"/>
              </a:spcAft>
              <a:buNone/>
            </a:pPr>
            <a:r>
              <a:t/>
            </a:r>
            <a:endParaRPr sz="1800"/>
          </a:p>
          <a:p>
            <a:pPr indent="0" lvl="0" marL="0" marR="0" rtl="0" algn="l">
              <a:lnSpc>
                <a:spcPct val="100000"/>
              </a:lnSpc>
              <a:spcBef>
                <a:spcPts val="0"/>
              </a:spcBef>
              <a:spcAft>
                <a:spcPts val="0"/>
              </a:spcAft>
              <a:buNone/>
            </a:pPr>
            <a:r>
              <a:t/>
            </a:r>
            <a:endParaRPr sz="1800"/>
          </a:p>
          <a:p>
            <a:pPr indent="0" lvl="0" marL="0" marR="0" rtl="0" algn="l">
              <a:lnSpc>
                <a:spcPct val="100000"/>
              </a:lnSpc>
              <a:spcBef>
                <a:spcPts val="0"/>
              </a:spcBef>
              <a:spcAft>
                <a:spcPts val="0"/>
              </a:spcAft>
              <a:buNone/>
            </a:pPr>
            <a:r>
              <a:rPr lang="en-IN" sz="2400">
                <a:solidFill>
                  <a:srgbClr val="000000"/>
                </a:solidFill>
                <a:latin typeface="Verdana"/>
                <a:ea typeface="Verdana"/>
                <a:cs typeface="Verdana"/>
                <a:sym typeface="Verdana"/>
              </a:rPr>
              <a:t>where n is a nonnegative integer.</a:t>
            </a:r>
            <a:endParaRPr sz="1800"/>
          </a:p>
        </p:txBody>
      </p:sp>
      <p:pic>
        <p:nvPicPr>
          <p:cNvPr id="173" name="Google Shape;173;p13"/>
          <p:cNvPicPr preferRelativeResize="0"/>
          <p:nvPr/>
        </p:nvPicPr>
        <p:blipFill rotWithShape="1">
          <a:blip r:embed="rId3">
            <a:alphaModFix/>
          </a:blip>
          <a:srcRect b="0" l="0" r="0" t="0"/>
          <a:stretch/>
        </p:blipFill>
        <p:spPr>
          <a:xfrm>
            <a:off x="271080" y="2384280"/>
            <a:ext cx="8872200" cy="153036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 name="Shape 177"/>
        <p:cNvGrpSpPr/>
        <p:nvPr/>
      </p:nvGrpSpPr>
      <p:grpSpPr>
        <a:xfrm>
          <a:off x="0" y="0"/>
          <a:ext cx="0" cy="0"/>
          <a:chOff x="0" y="0"/>
          <a:chExt cx="0" cy="0"/>
        </a:xfrm>
      </p:grpSpPr>
      <p:sp>
        <p:nvSpPr>
          <p:cNvPr id="178" name="Google Shape;178;p14"/>
          <p:cNvSpPr/>
          <p:nvPr/>
        </p:nvSpPr>
        <p:spPr>
          <a:xfrm>
            <a:off x="271080" y="271080"/>
            <a:ext cx="8667720" cy="614196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None/>
            </a:pPr>
            <a:r>
              <a:rPr b="1" lang="en-IN" sz="2400">
                <a:solidFill>
                  <a:srgbClr val="000000"/>
                </a:solidFill>
                <a:latin typeface="Verdana"/>
                <a:ea typeface="Verdana"/>
                <a:cs typeface="Verdana"/>
                <a:sym typeface="Verdana"/>
              </a:rPr>
              <a:t>Eg: </a:t>
            </a:r>
            <a:r>
              <a:rPr lang="en-IN" sz="2400">
                <a:solidFill>
                  <a:srgbClr val="000000"/>
                </a:solidFill>
                <a:latin typeface="Verdana"/>
                <a:ea typeface="Verdana"/>
                <a:cs typeface="Verdana"/>
                <a:sym typeface="Verdana"/>
              </a:rPr>
              <a:t>Use mathematical induction to prove the inequality n &lt; 2</a:t>
            </a:r>
            <a:r>
              <a:rPr baseline="30000" lang="en-IN" sz="2400">
                <a:solidFill>
                  <a:srgbClr val="000000"/>
                </a:solidFill>
                <a:latin typeface="Verdana"/>
                <a:ea typeface="Verdana"/>
                <a:cs typeface="Verdana"/>
                <a:sym typeface="Verdana"/>
              </a:rPr>
              <a:t>n</a:t>
            </a:r>
            <a:r>
              <a:rPr lang="en-IN" sz="2400">
                <a:solidFill>
                  <a:srgbClr val="000000"/>
                </a:solidFill>
                <a:latin typeface="Verdana"/>
                <a:ea typeface="Verdana"/>
                <a:cs typeface="Verdana"/>
                <a:sym typeface="Verdana"/>
              </a:rPr>
              <a:t> for all positive integers n.</a:t>
            </a:r>
            <a:endParaRPr sz="1800"/>
          </a:p>
          <a:p>
            <a:pPr indent="0" lvl="0" marL="0" marR="0" rtl="0" algn="l">
              <a:lnSpc>
                <a:spcPct val="100000"/>
              </a:lnSpc>
              <a:spcBef>
                <a:spcPts val="0"/>
              </a:spcBef>
              <a:spcAft>
                <a:spcPts val="0"/>
              </a:spcAft>
              <a:buNone/>
            </a:pPr>
            <a:r>
              <a:t/>
            </a:r>
            <a:endParaRPr sz="18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 name="Shape 182"/>
        <p:cNvGrpSpPr/>
        <p:nvPr/>
      </p:nvGrpSpPr>
      <p:grpSpPr>
        <a:xfrm>
          <a:off x="0" y="0"/>
          <a:ext cx="0" cy="0"/>
          <a:chOff x="0" y="0"/>
          <a:chExt cx="0" cy="0"/>
        </a:xfrm>
      </p:grpSpPr>
      <p:sp>
        <p:nvSpPr>
          <p:cNvPr id="183" name="Google Shape;183;p15"/>
          <p:cNvSpPr/>
          <p:nvPr/>
        </p:nvSpPr>
        <p:spPr>
          <a:xfrm>
            <a:off x="271080" y="271080"/>
            <a:ext cx="8667720" cy="614196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None/>
            </a:pPr>
            <a:r>
              <a:rPr b="1" lang="en-IN" sz="2400">
                <a:solidFill>
                  <a:srgbClr val="000000"/>
                </a:solidFill>
                <a:latin typeface="Verdana"/>
                <a:ea typeface="Verdana"/>
                <a:cs typeface="Verdana"/>
                <a:sym typeface="Verdana"/>
              </a:rPr>
              <a:t>Eg: </a:t>
            </a:r>
            <a:r>
              <a:rPr lang="en-IN" sz="2400">
                <a:solidFill>
                  <a:srgbClr val="000000"/>
                </a:solidFill>
                <a:latin typeface="Verdana"/>
                <a:ea typeface="Verdana"/>
                <a:cs typeface="Verdana"/>
                <a:sym typeface="Verdana"/>
              </a:rPr>
              <a:t>Use mathematical induction to prove that 2</a:t>
            </a:r>
            <a:r>
              <a:rPr baseline="30000" lang="en-IN" sz="2400">
                <a:solidFill>
                  <a:srgbClr val="000000"/>
                </a:solidFill>
                <a:latin typeface="Verdana"/>
                <a:ea typeface="Verdana"/>
                <a:cs typeface="Verdana"/>
                <a:sym typeface="Verdana"/>
              </a:rPr>
              <a:t>n</a:t>
            </a:r>
            <a:r>
              <a:rPr lang="en-IN" sz="2400">
                <a:solidFill>
                  <a:srgbClr val="000000"/>
                </a:solidFill>
                <a:latin typeface="Verdana"/>
                <a:ea typeface="Verdana"/>
                <a:cs typeface="Verdana"/>
                <a:sym typeface="Verdana"/>
              </a:rPr>
              <a:t> &lt; n! for every integer n with n ≥ 4. (Note that this inequality is false for n = 1, 2, and 3.)</a:t>
            </a:r>
            <a:endParaRPr sz="18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sp>
        <p:nvSpPr>
          <p:cNvPr id="188" name="Google Shape;188;p16"/>
          <p:cNvSpPr/>
          <p:nvPr/>
        </p:nvSpPr>
        <p:spPr>
          <a:xfrm>
            <a:off x="271080" y="271080"/>
            <a:ext cx="8667720" cy="614196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None/>
            </a:pPr>
            <a:r>
              <a:rPr b="1" lang="en-IN" sz="2400">
                <a:solidFill>
                  <a:srgbClr val="000000"/>
                </a:solidFill>
                <a:latin typeface="Verdana"/>
                <a:ea typeface="Verdana"/>
                <a:cs typeface="Verdana"/>
                <a:sym typeface="Verdana"/>
              </a:rPr>
              <a:t>Eg: </a:t>
            </a:r>
            <a:r>
              <a:rPr lang="en-IN" sz="2400">
                <a:solidFill>
                  <a:srgbClr val="000000"/>
                </a:solidFill>
                <a:latin typeface="Verdana"/>
                <a:ea typeface="Verdana"/>
                <a:cs typeface="Verdana"/>
                <a:sym typeface="Verdana"/>
              </a:rPr>
              <a:t>Use mathematical induction to prove that n</a:t>
            </a:r>
            <a:r>
              <a:rPr baseline="30000" lang="en-IN" sz="2400">
                <a:solidFill>
                  <a:srgbClr val="000000"/>
                </a:solidFill>
                <a:latin typeface="Verdana"/>
                <a:ea typeface="Verdana"/>
                <a:cs typeface="Verdana"/>
                <a:sym typeface="Verdana"/>
              </a:rPr>
              <a:t>3</a:t>
            </a:r>
            <a:r>
              <a:rPr lang="en-IN" sz="2400">
                <a:solidFill>
                  <a:srgbClr val="000000"/>
                </a:solidFill>
                <a:latin typeface="Verdana"/>
                <a:ea typeface="Verdana"/>
                <a:cs typeface="Verdana"/>
                <a:sym typeface="Verdana"/>
              </a:rPr>
              <a:t>−n is divisible by 3 whenever n is a positive integer.</a:t>
            </a:r>
            <a:endParaRPr sz="1800"/>
          </a:p>
          <a:p>
            <a:pPr indent="0" lvl="0" marL="0" marR="0" rtl="0" algn="l">
              <a:lnSpc>
                <a:spcPct val="100000"/>
              </a:lnSpc>
              <a:spcBef>
                <a:spcPts val="0"/>
              </a:spcBef>
              <a:spcAft>
                <a:spcPts val="0"/>
              </a:spcAft>
              <a:buNone/>
            </a:pPr>
            <a:r>
              <a:t/>
            </a:r>
            <a:endParaRPr sz="18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2" name="Shape 192"/>
        <p:cNvGrpSpPr/>
        <p:nvPr/>
      </p:nvGrpSpPr>
      <p:grpSpPr>
        <a:xfrm>
          <a:off x="0" y="0"/>
          <a:ext cx="0" cy="0"/>
          <a:chOff x="0" y="0"/>
          <a:chExt cx="0" cy="0"/>
        </a:xfrm>
      </p:grpSpPr>
      <p:sp>
        <p:nvSpPr>
          <p:cNvPr id="193" name="Google Shape;193;p17"/>
          <p:cNvSpPr/>
          <p:nvPr/>
        </p:nvSpPr>
        <p:spPr>
          <a:xfrm>
            <a:off x="271080" y="271080"/>
            <a:ext cx="8667720" cy="614196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None/>
            </a:pPr>
            <a:r>
              <a:rPr b="1" lang="en-IN" sz="2400">
                <a:solidFill>
                  <a:srgbClr val="000000"/>
                </a:solidFill>
                <a:latin typeface="Verdana"/>
                <a:ea typeface="Verdana"/>
                <a:cs typeface="Verdana"/>
                <a:sym typeface="Verdana"/>
              </a:rPr>
              <a:t>Eg: </a:t>
            </a:r>
            <a:r>
              <a:rPr lang="en-IN" sz="2400">
                <a:solidFill>
                  <a:srgbClr val="000000"/>
                </a:solidFill>
                <a:latin typeface="Verdana"/>
                <a:ea typeface="Verdana"/>
                <a:cs typeface="Verdana"/>
                <a:sym typeface="Verdana"/>
              </a:rPr>
              <a:t>Use mathematical induction to prove that 7</a:t>
            </a:r>
            <a:r>
              <a:rPr baseline="30000" lang="en-IN" sz="2400">
                <a:solidFill>
                  <a:srgbClr val="000000"/>
                </a:solidFill>
                <a:latin typeface="Verdana"/>
                <a:ea typeface="Verdana"/>
                <a:cs typeface="Verdana"/>
                <a:sym typeface="Verdana"/>
              </a:rPr>
              <a:t>n+2</a:t>
            </a:r>
            <a:r>
              <a:rPr lang="en-IN" sz="2400">
                <a:solidFill>
                  <a:srgbClr val="000000"/>
                </a:solidFill>
                <a:latin typeface="Verdana"/>
                <a:ea typeface="Verdana"/>
                <a:cs typeface="Verdana"/>
                <a:sym typeface="Verdana"/>
              </a:rPr>
              <a:t> + 8</a:t>
            </a:r>
            <a:r>
              <a:rPr baseline="30000" lang="en-IN" sz="2400">
                <a:solidFill>
                  <a:srgbClr val="000000"/>
                </a:solidFill>
                <a:latin typeface="Verdana"/>
                <a:ea typeface="Verdana"/>
                <a:cs typeface="Verdana"/>
                <a:sym typeface="Verdana"/>
              </a:rPr>
              <a:t>2n+1</a:t>
            </a:r>
            <a:r>
              <a:rPr lang="en-IN" sz="2400">
                <a:solidFill>
                  <a:srgbClr val="000000"/>
                </a:solidFill>
                <a:latin typeface="Verdana"/>
                <a:ea typeface="Verdana"/>
                <a:cs typeface="Verdana"/>
                <a:sym typeface="Verdana"/>
              </a:rPr>
              <a:t> is divisible by 57 for every nonnegative integer n.</a:t>
            </a:r>
            <a:endParaRPr sz="1800"/>
          </a:p>
          <a:p>
            <a:pPr indent="0" lvl="0" marL="0" marR="0" rtl="0" algn="l">
              <a:lnSpc>
                <a:spcPct val="100000"/>
              </a:lnSpc>
              <a:spcBef>
                <a:spcPts val="0"/>
              </a:spcBef>
              <a:spcAft>
                <a:spcPts val="0"/>
              </a:spcAft>
              <a:buNone/>
            </a:pPr>
            <a:r>
              <a:t/>
            </a:r>
            <a:endParaRPr sz="1800"/>
          </a:p>
          <a:p>
            <a:pPr indent="0" lvl="0" marL="0" marR="0" rtl="0" algn="l">
              <a:lnSpc>
                <a:spcPct val="100000"/>
              </a:lnSpc>
              <a:spcBef>
                <a:spcPts val="0"/>
              </a:spcBef>
              <a:spcAft>
                <a:spcPts val="0"/>
              </a:spcAft>
              <a:buNone/>
            </a:pPr>
            <a:r>
              <a:t/>
            </a:r>
            <a:endParaRPr sz="18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7" name="Shape 197"/>
        <p:cNvGrpSpPr/>
        <p:nvPr/>
      </p:nvGrpSpPr>
      <p:grpSpPr>
        <a:xfrm>
          <a:off x="0" y="0"/>
          <a:ext cx="0" cy="0"/>
          <a:chOff x="0" y="0"/>
          <a:chExt cx="0" cy="0"/>
        </a:xfrm>
      </p:grpSpPr>
      <p:sp>
        <p:nvSpPr>
          <p:cNvPr id="198" name="Google Shape;198;p18"/>
          <p:cNvSpPr/>
          <p:nvPr/>
        </p:nvSpPr>
        <p:spPr>
          <a:xfrm>
            <a:off x="271080" y="271080"/>
            <a:ext cx="8667720" cy="174600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None/>
            </a:pPr>
            <a:r>
              <a:rPr b="1" lang="en-IN" sz="2400">
                <a:solidFill>
                  <a:srgbClr val="000000"/>
                </a:solidFill>
                <a:latin typeface="Verdana"/>
                <a:ea typeface="Verdana"/>
                <a:cs typeface="Verdana"/>
                <a:sym typeface="Verdana"/>
              </a:rPr>
              <a:t>Eg: </a:t>
            </a:r>
            <a:r>
              <a:rPr lang="en-IN" sz="2400">
                <a:solidFill>
                  <a:srgbClr val="000000"/>
                </a:solidFill>
                <a:latin typeface="Verdana"/>
                <a:ea typeface="Verdana"/>
                <a:cs typeface="Verdana"/>
                <a:sym typeface="Verdana"/>
              </a:rPr>
              <a:t>The Number of Subsets of a Finite Set </a:t>
            </a:r>
            <a:endParaRPr sz="1800"/>
          </a:p>
          <a:p>
            <a:pPr indent="0" lvl="0" marL="0" marR="0" rtl="0" algn="l">
              <a:lnSpc>
                <a:spcPct val="100000"/>
              </a:lnSpc>
              <a:spcBef>
                <a:spcPts val="0"/>
              </a:spcBef>
              <a:spcAft>
                <a:spcPts val="0"/>
              </a:spcAft>
              <a:buNone/>
            </a:pPr>
            <a:r>
              <a:rPr lang="en-IN" sz="2400">
                <a:solidFill>
                  <a:srgbClr val="000000"/>
                </a:solidFill>
                <a:latin typeface="Verdana"/>
                <a:ea typeface="Verdana"/>
                <a:cs typeface="Verdana"/>
                <a:sym typeface="Verdana"/>
              </a:rPr>
              <a:t>Use mathematical induction to show that if </a:t>
            </a:r>
            <a:r>
              <a:rPr b="1" lang="en-IN" sz="2400">
                <a:solidFill>
                  <a:srgbClr val="000000"/>
                </a:solidFill>
                <a:latin typeface="Verdana"/>
                <a:ea typeface="Verdana"/>
                <a:cs typeface="Verdana"/>
                <a:sym typeface="Verdana"/>
              </a:rPr>
              <a:t>S</a:t>
            </a:r>
            <a:r>
              <a:rPr lang="en-IN" sz="2400">
                <a:solidFill>
                  <a:srgbClr val="000000"/>
                </a:solidFill>
                <a:latin typeface="Verdana"/>
                <a:ea typeface="Verdana"/>
                <a:cs typeface="Verdana"/>
                <a:sym typeface="Verdana"/>
              </a:rPr>
              <a:t> is a finite set with </a:t>
            </a:r>
            <a:r>
              <a:rPr b="1" lang="en-IN" sz="2400">
                <a:solidFill>
                  <a:srgbClr val="000000"/>
                </a:solidFill>
                <a:latin typeface="Verdana"/>
                <a:ea typeface="Verdana"/>
                <a:cs typeface="Verdana"/>
                <a:sym typeface="Verdana"/>
              </a:rPr>
              <a:t>n</a:t>
            </a:r>
            <a:r>
              <a:rPr lang="en-IN" sz="2400">
                <a:solidFill>
                  <a:srgbClr val="000000"/>
                </a:solidFill>
                <a:latin typeface="Verdana"/>
                <a:ea typeface="Verdana"/>
                <a:cs typeface="Verdana"/>
                <a:sym typeface="Verdana"/>
              </a:rPr>
              <a:t> elements, where </a:t>
            </a:r>
            <a:r>
              <a:rPr b="1" lang="en-IN" sz="2400">
                <a:solidFill>
                  <a:srgbClr val="000000"/>
                </a:solidFill>
                <a:latin typeface="Verdana"/>
                <a:ea typeface="Verdana"/>
                <a:cs typeface="Verdana"/>
                <a:sym typeface="Verdana"/>
              </a:rPr>
              <a:t>n</a:t>
            </a:r>
            <a:r>
              <a:rPr lang="en-IN" sz="2400">
                <a:solidFill>
                  <a:srgbClr val="000000"/>
                </a:solidFill>
                <a:latin typeface="Verdana"/>
                <a:ea typeface="Verdana"/>
                <a:cs typeface="Verdana"/>
                <a:sym typeface="Verdana"/>
              </a:rPr>
              <a:t> is a nonnegative integer, then </a:t>
            </a:r>
            <a:r>
              <a:rPr b="1" lang="en-IN" sz="2400">
                <a:solidFill>
                  <a:srgbClr val="000000"/>
                </a:solidFill>
                <a:latin typeface="Verdana"/>
                <a:ea typeface="Verdana"/>
                <a:cs typeface="Verdana"/>
                <a:sym typeface="Verdana"/>
              </a:rPr>
              <a:t>S</a:t>
            </a:r>
            <a:r>
              <a:rPr lang="en-IN" sz="2400">
                <a:solidFill>
                  <a:srgbClr val="000000"/>
                </a:solidFill>
                <a:latin typeface="Verdana"/>
                <a:ea typeface="Verdana"/>
                <a:cs typeface="Verdana"/>
                <a:sym typeface="Verdana"/>
              </a:rPr>
              <a:t> has </a:t>
            </a:r>
            <a:r>
              <a:rPr b="1" lang="en-IN" sz="2400">
                <a:solidFill>
                  <a:srgbClr val="000000"/>
                </a:solidFill>
                <a:latin typeface="Verdana"/>
                <a:ea typeface="Verdana"/>
                <a:cs typeface="Verdana"/>
                <a:sym typeface="Verdana"/>
              </a:rPr>
              <a:t>2</a:t>
            </a:r>
            <a:r>
              <a:rPr b="1" baseline="30000" lang="en-IN" sz="2400">
                <a:solidFill>
                  <a:srgbClr val="000000"/>
                </a:solidFill>
                <a:latin typeface="Verdana"/>
                <a:ea typeface="Verdana"/>
                <a:cs typeface="Verdana"/>
                <a:sym typeface="Verdana"/>
              </a:rPr>
              <a:t>n</a:t>
            </a:r>
            <a:r>
              <a:rPr lang="en-IN" sz="2400">
                <a:solidFill>
                  <a:srgbClr val="000000"/>
                </a:solidFill>
                <a:latin typeface="Verdana"/>
                <a:ea typeface="Verdana"/>
                <a:cs typeface="Verdana"/>
                <a:sym typeface="Verdana"/>
              </a:rPr>
              <a:t> subsets.</a:t>
            </a:r>
            <a:endParaRPr sz="1800"/>
          </a:p>
          <a:p>
            <a:pPr indent="0" lvl="0" marL="0" marR="0" rtl="0" algn="l">
              <a:lnSpc>
                <a:spcPct val="100000"/>
              </a:lnSpc>
              <a:spcBef>
                <a:spcPts val="0"/>
              </a:spcBef>
              <a:spcAft>
                <a:spcPts val="0"/>
              </a:spcAft>
              <a:buNone/>
            </a:pPr>
            <a:r>
              <a:t/>
            </a:r>
            <a:endParaRPr sz="1800"/>
          </a:p>
          <a:p>
            <a:pPr indent="0" lvl="0" marL="0" marR="0" rtl="0" algn="l">
              <a:lnSpc>
                <a:spcPct val="100000"/>
              </a:lnSpc>
              <a:spcBef>
                <a:spcPts val="0"/>
              </a:spcBef>
              <a:spcAft>
                <a:spcPts val="0"/>
              </a:spcAft>
              <a:buNone/>
            </a:pPr>
            <a:r>
              <a:t/>
            </a:r>
            <a:endParaRPr sz="18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2" name="Shape 202"/>
        <p:cNvGrpSpPr/>
        <p:nvPr/>
      </p:nvGrpSpPr>
      <p:grpSpPr>
        <a:xfrm>
          <a:off x="0" y="0"/>
          <a:ext cx="0" cy="0"/>
          <a:chOff x="0" y="0"/>
          <a:chExt cx="0" cy="0"/>
        </a:xfrm>
      </p:grpSpPr>
      <p:sp>
        <p:nvSpPr>
          <p:cNvPr id="203" name="Google Shape;203;p19"/>
          <p:cNvSpPr/>
          <p:nvPr/>
        </p:nvSpPr>
        <p:spPr>
          <a:xfrm>
            <a:off x="271080" y="271080"/>
            <a:ext cx="8667720" cy="174600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None/>
            </a:pPr>
            <a:r>
              <a:rPr b="1" lang="en-IN" sz="2400">
                <a:solidFill>
                  <a:srgbClr val="000000"/>
                </a:solidFill>
                <a:latin typeface="Verdana"/>
                <a:ea typeface="Verdana"/>
                <a:cs typeface="Verdana"/>
                <a:sym typeface="Verdana"/>
              </a:rPr>
              <a:t>Eg: </a:t>
            </a:r>
            <a:r>
              <a:rPr lang="en-IN" sz="2400">
                <a:solidFill>
                  <a:srgbClr val="000000"/>
                </a:solidFill>
                <a:latin typeface="Verdana"/>
                <a:ea typeface="Verdana"/>
                <a:cs typeface="Verdana"/>
                <a:sym typeface="Verdana"/>
              </a:rPr>
              <a:t>The Number of Subsets of a Finite Set </a:t>
            </a:r>
            <a:endParaRPr sz="1800"/>
          </a:p>
          <a:p>
            <a:pPr indent="0" lvl="0" marL="0" marR="0" rtl="0" algn="l">
              <a:lnSpc>
                <a:spcPct val="100000"/>
              </a:lnSpc>
              <a:spcBef>
                <a:spcPts val="0"/>
              </a:spcBef>
              <a:spcAft>
                <a:spcPts val="0"/>
              </a:spcAft>
              <a:buNone/>
            </a:pPr>
            <a:r>
              <a:rPr lang="en-IN" sz="2400">
                <a:solidFill>
                  <a:srgbClr val="000000"/>
                </a:solidFill>
                <a:latin typeface="Verdana"/>
                <a:ea typeface="Verdana"/>
                <a:cs typeface="Verdana"/>
                <a:sym typeface="Verdana"/>
              </a:rPr>
              <a:t>Use mathematical induction to show that if </a:t>
            </a:r>
            <a:r>
              <a:rPr b="1" lang="en-IN" sz="2400">
                <a:solidFill>
                  <a:srgbClr val="000000"/>
                </a:solidFill>
                <a:latin typeface="Verdana"/>
                <a:ea typeface="Verdana"/>
                <a:cs typeface="Verdana"/>
                <a:sym typeface="Verdana"/>
              </a:rPr>
              <a:t>S</a:t>
            </a:r>
            <a:r>
              <a:rPr lang="en-IN" sz="2400">
                <a:solidFill>
                  <a:srgbClr val="000000"/>
                </a:solidFill>
                <a:latin typeface="Verdana"/>
                <a:ea typeface="Verdana"/>
                <a:cs typeface="Verdana"/>
                <a:sym typeface="Verdana"/>
              </a:rPr>
              <a:t> is a finite set with </a:t>
            </a:r>
            <a:r>
              <a:rPr b="1" lang="en-IN" sz="2400">
                <a:solidFill>
                  <a:srgbClr val="000000"/>
                </a:solidFill>
                <a:latin typeface="Verdana"/>
                <a:ea typeface="Verdana"/>
                <a:cs typeface="Verdana"/>
                <a:sym typeface="Verdana"/>
              </a:rPr>
              <a:t>n</a:t>
            </a:r>
            <a:r>
              <a:rPr lang="en-IN" sz="2400">
                <a:solidFill>
                  <a:srgbClr val="000000"/>
                </a:solidFill>
                <a:latin typeface="Verdana"/>
                <a:ea typeface="Verdana"/>
                <a:cs typeface="Verdana"/>
                <a:sym typeface="Verdana"/>
              </a:rPr>
              <a:t> elements, where </a:t>
            </a:r>
            <a:r>
              <a:rPr b="1" lang="en-IN" sz="2400">
                <a:solidFill>
                  <a:srgbClr val="000000"/>
                </a:solidFill>
                <a:latin typeface="Verdana"/>
                <a:ea typeface="Verdana"/>
                <a:cs typeface="Verdana"/>
                <a:sym typeface="Verdana"/>
              </a:rPr>
              <a:t>n</a:t>
            </a:r>
            <a:r>
              <a:rPr lang="en-IN" sz="2400">
                <a:solidFill>
                  <a:srgbClr val="000000"/>
                </a:solidFill>
                <a:latin typeface="Verdana"/>
                <a:ea typeface="Verdana"/>
                <a:cs typeface="Verdana"/>
                <a:sym typeface="Verdana"/>
              </a:rPr>
              <a:t> is a nonnegative integer, then </a:t>
            </a:r>
            <a:r>
              <a:rPr b="1" lang="en-IN" sz="2400">
                <a:solidFill>
                  <a:srgbClr val="000000"/>
                </a:solidFill>
                <a:latin typeface="Verdana"/>
                <a:ea typeface="Verdana"/>
                <a:cs typeface="Verdana"/>
                <a:sym typeface="Verdana"/>
              </a:rPr>
              <a:t>S</a:t>
            </a:r>
            <a:r>
              <a:rPr lang="en-IN" sz="2400">
                <a:solidFill>
                  <a:srgbClr val="000000"/>
                </a:solidFill>
                <a:latin typeface="Verdana"/>
                <a:ea typeface="Verdana"/>
                <a:cs typeface="Verdana"/>
                <a:sym typeface="Verdana"/>
              </a:rPr>
              <a:t> has </a:t>
            </a:r>
            <a:r>
              <a:rPr b="1" lang="en-IN" sz="2400">
                <a:solidFill>
                  <a:srgbClr val="000000"/>
                </a:solidFill>
                <a:latin typeface="Verdana"/>
                <a:ea typeface="Verdana"/>
                <a:cs typeface="Verdana"/>
                <a:sym typeface="Verdana"/>
              </a:rPr>
              <a:t>2</a:t>
            </a:r>
            <a:r>
              <a:rPr b="1" baseline="30000" lang="en-IN" sz="2400">
                <a:solidFill>
                  <a:srgbClr val="000000"/>
                </a:solidFill>
                <a:latin typeface="Verdana"/>
                <a:ea typeface="Verdana"/>
                <a:cs typeface="Verdana"/>
                <a:sym typeface="Verdana"/>
              </a:rPr>
              <a:t>n</a:t>
            </a:r>
            <a:r>
              <a:rPr lang="en-IN" sz="2400">
                <a:solidFill>
                  <a:srgbClr val="000000"/>
                </a:solidFill>
                <a:latin typeface="Verdana"/>
                <a:ea typeface="Verdana"/>
                <a:cs typeface="Verdana"/>
                <a:sym typeface="Verdana"/>
              </a:rPr>
              <a:t> subsets.</a:t>
            </a:r>
            <a:endParaRPr sz="1800"/>
          </a:p>
          <a:p>
            <a:pPr indent="0" lvl="0" marL="0" marR="0" rtl="0" algn="l">
              <a:lnSpc>
                <a:spcPct val="100000"/>
              </a:lnSpc>
              <a:spcBef>
                <a:spcPts val="0"/>
              </a:spcBef>
              <a:spcAft>
                <a:spcPts val="0"/>
              </a:spcAft>
              <a:buNone/>
            </a:pPr>
            <a:r>
              <a:t/>
            </a:r>
            <a:endParaRPr sz="1800"/>
          </a:p>
          <a:p>
            <a:pPr indent="0" lvl="0" marL="0" marR="0" rtl="0" algn="l">
              <a:lnSpc>
                <a:spcPct val="100000"/>
              </a:lnSpc>
              <a:spcBef>
                <a:spcPts val="0"/>
              </a:spcBef>
              <a:spcAft>
                <a:spcPts val="0"/>
              </a:spcAft>
              <a:buNone/>
            </a:pPr>
            <a:r>
              <a:t/>
            </a:r>
            <a:endParaRPr sz="1800"/>
          </a:p>
        </p:txBody>
      </p:sp>
      <p:pic>
        <p:nvPicPr>
          <p:cNvPr id="204" name="Google Shape;204;p19"/>
          <p:cNvPicPr preferRelativeResize="0"/>
          <p:nvPr/>
        </p:nvPicPr>
        <p:blipFill rotWithShape="1">
          <a:blip r:embed="rId3">
            <a:alphaModFix/>
          </a:blip>
          <a:srcRect b="0" l="0" r="0" t="0"/>
          <a:stretch/>
        </p:blipFill>
        <p:spPr>
          <a:xfrm>
            <a:off x="271080" y="2017800"/>
            <a:ext cx="5473440" cy="439488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Google Shape;115;p2"/>
          <p:cNvSpPr/>
          <p:nvPr/>
        </p:nvSpPr>
        <p:spPr>
          <a:xfrm>
            <a:off x="271080" y="271080"/>
            <a:ext cx="7939800" cy="89028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None/>
            </a:pPr>
            <a:r>
              <a:rPr b="1" lang="en-IN" sz="2600">
                <a:solidFill>
                  <a:srgbClr val="000000"/>
                </a:solidFill>
                <a:latin typeface="Verdana"/>
                <a:ea typeface="Verdana"/>
                <a:cs typeface="Verdana"/>
                <a:sym typeface="Verdana"/>
              </a:rPr>
              <a:t>Mathematical Induction</a:t>
            </a:r>
            <a:endParaRPr sz="1800"/>
          </a:p>
          <a:p>
            <a:pPr indent="0" lvl="0" marL="0" marR="0" rtl="0" algn="l">
              <a:lnSpc>
                <a:spcPct val="100000"/>
              </a:lnSpc>
              <a:spcBef>
                <a:spcPts val="0"/>
              </a:spcBef>
              <a:spcAft>
                <a:spcPts val="0"/>
              </a:spcAft>
              <a:buNone/>
            </a:pPr>
            <a:r>
              <a:t/>
            </a:r>
            <a:endParaRPr sz="1800"/>
          </a:p>
        </p:txBody>
      </p:sp>
      <p:pic>
        <p:nvPicPr>
          <p:cNvPr id="116" name="Google Shape;116;p2"/>
          <p:cNvPicPr preferRelativeResize="0"/>
          <p:nvPr/>
        </p:nvPicPr>
        <p:blipFill rotWithShape="1">
          <a:blip r:embed="rId3">
            <a:alphaModFix/>
          </a:blip>
          <a:srcRect b="0" l="0" r="0" t="0"/>
          <a:stretch/>
        </p:blipFill>
        <p:spPr>
          <a:xfrm>
            <a:off x="896760" y="816480"/>
            <a:ext cx="7768080" cy="55962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8" name="Shape 208"/>
        <p:cNvGrpSpPr/>
        <p:nvPr/>
      </p:nvGrpSpPr>
      <p:grpSpPr>
        <a:xfrm>
          <a:off x="0" y="0"/>
          <a:ext cx="0" cy="0"/>
          <a:chOff x="0" y="0"/>
          <a:chExt cx="0" cy="0"/>
        </a:xfrm>
      </p:grpSpPr>
      <p:sp>
        <p:nvSpPr>
          <p:cNvPr id="209" name="Google Shape;209;p20"/>
          <p:cNvSpPr/>
          <p:nvPr/>
        </p:nvSpPr>
        <p:spPr>
          <a:xfrm>
            <a:off x="271080" y="271080"/>
            <a:ext cx="8757000" cy="6141960"/>
          </a:xfrm>
          <a:prstGeom prst="rect">
            <a:avLst/>
          </a:prstGeom>
          <a:noFill/>
          <a:ln>
            <a:noFill/>
          </a:ln>
        </p:spPr>
        <p:txBody>
          <a:bodyPr anchorCtr="0" anchor="t" bIns="91425" lIns="90000" spcFirstLastPara="1" rIns="90000" wrap="square" tIns="91425">
            <a:noAutofit/>
          </a:bodyPr>
          <a:lstStyle/>
          <a:p>
            <a:pPr indent="0" lvl="0" marL="0" marR="0" rtl="0" algn="l">
              <a:lnSpc>
                <a:spcPct val="115000"/>
              </a:lnSpc>
              <a:spcBef>
                <a:spcPts val="0"/>
              </a:spcBef>
              <a:spcAft>
                <a:spcPts val="0"/>
              </a:spcAft>
              <a:buNone/>
            </a:pPr>
            <a:r>
              <a:rPr b="1" lang="en-IN" sz="2400">
                <a:solidFill>
                  <a:srgbClr val="000000"/>
                </a:solidFill>
                <a:latin typeface="Verdana"/>
                <a:ea typeface="Verdana"/>
                <a:cs typeface="Verdana"/>
                <a:sym typeface="Verdana"/>
              </a:rPr>
              <a:t>[OPTIONAL] Eg: </a:t>
            </a:r>
            <a:r>
              <a:rPr lang="en-IN" sz="2400">
                <a:solidFill>
                  <a:srgbClr val="000000"/>
                </a:solidFill>
                <a:latin typeface="Verdana"/>
                <a:ea typeface="Verdana"/>
                <a:cs typeface="Verdana"/>
                <a:sym typeface="Verdana"/>
              </a:rPr>
              <a:t>The input to a scheduling algorithm is a group of </a:t>
            </a:r>
            <a:r>
              <a:rPr b="1" lang="en-IN" sz="2400">
                <a:solidFill>
                  <a:srgbClr val="000000"/>
                </a:solidFill>
                <a:latin typeface="Verdana"/>
                <a:ea typeface="Verdana"/>
                <a:cs typeface="Verdana"/>
                <a:sym typeface="Verdana"/>
              </a:rPr>
              <a:t>m</a:t>
            </a:r>
            <a:r>
              <a:rPr lang="en-IN" sz="2400">
                <a:solidFill>
                  <a:srgbClr val="000000"/>
                </a:solidFill>
                <a:latin typeface="Verdana"/>
                <a:ea typeface="Verdana"/>
                <a:cs typeface="Verdana"/>
                <a:sym typeface="Verdana"/>
              </a:rPr>
              <a:t> proposed talks with preset starting and ending times. The goal is to schedule as many of these lectures as possible in the main lecture hall so that no two talks overlap. Suppose that talk </a:t>
            </a:r>
            <a:r>
              <a:rPr b="1" lang="en-IN" sz="2400">
                <a:solidFill>
                  <a:srgbClr val="000000"/>
                </a:solidFill>
                <a:latin typeface="Verdana"/>
                <a:ea typeface="Verdana"/>
                <a:cs typeface="Verdana"/>
                <a:sym typeface="Verdana"/>
              </a:rPr>
              <a:t>t</a:t>
            </a:r>
            <a:r>
              <a:rPr b="1" baseline="-25000" lang="en-IN" sz="2400">
                <a:solidFill>
                  <a:srgbClr val="000000"/>
                </a:solidFill>
                <a:latin typeface="Verdana"/>
                <a:ea typeface="Verdana"/>
                <a:cs typeface="Verdana"/>
                <a:sym typeface="Verdana"/>
              </a:rPr>
              <a:t>j</a:t>
            </a:r>
            <a:r>
              <a:rPr lang="en-IN" sz="2400">
                <a:solidFill>
                  <a:srgbClr val="000000"/>
                </a:solidFill>
                <a:latin typeface="Verdana"/>
                <a:ea typeface="Verdana"/>
                <a:cs typeface="Verdana"/>
                <a:sym typeface="Verdana"/>
              </a:rPr>
              <a:t> begins at time </a:t>
            </a:r>
            <a:r>
              <a:rPr b="1" lang="en-IN" sz="2400">
                <a:solidFill>
                  <a:srgbClr val="000000"/>
                </a:solidFill>
                <a:latin typeface="Verdana"/>
                <a:ea typeface="Verdana"/>
                <a:cs typeface="Verdana"/>
                <a:sym typeface="Verdana"/>
              </a:rPr>
              <a:t>s</a:t>
            </a:r>
            <a:r>
              <a:rPr b="1" baseline="-25000" lang="en-IN" sz="2400">
                <a:solidFill>
                  <a:srgbClr val="000000"/>
                </a:solidFill>
                <a:latin typeface="Verdana"/>
                <a:ea typeface="Verdana"/>
                <a:cs typeface="Verdana"/>
                <a:sym typeface="Verdana"/>
              </a:rPr>
              <a:t>j</a:t>
            </a:r>
            <a:r>
              <a:rPr lang="en-IN" sz="2400">
                <a:solidFill>
                  <a:srgbClr val="000000"/>
                </a:solidFill>
                <a:latin typeface="Verdana"/>
                <a:ea typeface="Verdana"/>
                <a:cs typeface="Verdana"/>
                <a:sym typeface="Verdana"/>
              </a:rPr>
              <a:t> and ends at time </a:t>
            </a:r>
            <a:r>
              <a:rPr b="1" lang="en-IN" sz="2400">
                <a:solidFill>
                  <a:srgbClr val="000000"/>
                </a:solidFill>
                <a:latin typeface="Verdana"/>
                <a:ea typeface="Verdana"/>
                <a:cs typeface="Verdana"/>
                <a:sym typeface="Verdana"/>
              </a:rPr>
              <a:t>e</a:t>
            </a:r>
            <a:r>
              <a:rPr b="1" baseline="-25000" lang="en-IN" sz="2400">
                <a:solidFill>
                  <a:srgbClr val="000000"/>
                </a:solidFill>
                <a:latin typeface="Verdana"/>
                <a:ea typeface="Verdana"/>
                <a:cs typeface="Verdana"/>
                <a:sym typeface="Verdana"/>
              </a:rPr>
              <a:t>j</a:t>
            </a:r>
            <a:r>
              <a:rPr lang="en-IN" sz="2400">
                <a:solidFill>
                  <a:srgbClr val="000000"/>
                </a:solidFill>
                <a:latin typeface="Verdana"/>
                <a:ea typeface="Verdana"/>
                <a:cs typeface="Verdana"/>
                <a:sym typeface="Verdana"/>
              </a:rPr>
              <a:t>. (No two lectures can proceed in the main lecture hall at the same time, but a lecture in this hall can begin at the same time another one ends.)</a:t>
            </a:r>
            <a:endParaRPr sz="18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3" name="Shape 213"/>
        <p:cNvGrpSpPr/>
        <p:nvPr/>
      </p:nvGrpSpPr>
      <p:grpSpPr>
        <a:xfrm>
          <a:off x="0" y="0"/>
          <a:ext cx="0" cy="0"/>
          <a:chOff x="0" y="0"/>
          <a:chExt cx="0" cy="0"/>
        </a:xfrm>
      </p:grpSpPr>
      <p:sp>
        <p:nvSpPr>
          <p:cNvPr id="214" name="Google Shape;214;p21"/>
          <p:cNvSpPr/>
          <p:nvPr/>
        </p:nvSpPr>
        <p:spPr>
          <a:xfrm>
            <a:off x="271080" y="271080"/>
            <a:ext cx="8782560" cy="6141960"/>
          </a:xfrm>
          <a:prstGeom prst="rect">
            <a:avLst/>
          </a:prstGeom>
          <a:noFill/>
          <a:ln>
            <a:noFill/>
          </a:ln>
        </p:spPr>
        <p:txBody>
          <a:bodyPr anchorCtr="0" anchor="t" bIns="91425" lIns="90000" spcFirstLastPara="1" rIns="90000" wrap="square" tIns="91425">
            <a:noAutofit/>
          </a:bodyPr>
          <a:lstStyle/>
          <a:p>
            <a:pPr indent="0" lvl="0" marL="0" marR="0" rtl="0" algn="l">
              <a:lnSpc>
                <a:spcPct val="115000"/>
              </a:lnSpc>
              <a:spcBef>
                <a:spcPts val="0"/>
              </a:spcBef>
              <a:spcAft>
                <a:spcPts val="0"/>
              </a:spcAft>
              <a:buNone/>
            </a:pPr>
            <a:r>
              <a:rPr b="1" lang="en-IN" sz="2400">
                <a:solidFill>
                  <a:srgbClr val="000000"/>
                </a:solidFill>
                <a:latin typeface="Verdana"/>
                <a:ea typeface="Verdana"/>
                <a:cs typeface="Verdana"/>
                <a:sym typeface="Verdana"/>
              </a:rPr>
              <a:t>Eg: </a:t>
            </a:r>
            <a:r>
              <a:rPr lang="en-IN" sz="2400">
                <a:solidFill>
                  <a:srgbClr val="000000"/>
                </a:solidFill>
                <a:latin typeface="Verdana"/>
                <a:ea typeface="Verdana"/>
                <a:cs typeface="Verdana"/>
                <a:sym typeface="Verdana"/>
              </a:rPr>
              <a:t>… scheduling algorithm … </a:t>
            </a:r>
            <a:endParaRPr sz="1800"/>
          </a:p>
          <a:p>
            <a:pPr indent="0" lvl="0" marL="0" marR="0" rtl="0" algn="l">
              <a:lnSpc>
                <a:spcPct val="100000"/>
              </a:lnSpc>
              <a:spcBef>
                <a:spcPts val="0"/>
              </a:spcBef>
              <a:spcAft>
                <a:spcPts val="0"/>
              </a:spcAft>
              <a:buNone/>
            </a:pPr>
            <a:r>
              <a:t/>
            </a:r>
            <a:endParaRPr sz="1800"/>
          </a:p>
          <a:p>
            <a:pPr indent="0" lvl="0" marL="0" marR="0" rtl="0" algn="l">
              <a:lnSpc>
                <a:spcPct val="100000"/>
              </a:lnSpc>
              <a:spcBef>
                <a:spcPts val="0"/>
              </a:spcBef>
              <a:spcAft>
                <a:spcPts val="0"/>
              </a:spcAft>
              <a:buNone/>
            </a:pPr>
            <a:r>
              <a:rPr lang="en-IN" sz="2400">
                <a:solidFill>
                  <a:srgbClr val="000000"/>
                </a:solidFill>
                <a:latin typeface="Verdana"/>
                <a:ea typeface="Verdana"/>
                <a:cs typeface="Verdana"/>
                <a:sym typeface="Verdana"/>
              </a:rPr>
              <a:t>Sort the talks in nondecreasing order of their ending times: e</a:t>
            </a:r>
            <a:r>
              <a:rPr baseline="-25000" lang="en-IN" sz="2400">
                <a:solidFill>
                  <a:srgbClr val="000000"/>
                </a:solidFill>
                <a:latin typeface="Verdana"/>
                <a:ea typeface="Verdana"/>
                <a:cs typeface="Verdana"/>
                <a:sym typeface="Verdana"/>
              </a:rPr>
              <a:t>1</a:t>
            </a:r>
            <a:r>
              <a:rPr lang="en-IN" sz="2400">
                <a:solidFill>
                  <a:srgbClr val="000000"/>
                </a:solidFill>
                <a:latin typeface="Verdana"/>
                <a:ea typeface="Verdana"/>
                <a:cs typeface="Verdana"/>
                <a:sym typeface="Verdana"/>
              </a:rPr>
              <a:t> ≤ e</a:t>
            </a:r>
            <a:r>
              <a:rPr baseline="-25000" lang="en-IN" sz="2400">
                <a:solidFill>
                  <a:srgbClr val="000000"/>
                </a:solidFill>
                <a:latin typeface="Verdana"/>
                <a:ea typeface="Verdana"/>
                <a:cs typeface="Verdana"/>
                <a:sym typeface="Verdana"/>
              </a:rPr>
              <a:t>2</a:t>
            </a:r>
            <a:r>
              <a:rPr lang="en-IN" sz="2400">
                <a:solidFill>
                  <a:srgbClr val="000000"/>
                </a:solidFill>
                <a:latin typeface="Verdana"/>
                <a:ea typeface="Verdana"/>
                <a:cs typeface="Verdana"/>
                <a:sym typeface="Verdana"/>
              </a:rPr>
              <a:t> ≤ … ≤ e</a:t>
            </a:r>
            <a:r>
              <a:rPr baseline="-25000" lang="en-IN" sz="2400">
                <a:solidFill>
                  <a:srgbClr val="000000"/>
                </a:solidFill>
                <a:latin typeface="Verdana"/>
                <a:ea typeface="Verdana"/>
                <a:cs typeface="Verdana"/>
                <a:sym typeface="Verdana"/>
              </a:rPr>
              <a:t>m</a:t>
            </a:r>
            <a:r>
              <a:rPr lang="en-IN" sz="2400">
                <a:solidFill>
                  <a:srgbClr val="000000"/>
                </a:solidFill>
                <a:latin typeface="Verdana"/>
                <a:ea typeface="Verdana"/>
                <a:cs typeface="Verdana"/>
                <a:sym typeface="Verdana"/>
              </a:rPr>
              <a:t>.</a:t>
            </a:r>
            <a:endParaRPr sz="1800"/>
          </a:p>
          <a:p>
            <a:pPr indent="0" lvl="0" marL="0" marR="0" rtl="0" algn="l">
              <a:lnSpc>
                <a:spcPct val="100000"/>
              </a:lnSpc>
              <a:spcBef>
                <a:spcPts val="0"/>
              </a:spcBef>
              <a:spcAft>
                <a:spcPts val="0"/>
              </a:spcAft>
              <a:buNone/>
            </a:pPr>
            <a:r>
              <a:t/>
            </a:r>
            <a:endParaRPr sz="1800"/>
          </a:p>
          <a:p>
            <a:pPr indent="0" lvl="0" marL="0" marR="0" rtl="0" algn="l">
              <a:lnSpc>
                <a:spcPct val="100000"/>
              </a:lnSpc>
              <a:spcBef>
                <a:spcPts val="0"/>
              </a:spcBef>
              <a:spcAft>
                <a:spcPts val="0"/>
              </a:spcAft>
              <a:buNone/>
            </a:pPr>
            <a:r>
              <a:rPr lang="en-IN" sz="2400">
                <a:solidFill>
                  <a:srgbClr val="000000"/>
                </a:solidFill>
                <a:latin typeface="Verdana"/>
                <a:ea typeface="Verdana"/>
                <a:cs typeface="Verdana"/>
                <a:sym typeface="Verdana"/>
              </a:rPr>
              <a:t>The greedy algorithm starts by selecting a talk with the earliest end time and then proceeds by selecting at each stage a talk with the earliest ending time among all those talks that begin no sooner than when the last talk scheduled in the main lecture hall has ended. Using mathematical induction, show that this greedy algorithm is optimal in the sense that it always schedules the most talks possible in the main lecture hall.</a:t>
            </a:r>
            <a:endParaRPr sz="18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8" name="Shape 218"/>
        <p:cNvGrpSpPr/>
        <p:nvPr/>
      </p:nvGrpSpPr>
      <p:grpSpPr>
        <a:xfrm>
          <a:off x="0" y="0"/>
          <a:ext cx="0" cy="0"/>
          <a:chOff x="0" y="0"/>
          <a:chExt cx="0" cy="0"/>
        </a:xfrm>
      </p:grpSpPr>
      <p:sp>
        <p:nvSpPr>
          <p:cNvPr id="219" name="Google Shape;219;p22"/>
          <p:cNvSpPr/>
          <p:nvPr/>
        </p:nvSpPr>
        <p:spPr>
          <a:xfrm>
            <a:off x="271080" y="271080"/>
            <a:ext cx="8757000" cy="6141960"/>
          </a:xfrm>
          <a:prstGeom prst="rect">
            <a:avLst/>
          </a:prstGeom>
          <a:noFill/>
          <a:ln>
            <a:noFill/>
          </a:ln>
        </p:spPr>
        <p:txBody>
          <a:bodyPr anchorCtr="0" anchor="t" bIns="91425" lIns="90000" spcFirstLastPara="1" rIns="90000" wrap="square" tIns="91425">
            <a:noAutofit/>
          </a:bodyPr>
          <a:lstStyle/>
          <a:p>
            <a:pPr indent="0" lvl="0" marL="0" marR="0" rtl="0" algn="l">
              <a:lnSpc>
                <a:spcPct val="115000"/>
              </a:lnSpc>
              <a:spcBef>
                <a:spcPts val="0"/>
              </a:spcBef>
              <a:spcAft>
                <a:spcPts val="0"/>
              </a:spcAft>
              <a:buNone/>
            </a:pPr>
            <a:r>
              <a:rPr b="1" lang="en-IN" sz="2400">
                <a:solidFill>
                  <a:srgbClr val="000000"/>
                </a:solidFill>
                <a:latin typeface="Verdana"/>
                <a:ea typeface="Verdana"/>
                <a:cs typeface="Verdana"/>
                <a:sym typeface="Verdana"/>
              </a:rPr>
              <a:t>Eg: </a:t>
            </a:r>
            <a:r>
              <a:rPr lang="en-IN" sz="2400">
                <a:solidFill>
                  <a:srgbClr val="000000"/>
                </a:solidFill>
                <a:latin typeface="Verdana"/>
                <a:ea typeface="Verdana"/>
                <a:cs typeface="Verdana"/>
                <a:sym typeface="Verdana"/>
              </a:rPr>
              <a:t>… scheduling algorithm … </a:t>
            </a:r>
            <a:endParaRPr sz="1800"/>
          </a:p>
          <a:p>
            <a:pPr indent="0" lvl="0" marL="0" marR="0" rtl="0" algn="l">
              <a:lnSpc>
                <a:spcPct val="100000"/>
              </a:lnSpc>
              <a:spcBef>
                <a:spcPts val="0"/>
              </a:spcBef>
              <a:spcAft>
                <a:spcPts val="0"/>
              </a:spcAft>
              <a:buNone/>
            </a:pPr>
            <a:r>
              <a:rPr lang="en-IN" sz="2400">
                <a:solidFill>
                  <a:srgbClr val="000000"/>
                </a:solidFill>
                <a:latin typeface="Verdana"/>
                <a:ea typeface="Verdana"/>
                <a:cs typeface="Verdana"/>
                <a:sym typeface="Verdana"/>
              </a:rPr>
              <a:t>Let </a:t>
            </a:r>
            <a:r>
              <a:rPr b="1" lang="en-IN" sz="2400">
                <a:solidFill>
                  <a:srgbClr val="000000"/>
                </a:solidFill>
                <a:latin typeface="Verdana"/>
                <a:ea typeface="Verdana"/>
                <a:cs typeface="Verdana"/>
                <a:sym typeface="Verdana"/>
              </a:rPr>
              <a:t>P(n)</a:t>
            </a:r>
            <a:r>
              <a:rPr lang="en-IN" sz="2400">
                <a:solidFill>
                  <a:srgbClr val="000000"/>
                </a:solidFill>
                <a:latin typeface="Verdana"/>
                <a:ea typeface="Verdana"/>
                <a:cs typeface="Verdana"/>
                <a:sym typeface="Verdana"/>
              </a:rPr>
              <a:t> be the proposition that if the greedy algorithm schedules </a:t>
            </a:r>
            <a:r>
              <a:rPr b="1" lang="en-IN" sz="2400">
                <a:solidFill>
                  <a:srgbClr val="000000"/>
                </a:solidFill>
                <a:latin typeface="Verdana"/>
                <a:ea typeface="Verdana"/>
                <a:cs typeface="Verdana"/>
                <a:sym typeface="Verdana"/>
              </a:rPr>
              <a:t>n</a:t>
            </a:r>
            <a:r>
              <a:rPr lang="en-IN" sz="2400">
                <a:solidFill>
                  <a:srgbClr val="000000"/>
                </a:solidFill>
                <a:latin typeface="Verdana"/>
                <a:ea typeface="Verdana"/>
                <a:cs typeface="Verdana"/>
                <a:sym typeface="Verdana"/>
              </a:rPr>
              <a:t> talks in the main lecture hall, then it is not possible to schedule more than </a:t>
            </a:r>
            <a:r>
              <a:rPr b="1" lang="en-IN" sz="2400">
                <a:solidFill>
                  <a:srgbClr val="000000"/>
                </a:solidFill>
                <a:latin typeface="Verdana"/>
                <a:ea typeface="Verdana"/>
                <a:cs typeface="Verdana"/>
                <a:sym typeface="Verdana"/>
              </a:rPr>
              <a:t>n</a:t>
            </a:r>
            <a:r>
              <a:rPr lang="en-IN" sz="2400">
                <a:solidFill>
                  <a:srgbClr val="000000"/>
                </a:solidFill>
                <a:latin typeface="Verdana"/>
                <a:ea typeface="Verdana"/>
                <a:cs typeface="Verdana"/>
                <a:sym typeface="Verdana"/>
              </a:rPr>
              <a:t> talks</a:t>
            </a:r>
            <a:endParaRPr sz="1800"/>
          </a:p>
          <a:p>
            <a:pPr indent="0" lvl="0" marL="0" marR="0" rtl="0" algn="l">
              <a:lnSpc>
                <a:spcPct val="100000"/>
              </a:lnSpc>
              <a:spcBef>
                <a:spcPts val="0"/>
              </a:spcBef>
              <a:spcAft>
                <a:spcPts val="0"/>
              </a:spcAft>
              <a:buNone/>
            </a:pPr>
            <a:r>
              <a:rPr lang="en-IN" sz="2400">
                <a:solidFill>
                  <a:srgbClr val="000000"/>
                </a:solidFill>
                <a:latin typeface="Verdana"/>
                <a:ea typeface="Verdana"/>
                <a:cs typeface="Verdana"/>
                <a:sym typeface="Verdana"/>
              </a:rPr>
              <a:t>in this hall.</a:t>
            </a:r>
            <a:endParaRPr sz="1800"/>
          </a:p>
          <a:p>
            <a:pPr indent="0" lvl="0" marL="0" marR="0" rtl="0" algn="l">
              <a:lnSpc>
                <a:spcPct val="100000"/>
              </a:lnSpc>
              <a:spcBef>
                <a:spcPts val="0"/>
              </a:spcBef>
              <a:spcAft>
                <a:spcPts val="0"/>
              </a:spcAft>
              <a:buNone/>
            </a:pPr>
            <a:r>
              <a:t/>
            </a:r>
            <a:endParaRPr sz="1800"/>
          </a:p>
          <a:p>
            <a:pPr indent="0" lvl="0" marL="0" marR="0" rtl="0" algn="l">
              <a:lnSpc>
                <a:spcPct val="100000"/>
              </a:lnSpc>
              <a:spcBef>
                <a:spcPts val="0"/>
              </a:spcBef>
              <a:spcAft>
                <a:spcPts val="0"/>
              </a:spcAft>
              <a:buNone/>
            </a:pPr>
            <a:r>
              <a:rPr lang="en-IN" sz="2400">
                <a:solidFill>
                  <a:srgbClr val="000000"/>
                </a:solidFill>
                <a:latin typeface="Verdana"/>
                <a:ea typeface="Verdana"/>
                <a:cs typeface="Verdana"/>
                <a:sym typeface="Verdana"/>
              </a:rPr>
              <a:t>BASIS STEP: Suppose that the greedy algorithm managed to schedule just one talk, </a:t>
            </a:r>
            <a:r>
              <a:rPr b="1" lang="en-IN" sz="2400">
                <a:solidFill>
                  <a:srgbClr val="000000"/>
                </a:solidFill>
                <a:latin typeface="Verdana"/>
                <a:ea typeface="Verdana"/>
                <a:cs typeface="Verdana"/>
                <a:sym typeface="Verdana"/>
              </a:rPr>
              <a:t>t</a:t>
            </a:r>
            <a:r>
              <a:rPr b="1" baseline="-25000" lang="en-IN" sz="2400">
                <a:solidFill>
                  <a:srgbClr val="000000"/>
                </a:solidFill>
                <a:latin typeface="Verdana"/>
                <a:ea typeface="Verdana"/>
                <a:cs typeface="Verdana"/>
                <a:sym typeface="Verdana"/>
              </a:rPr>
              <a:t>1</a:t>
            </a:r>
            <a:r>
              <a:rPr lang="en-IN" sz="2400">
                <a:solidFill>
                  <a:srgbClr val="000000"/>
                </a:solidFill>
                <a:latin typeface="Verdana"/>
                <a:ea typeface="Verdana"/>
                <a:cs typeface="Verdana"/>
                <a:sym typeface="Verdana"/>
              </a:rPr>
              <a:t> , in the main lecture hall. Every pair of talks are overlapping and hence only one talk can be scheduled.</a:t>
            </a:r>
            <a:endParaRPr sz="1800"/>
          </a:p>
          <a:p>
            <a:pPr indent="0" lvl="0" marL="0" marR="0" rtl="0" algn="l">
              <a:lnSpc>
                <a:spcPct val="100000"/>
              </a:lnSpc>
              <a:spcBef>
                <a:spcPts val="0"/>
              </a:spcBef>
              <a:spcAft>
                <a:spcPts val="0"/>
              </a:spcAft>
              <a:buNone/>
            </a:pPr>
            <a:r>
              <a:t/>
            </a:r>
            <a:endParaRPr sz="1800"/>
          </a:p>
          <a:p>
            <a:pPr indent="0" lvl="0" marL="0" marR="0" rtl="0" algn="l">
              <a:lnSpc>
                <a:spcPct val="100000"/>
              </a:lnSpc>
              <a:spcBef>
                <a:spcPts val="0"/>
              </a:spcBef>
              <a:spcAft>
                <a:spcPts val="0"/>
              </a:spcAft>
              <a:buNone/>
            </a:pPr>
            <a:r>
              <a:rPr lang="en-IN" sz="2400">
                <a:solidFill>
                  <a:srgbClr val="000000"/>
                </a:solidFill>
                <a:latin typeface="Verdana"/>
                <a:ea typeface="Verdana"/>
                <a:cs typeface="Verdana"/>
                <a:sym typeface="Verdana"/>
              </a:rPr>
              <a:t>INDUCTIVE STEP: The inductive hypothesis is that </a:t>
            </a:r>
            <a:r>
              <a:rPr b="1" lang="en-IN" sz="2400">
                <a:solidFill>
                  <a:srgbClr val="000000"/>
                </a:solidFill>
                <a:latin typeface="Verdana"/>
                <a:ea typeface="Verdana"/>
                <a:cs typeface="Verdana"/>
                <a:sym typeface="Verdana"/>
              </a:rPr>
              <a:t>P(k)</a:t>
            </a:r>
            <a:r>
              <a:rPr lang="en-IN" sz="2400">
                <a:solidFill>
                  <a:srgbClr val="000000"/>
                </a:solidFill>
                <a:latin typeface="Verdana"/>
                <a:ea typeface="Verdana"/>
                <a:cs typeface="Verdana"/>
                <a:sym typeface="Verdana"/>
              </a:rPr>
              <a:t> is true that the greedy algorithm always schedules the most possible talks when it selects </a:t>
            </a:r>
            <a:r>
              <a:rPr b="1" lang="en-IN" sz="2400">
                <a:solidFill>
                  <a:srgbClr val="000000"/>
                </a:solidFill>
                <a:latin typeface="Verdana"/>
                <a:ea typeface="Verdana"/>
                <a:cs typeface="Verdana"/>
                <a:sym typeface="Verdana"/>
              </a:rPr>
              <a:t>k</a:t>
            </a:r>
            <a:r>
              <a:rPr lang="en-IN" sz="2400">
                <a:solidFill>
                  <a:srgbClr val="000000"/>
                </a:solidFill>
                <a:latin typeface="Verdana"/>
                <a:ea typeface="Verdana"/>
                <a:cs typeface="Verdana"/>
                <a:sym typeface="Verdana"/>
              </a:rPr>
              <a:t> talks given any set of talks.</a:t>
            </a:r>
            <a:endParaRPr sz="18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3" name="Shape 223"/>
        <p:cNvGrpSpPr/>
        <p:nvPr/>
      </p:nvGrpSpPr>
      <p:grpSpPr>
        <a:xfrm>
          <a:off x="0" y="0"/>
          <a:ext cx="0" cy="0"/>
          <a:chOff x="0" y="0"/>
          <a:chExt cx="0" cy="0"/>
        </a:xfrm>
      </p:grpSpPr>
      <p:sp>
        <p:nvSpPr>
          <p:cNvPr id="224" name="Google Shape;224;p23"/>
          <p:cNvSpPr/>
          <p:nvPr/>
        </p:nvSpPr>
        <p:spPr>
          <a:xfrm>
            <a:off x="127800" y="271080"/>
            <a:ext cx="8925840" cy="6141960"/>
          </a:xfrm>
          <a:prstGeom prst="rect">
            <a:avLst/>
          </a:prstGeom>
          <a:noFill/>
          <a:ln>
            <a:noFill/>
          </a:ln>
        </p:spPr>
        <p:txBody>
          <a:bodyPr anchorCtr="0" anchor="t" bIns="91425" lIns="90000" spcFirstLastPara="1" rIns="90000" wrap="square" tIns="91425">
            <a:noAutofit/>
          </a:bodyPr>
          <a:lstStyle/>
          <a:p>
            <a:pPr indent="0" lvl="0" marL="0" marR="0" rtl="0" algn="l">
              <a:lnSpc>
                <a:spcPct val="115000"/>
              </a:lnSpc>
              <a:spcBef>
                <a:spcPts val="0"/>
              </a:spcBef>
              <a:spcAft>
                <a:spcPts val="0"/>
              </a:spcAft>
              <a:buNone/>
            </a:pPr>
            <a:r>
              <a:rPr b="1" lang="en-IN" sz="2400">
                <a:solidFill>
                  <a:srgbClr val="000000"/>
                </a:solidFill>
                <a:latin typeface="Verdana"/>
                <a:ea typeface="Verdana"/>
                <a:cs typeface="Verdana"/>
                <a:sym typeface="Verdana"/>
              </a:rPr>
              <a:t>Eg: </a:t>
            </a:r>
            <a:r>
              <a:rPr lang="en-IN" sz="2400">
                <a:solidFill>
                  <a:srgbClr val="000000"/>
                </a:solidFill>
                <a:latin typeface="Verdana"/>
                <a:ea typeface="Verdana"/>
                <a:cs typeface="Verdana"/>
                <a:sym typeface="Verdana"/>
              </a:rPr>
              <a:t>… scheduling algorithm … </a:t>
            </a:r>
            <a:endParaRPr sz="1800"/>
          </a:p>
          <a:p>
            <a:pPr indent="0" lvl="0" marL="0" marR="0" rtl="0" algn="l">
              <a:lnSpc>
                <a:spcPct val="100000"/>
              </a:lnSpc>
              <a:spcBef>
                <a:spcPts val="0"/>
              </a:spcBef>
              <a:spcAft>
                <a:spcPts val="0"/>
              </a:spcAft>
              <a:buNone/>
            </a:pPr>
            <a:r>
              <a:rPr lang="en-IN" sz="2400">
                <a:solidFill>
                  <a:srgbClr val="000000"/>
                </a:solidFill>
                <a:latin typeface="Verdana"/>
                <a:ea typeface="Verdana"/>
                <a:cs typeface="Verdana"/>
                <a:sym typeface="Verdana"/>
              </a:rPr>
              <a:t>We must show that </a:t>
            </a:r>
            <a:r>
              <a:rPr b="1" lang="en-IN" sz="2400">
                <a:solidFill>
                  <a:srgbClr val="000000"/>
                </a:solidFill>
                <a:latin typeface="Verdana"/>
                <a:ea typeface="Verdana"/>
                <a:cs typeface="Verdana"/>
                <a:sym typeface="Verdana"/>
              </a:rPr>
              <a:t>P(k+1)</a:t>
            </a:r>
            <a:r>
              <a:rPr lang="en-IN" sz="2400">
                <a:solidFill>
                  <a:srgbClr val="000000"/>
                </a:solidFill>
                <a:latin typeface="Verdana"/>
                <a:ea typeface="Verdana"/>
                <a:cs typeface="Verdana"/>
                <a:sym typeface="Verdana"/>
              </a:rPr>
              <a:t> follows from the assumption that </a:t>
            </a:r>
            <a:r>
              <a:rPr b="1" lang="en-IN" sz="2400">
                <a:solidFill>
                  <a:srgbClr val="000000"/>
                </a:solidFill>
                <a:latin typeface="Verdana"/>
                <a:ea typeface="Verdana"/>
                <a:cs typeface="Verdana"/>
                <a:sym typeface="Verdana"/>
              </a:rPr>
              <a:t>P(k)</a:t>
            </a:r>
            <a:r>
              <a:rPr lang="en-IN" sz="2400">
                <a:solidFill>
                  <a:srgbClr val="000000"/>
                </a:solidFill>
                <a:latin typeface="Verdana"/>
                <a:ea typeface="Verdana"/>
                <a:cs typeface="Verdana"/>
                <a:sym typeface="Verdana"/>
              </a:rPr>
              <a:t> is true, that is, we must show that under the assumption of </a:t>
            </a:r>
            <a:r>
              <a:rPr b="1" lang="en-IN" sz="2400">
                <a:solidFill>
                  <a:srgbClr val="000000"/>
                </a:solidFill>
                <a:latin typeface="Verdana"/>
                <a:ea typeface="Verdana"/>
                <a:cs typeface="Verdana"/>
                <a:sym typeface="Verdana"/>
              </a:rPr>
              <a:t>P(k)</a:t>
            </a:r>
            <a:r>
              <a:rPr lang="en-IN" sz="2400">
                <a:solidFill>
                  <a:srgbClr val="000000"/>
                </a:solidFill>
                <a:latin typeface="Verdana"/>
                <a:ea typeface="Verdana"/>
                <a:cs typeface="Verdana"/>
                <a:sym typeface="Verdana"/>
              </a:rPr>
              <a:t>, the greedy algorithm always schedules the most possible talks when it selects </a:t>
            </a:r>
            <a:r>
              <a:rPr b="1" lang="en-IN" sz="2400">
                <a:solidFill>
                  <a:srgbClr val="000000"/>
                </a:solidFill>
                <a:latin typeface="Verdana"/>
                <a:ea typeface="Verdana"/>
                <a:cs typeface="Verdana"/>
                <a:sym typeface="Verdana"/>
              </a:rPr>
              <a:t>k+1</a:t>
            </a:r>
            <a:r>
              <a:rPr lang="en-IN" sz="2400">
                <a:solidFill>
                  <a:srgbClr val="000000"/>
                </a:solidFill>
                <a:latin typeface="Verdana"/>
                <a:ea typeface="Verdana"/>
                <a:cs typeface="Verdana"/>
                <a:sym typeface="Verdana"/>
              </a:rPr>
              <a:t> talks.</a:t>
            </a:r>
            <a:endParaRPr sz="1800"/>
          </a:p>
          <a:p>
            <a:pPr indent="0" lvl="0" marL="0" marR="0" rtl="0" algn="l">
              <a:lnSpc>
                <a:spcPct val="100000"/>
              </a:lnSpc>
              <a:spcBef>
                <a:spcPts val="0"/>
              </a:spcBef>
              <a:spcAft>
                <a:spcPts val="0"/>
              </a:spcAft>
              <a:buNone/>
            </a:pPr>
            <a:r>
              <a:t/>
            </a:r>
            <a:endParaRPr sz="1800"/>
          </a:p>
          <a:p>
            <a:pPr indent="0" lvl="0" marL="0" marR="0" rtl="0" algn="l">
              <a:lnSpc>
                <a:spcPct val="100000"/>
              </a:lnSpc>
              <a:spcBef>
                <a:spcPts val="0"/>
              </a:spcBef>
              <a:spcAft>
                <a:spcPts val="0"/>
              </a:spcAft>
              <a:buNone/>
            </a:pPr>
            <a:r>
              <a:rPr lang="en-IN" sz="2400">
                <a:solidFill>
                  <a:srgbClr val="000000"/>
                </a:solidFill>
                <a:latin typeface="Verdana"/>
                <a:ea typeface="Verdana"/>
                <a:cs typeface="Verdana"/>
                <a:sym typeface="Verdana"/>
              </a:rPr>
              <a:t>Our first step in completing the inductive step is to show there is a schedule including the most talks possible that contains talk </a:t>
            </a:r>
            <a:r>
              <a:rPr b="1" lang="en-IN" sz="2400">
                <a:solidFill>
                  <a:srgbClr val="000000"/>
                </a:solidFill>
                <a:latin typeface="Verdana"/>
                <a:ea typeface="Verdana"/>
                <a:cs typeface="Verdana"/>
                <a:sym typeface="Verdana"/>
              </a:rPr>
              <a:t>t1</a:t>
            </a:r>
            <a:r>
              <a:rPr lang="en-IN" sz="2400">
                <a:solidFill>
                  <a:srgbClr val="000000"/>
                </a:solidFill>
                <a:latin typeface="Verdana"/>
                <a:ea typeface="Verdana"/>
                <a:cs typeface="Verdana"/>
                <a:sym typeface="Verdana"/>
              </a:rPr>
              <a:t>, a talk with the earliest end time. It’s easier to show </a:t>
            </a:r>
            <a:r>
              <a:rPr b="1" lang="en-IN" sz="2400">
                <a:solidFill>
                  <a:srgbClr val="000000"/>
                </a:solidFill>
                <a:latin typeface="Verdana"/>
                <a:ea typeface="Verdana"/>
                <a:cs typeface="Verdana"/>
                <a:sym typeface="Verdana"/>
              </a:rPr>
              <a:t>t1</a:t>
            </a:r>
            <a:r>
              <a:rPr lang="en-IN" sz="2400">
                <a:solidFill>
                  <a:srgbClr val="000000"/>
                </a:solidFill>
                <a:latin typeface="Verdana"/>
                <a:ea typeface="Verdana"/>
                <a:cs typeface="Verdana"/>
                <a:sym typeface="Verdana"/>
              </a:rPr>
              <a:t> is in at least one of the schedules having </a:t>
            </a:r>
            <a:r>
              <a:rPr b="1" lang="en-IN" sz="2400">
                <a:solidFill>
                  <a:srgbClr val="000000"/>
                </a:solidFill>
                <a:latin typeface="Verdana"/>
                <a:ea typeface="Verdana"/>
                <a:cs typeface="Verdana"/>
                <a:sym typeface="Verdana"/>
              </a:rPr>
              <a:t>k+1</a:t>
            </a:r>
            <a:r>
              <a:rPr lang="en-IN" sz="2400">
                <a:solidFill>
                  <a:srgbClr val="000000"/>
                </a:solidFill>
                <a:latin typeface="Verdana"/>
                <a:ea typeface="Verdana"/>
                <a:cs typeface="Verdana"/>
                <a:sym typeface="Verdana"/>
              </a:rPr>
              <a:t> talks, and it’s the first task in the schedule. A schedule that begins with the talk </a:t>
            </a:r>
            <a:r>
              <a:rPr b="1" lang="en-IN" sz="2400">
                <a:solidFill>
                  <a:srgbClr val="000000"/>
                </a:solidFill>
                <a:latin typeface="Verdana"/>
                <a:ea typeface="Verdana"/>
                <a:cs typeface="Verdana"/>
                <a:sym typeface="Verdana"/>
              </a:rPr>
              <a:t>ti</a:t>
            </a:r>
            <a:r>
              <a:rPr lang="en-IN" sz="2400">
                <a:solidFill>
                  <a:srgbClr val="000000"/>
                </a:solidFill>
                <a:latin typeface="Verdana"/>
                <a:ea typeface="Verdana"/>
                <a:cs typeface="Verdana"/>
                <a:sym typeface="Verdana"/>
              </a:rPr>
              <a:t> in the list, where </a:t>
            </a:r>
            <a:r>
              <a:rPr b="1" lang="en-IN" sz="2400">
                <a:solidFill>
                  <a:srgbClr val="000000"/>
                </a:solidFill>
                <a:latin typeface="Verdana"/>
                <a:ea typeface="Verdana"/>
                <a:cs typeface="Verdana"/>
                <a:sym typeface="Verdana"/>
              </a:rPr>
              <a:t>i&gt;1</a:t>
            </a:r>
            <a:r>
              <a:rPr lang="en-IN" sz="2400">
                <a:solidFill>
                  <a:srgbClr val="000000"/>
                </a:solidFill>
                <a:latin typeface="Verdana"/>
                <a:ea typeface="Verdana"/>
                <a:cs typeface="Verdana"/>
                <a:sym typeface="Verdana"/>
              </a:rPr>
              <a:t>, can be changed so that talk </a:t>
            </a:r>
            <a:r>
              <a:rPr b="1" lang="en-IN" sz="2400">
                <a:solidFill>
                  <a:srgbClr val="000000"/>
                </a:solidFill>
                <a:latin typeface="Verdana"/>
                <a:ea typeface="Verdana"/>
                <a:cs typeface="Verdana"/>
                <a:sym typeface="Verdana"/>
              </a:rPr>
              <a:t>t1</a:t>
            </a:r>
            <a:r>
              <a:rPr lang="en-IN" sz="2400">
                <a:solidFill>
                  <a:srgbClr val="000000"/>
                </a:solidFill>
                <a:latin typeface="Verdana"/>
                <a:ea typeface="Verdana"/>
                <a:cs typeface="Verdana"/>
                <a:sym typeface="Verdana"/>
              </a:rPr>
              <a:t> replaces talk </a:t>
            </a:r>
            <a:r>
              <a:rPr b="1" lang="en-IN" sz="2400">
                <a:solidFill>
                  <a:srgbClr val="000000"/>
                </a:solidFill>
                <a:latin typeface="Verdana"/>
                <a:ea typeface="Verdana"/>
                <a:cs typeface="Verdana"/>
                <a:sym typeface="Verdana"/>
              </a:rPr>
              <a:t>ti</a:t>
            </a:r>
            <a:r>
              <a:rPr lang="en-IN" sz="2400">
                <a:solidFill>
                  <a:srgbClr val="000000"/>
                </a:solidFill>
                <a:latin typeface="Verdana"/>
                <a:ea typeface="Verdana"/>
                <a:cs typeface="Verdana"/>
                <a:sym typeface="Verdana"/>
              </a:rPr>
              <a:t>. To see this, note that because </a:t>
            </a:r>
            <a:r>
              <a:rPr b="1" lang="en-IN" sz="2400">
                <a:solidFill>
                  <a:srgbClr val="000000"/>
                </a:solidFill>
                <a:latin typeface="Verdana"/>
                <a:ea typeface="Verdana"/>
                <a:cs typeface="Verdana"/>
                <a:sym typeface="Verdana"/>
              </a:rPr>
              <a:t>e1≤ei</a:t>
            </a:r>
            <a:r>
              <a:rPr lang="en-IN" sz="2400">
                <a:solidFill>
                  <a:srgbClr val="000000"/>
                </a:solidFill>
                <a:latin typeface="Verdana"/>
                <a:ea typeface="Verdana"/>
                <a:cs typeface="Verdana"/>
                <a:sym typeface="Verdana"/>
              </a:rPr>
              <a:t>, all talks that were scheduled to follow talk </a:t>
            </a:r>
            <a:r>
              <a:rPr b="1" lang="en-IN" sz="2400">
                <a:solidFill>
                  <a:srgbClr val="000000"/>
                </a:solidFill>
                <a:latin typeface="Verdana"/>
                <a:ea typeface="Verdana"/>
                <a:cs typeface="Verdana"/>
                <a:sym typeface="Verdana"/>
              </a:rPr>
              <a:t>ti</a:t>
            </a:r>
            <a:r>
              <a:rPr lang="en-IN" sz="2400">
                <a:solidFill>
                  <a:srgbClr val="000000"/>
                </a:solidFill>
                <a:latin typeface="Verdana"/>
                <a:ea typeface="Verdana"/>
                <a:cs typeface="Verdana"/>
                <a:sym typeface="Verdana"/>
              </a:rPr>
              <a:t> can still be scheduled.</a:t>
            </a:r>
            <a:endParaRPr sz="18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8" name="Shape 228"/>
        <p:cNvGrpSpPr/>
        <p:nvPr/>
      </p:nvGrpSpPr>
      <p:grpSpPr>
        <a:xfrm>
          <a:off x="0" y="0"/>
          <a:ext cx="0" cy="0"/>
          <a:chOff x="0" y="0"/>
          <a:chExt cx="0" cy="0"/>
        </a:xfrm>
      </p:grpSpPr>
      <p:sp>
        <p:nvSpPr>
          <p:cNvPr id="229" name="Google Shape;229;p24"/>
          <p:cNvSpPr/>
          <p:nvPr/>
        </p:nvSpPr>
        <p:spPr>
          <a:xfrm>
            <a:off x="127800" y="271080"/>
            <a:ext cx="8925840" cy="6141960"/>
          </a:xfrm>
          <a:prstGeom prst="rect">
            <a:avLst/>
          </a:prstGeom>
          <a:noFill/>
          <a:ln>
            <a:noFill/>
          </a:ln>
        </p:spPr>
        <p:txBody>
          <a:bodyPr anchorCtr="0" anchor="t" bIns="91425" lIns="90000" spcFirstLastPara="1" rIns="90000" wrap="square" tIns="91425">
            <a:noAutofit/>
          </a:bodyPr>
          <a:lstStyle/>
          <a:p>
            <a:pPr indent="0" lvl="0" marL="0" marR="0" rtl="0" algn="l">
              <a:lnSpc>
                <a:spcPct val="115000"/>
              </a:lnSpc>
              <a:spcBef>
                <a:spcPts val="0"/>
              </a:spcBef>
              <a:spcAft>
                <a:spcPts val="0"/>
              </a:spcAft>
              <a:buNone/>
            </a:pPr>
            <a:r>
              <a:rPr b="1" lang="en-IN" sz="2400">
                <a:solidFill>
                  <a:srgbClr val="000000"/>
                </a:solidFill>
                <a:latin typeface="Verdana"/>
                <a:ea typeface="Verdana"/>
                <a:cs typeface="Verdana"/>
                <a:sym typeface="Verdana"/>
              </a:rPr>
              <a:t>Eg: </a:t>
            </a:r>
            <a:r>
              <a:rPr lang="en-IN" sz="2400">
                <a:solidFill>
                  <a:srgbClr val="000000"/>
                </a:solidFill>
                <a:latin typeface="Verdana"/>
                <a:ea typeface="Verdana"/>
                <a:cs typeface="Verdana"/>
                <a:sym typeface="Verdana"/>
              </a:rPr>
              <a:t>… scheduling algorithm … </a:t>
            </a:r>
            <a:endParaRPr sz="1800"/>
          </a:p>
          <a:p>
            <a:pPr indent="0" lvl="0" marL="0" marR="0" rtl="0" algn="l">
              <a:lnSpc>
                <a:spcPct val="100000"/>
              </a:lnSpc>
              <a:spcBef>
                <a:spcPts val="0"/>
              </a:spcBef>
              <a:spcAft>
                <a:spcPts val="0"/>
              </a:spcAft>
              <a:buNone/>
            </a:pPr>
            <a:r>
              <a:rPr lang="en-IN" sz="2400">
                <a:solidFill>
                  <a:srgbClr val="000000"/>
                </a:solidFill>
                <a:latin typeface="Verdana"/>
                <a:ea typeface="Verdana"/>
                <a:cs typeface="Verdana"/>
                <a:sym typeface="Verdana"/>
              </a:rPr>
              <a:t>Once we included talk </a:t>
            </a:r>
            <a:r>
              <a:rPr b="1" lang="en-IN" sz="2400">
                <a:solidFill>
                  <a:srgbClr val="000000"/>
                </a:solidFill>
                <a:latin typeface="Verdana"/>
                <a:ea typeface="Verdana"/>
                <a:cs typeface="Verdana"/>
                <a:sym typeface="Verdana"/>
              </a:rPr>
              <a:t>t1</a:t>
            </a:r>
            <a:r>
              <a:rPr lang="en-IN" sz="2400">
                <a:solidFill>
                  <a:srgbClr val="000000"/>
                </a:solidFill>
                <a:latin typeface="Verdana"/>
                <a:ea typeface="Verdana"/>
                <a:cs typeface="Verdana"/>
                <a:sym typeface="Verdana"/>
              </a:rPr>
              <a:t>, scheduling the talks so that as many as possible are scheduled is reduced to scheduling as many talks as possible that begin at or after time </a:t>
            </a:r>
            <a:r>
              <a:rPr b="1" lang="en-IN" sz="2400">
                <a:solidFill>
                  <a:srgbClr val="000000"/>
                </a:solidFill>
                <a:latin typeface="Verdana"/>
                <a:ea typeface="Verdana"/>
                <a:cs typeface="Verdana"/>
                <a:sym typeface="Verdana"/>
              </a:rPr>
              <a:t>e1</a:t>
            </a:r>
            <a:r>
              <a:rPr lang="en-IN" sz="2400">
                <a:solidFill>
                  <a:srgbClr val="000000"/>
                </a:solidFill>
                <a:latin typeface="Verdana"/>
                <a:ea typeface="Verdana"/>
                <a:cs typeface="Verdana"/>
                <a:sym typeface="Verdana"/>
              </a:rPr>
              <a:t>. Because the greedy algorithm schedules </a:t>
            </a:r>
            <a:r>
              <a:rPr b="1" lang="en-IN" sz="2400">
                <a:solidFill>
                  <a:srgbClr val="000000"/>
                </a:solidFill>
                <a:latin typeface="Verdana"/>
                <a:ea typeface="Verdana"/>
                <a:cs typeface="Verdana"/>
                <a:sym typeface="Verdana"/>
              </a:rPr>
              <a:t>k</a:t>
            </a:r>
            <a:r>
              <a:rPr lang="en-IN" sz="2400">
                <a:solidFill>
                  <a:srgbClr val="000000"/>
                </a:solidFill>
                <a:latin typeface="Verdana"/>
                <a:ea typeface="Verdana"/>
                <a:cs typeface="Verdana"/>
                <a:sym typeface="Verdana"/>
              </a:rPr>
              <a:t> talks when it creates this schedule, we can apply the inductive hypothesis to conclude that it has scheduled the most possible talks. So </a:t>
            </a:r>
            <a:r>
              <a:rPr b="1" lang="en-IN" sz="2400">
                <a:solidFill>
                  <a:srgbClr val="000000"/>
                </a:solidFill>
                <a:latin typeface="Verdana"/>
                <a:ea typeface="Verdana"/>
                <a:cs typeface="Verdana"/>
                <a:sym typeface="Verdana"/>
              </a:rPr>
              <a:t>P(k+1)</a:t>
            </a:r>
            <a:r>
              <a:rPr lang="en-IN" sz="2400">
                <a:solidFill>
                  <a:srgbClr val="000000"/>
                </a:solidFill>
                <a:latin typeface="Verdana"/>
                <a:ea typeface="Verdana"/>
                <a:cs typeface="Verdana"/>
                <a:sym typeface="Verdana"/>
              </a:rPr>
              <a:t> is true.</a:t>
            </a:r>
            <a:endParaRPr sz="1800"/>
          </a:p>
          <a:p>
            <a:pPr indent="0" lvl="0" marL="0" marR="0" rtl="0" algn="l">
              <a:lnSpc>
                <a:spcPct val="100000"/>
              </a:lnSpc>
              <a:spcBef>
                <a:spcPts val="0"/>
              </a:spcBef>
              <a:spcAft>
                <a:spcPts val="0"/>
              </a:spcAft>
              <a:buNone/>
            </a:pPr>
            <a:r>
              <a:t/>
            </a:r>
            <a:endParaRPr sz="1800"/>
          </a:p>
          <a:p>
            <a:pPr indent="0" lvl="0" marL="0" marR="0" rtl="0" algn="l">
              <a:lnSpc>
                <a:spcPct val="100000"/>
              </a:lnSpc>
              <a:spcBef>
                <a:spcPts val="0"/>
              </a:spcBef>
              <a:spcAft>
                <a:spcPts val="0"/>
              </a:spcAft>
              <a:buNone/>
            </a:pPr>
            <a:r>
              <a:rPr lang="en-IN" sz="2400">
                <a:solidFill>
                  <a:srgbClr val="000000"/>
                </a:solidFill>
                <a:latin typeface="Verdana"/>
                <a:ea typeface="Verdana"/>
                <a:cs typeface="Verdana"/>
                <a:sym typeface="Verdana"/>
              </a:rPr>
              <a:t>So, by mathematical induction we know that </a:t>
            </a:r>
            <a:r>
              <a:rPr b="1" lang="en-IN" sz="2400">
                <a:solidFill>
                  <a:srgbClr val="000000"/>
                </a:solidFill>
                <a:latin typeface="Verdana"/>
                <a:ea typeface="Verdana"/>
                <a:cs typeface="Verdana"/>
                <a:sym typeface="Verdana"/>
              </a:rPr>
              <a:t>P(n)</a:t>
            </a:r>
            <a:r>
              <a:rPr lang="en-IN" sz="2400">
                <a:solidFill>
                  <a:srgbClr val="000000"/>
                </a:solidFill>
                <a:latin typeface="Verdana"/>
                <a:ea typeface="Verdana"/>
                <a:cs typeface="Verdana"/>
                <a:sym typeface="Verdana"/>
              </a:rPr>
              <a:t> is true for all positive integers </a:t>
            </a:r>
            <a:r>
              <a:rPr b="1" lang="en-IN" sz="2400">
                <a:solidFill>
                  <a:srgbClr val="000000"/>
                </a:solidFill>
                <a:latin typeface="Verdana"/>
                <a:ea typeface="Verdana"/>
                <a:cs typeface="Verdana"/>
                <a:sym typeface="Verdana"/>
              </a:rPr>
              <a:t>n</a:t>
            </a:r>
            <a:r>
              <a:rPr lang="en-IN" sz="2400">
                <a:solidFill>
                  <a:srgbClr val="000000"/>
                </a:solidFill>
                <a:latin typeface="Verdana"/>
                <a:ea typeface="Verdana"/>
                <a:cs typeface="Verdana"/>
                <a:sym typeface="Verdana"/>
              </a:rPr>
              <a:t>. That is, we have proved that when the greedy algorithm schedules </a:t>
            </a:r>
            <a:r>
              <a:rPr b="1" lang="en-IN" sz="2400">
                <a:solidFill>
                  <a:srgbClr val="000000"/>
                </a:solidFill>
                <a:latin typeface="Verdana"/>
                <a:ea typeface="Verdana"/>
                <a:cs typeface="Verdana"/>
                <a:sym typeface="Verdana"/>
              </a:rPr>
              <a:t>n</a:t>
            </a:r>
            <a:r>
              <a:rPr lang="en-IN" sz="2400">
                <a:solidFill>
                  <a:srgbClr val="000000"/>
                </a:solidFill>
                <a:latin typeface="Verdana"/>
                <a:ea typeface="Verdana"/>
                <a:cs typeface="Verdana"/>
                <a:sym typeface="Verdana"/>
              </a:rPr>
              <a:t> talks, when </a:t>
            </a:r>
            <a:r>
              <a:rPr b="1" lang="en-IN" sz="2400">
                <a:solidFill>
                  <a:srgbClr val="000000"/>
                </a:solidFill>
                <a:latin typeface="Verdana"/>
                <a:ea typeface="Verdana"/>
                <a:cs typeface="Verdana"/>
                <a:sym typeface="Verdana"/>
              </a:rPr>
              <a:t>n</a:t>
            </a:r>
            <a:r>
              <a:rPr lang="en-IN" sz="2400">
                <a:solidFill>
                  <a:srgbClr val="000000"/>
                </a:solidFill>
                <a:latin typeface="Verdana"/>
                <a:ea typeface="Verdana"/>
                <a:cs typeface="Verdana"/>
                <a:sym typeface="Verdana"/>
              </a:rPr>
              <a:t> is a positive integer, then it is not possible to schedule more than </a:t>
            </a:r>
            <a:r>
              <a:rPr b="1" lang="en-IN" sz="2400">
                <a:solidFill>
                  <a:srgbClr val="000000"/>
                </a:solidFill>
                <a:latin typeface="Verdana"/>
                <a:ea typeface="Verdana"/>
                <a:cs typeface="Verdana"/>
                <a:sym typeface="Verdana"/>
              </a:rPr>
              <a:t>n</a:t>
            </a:r>
            <a:r>
              <a:rPr lang="en-IN" sz="2400">
                <a:solidFill>
                  <a:srgbClr val="000000"/>
                </a:solidFill>
                <a:latin typeface="Verdana"/>
                <a:ea typeface="Verdana"/>
                <a:cs typeface="Verdana"/>
                <a:sym typeface="Verdana"/>
              </a:rPr>
              <a:t> talks.</a:t>
            </a:r>
            <a:endParaRPr sz="18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3" name="Shape 233"/>
        <p:cNvGrpSpPr/>
        <p:nvPr/>
      </p:nvGrpSpPr>
      <p:grpSpPr>
        <a:xfrm>
          <a:off x="0" y="0"/>
          <a:ext cx="0" cy="0"/>
          <a:chOff x="0" y="0"/>
          <a:chExt cx="0" cy="0"/>
        </a:xfrm>
      </p:grpSpPr>
      <p:sp>
        <p:nvSpPr>
          <p:cNvPr id="234" name="Google Shape;234;p25"/>
          <p:cNvSpPr/>
          <p:nvPr/>
        </p:nvSpPr>
        <p:spPr>
          <a:xfrm>
            <a:off x="127800" y="0"/>
            <a:ext cx="8925840" cy="2310480"/>
          </a:xfrm>
          <a:prstGeom prst="rect">
            <a:avLst/>
          </a:prstGeom>
          <a:noFill/>
          <a:ln>
            <a:noFill/>
          </a:ln>
        </p:spPr>
        <p:txBody>
          <a:bodyPr anchorCtr="0" anchor="t" bIns="91425" lIns="90000" spcFirstLastPara="1" rIns="90000" wrap="square" tIns="91425">
            <a:noAutofit/>
          </a:bodyPr>
          <a:lstStyle/>
          <a:p>
            <a:pPr indent="0" lvl="0" marL="0" marR="0" rtl="0" algn="l">
              <a:lnSpc>
                <a:spcPct val="115000"/>
              </a:lnSpc>
              <a:spcBef>
                <a:spcPts val="0"/>
              </a:spcBef>
              <a:spcAft>
                <a:spcPts val="0"/>
              </a:spcAft>
              <a:buNone/>
            </a:pPr>
            <a:r>
              <a:rPr b="1" lang="en-IN" sz="2400">
                <a:solidFill>
                  <a:srgbClr val="000000"/>
                </a:solidFill>
                <a:latin typeface="Verdana"/>
                <a:ea typeface="Verdana"/>
                <a:cs typeface="Verdana"/>
                <a:sym typeface="Verdana"/>
              </a:rPr>
              <a:t>[OPTIONAL] Eg: </a:t>
            </a:r>
            <a:r>
              <a:rPr lang="en-IN" sz="2400">
                <a:solidFill>
                  <a:srgbClr val="000000"/>
                </a:solidFill>
                <a:latin typeface="Verdana"/>
                <a:ea typeface="Verdana"/>
                <a:cs typeface="Verdana"/>
                <a:sym typeface="Verdana"/>
              </a:rPr>
              <a:t>Let n be a positive integer. Show that every 2</a:t>
            </a:r>
            <a:r>
              <a:rPr baseline="30000" lang="en-IN" sz="2400">
                <a:solidFill>
                  <a:srgbClr val="000000"/>
                </a:solidFill>
                <a:latin typeface="Verdana"/>
                <a:ea typeface="Verdana"/>
                <a:cs typeface="Verdana"/>
                <a:sym typeface="Verdana"/>
              </a:rPr>
              <a:t>n</a:t>
            </a:r>
            <a:r>
              <a:rPr lang="en-IN" sz="2400">
                <a:solidFill>
                  <a:srgbClr val="000000"/>
                </a:solidFill>
                <a:latin typeface="Verdana"/>
                <a:ea typeface="Verdana"/>
                <a:cs typeface="Verdana"/>
                <a:sym typeface="Verdana"/>
              </a:rPr>
              <a:t> × 2</a:t>
            </a:r>
            <a:r>
              <a:rPr baseline="30000" lang="en-IN" sz="2400">
                <a:solidFill>
                  <a:srgbClr val="000000"/>
                </a:solidFill>
                <a:latin typeface="Verdana"/>
                <a:ea typeface="Verdana"/>
                <a:cs typeface="Verdana"/>
                <a:sym typeface="Verdana"/>
              </a:rPr>
              <a:t>n</a:t>
            </a:r>
            <a:r>
              <a:rPr lang="en-IN" sz="2400">
                <a:solidFill>
                  <a:srgbClr val="000000"/>
                </a:solidFill>
                <a:latin typeface="Verdana"/>
                <a:ea typeface="Verdana"/>
                <a:cs typeface="Verdana"/>
                <a:sym typeface="Verdana"/>
              </a:rPr>
              <a:t> checkerboard with one square removed can be tiled using right triominoes, where these pieces cover three squares at a time, as shown in the figure.</a:t>
            </a:r>
            <a:endParaRPr sz="1800"/>
          </a:p>
          <a:p>
            <a:pPr indent="0" lvl="0" marL="0" marR="0" rtl="0" algn="l">
              <a:lnSpc>
                <a:spcPct val="115000"/>
              </a:lnSpc>
              <a:spcBef>
                <a:spcPts val="0"/>
              </a:spcBef>
              <a:spcAft>
                <a:spcPts val="0"/>
              </a:spcAft>
              <a:buNone/>
            </a:pPr>
            <a:r>
              <a:t/>
            </a:r>
            <a:endParaRPr sz="1800"/>
          </a:p>
          <a:p>
            <a:pPr indent="0" lvl="0" marL="0" marR="0" rtl="0" algn="l">
              <a:lnSpc>
                <a:spcPct val="115000"/>
              </a:lnSpc>
              <a:spcBef>
                <a:spcPts val="0"/>
              </a:spcBef>
              <a:spcAft>
                <a:spcPts val="0"/>
              </a:spcAft>
              <a:buNone/>
            </a:pPr>
            <a:r>
              <a:t/>
            </a:r>
            <a:endParaRPr sz="1800"/>
          </a:p>
          <a:p>
            <a:pPr indent="0" lvl="0" marL="0" marR="0" rtl="0" algn="l">
              <a:lnSpc>
                <a:spcPct val="115000"/>
              </a:lnSpc>
              <a:spcBef>
                <a:spcPts val="0"/>
              </a:spcBef>
              <a:spcAft>
                <a:spcPts val="0"/>
              </a:spcAft>
              <a:buNone/>
            </a:pPr>
            <a:r>
              <a:t/>
            </a:r>
            <a:endParaRPr sz="1800"/>
          </a:p>
          <a:p>
            <a:pPr indent="0" lvl="0" marL="0" marR="0" rtl="0" algn="l">
              <a:lnSpc>
                <a:spcPct val="115000"/>
              </a:lnSpc>
              <a:spcBef>
                <a:spcPts val="0"/>
              </a:spcBef>
              <a:spcAft>
                <a:spcPts val="0"/>
              </a:spcAft>
              <a:buNone/>
            </a:pPr>
            <a:r>
              <a:t/>
            </a:r>
            <a:endParaRPr sz="1800"/>
          </a:p>
          <a:p>
            <a:pPr indent="0" lvl="0" marL="0" marR="0" rtl="0" algn="l">
              <a:lnSpc>
                <a:spcPct val="115000"/>
              </a:lnSpc>
              <a:spcBef>
                <a:spcPts val="0"/>
              </a:spcBef>
              <a:spcAft>
                <a:spcPts val="0"/>
              </a:spcAft>
              <a:buNone/>
            </a:pPr>
            <a:r>
              <a:t/>
            </a:r>
            <a:endParaRPr sz="1800"/>
          </a:p>
          <a:p>
            <a:pPr indent="0" lvl="0" marL="0" marR="0" rtl="0" algn="l">
              <a:lnSpc>
                <a:spcPct val="115000"/>
              </a:lnSpc>
              <a:spcBef>
                <a:spcPts val="0"/>
              </a:spcBef>
              <a:spcAft>
                <a:spcPts val="0"/>
              </a:spcAft>
              <a:buNone/>
            </a:pPr>
            <a:r>
              <a:rPr lang="en-IN" sz="2400">
                <a:solidFill>
                  <a:srgbClr val="000000"/>
                </a:solidFill>
                <a:latin typeface="Verdana"/>
                <a:ea typeface="Verdana"/>
                <a:cs typeface="Verdana"/>
                <a:sym typeface="Verdana"/>
              </a:rPr>
              <a:t>Solution: Let P(n) be the proposition that every 2</a:t>
            </a:r>
            <a:r>
              <a:rPr baseline="30000" lang="en-IN" sz="2400">
                <a:solidFill>
                  <a:srgbClr val="000000"/>
                </a:solidFill>
                <a:latin typeface="Verdana"/>
                <a:ea typeface="Verdana"/>
                <a:cs typeface="Verdana"/>
                <a:sym typeface="Verdana"/>
              </a:rPr>
              <a:t>n</a:t>
            </a:r>
            <a:r>
              <a:rPr lang="en-IN" sz="2400">
                <a:solidFill>
                  <a:srgbClr val="000000"/>
                </a:solidFill>
                <a:latin typeface="Verdana"/>
                <a:ea typeface="Verdana"/>
                <a:cs typeface="Verdana"/>
                <a:sym typeface="Verdana"/>
              </a:rPr>
              <a:t>×2</a:t>
            </a:r>
            <a:r>
              <a:rPr baseline="30000" lang="en-IN" sz="2400">
                <a:solidFill>
                  <a:srgbClr val="000000"/>
                </a:solidFill>
                <a:latin typeface="Verdana"/>
                <a:ea typeface="Verdana"/>
                <a:cs typeface="Verdana"/>
                <a:sym typeface="Verdana"/>
              </a:rPr>
              <a:t>n</a:t>
            </a:r>
            <a:r>
              <a:rPr lang="en-IN" sz="2400">
                <a:solidFill>
                  <a:srgbClr val="000000"/>
                </a:solidFill>
                <a:latin typeface="Verdana"/>
                <a:ea typeface="Verdana"/>
                <a:cs typeface="Verdana"/>
                <a:sym typeface="Verdana"/>
              </a:rPr>
              <a:t> checkerboard with one square removed can be tiled using right triominoes.</a:t>
            </a:r>
            <a:endParaRPr sz="1800"/>
          </a:p>
          <a:p>
            <a:pPr indent="0" lvl="0" marL="0" marR="0" rtl="0" algn="l">
              <a:lnSpc>
                <a:spcPct val="115000"/>
              </a:lnSpc>
              <a:spcBef>
                <a:spcPts val="0"/>
              </a:spcBef>
              <a:spcAft>
                <a:spcPts val="0"/>
              </a:spcAft>
              <a:buNone/>
            </a:pPr>
            <a:r>
              <a:rPr lang="en-IN" sz="2400">
                <a:solidFill>
                  <a:srgbClr val="000000"/>
                </a:solidFill>
                <a:latin typeface="Verdana"/>
                <a:ea typeface="Verdana"/>
                <a:cs typeface="Verdana"/>
                <a:sym typeface="Verdana"/>
              </a:rPr>
              <a:t>BASIS STEP: P(1) is true, because each of the four 2</a:t>
            </a:r>
            <a:r>
              <a:rPr baseline="30000" lang="en-IN" sz="2400">
                <a:solidFill>
                  <a:srgbClr val="000000"/>
                </a:solidFill>
                <a:latin typeface="Verdana"/>
                <a:ea typeface="Verdana"/>
                <a:cs typeface="Verdana"/>
                <a:sym typeface="Verdana"/>
              </a:rPr>
              <a:t>1</a:t>
            </a:r>
            <a:r>
              <a:rPr lang="en-IN" sz="2400">
                <a:solidFill>
                  <a:srgbClr val="000000"/>
                </a:solidFill>
                <a:latin typeface="Verdana"/>
                <a:ea typeface="Verdana"/>
                <a:cs typeface="Verdana"/>
                <a:sym typeface="Verdana"/>
              </a:rPr>
              <a:t>×2</a:t>
            </a:r>
            <a:r>
              <a:rPr baseline="30000" lang="en-IN" sz="2400">
                <a:solidFill>
                  <a:srgbClr val="000000"/>
                </a:solidFill>
                <a:latin typeface="Verdana"/>
                <a:ea typeface="Verdana"/>
                <a:cs typeface="Verdana"/>
                <a:sym typeface="Verdana"/>
              </a:rPr>
              <a:t>1</a:t>
            </a:r>
            <a:r>
              <a:rPr lang="en-IN" sz="2400">
                <a:solidFill>
                  <a:srgbClr val="000000"/>
                </a:solidFill>
                <a:latin typeface="Verdana"/>
                <a:ea typeface="Verdana"/>
                <a:cs typeface="Verdana"/>
                <a:sym typeface="Verdana"/>
              </a:rPr>
              <a:t> checkerboards with one square removed can be tiled using one right triomino, as shown in the figure.</a:t>
            </a:r>
            <a:endParaRPr sz="1800"/>
          </a:p>
        </p:txBody>
      </p:sp>
      <p:pic>
        <p:nvPicPr>
          <p:cNvPr id="235" name="Google Shape;235;p25"/>
          <p:cNvPicPr preferRelativeResize="0"/>
          <p:nvPr/>
        </p:nvPicPr>
        <p:blipFill rotWithShape="1">
          <a:blip r:embed="rId3">
            <a:alphaModFix/>
          </a:blip>
          <a:srcRect b="0" l="0" r="0" t="0"/>
          <a:stretch/>
        </p:blipFill>
        <p:spPr>
          <a:xfrm>
            <a:off x="218880" y="1751400"/>
            <a:ext cx="7200000" cy="187524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9" name="Shape 239"/>
        <p:cNvGrpSpPr/>
        <p:nvPr/>
      </p:nvGrpSpPr>
      <p:grpSpPr>
        <a:xfrm>
          <a:off x="0" y="0"/>
          <a:ext cx="0" cy="0"/>
          <a:chOff x="0" y="0"/>
          <a:chExt cx="0" cy="0"/>
        </a:xfrm>
      </p:grpSpPr>
      <p:pic>
        <p:nvPicPr>
          <p:cNvPr id="240" name="Google Shape;240;p26"/>
          <p:cNvPicPr preferRelativeResize="0"/>
          <p:nvPr/>
        </p:nvPicPr>
        <p:blipFill rotWithShape="1">
          <a:blip r:embed="rId3">
            <a:alphaModFix/>
          </a:blip>
          <a:srcRect b="0" l="0" r="0" t="0"/>
          <a:stretch/>
        </p:blipFill>
        <p:spPr>
          <a:xfrm>
            <a:off x="152280" y="152280"/>
            <a:ext cx="8896320" cy="542736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4" name="Shape 244"/>
        <p:cNvGrpSpPr/>
        <p:nvPr/>
      </p:nvGrpSpPr>
      <p:grpSpPr>
        <a:xfrm>
          <a:off x="0" y="0"/>
          <a:ext cx="0" cy="0"/>
          <a:chOff x="0" y="0"/>
          <a:chExt cx="0" cy="0"/>
        </a:xfrm>
      </p:grpSpPr>
      <p:sp>
        <p:nvSpPr>
          <p:cNvPr id="245" name="Google Shape;245;p27"/>
          <p:cNvSpPr/>
          <p:nvPr/>
        </p:nvSpPr>
        <p:spPr>
          <a:xfrm>
            <a:off x="271080" y="271080"/>
            <a:ext cx="8667720" cy="614196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None/>
            </a:pPr>
            <a:r>
              <a:rPr b="1" lang="en-IN" sz="2400">
                <a:solidFill>
                  <a:srgbClr val="000000"/>
                </a:solidFill>
                <a:latin typeface="Verdana"/>
                <a:ea typeface="Verdana"/>
                <a:cs typeface="Verdana"/>
                <a:sym typeface="Verdana"/>
              </a:rPr>
              <a:t>Strong Induction:</a:t>
            </a:r>
            <a:endParaRPr sz="1800"/>
          </a:p>
          <a:p>
            <a:pPr indent="0" lvl="0" marL="0" marR="0" rtl="0" algn="l">
              <a:lnSpc>
                <a:spcPct val="100000"/>
              </a:lnSpc>
              <a:spcBef>
                <a:spcPts val="0"/>
              </a:spcBef>
              <a:spcAft>
                <a:spcPts val="0"/>
              </a:spcAft>
              <a:buNone/>
            </a:pPr>
            <a:r>
              <a:t/>
            </a:r>
            <a:endParaRPr sz="1800"/>
          </a:p>
          <a:p>
            <a:pPr indent="0" lvl="0" marL="0" marR="0" rtl="0" algn="l">
              <a:lnSpc>
                <a:spcPct val="100000"/>
              </a:lnSpc>
              <a:spcBef>
                <a:spcPts val="0"/>
              </a:spcBef>
              <a:spcAft>
                <a:spcPts val="0"/>
              </a:spcAft>
              <a:buNone/>
            </a:pPr>
            <a:r>
              <a:rPr lang="en-IN" sz="2400">
                <a:solidFill>
                  <a:srgbClr val="000000"/>
                </a:solidFill>
                <a:latin typeface="Verdana"/>
                <a:ea typeface="Verdana"/>
                <a:cs typeface="Verdana"/>
                <a:sym typeface="Verdana"/>
              </a:rPr>
              <a:t>To prove that P(n) is true for all positive integers n, where P(n) is a propositional function, we complete two steps:</a:t>
            </a:r>
            <a:endParaRPr sz="1800"/>
          </a:p>
          <a:p>
            <a:pPr indent="0" lvl="0" marL="0" marR="0" rtl="0" algn="l">
              <a:lnSpc>
                <a:spcPct val="100000"/>
              </a:lnSpc>
              <a:spcBef>
                <a:spcPts val="0"/>
              </a:spcBef>
              <a:spcAft>
                <a:spcPts val="0"/>
              </a:spcAft>
              <a:buNone/>
            </a:pPr>
            <a:r>
              <a:t/>
            </a:r>
            <a:endParaRPr sz="1800"/>
          </a:p>
          <a:p>
            <a:pPr indent="0" lvl="0" marL="0" marR="0" rtl="0" algn="l">
              <a:lnSpc>
                <a:spcPct val="100000"/>
              </a:lnSpc>
              <a:spcBef>
                <a:spcPts val="0"/>
              </a:spcBef>
              <a:spcAft>
                <a:spcPts val="0"/>
              </a:spcAft>
              <a:buNone/>
            </a:pPr>
            <a:r>
              <a:rPr lang="en-IN" sz="2400">
                <a:solidFill>
                  <a:srgbClr val="000000"/>
                </a:solidFill>
                <a:latin typeface="Verdana"/>
                <a:ea typeface="Verdana"/>
                <a:cs typeface="Verdana"/>
                <a:sym typeface="Verdana"/>
              </a:rPr>
              <a:t>BASIS STEP: </a:t>
            </a:r>
            <a:endParaRPr sz="1800"/>
          </a:p>
          <a:p>
            <a:pPr indent="0" lvl="0" marL="0" marR="0" rtl="0" algn="l">
              <a:lnSpc>
                <a:spcPct val="100000"/>
              </a:lnSpc>
              <a:spcBef>
                <a:spcPts val="0"/>
              </a:spcBef>
              <a:spcAft>
                <a:spcPts val="0"/>
              </a:spcAft>
              <a:buNone/>
            </a:pPr>
            <a:r>
              <a:rPr lang="en-IN" sz="2400">
                <a:solidFill>
                  <a:srgbClr val="000000"/>
                </a:solidFill>
                <a:latin typeface="Verdana"/>
                <a:ea typeface="Verdana"/>
                <a:cs typeface="Verdana"/>
                <a:sym typeface="Verdana"/>
              </a:rPr>
              <a:t>We verify that the proposition P(1) is true.</a:t>
            </a:r>
            <a:endParaRPr sz="1800"/>
          </a:p>
          <a:p>
            <a:pPr indent="0" lvl="0" marL="0" marR="0" rtl="0" algn="l">
              <a:lnSpc>
                <a:spcPct val="100000"/>
              </a:lnSpc>
              <a:spcBef>
                <a:spcPts val="0"/>
              </a:spcBef>
              <a:spcAft>
                <a:spcPts val="0"/>
              </a:spcAft>
              <a:buNone/>
            </a:pPr>
            <a:r>
              <a:t/>
            </a:r>
            <a:endParaRPr sz="1800"/>
          </a:p>
          <a:p>
            <a:pPr indent="0" lvl="0" marL="0" marR="0" rtl="0" algn="l">
              <a:lnSpc>
                <a:spcPct val="100000"/>
              </a:lnSpc>
              <a:spcBef>
                <a:spcPts val="0"/>
              </a:spcBef>
              <a:spcAft>
                <a:spcPts val="0"/>
              </a:spcAft>
              <a:buNone/>
            </a:pPr>
            <a:r>
              <a:rPr lang="en-IN" sz="2400">
                <a:solidFill>
                  <a:srgbClr val="000000"/>
                </a:solidFill>
                <a:latin typeface="Verdana"/>
                <a:ea typeface="Verdana"/>
                <a:cs typeface="Verdana"/>
                <a:sym typeface="Verdana"/>
              </a:rPr>
              <a:t>INDUCTIVE STEP: </a:t>
            </a:r>
            <a:endParaRPr sz="1800"/>
          </a:p>
          <a:p>
            <a:pPr indent="0" lvl="0" marL="0" marR="0" rtl="0" algn="l">
              <a:lnSpc>
                <a:spcPct val="100000"/>
              </a:lnSpc>
              <a:spcBef>
                <a:spcPts val="0"/>
              </a:spcBef>
              <a:spcAft>
                <a:spcPts val="0"/>
              </a:spcAft>
              <a:buNone/>
            </a:pPr>
            <a:r>
              <a:rPr lang="en-IN" sz="2400">
                <a:solidFill>
                  <a:srgbClr val="000000"/>
                </a:solidFill>
                <a:latin typeface="Verdana"/>
                <a:ea typeface="Verdana"/>
                <a:cs typeface="Verdana"/>
                <a:sym typeface="Verdana"/>
              </a:rPr>
              <a:t>We show that the conditional statement </a:t>
            </a:r>
            <a:endParaRPr sz="1800"/>
          </a:p>
          <a:p>
            <a:pPr indent="0" lvl="0" marL="0" marR="0" rtl="0" algn="l">
              <a:lnSpc>
                <a:spcPct val="100000"/>
              </a:lnSpc>
              <a:spcBef>
                <a:spcPts val="0"/>
              </a:spcBef>
              <a:spcAft>
                <a:spcPts val="0"/>
              </a:spcAft>
              <a:buNone/>
            </a:pPr>
            <a:r>
              <a:rPr b="1" lang="en-IN" sz="2400">
                <a:solidFill>
                  <a:srgbClr val="000000"/>
                </a:solidFill>
                <a:latin typeface="Verdana"/>
                <a:ea typeface="Verdana"/>
                <a:cs typeface="Verdana"/>
                <a:sym typeface="Verdana"/>
              </a:rPr>
              <a:t>[P(1) ∧ P(2) ∧ · · · ∧ P(k)] → P(k+1)</a:t>
            </a:r>
            <a:r>
              <a:rPr lang="en-IN" sz="2400">
                <a:solidFill>
                  <a:srgbClr val="000000"/>
                </a:solidFill>
                <a:latin typeface="Verdana"/>
                <a:ea typeface="Verdana"/>
                <a:cs typeface="Verdana"/>
                <a:sym typeface="Verdana"/>
              </a:rPr>
              <a:t> </a:t>
            </a:r>
            <a:endParaRPr sz="1800"/>
          </a:p>
          <a:p>
            <a:pPr indent="0" lvl="0" marL="0" marR="0" rtl="0" algn="l">
              <a:lnSpc>
                <a:spcPct val="100000"/>
              </a:lnSpc>
              <a:spcBef>
                <a:spcPts val="0"/>
              </a:spcBef>
              <a:spcAft>
                <a:spcPts val="0"/>
              </a:spcAft>
              <a:buNone/>
            </a:pPr>
            <a:r>
              <a:rPr lang="en-IN" sz="2400">
                <a:solidFill>
                  <a:srgbClr val="000000"/>
                </a:solidFill>
                <a:latin typeface="Verdana"/>
                <a:ea typeface="Verdana"/>
                <a:cs typeface="Verdana"/>
                <a:sym typeface="Verdana"/>
              </a:rPr>
              <a:t>is true for all positive integers k.</a:t>
            </a:r>
            <a:endParaRPr sz="1800"/>
          </a:p>
          <a:p>
            <a:pPr indent="0" lvl="0" marL="0" marR="0" rtl="0" algn="l">
              <a:lnSpc>
                <a:spcPct val="100000"/>
              </a:lnSpc>
              <a:spcBef>
                <a:spcPts val="0"/>
              </a:spcBef>
              <a:spcAft>
                <a:spcPts val="0"/>
              </a:spcAft>
              <a:buNone/>
            </a:pPr>
            <a:r>
              <a:t/>
            </a:r>
            <a:endParaRPr sz="180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9" name="Shape 249"/>
        <p:cNvGrpSpPr/>
        <p:nvPr/>
      </p:nvGrpSpPr>
      <p:grpSpPr>
        <a:xfrm>
          <a:off x="0" y="0"/>
          <a:ext cx="0" cy="0"/>
          <a:chOff x="0" y="0"/>
          <a:chExt cx="0" cy="0"/>
        </a:xfrm>
      </p:grpSpPr>
      <p:sp>
        <p:nvSpPr>
          <p:cNvPr id="250" name="Google Shape;250;p28"/>
          <p:cNvSpPr/>
          <p:nvPr/>
        </p:nvSpPr>
        <p:spPr>
          <a:xfrm>
            <a:off x="127800" y="271080"/>
            <a:ext cx="8925840" cy="614196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None/>
            </a:pPr>
            <a:r>
              <a:rPr lang="en-IN" sz="2400">
                <a:solidFill>
                  <a:srgbClr val="000000"/>
                </a:solidFill>
                <a:latin typeface="Verdana"/>
                <a:ea typeface="Verdana"/>
                <a:cs typeface="Verdana"/>
                <a:sym typeface="Verdana"/>
              </a:rPr>
              <a:t>Note that when we use strong induction to prove that </a:t>
            </a:r>
            <a:r>
              <a:rPr b="1" lang="en-IN" sz="2400">
                <a:solidFill>
                  <a:srgbClr val="000000"/>
                </a:solidFill>
                <a:latin typeface="Verdana"/>
                <a:ea typeface="Verdana"/>
                <a:cs typeface="Verdana"/>
                <a:sym typeface="Verdana"/>
              </a:rPr>
              <a:t>P(n)</a:t>
            </a:r>
            <a:r>
              <a:rPr lang="en-IN" sz="2400">
                <a:solidFill>
                  <a:srgbClr val="000000"/>
                </a:solidFill>
                <a:latin typeface="Verdana"/>
                <a:ea typeface="Verdana"/>
                <a:cs typeface="Verdana"/>
                <a:sym typeface="Verdana"/>
              </a:rPr>
              <a:t> is true for all positive integers </a:t>
            </a:r>
            <a:r>
              <a:rPr b="1" lang="en-IN" sz="2400">
                <a:solidFill>
                  <a:srgbClr val="000000"/>
                </a:solidFill>
                <a:latin typeface="Verdana"/>
                <a:ea typeface="Verdana"/>
                <a:cs typeface="Verdana"/>
                <a:sym typeface="Verdana"/>
              </a:rPr>
              <a:t>n</a:t>
            </a:r>
            <a:r>
              <a:rPr lang="en-IN" sz="2400">
                <a:solidFill>
                  <a:srgbClr val="000000"/>
                </a:solidFill>
                <a:latin typeface="Verdana"/>
                <a:ea typeface="Verdana"/>
                <a:cs typeface="Verdana"/>
                <a:sym typeface="Verdana"/>
              </a:rPr>
              <a:t>, our inductive hypothesis is the assumption that </a:t>
            </a:r>
            <a:r>
              <a:rPr b="1" lang="en-IN" sz="2400">
                <a:solidFill>
                  <a:srgbClr val="000000"/>
                </a:solidFill>
                <a:latin typeface="Verdana"/>
                <a:ea typeface="Verdana"/>
                <a:cs typeface="Verdana"/>
                <a:sym typeface="Verdana"/>
              </a:rPr>
              <a:t>P(j)</a:t>
            </a:r>
            <a:r>
              <a:rPr lang="en-IN" sz="2400">
                <a:solidFill>
                  <a:srgbClr val="000000"/>
                </a:solidFill>
                <a:latin typeface="Verdana"/>
                <a:ea typeface="Verdana"/>
                <a:cs typeface="Verdana"/>
                <a:sym typeface="Verdana"/>
              </a:rPr>
              <a:t> is true for </a:t>
            </a:r>
            <a:r>
              <a:rPr b="1" lang="en-IN" sz="2400">
                <a:solidFill>
                  <a:srgbClr val="000000"/>
                </a:solidFill>
                <a:latin typeface="Verdana"/>
                <a:ea typeface="Verdana"/>
                <a:cs typeface="Verdana"/>
                <a:sym typeface="Verdana"/>
              </a:rPr>
              <a:t>j = 1, 2, …, k</a:t>
            </a:r>
            <a:r>
              <a:rPr lang="en-IN" sz="2400">
                <a:solidFill>
                  <a:srgbClr val="000000"/>
                </a:solidFill>
                <a:latin typeface="Verdana"/>
                <a:ea typeface="Verdana"/>
                <a:cs typeface="Verdana"/>
                <a:sym typeface="Verdana"/>
              </a:rPr>
              <a:t>. That is, the inductive hypothesis includes all </a:t>
            </a:r>
            <a:r>
              <a:rPr b="1" lang="en-IN" sz="2400">
                <a:solidFill>
                  <a:srgbClr val="000000"/>
                </a:solidFill>
                <a:latin typeface="Verdana"/>
                <a:ea typeface="Verdana"/>
                <a:cs typeface="Verdana"/>
                <a:sym typeface="Verdana"/>
              </a:rPr>
              <a:t>k</a:t>
            </a:r>
            <a:r>
              <a:rPr lang="en-IN" sz="2400">
                <a:solidFill>
                  <a:srgbClr val="000000"/>
                </a:solidFill>
                <a:latin typeface="Verdana"/>
                <a:ea typeface="Verdana"/>
                <a:cs typeface="Verdana"/>
                <a:sym typeface="Verdana"/>
              </a:rPr>
              <a:t> statements </a:t>
            </a:r>
            <a:r>
              <a:rPr b="1" lang="en-IN" sz="2400">
                <a:solidFill>
                  <a:srgbClr val="000000"/>
                </a:solidFill>
                <a:latin typeface="Verdana"/>
                <a:ea typeface="Verdana"/>
                <a:cs typeface="Verdana"/>
                <a:sym typeface="Verdana"/>
              </a:rPr>
              <a:t>P(1), P(2), . . . , P(k)</a:t>
            </a:r>
            <a:r>
              <a:rPr lang="en-IN" sz="2400">
                <a:solidFill>
                  <a:srgbClr val="000000"/>
                </a:solidFill>
                <a:latin typeface="Verdana"/>
                <a:ea typeface="Verdana"/>
                <a:cs typeface="Verdana"/>
                <a:sym typeface="Verdana"/>
              </a:rPr>
              <a:t>. Because we can use all </a:t>
            </a:r>
            <a:r>
              <a:rPr b="1" lang="en-IN" sz="2400">
                <a:solidFill>
                  <a:srgbClr val="000000"/>
                </a:solidFill>
                <a:latin typeface="Verdana"/>
                <a:ea typeface="Verdana"/>
                <a:cs typeface="Verdana"/>
                <a:sym typeface="Verdana"/>
              </a:rPr>
              <a:t>k</a:t>
            </a:r>
            <a:r>
              <a:rPr lang="en-IN" sz="2400">
                <a:solidFill>
                  <a:srgbClr val="000000"/>
                </a:solidFill>
                <a:latin typeface="Verdana"/>
                <a:ea typeface="Verdana"/>
                <a:cs typeface="Verdana"/>
                <a:sym typeface="Verdana"/>
              </a:rPr>
              <a:t> statements </a:t>
            </a:r>
            <a:r>
              <a:rPr b="1" lang="en-IN" sz="2400">
                <a:solidFill>
                  <a:srgbClr val="000000"/>
                </a:solidFill>
                <a:latin typeface="Verdana"/>
                <a:ea typeface="Verdana"/>
                <a:cs typeface="Verdana"/>
                <a:sym typeface="Verdana"/>
              </a:rPr>
              <a:t>P(1), P(2), . . . , P(k)</a:t>
            </a:r>
            <a:r>
              <a:rPr lang="en-IN" sz="2400">
                <a:solidFill>
                  <a:srgbClr val="000000"/>
                </a:solidFill>
                <a:latin typeface="Verdana"/>
                <a:ea typeface="Verdana"/>
                <a:cs typeface="Verdana"/>
                <a:sym typeface="Verdana"/>
              </a:rPr>
              <a:t> to prove </a:t>
            </a:r>
            <a:r>
              <a:rPr b="1" lang="en-IN" sz="2400">
                <a:solidFill>
                  <a:srgbClr val="000000"/>
                </a:solidFill>
                <a:latin typeface="Verdana"/>
                <a:ea typeface="Verdana"/>
                <a:cs typeface="Verdana"/>
                <a:sym typeface="Verdana"/>
              </a:rPr>
              <a:t>P(k+1)</a:t>
            </a:r>
            <a:r>
              <a:rPr lang="en-IN" sz="2400">
                <a:solidFill>
                  <a:srgbClr val="000000"/>
                </a:solidFill>
                <a:latin typeface="Verdana"/>
                <a:ea typeface="Verdana"/>
                <a:cs typeface="Verdana"/>
                <a:sym typeface="Verdana"/>
              </a:rPr>
              <a:t>, rather than just the statement </a:t>
            </a:r>
            <a:r>
              <a:rPr b="1" lang="en-IN" sz="2400">
                <a:solidFill>
                  <a:srgbClr val="000000"/>
                </a:solidFill>
                <a:latin typeface="Verdana"/>
                <a:ea typeface="Verdana"/>
                <a:cs typeface="Verdana"/>
                <a:sym typeface="Verdana"/>
              </a:rPr>
              <a:t>P(k)</a:t>
            </a:r>
            <a:r>
              <a:rPr lang="en-IN" sz="2400">
                <a:solidFill>
                  <a:srgbClr val="000000"/>
                </a:solidFill>
                <a:latin typeface="Verdana"/>
                <a:ea typeface="Verdana"/>
                <a:cs typeface="Verdana"/>
                <a:sym typeface="Verdana"/>
              </a:rPr>
              <a:t> as in a proof by mathematical induction, strong induction is a more flexible proof technique.</a:t>
            </a:r>
            <a:endParaRPr sz="1800"/>
          </a:p>
          <a:p>
            <a:pPr indent="0" lvl="0" marL="0" marR="0" rtl="0" algn="l">
              <a:lnSpc>
                <a:spcPct val="100000"/>
              </a:lnSpc>
              <a:spcBef>
                <a:spcPts val="0"/>
              </a:spcBef>
              <a:spcAft>
                <a:spcPts val="0"/>
              </a:spcAft>
              <a:buNone/>
            </a:pPr>
            <a:r>
              <a:t/>
            </a:r>
            <a:endParaRPr sz="1800"/>
          </a:p>
          <a:p>
            <a:pPr indent="0" lvl="0" marL="0" marR="0" rtl="0" algn="l">
              <a:lnSpc>
                <a:spcPct val="100000"/>
              </a:lnSpc>
              <a:spcBef>
                <a:spcPts val="0"/>
              </a:spcBef>
              <a:spcAft>
                <a:spcPts val="0"/>
              </a:spcAft>
              <a:buNone/>
            </a:pPr>
            <a:r>
              <a:rPr lang="en-IN" sz="2400">
                <a:solidFill>
                  <a:srgbClr val="000000"/>
                </a:solidFill>
                <a:latin typeface="Verdana"/>
                <a:ea typeface="Verdana"/>
                <a:cs typeface="Verdana"/>
                <a:sym typeface="Verdana"/>
              </a:rPr>
              <a:t>Mathematical induction and strong induction are </a:t>
            </a:r>
            <a:r>
              <a:rPr b="1" lang="en-IN" sz="2400">
                <a:solidFill>
                  <a:srgbClr val="000000"/>
                </a:solidFill>
                <a:latin typeface="Verdana"/>
                <a:ea typeface="Verdana"/>
                <a:cs typeface="Verdana"/>
                <a:sym typeface="Verdana"/>
              </a:rPr>
              <a:t>equivalent</a:t>
            </a:r>
            <a:r>
              <a:rPr lang="en-IN" sz="2400">
                <a:solidFill>
                  <a:srgbClr val="000000"/>
                </a:solidFill>
                <a:latin typeface="Verdana"/>
                <a:ea typeface="Verdana"/>
                <a:cs typeface="Verdana"/>
                <a:sym typeface="Verdana"/>
              </a:rPr>
              <a:t>. That is, each can be shown to be a valid proof technique assuming that the other is valid. In</a:t>
            </a:r>
            <a:endParaRPr sz="1800"/>
          </a:p>
          <a:p>
            <a:pPr indent="0" lvl="0" marL="0" marR="0" rtl="0" algn="l">
              <a:lnSpc>
                <a:spcPct val="100000"/>
              </a:lnSpc>
              <a:spcBef>
                <a:spcPts val="0"/>
              </a:spcBef>
              <a:spcAft>
                <a:spcPts val="0"/>
              </a:spcAft>
              <a:buNone/>
            </a:pPr>
            <a:r>
              <a:rPr lang="en-IN" sz="2400">
                <a:solidFill>
                  <a:srgbClr val="000000"/>
                </a:solidFill>
                <a:latin typeface="Verdana"/>
                <a:ea typeface="Verdana"/>
                <a:cs typeface="Verdana"/>
                <a:sym typeface="Verdana"/>
              </a:rPr>
              <a:t>particular, any proof using mathematical induction can also be considered to be a proof by strong induction.</a:t>
            </a:r>
            <a:endParaRPr sz="180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4" name="Shape 254"/>
        <p:cNvGrpSpPr/>
        <p:nvPr/>
      </p:nvGrpSpPr>
      <p:grpSpPr>
        <a:xfrm>
          <a:off x="0" y="0"/>
          <a:ext cx="0" cy="0"/>
          <a:chOff x="0" y="0"/>
          <a:chExt cx="0" cy="0"/>
        </a:xfrm>
      </p:grpSpPr>
      <p:sp>
        <p:nvSpPr>
          <p:cNvPr id="255" name="Google Shape;255;p29"/>
          <p:cNvSpPr/>
          <p:nvPr/>
        </p:nvSpPr>
        <p:spPr>
          <a:xfrm>
            <a:off x="127800" y="271080"/>
            <a:ext cx="8925840" cy="614196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None/>
            </a:pPr>
            <a:r>
              <a:rPr b="1" lang="en-IN" sz="2400">
                <a:solidFill>
                  <a:srgbClr val="000000"/>
                </a:solidFill>
                <a:latin typeface="Verdana"/>
                <a:ea typeface="Verdana"/>
                <a:cs typeface="Verdana"/>
                <a:sym typeface="Verdana"/>
              </a:rPr>
              <a:t>Eg:</a:t>
            </a:r>
            <a:r>
              <a:rPr lang="en-IN" sz="2400">
                <a:solidFill>
                  <a:srgbClr val="000000"/>
                </a:solidFill>
                <a:latin typeface="Verdana"/>
                <a:ea typeface="Verdana"/>
                <a:cs typeface="Verdana"/>
                <a:sym typeface="Verdana"/>
              </a:rPr>
              <a:t> Suppose we can reach the </a:t>
            </a:r>
            <a:r>
              <a:rPr b="1" lang="en-IN" sz="2400">
                <a:solidFill>
                  <a:srgbClr val="000000"/>
                </a:solidFill>
                <a:latin typeface="Verdana"/>
                <a:ea typeface="Verdana"/>
                <a:cs typeface="Verdana"/>
                <a:sym typeface="Verdana"/>
              </a:rPr>
              <a:t>first</a:t>
            </a:r>
            <a:r>
              <a:rPr lang="en-IN" sz="2400">
                <a:solidFill>
                  <a:srgbClr val="000000"/>
                </a:solidFill>
                <a:latin typeface="Verdana"/>
                <a:ea typeface="Verdana"/>
                <a:cs typeface="Verdana"/>
                <a:sym typeface="Verdana"/>
              </a:rPr>
              <a:t> and </a:t>
            </a:r>
            <a:r>
              <a:rPr b="1" lang="en-IN" sz="2400">
                <a:solidFill>
                  <a:srgbClr val="000000"/>
                </a:solidFill>
                <a:latin typeface="Verdana"/>
                <a:ea typeface="Verdana"/>
                <a:cs typeface="Verdana"/>
                <a:sym typeface="Verdana"/>
              </a:rPr>
              <a:t>second</a:t>
            </a:r>
            <a:r>
              <a:rPr lang="en-IN" sz="2400">
                <a:solidFill>
                  <a:srgbClr val="000000"/>
                </a:solidFill>
                <a:latin typeface="Verdana"/>
                <a:ea typeface="Verdana"/>
                <a:cs typeface="Verdana"/>
                <a:sym typeface="Verdana"/>
              </a:rPr>
              <a:t> </a:t>
            </a:r>
            <a:r>
              <a:rPr lang="en-IN" sz="2400">
                <a:latin typeface="Verdana"/>
                <a:ea typeface="Verdana"/>
                <a:cs typeface="Verdana"/>
                <a:sym typeface="Verdana"/>
              </a:rPr>
              <a:t>step</a:t>
            </a:r>
            <a:r>
              <a:rPr lang="en-IN" sz="2400">
                <a:solidFill>
                  <a:srgbClr val="000000"/>
                </a:solidFill>
                <a:latin typeface="Verdana"/>
                <a:ea typeface="Verdana"/>
                <a:cs typeface="Verdana"/>
                <a:sym typeface="Verdana"/>
              </a:rPr>
              <a:t>s of an infinite ladder, and we know that if we can reach a </a:t>
            </a:r>
            <a:r>
              <a:rPr lang="en-IN" sz="2400">
                <a:latin typeface="Verdana"/>
                <a:ea typeface="Verdana"/>
                <a:cs typeface="Verdana"/>
                <a:sym typeface="Verdana"/>
              </a:rPr>
              <a:t>step</a:t>
            </a:r>
            <a:r>
              <a:rPr lang="en-IN" sz="2400">
                <a:solidFill>
                  <a:srgbClr val="000000"/>
                </a:solidFill>
                <a:latin typeface="Verdana"/>
                <a:ea typeface="Verdana"/>
                <a:cs typeface="Verdana"/>
                <a:sym typeface="Verdana"/>
              </a:rPr>
              <a:t>, then we can reach </a:t>
            </a:r>
            <a:r>
              <a:rPr b="1" lang="en-IN" sz="2400">
                <a:solidFill>
                  <a:srgbClr val="000000"/>
                </a:solidFill>
                <a:latin typeface="Verdana"/>
                <a:ea typeface="Verdana"/>
                <a:cs typeface="Verdana"/>
                <a:sym typeface="Verdana"/>
              </a:rPr>
              <a:t>two </a:t>
            </a:r>
            <a:r>
              <a:rPr b="1" lang="en-IN" sz="2400">
                <a:latin typeface="Verdana"/>
                <a:ea typeface="Verdana"/>
                <a:cs typeface="Verdana"/>
                <a:sym typeface="Verdana"/>
              </a:rPr>
              <a:t>step</a:t>
            </a:r>
            <a:r>
              <a:rPr b="1" lang="en-IN" sz="2400">
                <a:solidFill>
                  <a:srgbClr val="000000"/>
                </a:solidFill>
                <a:latin typeface="Verdana"/>
                <a:ea typeface="Verdana"/>
                <a:cs typeface="Verdana"/>
                <a:sym typeface="Verdana"/>
              </a:rPr>
              <a:t>s higher</a:t>
            </a:r>
            <a:r>
              <a:rPr lang="en-IN" sz="2400">
                <a:solidFill>
                  <a:srgbClr val="000000"/>
                </a:solidFill>
                <a:latin typeface="Verdana"/>
                <a:ea typeface="Verdana"/>
                <a:cs typeface="Verdana"/>
                <a:sym typeface="Verdana"/>
              </a:rPr>
              <a:t>. Prove that we can reach every </a:t>
            </a:r>
            <a:r>
              <a:rPr lang="en-IN" sz="2400">
                <a:latin typeface="Verdana"/>
                <a:ea typeface="Verdana"/>
                <a:cs typeface="Verdana"/>
                <a:sym typeface="Verdana"/>
              </a:rPr>
              <a:t>step</a:t>
            </a:r>
            <a:r>
              <a:rPr lang="en-IN" sz="2400">
                <a:solidFill>
                  <a:srgbClr val="000000"/>
                </a:solidFill>
                <a:latin typeface="Verdana"/>
                <a:ea typeface="Verdana"/>
                <a:cs typeface="Verdana"/>
                <a:sym typeface="Verdana"/>
              </a:rPr>
              <a:t> using strong induction?</a:t>
            </a:r>
            <a:endParaRPr sz="1800"/>
          </a:p>
          <a:p>
            <a:pPr indent="0" lvl="0" marL="0" marR="0" rtl="0" algn="l">
              <a:lnSpc>
                <a:spcPct val="100000"/>
              </a:lnSpc>
              <a:spcBef>
                <a:spcPts val="0"/>
              </a:spcBef>
              <a:spcAft>
                <a:spcPts val="0"/>
              </a:spcAft>
              <a:buNone/>
            </a:pPr>
            <a:r>
              <a:t/>
            </a:r>
            <a:endParaRPr sz="1800"/>
          </a:p>
          <a:p>
            <a:pPr indent="0" lvl="0" marL="0" marR="0" rtl="0" algn="l">
              <a:lnSpc>
                <a:spcPct val="100000"/>
              </a:lnSpc>
              <a:spcBef>
                <a:spcPts val="0"/>
              </a:spcBef>
              <a:spcAft>
                <a:spcPts val="0"/>
              </a:spcAft>
              <a:buNone/>
            </a:pPr>
            <a:r>
              <a:rPr lang="en-IN" sz="2400">
                <a:solidFill>
                  <a:srgbClr val="000000"/>
                </a:solidFill>
                <a:latin typeface="Verdana"/>
                <a:ea typeface="Verdana"/>
                <a:cs typeface="Verdana"/>
                <a:sym typeface="Verdana"/>
              </a:rPr>
              <a:t>BASIS STEP: It simply verifies that we can reach the first two </a:t>
            </a:r>
            <a:r>
              <a:rPr lang="en-IN" sz="2400">
                <a:latin typeface="Verdana"/>
                <a:ea typeface="Verdana"/>
                <a:cs typeface="Verdana"/>
                <a:sym typeface="Verdana"/>
              </a:rPr>
              <a:t>step</a:t>
            </a:r>
            <a:r>
              <a:rPr lang="en-IN" sz="2400">
                <a:solidFill>
                  <a:srgbClr val="000000"/>
                </a:solidFill>
                <a:latin typeface="Verdana"/>
                <a:ea typeface="Verdana"/>
                <a:cs typeface="Verdana"/>
                <a:sym typeface="Verdana"/>
              </a:rPr>
              <a:t>s.</a:t>
            </a:r>
            <a:endParaRPr sz="1800"/>
          </a:p>
          <a:p>
            <a:pPr indent="0" lvl="0" marL="0" marR="0" rtl="0" algn="l">
              <a:lnSpc>
                <a:spcPct val="100000"/>
              </a:lnSpc>
              <a:spcBef>
                <a:spcPts val="0"/>
              </a:spcBef>
              <a:spcAft>
                <a:spcPts val="0"/>
              </a:spcAft>
              <a:buNone/>
            </a:pPr>
            <a:r>
              <a:rPr lang="en-IN" sz="2400">
                <a:solidFill>
                  <a:srgbClr val="000000"/>
                </a:solidFill>
                <a:latin typeface="Verdana"/>
                <a:ea typeface="Verdana"/>
                <a:cs typeface="Verdana"/>
                <a:sym typeface="Verdana"/>
              </a:rPr>
              <a:t>INDUCTIVE STEP: The inductive hypothesis states that we can reach each of the first </a:t>
            </a:r>
            <a:r>
              <a:rPr b="1" lang="en-IN" sz="2400">
                <a:solidFill>
                  <a:srgbClr val="000000"/>
                </a:solidFill>
                <a:latin typeface="Verdana"/>
                <a:ea typeface="Verdana"/>
                <a:cs typeface="Verdana"/>
                <a:sym typeface="Verdana"/>
              </a:rPr>
              <a:t>k</a:t>
            </a:r>
            <a:r>
              <a:rPr lang="en-IN" sz="2400">
                <a:solidFill>
                  <a:srgbClr val="000000"/>
                </a:solidFill>
                <a:latin typeface="Verdana"/>
                <a:ea typeface="Verdana"/>
                <a:cs typeface="Verdana"/>
                <a:sym typeface="Verdana"/>
              </a:rPr>
              <a:t> </a:t>
            </a:r>
            <a:r>
              <a:rPr lang="en-IN" sz="2400">
                <a:latin typeface="Verdana"/>
                <a:ea typeface="Verdana"/>
                <a:cs typeface="Verdana"/>
                <a:sym typeface="Verdana"/>
              </a:rPr>
              <a:t>step</a:t>
            </a:r>
            <a:r>
              <a:rPr lang="en-IN" sz="2400">
                <a:solidFill>
                  <a:srgbClr val="000000"/>
                </a:solidFill>
                <a:latin typeface="Verdana"/>
                <a:ea typeface="Verdana"/>
                <a:cs typeface="Verdana"/>
                <a:sym typeface="Verdana"/>
              </a:rPr>
              <a:t>s. We can complete the inductive step by noting that as long as </a:t>
            </a:r>
            <a:r>
              <a:rPr b="1" lang="en-IN" sz="2400">
                <a:solidFill>
                  <a:srgbClr val="000000"/>
                </a:solidFill>
                <a:latin typeface="Verdana"/>
                <a:ea typeface="Verdana"/>
                <a:cs typeface="Verdana"/>
                <a:sym typeface="Verdana"/>
              </a:rPr>
              <a:t>k ≥ 2</a:t>
            </a:r>
            <a:r>
              <a:rPr lang="en-IN" sz="2400">
                <a:solidFill>
                  <a:srgbClr val="000000"/>
                </a:solidFill>
                <a:latin typeface="Verdana"/>
                <a:ea typeface="Verdana"/>
                <a:cs typeface="Verdana"/>
                <a:sym typeface="Verdana"/>
              </a:rPr>
              <a:t>, we can reach the </a:t>
            </a:r>
            <a:r>
              <a:rPr b="1" lang="en-IN" sz="2400">
                <a:solidFill>
                  <a:srgbClr val="000000"/>
                </a:solidFill>
                <a:latin typeface="Verdana"/>
                <a:ea typeface="Verdana"/>
                <a:cs typeface="Verdana"/>
                <a:sym typeface="Verdana"/>
              </a:rPr>
              <a:t>(k+1)</a:t>
            </a:r>
            <a:r>
              <a:rPr b="1" baseline="30000" lang="en-IN" sz="2400">
                <a:solidFill>
                  <a:srgbClr val="000000"/>
                </a:solidFill>
                <a:latin typeface="Verdana"/>
                <a:ea typeface="Verdana"/>
                <a:cs typeface="Verdana"/>
                <a:sym typeface="Verdana"/>
              </a:rPr>
              <a:t>st</a:t>
            </a:r>
            <a:r>
              <a:rPr lang="en-IN" sz="2400">
                <a:solidFill>
                  <a:srgbClr val="000000"/>
                </a:solidFill>
                <a:latin typeface="Verdana"/>
                <a:ea typeface="Verdana"/>
                <a:cs typeface="Verdana"/>
                <a:sym typeface="Verdana"/>
              </a:rPr>
              <a:t> </a:t>
            </a:r>
            <a:r>
              <a:rPr lang="en-IN" sz="2400">
                <a:latin typeface="Verdana"/>
                <a:ea typeface="Verdana"/>
                <a:cs typeface="Verdana"/>
                <a:sym typeface="Verdana"/>
              </a:rPr>
              <a:t>step</a:t>
            </a:r>
            <a:r>
              <a:rPr lang="en-IN" sz="2400">
                <a:solidFill>
                  <a:srgbClr val="000000"/>
                </a:solidFill>
                <a:latin typeface="Verdana"/>
                <a:ea typeface="Verdana"/>
                <a:cs typeface="Verdana"/>
                <a:sym typeface="Verdana"/>
              </a:rPr>
              <a:t> from the </a:t>
            </a:r>
            <a:r>
              <a:rPr b="1" lang="en-IN" sz="2400">
                <a:solidFill>
                  <a:srgbClr val="000000"/>
                </a:solidFill>
                <a:latin typeface="Verdana"/>
                <a:ea typeface="Verdana"/>
                <a:cs typeface="Verdana"/>
                <a:sym typeface="Verdana"/>
              </a:rPr>
              <a:t>(k−1)</a:t>
            </a:r>
            <a:r>
              <a:rPr b="1" baseline="30000" lang="en-IN" sz="2400">
                <a:solidFill>
                  <a:srgbClr val="000000"/>
                </a:solidFill>
                <a:latin typeface="Verdana"/>
                <a:ea typeface="Verdana"/>
                <a:cs typeface="Verdana"/>
                <a:sym typeface="Verdana"/>
              </a:rPr>
              <a:t>st</a:t>
            </a:r>
            <a:r>
              <a:rPr lang="en-IN" sz="2400">
                <a:solidFill>
                  <a:srgbClr val="000000"/>
                </a:solidFill>
                <a:latin typeface="Verdana"/>
                <a:ea typeface="Verdana"/>
                <a:cs typeface="Verdana"/>
                <a:sym typeface="Verdana"/>
              </a:rPr>
              <a:t> </a:t>
            </a:r>
            <a:r>
              <a:rPr lang="en-IN" sz="2400">
                <a:latin typeface="Verdana"/>
                <a:ea typeface="Verdana"/>
                <a:cs typeface="Verdana"/>
                <a:sym typeface="Verdana"/>
              </a:rPr>
              <a:t>step</a:t>
            </a:r>
            <a:r>
              <a:rPr lang="en-IN" sz="2400">
                <a:solidFill>
                  <a:srgbClr val="000000"/>
                </a:solidFill>
                <a:latin typeface="Verdana"/>
                <a:ea typeface="Verdana"/>
                <a:cs typeface="Verdana"/>
                <a:sym typeface="Verdana"/>
              </a:rPr>
              <a:t> because we know we can climb two </a:t>
            </a:r>
            <a:r>
              <a:rPr lang="en-IN" sz="2400">
                <a:latin typeface="Verdana"/>
                <a:ea typeface="Verdana"/>
                <a:cs typeface="Verdana"/>
                <a:sym typeface="Verdana"/>
              </a:rPr>
              <a:t>step</a:t>
            </a:r>
            <a:r>
              <a:rPr lang="en-IN" sz="2400">
                <a:solidFill>
                  <a:srgbClr val="000000"/>
                </a:solidFill>
                <a:latin typeface="Verdana"/>
                <a:ea typeface="Verdana"/>
                <a:cs typeface="Verdana"/>
                <a:sym typeface="Verdana"/>
              </a:rPr>
              <a:t>s from a </a:t>
            </a:r>
            <a:r>
              <a:rPr lang="en-IN" sz="2400">
                <a:latin typeface="Verdana"/>
                <a:ea typeface="Verdana"/>
                <a:cs typeface="Verdana"/>
                <a:sym typeface="Verdana"/>
              </a:rPr>
              <a:t>step</a:t>
            </a:r>
            <a:r>
              <a:rPr lang="en-IN" sz="2400">
                <a:solidFill>
                  <a:srgbClr val="000000"/>
                </a:solidFill>
                <a:latin typeface="Verdana"/>
                <a:ea typeface="Verdana"/>
                <a:cs typeface="Verdana"/>
                <a:sym typeface="Verdana"/>
              </a:rPr>
              <a:t> we can already reach, and because </a:t>
            </a:r>
            <a:r>
              <a:rPr b="1" lang="en-IN" sz="2400">
                <a:solidFill>
                  <a:srgbClr val="000000"/>
                </a:solidFill>
                <a:latin typeface="Verdana"/>
                <a:ea typeface="Verdana"/>
                <a:cs typeface="Verdana"/>
                <a:sym typeface="Verdana"/>
              </a:rPr>
              <a:t>k−1 ≤ k</a:t>
            </a:r>
            <a:r>
              <a:rPr lang="en-IN" sz="2400">
                <a:solidFill>
                  <a:srgbClr val="000000"/>
                </a:solidFill>
                <a:latin typeface="Verdana"/>
                <a:ea typeface="Verdana"/>
                <a:cs typeface="Verdana"/>
                <a:sym typeface="Verdana"/>
              </a:rPr>
              <a:t>, by the inductive hypothesis we can reach the </a:t>
            </a:r>
            <a:r>
              <a:rPr b="1" lang="en-IN" sz="2400">
                <a:solidFill>
                  <a:srgbClr val="000000"/>
                </a:solidFill>
                <a:latin typeface="Verdana"/>
                <a:ea typeface="Verdana"/>
                <a:cs typeface="Verdana"/>
                <a:sym typeface="Verdana"/>
              </a:rPr>
              <a:t>(k−1)</a:t>
            </a:r>
            <a:r>
              <a:rPr b="1" baseline="30000" lang="en-IN" sz="2400">
                <a:solidFill>
                  <a:srgbClr val="000000"/>
                </a:solidFill>
                <a:latin typeface="Verdana"/>
                <a:ea typeface="Verdana"/>
                <a:cs typeface="Verdana"/>
                <a:sym typeface="Verdana"/>
              </a:rPr>
              <a:t>st</a:t>
            </a:r>
            <a:r>
              <a:rPr lang="en-IN" sz="2400">
                <a:solidFill>
                  <a:srgbClr val="000000"/>
                </a:solidFill>
                <a:latin typeface="Verdana"/>
                <a:ea typeface="Verdana"/>
                <a:cs typeface="Verdana"/>
                <a:sym typeface="Verdana"/>
              </a:rPr>
              <a:t> </a:t>
            </a:r>
            <a:r>
              <a:rPr lang="en-IN" sz="2400">
                <a:latin typeface="Verdana"/>
                <a:ea typeface="Verdana"/>
                <a:cs typeface="Verdana"/>
                <a:sym typeface="Verdana"/>
              </a:rPr>
              <a:t>step</a:t>
            </a:r>
            <a:r>
              <a:rPr lang="en-IN" sz="2400">
                <a:solidFill>
                  <a:srgbClr val="000000"/>
                </a:solidFill>
                <a:latin typeface="Verdana"/>
                <a:ea typeface="Verdana"/>
                <a:cs typeface="Verdana"/>
                <a:sym typeface="Verdana"/>
              </a:rPr>
              <a:t>. This completes the inductive step and finishes the proof by strong induction.</a:t>
            </a:r>
            <a:endParaRPr sz="18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Google Shape;121;p3"/>
          <p:cNvSpPr/>
          <p:nvPr/>
        </p:nvSpPr>
        <p:spPr>
          <a:xfrm>
            <a:off x="271080" y="271080"/>
            <a:ext cx="5155560" cy="592848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None/>
            </a:pPr>
            <a:r>
              <a:rPr b="1" lang="en-IN" sz="2600">
                <a:solidFill>
                  <a:srgbClr val="000000"/>
                </a:solidFill>
                <a:latin typeface="Verdana"/>
                <a:ea typeface="Verdana"/>
                <a:cs typeface="Verdana"/>
                <a:sym typeface="Verdana"/>
              </a:rPr>
              <a:t>Mathematical Induction</a:t>
            </a:r>
            <a:endParaRPr sz="1800"/>
          </a:p>
          <a:p>
            <a:pPr indent="0" lvl="0" marL="0" marR="0" rtl="0" algn="l">
              <a:lnSpc>
                <a:spcPct val="100000"/>
              </a:lnSpc>
              <a:spcBef>
                <a:spcPts val="0"/>
              </a:spcBef>
              <a:spcAft>
                <a:spcPts val="0"/>
              </a:spcAft>
              <a:buNone/>
            </a:pPr>
            <a:r>
              <a:rPr lang="en-IN" sz="2400">
                <a:solidFill>
                  <a:srgbClr val="000000"/>
                </a:solidFill>
                <a:latin typeface="Verdana"/>
                <a:ea typeface="Verdana"/>
                <a:cs typeface="Verdana"/>
                <a:sym typeface="Verdana"/>
              </a:rPr>
              <a:t>Suppose that we have an infinite ladder and we want to know whether we can reach every step on this ladder. We know two things:</a:t>
            </a:r>
            <a:endParaRPr sz="1800"/>
          </a:p>
          <a:p>
            <a:pPr indent="-152400" lvl="0" marL="0" marR="0" rtl="0" algn="l">
              <a:lnSpc>
                <a:spcPct val="100000"/>
              </a:lnSpc>
              <a:spcBef>
                <a:spcPts val="0"/>
              </a:spcBef>
              <a:spcAft>
                <a:spcPts val="0"/>
              </a:spcAft>
              <a:buClr>
                <a:srgbClr val="000000"/>
              </a:buClr>
              <a:buSzPts val="2400"/>
              <a:buFont typeface="Verdana"/>
              <a:buAutoNum type="arabicPeriod"/>
            </a:pPr>
            <a:r>
              <a:rPr lang="en-IN" sz="2400">
                <a:latin typeface="Verdana"/>
                <a:ea typeface="Verdana"/>
                <a:cs typeface="Verdana"/>
                <a:sym typeface="Verdana"/>
              </a:rPr>
              <a:t> </a:t>
            </a:r>
            <a:r>
              <a:rPr lang="en-IN" sz="2400">
                <a:solidFill>
                  <a:srgbClr val="000000"/>
                </a:solidFill>
                <a:latin typeface="Verdana"/>
                <a:ea typeface="Verdana"/>
                <a:cs typeface="Verdana"/>
                <a:sym typeface="Verdana"/>
              </a:rPr>
              <a:t>We can reach the first </a:t>
            </a:r>
            <a:r>
              <a:rPr lang="en-IN" sz="2400">
                <a:latin typeface="Verdana"/>
                <a:ea typeface="Verdana"/>
                <a:cs typeface="Verdana"/>
                <a:sym typeface="Verdana"/>
              </a:rPr>
              <a:t>step</a:t>
            </a:r>
            <a:r>
              <a:rPr lang="en-IN" sz="2400">
                <a:solidFill>
                  <a:srgbClr val="000000"/>
                </a:solidFill>
                <a:latin typeface="Verdana"/>
                <a:ea typeface="Verdana"/>
                <a:cs typeface="Verdana"/>
                <a:sym typeface="Verdana"/>
              </a:rPr>
              <a:t> of the ladder.</a:t>
            </a:r>
            <a:endParaRPr sz="1800"/>
          </a:p>
          <a:p>
            <a:pPr indent="-152400" lvl="0" marL="0" marR="0" rtl="0" algn="l">
              <a:lnSpc>
                <a:spcPct val="100000"/>
              </a:lnSpc>
              <a:spcBef>
                <a:spcPts val="0"/>
              </a:spcBef>
              <a:spcAft>
                <a:spcPts val="0"/>
              </a:spcAft>
              <a:buClr>
                <a:srgbClr val="000000"/>
              </a:buClr>
              <a:buSzPts val="2400"/>
              <a:buFont typeface="Verdana"/>
              <a:buAutoNum type="arabicPeriod"/>
            </a:pPr>
            <a:r>
              <a:rPr lang="en-IN" sz="2400">
                <a:latin typeface="Verdana"/>
                <a:ea typeface="Verdana"/>
                <a:cs typeface="Verdana"/>
                <a:sym typeface="Verdana"/>
              </a:rPr>
              <a:t> </a:t>
            </a:r>
            <a:r>
              <a:rPr lang="en-IN" sz="2400">
                <a:solidFill>
                  <a:srgbClr val="000000"/>
                </a:solidFill>
                <a:latin typeface="Verdana"/>
                <a:ea typeface="Verdana"/>
                <a:cs typeface="Verdana"/>
                <a:sym typeface="Verdana"/>
              </a:rPr>
              <a:t>If we can reach a particular </a:t>
            </a:r>
            <a:r>
              <a:rPr lang="en-IN" sz="2400">
                <a:latin typeface="Verdana"/>
                <a:ea typeface="Verdana"/>
                <a:cs typeface="Verdana"/>
                <a:sym typeface="Verdana"/>
              </a:rPr>
              <a:t>step</a:t>
            </a:r>
            <a:r>
              <a:rPr lang="en-IN" sz="2400">
                <a:solidFill>
                  <a:srgbClr val="000000"/>
                </a:solidFill>
                <a:latin typeface="Verdana"/>
                <a:ea typeface="Verdana"/>
                <a:cs typeface="Verdana"/>
                <a:sym typeface="Verdana"/>
              </a:rPr>
              <a:t> of the ladder, then we can reach the next </a:t>
            </a:r>
            <a:r>
              <a:rPr lang="en-IN" sz="2400">
                <a:latin typeface="Verdana"/>
                <a:ea typeface="Verdana"/>
                <a:cs typeface="Verdana"/>
                <a:sym typeface="Verdana"/>
              </a:rPr>
              <a:t>step</a:t>
            </a:r>
            <a:r>
              <a:rPr lang="en-IN" sz="2400">
                <a:solidFill>
                  <a:srgbClr val="000000"/>
                </a:solidFill>
                <a:latin typeface="Verdana"/>
                <a:ea typeface="Verdana"/>
                <a:cs typeface="Verdana"/>
                <a:sym typeface="Verdana"/>
              </a:rPr>
              <a:t>.</a:t>
            </a:r>
            <a:endParaRPr sz="1800"/>
          </a:p>
          <a:p>
            <a:pPr indent="0" lvl="0" marL="0" marR="0" rtl="0" algn="l">
              <a:lnSpc>
                <a:spcPct val="100000"/>
              </a:lnSpc>
              <a:spcBef>
                <a:spcPts val="0"/>
              </a:spcBef>
              <a:spcAft>
                <a:spcPts val="0"/>
              </a:spcAft>
              <a:buNone/>
            </a:pPr>
            <a:r>
              <a:t/>
            </a:r>
            <a:endParaRPr sz="2400">
              <a:latin typeface="Verdana"/>
              <a:ea typeface="Verdana"/>
              <a:cs typeface="Verdana"/>
              <a:sym typeface="Verdana"/>
            </a:endParaRPr>
          </a:p>
          <a:p>
            <a:pPr indent="0" lvl="0" marL="0" marR="0" rtl="0" algn="l">
              <a:lnSpc>
                <a:spcPct val="100000"/>
              </a:lnSpc>
              <a:spcBef>
                <a:spcPts val="0"/>
              </a:spcBef>
              <a:spcAft>
                <a:spcPts val="0"/>
              </a:spcAft>
              <a:buNone/>
            </a:pPr>
            <a:r>
              <a:rPr lang="en-IN" sz="2400">
                <a:solidFill>
                  <a:srgbClr val="000000"/>
                </a:solidFill>
                <a:latin typeface="Verdana"/>
                <a:ea typeface="Verdana"/>
                <a:cs typeface="Verdana"/>
                <a:sym typeface="Verdana"/>
              </a:rPr>
              <a:t>Can we conclude that we can reach every </a:t>
            </a:r>
            <a:r>
              <a:rPr lang="en-IN" sz="2400">
                <a:latin typeface="Verdana"/>
                <a:ea typeface="Verdana"/>
                <a:cs typeface="Verdana"/>
                <a:sym typeface="Verdana"/>
              </a:rPr>
              <a:t>step</a:t>
            </a:r>
            <a:r>
              <a:rPr lang="en-IN" sz="2400">
                <a:solidFill>
                  <a:srgbClr val="000000"/>
                </a:solidFill>
                <a:latin typeface="Verdana"/>
                <a:ea typeface="Verdana"/>
                <a:cs typeface="Verdana"/>
                <a:sym typeface="Verdana"/>
              </a:rPr>
              <a:t>?</a:t>
            </a:r>
            <a:endParaRPr sz="1800"/>
          </a:p>
        </p:txBody>
      </p:sp>
      <p:pic>
        <p:nvPicPr>
          <p:cNvPr id="122" name="Google Shape;122;p3"/>
          <p:cNvPicPr preferRelativeResize="0"/>
          <p:nvPr/>
        </p:nvPicPr>
        <p:blipFill rotWithShape="1">
          <a:blip r:embed="rId3">
            <a:alphaModFix/>
          </a:blip>
          <a:srcRect b="0" l="0" r="0" t="0"/>
          <a:stretch/>
        </p:blipFill>
        <p:spPr>
          <a:xfrm>
            <a:off x="5555160" y="0"/>
            <a:ext cx="3587760" cy="641268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9" name="Shape 259"/>
        <p:cNvGrpSpPr/>
        <p:nvPr/>
      </p:nvGrpSpPr>
      <p:grpSpPr>
        <a:xfrm>
          <a:off x="0" y="0"/>
          <a:ext cx="0" cy="0"/>
          <a:chOff x="0" y="0"/>
          <a:chExt cx="0" cy="0"/>
        </a:xfrm>
      </p:grpSpPr>
      <p:sp>
        <p:nvSpPr>
          <p:cNvPr id="260" name="Google Shape;260;p30"/>
          <p:cNvSpPr/>
          <p:nvPr/>
        </p:nvSpPr>
        <p:spPr>
          <a:xfrm>
            <a:off x="127800" y="271080"/>
            <a:ext cx="8925840" cy="614196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None/>
            </a:pPr>
            <a:r>
              <a:rPr b="1" lang="en-IN" sz="2400">
                <a:solidFill>
                  <a:srgbClr val="000000"/>
                </a:solidFill>
                <a:latin typeface="Verdana"/>
                <a:ea typeface="Verdana"/>
                <a:cs typeface="Verdana"/>
                <a:sym typeface="Verdana"/>
              </a:rPr>
              <a:t>Eg:</a:t>
            </a:r>
            <a:r>
              <a:rPr lang="en-IN" sz="2400">
                <a:solidFill>
                  <a:srgbClr val="000000"/>
                </a:solidFill>
                <a:latin typeface="Verdana"/>
                <a:ea typeface="Verdana"/>
                <a:cs typeface="Verdana"/>
                <a:sym typeface="Verdana"/>
              </a:rPr>
              <a:t> Show that if </a:t>
            </a:r>
            <a:r>
              <a:rPr b="1" lang="en-IN" sz="2400">
                <a:solidFill>
                  <a:srgbClr val="000000"/>
                </a:solidFill>
                <a:latin typeface="Verdana"/>
                <a:ea typeface="Verdana"/>
                <a:cs typeface="Verdana"/>
                <a:sym typeface="Verdana"/>
              </a:rPr>
              <a:t>n</a:t>
            </a:r>
            <a:r>
              <a:rPr lang="en-IN" sz="2400">
                <a:solidFill>
                  <a:srgbClr val="000000"/>
                </a:solidFill>
                <a:latin typeface="Verdana"/>
                <a:ea typeface="Verdana"/>
                <a:cs typeface="Verdana"/>
                <a:sym typeface="Verdana"/>
              </a:rPr>
              <a:t> is an integer greater than </a:t>
            </a:r>
            <a:r>
              <a:rPr b="1" lang="en-IN" sz="2400">
                <a:solidFill>
                  <a:srgbClr val="000000"/>
                </a:solidFill>
                <a:latin typeface="Verdana"/>
                <a:ea typeface="Verdana"/>
                <a:cs typeface="Verdana"/>
                <a:sym typeface="Verdana"/>
              </a:rPr>
              <a:t>1</a:t>
            </a:r>
            <a:r>
              <a:rPr lang="en-IN" sz="2400">
                <a:solidFill>
                  <a:srgbClr val="000000"/>
                </a:solidFill>
                <a:latin typeface="Verdana"/>
                <a:ea typeface="Verdana"/>
                <a:cs typeface="Verdana"/>
                <a:sym typeface="Verdana"/>
              </a:rPr>
              <a:t>, then </a:t>
            </a:r>
            <a:r>
              <a:rPr b="1" lang="en-IN" sz="2400">
                <a:solidFill>
                  <a:srgbClr val="000000"/>
                </a:solidFill>
                <a:latin typeface="Verdana"/>
                <a:ea typeface="Verdana"/>
                <a:cs typeface="Verdana"/>
                <a:sym typeface="Verdana"/>
              </a:rPr>
              <a:t>n</a:t>
            </a:r>
            <a:r>
              <a:rPr lang="en-IN" sz="2400">
                <a:solidFill>
                  <a:srgbClr val="000000"/>
                </a:solidFill>
                <a:latin typeface="Verdana"/>
                <a:ea typeface="Verdana"/>
                <a:cs typeface="Verdana"/>
                <a:sym typeface="Verdana"/>
              </a:rPr>
              <a:t> can be written as the product of primes.</a:t>
            </a:r>
            <a:endParaRPr sz="1800"/>
          </a:p>
          <a:p>
            <a:pPr indent="0" lvl="0" marL="0" marR="0" rtl="0" algn="l">
              <a:lnSpc>
                <a:spcPct val="100000"/>
              </a:lnSpc>
              <a:spcBef>
                <a:spcPts val="0"/>
              </a:spcBef>
              <a:spcAft>
                <a:spcPts val="0"/>
              </a:spcAft>
              <a:buNone/>
            </a:pPr>
            <a:r>
              <a:t/>
            </a:r>
            <a:endParaRPr sz="1800"/>
          </a:p>
          <a:p>
            <a:pPr indent="0" lvl="0" marL="0" marR="0" rtl="0" algn="l">
              <a:lnSpc>
                <a:spcPct val="100000"/>
              </a:lnSpc>
              <a:spcBef>
                <a:spcPts val="0"/>
              </a:spcBef>
              <a:spcAft>
                <a:spcPts val="0"/>
              </a:spcAft>
              <a:buNone/>
            </a:pPr>
            <a:r>
              <a:rPr lang="en-IN" sz="2400">
                <a:solidFill>
                  <a:srgbClr val="000000"/>
                </a:solidFill>
                <a:latin typeface="Verdana"/>
                <a:ea typeface="Verdana"/>
                <a:cs typeface="Verdana"/>
                <a:sym typeface="Verdana"/>
              </a:rPr>
              <a:t>Let P(n) be the proposition that … </a:t>
            </a:r>
            <a:endParaRPr sz="1800"/>
          </a:p>
          <a:p>
            <a:pPr indent="0" lvl="0" marL="0" marR="0" rtl="0" algn="l">
              <a:lnSpc>
                <a:spcPct val="100000"/>
              </a:lnSpc>
              <a:spcBef>
                <a:spcPts val="0"/>
              </a:spcBef>
              <a:spcAft>
                <a:spcPts val="0"/>
              </a:spcAft>
              <a:buNone/>
            </a:pPr>
            <a:r>
              <a:t/>
            </a:r>
            <a:endParaRPr sz="1800"/>
          </a:p>
          <a:p>
            <a:pPr indent="0" lvl="0" marL="0" marR="0" rtl="0" algn="l">
              <a:lnSpc>
                <a:spcPct val="100000"/>
              </a:lnSpc>
              <a:spcBef>
                <a:spcPts val="0"/>
              </a:spcBef>
              <a:spcAft>
                <a:spcPts val="0"/>
              </a:spcAft>
              <a:buNone/>
            </a:pPr>
            <a:r>
              <a:rPr lang="en-IN" sz="2400">
                <a:solidFill>
                  <a:srgbClr val="000000"/>
                </a:solidFill>
                <a:latin typeface="Verdana"/>
                <a:ea typeface="Verdana"/>
                <a:cs typeface="Verdana"/>
                <a:sym typeface="Verdana"/>
              </a:rPr>
              <a:t>BASIS STEP: … </a:t>
            </a:r>
            <a:endParaRPr sz="1800"/>
          </a:p>
          <a:p>
            <a:pPr indent="0" lvl="0" marL="0" marR="0" rtl="0" algn="l">
              <a:lnSpc>
                <a:spcPct val="100000"/>
              </a:lnSpc>
              <a:spcBef>
                <a:spcPts val="0"/>
              </a:spcBef>
              <a:spcAft>
                <a:spcPts val="0"/>
              </a:spcAft>
              <a:buNone/>
            </a:pPr>
            <a:r>
              <a:t/>
            </a:r>
            <a:endParaRPr sz="1800"/>
          </a:p>
          <a:p>
            <a:pPr indent="0" lvl="0" marL="0" marR="0" rtl="0" algn="l">
              <a:lnSpc>
                <a:spcPct val="100000"/>
              </a:lnSpc>
              <a:spcBef>
                <a:spcPts val="0"/>
              </a:spcBef>
              <a:spcAft>
                <a:spcPts val="0"/>
              </a:spcAft>
              <a:buNone/>
            </a:pPr>
            <a:r>
              <a:rPr lang="en-IN" sz="2400">
                <a:solidFill>
                  <a:srgbClr val="000000"/>
                </a:solidFill>
                <a:latin typeface="Verdana"/>
                <a:ea typeface="Verdana"/>
                <a:cs typeface="Verdana"/>
                <a:sym typeface="Verdana"/>
              </a:rPr>
              <a:t>INDUCTIVE STEP: … </a:t>
            </a:r>
            <a:endParaRPr sz="1800"/>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4" name="Shape 264"/>
        <p:cNvGrpSpPr/>
        <p:nvPr/>
      </p:nvGrpSpPr>
      <p:grpSpPr>
        <a:xfrm>
          <a:off x="0" y="0"/>
          <a:ext cx="0" cy="0"/>
          <a:chOff x="0" y="0"/>
          <a:chExt cx="0" cy="0"/>
        </a:xfrm>
      </p:grpSpPr>
      <p:sp>
        <p:nvSpPr>
          <p:cNvPr id="265" name="Google Shape;265;p31"/>
          <p:cNvSpPr/>
          <p:nvPr/>
        </p:nvSpPr>
        <p:spPr>
          <a:xfrm>
            <a:off x="127800" y="271080"/>
            <a:ext cx="8925840" cy="614196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None/>
            </a:pPr>
            <a:r>
              <a:rPr b="1" lang="en-IN" sz="2400">
                <a:solidFill>
                  <a:srgbClr val="000000"/>
                </a:solidFill>
                <a:latin typeface="Verdana"/>
                <a:ea typeface="Verdana"/>
                <a:cs typeface="Verdana"/>
                <a:sym typeface="Verdana"/>
              </a:rPr>
              <a:t>Eg:</a:t>
            </a:r>
            <a:r>
              <a:rPr lang="en-IN" sz="2400">
                <a:solidFill>
                  <a:srgbClr val="000000"/>
                </a:solidFill>
                <a:latin typeface="Verdana"/>
                <a:ea typeface="Verdana"/>
                <a:cs typeface="Verdana"/>
                <a:sym typeface="Verdana"/>
              </a:rPr>
              <a:t> Show that if </a:t>
            </a:r>
            <a:r>
              <a:rPr b="1" lang="en-IN" sz="2400">
                <a:solidFill>
                  <a:srgbClr val="000000"/>
                </a:solidFill>
                <a:latin typeface="Verdana"/>
                <a:ea typeface="Verdana"/>
                <a:cs typeface="Verdana"/>
                <a:sym typeface="Verdana"/>
              </a:rPr>
              <a:t>n</a:t>
            </a:r>
            <a:r>
              <a:rPr lang="en-IN" sz="2400">
                <a:solidFill>
                  <a:srgbClr val="000000"/>
                </a:solidFill>
                <a:latin typeface="Verdana"/>
                <a:ea typeface="Verdana"/>
                <a:cs typeface="Verdana"/>
                <a:sym typeface="Verdana"/>
              </a:rPr>
              <a:t> is an integer greater than </a:t>
            </a:r>
            <a:r>
              <a:rPr b="1" lang="en-IN" sz="2400">
                <a:solidFill>
                  <a:srgbClr val="000000"/>
                </a:solidFill>
                <a:latin typeface="Verdana"/>
                <a:ea typeface="Verdana"/>
                <a:cs typeface="Verdana"/>
                <a:sym typeface="Verdana"/>
              </a:rPr>
              <a:t>1</a:t>
            </a:r>
            <a:r>
              <a:rPr lang="en-IN" sz="2400">
                <a:solidFill>
                  <a:srgbClr val="000000"/>
                </a:solidFill>
                <a:latin typeface="Verdana"/>
                <a:ea typeface="Verdana"/>
                <a:cs typeface="Verdana"/>
                <a:sym typeface="Verdana"/>
              </a:rPr>
              <a:t>, then </a:t>
            </a:r>
            <a:r>
              <a:rPr b="1" lang="en-IN" sz="2400">
                <a:solidFill>
                  <a:srgbClr val="000000"/>
                </a:solidFill>
                <a:latin typeface="Verdana"/>
                <a:ea typeface="Verdana"/>
                <a:cs typeface="Verdana"/>
                <a:sym typeface="Verdana"/>
              </a:rPr>
              <a:t>n</a:t>
            </a:r>
            <a:r>
              <a:rPr lang="en-IN" sz="2400">
                <a:solidFill>
                  <a:srgbClr val="000000"/>
                </a:solidFill>
                <a:latin typeface="Verdana"/>
                <a:ea typeface="Verdana"/>
                <a:cs typeface="Verdana"/>
                <a:sym typeface="Verdana"/>
              </a:rPr>
              <a:t> can be written as the product of primes.</a:t>
            </a:r>
            <a:endParaRPr sz="1800"/>
          </a:p>
          <a:p>
            <a:pPr indent="0" lvl="0" marL="0" marR="0" rtl="0" algn="l">
              <a:lnSpc>
                <a:spcPct val="100000"/>
              </a:lnSpc>
              <a:spcBef>
                <a:spcPts val="0"/>
              </a:spcBef>
              <a:spcAft>
                <a:spcPts val="0"/>
              </a:spcAft>
              <a:buNone/>
            </a:pPr>
            <a:r>
              <a:t/>
            </a:r>
            <a:endParaRPr sz="1800"/>
          </a:p>
          <a:p>
            <a:pPr indent="0" lvl="0" marL="0" marR="0" rtl="0" algn="l">
              <a:lnSpc>
                <a:spcPct val="100000"/>
              </a:lnSpc>
              <a:spcBef>
                <a:spcPts val="0"/>
              </a:spcBef>
              <a:spcAft>
                <a:spcPts val="0"/>
              </a:spcAft>
              <a:buNone/>
            </a:pPr>
            <a:r>
              <a:rPr lang="en-IN" sz="2400">
                <a:solidFill>
                  <a:srgbClr val="000000"/>
                </a:solidFill>
                <a:latin typeface="Verdana"/>
                <a:ea typeface="Verdana"/>
                <a:cs typeface="Verdana"/>
                <a:sym typeface="Verdana"/>
              </a:rPr>
              <a:t>Let </a:t>
            </a:r>
            <a:r>
              <a:rPr b="1" lang="en-IN" sz="2400">
                <a:solidFill>
                  <a:srgbClr val="000000"/>
                </a:solidFill>
                <a:latin typeface="Verdana"/>
                <a:ea typeface="Verdana"/>
                <a:cs typeface="Verdana"/>
                <a:sym typeface="Verdana"/>
              </a:rPr>
              <a:t>P(n)</a:t>
            </a:r>
            <a:r>
              <a:rPr lang="en-IN" sz="2400">
                <a:solidFill>
                  <a:srgbClr val="000000"/>
                </a:solidFill>
                <a:latin typeface="Verdana"/>
                <a:ea typeface="Verdana"/>
                <a:cs typeface="Verdana"/>
                <a:sym typeface="Verdana"/>
              </a:rPr>
              <a:t> be the proposition that </a:t>
            </a:r>
            <a:r>
              <a:rPr b="1" lang="en-IN" sz="2400">
                <a:solidFill>
                  <a:srgbClr val="000000"/>
                </a:solidFill>
                <a:latin typeface="Verdana"/>
                <a:ea typeface="Verdana"/>
                <a:cs typeface="Verdana"/>
                <a:sym typeface="Verdana"/>
              </a:rPr>
              <a:t>n</a:t>
            </a:r>
            <a:r>
              <a:rPr lang="en-IN" sz="2400">
                <a:solidFill>
                  <a:srgbClr val="000000"/>
                </a:solidFill>
                <a:latin typeface="Verdana"/>
                <a:ea typeface="Verdana"/>
                <a:cs typeface="Verdana"/>
                <a:sym typeface="Verdana"/>
              </a:rPr>
              <a:t> can be written as the product of primes.</a:t>
            </a:r>
            <a:endParaRPr sz="1800"/>
          </a:p>
          <a:p>
            <a:pPr indent="0" lvl="0" marL="0" marR="0" rtl="0" algn="l">
              <a:lnSpc>
                <a:spcPct val="100000"/>
              </a:lnSpc>
              <a:spcBef>
                <a:spcPts val="0"/>
              </a:spcBef>
              <a:spcAft>
                <a:spcPts val="0"/>
              </a:spcAft>
              <a:buNone/>
            </a:pPr>
            <a:r>
              <a:t/>
            </a:r>
            <a:endParaRPr sz="1800"/>
          </a:p>
          <a:p>
            <a:pPr indent="0" lvl="0" marL="0" marR="0" rtl="0" algn="l">
              <a:lnSpc>
                <a:spcPct val="100000"/>
              </a:lnSpc>
              <a:spcBef>
                <a:spcPts val="0"/>
              </a:spcBef>
              <a:spcAft>
                <a:spcPts val="0"/>
              </a:spcAft>
              <a:buNone/>
            </a:pPr>
            <a:r>
              <a:rPr lang="en-IN" sz="2400">
                <a:solidFill>
                  <a:srgbClr val="000000"/>
                </a:solidFill>
                <a:latin typeface="Verdana"/>
                <a:ea typeface="Verdana"/>
                <a:cs typeface="Verdana"/>
                <a:sym typeface="Verdana"/>
              </a:rPr>
              <a:t>BASIS STEP: </a:t>
            </a:r>
            <a:r>
              <a:rPr b="1" lang="en-IN" sz="2400">
                <a:solidFill>
                  <a:srgbClr val="000000"/>
                </a:solidFill>
                <a:latin typeface="Verdana"/>
                <a:ea typeface="Verdana"/>
                <a:cs typeface="Verdana"/>
                <a:sym typeface="Verdana"/>
              </a:rPr>
              <a:t>P(2)</a:t>
            </a:r>
            <a:r>
              <a:rPr lang="en-IN" sz="2400">
                <a:solidFill>
                  <a:srgbClr val="000000"/>
                </a:solidFill>
                <a:latin typeface="Verdana"/>
                <a:ea typeface="Verdana"/>
                <a:cs typeface="Verdana"/>
                <a:sym typeface="Verdana"/>
              </a:rPr>
              <a:t> is true, because </a:t>
            </a:r>
            <a:r>
              <a:rPr b="1" lang="en-IN" sz="2400">
                <a:solidFill>
                  <a:srgbClr val="000000"/>
                </a:solidFill>
                <a:latin typeface="Verdana"/>
                <a:ea typeface="Verdana"/>
                <a:cs typeface="Verdana"/>
                <a:sym typeface="Verdana"/>
              </a:rPr>
              <a:t>2</a:t>
            </a:r>
            <a:r>
              <a:rPr lang="en-IN" sz="2400">
                <a:solidFill>
                  <a:srgbClr val="000000"/>
                </a:solidFill>
                <a:latin typeface="Verdana"/>
                <a:ea typeface="Verdana"/>
                <a:cs typeface="Verdana"/>
                <a:sym typeface="Verdana"/>
              </a:rPr>
              <a:t> can be written as the product of one prime, itself.</a:t>
            </a:r>
            <a:endParaRPr sz="1800"/>
          </a:p>
          <a:p>
            <a:pPr indent="0" lvl="0" marL="0" marR="0" rtl="0" algn="l">
              <a:lnSpc>
                <a:spcPct val="100000"/>
              </a:lnSpc>
              <a:spcBef>
                <a:spcPts val="0"/>
              </a:spcBef>
              <a:spcAft>
                <a:spcPts val="0"/>
              </a:spcAft>
              <a:buNone/>
            </a:pPr>
            <a:r>
              <a:t/>
            </a:r>
            <a:endParaRPr sz="1800"/>
          </a:p>
          <a:p>
            <a:pPr indent="0" lvl="0" marL="0" marR="0" rtl="0" algn="l">
              <a:lnSpc>
                <a:spcPct val="100000"/>
              </a:lnSpc>
              <a:spcBef>
                <a:spcPts val="0"/>
              </a:spcBef>
              <a:spcAft>
                <a:spcPts val="0"/>
              </a:spcAft>
              <a:buNone/>
            </a:pPr>
            <a:r>
              <a:rPr lang="en-IN" sz="2400">
                <a:solidFill>
                  <a:srgbClr val="000000"/>
                </a:solidFill>
                <a:latin typeface="Verdana"/>
                <a:ea typeface="Verdana"/>
                <a:cs typeface="Verdana"/>
                <a:sym typeface="Verdana"/>
              </a:rPr>
              <a:t>INDUCTIVE STEP: The inductive hypothesis is the assumption that </a:t>
            </a:r>
            <a:r>
              <a:rPr b="1" lang="en-IN" sz="2400">
                <a:solidFill>
                  <a:srgbClr val="000000"/>
                </a:solidFill>
                <a:latin typeface="Verdana"/>
                <a:ea typeface="Verdana"/>
                <a:cs typeface="Verdana"/>
                <a:sym typeface="Verdana"/>
              </a:rPr>
              <a:t>P(j)</a:t>
            </a:r>
            <a:r>
              <a:rPr lang="en-IN" sz="2400">
                <a:solidFill>
                  <a:srgbClr val="000000"/>
                </a:solidFill>
                <a:latin typeface="Verdana"/>
                <a:ea typeface="Verdana"/>
                <a:cs typeface="Verdana"/>
                <a:sym typeface="Verdana"/>
              </a:rPr>
              <a:t> is true for all integers </a:t>
            </a:r>
            <a:r>
              <a:rPr b="1" lang="en-IN" sz="2400">
                <a:solidFill>
                  <a:srgbClr val="000000"/>
                </a:solidFill>
                <a:latin typeface="Verdana"/>
                <a:ea typeface="Verdana"/>
                <a:cs typeface="Verdana"/>
                <a:sym typeface="Verdana"/>
              </a:rPr>
              <a:t>j</a:t>
            </a:r>
            <a:r>
              <a:rPr lang="en-IN" sz="2400">
                <a:solidFill>
                  <a:srgbClr val="000000"/>
                </a:solidFill>
                <a:latin typeface="Verdana"/>
                <a:ea typeface="Verdana"/>
                <a:cs typeface="Verdana"/>
                <a:sym typeface="Verdana"/>
              </a:rPr>
              <a:t> with </a:t>
            </a:r>
            <a:r>
              <a:rPr b="1" lang="en-IN" sz="2400">
                <a:solidFill>
                  <a:srgbClr val="000000"/>
                </a:solidFill>
                <a:latin typeface="Verdana"/>
                <a:ea typeface="Verdana"/>
                <a:cs typeface="Verdana"/>
                <a:sym typeface="Verdana"/>
              </a:rPr>
              <a:t>2≤j≤k</a:t>
            </a:r>
            <a:r>
              <a:rPr lang="en-IN" sz="2400">
                <a:solidFill>
                  <a:srgbClr val="000000"/>
                </a:solidFill>
                <a:latin typeface="Verdana"/>
                <a:ea typeface="Verdana"/>
                <a:cs typeface="Verdana"/>
                <a:sym typeface="Verdana"/>
              </a:rPr>
              <a:t>. To complete the inductive step, it must be shown that </a:t>
            </a:r>
            <a:r>
              <a:rPr b="1" lang="en-IN" sz="2400">
                <a:solidFill>
                  <a:srgbClr val="000000"/>
                </a:solidFill>
                <a:latin typeface="Verdana"/>
                <a:ea typeface="Verdana"/>
                <a:cs typeface="Verdana"/>
                <a:sym typeface="Verdana"/>
              </a:rPr>
              <a:t>P(k+1)</a:t>
            </a:r>
            <a:r>
              <a:rPr lang="en-IN" sz="2400">
                <a:solidFill>
                  <a:srgbClr val="000000"/>
                </a:solidFill>
                <a:latin typeface="Verdana"/>
                <a:ea typeface="Verdana"/>
                <a:cs typeface="Verdana"/>
                <a:sym typeface="Verdana"/>
              </a:rPr>
              <a:t> is true under this assumption.</a:t>
            </a:r>
            <a:endParaRPr sz="1800"/>
          </a:p>
          <a:p>
            <a:pPr indent="0" lvl="0" marL="0" marR="0" rtl="0" algn="l">
              <a:lnSpc>
                <a:spcPct val="100000"/>
              </a:lnSpc>
              <a:spcBef>
                <a:spcPts val="0"/>
              </a:spcBef>
              <a:spcAft>
                <a:spcPts val="0"/>
              </a:spcAft>
              <a:buNone/>
            </a:pPr>
            <a:r>
              <a:rPr lang="en-IN" sz="2400">
                <a:solidFill>
                  <a:srgbClr val="000000"/>
                </a:solidFill>
                <a:latin typeface="Verdana"/>
                <a:ea typeface="Verdana"/>
                <a:cs typeface="Verdana"/>
                <a:sym typeface="Verdana"/>
              </a:rPr>
              <a:t>There are two cases to consider, namely, when </a:t>
            </a:r>
            <a:r>
              <a:rPr b="1" lang="en-IN" sz="2400">
                <a:solidFill>
                  <a:srgbClr val="000000"/>
                </a:solidFill>
                <a:latin typeface="Verdana"/>
                <a:ea typeface="Verdana"/>
                <a:cs typeface="Verdana"/>
                <a:sym typeface="Verdana"/>
              </a:rPr>
              <a:t>k+1</a:t>
            </a:r>
            <a:r>
              <a:rPr lang="en-IN" sz="2400">
                <a:solidFill>
                  <a:srgbClr val="000000"/>
                </a:solidFill>
                <a:latin typeface="Verdana"/>
                <a:ea typeface="Verdana"/>
                <a:cs typeface="Verdana"/>
                <a:sym typeface="Verdana"/>
              </a:rPr>
              <a:t> is prime and when </a:t>
            </a:r>
            <a:r>
              <a:rPr b="1" lang="en-IN" sz="2400">
                <a:solidFill>
                  <a:srgbClr val="000000"/>
                </a:solidFill>
                <a:latin typeface="Verdana"/>
                <a:ea typeface="Verdana"/>
                <a:cs typeface="Verdana"/>
                <a:sym typeface="Verdana"/>
              </a:rPr>
              <a:t>k+1</a:t>
            </a:r>
            <a:r>
              <a:rPr lang="en-IN" sz="2400">
                <a:solidFill>
                  <a:srgbClr val="000000"/>
                </a:solidFill>
                <a:latin typeface="Verdana"/>
                <a:ea typeface="Verdana"/>
                <a:cs typeface="Verdana"/>
                <a:sym typeface="Verdana"/>
              </a:rPr>
              <a:t> is composite.</a:t>
            </a:r>
            <a:endParaRPr sz="1800"/>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9" name="Shape 269"/>
        <p:cNvGrpSpPr/>
        <p:nvPr/>
      </p:nvGrpSpPr>
      <p:grpSpPr>
        <a:xfrm>
          <a:off x="0" y="0"/>
          <a:ext cx="0" cy="0"/>
          <a:chOff x="0" y="0"/>
          <a:chExt cx="0" cy="0"/>
        </a:xfrm>
      </p:grpSpPr>
      <p:sp>
        <p:nvSpPr>
          <p:cNvPr id="270" name="Google Shape;270;p32"/>
          <p:cNvSpPr/>
          <p:nvPr/>
        </p:nvSpPr>
        <p:spPr>
          <a:xfrm>
            <a:off x="127800" y="271080"/>
            <a:ext cx="8767080" cy="614196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None/>
            </a:pPr>
            <a:r>
              <a:rPr lang="en-IN" sz="2600">
                <a:solidFill>
                  <a:srgbClr val="000000"/>
                </a:solidFill>
                <a:latin typeface="Verdana"/>
                <a:ea typeface="Verdana"/>
                <a:cs typeface="Verdana"/>
                <a:sym typeface="Verdana"/>
              </a:rPr>
              <a:t>If </a:t>
            </a:r>
            <a:r>
              <a:rPr b="1" lang="en-IN" sz="2600">
                <a:solidFill>
                  <a:srgbClr val="000000"/>
                </a:solidFill>
                <a:latin typeface="Verdana"/>
                <a:ea typeface="Verdana"/>
                <a:cs typeface="Verdana"/>
                <a:sym typeface="Verdana"/>
              </a:rPr>
              <a:t>k+1</a:t>
            </a:r>
            <a:r>
              <a:rPr lang="en-IN" sz="2600">
                <a:solidFill>
                  <a:srgbClr val="000000"/>
                </a:solidFill>
                <a:latin typeface="Verdana"/>
                <a:ea typeface="Verdana"/>
                <a:cs typeface="Verdana"/>
                <a:sym typeface="Verdana"/>
              </a:rPr>
              <a:t> is prime, we immediately see that </a:t>
            </a:r>
            <a:r>
              <a:rPr b="1" lang="en-IN" sz="2600">
                <a:solidFill>
                  <a:srgbClr val="000000"/>
                </a:solidFill>
                <a:latin typeface="Verdana"/>
                <a:ea typeface="Verdana"/>
                <a:cs typeface="Verdana"/>
                <a:sym typeface="Verdana"/>
              </a:rPr>
              <a:t>P(k+1)</a:t>
            </a:r>
            <a:r>
              <a:rPr lang="en-IN" sz="2600">
                <a:solidFill>
                  <a:srgbClr val="000000"/>
                </a:solidFill>
                <a:latin typeface="Verdana"/>
                <a:ea typeface="Verdana"/>
                <a:cs typeface="Verdana"/>
                <a:sym typeface="Verdana"/>
              </a:rPr>
              <a:t> is true. Otherwise, </a:t>
            </a:r>
            <a:r>
              <a:rPr b="1" lang="en-IN" sz="2600">
                <a:solidFill>
                  <a:srgbClr val="000000"/>
                </a:solidFill>
                <a:latin typeface="Verdana"/>
                <a:ea typeface="Verdana"/>
                <a:cs typeface="Verdana"/>
                <a:sym typeface="Verdana"/>
              </a:rPr>
              <a:t>k+1</a:t>
            </a:r>
            <a:r>
              <a:rPr lang="en-IN" sz="2600">
                <a:solidFill>
                  <a:srgbClr val="000000"/>
                </a:solidFill>
                <a:latin typeface="Verdana"/>
                <a:ea typeface="Verdana"/>
                <a:cs typeface="Verdana"/>
                <a:sym typeface="Verdana"/>
              </a:rPr>
              <a:t> is composite and can be written as the product of two positive integers </a:t>
            </a:r>
            <a:r>
              <a:rPr b="1" lang="en-IN" sz="2600">
                <a:solidFill>
                  <a:srgbClr val="000000"/>
                </a:solidFill>
                <a:latin typeface="Verdana"/>
                <a:ea typeface="Verdana"/>
                <a:cs typeface="Verdana"/>
                <a:sym typeface="Verdana"/>
              </a:rPr>
              <a:t>a</a:t>
            </a:r>
            <a:r>
              <a:rPr lang="en-IN" sz="2600">
                <a:solidFill>
                  <a:srgbClr val="000000"/>
                </a:solidFill>
                <a:latin typeface="Verdana"/>
                <a:ea typeface="Verdana"/>
                <a:cs typeface="Verdana"/>
                <a:sym typeface="Verdana"/>
              </a:rPr>
              <a:t> and </a:t>
            </a:r>
            <a:r>
              <a:rPr b="1" lang="en-IN" sz="2600">
                <a:solidFill>
                  <a:srgbClr val="000000"/>
                </a:solidFill>
                <a:latin typeface="Verdana"/>
                <a:ea typeface="Verdana"/>
                <a:cs typeface="Verdana"/>
                <a:sym typeface="Verdana"/>
              </a:rPr>
              <a:t>b</a:t>
            </a:r>
            <a:r>
              <a:rPr lang="en-IN" sz="2600">
                <a:solidFill>
                  <a:srgbClr val="000000"/>
                </a:solidFill>
                <a:latin typeface="Verdana"/>
                <a:ea typeface="Verdana"/>
                <a:cs typeface="Verdana"/>
                <a:sym typeface="Verdana"/>
              </a:rPr>
              <a:t> with </a:t>
            </a:r>
            <a:r>
              <a:rPr b="1" lang="en-IN" sz="2600">
                <a:solidFill>
                  <a:srgbClr val="000000"/>
                </a:solidFill>
                <a:latin typeface="Verdana"/>
                <a:ea typeface="Verdana"/>
                <a:cs typeface="Verdana"/>
                <a:sym typeface="Verdana"/>
              </a:rPr>
              <a:t>2 ≤ a ≤ b &lt; k+1</a:t>
            </a:r>
            <a:r>
              <a:rPr lang="en-IN" sz="2600">
                <a:solidFill>
                  <a:srgbClr val="000000"/>
                </a:solidFill>
                <a:latin typeface="Verdana"/>
                <a:ea typeface="Verdana"/>
                <a:cs typeface="Verdana"/>
                <a:sym typeface="Verdana"/>
              </a:rPr>
              <a:t>. Because both </a:t>
            </a:r>
            <a:r>
              <a:rPr b="1" lang="en-IN" sz="2600">
                <a:solidFill>
                  <a:srgbClr val="000000"/>
                </a:solidFill>
                <a:latin typeface="Verdana"/>
                <a:ea typeface="Verdana"/>
                <a:cs typeface="Verdana"/>
                <a:sym typeface="Verdana"/>
              </a:rPr>
              <a:t>a</a:t>
            </a:r>
            <a:r>
              <a:rPr lang="en-IN" sz="2600">
                <a:solidFill>
                  <a:srgbClr val="000000"/>
                </a:solidFill>
                <a:latin typeface="Verdana"/>
                <a:ea typeface="Verdana"/>
                <a:cs typeface="Verdana"/>
                <a:sym typeface="Verdana"/>
              </a:rPr>
              <a:t> and </a:t>
            </a:r>
            <a:r>
              <a:rPr b="1" lang="en-IN" sz="2600">
                <a:solidFill>
                  <a:srgbClr val="000000"/>
                </a:solidFill>
                <a:latin typeface="Verdana"/>
                <a:ea typeface="Verdana"/>
                <a:cs typeface="Verdana"/>
                <a:sym typeface="Verdana"/>
              </a:rPr>
              <a:t>b</a:t>
            </a:r>
            <a:r>
              <a:rPr lang="en-IN" sz="2600">
                <a:solidFill>
                  <a:srgbClr val="000000"/>
                </a:solidFill>
                <a:latin typeface="Verdana"/>
                <a:ea typeface="Verdana"/>
                <a:cs typeface="Verdana"/>
                <a:sym typeface="Verdana"/>
              </a:rPr>
              <a:t> are integers at least </a:t>
            </a:r>
            <a:r>
              <a:rPr b="1" lang="en-IN" sz="2600">
                <a:solidFill>
                  <a:srgbClr val="000000"/>
                </a:solidFill>
                <a:latin typeface="Verdana"/>
                <a:ea typeface="Verdana"/>
                <a:cs typeface="Verdana"/>
                <a:sym typeface="Verdana"/>
              </a:rPr>
              <a:t>2</a:t>
            </a:r>
            <a:r>
              <a:rPr lang="en-IN" sz="2600">
                <a:solidFill>
                  <a:srgbClr val="000000"/>
                </a:solidFill>
                <a:latin typeface="Verdana"/>
                <a:ea typeface="Verdana"/>
                <a:cs typeface="Verdana"/>
                <a:sym typeface="Verdana"/>
              </a:rPr>
              <a:t> and not exceeding </a:t>
            </a:r>
            <a:r>
              <a:rPr b="1" lang="en-IN" sz="2600">
                <a:solidFill>
                  <a:srgbClr val="000000"/>
                </a:solidFill>
                <a:latin typeface="Verdana"/>
                <a:ea typeface="Verdana"/>
                <a:cs typeface="Verdana"/>
                <a:sym typeface="Verdana"/>
              </a:rPr>
              <a:t>k</a:t>
            </a:r>
            <a:r>
              <a:rPr lang="en-IN" sz="2600">
                <a:solidFill>
                  <a:srgbClr val="000000"/>
                </a:solidFill>
                <a:latin typeface="Verdana"/>
                <a:ea typeface="Verdana"/>
                <a:cs typeface="Verdana"/>
                <a:sym typeface="Verdana"/>
              </a:rPr>
              <a:t>, we can use the inductive hypothesis to write both </a:t>
            </a:r>
            <a:r>
              <a:rPr b="1" lang="en-IN" sz="2600">
                <a:solidFill>
                  <a:srgbClr val="000000"/>
                </a:solidFill>
                <a:latin typeface="Verdana"/>
                <a:ea typeface="Verdana"/>
                <a:cs typeface="Verdana"/>
                <a:sym typeface="Verdana"/>
              </a:rPr>
              <a:t>a</a:t>
            </a:r>
            <a:r>
              <a:rPr lang="en-IN" sz="2600">
                <a:solidFill>
                  <a:srgbClr val="000000"/>
                </a:solidFill>
                <a:latin typeface="Verdana"/>
                <a:ea typeface="Verdana"/>
                <a:cs typeface="Verdana"/>
                <a:sym typeface="Verdana"/>
              </a:rPr>
              <a:t> and </a:t>
            </a:r>
            <a:r>
              <a:rPr b="1" lang="en-IN" sz="2600">
                <a:solidFill>
                  <a:srgbClr val="000000"/>
                </a:solidFill>
                <a:latin typeface="Verdana"/>
                <a:ea typeface="Verdana"/>
                <a:cs typeface="Verdana"/>
                <a:sym typeface="Verdana"/>
              </a:rPr>
              <a:t>b</a:t>
            </a:r>
            <a:r>
              <a:rPr lang="en-IN" sz="2600">
                <a:solidFill>
                  <a:srgbClr val="000000"/>
                </a:solidFill>
                <a:latin typeface="Verdana"/>
                <a:ea typeface="Verdana"/>
                <a:cs typeface="Verdana"/>
                <a:sym typeface="Verdana"/>
              </a:rPr>
              <a:t> as the product of primes. Thus, if </a:t>
            </a:r>
            <a:r>
              <a:rPr b="1" lang="en-IN" sz="2600">
                <a:solidFill>
                  <a:srgbClr val="000000"/>
                </a:solidFill>
                <a:latin typeface="Verdana"/>
                <a:ea typeface="Verdana"/>
                <a:cs typeface="Verdana"/>
                <a:sym typeface="Verdana"/>
              </a:rPr>
              <a:t>k+1</a:t>
            </a:r>
            <a:r>
              <a:rPr lang="en-IN" sz="2600">
                <a:solidFill>
                  <a:srgbClr val="000000"/>
                </a:solidFill>
                <a:latin typeface="Verdana"/>
                <a:ea typeface="Verdana"/>
                <a:cs typeface="Verdana"/>
                <a:sym typeface="Verdana"/>
              </a:rPr>
              <a:t> is composite, it can be written as the product of primes, namely, those primes in the factorization of </a:t>
            </a:r>
            <a:r>
              <a:rPr b="1" lang="en-IN" sz="2600">
                <a:solidFill>
                  <a:srgbClr val="000000"/>
                </a:solidFill>
                <a:latin typeface="Verdana"/>
                <a:ea typeface="Verdana"/>
                <a:cs typeface="Verdana"/>
                <a:sym typeface="Verdana"/>
              </a:rPr>
              <a:t>a</a:t>
            </a:r>
            <a:r>
              <a:rPr lang="en-IN" sz="2600">
                <a:solidFill>
                  <a:srgbClr val="000000"/>
                </a:solidFill>
                <a:latin typeface="Verdana"/>
                <a:ea typeface="Verdana"/>
                <a:cs typeface="Verdana"/>
                <a:sym typeface="Verdana"/>
              </a:rPr>
              <a:t> and those in the factorization of </a:t>
            </a:r>
            <a:r>
              <a:rPr b="1" lang="en-IN" sz="2600">
                <a:solidFill>
                  <a:srgbClr val="000000"/>
                </a:solidFill>
                <a:latin typeface="Verdana"/>
                <a:ea typeface="Verdana"/>
                <a:cs typeface="Verdana"/>
                <a:sym typeface="Verdana"/>
              </a:rPr>
              <a:t>b</a:t>
            </a:r>
            <a:r>
              <a:rPr lang="en-IN" sz="2600">
                <a:solidFill>
                  <a:srgbClr val="000000"/>
                </a:solidFill>
                <a:latin typeface="Verdana"/>
                <a:ea typeface="Verdana"/>
                <a:cs typeface="Verdana"/>
                <a:sym typeface="Verdana"/>
              </a:rPr>
              <a:t>.</a:t>
            </a:r>
            <a:endParaRPr sz="1800"/>
          </a:p>
          <a:p>
            <a:pPr indent="0" lvl="0" marL="0" marR="0" rtl="0" algn="l">
              <a:lnSpc>
                <a:spcPct val="100000"/>
              </a:lnSpc>
              <a:spcBef>
                <a:spcPts val="0"/>
              </a:spcBef>
              <a:spcAft>
                <a:spcPts val="0"/>
              </a:spcAft>
              <a:buNone/>
            </a:pPr>
            <a:r>
              <a:t/>
            </a:r>
            <a:endParaRPr sz="1800"/>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4" name="Shape 274"/>
        <p:cNvGrpSpPr/>
        <p:nvPr/>
      </p:nvGrpSpPr>
      <p:grpSpPr>
        <a:xfrm>
          <a:off x="0" y="0"/>
          <a:ext cx="0" cy="0"/>
          <a:chOff x="0" y="0"/>
          <a:chExt cx="0" cy="0"/>
        </a:xfrm>
      </p:grpSpPr>
      <p:sp>
        <p:nvSpPr>
          <p:cNvPr id="275" name="Google Shape;275;p33"/>
          <p:cNvSpPr/>
          <p:nvPr/>
        </p:nvSpPr>
        <p:spPr>
          <a:xfrm>
            <a:off x="127800" y="271080"/>
            <a:ext cx="8701560" cy="614196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None/>
            </a:pPr>
            <a:r>
              <a:rPr b="1" lang="en-IN" sz="2400">
                <a:solidFill>
                  <a:srgbClr val="000000"/>
                </a:solidFill>
                <a:latin typeface="Verdana"/>
                <a:ea typeface="Verdana"/>
                <a:cs typeface="Verdana"/>
                <a:sym typeface="Verdana"/>
              </a:rPr>
              <a:t>Eg:</a:t>
            </a:r>
            <a:r>
              <a:rPr lang="en-IN" sz="2400">
                <a:solidFill>
                  <a:srgbClr val="000000"/>
                </a:solidFill>
                <a:latin typeface="Verdana"/>
                <a:ea typeface="Verdana"/>
                <a:cs typeface="Verdana"/>
                <a:sym typeface="Verdana"/>
              </a:rPr>
              <a:t> Consider a game in which two players take turns removing any positive number of matches they want from one of two piles of matches. The player who removes the last match wins the game. Show that if the two piles contain the same number of matches initially, the second player can always guarantee a win.</a:t>
            </a:r>
            <a:endParaRPr sz="1800"/>
          </a:p>
          <a:p>
            <a:pPr indent="0" lvl="0" marL="0" marR="0" rtl="0" algn="l">
              <a:lnSpc>
                <a:spcPct val="100000"/>
              </a:lnSpc>
              <a:spcBef>
                <a:spcPts val="0"/>
              </a:spcBef>
              <a:spcAft>
                <a:spcPts val="0"/>
              </a:spcAft>
              <a:buNone/>
            </a:pPr>
            <a:r>
              <a:t/>
            </a:r>
            <a:endParaRPr sz="1800"/>
          </a:p>
          <a:p>
            <a:pPr indent="0" lvl="0" marL="0" marR="0" rtl="0" algn="l">
              <a:lnSpc>
                <a:spcPct val="100000"/>
              </a:lnSpc>
              <a:spcBef>
                <a:spcPts val="0"/>
              </a:spcBef>
              <a:spcAft>
                <a:spcPts val="0"/>
              </a:spcAft>
              <a:buNone/>
            </a:pPr>
            <a:r>
              <a:rPr lang="en-IN" sz="2400">
                <a:solidFill>
                  <a:srgbClr val="000000"/>
                </a:solidFill>
                <a:latin typeface="Verdana"/>
                <a:ea typeface="Verdana"/>
                <a:cs typeface="Verdana"/>
                <a:sym typeface="Verdana"/>
              </a:rPr>
              <a:t>Solution: Let </a:t>
            </a:r>
            <a:r>
              <a:rPr b="1" lang="en-IN" sz="2400">
                <a:solidFill>
                  <a:srgbClr val="000000"/>
                </a:solidFill>
                <a:latin typeface="Verdana"/>
                <a:ea typeface="Verdana"/>
                <a:cs typeface="Verdana"/>
                <a:sym typeface="Verdana"/>
              </a:rPr>
              <a:t>n</a:t>
            </a:r>
            <a:r>
              <a:rPr lang="en-IN" sz="2400">
                <a:solidFill>
                  <a:srgbClr val="000000"/>
                </a:solidFill>
                <a:latin typeface="Verdana"/>
                <a:ea typeface="Verdana"/>
                <a:cs typeface="Verdana"/>
                <a:sym typeface="Verdana"/>
              </a:rPr>
              <a:t> be the number of matches in each pile, initially. Let </a:t>
            </a:r>
            <a:r>
              <a:rPr b="1" lang="en-IN" sz="2400">
                <a:solidFill>
                  <a:srgbClr val="000000"/>
                </a:solidFill>
                <a:latin typeface="Verdana"/>
                <a:ea typeface="Verdana"/>
                <a:cs typeface="Verdana"/>
                <a:sym typeface="Verdana"/>
              </a:rPr>
              <a:t>P(n)</a:t>
            </a:r>
            <a:r>
              <a:rPr lang="en-IN" sz="2400">
                <a:solidFill>
                  <a:srgbClr val="000000"/>
                </a:solidFill>
                <a:latin typeface="Verdana"/>
                <a:ea typeface="Verdana"/>
                <a:cs typeface="Verdana"/>
                <a:sym typeface="Verdana"/>
              </a:rPr>
              <a:t> be the propositional function that the second player can win when there are initially </a:t>
            </a:r>
            <a:r>
              <a:rPr b="1" lang="en-IN" sz="2400">
                <a:solidFill>
                  <a:srgbClr val="000000"/>
                </a:solidFill>
                <a:latin typeface="Verdana"/>
                <a:ea typeface="Verdana"/>
                <a:cs typeface="Verdana"/>
                <a:sym typeface="Verdana"/>
              </a:rPr>
              <a:t>n</a:t>
            </a:r>
            <a:r>
              <a:rPr lang="en-IN" sz="2400">
                <a:solidFill>
                  <a:srgbClr val="000000"/>
                </a:solidFill>
                <a:latin typeface="Verdana"/>
                <a:ea typeface="Verdana"/>
                <a:cs typeface="Verdana"/>
                <a:sym typeface="Verdana"/>
              </a:rPr>
              <a:t> matches in each pile.</a:t>
            </a:r>
            <a:endParaRPr sz="1800"/>
          </a:p>
          <a:p>
            <a:pPr indent="0" lvl="0" marL="0" marR="0" rtl="0" algn="l">
              <a:lnSpc>
                <a:spcPct val="100000"/>
              </a:lnSpc>
              <a:spcBef>
                <a:spcPts val="0"/>
              </a:spcBef>
              <a:spcAft>
                <a:spcPts val="0"/>
              </a:spcAft>
              <a:buNone/>
            </a:pPr>
            <a:r>
              <a:t/>
            </a:r>
            <a:endParaRPr sz="1800"/>
          </a:p>
          <a:p>
            <a:pPr indent="0" lvl="0" marL="0" marR="0" rtl="0" algn="l">
              <a:lnSpc>
                <a:spcPct val="100000"/>
              </a:lnSpc>
              <a:spcBef>
                <a:spcPts val="0"/>
              </a:spcBef>
              <a:spcAft>
                <a:spcPts val="0"/>
              </a:spcAft>
              <a:buNone/>
            </a:pPr>
            <a:r>
              <a:rPr lang="en-IN" sz="2400">
                <a:solidFill>
                  <a:srgbClr val="000000"/>
                </a:solidFill>
                <a:latin typeface="Verdana"/>
                <a:ea typeface="Verdana"/>
                <a:cs typeface="Verdana"/>
                <a:sym typeface="Verdana"/>
              </a:rPr>
              <a:t>BASIS STEP: … </a:t>
            </a:r>
            <a:endParaRPr sz="1800"/>
          </a:p>
          <a:p>
            <a:pPr indent="0" lvl="0" marL="0" marR="0" rtl="0" algn="l">
              <a:lnSpc>
                <a:spcPct val="100000"/>
              </a:lnSpc>
              <a:spcBef>
                <a:spcPts val="0"/>
              </a:spcBef>
              <a:spcAft>
                <a:spcPts val="0"/>
              </a:spcAft>
              <a:buNone/>
            </a:pPr>
            <a:r>
              <a:t/>
            </a:r>
            <a:endParaRPr sz="1800"/>
          </a:p>
          <a:p>
            <a:pPr indent="0" lvl="0" marL="0" marR="0" rtl="0" algn="l">
              <a:lnSpc>
                <a:spcPct val="100000"/>
              </a:lnSpc>
              <a:spcBef>
                <a:spcPts val="0"/>
              </a:spcBef>
              <a:spcAft>
                <a:spcPts val="0"/>
              </a:spcAft>
              <a:buNone/>
            </a:pPr>
            <a:r>
              <a:rPr lang="en-IN" sz="2400">
                <a:solidFill>
                  <a:srgbClr val="000000"/>
                </a:solidFill>
                <a:latin typeface="Verdana"/>
                <a:ea typeface="Verdana"/>
                <a:cs typeface="Verdana"/>
                <a:sym typeface="Verdana"/>
              </a:rPr>
              <a:t>INDUCTIVE STEP: … </a:t>
            </a:r>
            <a:endParaRPr sz="1800"/>
          </a:p>
          <a:p>
            <a:pPr indent="0" lvl="0" marL="0" marR="0" rtl="0" algn="l">
              <a:lnSpc>
                <a:spcPct val="100000"/>
              </a:lnSpc>
              <a:spcBef>
                <a:spcPts val="0"/>
              </a:spcBef>
              <a:spcAft>
                <a:spcPts val="0"/>
              </a:spcAft>
              <a:buNone/>
            </a:pPr>
            <a:r>
              <a:t/>
            </a:r>
            <a:endParaRPr sz="1800"/>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9" name="Shape 279"/>
        <p:cNvGrpSpPr/>
        <p:nvPr/>
      </p:nvGrpSpPr>
      <p:grpSpPr>
        <a:xfrm>
          <a:off x="0" y="0"/>
          <a:ext cx="0" cy="0"/>
          <a:chOff x="0" y="0"/>
          <a:chExt cx="0" cy="0"/>
        </a:xfrm>
      </p:grpSpPr>
      <p:sp>
        <p:nvSpPr>
          <p:cNvPr id="280" name="Google Shape;280;p34"/>
          <p:cNvSpPr/>
          <p:nvPr/>
        </p:nvSpPr>
        <p:spPr>
          <a:xfrm>
            <a:off x="127800" y="271080"/>
            <a:ext cx="8925840" cy="614196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None/>
            </a:pPr>
            <a:r>
              <a:rPr b="1" lang="en-IN" sz="2400">
                <a:solidFill>
                  <a:srgbClr val="000000"/>
                </a:solidFill>
                <a:latin typeface="Verdana"/>
                <a:ea typeface="Verdana"/>
                <a:cs typeface="Verdana"/>
                <a:sym typeface="Verdana"/>
              </a:rPr>
              <a:t>Eg:</a:t>
            </a:r>
            <a:r>
              <a:rPr lang="en-IN" sz="2400">
                <a:solidFill>
                  <a:srgbClr val="000000"/>
                </a:solidFill>
                <a:latin typeface="Verdana"/>
                <a:ea typeface="Verdana"/>
                <a:cs typeface="Verdana"/>
                <a:sym typeface="Verdana"/>
              </a:rPr>
              <a:t> Prove that every amount of bus ticke</a:t>
            </a:r>
            <a:r>
              <a:rPr lang="en-IN" sz="2400">
                <a:latin typeface="Verdana"/>
                <a:ea typeface="Verdana"/>
                <a:cs typeface="Verdana"/>
                <a:sym typeface="Verdana"/>
              </a:rPr>
              <a:t>t</a:t>
            </a:r>
            <a:r>
              <a:rPr lang="en-IN" sz="2400">
                <a:solidFill>
                  <a:srgbClr val="000000"/>
                </a:solidFill>
                <a:latin typeface="Verdana"/>
                <a:ea typeface="Verdana"/>
                <a:cs typeface="Verdana"/>
                <a:sym typeface="Verdana"/>
              </a:rPr>
              <a:t> of </a:t>
            </a:r>
            <a:r>
              <a:rPr b="1" lang="en-IN" sz="2400">
                <a:solidFill>
                  <a:srgbClr val="000000"/>
                </a:solidFill>
                <a:latin typeface="Verdana"/>
                <a:ea typeface="Verdana"/>
                <a:cs typeface="Verdana"/>
                <a:sym typeface="Verdana"/>
              </a:rPr>
              <a:t>₹12</a:t>
            </a:r>
            <a:r>
              <a:rPr lang="en-IN" sz="2400">
                <a:solidFill>
                  <a:srgbClr val="000000"/>
                </a:solidFill>
                <a:latin typeface="Verdana"/>
                <a:ea typeface="Verdana"/>
                <a:cs typeface="Verdana"/>
                <a:sym typeface="Verdana"/>
              </a:rPr>
              <a:t> or more can be formed using just </a:t>
            </a:r>
            <a:r>
              <a:rPr b="1" lang="en-IN" sz="2400">
                <a:solidFill>
                  <a:schemeClr val="dk1"/>
                </a:solidFill>
                <a:latin typeface="Verdana"/>
                <a:ea typeface="Verdana"/>
                <a:cs typeface="Verdana"/>
                <a:sym typeface="Verdana"/>
              </a:rPr>
              <a:t>₹</a:t>
            </a:r>
            <a:r>
              <a:rPr b="1" lang="en-IN" sz="2400">
                <a:solidFill>
                  <a:srgbClr val="000000"/>
                </a:solidFill>
                <a:latin typeface="Verdana"/>
                <a:ea typeface="Verdana"/>
                <a:cs typeface="Verdana"/>
                <a:sym typeface="Verdana"/>
              </a:rPr>
              <a:t>4</a:t>
            </a:r>
            <a:r>
              <a:rPr lang="en-IN" sz="2400">
                <a:solidFill>
                  <a:srgbClr val="000000"/>
                </a:solidFill>
                <a:latin typeface="Verdana"/>
                <a:ea typeface="Verdana"/>
                <a:cs typeface="Verdana"/>
                <a:sym typeface="Verdana"/>
              </a:rPr>
              <a:t> and </a:t>
            </a:r>
            <a:r>
              <a:rPr b="1" lang="en-IN" sz="2400">
                <a:solidFill>
                  <a:schemeClr val="dk1"/>
                </a:solidFill>
                <a:latin typeface="Verdana"/>
                <a:ea typeface="Verdana"/>
                <a:cs typeface="Verdana"/>
                <a:sym typeface="Verdana"/>
              </a:rPr>
              <a:t>₹</a:t>
            </a:r>
            <a:r>
              <a:rPr b="1" lang="en-IN" sz="2400">
                <a:solidFill>
                  <a:srgbClr val="000000"/>
                </a:solidFill>
                <a:latin typeface="Verdana"/>
                <a:ea typeface="Verdana"/>
                <a:cs typeface="Verdana"/>
                <a:sym typeface="Verdana"/>
              </a:rPr>
              <a:t>5</a:t>
            </a:r>
            <a:r>
              <a:rPr lang="en-IN" sz="2400">
                <a:solidFill>
                  <a:srgbClr val="000000"/>
                </a:solidFill>
                <a:latin typeface="Verdana"/>
                <a:ea typeface="Verdana"/>
                <a:cs typeface="Verdana"/>
                <a:sym typeface="Verdana"/>
              </a:rPr>
              <a:t> </a:t>
            </a:r>
            <a:r>
              <a:rPr lang="en-IN" sz="2400">
                <a:latin typeface="Verdana"/>
                <a:ea typeface="Verdana"/>
                <a:cs typeface="Verdana"/>
                <a:sym typeface="Verdana"/>
              </a:rPr>
              <a:t>tickets</a:t>
            </a:r>
            <a:r>
              <a:rPr lang="en-IN" sz="2400">
                <a:solidFill>
                  <a:srgbClr val="000000"/>
                </a:solidFill>
                <a:latin typeface="Verdana"/>
                <a:ea typeface="Verdana"/>
                <a:cs typeface="Verdana"/>
                <a:sym typeface="Verdana"/>
              </a:rPr>
              <a:t>.</a:t>
            </a:r>
            <a:endParaRPr sz="1800"/>
          </a:p>
          <a:p>
            <a:pPr indent="0" lvl="0" marL="0" marR="0" rtl="0" algn="l">
              <a:lnSpc>
                <a:spcPct val="100000"/>
              </a:lnSpc>
              <a:spcBef>
                <a:spcPts val="0"/>
              </a:spcBef>
              <a:spcAft>
                <a:spcPts val="0"/>
              </a:spcAft>
              <a:buNone/>
            </a:pPr>
            <a:r>
              <a:t/>
            </a:r>
            <a:endParaRPr sz="1800"/>
          </a:p>
          <a:p>
            <a:pPr indent="0" lvl="0" marL="0" marR="0" rtl="0" algn="l">
              <a:lnSpc>
                <a:spcPct val="100000"/>
              </a:lnSpc>
              <a:spcBef>
                <a:spcPts val="0"/>
              </a:spcBef>
              <a:spcAft>
                <a:spcPts val="0"/>
              </a:spcAft>
              <a:buNone/>
            </a:pPr>
            <a:r>
              <a:rPr lang="en-IN" sz="2400">
                <a:solidFill>
                  <a:srgbClr val="000000"/>
                </a:solidFill>
                <a:latin typeface="Verdana"/>
                <a:ea typeface="Verdana"/>
                <a:cs typeface="Verdana"/>
                <a:sym typeface="Verdana"/>
              </a:rPr>
              <a:t>Solution: Let </a:t>
            </a:r>
            <a:r>
              <a:rPr b="1" lang="en-IN" sz="2400">
                <a:solidFill>
                  <a:srgbClr val="000000"/>
                </a:solidFill>
                <a:latin typeface="Verdana"/>
                <a:ea typeface="Verdana"/>
                <a:cs typeface="Verdana"/>
                <a:sym typeface="Verdana"/>
              </a:rPr>
              <a:t>P(n)</a:t>
            </a:r>
            <a:r>
              <a:rPr lang="en-IN" sz="2400">
                <a:solidFill>
                  <a:srgbClr val="000000"/>
                </a:solidFill>
                <a:latin typeface="Verdana"/>
                <a:ea typeface="Verdana"/>
                <a:cs typeface="Verdana"/>
                <a:sym typeface="Verdana"/>
              </a:rPr>
              <a:t> be the propositional function that </a:t>
            </a:r>
            <a:r>
              <a:rPr lang="en-IN" sz="2400">
                <a:latin typeface="Verdana"/>
                <a:ea typeface="Verdana"/>
                <a:cs typeface="Verdana"/>
                <a:sym typeface="Verdana"/>
              </a:rPr>
              <a:t>a bus ticket</a:t>
            </a:r>
            <a:r>
              <a:rPr lang="en-IN" sz="2400">
                <a:solidFill>
                  <a:srgbClr val="000000"/>
                </a:solidFill>
                <a:latin typeface="Verdana"/>
                <a:ea typeface="Verdana"/>
                <a:cs typeface="Verdana"/>
                <a:sym typeface="Verdana"/>
              </a:rPr>
              <a:t> of </a:t>
            </a:r>
            <a:r>
              <a:rPr b="1" lang="en-IN" sz="2400">
                <a:solidFill>
                  <a:schemeClr val="dk1"/>
                </a:solidFill>
                <a:latin typeface="Verdana"/>
                <a:ea typeface="Verdana"/>
                <a:cs typeface="Verdana"/>
                <a:sym typeface="Verdana"/>
              </a:rPr>
              <a:t>₹</a:t>
            </a:r>
            <a:r>
              <a:rPr lang="en-IN" sz="2400">
                <a:solidFill>
                  <a:srgbClr val="000000"/>
                </a:solidFill>
                <a:latin typeface="Verdana"/>
                <a:ea typeface="Verdana"/>
                <a:cs typeface="Verdana"/>
                <a:sym typeface="Verdana"/>
              </a:rPr>
              <a:t> </a:t>
            </a:r>
            <a:r>
              <a:rPr b="1" lang="en-IN" sz="2400">
                <a:solidFill>
                  <a:srgbClr val="000000"/>
                </a:solidFill>
                <a:latin typeface="Verdana"/>
                <a:ea typeface="Verdana"/>
                <a:cs typeface="Verdana"/>
                <a:sym typeface="Verdana"/>
              </a:rPr>
              <a:t>n</a:t>
            </a:r>
            <a:r>
              <a:rPr lang="en-IN" sz="2400">
                <a:solidFill>
                  <a:srgbClr val="000000"/>
                </a:solidFill>
                <a:latin typeface="Verdana"/>
                <a:ea typeface="Verdana"/>
                <a:cs typeface="Verdana"/>
                <a:sym typeface="Verdana"/>
              </a:rPr>
              <a:t> can be formed using </a:t>
            </a:r>
            <a:r>
              <a:rPr b="1" lang="en-IN" sz="2400">
                <a:solidFill>
                  <a:schemeClr val="dk1"/>
                </a:solidFill>
                <a:latin typeface="Verdana"/>
                <a:ea typeface="Verdana"/>
                <a:cs typeface="Verdana"/>
                <a:sym typeface="Verdana"/>
              </a:rPr>
              <a:t>₹</a:t>
            </a:r>
            <a:r>
              <a:rPr b="1" lang="en-IN" sz="2400">
                <a:solidFill>
                  <a:srgbClr val="000000"/>
                </a:solidFill>
                <a:latin typeface="Verdana"/>
                <a:ea typeface="Verdana"/>
                <a:cs typeface="Verdana"/>
                <a:sym typeface="Verdana"/>
              </a:rPr>
              <a:t>4</a:t>
            </a:r>
            <a:r>
              <a:rPr lang="en-IN" sz="2400">
                <a:solidFill>
                  <a:srgbClr val="000000"/>
                </a:solidFill>
                <a:latin typeface="Verdana"/>
                <a:ea typeface="Verdana"/>
                <a:cs typeface="Verdana"/>
                <a:sym typeface="Verdana"/>
              </a:rPr>
              <a:t> and </a:t>
            </a:r>
            <a:r>
              <a:rPr b="1" lang="en-IN" sz="2400">
                <a:solidFill>
                  <a:schemeClr val="dk1"/>
                </a:solidFill>
                <a:latin typeface="Verdana"/>
                <a:ea typeface="Verdana"/>
                <a:cs typeface="Verdana"/>
                <a:sym typeface="Verdana"/>
              </a:rPr>
              <a:t>₹</a:t>
            </a:r>
            <a:r>
              <a:rPr b="1" lang="en-IN" sz="2400">
                <a:solidFill>
                  <a:srgbClr val="000000"/>
                </a:solidFill>
                <a:latin typeface="Verdana"/>
                <a:ea typeface="Verdana"/>
                <a:cs typeface="Verdana"/>
                <a:sym typeface="Verdana"/>
              </a:rPr>
              <a:t>5</a:t>
            </a:r>
            <a:r>
              <a:rPr lang="en-IN" sz="2400">
                <a:solidFill>
                  <a:srgbClr val="000000"/>
                </a:solidFill>
                <a:latin typeface="Verdana"/>
                <a:ea typeface="Verdana"/>
                <a:cs typeface="Verdana"/>
                <a:sym typeface="Verdana"/>
              </a:rPr>
              <a:t> </a:t>
            </a:r>
            <a:r>
              <a:rPr lang="en-IN" sz="2400">
                <a:latin typeface="Verdana"/>
                <a:ea typeface="Verdana"/>
                <a:cs typeface="Verdana"/>
                <a:sym typeface="Verdana"/>
              </a:rPr>
              <a:t>tickets</a:t>
            </a:r>
            <a:r>
              <a:rPr lang="en-IN" sz="2400">
                <a:solidFill>
                  <a:srgbClr val="000000"/>
                </a:solidFill>
                <a:latin typeface="Verdana"/>
                <a:ea typeface="Verdana"/>
                <a:cs typeface="Verdana"/>
                <a:sym typeface="Verdana"/>
              </a:rPr>
              <a:t>. </a:t>
            </a:r>
            <a:endParaRPr sz="1800"/>
          </a:p>
          <a:p>
            <a:pPr indent="0" lvl="0" marL="0" marR="0" rtl="0" algn="l">
              <a:lnSpc>
                <a:spcPct val="100000"/>
              </a:lnSpc>
              <a:spcBef>
                <a:spcPts val="0"/>
              </a:spcBef>
              <a:spcAft>
                <a:spcPts val="0"/>
              </a:spcAft>
              <a:buNone/>
            </a:pPr>
            <a:r>
              <a:t/>
            </a:r>
            <a:endParaRPr sz="1800"/>
          </a:p>
          <a:p>
            <a:pPr indent="0" lvl="0" marL="0" marR="0" rtl="0" algn="l">
              <a:lnSpc>
                <a:spcPct val="100000"/>
              </a:lnSpc>
              <a:spcBef>
                <a:spcPts val="0"/>
              </a:spcBef>
              <a:spcAft>
                <a:spcPts val="0"/>
              </a:spcAft>
              <a:buNone/>
            </a:pPr>
            <a:r>
              <a:rPr lang="en-IN" sz="2400">
                <a:solidFill>
                  <a:srgbClr val="000000"/>
                </a:solidFill>
                <a:latin typeface="Verdana"/>
                <a:ea typeface="Verdana"/>
                <a:cs typeface="Verdana"/>
                <a:sym typeface="Verdana"/>
              </a:rPr>
              <a:t>BASIS STEP: …</a:t>
            </a:r>
            <a:endParaRPr sz="1800"/>
          </a:p>
          <a:p>
            <a:pPr indent="0" lvl="0" marL="0" marR="0" rtl="0" algn="l">
              <a:lnSpc>
                <a:spcPct val="100000"/>
              </a:lnSpc>
              <a:spcBef>
                <a:spcPts val="0"/>
              </a:spcBef>
              <a:spcAft>
                <a:spcPts val="0"/>
              </a:spcAft>
              <a:buNone/>
            </a:pPr>
            <a:r>
              <a:t/>
            </a:r>
            <a:endParaRPr sz="1800"/>
          </a:p>
          <a:p>
            <a:pPr indent="0" lvl="0" marL="0" marR="0" rtl="0" algn="l">
              <a:lnSpc>
                <a:spcPct val="100000"/>
              </a:lnSpc>
              <a:spcBef>
                <a:spcPts val="0"/>
              </a:spcBef>
              <a:spcAft>
                <a:spcPts val="0"/>
              </a:spcAft>
              <a:buNone/>
            </a:pPr>
            <a:r>
              <a:rPr lang="en-IN" sz="2400">
                <a:solidFill>
                  <a:srgbClr val="000000"/>
                </a:solidFill>
                <a:latin typeface="Verdana"/>
                <a:ea typeface="Verdana"/>
                <a:cs typeface="Verdana"/>
                <a:sym typeface="Verdana"/>
              </a:rPr>
              <a:t>INDUCTIVE STEP: … </a:t>
            </a:r>
            <a:endParaRPr sz="1800"/>
          </a:p>
          <a:p>
            <a:pPr indent="0" lvl="0" marL="0" marR="0" rtl="0" algn="l">
              <a:lnSpc>
                <a:spcPct val="100000"/>
              </a:lnSpc>
              <a:spcBef>
                <a:spcPts val="0"/>
              </a:spcBef>
              <a:spcAft>
                <a:spcPts val="0"/>
              </a:spcAft>
              <a:buNone/>
            </a:pPr>
            <a:r>
              <a:t/>
            </a:r>
            <a:endParaRPr sz="1800"/>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4" name="Shape 284"/>
        <p:cNvGrpSpPr/>
        <p:nvPr/>
      </p:nvGrpSpPr>
      <p:grpSpPr>
        <a:xfrm>
          <a:off x="0" y="0"/>
          <a:ext cx="0" cy="0"/>
          <a:chOff x="0" y="0"/>
          <a:chExt cx="0" cy="0"/>
        </a:xfrm>
      </p:grpSpPr>
      <p:sp>
        <p:nvSpPr>
          <p:cNvPr id="285" name="Google Shape;285;p35"/>
          <p:cNvSpPr/>
          <p:nvPr/>
        </p:nvSpPr>
        <p:spPr>
          <a:xfrm>
            <a:off x="127800" y="102240"/>
            <a:ext cx="8925840" cy="631080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None/>
            </a:pPr>
            <a:r>
              <a:rPr b="1" lang="en-IN" sz="2400">
                <a:solidFill>
                  <a:srgbClr val="000000"/>
                </a:solidFill>
                <a:latin typeface="Verdana"/>
                <a:ea typeface="Verdana"/>
                <a:cs typeface="Verdana"/>
                <a:sym typeface="Verdana"/>
              </a:rPr>
              <a:t>Recursion</a:t>
            </a:r>
            <a:r>
              <a:rPr lang="en-IN" sz="2400">
                <a:solidFill>
                  <a:srgbClr val="000000"/>
                </a:solidFill>
                <a:latin typeface="Verdana"/>
                <a:ea typeface="Verdana"/>
                <a:cs typeface="Verdana"/>
                <a:sym typeface="Verdana"/>
              </a:rPr>
              <a:t> is the process of defining an object in terms of itself.</a:t>
            </a:r>
            <a:endParaRPr sz="1800"/>
          </a:p>
          <a:p>
            <a:pPr indent="0" lvl="0" marL="0" marR="0" rtl="0" algn="l">
              <a:lnSpc>
                <a:spcPct val="100000"/>
              </a:lnSpc>
              <a:spcBef>
                <a:spcPts val="0"/>
              </a:spcBef>
              <a:spcAft>
                <a:spcPts val="0"/>
              </a:spcAft>
              <a:buNone/>
            </a:pPr>
            <a:r>
              <a:t/>
            </a:r>
            <a:endParaRPr sz="1800"/>
          </a:p>
          <a:p>
            <a:pPr indent="0" lvl="0" marL="0" marR="0" rtl="0" algn="l">
              <a:lnSpc>
                <a:spcPct val="100000"/>
              </a:lnSpc>
              <a:spcBef>
                <a:spcPts val="0"/>
              </a:spcBef>
              <a:spcAft>
                <a:spcPts val="0"/>
              </a:spcAft>
              <a:buNone/>
            </a:pPr>
            <a:r>
              <a:rPr b="1" lang="en-IN" sz="2400">
                <a:solidFill>
                  <a:srgbClr val="000000"/>
                </a:solidFill>
                <a:latin typeface="Verdana"/>
                <a:ea typeface="Verdana"/>
                <a:cs typeface="Verdana"/>
                <a:sym typeface="Verdana"/>
              </a:rPr>
              <a:t>Recursively Defined Functions</a:t>
            </a:r>
            <a:endParaRPr sz="1800"/>
          </a:p>
          <a:p>
            <a:pPr indent="0" lvl="0" marL="0" marR="0" rtl="0" algn="l">
              <a:lnSpc>
                <a:spcPct val="100000"/>
              </a:lnSpc>
              <a:spcBef>
                <a:spcPts val="0"/>
              </a:spcBef>
              <a:spcAft>
                <a:spcPts val="0"/>
              </a:spcAft>
              <a:buNone/>
            </a:pPr>
            <a:r>
              <a:rPr lang="en-IN" sz="2400">
                <a:solidFill>
                  <a:srgbClr val="000000"/>
                </a:solidFill>
                <a:latin typeface="Verdana"/>
                <a:ea typeface="Verdana"/>
                <a:cs typeface="Verdana"/>
                <a:sym typeface="Verdana"/>
              </a:rPr>
              <a:t>We use two steps to define a function with the set of nonnegative integers as its domain:</a:t>
            </a:r>
            <a:endParaRPr sz="1800"/>
          </a:p>
          <a:p>
            <a:pPr indent="0" lvl="0" marL="0" marR="0" rtl="0" algn="l">
              <a:lnSpc>
                <a:spcPct val="100000"/>
              </a:lnSpc>
              <a:spcBef>
                <a:spcPts val="0"/>
              </a:spcBef>
              <a:spcAft>
                <a:spcPts val="0"/>
              </a:spcAft>
              <a:buNone/>
            </a:pPr>
            <a:r>
              <a:t/>
            </a:r>
            <a:endParaRPr sz="1800"/>
          </a:p>
          <a:p>
            <a:pPr indent="0" lvl="0" marL="0" marR="0" rtl="0" algn="l">
              <a:lnSpc>
                <a:spcPct val="100000"/>
              </a:lnSpc>
              <a:spcBef>
                <a:spcPts val="0"/>
              </a:spcBef>
              <a:spcAft>
                <a:spcPts val="0"/>
              </a:spcAft>
              <a:buNone/>
            </a:pPr>
            <a:r>
              <a:rPr lang="en-IN" sz="2400">
                <a:solidFill>
                  <a:srgbClr val="000000"/>
                </a:solidFill>
                <a:latin typeface="Verdana"/>
                <a:ea typeface="Verdana"/>
                <a:cs typeface="Verdana"/>
                <a:sym typeface="Verdana"/>
              </a:rPr>
              <a:t>BASIS STEP: Specify the value of the function at zero.</a:t>
            </a:r>
            <a:endParaRPr sz="1800"/>
          </a:p>
          <a:p>
            <a:pPr indent="0" lvl="0" marL="0" marR="0" rtl="0" algn="l">
              <a:lnSpc>
                <a:spcPct val="100000"/>
              </a:lnSpc>
              <a:spcBef>
                <a:spcPts val="0"/>
              </a:spcBef>
              <a:spcAft>
                <a:spcPts val="0"/>
              </a:spcAft>
              <a:buNone/>
            </a:pPr>
            <a:r>
              <a:t/>
            </a:r>
            <a:endParaRPr sz="1800"/>
          </a:p>
          <a:p>
            <a:pPr indent="0" lvl="0" marL="0" marR="0" rtl="0" algn="l">
              <a:lnSpc>
                <a:spcPct val="100000"/>
              </a:lnSpc>
              <a:spcBef>
                <a:spcPts val="0"/>
              </a:spcBef>
              <a:spcAft>
                <a:spcPts val="0"/>
              </a:spcAft>
              <a:buNone/>
            </a:pPr>
            <a:r>
              <a:rPr lang="en-IN" sz="2400">
                <a:solidFill>
                  <a:srgbClr val="000000"/>
                </a:solidFill>
                <a:latin typeface="Verdana"/>
                <a:ea typeface="Verdana"/>
                <a:cs typeface="Verdana"/>
                <a:sym typeface="Verdana"/>
              </a:rPr>
              <a:t>RECURSIVE STEP: Give a rule for finding </a:t>
            </a:r>
            <a:endParaRPr sz="1800"/>
          </a:p>
          <a:p>
            <a:pPr indent="0" lvl="0" marL="0" marR="0" rtl="0" algn="l">
              <a:lnSpc>
                <a:spcPct val="100000"/>
              </a:lnSpc>
              <a:spcBef>
                <a:spcPts val="0"/>
              </a:spcBef>
              <a:spcAft>
                <a:spcPts val="0"/>
              </a:spcAft>
              <a:buNone/>
            </a:pPr>
            <a:r>
              <a:rPr lang="en-IN" sz="2400">
                <a:solidFill>
                  <a:srgbClr val="000000"/>
                </a:solidFill>
                <a:latin typeface="Verdana"/>
                <a:ea typeface="Verdana"/>
                <a:cs typeface="Verdana"/>
                <a:sym typeface="Verdana"/>
              </a:rPr>
              <a:t>its value at an integer </a:t>
            </a:r>
            <a:r>
              <a:rPr b="1" lang="en-IN" sz="2400">
                <a:solidFill>
                  <a:srgbClr val="000000"/>
                </a:solidFill>
                <a:latin typeface="Verdana"/>
                <a:ea typeface="Verdana"/>
                <a:cs typeface="Verdana"/>
                <a:sym typeface="Verdana"/>
              </a:rPr>
              <a:t>from</a:t>
            </a:r>
            <a:r>
              <a:rPr lang="en-IN" sz="2400">
                <a:solidFill>
                  <a:srgbClr val="000000"/>
                </a:solidFill>
                <a:latin typeface="Verdana"/>
                <a:ea typeface="Verdana"/>
                <a:cs typeface="Verdana"/>
                <a:sym typeface="Verdana"/>
              </a:rPr>
              <a:t> </a:t>
            </a:r>
            <a:endParaRPr sz="1800"/>
          </a:p>
          <a:p>
            <a:pPr indent="0" lvl="0" marL="0" marR="0" rtl="0" algn="l">
              <a:lnSpc>
                <a:spcPct val="100000"/>
              </a:lnSpc>
              <a:spcBef>
                <a:spcPts val="0"/>
              </a:spcBef>
              <a:spcAft>
                <a:spcPts val="0"/>
              </a:spcAft>
              <a:buNone/>
            </a:pPr>
            <a:r>
              <a:rPr lang="en-IN" sz="2400">
                <a:solidFill>
                  <a:srgbClr val="000000"/>
                </a:solidFill>
                <a:latin typeface="Verdana"/>
                <a:ea typeface="Verdana"/>
                <a:cs typeface="Verdana"/>
                <a:sym typeface="Verdana"/>
              </a:rPr>
              <a:t>its values at smaller integers.</a:t>
            </a:r>
            <a:endParaRPr sz="1800"/>
          </a:p>
          <a:p>
            <a:pPr indent="0" lvl="0" marL="0" marR="0" rtl="0" algn="l">
              <a:lnSpc>
                <a:spcPct val="100000"/>
              </a:lnSpc>
              <a:spcBef>
                <a:spcPts val="0"/>
              </a:spcBef>
              <a:spcAft>
                <a:spcPts val="0"/>
              </a:spcAft>
              <a:buNone/>
            </a:pPr>
            <a:r>
              <a:t/>
            </a:r>
            <a:endParaRPr sz="1800"/>
          </a:p>
          <a:p>
            <a:pPr indent="0" lvl="0" marL="0" marR="0" rtl="0" algn="l">
              <a:lnSpc>
                <a:spcPct val="100000"/>
              </a:lnSpc>
              <a:spcBef>
                <a:spcPts val="0"/>
              </a:spcBef>
              <a:spcAft>
                <a:spcPts val="0"/>
              </a:spcAft>
              <a:buNone/>
            </a:pPr>
            <a:r>
              <a:rPr b="1" lang="en-IN" sz="2400">
                <a:solidFill>
                  <a:srgbClr val="000000"/>
                </a:solidFill>
                <a:latin typeface="Verdana"/>
                <a:ea typeface="Verdana"/>
                <a:cs typeface="Verdana"/>
                <a:sym typeface="Verdana"/>
              </a:rPr>
              <a:t>Eg:</a:t>
            </a:r>
            <a:r>
              <a:rPr lang="en-IN" sz="2400">
                <a:solidFill>
                  <a:srgbClr val="000000"/>
                </a:solidFill>
                <a:latin typeface="Verdana"/>
                <a:ea typeface="Verdana"/>
                <a:cs typeface="Verdana"/>
                <a:sym typeface="Verdana"/>
              </a:rPr>
              <a:t> Recursive definition of sum of first n natural numbers.</a:t>
            </a:r>
            <a:endParaRPr sz="1800"/>
          </a:p>
          <a:p>
            <a:pPr indent="0" lvl="0" marL="0" marR="0" rtl="0" algn="l">
              <a:lnSpc>
                <a:spcPct val="100000"/>
              </a:lnSpc>
              <a:spcBef>
                <a:spcPts val="0"/>
              </a:spcBef>
              <a:spcAft>
                <a:spcPts val="0"/>
              </a:spcAft>
              <a:buNone/>
            </a:pPr>
            <a:r>
              <a:rPr lang="en-IN" sz="2400">
                <a:solidFill>
                  <a:srgbClr val="000000"/>
                </a:solidFill>
                <a:latin typeface="Verdana"/>
                <a:ea typeface="Verdana"/>
                <a:cs typeface="Verdana"/>
                <a:sym typeface="Verdana"/>
              </a:rPr>
              <a:t>BASIS STEP: f(0) = 0.</a:t>
            </a:r>
            <a:endParaRPr sz="1800"/>
          </a:p>
          <a:p>
            <a:pPr indent="0" lvl="0" marL="0" marR="0" rtl="0" algn="l">
              <a:lnSpc>
                <a:spcPct val="100000"/>
              </a:lnSpc>
              <a:spcBef>
                <a:spcPts val="0"/>
              </a:spcBef>
              <a:spcAft>
                <a:spcPts val="0"/>
              </a:spcAft>
              <a:buNone/>
            </a:pPr>
            <a:r>
              <a:rPr lang="en-IN" sz="2400">
                <a:solidFill>
                  <a:srgbClr val="000000"/>
                </a:solidFill>
                <a:latin typeface="Verdana"/>
                <a:ea typeface="Verdana"/>
                <a:cs typeface="Verdana"/>
                <a:sym typeface="Verdana"/>
              </a:rPr>
              <a:t>RECURSIVE STEP: f(n) = f(n-1) + n.</a:t>
            </a:r>
            <a:endParaRPr sz="1800"/>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9" name="Shape 289"/>
        <p:cNvGrpSpPr/>
        <p:nvPr/>
      </p:nvGrpSpPr>
      <p:grpSpPr>
        <a:xfrm>
          <a:off x="0" y="0"/>
          <a:ext cx="0" cy="0"/>
          <a:chOff x="0" y="0"/>
          <a:chExt cx="0" cy="0"/>
        </a:xfrm>
      </p:grpSpPr>
      <p:sp>
        <p:nvSpPr>
          <p:cNvPr id="290" name="Google Shape;290;p36"/>
          <p:cNvSpPr/>
          <p:nvPr/>
        </p:nvSpPr>
        <p:spPr>
          <a:xfrm>
            <a:off x="127800" y="271080"/>
            <a:ext cx="8925840" cy="360000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None/>
            </a:pPr>
            <a:r>
              <a:rPr b="1" lang="en-IN" sz="2400">
                <a:solidFill>
                  <a:srgbClr val="000000"/>
                </a:solidFill>
                <a:latin typeface="Verdana"/>
                <a:ea typeface="Verdana"/>
                <a:cs typeface="Verdana"/>
                <a:sym typeface="Verdana"/>
              </a:rPr>
              <a:t>Eg:</a:t>
            </a:r>
            <a:r>
              <a:rPr lang="en-IN" sz="2400">
                <a:solidFill>
                  <a:srgbClr val="000000"/>
                </a:solidFill>
                <a:latin typeface="Verdana"/>
                <a:ea typeface="Verdana"/>
                <a:cs typeface="Verdana"/>
                <a:sym typeface="Verdana"/>
              </a:rPr>
              <a:t> Fibonacci numbers, f</a:t>
            </a:r>
            <a:r>
              <a:rPr baseline="-25000" lang="en-IN" sz="2400">
                <a:solidFill>
                  <a:srgbClr val="000000"/>
                </a:solidFill>
                <a:latin typeface="Verdana"/>
                <a:ea typeface="Verdana"/>
                <a:cs typeface="Verdana"/>
                <a:sym typeface="Verdana"/>
              </a:rPr>
              <a:t>0</a:t>
            </a:r>
            <a:r>
              <a:rPr lang="en-IN" sz="2400">
                <a:solidFill>
                  <a:srgbClr val="000000"/>
                </a:solidFill>
                <a:latin typeface="Verdana"/>
                <a:ea typeface="Verdana"/>
                <a:cs typeface="Verdana"/>
                <a:sym typeface="Verdana"/>
              </a:rPr>
              <a:t>, f</a:t>
            </a:r>
            <a:r>
              <a:rPr baseline="-25000" lang="en-IN" sz="2400">
                <a:solidFill>
                  <a:srgbClr val="000000"/>
                </a:solidFill>
                <a:latin typeface="Verdana"/>
                <a:ea typeface="Verdana"/>
                <a:cs typeface="Verdana"/>
                <a:sym typeface="Verdana"/>
              </a:rPr>
              <a:t>1</a:t>
            </a:r>
            <a:r>
              <a:rPr lang="en-IN" sz="2400">
                <a:solidFill>
                  <a:srgbClr val="000000"/>
                </a:solidFill>
                <a:latin typeface="Verdana"/>
                <a:ea typeface="Verdana"/>
                <a:cs typeface="Verdana"/>
                <a:sym typeface="Verdana"/>
              </a:rPr>
              <a:t>, f</a:t>
            </a:r>
            <a:r>
              <a:rPr baseline="-25000" lang="en-IN" sz="2400">
                <a:solidFill>
                  <a:srgbClr val="000000"/>
                </a:solidFill>
                <a:latin typeface="Verdana"/>
                <a:ea typeface="Verdana"/>
                <a:cs typeface="Verdana"/>
                <a:sym typeface="Verdana"/>
              </a:rPr>
              <a:t>2</a:t>
            </a:r>
            <a:r>
              <a:rPr lang="en-IN" sz="2400">
                <a:solidFill>
                  <a:srgbClr val="000000"/>
                </a:solidFill>
                <a:latin typeface="Verdana"/>
                <a:ea typeface="Verdana"/>
                <a:cs typeface="Verdana"/>
                <a:sym typeface="Verdana"/>
              </a:rPr>
              <a:t>, . . . , are defined by</a:t>
            </a:r>
            <a:endParaRPr sz="1800"/>
          </a:p>
          <a:p>
            <a:pPr indent="0" lvl="0" marL="0" marR="0" rtl="0" algn="l">
              <a:lnSpc>
                <a:spcPct val="100000"/>
              </a:lnSpc>
              <a:spcBef>
                <a:spcPts val="0"/>
              </a:spcBef>
              <a:spcAft>
                <a:spcPts val="0"/>
              </a:spcAft>
              <a:buNone/>
            </a:pPr>
            <a:r>
              <a:t/>
            </a:r>
            <a:endParaRPr sz="1800"/>
          </a:p>
          <a:p>
            <a:pPr indent="0" lvl="0" marL="0" marR="0" rtl="0" algn="l">
              <a:lnSpc>
                <a:spcPct val="100000"/>
              </a:lnSpc>
              <a:spcBef>
                <a:spcPts val="0"/>
              </a:spcBef>
              <a:spcAft>
                <a:spcPts val="0"/>
              </a:spcAft>
              <a:buNone/>
            </a:pPr>
            <a:r>
              <a:rPr lang="en-IN" sz="2400">
                <a:solidFill>
                  <a:srgbClr val="000000"/>
                </a:solidFill>
                <a:latin typeface="Verdana"/>
                <a:ea typeface="Verdana"/>
                <a:cs typeface="Verdana"/>
                <a:sym typeface="Verdana"/>
              </a:rPr>
              <a:t>BASIS STEP: f</a:t>
            </a:r>
            <a:r>
              <a:rPr baseline="-25000" lang="en-IN" sz="2400">
                <a:solidFill>
                  <a:srgbClr val="000000"/>
                </a:solidFill>
                <a:latin typeface="Verdana"/>
                <a:ea typeface="Verdana"/>
                <a:cs typeface="Verdana"/>
                <a:sym typeface="Verdana"/>
              </a:rPr>
              <a:t>0</a:t>
            </a:r>
            <a:r>
              <a:rPr lang="en-IN" sz="2400">
                <a:solidFill>
                  <a:srgbClr val="000000"/>
                </a:solidFill>
                <a:latin typeface="Verdana"/>
                <a:ea typeface="Verdana"/>
                <a:cs typeface="Verdana"/>
                <a:sym typeface="Verdana"/>
              </a:rPr>
              <a:t> = 0, f</a:t>
            </a:r>
            <a:r>
              <a:rPr baseline="-25000" lang="en-IN" sz="2400">
                <a:solidFill>
                  <a:srgbClr val="000000"/>
                </a:solidFill>
                <a:latin typeface="Verdana"/>
                <a:ea typeface="Verdana"/>
                <a:cs typeface="Verdana"/>
                <a:sym typeface="Verdana"/>
              </a:rPr>
              <a:t>1</a:t>
            </a:r>
            <a:r>
              <a:rPr lang="en-IN" sz="2400">
                <a:solidFill>
                  <a:srgbClr val="000000"/>
                </a:solidFill>
                <a:latin typeface="Verdana"/>
                <a:ea typeface="Verdana"/>
                <a:cs typeface="Verdana"/>
                <a:sym typeface="Verdana"/>
              </a:rPr>
              <a:t> = 1.</a:t>
            </a:r>
            <a:endParaRPr sz="1800"/>
          </a:p>
          <a:p>
            <a:pPr indent="0" lvl="0" marL="0" marR="0" rtl="0" algn="l">
              <a:lnSpc>
                <a:spcPct val="100000"/>
              </a:lnSpc>
              <a:spcBef>
                <a:spcPts val="0"/>
              </a:spcBef>
              <a:spcAft>
                <a:spcPts val="0"/>
              </a:spcAft>
              <a:buNone/>
            </a:pPr>
            <a:r>
              <a:t/>
            </a:r>
            <a:endParaRPr sz="1800"/>
          </a:p>
          <a:p>
            <a:pPr indent="0" lvl="0" marL="0" marR="0" rtl="0" algn="l">
              <a:lnSpc>
                <a:spcPct val="100000"/>
              </a:lnSpc>
              <a:spcBef>
                <a:spcPts val="0"/>
              </a:spcBef>
              <a:spcAft>
                <a:spcPts val="0"/>
              </a:spcAft>
              <a:buNone/>
            </a:pPr>
            <a:r>
              <a:rPr lang="en-IN" sz="2400">
                <a:solidFill>
                  <a:srgbClr val="000000"/>
                </a:solidFill>
                <a:latin typeface="Verdana"/>
                <a:ea typeface="Verdana"/>
                <a:cs typeface="Verdana"/>
                <a:sym typeface="Verdana"/>
              </a:rPr>
              <a:t>RECURSIVE STEP: f</a:t>
            </a:r>
            <a:r>
              <a:rPr baseline="-25000" lang="en-IN" sz="2400">
                <a:solidFill>
                  <a:srgbClr val="000000"/>
                </a:solidFill>
                <a:latin typeface="Verdana"/>
                <a:ea typeface="Verdana"/>
                <a:cs typeface="Verdana"/>
                <a:sym typeface="Verdana"/>
              </a:rPr>
              <a:t>n</a:t>
            </a:r>
            <a:r>
              <a:rPr lang="en-IN" sz="2400">
                <a:solidFill>
                  <a:srgbClr val="000000"/>
                </a:solidFill>
                <a:latin typeface="Verdana"/>
                <a:ea typeface="Verdana"/>
                <a:cs typeface="Verdana"/>
                <a:sym typeface="Verdana"/>
              </a:rPr>
              <a:t> = f</a:t>
            </a:r>
            <a:r>
              <a:rPr baseline="-25000" lang="en-IN" sz="2400">
                <a:solidFill>
                  <a:srgbClr val="000000"/>
                </a:solidFill>
                <a:latin typeface="Verdana"/>
                <a:ea typeface="Verdana"/>
                <a:cs typeface="Verdana"/>
                <a:sym typeface="Verdana"/>
              </a:rPr>
              <a:t>n-1</a:t>
            </a:r>
            <a:r>
              <a:rPr lang="en-IN" sz="2400">
                <a:solidFill>
                  <a:srgbClr val="000000"/>
                </a:solidFill>
                <a:latin typeface="Verdana"/>
                <a:ea typeface="Verdana"/>
                <a:cs typeface="Verdana"/>
                <a:sym typeface="Verdana"/>
              </a:rPr>
              <a:t> + f</a:t>
            </a:r>
            <a:r>
              <a:rPr baseline="-25000" lang="en-IN" sz="2400">
                <a:solidFill>
                  <a:srgbClr val="000000"/>
                </a:solidFill>
                <a:latin typeface="Verdana"/>
                <a:ea typeface="Verdana"/>
                <a:cs typeface="Verdana"/>
                <a:sym typeface="Verdana"/>
              </a:rPr>
              <a:t>n-2</a:t>
            </a:r>
            <a:r>
              <a:rPr lang="en-IN" sz="2400">
                <a:solidFill>
                  <a:srgbClr val="000000"/>
                </a:solidFill>
                <a:latin typeface="Verdana"/>
                <a:ea typeface="Verdana"/>
                <a:cs typeface="Verdana"/>
                <a:sym typeface="Verdana"/>
              </a:rPr>
              <a:t> .</a:t>
            </a:r>
            <a:endParaRPr sz="1800"/>
          </a:p>
          <a:p>
            <a:pPr indent="0" lvl="0" marL="0" marR="0" rtl="0" algn="l">
              <a:lnSpc>
                <a:spcPct val="100000"/>
              </a:lnSpc>
              <a:spcBef>
                <a:spcPts val="0"/>
              </a:spcBef>
              <a:spcAft>
                <a:spcPts val="0"/>
              </a:spcAft>
              <a:buNone/>
            </a:pPr>
            <a:r>
              <a:t/>
            </a:r>
            <a:endParaRPr sz="1800"/>
          </a:p>
          <a:p>
            <a:pPr indent="0" lvl="0" marL="0" marR="0" rtl="0" algn="l">
              <a:lnSpc>
                <a:spcPct val="100000"/>
              </a:lnSpc>
              <a:spcBef>
                <a:spcPts val="0"/>
              </a:spcBef>
              <a:spcAft>
                <a:spcPts val="0"/>
              </a:spcAft>
              <a:buNone/>
            </a:pPr>
            <a:r>
              <a:t/>
            </a:r>
            <a:endParaRPr sz="1800"/>
          </a:p>
          <a:p>
            <a:pPr indent="0" lvl="0" marL="0" marR="0" rtl="0" algn="l">
              <a:lnSpc>
                <a:spcPct val="100000"/>
              </a:lnSpc>
              <a:spcBef>
                <a:spcPts val="0"/>
              </a:spcBef>
              <a:spcAft>
                <a:spcPts val="0"/>
              </a:spcAft>
              <a:buNone/>
            </a:pPr>
            <a:r>
              <a:rPr b="1" lang="en-IN" sz="2400">
                <a:solidFill>
                  <a:srgbClr val="000000"/>
                </a:solidFill>
                <a:latin typeface="Verdana"/>
                <a:ea typeface="Verdana"/>
                <a:cs typeface="Verdana"/>
                <a:sym typeface="Verdana"/>
              </a:rPr>
              <a:t>Eg:</a:t>
            </a:r>
            <a:r>
              <a:rPr lang="en-IN" sz="2400">
                <a:solidFill>
                  <a:srgbClr val="000000"/>
                </a:solidFill>
                <a:latin typeface="Verdana"/>
                <a:ea typeface="Verdana"/>
                <a:cs typeface="Verdana"/>
                <a:sym typeface="Verdana"/>
              </a:rPr>
              <a:t> Give a recursive definition of </a:t>
            </a:r>
            <a:r>
              <a:rPr b="1" lang="en-IN" sz="2400">
                <a:solidFill>
                  <a:srgbClr val="000000"/>
                </a:solidFill>
                <a:latin typeface="Verdana"/>
                <a:ea typeface="Verdana"/>
                <a:cs typeface="Verdana"/>
                <a:sym typeface="Verdana"/>
              </a:rPr>
              <a:t>a</a:t>
            </a:r>
            <a:r>
              <a:rPr b="1" baseline="30000" lang="en-IN" sz="2400">
                <a:solidFill>
                  <a:srgbClr val="000000"/>
                </a:solidFill>
                <a:latin typeface="Verdana"/>
                <a:ea typeface="Verdana"/>
                <a:cs typeface="Verdana"/>
                <a:sym typeface="Verdana"/>
              </a:rPr>
              <a:t>n</a:t>
            </a:r>
            <a:r>
              <a:rPr lang="en-IN" sz="2400">
                <a:solidFill>
                  <a:srgbClr val="000000"/>
                </a:solidFill>
                <a:latin typeface="Verdana"/>
                <a:ea typeface="Verdana"/>
                <a:cs typeface="Verdana"/>
                <a:sym typeface="Verdana"/>
              </a:rPr>
              <a:t>, where </a:t>
            </a:r>
            <a:r>
              <a:rPr b="1" lang="en-IN" sz="2400">
                <a:solidFill>
                  <a:srgbClr val="000000"/>
                </a:solidFill>
                <a:latin typeface="Verdana"/>
                <a:ea typeface="Verdana"/>
                <a:cs typeface="Verdana"/>
                <a:sym typeface="Verdana"/>
              </a:rPr>
              <a:t>a</a:t>
            </a:r>
            <a:r>
              <a:rPr lang="en-IN" sz="2400">
                <a:solidFill>
                  <a:srgbClr val="000000"/>
                </a:solidFill>
                <a:latin typeface="Verdana"/>
                <a:ea typeface="Verdana"/>
                <a:cs typeface="Verdana"/>
                <a:sym typeface="Verdana"/>
              </a:rPr>
              <a:t> is a nonzero real number and </a:t>
            </a:r>
            <a:r>
              <a:rPr b="1" lang="en-IN" sz="2400">
                <a:solidFill>
                  <a:srgbClr val="000000"/>
                </a:solidFill>
                <a:latin typeface="Verdana"/>
                <a:ea typeface="Verdana"/>
                <a:cs typeface="Verdana"/>
                <a:sym typeface="Verdana"/>
              </a:rPr>
              <a:t>n</a:t>
            </a:r>
            <a:r>
              <a:rPr lang="en-IN" sz="2400">
                <a:solidFill>
                  <a:srgbClr val="000000"/>
                </a:solidFill>
                <a:latin typeface="Verdana"/>
                <a:ea typeface="Verdana"/>
                <a:cs typeface="Verdana"/>
                <a:sym typeface="Verdana"/>
              </a:rPr>
              <a:t> is a nonnegative integer.</a:t>
            </a:r>
            <a:endParaRPr sz="1800"/>
          </a:p>
          <a:p>
            <a:pPr indent="0" lvl="0" marL="0" marR="0" rtl="0" algn="l">
              <a:lnSpc>
                <a:spcPct val="100000"/>
              </a:lnSpc>
              <a:spcBef>
                <a:spcPts val="0"/>
              </a:spcBef>
              <a:spcAft>
                <a:spcPts val="0"/>
              </a:spcAft>
              <a:buNone/>
            </a:pPr>
            <a:r>
              <a:t/>
            </a:r>
            <a:endParaRPr sz="1800"/>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4" name="Shape 294"/>
        <p:cNvGrpSpPr/>
        <p:nvPr/>
      </p:nvGrpSpPr>
      <p:grpSpPr>
        <a:xfrm>
          <a:off x="0" y="0"/>
          <a:ext cx="0" cy="0"/>
          <a:chOff x="0" y="0"/>
          <a:chExt cx="0" cy="0"/>
        </a:xfrm>
      </p:grpSpPr>
      <p:sp>
        <p:nvSpPr>
          <p:cNvPr id="295" name="Google Shape;295;p37"/>
          <p:cNvSpPr/>
          <p:nvPr/>
        </p:nvSpPr>
        <p:spPr>
          <a:xfrm>
            <a:off x="127800" y="271080"/>
            <a:ext cx="8925900" cy="360000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None/>
            </a:pPr>
            <a:r>
              <a:rPr b="1" lang="en-IN" sz="2400">
                <a:solidFill>
                  <a:srgbClr val="000000"/>
                </a:solidFill>
                <a:latin typeface="Verdana"/>
                <a:ea typeface="Verdana"/>
                <a:cs typeface="Verdana"/>
                <a:sym typeface="Verdana"/>
              </a:rPr>
              <a:t>Eg:</a:t>
            </a:r>
            <a:r>
              <a:rPr lang="en-IN" sz="2400">
                <a:solidFill>
                  <a:srgbClr val="000000"/>
                </a:solidFill>
                <a:latin typeface="Verdana"/>
                <a:ea typeface="Verdana"/>
                <a:cs typeface="Verdana"/>
                <a:sym typeface="Verdana"/>
              </a:rPr>
              <a:t> Give a recursive definition of </a:t>
            </a:r>
            <a:r>
              <a:rPr b="1" lang="en-IN" sz="2400">
                <a:solidFill>
                  <a:srgbClr val="000000"/>
                </a:solidFill>
                <a:latin typeface="Verdana"/>
                <a:ea typeface="Verdana"/>
                <a:cs typeface="Verdana"/>
                <a:sym typeface="Verdana"/>
              </a:rPr>
              <a:t>a</a:t>
            </a:r>
            <a:r>
              <a:rPr b="1" baseline="30000" lang="en-IN" sz="2400">
                <a:solidFill>
                  <a:srgbClr val="000000"/>
                </a:solidFill>
                <a:latin typeface="Verdana"/>
                <a:ea typeface="Verdana"/>
                <a:cs typeface="Verdana"/>
                <a:sym typeface="Verdana"/>
              </a:rPr>
              <a:t>n</a:t>
            </a:r>
            <a:r>
              <a:rPr lang="en-IN" sz="2400">
                <a:solidFill>
                  <a:srgbClr val="000000"/>
                </a:solidFill>
                <a:latin typeface="Verdana"/>
                <a:ea typeface="Verdana"/>
                <a:cs typeface="Verdana"/>
                <a:sym typeface="Verdana"/>
              </a:rPr>
              <a:t>, where </a:t>
            </a:r>
            <a:r>
              <a:rPr b="1" lang="en-IN" sz="2400">
                <a:solidFill>
                  <a:srgbClr val="000000"/>
                </a:solidFill>
                <a:latin typeface="Verdana"/>
                <a:ea typeface="Verdana"/>
                <a:cs typeface="Verdana"/>
                <a:sym typeface="Verdana"/>
              </a:rPr>
              <a:t>a</a:t>
            </a:r>
            <a:r>
              <a:rPr lang="en-IN" sz="2400">
                <a:solidFill>
                  <a:srgbClr val="000000"/>
                </a:solidFill>
                <a:latin typeface="Verdana"/>
                <a:ea typeface="Verdana"/>
                <a:cs typeface="Verdana"/>
                <a:sym typeface="Verdana"/>
              </a:rPr>
              <a:t> is a nonzero real number and </a:t>
            </a:r>
            <a:r>
              <a:rPr b="1" lang="en-IN" sz="2400">
                <a:solidFill>
                  <a:srgbClr val="000000"/>
                </a:solidFill>
                <a:latin typeface="Verdana"/>
                <a:ea typeface="Verdana"/>
                <a:cs typeface="Verdana"/>
                <a:sym typeface="Verdana"/>
              </a:rPr>
              <a:t>n</a:t>
            </a:r>
            <a:r>
              <a:rPr lang="en-IN" sz="2400">
                <a:solidFill>
                  <a:srgbClr val="000000"/>
                </a:solidFill>
                <a:latin typeface="Verdana"/>
                <a:ea typeface="Verdana"/>
                <a:cs typeface="Verdana"/>
                <a:sym typeface="Verdana"/>
              </a:rPr>
              <a:t> is a nonnegative integer.</a:t>
            </a:r>
            <a:endParaRPr sz="1800"/>
          </a:p>
          <a:p>
            <a:pPr indent="0" lvl="0" marL="0" marR="0" rtl="0" algn="l">
              <a:lnSpc>
                <a:spcPct val="100000"/>
              </a:lnSpc>
              <a:spcBef>
                <a:spcPts val="0"/>
              </a:spcBef>
              <a:spcAft>
                <a:spcPts val="0"/>
              </a:spcAft>
              <a:buNone/>
            </a:pPr>
            <a:r>
              <a:t/>
            </a:r>
            <a:endParaRPr sz="1800"/>
          </a:p>
          <a:p>
            <a:pPr indent="0" lvl="0" marL="0" marR="0" rtl="0" algn="l">
              <a:lnSpc>
                <a:spcPct val="100000"/>
              </a:lnSpc>
              <a:spcBef>
                <a:spcPts val="0"/>
              </a:spcBef>
              <a:spcAft>
                <a:spcPts val="0"/>
              </a:spcAft>
              <a:buNone/>
            </a:pPr>
            <a:r>
              <a:rPr lang="en-IN" sz="2400">
                <a:solidFill>
                  <a:srgbClr val="000000"/>
                </a:solidFill>
                <a:latin typeface="Verdana"/>
                <a:ea typeface="Verdana"/>
                <a:cs typeface="Verdana"/>
                <a:sym typeface="Verdana"/>
              </a:rPr>
              <a:t>BASIS STEP: a</a:t>
            </a:r>
            <a:r>
              <a:rPr baseline="30000" lang="en-IN" sz="2400">
                <a:solidFill>
                  <a:srgbClr val="000000"/>
                </a:solidFill>
                <a:latin typeface="Verdana"/>
                <a:ea typeface="Verdana"/>
                <a:cs typeface="Verdana"/>
                <a:sym typeface="Verdana"/>
              </a:rPr>
              <a:t>0</a:t>
            </a:r>
            <a:r>
              <a:rPr lang="en-IN" sz="2400">
                <a:solidFill>
                  <a:srgbClr val="000000"/>
                </a:solidFill>
                <a:latin typeface="Verdana"/>
                <a:ea typeface="Verdana"/>
                <a:cs typeface="Verdana"/>
                <a:sym typeface="Verdana"/>
              </a:rPr>
              <a:t> = 1.</a:t>
            </a:r>
            <a:endParaRPr sz="1800"/>
          </a:p>
          <a:p>
            <a:pPr indent="0" lvl="0" marL="0" marR="0" rtl="0" algn="l">
              <a:lnSpc>
                <a:spcPct val="100000"/>
              </a:lnSpc>
              <a:spcBef>
                <a:spcPts val="0"/>
              </a:spcBef>
              <a:spcAft>
                <a:spcPts val="0"/>
              </a:spcAft>
              <a:buNone/>
            </a:pPr>
            <a:r>
              <a:t/>
            </a:r>
            <a:endParaRPr sz="1800"/>
          </a:p>
          <a:p>
            <a:pPr indent="0" lvl="0" marL="0" marR="0" rtl="0" algn="l">
              <a:lnSpc>
                <a:spcPct val="100000"/>
              </a:lnSpc>
              <a:spcBef>
                <a:spcPts val="0"/>
              </a:spcBef>
              <a:spcAft>
                <a:spcPts val="0"/>
              </a:spcAft>
              <a:buNone/>
            </a:pPr>
            <a:r>
              <a:rPr lang="en-IN" sz="2400">
                <a:solidFill>
                  <a:srgbClr val="000000"/>
                </a:solidFill>
                <a:latin typeface="Verdana"/>
                <a:ea typeface="Verdana"/>
                <a:cs typeface="Verdana"/>
                <a:sym typeface="Verdana"/>
              </a:rPr>
              <a:t>RECURSIVE STEP: a</a:t>
            </a:r>
            <a:r>
              <a:rPr baseline="30000" lang="en-IN" sz="2400">
                <a:solidFill>
                  <a:srgbClr val="000000"/>
                </a:solidFill>
                <a:latin typeface="Verdana"/>
                <a:ea typeface="Verdana"/>
                <a:cs typeface="Verdana"/>
                <a:sym typeface="Verdana"/>
              </a:rPr>
              <a:t>n</a:t>
            </a:r>
            <a:r>
              <a:rPr lang="en-IN" sz="2400">
                <a:solidFill>
                  <a:srgbClr val="000000"/>
                </a:solidFill>
                <a:latin typeface="Verdana"/>
                <a:ea typeface="Verdana"/>
                <a:cs typeface="Verdana"/>
                <a:sym typeface="Verdana"/>
              </a:rPr>
              <a:t> = a * a</a:t>
            </a:r>
            <a:r>
              <a:rPr baseline="30000" lang="en-IN" sz="2400">
                <a:solidFill>
                  <a:srgbClr val="000000"/>
                </a:solidFill>
                <a:latin typeface="Verdana"/>
                <a:ea typeface="Verdana"/>
                <a:cs typeface="Verdana"/>
                <a:sym typeface="Verdana"/>
              </a:rPr>
              <a:t>n-1</a:t>
            </a:r>
            <a:r>
              <a:rPr lang="en-IN" sz="2400">
                <a:solidFill>
                  <a:srgbClr val="000000"/>
                </a:solidFill>
                <a:latin typeface="Verdana"/>
                <a:ea typeface="Verdana"/>
                <a:cs typeface="Verdana"/>
                <a:sym typeface="Verdana"/>
              </a:rPr>
              <a:t>.</a:t>
            </a:r>
            <a:endParaRPr sz="1800"/>
          </a:p>
          <a:p>
            <a:pPr indent="0" lvl="0" marL="0" marR="0" rtl="0" algn="l">
              <a:lnSpc>
                <a:spcPct val="100000"/>
              </a:lnSpc>
              <a:spcBef>
                <a:spcPts val="0"/>
              </a:spcBef>
              <a:spcAft>
                <a:spcPts val="0"/>
              </a:spcAft>
              <a:buNone/>
            </a:pPr>
            <a:r>
              <a:t/>
            </a:r>
            <a:endParaRPr sz="1800"/>
          </a:p>
          <a:p>
            <a:pPr indent="0" lvl="0" marL="0" marR="0" rtl="0" algn="l">
              <a:lnSpc>
                <a:spcPct val="100000"/>
              </a:lnSpc>
              <a:spcBef>
                <a:spcPts val="0"/>
              </a:spcBef>
              <a:spcAft>
                <a:spcPts val="0"/>
              </a:spcAft>
              <a:buNone/>
            </a:pPr>
            <a:r>
              <a:t/>
            </a:r>
            <a:endParaRPr sz="1800"/>
          </a:p>
          <a:p>
            <a:pPr indent="0" lvl="0" marL="0" marR="0" rtl="0" algn="l">
              <a:lnSpc>
                <a:spcPct val="100000"/>
              </a:lnSpc>
              <a:spcBef>
                <a:spcPts val="0"/>
              </a:spcBef>
              <a:spcAft>
                <a:spcPts val="0"/>
              </a:spcAft>
              <a:buNone/>
            </a:pPr>
            <a:r>
              <a:rPr b="1" lang="en-IN" sz="2400">
                <a:solidFill>
                  <a:srgbClr val="000000"/>
                </a:solidFill>
                <a:latin typeface="Verdana"/>
                <a:ea typeface="Verdana"/>
                <a:cs typeface="Verdana"/>
                <a:sym typeface="Verdana"/>
              </a:rPr>
              <a:t>Eg:</a:t>
            </a:r>
            <a:r>
              <a:rPr lang="en-IN" sz="2400">
                <a:solidFill>
                  <a:srgbClr val="000000"/>
                </a:solidFill>
                <a:latin typeface="Verdana"/>
                <a:ea typeface="Verdana"/>
                <a:cs typeface="Verdana"/>
                <a:sym typeface="Verdana"/>
              </a:rPr>
              <a:t> Give a recursive definition of</a:t>
            </a:r>
            <a:endParaRPr sz="1800"/>
          </a:p>
        </p:txBody>
      </p:sp>
      <p:pic>
        <p:nvPicPr>
          <p:cNvPr id="296" name="Google Shape;296;p37"/>
          <p:cNvPicPr preferRelativeResize="0"/>
          <p:nvPr/>
        </p:nvPicPr>
        <p:blipFill rotWithShape="1">
          <a:blip r:embed="rId3">
            <a:alphaModFix/>
          </a:blip>
          <a:srcRect b="0" l="0" r="0" t="0"/>
          <a:stretch/>
        </p:blipFill>
        <p:spPr>
          <a:xfrm>
            <a:off x="677520" y="3871800"/>
            <a:ext cx="1497240" cy="152964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0" name="Shape 300"/>
        <p:cNvGrpSpPr/>
        <p:nvPr/>
      </p:nvGrpSpPr>
      <p:grpSpPr>
        <a:xfrm>
          <a:off x="0" y="0"/>
          <a:ext cx="0" cy="0"/>
          <a:chOff x="0" y="0"/>
          <a:chExt cx="0" cy="0"/>
        </a:xfrm>
      </p:grpSpPr>
      <p:sp>
        <p:nvSpPr>
          <p:cNvPr id="301" name="Google Shape;301;p38"/>
          <p:cNvSpPr/>
          <p:nvPr/>
        </p:nvSpPr>
        <p:spPr>
          <a:xfrm>
            <a:off x="127800" y="271080"/>
            <a:ext cx="5393520" cy="562572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None/>
            </a:pPr>
            <a:r>
              <a:rPr b="1" lang="en-IN" sz="2400">
                <a:solidFill>
                  <a:srgbClr val="000000"/>
                </a:solidFill>
                <a:latin typeface="Verdana"/>
                <a:ea typeface="Verdana"/>
                <a:cs typeface="Verdana"/>
                <a:sym typeface="Verdana"/>
              </a:rPr>
              <a:t>Eg:</a:t>
            </a:r>
            <a:r>
              <a:rPr lang="en-IN" sz="2400">
                <a:solidFill>
                  <a:srgbClr val="000000"/>
                </a:solidFill>
                <a:latin typeface="Verdana"/>
                <a:ea typeface="Verdana"/>
                <a:cs typeface="Verdana"/>
                <a:sym typeface="Verdana"/>
              </a:rPr>
              <a:t> Give a recursive definition of</a:t>
            </a:r>
            <a:endParaRPr sz="1800"/>
          </a:p>
          <a:p>
            <a:pPr indent="0" lvl="0" marL="0" marR="0" rtl="0" algn="l">
              <a:lnSpc>
                <a:spcPct val="100000"/>
              </a:lnSpc>
              <a:spcBef>
                <a:spcPts val="0"/>
              </a:spcBef>
              <a:spcAft>
                <a:spcPts val="0"/>
              </a:spcAft>
              <a:buNone/>
            </a:pPr>
            <a:r>
              <a:t/>
            </a:r>
            <a:endParaRPr sz="1800"/>
          </a:p>
          <a:p>
            <a:pPr indent="0" lvl="0" marL="0" marR="0" rtl="0" algn="l">
              <a:lnSpc>
                <a:spcPct val="100000"/>
              </a:lnSpc>
              <a:spcBef>
                <a:spcPts val="0"/>
              </a:spcBef>
              <a:spcAft>
                <a:spcPts val="0"/>
              </a:spcAft>
              <a:buNone/>
            </a:pPr>
            <a:r>
              <a:t/>
            </a:r>
            <a:endParaRPr sz="1800"/>
          </a:p>
          <a:p>
            <a:pPr indent="0" lvl="0" marL="0" marR="0" rtl="0" algn="l">
              <a:lnSpc>
                <a:spcPct val="100000"/>
              </a:lnSpc>
              <a:spcBef>
                <a:spcPts val="0"/>
              </a:spcBef>
              <a:spcAft>
                <a:spcPts val="0"/>
              </a:spcAft>
              <a:buNone/>
            </a:pPr>
            <a:r>
              <a:t/>
            </a:r>
            <a:endParaRPr sz="1800"/>
          </a:p>
          <a:p>
            <a:pPr indent="0" lvl="0" marL="0" marR="0" rtl="0" algn="l">
              <a:lnSpc>
                <a:spcPct val="100000"/>
              </a:lnSpc>
              <a:spcBef>
                <a:spcPts val="0"/>
              </a:spcBef>
              <a:spcAft>
                <a:spcPts val="0"/>
              </a:spcAft>
              <a:buNone/>
            </a:pPr>
            <a:r>
              <a:t/>
            </a:r>
            <a:endParaRPr sz="1800"/>
          </a:p>
          <a:p>
            <a:pPr indent="0" lvl="0" marL="0" marR="0" rtl="0" algn="l">
              <a:lnSpc>
                <a:spcPct val="100000"/>
              </a:lnSpc>
              <a:spcBef>
                <a:spcPts val="0"/>
              </a:spcBef>
              <a:spcAft>
                <a:spcPts val="0"/>
              </a:spcAft>
              <a:buNone/>
            </a:pPr>
            <a:r>
              <a:t/>
            </a:r>
            <a:endParaRPr sz="1800"/>
          </a:p>
          <a:p>
            <a:pPr indent="0" lvl="0" marL="0" marR="0" rtl="0" algn="l">
              <a:lnSpc>
                <a:spcPct val="100000"/>
              </a:lnSpc>
              <a:spcBef>
                <a:spcPts val="0"/>
              </a:spcBef>
              <a:spcAft>
                <a:spcPts val="0"/>
              </a:spcAft>
              <a:buNone/>
            </a:pPr>
            <a:r>
              <a:t/>
            </a:r>
            <a:endParaRPr sz="1800"/>
          </a:p>
          <a:p>
            <a:pPr indent="0" lvl="0" marL="0" marR="0" rtl="0" algn="l">
              <a:lnSpc>
                <a:spcPct val="100000"/>
              </a:lnSpc>
              <a:spcBef>
                <a:spcPts val="0"/>
              </a:spcBef>
              <a:spcAft>
                <a:spcPts val="0"/>
              </a:spcAft>
              <a:buNone/>
            </a:pPr>
            <a:r>
              <a:t/>
            </a:r>
            <a:endParaRPr sz="1800"/>
          </a:p>
          <a:p>
            <a:pPr indent="0" lvl="0" marL="0" marR="0" rtl="0" algn="l">
              <a:lnSpc>
                <a:spcPct val="100000"/>
              </a:lnSpc>
              <a:spcBef>
                <a:spcPts val="0"/>
              </a:spcBef>
              <a:spcAft>
                <a:spcPts val="0"/>
              </a:spcAft>
              <a:buNone/>
            </a:pPr>
            <a:r>
              <a:rPr lang="en-IN" sz="2400">
                <a:solidFill>
                  <a:srgbClr val="000000"/>
                </a:solidFill>
                <a:latin typeface="Verdana"/>
                <a:ea typeface="Verdana"/>
                <a:cs typeface="Verdana"/>
                <a:sym typeface="Verdana"/>
              </a:rPr>
              <a:t>BASIS STEP: </a:t>
            </a:r>
            <a:endParaRPr sz="1800"/>
          </a:p>
          <a:p>
            <a:pPr indent="0" lvl="0" marL="0" marR="0" rtl="0" algn="l">
              <a:lnSpc>
                <a:spcPct val="100000"/>
              </a:lnSpc>
              <a:spcBef>
                <a:spcPts val="0"/>
              </a:spcBef>
              <a:spcAft>
                <a:spcPts val="0"/>
              </a:spcAft>
              <a:buNone/>
            </a:pPr>
            <a:r>
              <a:t/>
            </a:r>
            <a:endParaRPr sz="1800"/>
          </a:p>
          <a:p>
            <a:pPr indent="0" lvl="0" marL="0" marR="0" rtl="0" algn="l">
              <a:lnSpc>
                <a:spcPct val="100000"/>
              </a:lnSpc>
              <a:spcBef>
                <a:spcPts val="0"/>
              </a:spcBef>
              <a:spcAft>
                <a:spcPts val="0"/>
              </a:spcAft>
              <a:buNone/>
            </a:pPr>
            <a:r>
              <a:t/>
            </a:r>
            <a:endParaRPr sz="1800"/>
          </a:p>
          <a:p>
            <a:pPr indent="0" lvl="0" marL="0" marR="0" rtl="0" algn="l">
              <a:lnSpc>
                <a:spcPct val="100000"/>
              </a:lnSpc>
              <a:spcBef>
                <a:spcPts val="0"/>
              </a:spcBef>
              <a:spcAft>
                <a:spcPts val="0"/>
              </a:spcAft>
              <a:buNone/>
            </a:pPr>
            <a:r>
              <a:t/>
            </a:r>
            <a:endParaRPr sz="1800"/>
          </a:p>
          <a:p>
            <a:pPr indent="0" lvl="0" marL="0" marR="0" rtl="0" algn="l">
              <a:lnSpc>
                <a:spcPct val="100000"/>
              </a:lnSpc>
              <a:spcBef>
                <a:spcPts val="0"/>
              </a:spcBef>
              <a:spcAft>
                <a:spcPts val="0"/>
              </a:spcAft>
              <a:buNone/>
            </a:pPr>
            <a:r>
              <a:rPr lang="en-IN" sz="2400">
                <a:solidFill>
                  <a:srgbClr val="000000"/>
                </a:solidFill>
                <a:latin typeface="Verdana"/>
                <a:ea typeface="Verdana"/>
                <a:cs typeface="Verdana"/>
                <a:sym typeface="Verdana"/>
              </a:rPr>
              <a:t>RECURSIVE STEP: </a:t>
            </a:r>
            <a:endParaRPr sz="1800"/>
          </a:p>
        </p:txBody>
      </p:sp>
      <p:pic>
        <p:nvPicPr>
          <p:cNvPr id="302" name="Google Shape;302;p38"/>
          <p:cNvPicPr preferRelativeResize="0"/>
          <p:nvPr/>
        </p:nvPicPr>
        <p:blipFill rotWithShape="1">
          <a:blip r:embed="rId3">
            <a:alphaModFix/>
          </a:blip>
          <a:srcRect b="0" l="0" r="0" t="0"/>
          <a:stretch/>
        </p:blipFill>
        <p:spPr>
          <a:xfrm>
            <a:off x="3333600" y="767520"/>
            <a:ext cx="4084920" cy="480168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6" name="Shape 306"/>
        <p:cNvGrpSpPr/>
        <p:nvPr/>
      </p:nvGrpSpPr>
      <p:grpSpPr>
        <a:xfrm>
          <a:off x="0" y="0"/>
          <a:ext cx="0" cy="0"/>
          <a:chOff x="0" y="0"/>
          <a:chExt cx="0" cy="0"/>
        </a:xfrm>
      </p:grpSpPr>
      <p:sp>
        <p:nvSpPr>
          <p:cNvPr id="307" name="Google Shape;307;p39"/>
          <p:cNvSpPr/>
          <p:nvPr/>
        </p:nvSpPr>
        <p:spPr>
          <a:xfrm>
            <a:off x="271080" y="271080"/>
            <a:ext cx="8596440" cy="592848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None/>
            </a:pPr>
            <a:r>
              <a:rPr b="1" lang="en-IN" sz="2400">
                <a:solidFill>
                  <a:srgbClr val="000000"/>
                </a:solidFill>
                <a:latin typeface="Verdana"/>
                <a:ea typeface="Verdana"/>
                <a:cs typeface="Verdana"/>
                <a:sym typeface="Verdana"/>
              </a:rPr>
              <a:t>Recursive algorithms</a:t>
            </a:r>
            <a:endParaRPr sz="1800"/>
          </a:p>
          <a:p>
            <a:pPr indent="0" lvl="0" marL="0" marR="0" rtl="0" algn="l">
              <a:lnSpc>
                <a:spcPct val="100000"/>
              </a:lnSpc>
              <a:spcBef>
                <a:spcPts val="0"/>
              </a:spcBef>
              <a:spcAft>
                <a:spcPts val="0"/>
              </a:spcAft>
              <a:buNone/>
            </a:pPr>
            <a:r>
              <a:rPr lang="en-IN" sz="2400">
                <a:solidFill>
                  <a:srgbClr val="000000"/>
                </a:solidFill>
                <a:latin typeface="Verdana"/>
                <a:ea typeface="Verdana"/>
                <a:cs typeface="Verdana"/>
                <a:sym typeface="Verdana"/>
              </a:rPr>
              <a:t>An algorithm is called recursive if it solves a problem by reducing it to an instance of the same problem with smaller input.</a:t>
            </a:r>
            <a:endParaRPr sz="1800"/>
          </a:p>
          <a:p>
            <a:pPr indent="0" lvl="0" marL="0" marR="0" rtl="0" algn="l">
              <a:lnSpc>
                <a:spcPct val="100000"/>
              </a:lnSpc>
              <a:spcBef>
                <a:spcPts val="0"/>
              </a:spcBef>
              <a:spcAft>
                <a:spcPts val="0"/>
              </a:spcAft>
              <a:buNone/>
            </a:pPr>
            <a:r>
              <a:t/>
            </a:r>
            <a:endParaRPr sz="1800"/>
          </a:p>
          <a:p>
            <a:pPr indent="0" lvl="0" marL="0" marR="0" rtl="0" algn="l">
              <a:lnSpc>
                <a:spcPct val="100000"/>
              </a:lnSpc>
              <a:spcBef>
                <a:spcPts val="0"/>
              </a:spcBef>
              <a:spcAft>
                <a:spcPts val="0"/>
              </a:spcAft>
              <a:buNone/>
            </a:pPr>
            <a:r>
              <a:rPr b="1" lang="en-IN" sz="2400">
                <a:solidFill>
                  <a:srgbClr val="000000"/>
                </a:solidFill>
                <a:latin typeface="Verdana"/>
                <a:ea typeface="Verdana"/>
                <a:cs typeface="Verdana"/>
                <a:sym typeface="Verdana"/>
              </a:rPr>
              <a:t>Eg:</a:t>
            </a:r>
            <a:r>
              <a:rPr lang="en-IN" sz="2400">
                <a:solidFill>
                  <a:srgbClr val="000000"/>
                </a:solidFill>
                <a:latin typeface="Verdana"/>
                <a:ea typeface="Verdana"/>
                <a:cs typeface="Verdana"/>
                <a:sym typeface="Verdana"/>
              </a:rPr>
              <a:t> Give a recursive definition and recursive algorithm for computing n!, where n is a nonnegative integer.</a:t>
            </a:r>
            <a:endParaRPr sz="1800"/>
          </a:p>
          <a:p>
            <a:pPr indent="0" lvl="0" marL="0" marR="0" rtl="0" algn="l">
              <a:lnSpc>
                <a:spcPct val="100000"/>
              </a:lnSpc>
              <a:spcBef>
                <a:spcPts val="0"/>
              </a:spcBef>
              <a:spcAft>
                <a:spcPts val="0"/>
              </a:spcAft>
              <a:buNone/>
            </a:pPr>
            <a:r>
              <a:t/>
            </a:r>
            <a:endParaRPr sz="1800"/>
          </a:p>
          <a:p>
            <a:pPr indent="0" lvl="0" marL="0" marR="0" rtl="0" algn="l">
              <a:lnSpc>
                <a:spcPct val="100000"/>
              </a:lnSpc>
              <a:spcBef>
                <a:spcPts val="0"/>
              </a:spcBef>
              <a:spcAft>
                <a:spcPts val="0"/>
              </a:spcAft>
              <a:buNone/>
            </a:pPr>
            <a:r>
              <a:rPr lang="en-IN" sz="2400">
                <a:solidFill>
                  <a:srgbClr val="000000"/>
                </a:solidFill>
                <a:latin typeface="Verdana"/>
                <a:ea typeface="Verdana"/>
                <a:cs typeface="Verdana"/>
                <a:sym typeface="Verdana"/>
              </a:rPr>
              <a:t>Recursive definition: 0! = 1 and n! = n * (n-1)!</a:t>
            </a:r>
            <a:endParaRPr sz="1800"/>
          </a:p>
          <a:p>
            <a:pPr indent="0" lvl="0" marL="0" marR="0" rtl="0" algn="l">
              <a:lnSpc>
                <a:spcPct val="100000"/>
              </a:lnSpc>
              <a:spcBef>
                <a:spcPts val="0"/>
              </a:spcBef>
              <a:spcAft>
                <a:spcPts val="0"/>
              </a:spcAft>
              <a:buNone/>
            </a:pPr>
            <a:r>
              <a:t/>
            </a:r>
            <a:endParaRPr sz="1800"/>
          </a:p>
          <a:p>
            <a:pPr indent="0" lvl="0" marL="0" marR="0" rtl="0" algn="l">
              <a:lnSpc>
                <a:spcPct val="100000"/>
              </a:lnSpc>
              <a:spcBef>
                <a:spcPts val="0"/>
              </a:spcBef>
              <a:spcAft>
                <a:spcPts val="0"/>
              </a:spcAft>
              <a:buNone/>
            </a:pPr>
            <a:r>
              <a:rPr b="1" lang="en-IN" sz="2400">
                <a:solidFill>
                  <a:srgbClr val="000000"/>
                </a:solidFill>
                <a:latin typeface="Courier New"/>
                <a:ea typeface="Courier New"/>
                <a:cs typeface="Courier New"/>
                <a:sym typeface="Courier New"/>
              </a:rPr>
              <a:t>procedure factorial(n: nonnegative integer)</a:t>
            </a:r>
            <a:endParaRPr sz="1800"/>
          </a:p>
          <a:p>
            <a:pPr indent="0" lvl="0" marL="0" marR="0" rtl="0" algn="l">
              <a:lnSpc>
                <a:spcPct val="100000"/>
              </a:lnSpc>
              <a:spcBef>
                <a:spcPts val="0"/>
              </a:spcBef>
              <a:spcAft>
                <a:spcPts val="0"/>
              </a:spcAft>
              <a:buNone/>
            </a:pPr>
            <a:r>
              <a:rPr b="1" lang="en-IN" sz="2400">
                <a:solidFill>
                  <a:srgbClr val="000000"/>
                </a:solidFill>
                <a:latin typeface="Courier New"/>
                <a:ea typeface="Courier New"/>
                <a:cs typeface="Courier New"/>
                <a:sym typeface="Courier New"/>
              </a:rPr>
              <a:t>if n = 0 then return 1</a:t>
            </a:r>
            <a:endParaRPr sz="1800"/>
          </a:p>
          <a:p>
            <a:pPr indent="0" lvl="0" marL="0" marR="0" rtl="0" algn="l">
              <a:lnSpc>
                <a:spcPct val="100000"/>
              </a:lnSpc>
              <a:spcBef>
                <a:spcPts val="0"/>
              </a:spcBef>
              <a:spcAft>
                <a:spcPts val="0"/>
              </a:spcAft>
              <a:buNone/>
            </a:pPr>
            <a:r>
              <a:rPr b="1" lang="en-IN" sz="2400">
                <a:solidFill>
                  <a:srgbClr val="000000"/>
                </a:solidFill>
                <a:latin typeface="Courier New"/>
                <a:ea typeface="Courier New"/>
                <a:cs typeface="Courier New"/>
                <a:sym typeface="Courier New"/>
              </a:rPr>
              <a:t>else return n * factorial(n−1)</a:t>
            </a:r>
            <a:endParaRPr sz="18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Google Shape;127;p4"/>
          <p:cNvSpPr/>
          <p:nvPr/>
        </p:nvSpPr>
        <p:spPr>
          <a:xfrm>
            <a:off x="271080" y="271080"/>
            <a:ext cx="8744400" cy="614196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None/>
            </a:pPr>
            <a:r>
              <a:rPr b="1" lang="en-IN" sz="2600">
                <a:solidFill>
                  <a:srgbClr val="000000"/>
                </a:solidFill>
                <a:latin typeface="Verdana"/>
                <a:ea typeface="Verdana"/>
                <a:cs typeface="Verdana"/>
                <a:sym typeface="Verdana"/>
              </a:rPr>
              <a:t>Mathematical Induction</a:t>
            </a:r>
            <a:endParaRPr sz="1800"/>
          </a:p>
          <a:p>
            <a:pPr indent="0" lvl="0" marL="0" marR="0" rtl="0" algn="l">
              <a:lnSpc>
                <a:spcPct val="100000"/>
              </a:lnSpc>
              <a:spcBef>
                <a:spcPts val="0"/>
              </a:spcBef>
              <a:spcAft>
                <a:spcPts val="0"/>
              </a:spcAft>
              <a:buNone/>
            </a:pPr>
            <a:r>
              <a:rPr lang="en-IN" sz="2400">
                <a:solidFill>
                  <a:srgbClr val="000000"/>
                </a:solidFill>
                <a:latin typeface="Verdana"/>
                <a:ea typeface="Verdana"/>
                <a:cs typeface="Verdana"/>
                <a:sym typeface="Verdana"/>
              </a:rPr>
              <a:t>By (1), we know that we can reach the first</a:t>
            </a:r>
            <a:endParaRPr sz="1800"/>
          </a:p>
          <a:p>
            <a:pPr indent="0" lvl="0" marL="0" marR="0" rtl="0" algn="l">
              <a:lnSpc>
                <a:spcPct val="100000"/>
              </a:lnSpc>
              <a:spcBef>
                <a:spcPts val="0"/>
              </a:spcBef>
              <a:spcAft>
                <a:spcPts val="0"/>
              </a:spcAft>
              <a:buNone/>
            </a:pPr>
            <a:r>
              <a:rPr lang="en-IN" sz="2400">
                <a:latin typeface="Verdana"/>
                <a:ea typeface="Verdana"/>
                <a:cs typeface="Verdana"/>
                <a:sym typeface="Verdana"/>
              </a:rPr>
              <a:t>step</a:t>
            </a:r>
            <a:r>
              <a:rPr lang="en-IN" sz="2400">
                <a:solidFill>
                  <a:srgbClr val="000000"/>
                </a:solidFill>
                <a:latin typeface="Verdana"/>
                <a:ea typeface="Verdana"/>
                <a:cs typeface="Verdana"/>
                <a:sym typeface="Verdana"/>
              </a:rPr>
              <a:t> of the ladder. By (2), we can also reach the</a:t>
            </a:r>
            <a:endParaRPr sz="1800"/>
          </a:p>
          <a:p>
            <a:pPr indent="0" lvl="0" marL="0" marR="0" rtl="0" algn="l">
              <a:lnSpc>
                <a:spcPct val="100000"/>
              </a:lnSpc>
              <a:spcBef>
                <a:spcPts val="0"/>
              </a:spcBef>
              <a:spcAft>
                <a:spcPts val="0"/>
              </a:spcAft>
              <a:buNone/>
            </a:pPr>
            <a:r>
              <a:rPr lang="en-IN" sz="2400">
                <a:solidFill>
                  <a:srgbClr val="000000"/>
                </a:solidFill>
                <a:latin typeface="Verdana"/>
                <a:ea typeface="Verdana"/>
                <a:cs typeface="Verdana"/>
                <a:sym typeface="Verdana"/>
              </a:rPr>
              <a:t>second </a:t>
            </a:r>
            <a:r>
              <a:rPr lang="en-IN" sz="2400">
                <a:latin typeface="Verdana"/>
                <a:ea typeface="Verdana"/>
                <a:cs typeface="Verdana"/>
                <a:sym typeface="Verdana"/>
              </a:rPr>
              <a:t>step</a:t>
            </a:r>
            <a:r>
              <a:rPr lang="en-IN" sz="2400">
                <a:solidFill>
                  <a:srgbClr val="000000"/>
                </a:solidFill>
                <a:latin typeface="Verdana"/>
                <a:ea typeface="Verdana"/>
                <a:cs typeface="Verdana"/>
                <a:sym typeface="Verdana"/>
              </a:rPr>
              <a:t> because we can reach the first </a:t>
            </a:r>
            <a:r>
              <a:rPr lang="en-IN" sz="2400">
                <a:latin typeface="Verdana"/>
                <a:ea typeface="Verdana"/>
                <a:cs typeface="Verdana"/>
                <a:sym typeface="Verdana"/>
              </a:rPr>
              <a:t>step</a:t>
            </a:r>
            <a:r>
              <a:rPr lang="en-IN" sz="2400">
                <a:solidFill>
                  <a:srgbClr val="000000"/>
                </a:solidFill>
                <a:latin typeface="Verdana"/>
                <a:ea typeface="Verdana"/>
                <a:cs typeface="Verdana"/>
                <a:sym typeface="Verdana"/>
              </a:rPr>
              <a:t>. Applying (2) again, we can also reach the third </a:t>
            </a:r>
            <a:r>
              <a:rPr lang="en-IN" sz="2400">
                <a:latin typeface="Verdana"/>
                <a:ea typeface="Verdana"/>
                <a:cs typeface="Verdana"/>
                <a:sym typeface="Verdana"/>
              </a:rPr>
              <a:t>step</a:t>
            </a:r>
            <a:r>
              <a:rPr lang="en-IN" sz="2400">
                <a:solidFill>
                  <a:srgbClr val="000000"/>
                </a:solidFill>
                <a:latin typeface="Verdana"/>
                <a:ea typeface="Verdana"/>
                <a:cs typeface="Verdana"/>
                <a:sym typeface="Verdana"/>
              </a:rPr>
              <a:t> because we can reach the second </a:t>
            </a:r>
            <a:r>
              <a:rPr lang="en-IN" sz="2400">
                <a:latin typeface="Verdana"/>
                <a:ea typeface="Verdana"/>
                <a:cs typeface="Verdana"/>
                <a:sym typeface="Verdana"/>
              </a:rPr>
              <a:t>step</a:t>
            </a:r>
            <a:r>
              <a:rPr lang="en-IN" sz="2400">
                <a:solidFill>
                  <a:srgbClr val="000000"/>
                </a:solidFill>
                <a:latin typeface="Verdana"/>
                <a:ea typeface="Verdana"/>
                <a:cs typeface="Verdana"/>
                <a:sym typeface="Verdana"/>
              </a:rPr>
              <a:t>. Continuing in this way, we can show that we can reach the fourth </a:t>
            </a:r>
            <a:r>
              <a:rPr lang="en-IN" sz="2400">
                <a:latin typeface="Verdana"/>
                <a:ea typeface="Verdana"/>
                <a:cs typeface="Verdana"/>
                <a:sym typeface="Verdana"/>
              </a:rPr>
              <a:t>step</a:t>
            </a:r>
            <a:r>
              <a:rPr lang="en-IN" sz="2400">
                <a:solidFill>
                  <a:srgbClr val="000000"/>
                </a:solidFill>
                <a:latin typeface="Verdana"/>
                <a:ea typeface="Verdana"/>
                <a:cs typeface="Verdana"/>
                <a:sym typeface="Verdana"/>
              </a:rPr>
              <a:t>, the fifth </a:t>
            </a:r>
            <a:r>
              <a:rPr lang="en-IN" sz="2400">
                <a:latin typeface="Verdana"/>
                <a:ea typeface="Verdana"/>
                <a:cs typeface="Verdana"/>
                <a:sym typeface="Verdana"/>
              </a:rPr>
              <a:t>step</a:t>
            </a:r>
            <a:r>
              <a:rPr lang="en-IN" sz="2400">
                <a:solidFill>
                  <a:srgbClr val="000000"/>
                </a:solidFill>
                <a:latin typeface="Verdana"/>
                <a:ea typeface="Verdana"/>
                <a:cs typeface="Verdana"/>
                <a:sym typeface="Verdana"/>
              </a:rPr>
              <a:t>, and so on. But can we conclude that we are able to reach every </a:t>
            </a:r>
            <a:r>
              <a:rPr lang="en-IN" sz="2400">
                <a:latin typeface="Verdana"/>
                <a:ea typeface="Verdana"/>
                <a:cs typeface="Verdana"/>
                <a:sym typeface="Verdana"/>
              </a:rPr>
              <a:t>step</a:t>
            </a:r>
            <a:r>
              <a:rPr lang="en-IN" sz="2400">
                <a:solidFill>
                  <a:srgbClr val="000000"/>
                </a:solidFill>
                <a:latin typeface="Verdana"/>
                <a:ea typeface="Verdana"/>
                <a:cs typeface="Verdana"/>
                <a:sym typeface="Verdana"/>
              </a:rPr>
              <a:t> of this infinite ladder? The answer is yes, something we can verify using an important proof technique called </a:t>
            </a:r>
            <a:r>
              <a:rPr b="1" lang="en-IN" sz="2400">
                <a:solidFill>
                  <a:srgbClr val="000000"/>
                </a:solidFill>
                <a:latin typeface="Verdana"/>
                <a:ea typeface="Verdana"/>
                <a:cs typeface="Verdana"/>
                <a:sym typeface="Verdana"/>
              </a:rPr>
              <a:t>mathematical induction</a:t>
            </a:r>
            <a:r>
              <a:rPr lang="en-IN" sz="2400">
                <a:solidFill>
                  <a:srgbClr val="000000"/>
                </a:solidFill>
                <a:latin typeface="Verdana"/>
                <a:ea typeface="Verdana"/>
                <a:cs typeface="Verdana"/>
                <a:sym typeface="Verdana"/>
              </a:rPr>
              <a:t>. </a:t>
            </a:r>
            <a:endParaRPr sz="1800"/>
          </a:p>
          <a:p>
            <a:pPr indent="0" lvl="0" marL="0" marR="0" rtl="0" algn="l">
              <a:lnSpc>
                <a:spcPct val="100000"/>
              </a:lnSpc>
              <a:spcBef>
                <a:spcPts val="0"/>
              </a:spcBef>
              <a:spcAft>
                <a:spcPts val="0"/>
              </a:spcAft>
              <a:buNone/>
            </a:pPr>
            <a:r>
              <a:rPr lang="en-IN" sz="2400">
                <a:solidFill>
                  <a:srgbClr val="000000"/>
                </a:solidFill>
                <a:latin typeface="Verdana"/>
                <a:ea typeface="Verdana"/>
                <a:cs typeface="Verdana"/>
                <a:sym typeface="Verdana"/>
              </a:rPr>
              <a:t>That is, we can show that P(n) is true for every positive integer n, where P(n) is the statement that we can reach the n</a:t>
            </a:r>
            <a:r>
              <a:rPr baseline="30000" lang="en-IN" sz="2400">
                <a:solidFill>
                  <a:srgbClr val="000000"/>
                </a:solidFill>
                <a:latin typeface="Verdana"/>
                <a:ea typeface="Verdana"/>
                <a:cs typeface="Verdana"/>
                <a:sym typeface="Verdana"/>
              </a:rPr>
              <a:t>th</a:t>
            </a:r>
            <a:r>
              <a:rPr lang="en-IN" sz="2400">
                <a:solidFill>
                  <a:srgbClr val="000000"/>
                </a:solidFill>
                <a:latin typeface="Verdana"/>
                <a:ea typeface="Verdana"/>
                <a:cs typeface="Verdana"/>
                <a:sym typeface="Verdana"/>
              </a:rPr>
              <a:t> </a:t>
            </a:r>
            <a:r>
              <a:rPr lang="en-IN" sz="2400">
                <a:latin typeface="Verdana"/>
                <a:ea typeface="Verdana"/>
                <a:cs typeface="Verdana"/>
                <a:sym typeface="Verdana"/>
              </a:rPr>
              <a:t>step</a:t>
            </a:r>
            <a:r>
              <a:rPr lang="en-IN" sz="2400">
                <a:solidFill>
                  <a:srgbClr val="000000"/>
                </a:solidFill>
                <a:latin typeface="Verdana"/>
                <a:ea typeface="Verdana"/>
                <a:cs typeface="Verdana"/>
                <a:sym typeface="Verdana"/>
              </a:rPr>
              <a:t> of the ladder.</a:t>
            </a:r>
            <a:endParaRPr sz="1800"/>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1" name="Shape 311"/>
        <p:cNvGrpSpPr/>
        <p:nvPr/>
      </p:nvGrpSpPr>
      <p:grpSpPr>
        <a:xfrm>
          <a:off x="0" y="0"/>
          <a:ext cx="0" cy="0"/>
          <a:chOff x="0" y="0"/>
          <a:chExt cx="0" cy="0"/>
        </a:xfrm>
      </p:grpSpPr>
      <p:sp>
        <p:nvSpPr>
          <p:cNvPr id="312" name="Google Shape;312;p40"/>
          <p:cNvSpPr/>
          <p:nvPr/>
        </p:nvSpPr>
        <p:spPr>
          <a:xfrm>
            <a:off x="271080" y="271080"/>
            <a:ext cx="8596440" cy="592848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None/>
            </a:pPr>
            <a:r>
              <a:rPr b="1" lang="en-IN" sz="2400">
                <a:solidFill>
                  <a:srgbClr val="000000"/>
                </a:solidFill>
                <a:latin typeface="Verdana"/>
                <a:ea typeface="Verdana"/>
                <a:cs typeface="Verdana"/>
                <a:sym typeface="Verdana"/>
              </a:rPr>
              <a:t>Eg:</a:t>
            </a:r>
            <a:r>
              <a:rPr lang="en-IN" sz="2400">
                <a:solidFill>
                  <a:srgbClr val="000000"/>
                </a:solidFill>
                <a:latin typeface="Verdana"/>
                <a:ea typeface="Verdana"/>
                <a:cs typeface="Verdana"/>
                <a:sym typeface="Verdana"/>
              </a:rPr>
              <a:t> Give a recursive definition and a recursive algorithm for computing the greatest common divisor of two nonnegative integers a and b with b &lt; a using Euclid’s </a:t>
            </a:r>
            <a:r>
              <a:rPr lang="en-IN" sz="2400">
                <a:latin typeface="Verdana"/>
                <a:ea typeface="Verdana"/>
                <a:cs typeface="Verdana"/>
                <a:sym typeface="Verdana"/>
              </a:rPr>
              <a:t>theorem on GCD</a:t>
            </a:r>
            <a:r>
              <a:rPr lang="en-IN" sz="2400">
                <a:solidFill>
                  <a:srgbClr val="000000"/>
                </a:solidFill>
                <a:latin typeface="Verdana"/>
                <a:ea typeface="Verdana"/>
                <a:cs typeface="Verdana"/>
                <a:sym typeface="Verdana"/>
              </a:rPr>
              <a:t>.</a:t>
            </a:r>
            <a:endParaRPr sz="1800"/>
          </a:p>
          <a:p>
            <a:pPr indent="0" lvl="0" marL="0" marR="0" rtl="0" algn="l">
              <a:lnSpc>
                <a:spcPct val="100000"/>
              </a:lnSpc>
              <a:spcBef>
                <a:spcPts val="0"/>
              </a:spcBef>
              <a:spcAft>
                <a:spcPts val="0"/>
              </a:spcAft>
              <a:buNone/>
            </a:pPr>
            <a:r>
              <a:t/>
            </a:r>
            <a:endParaRPr sz="1800"/>
          </a:p>
          <a:p>
            <a:pPr indent="0" lvl="0" marL="0" marR="0" rtl="0" algn="l">
              <a:lnSpc>
                <a:spcPct val="100000"/>
              </a:lnSpc>
              <a:spcBef>
                <a:spcPts val="0"/>
              </a:spcBef>
              <a:spcAft>
                <a:spcPts val="0"/>
              </a:spcAft>
              <a:buNone/>
            </a:pPr>
            <a:r>
              <a:rPr lang="en-IN" sz="2400">
                <a:solidFill>
                  <a:srgbClr val="000000"/>
                </a:solidFill>
                <a:latin typeface="Verdana"/>
                <a:ea typeface="Verdana"/>
                <a:cs typeface="Verdana"/>
                <a:sym typeface="Verdana"/>
              </a:rPr>
              <a:t>Recursive definition: </a:t>
            </a:r>
            <a:endParaRPr sz="1800"/>
          </a:p>
          <a:p>
            <a:pPr indent="0" lvl="0" marL="0" marR="0" rtl="0" algn="l">
              <a:lnSpc>
                <a:spcPct val="100000"/>
              </a:lnSpc>
              <a:spcBef>
                <a:spcPts val="0"/>
              </a:spcBef>
              <a:spcAft>
                <a:spcPts val="0"/>
              </a:spcAft>
              <a:buNone/>
            </a:pPr>
            <a:r>
              <a:rPr lang="en-IN" sz="2400">
                <a:solidFill>
                  <a:srgbClr val="000000"/>
                </a:solidFill>
                <a:latin typeface="Verdana"/>
                <a:ea typeface="Verdana"/>
                <a:cs typeface="Verdana"/>
                <a:sym typeface="Verdana"/>
              </a:rPr>
              <a:t>gcd(a, 0) = a, and</a:t>
            </a:r>
            <a:endParaRPr sz="1800"/>
          </a:p>
          <a:p>
            <a:pPr indent="0" lvl="0" marL="0" marR="0" rtl="0" algn="l">
              <a:lnSpc>
                <a:spcPct val="100000"/>
              </a:lnSpc>
              <a:spcBef>
                <a:spcPts val="0"/>
              </a:spcBef>
              <a:spcAft>
                <a:spcPts val="0"/>
              </a:spcAft>
              <a:buNone/>
            </a:pPr>
            <a:r>
              <a:rPr lang="en-IN" sz="2400">
                <a:solidFill>
                  <a:srgbClr val="000000"/>
                </a:solidFill>
                <a:latin typeface="Verdana"/>
                <a:ea typeface="Verdana"/>
                <a:cs typeface="Verdana"/>
                <a:sym typeface="Verdana"/>
              </a:rPr>
              <a:t>gcd(a, b) = gcd(b, a mod b)</a:t>
            </a:r>
            <a:endParaRPr sz="1800"/>
          </a:p>
          <a:p>
            <a:pPr indent="0" lvl="0" marL="0" marR="0" rtl="0" algn="l">
              <a:lnSpc>
                <a:spcPct val="100000"/>
              </a:lnSpc>
              <a:spcBef>
                <a:spcPts val="0"/>
              </a:spcBef>
              <a:spcAft>
                <a:spcPts val="0"/>
              </a:spcAft>
              <a:buNone/>
            </a:pPr>
            <a:r>
              <a:t/>
            </a:r>
            <a:endParaRPr sz="1800"/>
          </a:p>
          <a:p>
            <a:pPr indent="0" lvl="0" marL="0" marR="0" rtl="0" algn="l">
              <a:lnSpc>
                <a:spcPct val="100000"/>
              </a:lnSpc>
              <a:spcBef>
                <a:spcPts val="0"/>
              </a:spcBef>
              <a:spcAft>
                <a:spcPts val="0"/>
              </a:spcAft>
              <a:buNone/>
            </a:pPr>
            <a:r>
              <a:rPr b="1" lang="en-IN" sz="2400">
                <a:solidFill>
                  <a:srgbClr val="000000"/>
                </a:solidFill>
                <a:latin typeface="Courier New"/>
                <a:ea typeface="Courier New"/>
                <a:cs typeface="Courier New"/>
                <a:sym typeface="Courier New"/>
              </a:rPr>
              <a:t>procedure gcd(a, b: nonnegative integers)</a:t>
            </a:r>
            <a:endParaRPr sz="1800"/>
          </a:p>
          <a:p>
            <a:pPr indent="0" lvl="0" marL="0" marR="0" rtl="0" algn="l">
              <a:lnSpc>
                <a:spcPct val="100000"/>
              </a:lnSpc>
              <a:spcBef>
                <a:spcPts val="0"/>
              </a:spcBef>
              <a:spcAft>
                <a:spcPts val="0"/>
              </a:spcAft>
              <a:buNone/>
            </a:pPr>
            <a:r>
              <a:rPr b="1" lang="en-IN" sz="2400">
                <a:solidFill>
                  <a:srgbClr val="000000"/>
                </a:solidFill>
                <a:latin typeface="Courier New"/>
                <a:ea typeface="Courier New"/>
                <a:cs typeface="Courier New"/>
                <a:sym typeface="Courier New"/>
              </a:rPr>
              <a:t>if b = 0 then return a</a:t>
            </a:r>
            <a:endParaRPr sz="1800"/>
          </a:p>
          <a:p>
            <a:pPr indent="0" lvl="0" marL="0" marR="0" rtl="0" algn="l">
              <a:lnSpc>
                <a:spcPct val="100000"/>
              </a:lnSpc>
              <a:spcBef>
                <a:spcPts val="0"/>
              </a:spcBef>
              <a:spcAft>
                <a:spcPts val="0"/>
              </a:spcAft>
              <a:buNone/>
            </a:pPr>
            <a:r>
              <a:rPr b="1" lang="en-IN" sz="2400">
                <a:solidFill>
                  <a:srgbClr val="000000"/>
                </a:solidFill>
                <a:latin typeface="Courier New"/>
                <a:ea typeface="Courier New"/>
                <a:cs typeface="Courier New"/>
                <a:sym typeface="Courier New"/>
              </a:rPr>
              <a:t>else return gcd(b, a mod b)</a:t>
            </a:r>
            <a:endParaRPr sz="1800"/>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6" name="Shape 316"/>
        <p:cNvGrpSpPr/>
        <p:nvPr/>
      </p:nvGrpSpPr>
      <p:grpSpPr>
        <a:xfrm>
          <a:off x="0" y="0"/>
          <a:ext cx="0" cy="0"/>
          <a:chOff x="0" y="0"/>
          <a:chExt cx="0" cy="0"/>
        </a:xfrm>
      </p:grpSpPr>
      <p:sp>
        <p:nvSpPr>
          <p:cNvPr id="317" name="Google Shape;317;p41"/>
          <p:cNvSpPr/>
          <p:nvPr/>
        </p:nvSpPr>
        <p:spPr>
          <a:xfrm>
            <a:off x="271080" y="225000"/>
            <a:ext cx="7666560" cy="597420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None/>
            </a:pPr>
            <a:r>
              <a:rPr b="1" lang="en-IN" sz="2400">
                <a:solidFill>
                  <a:srgbClr val="000000"/>
                </a:solidFill>
                <a:latin typeface="Verdana"/>
                <a:ea typeface="Verdana"/>
                <a:cs typeface="Verdana"/>
                <a:sym typeface="Verdana"/>
              </a:rPr>
              <a:t>Eg:</a:t>
            </a:r>
            <a:r>
              <a:rPr lang="en-IN" sz="2400">
                <a:solidFill>
                  <a:srgbClr val="000000"/>
                </a:solidFill>
                <a:latin typeface="Verdana"/>
                <a:ea typeface="Verdana"/>
                <a:cs typeface="Verdana"/>
                <a:sym typeface="Verdana"/>
              </a:rPr>
              <a:t> Give a recursive definition and a recursive algorithm for finding n</a:t>
            </a:r>
            <a:r>
              <a:rPr baseline="30000" lang="en-IN" sz="2400">
                <a:solidFill>
                  <a:srgbClr val="000000"/>
                </a:solidFill>
                <a:latin typeface="Verdana"/>
                <a:ea typeface="Verdana"/>
                <a:cs typeface="Verdana"/>
                <a:sym typeface="Verdana"/>
              </a:rPr>
              <a:t>th</a:t>
            </a:r>
            <a:r>
              <a:rPr lang="en-IN" sz="2400">
                <a:solidFill>
                  <a:srgbClr val="000000"/>
                </a:solidFill>
                <a:latin typeface="Verdana"/>
                <a:ea typeface="Verdana"/>
                <a:cs typeface="Verdana"/>
                <a:sym typeface="Verdana"/>
              </a:rPr>
              <a:t> number in the fibonacci sequence.</a:t>
            </a:r>
            <a:endParaRPr sz="1800"/>
          </a:p>
          <a:p>
            <a:pPr indent="0" lvl="0" marL="0" marR="0" rtl="0" algn="l">
              <a:lnSpc>
                <a:spcPct val="100000"/>
              </a:lnSpc>
              <a:spcBef>
                <a:spcPts val="0"/>
              </a:spcBef>
              <a:spcAft>
                <a:spcPts val="0"/>
              </a:spcAft>
              <a:buNone/>
            </a:pPr>
            <a:r>
              <a:t/>
            </a:r>
            <a:endParaRPr sz="1800"/>
          </a:p>
          <a:p>
            <a:pPr indent="0" lvl="0" marL="0" marR="0" rtl="0" algn="l">
              <a:lnSpc>
                <a:spcPct val="100000"/>
              </a:lnSpc>
              <a:spcBef>
                <a:spcPts val="0"/>
              </a:spcBef>
              <a:spcAft>
                <a:spcPts val="0"/>
              </a:spcAft>
              <a:buNone/>
            </a:pPr>
            <a:r>
              <a:rPr lang="en-IN" sz="2400">
                <a:solidFill>
                  <a:srgbClr val="000000"/>
                </a:solidFill>
                <a:latin typeface="Verdana"/>
                <a:ea typeface="Verdana"/>
                <a:cs typeface="Verdana"/>
                <a:sym typeface="Verdana"/>
              </a:rPr>
              <a:t>Recursive definition: </a:t>
            </a:r>
            <a:endParaRPr sz="1800"/>
          </a:p>
          <a:p>
            <a:pPr indent="0" lvl="0" marL="0" marR="0" rtl="0" algn="l">
              <a:lnSpc>
                <a:spcPct val="100000"/>
              </a:lnSpc>
              <a:spcBef>
                <a:spcPts val="0"/>
              </a:spcBef>
              <a:spcAft>
                <a:spcPts val="0"/>
              </a:spcAft>
              <a:buNone/>
            </a:pPr>
            <a:r>
              <a:rPr lang="en-IN" sz="2400">
                <a:solidFill>
                  <a:srgbClr val="000000"/>
                </a:solidFill>
                <a:latin typeface="Verdana"/>
                <a:ea typeface="Verdana"/>
                <a:cs typeface="Verdana"/>
                <a:sym typeface="Verdana"/>
              </a:rPr>
              <a:t>f(0) = 0, f(1) = 1, and</a:t>
            </a:r>
            <a:endParaRPr sz="1800"/>
          </a:p>
          <a:p>
            <a:pPr indent="0" lvl="0" marL="0" marR="0" rtl="0" algn="l">
              <a:lnSpc>
                <a:spcPct val="100000"/>
              </a:lnSpc>
              <a:spcBef>
                <a:spcPts val="0"/>
              </a:spcBef>
              <a:spcAft>
                <a:spcPts val="0"/>
              </a:spcAft>
              <a:buNone/>
            </a:pPr>
            <a:r>
              <a:rPr lang="en-IN" sz="2400">
                <a:solidFill>
                  <a:srgbClr val="000000"/>
                </a:solidFill>
                <a:latin typeface="Verdana"/>
                <a:ea typeface="Verdana"/>
                <a:cs typeface="Verdana"/>
                <a:sym typeface="Verdana"/>
              </a:rPr>
              <a:t>f(n) = f(n-1) + f(n-2).</a:t>
            </a:r>
            <a:endParaRPr sz="1800"/>
          </a:p>
          <a:p>
            <a:pPr indent="0" lvl="0" marL="0" marR="0" rtl="0" algn="l">
              <a:lnSpc>
                <a:spcPct val="100000"/>
              </a:lnSpc>
              <a:spcBef>
                <a:spcPts val="0"/>
              </a:spcBef>
              <a:spcAft>
                <a:spcPts val="0"/>
              </a:spcAft>
              <a:buNone/>
            </a:pPr>
            <a:r>
              <a:t/>
            </a:r>
            <a:endParaRPr sz="1800"/>
          </a:p>
          <a:p>
            <a:pPr indent="0" lvl="0" marL="0" marR="0" rtl="0" algn="l">
              <a:lnSpc>
                <a:spcPct val="100000"/>
              </a:lnSpc>
              <a:spcBef>
                <a:spcPts val="0"/>
              </a:spcBef>
              <a:spcAft>
                <a:spcPts val="0"/>
              </a:spcAft>
              <a:buNone/>
            </a:pPr>
            <a:r>
              <a:rPr b="1" lang="en-IN" sz="2400">
                <a:solidFill>
                  <a:srgbClr val="000000"/>
                </a:solidFill>
                <a:latin typeface="Courier New"/>
                <a:ea typeface="Courier New"/>
                <a:cs typeface="Courier New"/>
                <a:sym typeface="Courier New"/>
              </a:rPr>
              <a:t>procedure f(n: nonnegative </a:t>
            </a:r>
            <a:endParaRPr sz="1800"/>
          </a:p>
          <a:p>
            <a:pPr indent="0" lvl="0" marL="0" marR="0" rtl="0" algn="l">
              <a:lnSpc>
                <a:spcPct val="100000"/>
              </a:lnSpc>
              <a:spcBef>
                <a:spcPts val="0"/>
              </a:spcBef>
              <a:spcAft>
                <a:spcPts val="0"/>
              </a:spcAft>
              <a:buNone/>
            </a:pPr>
            <a:r>
              <a:rPr b="1" lang="en-IN" sz="2400">
                <a:solidFill>
                  <a:srgbClr val="000000"/>
                </a:solidFill>
                <a:latin typeface="Courier New"/>
                <a:ea typeface="Courier New"/>
                <a:cs typeface="Courier New"/>
                <a:sym typeface="Courier New"/>
              </a:rPr>
              <a:t>integer)</a:t>
            </a:r>
            <a:endParaRPr sz="1800"/>
          </a:p>
          <a:p>
            <a:pPr indent="0" lvl="0" marL="0" marR="0" rtl="0" algn="l">
              <a:lnSpc>
                <a:spcPct val="100000"/>
              </a:lnSpc>
              <a:spcBef>
                <a:spcPts val="0"/>
              </a:spcBef>
              <a:spcAft>
                <a:spcPts val="0"/>
              </a:spcAft>
              <a:buNone/>
            </a:pPr>
            <a:r>
              <a:rPr b="1" lang="en-IN" sz="2400">
                <a:solidFill>
                  <a:srgbClr val="000000"/>
                </a:solidFill>
                <a:latin typeface="Courier New"/>
                <a:ea typeface="Courier New"/>
                <a:cs typeface="Courier New"/>
                <a:sym typeface="Courier New"/>
              </a:rPr>
              <a:t>if n = 0 then return 0</a:t>
            </a:r>
            <a:endParaRPr sz="1800"/>
          </a:p>
          <a:p>
            <a:pPr indent="0" lvl="0" marL="0" marR="0" rtl="0" algn="l">
              <a:lnSpc>
                <a:spcPct val="100000"/>
              </a:lnSpc>
              <a:spcBef>
                <a:spcPts val="0"/>
              </a:spcBef>
              <a:spcAft>
                <a:spcPts val="0"/>
              </a:spcAft>
              <a:buNone/>
            </a:pPr>
            <a:r>
              <a:rPr b="1" lang="en-IN" sz="2400">
                <a:solidFill>
                  <a:srgbClr val="000000"/>
                </a:solidFill>
                <a:latin typeface="Courier New"/>
                <a:ea typeface="Courier New"/>
                <a:cs typeface="Courier New"/>
                <a:sym typeface="Courier New"/>
              </a:rPr>
              <a:t>else if n = 1 then return 1</a:t>
            </a:r>
            <a:endParaRPr sz="1800"/>
          </a:p>
          <a:p>
            <a:pPr indent="0" lvl="0" marL="0" marR="0" rtl="0" algn="l">
              <a:lnSpc>
                <a:spcPct val="100000"/>
              </a:lnSpc>
              <a:spcBef>
                <a:spcPts val="0"/>
              </a:spcBef>
              <a:spcAft>
                <a:spcPts val="0"/>
              </a:spcAft>
              <a:buNone/>
            </a:pPr>
            <a:r>
              <a:rPr b="1" lang="en-IN" sz="2400">
                <a:solidFill>
                  <a:srgbClr val="000000"/>
                </a:solidFill>
                <a:latin typeface="Courier New"/>
                <a:ea typeface="Courier New"/>
                <a:cs typeface="Courier New"/>
                <a:sym typeface="Courier New"/>
              </a:rPr>
              <a:t>else return f(n-1) + f(n-2)</a:t>
            </a:r>
            <a:endParaRPr sz="1800"/>
          </a:p>
        </p:txBody>
      </p:sp>
      <p:pic>
        <p:nvPicPr>
          <p:cNvPr id="318" name="Google Shape;318;p41"/>
          <p:cNvPicPr preferRelativeResize="0"/>
          <p:nvPr/>
        </p:nvPicPr>
        <p:blipFill rotWithShape="1">
          <a:blip r:embed="rId3">
            <a:alphaModFix/>
          </a:blip>
          <a:srcRect b="0" l="0" r="0" t="0"/>
          <a:stretch/>
        </p:blipFill>
        <p:spPr>
          <a:xfrm>
            <a:off x="5473440" y="1918800"/>
            <a:ext cx="3669480" cy="3617640"/>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2" name="Shape 322"/>
        <p:cNvGrpSpPr/>
        <p:nvPr/>
      </p:nvGrpSpPr>
      <p:grpSpPr>
        <a:xfrm>
          <a:off x="0" y="0"/>
          <a:ext cx="0" cy="0"/>
          <a:chOff x="0" y="0"/>
          <a:chExt cx="0" cy="0"/>
        </a:xfrm>
      </p:grpSpPr>
      <p:sp>
        <p:nvSpPr>
          <p:cNvPr id="323" name="Google Shape;323;p42"/>
          <p:cNvSpPr/>
          <p:nvPr/>
        </p:nvSpPr>
        <p:spPr>
          <a:xfrm>
            <a:off x="271080" y="271080"/>
            <a:ext cx="8596440" cy="592848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None/>
            </a:pPr>
            <a:r>
              <a:rPr b="1" lang="en-IN" sz="2400">
                <a:solidFill>
                  <a:srgbClr val="000000"/>
                </a:solidFill>
                <a:latin typeface="Verdana"/>
                <a:ea typeface="Verdana"/>
                <a:cs typeface="Verdana"/>
                <a:sym typeface="Verdana"/>
              </a:rPr>
              <a:t>Recurrence Relations</a:t>
            </a:r>
            <a:endParaRPr sz="1800"/>
          </a:p>
          <a:p>
            <a:pPr indent="0" lvl="0" marL="0" marR="0" rtl="0" algn="l">
              <a:lnSpc>
                <a:spcPct val="100000"/>
              </a:lnSpc>
              <a:spcBef>
                <a:spcPts val="0"/>
              </a:spcBef>
              <a:spcAft>
                <a:spcPts val="0"/>
              </a:spcAft>
              <a:buNone/>
            </a:pPr>
            <a:r>
              <a:t/>
            </a:r>
            <a:endParaRPr sz="1800"/>
          </a:p>
          <a:p>
            <a:pPr indent="0" lvl="0" marL="0" marR="0" rtl="0" algn="l">
              <a:lnSpc>
                <a:spcPct val="100000"/>
              </a:lnSpc>
              <a:spcBef>
                <a:spcPts val="0"/>
              </a:spcBef>
              <a:spcAft>
                <a:spcPts val="0"/>
              </a:spcAft>
              <a:buNone/>
            </a:pPr>
            <a:r>
              <a:rPr lang="en-IN" sz="2400">
                <a:solidFill>
                  <a:srgbClr val="000000"/>
                </a:solidFill>
                <a:latin typeface="Verdana"/>
                <a:ea typeface="Verdana"/>
                <a:cs typeface="Verdana"/>
                <a:sym typeface="Verdana"/>
              </a:rPr>
              <a:t>A recurrence relation for the sequence {a</a:t>
            </a:r>
            <a:r>
              <a:rPr baseline="-25000" lang="en-IN" sz="2400">
                <a:solidFill>
                  <a:srgbClr val="000000"/>
                </a:solidFill>
                <a:latin typeface="Verdana"/>
                <a:ea typeface="Verdana"/>
                <a:cs typeface="Verdana"/>
                <a:sym typeface="Verdana"/>
              </a:rPr>
              <a:t>n</a:t>
            </a:r>
            <a:r>
              <a:rPr lang="en-IN" sz="2400">
                <a:solidFill>
                  <a:srgbClr val="000000"/>
                </a:solidFill>
                <a:latin typeface="Verdana"/>
                <a:ea typeface="Verdana"/>
                <a:cs typeface="Verdana"/>
                <a:sym typeface="Verdana"/>
              </a:rPr>
              <a:t>} is an equation that expresses a</a:t>
            </a:r>
            <a:r>
              <a:rPr baseline="-25000" lang="en-IN" sz="2400">
                <a:solidFill>
                  <a:srgbClr val="000000"/>
                </a:solidFill>
                <a:latin typeface="Verdana"/>
                <a:ea typeface="Verdana"/>
                <a:cs typeface="Verdana"/>
                <a:sym typeface="Verdana"/>
              </a:rPr>
              <a:t>n </a:t>
            </a:r>
            <a:r>
              <a:rPr lang="en-IN" sz="2400">
                <a:solidFill>
                  <a:srgbClr val="000000"/>
                </a:solidFill>
                <a:latin typeface="Verdana"/>
                <a:ea typeface="Verdana"/>
                <a:cs typeface="Verdana"/>
                <a:sym typeface="Verdana"/>
              </a:rPr>
              <a:t>in terms of one or more of the previous terms of the sequence, namely, a</a:t>
            </a:r>
            <a:r>
              <a:rPr baseline="-25000" lang="en-IN" sz="2400">
                <a:solidFill>
                  <a:srgbClr val="000000"/>
                </a:solidFill>
                <a:latin typeface="Verdana"/>
                <a:ea typeface="Verdana"/>
                <a:cs typeface="Verdana"/>
                <a:sym typeface="Verdana"/>
              </a:rPr>
              <a:t>n</a:t>
            </a:r>
            <a:r>
              <a:rPr baseline="-25000" lang="en-IN" sz="2400">
                <a:solidFill>
                  <a:srgbClr val="000000"/>
                </a:solidFill>
                <a:latin typeface="Verdana"/>
                <a:ea typeface="Verdana"/>
                <a:cs typeface="Verdana"/>
                <a:sym typeface="Verdana"/>
              </a:rPr>
              <a:t>0</a:t>
            </a:r>
            <a:r>
              <a:rPr lang="en-IN" sz="2400">
                <a:solidFill>
                  <a:srgbClr val="000000"/>
                </a:solidFill>
                <a:latin typeface="Verdana"/>
                <a:ea typeface="Verdana"/>
                <a:cs typeface="Verdana"/>
                <a:sym typeface="Verdana"/>
              </a:rPr>
              <a:t>, a</a:t>
            </a:r>
            <a:r>
              <a:rPr baseline="-25000" lang="en-IN" sz="2400">
                <a:solidFill>
                  <a:srgbClr val="000000"/>
                </a:solidFill>
                <a:latin typeface="Verdana"/>
                <a:ea typeface="Verdana"/>
                <a:cs typeface="Verdana"/>
                <a:sym typeface="Verdana"/>
              </a:rPr>
              <a:t>n</a:t>
            </a:r>
            <a:r>
              <a:rPr baseline="-25000" lang="en-IN" sz="2400">
                <a:solidFill>
                  <a:srgbClr val="000000"/>
                </a:solidFill>
                <a:latin typeface="Verdana"/>
                <a:ea typeface="Verdana"/>
                <a:cs typeface="Verdana"/>
                <a:sym typeface="Verdana"/>
              </a:rPr>
              <a:t>1</a:t>
            </a:r>
            <a:r>
              <a:rPr lang="en-IN" sz="2400">
                <a:solidFill>
                  <a:srgbClr val="000000"/>
                </a:solidFill>
                <a:latin typeface="Verdana"/>
                <a:ea typeface="Verdana"/>
                <a:cs typeface="Verdana"/>
                <a:sym typeface="Verdana"/>
              </a:rPr>
              <a:t>, …, a</a:t>
            </a:r>
            <a:r>
              <a:rPr baseline="-25000" lang="en-IN" sz="2400">
                <a:solidFill>
                  <a:srgbClr val="000000"/>
                </a:solidFill>
                <a:latin typeface="Verdana"/>
                <a:ea typeface="Verdana"/>
                <a:cs typeface="Verdana"/>
                <a:sym typeface="Verdana"/>
              </a:rPr>
              <a:t>n-1</a:t>
            </a:r>
            <a:r>
              <a:rPr lang="en-IN" sz="2400">
                <a:solidFill>
                  <a:srgbClr val="000000"/>
                </a:solidFill>
                <a:latin typeface="Verdana"/>
                <a:ea typeface="Verdana"/>
                <a:cs typeface="Verdana"/>
                <a:sym typeface="Verdana"/>
              </a:rPr>
              <a:t>, for all integers n with n ≥ n</a:t>
            </a:r>
            <a:r>
              <a:rPr baseline="-25000" lang="en-IN" sz="2400">
                <a:solidFill>
                  <a:srgbClr val="000000"/>
                </a:solidFill>
                <a:latin typeface="Verdana"/>
                <a:ea typeface="Verdana"/>
                <a:cs typeface="Verdana"/>
                <a:sym typeface="Verdana"/>
              </a:rPr>
              <a:t>0</a:t>
            </a:r>
            <a:r>
              <a:rPr lang="en-IN" sz="2400">
                <a:solidFill>
                  <a:srgbClr val="000000"/>
                </a:solidFill>
                <a:latin typeface="Verdana"/>
                <a:ea typeface="Verdana"/>
                <a:cs typeface="Verdana"/>
                <a:sym typeface="Verdana"/>
              </a:rPr>
              <a:t>, where n</a:t>
            </a:r>
            <a:r>
              <a:rPr baseline="-25000" lang="en-IN" sz="2400">
                <a:solidFill>
                  <a:srgbClr val="000000"/>
                </a:solidFill>
                <a:latin typeface="Verdana"/>
                <a:ea typeface="Verdana"/>
                <a:cs typeface="Verdana"/>
                <a:sym typeface="Verdana"/>
              </a:rPr>
              <a:t>0</a:t>
            </a:r>
            <a:r>
              <a:rPr lang="en-IN" sz="2400">
                <a:solidFill>
                  <a:srgbClr val="000000"/>
                </a:solidFill>
                <a:latin typeface="Verdana"/>
                <a:ea typeface="Verdana"/>
                <a:cs typeface="Verdana"/>
                <a:sym typeface="Verdana"/>
              </a:rPr>
              <a:t> is a nonnegative integer.</a:t>
            </a:r>
            <a:endParaRPr sz="1800"/>
          </a:p>
          <a:p>
            <a:pPr indent="0" lvl="0" marL="0" marR="0" rtl="0" algn="l">
              <a:lnSpc>
                <a:spcPct val="100000"/>
              </a:lnSpc>
              <a:spcBef>
                <a:spcPts val="0"/>
              </a:spcBef>
              <a:spcAft>
                <a:spcPts val="0"/>
              </a:spcAft>
              <a:buNone/>
            </a:pPr>
            <a:r>
              <a:t/>
            </a:r>
            <a:endParaRPr sz="1800"/>
          </a:p>
          <a:p>
            <a:pPr indent="0" lvl="0" marL="0" marR="0" rtl="0" algn="l">
              <a:lnSpc>
                <a:spcPct val="100000"/>
              </a:lnSpc>
              <a:spcBef>
                <a:spcPts val="0"/>
              </a:spcBef>
              <a:spcAft>
                <a:spcPts val="0"/>
              </a:spcAft>
              <a:buNone/>
            </a:pPr>
            <a:r>
              <a:rPr lang="en-IN" sz="2400">
                <a:solidFill>
                  <a:srgbClr val="000000"/>
                </a:solidFill>
                <a:latin typeface="Verdana"/>
                <a:ea typeface="Verdana"/>
                <a:cs typeface="Verdana"/>
                <a:sym typeface="Verdana"/>
              </a:rPr>
              <a:t>A sequence is called a solution of a recurrence relation if its terms satisfy the recurrence relation.</a:t>
            </a:r>
            <a:endParaRPr sz="1800"/>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7" name="Shape 327"/>
        <p:cNvGrpSpPr/>
        <p:nvPr/>
      </p:nvGrpSpPr>
      <p:grpSpPr>
        <a:xfrm>
          <a:off x="0" y="0"/>
          <a:ext cx="0" cy="0"/>
          <a:chOff x="0" y="0"/>
          <a:chExt cx="0" cy="0"/>
        </a:xfrm>
      </p:grpSpPr>
      <p:sp>
        <p:nvSpPr>
          <p:cNvPr id="328" name="Google Shape;328;p43"/>
          <p:cNvSpPr/>
          <p:nvPr/>
        </p:nvSpPr>
        <p:spPr>
          <a:xfrm>
            <a:off x="271080" y="271080"/>
            <a:ext cx="8596440" cy="5928480"/>
          </a:xfrm>
          <a:prstGeom prst="rect">
            <a:avLst/>
          </a:prstGeom>
          <a:noFill/>
          <a:ln>
            <a:noFill/>
          </a:ln>
        </p:spPr>
        <p:txBody>
          <a:bodyPr anchorCtr="0" anchor="t" bIns="91425" lIns="90000" spcFirstLastPara="1" rIns="90000" wrap="square" tIns="91425">
            <a:noAutofit/>
          </a:bodyPr>
          <a:lstStyle/>
          <a:p>
            <a:pPr indent="0" lvl="0" marL="0" marR="0" rtl="0" algn="l">
              <a:lnSpc>
                <a:spcPct val="150000"/>
              </a:lnSpc>
              <a:spcBef>
                <a:spcPts val="0"/>
              </a:spcBef>
              <a:spcAft>
                <a:spcPts val="0"/>
              </a:spcAft>
              <a:buNone/>
            </a:pPr>
            <a:r>
              <a:rPr b="1" lang="en-IN" sz="2400">
                <a:solidFill>
                  <a:srgbClr val="000000"/>
                </a:solidFill>
                <a:latin typeface="Verdana"/>
                <a:ea typeface="Verdana"/>
                <a:cs typeface="Verdana"/>
                <a:sym typeface="Verdana"/>
              </a:rPr>
              <a:t>Eg:</a:t>
            </a:r>
            <a:r>
              <a:rPr lang="en-IN" sz="2400">
                <a:solidFill>
                  <a:srgbClr val="000000"/>
                </a:solidFill>
                <a:latin typeface="Verdana"/>
                <a:ea typeface="Verdana"/>
                <a:cs typeface="Verdana"/>
                <a:sym typeface="Verdana"/>
              </a:rPr>
              <a:t> Let {a</a:t>
            </a:r>
            <a:r>
              <a:rPr baseline="-25000" lang="en-IN" sz="2400">
                <a:solidFill>
                  <a:srgbClr val="000000"/>
                </a:solidFill>
                <a:latin typeface="Verdana"/>
                <a:ea typeface="Verdana"/>
                <a:cs typeface="Verdana"/>
                <a:sym typeface="Verdana"/>
              </a:rPr>
              <a:t>n</a:t>
            </a:r>
            <a:r>
              <a:rPr lang="en-IN" sz="2400">
                <a:solidFill>
                  <a:srgbClr val="000000"/>
                </a:solidFill>
                <a:latin typeface="Verdana"/>
                <a:ea typeface="Verdana"/>
                <a:cs typeface="Verdana"/>
                <a:sym typeface="Verdana"/>
              </a:rPr>
              <a:t>} be a sequence that satisfies the recurrence relation a</a:t>
            </a:r>
            <a:r>
              <a:rPr baseline="-25000" lang="en-IN" sz="2400">
                <a:solidFill>
                  <a:srgbClr val="000000"/>
                </a:solidFill>
                <a:latin typeface="Verdana"/>
                <a:ea typeface="Verdana"/>
                <a:cs typeface="Verdana"/>
                <a:sym typeface="Verdana"/>
              </a:rPr>
              <a:t>n</a:t>
            </a:r>
            <a:r>
              <a:rPr lang="en-IN" sz="2400">
                <a:solidFill>
                  <a:srgbClr val="000000"/>
                </a:solidFill>
                <a:latin typeface="Verdana"/>
                <a:ea typeface="Verdana"/>
                <a:cs typeface="Verdana"/>
                <a:sym typeface="Verdana"/>
              </a:rPr>
              <a:t> = a</a:t>
            </a:r>
            <a:r>
              <a:rPr baseline="-25000" lang="en-IN" sz="2400">
                <a:solidFill>
                  <a:srgbClr val="000000"/>
                </a:solidFill>
                <a:latin typeface="Verdana"/>
                <a:ea typeface="Verdana"/>
                <a:cs typeface="Verdana"/>
                <a:sym typeface="Verdana"/>
              </a:rPr>
              <a:t>n-1</a:t>
            </a:r>
            <a:r>
              <a:rPr lang="en-IN" sz="2400">
                <a:solidFill>
                  <a:srgbClr val="000000"/>
                </a:solidFill>
                <a:latin typeface="Verdana"/>
                <a:ea typeface="Verdana"/>
                <a:cs typeface="Verdana"/>
                <a:sym typeface="Verdana"/>
              </a:rPr>
              <a:t> - a</a:t>
            </a:r>
            <a:r>
              <a:rPr baseline="-25000" lang="en-IN" sz="2400">
                <a:solidFill>
                  <a:srgbClr val="000000"/>
                </a:solidFill>
                <a:latin typeface="Verdana"/>
                <a:ea typeface="Verdana"/>
                <a:cs typeface="Verdana"/>
                <a:sym typeface="Verdana"/>
              </a:rPr>
              <a:t>n-2</a:t>
            </a:r>
            <a:r>
              <a:rPr lang="en-IN" sz="2400">
                <a:solidFill>
                  <a:srgbClr val="000000"/>
                </a:solidFill>
                <a:latin typeface="Verdana"/>
                <a:ea typeface="Verdana"/>
                <a:cs typeface="Verdana"/>
                <a:sym typeface="Verdana"/>
              </a:rPr>
              <a:t> for n = 2, 3, …, and suppose that a</a:t>
            </a:r>
            <a:r>
              <a:rPr baseline="-25000" lang="en-IN" sz="2400">
                <a:solidFill>
                  <a:srgbClr val="000000"/>
                </a:solidFill>
                <a:latin typeface="Verdana"/>
                <a:ea typeface="Verdana"/>
                <a:cs typeface="Verdana"/>
                <a:sym typeface="Verdana"/>
              </a:rPr>
              <a:t>0</a:t>
            </a:r>
            <a:r>
              <a:rPr lang="en-IN" sz="2400">
                <a:solidFill>
                  <a:srgbClr val="000000"/>
                </a:solidFill>
                <a:latin typeface="Verdana"/>
                <a:ea typeface="Verdana"/>
                <a:cs typeface="Verdana"/>
                <a:sym typeface="Verdana"/>
              </a:rPr>
              <a:t> = 3 and a</a:t>
            </a:r>
            <a:r>
              <a:rPr baseline="-25000" lang="en-IN" sz="2400">
                <a:solidFill>
                  <a:srgbClr val="000000"/>
                </a:solidFill>
                <a:latin typeface="Verdana"/>
                <a:ea typeface="Verdana"/>
                <a:cs typeface="Verdana"/>
                <a:sym typeface="Verdana"/>
              </a:rPr>
              <a:t>1</a:t>
            </a:r>
            <a:r>
              <a:rPr lang="en-IN" sz="2400">
                <a:solidFill>
                  <a:srgbClr val="000000"/>
                </a:solidFill>
                <a:latin typeface="Verdana"/>
                <a:ea typeface="Verdana"/>
                <a:cs typeface="Verdana"/>
                <a:sym typeface="Verdana"/>
              </a:rPr>
              <a:t> = 5. What are a</a:t>
            </a:r>
            <a:r>
              <a:rPr baseline="-25000" lang="en-IN" sz="2400">
                <a:solidFill>
                  <a:srgbClr val="000000"/>
                </a:solidFill>
                <a:latin typeface="Verdana"/>
                <a:ea typeface="Verdana"/>
                <a:cs typeface="Verdana"/>
                <a:sym typeface="Verdana"/>
              </a:rPr>
              <a:t>2</a:t>
            </a:r>
            <a:r>
              <a:rPr lang="en-IN" sz="2400">
                <a:solidFill>
                  <a:srgbClr val="000000"/>
                </a:solidFill>
                <a:latin typeface="Verdana"/>
                <a:ea typeface="Verdana"/>
                <a:cs typeface="Verdana"/>
                <a:sym typeface="Verdana"/>
              </a:rPr>
              <a:t> and a</a:t>
            </a:r>
            <a:r>
              <a:rPr baseline="-25000" lang="en-IN" sz="2400">
                <a:solidFill>
                  <a:srgbClr val="000000"/>
                </a:solidFill>
                <a:latin typeface="Verdana"/>
                <a:ea typeface="Verdana"/>
                <a:cs typeface="Verdana"/>
                <a:sym typeface="Verdana"/>
              </a:rPr>
              <a:t>5</a:t>
            </a:r>
            <a:r>
              <a:rPr lang="en-IN" sz="2400">
                <a:solidFill>
                  <a:srgbClr val="000000"/>
                </a:solidFill>
                <a:latin typeface="Verdana"/>
                <a:ea typeface="Verdana"/>
                <a:cs typeface="Verdana"/>
                <a:sym typeface="Verdana"/>
              </a:rPr>
              <a:t>?</a:t>
            </a:r>
            <a:endParaRPr sz="1800"/>
          </a:p>
          <a:p>
            <a:pPr indent="0" lvl="0" marL="0" marR="0" rtl="0" algn="l">
              <a:lnSpc>
                <a:spcPct val="150000"/>
              </a:lnSpc>
              <a:spcBef>
                <a:spcPts val="0"/>
              </a:spcBef>
              <a:spcAft>
                <a:spcPts val="0"/>
              </a:spcAft>
              <a:buNone/>
            </a:pPr>
            <a:r>
              <a:t/>
            </a:r>
            <a:endParaRPr sz="1800"/>
          </a:p>
          <a:p>
            <a:pPr indent="0" lvl="0" marL="0" marR="0" rtl="0" algn="l">
              <a:lnSpc>
                <a:spcPct val="150000"/>
              </a:lnSpc>
              <a:spcBef>
                <a:spcPts val="0"/>
              </a:spcBef>
              <a:spcAft>
                <a:spcPts val="0"/>
              </a:spcAft>
              <a:buNone/>
            </a:pPr>
            <a:r>
              <a:rPr b="1" lang="en-IN" sz="2400">
                <a:solidFill>
                  <a:srgbClr val="000000"/>
                </a:solidFill>
                <a:latin typeface="Verdana"/>
                <a:ea typeface="Verdana"/>
                <a:cs typeface="Verdana"/>
                <a:sym typeface="Verdana"/>
              </a:rPr>
              <a:t>Solution:</a:t>
            </a:r>
            <a:endParaRPr sz="1800"/>
          </a:p>
          <a:p>
            <a:pPr indent="0" lvl="0" marL="0" marR="0" rtl="0" algn="l">
              <a:lnSpc>
                <a:spcPct val="150000"/>
              </a:lnSpc>
              <a:spcBef>
                <a:spcPts val="0"/>
              </a:spcBef>
              <a:spcAft>
                <a:spcPts val="0"/>
              </a:spcAft>
              <a:buNone/>
            </a:pPr>
            <a:r>
              <a:rPr lang="en-IN" sz="2400">
                <a:solidFill>
                  <a:srgbClr val="000000"/>
                </a:solidFill>
                <a:latin typeface="Verdana"/>
                <a:ea typeface="Verdana"/>
                <a:cs typeface="Verdana"/>
                <a:sym typeface="Verdana"/>
              </a:rPr>
              <a:t>a</a:t>
            </a:r>
            <a:r>
              <a:rPr baseline="-25000" lang="en-IN" sz="2400">
                <a:solidFill>
                  <a:srgbClr val="000000"/>
                </a:solidFill>
                <a:latin typeface="Verdana"/>
                <a:ea typeface="Verdana"/>
                <a:cs typeface="Verdana"/>
                <a:sym typeface="Verdana"/>
              </a:rPr>
              <a:t>2</a:t>
            </a:r>
            <a:r>
              <a:rPr lang="en-IN" sz="2400">
                <a:solidFill>
                  <a:srgbClr val="000000"/>
                </a:solidFill>
                <a:latin typeface="Verdana"/>
                <a:ea typeface="Verdana"/>
                <a:cs typeface="Verdana"/>
                <a:sym typeface="Verdana"/>
              </a:rPr>
              <a:t> = 5 - 3 = 2</a:t>
            </a:r>
            <a:endParaRPr sz="1800"/>
          </a:p>
          <a:p>
            <a:pPr indent="0" lvl="0" marL="0" marR="0" rtl="0" algn="l">
              <a:lnSpc>
                <a:spcPct val="150000"/>
              </a:lnSpc>
              <a:spcBef>
                <a:spcPts val="0"/>
              </a:spcBef>
              <a:spcAft>
                <a:spcPts val="0"/>
              </a:spcAft>
              <a:buNone/>
            </a:pPr>
            <a:r>
              <a:rPr lang="en-IN" sz="2400">
                <a:solidFill>
                  <a:srgbClr val="000000"/>
                </a:solidFill>
                <a:latin typeface="Verdana"/>
                <a:ea typeface="Verdana"/>
                <a:cs typeface="Verdana"/>
                <a:sym typeface="Verdana"/>
              </a:rPr>
              <a:t>a</a:t>
            </a:r>
            <a:r>
              <a:rPr baseline="-25000" lang="en-IN" sz="2400">
                <a:solidFill>
                  <a:srgbClr val="000000"/>
                </a:solidFill>
                <a:latin typeface="Verdana"/>
                <a:ea typeface="Verdana"/>
                <a:cs typeface="Verdana"/>
                <a:sym typeface="Verdana"/>
              </a:rPr>
              <a:t>3</a:t>
            </a:r>
            <a:r>
              <a:rPr lang="en-IN" sz="2400">
                <a:solidFill>
                  <a:srgbClr val="000000"/>
                </a:solidFill>
                <a:latin typeface="Verdana"/>
                <a:ea typeface="Verdana"/>
                <a:cs typeface="Verdana"/>
                <a:sym typeface="Verdana"/>
              </a:rPr>
              <a:t> = 2 - 5 = -3</a:t>
            </a:r>
            <a:endParaRPr sz="1800"/>
          </a:p>
          <a:p>
            <a:pPr indent="0" lvl="0" marL="0" marR="0" rtl="0" algn="l">
              <a:lnSpc>
                <a:spcPct val="150000"/>
              </a:lnSpc>
              <a:spcBef>
                <a:spcPts val="0"/>
              </a:spcBef>
              <a:spcAft>
                <a:spcPts val="0"/>
              </a:spcAft>
              <a:buNone/>
            </a:pPr>
            <a:r>
              <a:rPr lang="en-IN" sz="2400">
                <a:solidFill>
                  <a:srgbClr val="000000"/>
                </a:solidFill>
                <a:latin typeface="Verdana"/>
                <a:ea typeface="Verdana"/>
                <a:cs typeface="Verdana"/>
                <a:sym typeface="Verdana"/>
              </a:rPr>
              <a:t>a</a:t>
            </a:r>
            <a:r>
              <a:rPr baseline="-25000" lang="en-IN" sz="2400">
                <a:solidFill>
                  <a:srgbClr val="000000"/>
                </a:solidFill>
                <a:latin typeface="Verdana"/>
                <a:ea typeface="Verdana"/>
                <a:cs typeface="Verdana"/>
                <a:sym typeface="Verdana"/>
              </a:rPr>
              <a:t>4</a:t>
            </a:r>
            <a:r>
              <a:rPr lang="en-IN" sz="2400">
                <a:solidFill>
                  <a:srgbClr val="000000"/>
                </a:solidFill>
                <a:latin typeface="Verdana"/>
                <a:ea typeface="Verdana"/>
                <a:cs typeface="Verdana"/>
                <a:sym typeface="Verdana"/>
              </a:rPr>
              <a:t> = -3 - 2 = -5</a:t>
            </a:r>
            <a:endParaRPr sz="1800"/>
          </a:p>
          <a:p>
            <a:pPr indent="0" lvl="0" marL="0" marR="0" rtl="0" algn="l">
              <a:lnSpc>
                <a:spcPct val="150000"/>
              </a:lnSpc>
              <a:spcBef>
                <a:spcPts val="0"/>
              </a:spcBef>
              <a:spcAft>
                <a:spcPts val="0"/>
              </a:spcAft>
              <a:buNone/>
            </a:pPr>
            <a:r>
              <a:rPr lang="en-IN" sz="2400">
                <a:solidFill>
                  <a:srgbClr val="000000"/>
                </a:solidFill>
                <a:latin typeface="Verdana"/>
                <a:ea typeface="Verdana"/>
                <a:cs typeface="Verdana"/>
                <a:sym typeface="Verdana"/>
              </a:rPr>
              <a:t>a</a:t>
            </a:r>
            <a:r>
              <a:rPr baseline="-25000" lang="en-IN" sz="2400">
                <a:solidFill>
                  <a:srgbClr val="000000"/>
                </a:solidFill>
                <a:latin typeface="Verdana"/>
                <a:ea typeface="Verdana"/>
                <a:cs typeface="Verdana"/>
                <a:sym typeface="Verdana"/>
              </a:rPr>
              <a:t>5</a:t>
            </a:r>
            <a:r>
              <a:rPr lang="en-IN" sz="2400">
                <a:solidFill>
                  <a:srgbClr val="000000"/>
                </a:solidFill>
                <a:latin typeface="Verdana"/>
                <a:ea typeface="Verdana"/>
                <a:cs typeface="Verdana"/>
                <a:sym typeface="Verdana"/>
              </a:rPr>
              <a:t> = -5 - (-3) = -2</a:t>
            </a:r>
            <a:endParaRPr sz="1800"/>
          </a:p>
          <a:p>
            <a:pPr indent="0" lvl="0" marL="0" marR="0" rtl="0" algn="l">
              <a:lnSpc>
                <a:spcPct val="150000"/>
              </a:lnSpc>
              <a:spcBef>
                <a:spcPts val="0"/>
              </a:spcBef>
              <a:spcAft>
                <a:spcPts val="0"/>
              </a:spcAft>
              <a:buNone/>
            </a:pPr>
            <a:r>
              <a:t/>
            </a:r>
            <a:endParaRPr sz="1800"/>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2" name="Shape 332"/>
        <p:cNvGrpSpPr/>
        <p:nvPr/>
      </p:nvGrpSpPr>
      <p:grpSpPr>
        <a:xfrm>
          <a:off x="0" y="0"/>
          <a:ext cx="0" cy="0"/>
          <a:chOff x="0" y="0"/>
          <a:chExt cx="0" cy="0"/>
        </a:xfrm>
      </p:grpSpPr>
      <p:sp>
        <p:nvSpPr>
          <p:cNvPr id="333" name="Google Shape;333;p44"/>
          <p:cNvSpPr/>
          <p:nvPr/>
        </p:nvSpPr>
        <p:spPr>
          <a:xfrm>
            <a:off x="271080" y="271080"/>
            <a:ext cx="8596440" cy="5928480"/>
          </a:xfrm>
          <a:prstGeom prst="rect">
            <a:avLst/>
          </a:prstGeom>
          <a:noFill/>
          <a:ln>
            <a:noFill/>
          </a:ln>
        </p:spPr>
        <p:txBody>
          <a:bodyPr anchorCtr="0" anchor="t" bIns="91425" lIns="90000" spcFirstLastPara="1" rIns="90000" wrap="square" tIns="91425">
            <a:noAutofit/>
          </a:bodyPr>
          <a:lstStyle/>
          <a:p>
            <a:pPr indent="0" lvl="0" marL="0" marR="0" rtl="0" algn="l">
              <a:lnSpc>
                <a:spcPct val="150000"/>
              </a:lnSpc>
              <a:spcBef>
                <a:spcPts val="0"/>
              </a:spcBef>
              <a:spcAft>
                <a:spcPts val="0"/>
              </a:spcAft>
              <a:buNone/>
            </a:pPr>
            <a:r>
              <a:rPr b="1" lang="en-IN" sz="2400">
                <a:solidFill>
                  <a:srgbClr val="000000"/>
                </a:solidFill>
                <a:latin typeface="Verdana"/>
                <a:ea typeface="Verdana"/>
                <a:cs typeface="Verdana"/>
                <a:sym typeface="Verdana"/>
              </a:rPr>
              <a:t>Eg:</a:t>
            </a:r>
            <a:r>
              <a:rPr lang="en-IN" sz="2400">
                <a:solidFill>
                  <a:srgbClr val="000000"/>
                </a:solidFill>
                <a:latin typeface="Verdana"/>
                <a:ea typeface="Verdana"/>
                <a:cs typeface="Verdana"/>
                <a:sym typeface="Verdana"/>
              </a:rPr>
              <a:t> Determine whether the sequence {a</a:t>
            </a:r>
            <a:r>
              <a:rPr baseline="-25000" lang="en-IN" sz="2400">
                <a:solidFill>
                  <a:srgbClr val="000000"/>
                </a:solidFill>
                <a:latin typeface="Verdana"/>
                <a:ea typeface="Verdana"/>
                <a:cs typeface="Verdana"/>
                <a:sym typeface="Verdana"/>
              </a:rPr>
              <a:t>n</a:t>
            </a:r>
            <a:r>
              <a:rPr lang="en-IN" sz="2400">
                <a:solidFill>
                  <a:srgbClr val="000000"/>
                </a:solidFill>
                <a:latin typeface="Verdana"/>
                <a:ea typeface="Verdana"/>
                <a:cs typeface="Verdana"/>
                <a:sym typeface="Verdana"/>
              </a:rPr>
              <a:t>}, where a</a:t>
            </a:r>
            <a:r>
              <a:rPr baseline="-25000" lang="en-IN" sz="2400">
                <a:solidFill>
                  <a:srgbClr val="000000"/>
                </a:solidFill>
                <a:latin typeface="Verdana"/>
                <a:ea typeface="Verdana"/>
                <a:cs typeface="Verdana"/>
                <a:sym typeface="Verdana"/>
              </a:rPr>
              <a:t>n</a:t>
            </a:r>
            <a:r>
              <a:rPr lang="en-IN" sz="2400">
                <a:solidFill>
                  <a:srgbClr val="000000"/>
                </a:solidFill>
                <a:latin typeface="Verdana"/>
                <a:ea typeface="Verdana"/>
                <a:cs typeface="Verdana"/>
                <a:sym typeface="Verdana"/>
              </a:rPr>
              <a:t> = 3n for every nonnegative integer n, is a solution of the recurrence relation a</a:t>
            </a:r>
            <a:r>
              <a:rPr baseline="-25000" lang="en-IN" sz="2400">
                <a:solidFill>
                  <a:srgbClr val="000000"/>
                </a:solidFill>
                <a:latin typeface="Verdana"/>
                <a:ea typeface="Verdana"/>
                <a:cs typeface="Verdana"/>
                <a:sym typeface="Verdana"/>
              </a:rPr>
              <a:t>n</a:t>
            </a:r>
            <a:r>
              <a:rPr lang="en-IN" sz="2400">
                <a:solidFill>
                  <a:srgbClr val="000000"/>
                </a:solidFill>
                <a:latin typeface="Verdana"/>
                <a:ea typeface="Verdana"/>
                <a:cs typeface="Verdana"/>
                <a:sym typeface="Verdana"/>
              </a:rPr>
              <a:t> = 2a</a:t>
            </a:r>
            <a:r>
              <a:rPr baseline="-25000" lang="en-IN" sz="2400">
                <a:solidFill>
                  <a:srgbClr val="000000"/>
                </a:solidFill>
                <a:latin typeface="Verdana"/>
                <a:ea typeface="Verdana"/>
                <a:cs typeface="Verdana"/>
                <a:sym typeface="Verdana"/>
              </a:rPr>
              <a:t>n-1</a:t>
            </a:r>
            <a:r>
              <a:rPr lang="en-IN" sz="2400">
                <a:solidFill>
                  <a:srgbClr val="000000"/>
                </a:solidFill>
                <a:latin typeface="Verdana"/>
                <a:ea typeface="Verdana"/>
                <a:cs typeface="Verdana"/>
                <a:sym typeface="Verdana"/>
              </a:rPr>
              <a:t> - a</a:t>
            </a:r>
            <a:r>
              <a:rPr baseline="-25000" lang="en-IN" sz="2400">
                <a:solidFill>
                  <a:srgbClr val="000000"/>
                </a:solidFill>
                <a:latin typeface="Verdana"/>
                <a:ea typeface="Verdana"/>
                <a:cs typeface="Verdana"/>
                <a:sym typeface="Verdana"/>
              </a:rPr>
              <a:t>n-2</a:t>
            </a:r>
            <a:r>
              <a:rPr lang="en-IN" sz="2400">
                <a:solidFill>
                  <a:srgbClr val="000000"/>
                </a:solidFill>
                <a:latin typeface="Verdana"/>
                <a:ea typeface="Verdana"/>
                <a:cs typeface="Verdana"/>
                <a:sym typeface="Verdana"/>
              </a:rPr>
              <a:t> for n = 2, 3, 4, …. Answer the same question where </a:t>
            </a:r>
            <a:endParaRPr sz="1800"/>
          </a:p>
          <a:p>
            <a:pPr indent="0" lvl="0" marL="0" marR="0" rtl="0" algn="l">
              <a:lnSpc>
                <a:spcPct val="150000"/>
              </a:lnSpc>
              <a:spcBef>
                <a:spcPts val="0"/>
              </a:spcBef>
              <a:spcAft>
                <a:spcPts val="0"/>
              </a:spcAft>
              <a:buNone/>
            </a:pPr>
            <a:r>
              <a:rPr lang="en-IN" sz="2400">
                <a:solidFill>
                  <a:srgbClr val="000000"/>
                </a:solidFill>
                <a:latin typeface="Verdana"/>
                <a:ea typeface="Verdana"/>
                <a:cs typeface="Verdana"/>
                <a:sym typeface="Verdana"/>
              </a:rPr>
              <a:t>(b) a</a:t>
            </a:r>
            <a:r>
              <a:rPr baseline="-25000" lang="en-IN" sz="2400">
                <a:solidFill>
                  <a:srgbClr val="000000"/>
                </a:solidFill>
                <a:latin typeface="Verdana"/>
                <a:ea typeface="Verdana"/>
                <a:cs typeface="Verdana"/>
                <a:sym typeface="Verdana"/>
              </a:rPr>
              <a:t>n</a:t>
            </a:r>
            <a:r>
              <a:rPr lang="en-IN" sz="2400">
                <a:solidFill>
                  <a:srgbClr val="000000"/>
                </a:solidFill>
                <a:latin typeface="Verdana"/>
                <a:ea typeface="Verdana"/>
                <a:cs typeface="Verdana"/>
                <a:sym typeface="Verdana"/>
              </a:rPr>
              <a:t> = 2</a:t>
            </a:r>
            <a:r>
              <a:rPr baseline="30000" lang="en-IN" sz="2400">
                <a:solidFill>
                  <a:srgbClr val="000000"/>
                </a:solidFill>
                <a:latin typeface="Verdana"/>
                <a:ea typeface="Verdana"/>
                <a:cs typeface="Verdana"/>
                <a:sym typeface="Verdana"/>
              </a:rPr>
              <a:t>n</a:t>
            </a:r>
            <a:r>
              <a:rPr lang="en-IN" sz="2400">
                <a:solidFill>
                  <a:srgbClr val="000000"/>
                </a:solidFill>
                <a:latin typeface="Verdana"/>
                <a:ea typeface="Verdana"/>
                <a:cs typeface="Verdana"/>
                <a:sym typeface="Verdana"/>
              </a:rPr>
              <a:t> and </a:t>
            </a:r>
            <a:endParaRPr sz="1800"/>
          </a:p>
          <a:p>
            <a:pPr indent="0" lvl="0" marL="0" marR="0" rtl="0" algn="l">
              <a:lnSpc>
                <a:spcPct val="150000"/>
              </a:lnSpc>
              <a:spcBef>
                <a:spcPts val="0"/>
              </a:spcBef>
              <a:spcAft>
                <a:spcPts val="0"/>
              </a:spcAft>
              <a:buNone/>
            </a:pPr>
            <a:r>
              <a:rPr lang="en-IN" sz="2400">
                <a:solidFill>
                  <a:srgbClr val="000000"/>
                </a:solidFill>
                <a:latin typeface="Verdana"/>
                <a:ea typeface="Verdana"/>
                <a:cs typeface="Verdana"/>
                <a:sym typeface="Verdana"/>
              </a:rPr>
              <a:t>(c) a</a:t>
            </a:r>
            <a:r>
              <a:rPr baseline="-25000" lang="en-IN" sz="2400">
                <a:solidFill>
                  <a:srgbClr val="000000"/>
                </a:solidFill>
                <a:latin typeface="Verdana"/>
                <a:ea typeface="Verdana"/>
                <a:cs typeface="Verdana"/>
                <a:sym typeface="Verdana"/>
              </a:rPr>
              <a:t>n</a:t>
            </a:r>
            <a:r>
              <a:rPr lang="en-IN" sz="2400">
                <a:solidFill>
                  <a:srgbClr val="000000"/>
                </a:solidFill>
                <a:latin typeface="Verdana"/>
                <a:ea typeface="Verdana"/>
                <a:cs typeface="Verdana"/>
                <a:sym typeface="Verdana"/>
              </a:rPr>
              <a:t> = 5.</a:t>
            </a:r>
            <a:endParaRPr sz="1800"/>
          </a:p>
          <a:p>
            <a:pPr indent="0" lvl="0" marL="0" marR="0" rtl="0" algn="l">
              <a:lnSpc>
                <a:spcPct val="150000"/>
              </a:lnSpc>
              <a:spcBef>
                <a:spcPts val="0"/>
              </a:spcBef>
              <a:spcAft>
                <a:spcPts val="0"/>
              </a:spcAft>
              <a:buNone/>
            </a:pPr>
            <a:r>
              <a:t/>
            </a:r>
            <a:endParaRPr sz="1800"/>
          </a:p>
          <a:p>
            <a:pPr indent="0" lvl="0" marL="0" marR="0" rtl="0" algn="l">
              <a:lnSpc>
                <a:spcPct val="150000"/>
              </a:lnSpc>
              <a:spcBef>
                <a:spcPts val="0"/>
              </a:spcBef>
              <a:spcAft>
                <a:spcPts val="0"/>
              </a:spcAft>
              <a:buNone/>
            </a:pPr>
            <a:r>
              <a:rPr b="1" lang="en-IN" sz="2400">
                <a:solidFill>
                  <a:srgbClr val="000000"/>
                </a:solidFill>
                <a:latin typeface="Verdana"/>
                <a:ea typeface="Verdana"/>
                <a:cs typeface="Verdana"/>
                <a:sym typeface="Verdana"/>
              </a:rPr>
              <a:t>Solution:</a:t>
            </a:r>
            <a:r>
              <a:rPr lang="en-IN" sz="2400">
                <a:solidFill>
                  <a:srgbClr val="000000"/>
                </a:solidFill>
                <a:latin typeface="Verdana"/>
                <a:ea typeface="Verdana"/>
                <a:cs typeface="Verdana"/>
                <a:sym typeface="Verdana"/>
              </a:rPr>
              <a:t> True because 2(3(n-1))-3(n-2) = 3n</a:t>
            </a:r>
            <a:endParaRPr sz="1800"/>
          </a:p>
          <a:p>
            <a:pPr indent="0" lvl="0" marL="0" marR="0" rtl="0" algn="l">
              <a:lnSpc>
                <a:spcPct val="150000"/>
              </a:lnSpc>
              <a:spcBef>
                <a:spcPts val="0"/>
              </a:spcBef>
              <a:spcAft>
                <a:spcPts val="0"/>
              </a:spcAft>
              <a:buNone/>
            </a:pPr>
            <a:r>
              <a:rPr lang="en-IN" sz="2400">
                <a:solidFill>
                  <a:srgbClr val="000000"/>
                </a:solidFill>
                <a:latin typeface="Verdana"/>
                <a:ea typeface="Verdana"/>
                <a:cs typeface="Verdana"/>
                <a:sym typeface="Verdana"/>
              </a:rPr>
              <a:t>(b) False because 2(2</a:t>
            </a:r>
            <a:r>
              <a:rPr baseline="30000" lang="en-IN" sz="2400">
                <a:solidFill>
                  <a:srgbClr val="000000"/>
                </a:solidFill>
                <a:latin typeface="Verdana"/>
                <a:ea typeface="Verdana"/>
                <a:cs typeface="Verdana"/>
                <a:sym typeface="Verdana"/>
              </a:rPr>
              <a:t>n-1</a:t>
            </a:r>
            <a:r>
              <a:rPr lang="en-IN" sz="2400">
                <a:solidFill>
                  <a:srgbClr val="000000"/>
                </a:solidFill>
                <a:latin typeface="Verdana"/>
                <a:ea typeface="Verdana"/>
                <a:cs typeface="Verdana"/>
                <a:sym typeface="Verdana"/>
              </a:rPr>
              <a:t>)-2</a:t>
            </a:r>
            <a:r>
              <a:rPr baseline="30000" lang="en-IN" sz="2400">
                <a:solidFill>
                  <a:srgbClr val="000000"/>
                </a:solidFill>
                <a:latin typeface="Verdana"/>
                <a:ea typeface="Verdana"/>
                <a:cs typeface="Verdana"/>
                <a:sym typeface="Verdana"/>
              </a:rPr>
              <a:t>n-2</a:t>
            </a:r>
            <a:r>
              <a:rPr lang="en-IN" sz="2400">
                <a:solidFill>
                  <a:srgbClr val="000000"/>
                </a:solidFill>
                <a:latin typeface="Verdana"/>
                <a:ea typeface="Verdana"/>
                <a:cs typeface="Verdana"/>
                <a:sym typeface="Verdana"/>
              </a:rPr>
              <a:t> = 2</a:t>
            </a:r>
            <a:r>
              <a:rPr baseline="30000" lang="en-IN" sz="2400">
                <a:solidFill>
                  <a:srgbClr val="000000"/>
                </a:solidFill>
                <a:latin typeface="Verdana"/>
                <a:ea typeface="Verdana"/>
                <a:cs typeface="Verdana"/>
                <a:sym typeface="Verdana"/>
              </a:rPr>
              <a:t>n</a:t>
            </a:r>
            <a:r>
              <a:rPr lang="en-IN" sz="2400">
                <a:solidFill>
                  <a:srgbClr val="000000"/>
                </a:solidFill>
                <a:latin typeface="Verdana"/>
                <a:ea typeface="Verdana"/>
                <a:cs typeface="Verdana"/>
                <a:sym typeface="Verdana"/>
              </a:rPr>
              <a:t> is false.</a:t>
            </a:r>
            <a:endParaRPr sz="1800"/>
          </a:p>
          <a:p>
            <a:pPr indent="0" lvl="0" marL="0" marR="0" rtl="0" algn="l">
              <a:lnSpc>
                <a:spcPct val="150000"/>
              </a:lnSpc>
              <a:spcBef>
                <a:spcPts val="0"/>
              </a:spcBef>
              <a:spcAft>
                <a:spcPts val="0"/>
              </a:spcAft>
              <a:buNone/>
            </a:pPr>
            <a:r>
              <a:rPr lang="en-IN" sz="2400">
                <a:solidFill>
                  <a:srgbClr val="000000"/>
                </a:solidFill>
                <a:latin typeface="Verdana"/>
                <a:ea typeface="Verdana"/>
                <a:cs typeface="Verdana"/>
                <a:sym typeface="Verdana"/>
              </a:rPr>
              <a:t>(c) True because 2(5) - 5 = 5.</a:t>
            </a:r>
            <a:endParaRPr sz="1800"/>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7" name="Shape 337"/>
        <p:cNvGrpSpPr/>
        <p:nvPr/>
      </p:nvGrpSpPr>
      <p:grpSpPr>
        <a:xfrm>
          <a:off x="0" y="0"/>
          <a:ext cx="0" cy="0"/>
          <a:chOff x="0" y="0"/>
          <a:chExt cx="0" cy="0"/>
        </a:xfrm>
      </p:grpSpPr>
      <p:sp>
        <p:nvSpPr>
          <p:cNvPr id="338" name="Google Shape;338;p45"/>
          <p:cNvSpPr/>
          <p:nvPr/>
        </p:nvSpPr>
        <p:spPr>
          <a:xfrm>
            <a:off x="271080" y="105120"/>
            <a:ext cx="8596440" cy="6094440"/>
          </a:xfrm>
          <a:prstGeom prst="rect">
            <a:avLst/>
          </a:prstGeom>
          <a:noFill/>
          <a:ln>
            <a:noFill/>
          </a:ln>
        </p:spPr>
        <p:txBody>
          <a:bodyPr anchorCtr="0" anchor="t" bIns="91425" lIns="90000" spcFirstLastPara="1" rIns="90000" wrap="square" tIns="91425">
            <a:noAutofit/>
          </a:bodyPr>
          <a:lstStyle/>
          <a:p>
            <a:pPr indent="0" lvl="0" marL="0" marR="0" rtl="0" algn="l">
              <a:lnSpc>
                <a:spcPct val="150000"/>
              </a:lnSpc>
              <a:spcBef>
                <a:spcPts val="0"/>
              </a:spcBef>
              <a:spcAft>
                <a:spcPts val="0"/>
              </a:spcAft>
              <a:buNone/>
            </a:pPr>
            <a:r>
              <a:rPr b="1" lang="en-IN" sz="2400">
                <a:solidFill>
                  <a:srgbClr val="000000"/>
                </a:solidFill>
                <a:latin typeface="Verdana"/>
                <a:ea typeface="Verdana"/>
                <a:cs typeface="Verdana"/>
                <a:sym typeface="Verdana"/>
              </a:rPr>
              <a:t>Fibonacci numbers:</a:t>
            </a:r>
            <a:endParaRPr sz="1800"/>
          </a:p>
          <a:p>
            <a:pPr indent="0" lvl="0" marL="0" marR="0" rtl="0" algn="l">
              <a:lnSpc>
                <a:spcPct val="150000"/>
              </a:lnSpc>
              <a:spcBef>
                <a:spcPts val="0"/>
              </a:spcBef>
              <a:spcAft>
                <a:spcPts val="0"/>
              </a:spcAft>
              <a:buNone/>
            </a:pPr>
            <a:r>
              <a:rPr lang="en-IN" sz="2400">
                <a:solidFill>
                  <a:srgbClr val="000000"/>
                </a:solidFill>
                <a:latin typeface="Verdana"/>
                <a:ea typeface="Verdana"/>
                <a:cs typeface="Verdana"/>
                <a:sym typeface="Verdana"/>
              </a:rPr>
              <a:t>f</a:t>
            </a:r>
            <a:r>
              <a:rPr baseline="-25000" lang="en-IN" sz="2400">
                <a:solidFill>
                  <a:srgbClr val="000000"/>
                </a:solidFill>
                <a:latin typeface="Verdana"/>
                <a:ea typeface="Verdana"/>
                <a:cs typeface="Verdana"/>
                <a:sym typeface="Verdana"/>
              </a:rPr>
              <a:t>n</a:t>
            </a:r>
            <a:r>
              <a:rPr lang="en-IN" sz="2400">
                <a:solidFill>
                  <a:srgbClr val="000000"/>
                </a:solidFill>
                <a:latin typeface="Verdana"/>
                <a:ea typeface="Verdana"/>
                <a:cs typeface="Verdana"/>
                <a:sym typeface="Verdana"/>
              </a:rPr>
              <a:t> = f</a:t>
            </a:r>
            <a:r>
              <a:rPr baseline="-25000" lang="en-IN" sz="2400">
                <a:solidFill>
                  <a:srgbClr val="000000"/>
                </a:solidFill>
                <a:latin typeface="Verdana"/>
                <a:ea typeface="Verdana"/>
                <a:cs typeface="Verdana"/>
                <a:sym typeface="Verdana"/>
              </a:rPr>
              <a:t>n-1</a:t>
            </a:r>
            <a:r>
              <a:rPr lang="en-IN" sz="2400">
                <a:solidFill>
                  <a:srgbClr val="000000"/>
                </a:solidFill>
                <a:latin typeface="Verdana"/>
                <a:ea typeface="Verdana"/>
                <a:cs typeface="Verdana"/>
                <a:sym typeface="Verdana"/>
              </a:rPr>
              <a:t> + f</a:t>
            </a:r>
            <a:r>
              <a:rPr baseline="-25000" lang="en-IN" sz="2400">
                <a:solidFill>
                  <a:srgbClr val="000000"/>
                </a:solidFill>
                <a:latin typeface="Verdana"/>
                <a:ea typeface="Verdana"/>
                <a:cs typeface="Verdana"/>
                <a:sym typeface="Verdana"/>
              </a:rPr>
              <a:t>n-2</a:t>
            </a:r>
            <a:r>
              <a:rPr lang="en-IN" sz="2400">
                <a:solidFill>
                  <a:srgbClr val="000000"/>
                </a:solidFill>
                <a:latin typeface="Verdana"/>
                <a:ea typeface="Verdana"/>
                <a:cs typeface="Verdana"/>
                <a:sym typeface="Verdana"/>
              </a:rPr>
              <a:t>, where f</a:t>
            </a:r>
            <a:r>
              <a:rPr baseline="-25000" lang="en-IN" sz="2400">
                <a:solidFill>
                  <a:srgbClr val="000000"/>
                </a:solidFill>
                <a:latin typeface="Verdana"/>
                <a:ea typeface="Verdana"/>
                <a:cs typeface="Verdana"/>
                <a:sym typeface="Verdana"/>
              </a:rPr>
              <a:t>0</a:t>
            </a:r>
            <a:r>
              <a:rPr lang="en-IN" sz="2400">
                <a:solidFill>
                  <a:srgbClr val="000000"/>
                </a:solidFill>
                <a:latin typeface="Verdana"/>
                <a:ea typeface="Verdana"/>
                <a:cs typeface="Verdana"/>
                <a:sym typeface="Verdana"/>
              </a:rPr>
              <a:t> = 0 and f</a:t>
            </a:r>
            <a:r>
              <a:rPr baseline="-25000" lang="en-IN" sz="2400">
                <a:solidFill>
                  <a:srgbClr val="000000"/>
                </a:solidFill>
                <a:latin typeface="Verdana"/>
                <a:ea typeface="Verdana"/>
                <a:cs typeface="Verdana"/>
                <a:sym typeface="Verdana"/>
              </a:rPr>
              <a:t>1</a:t>
            </a:r>
            <a:r>
              <a:rPr lang="en-IN" sz="2400">
                <a:solidFill>
                  <a:srgbClr val="000000"/>
                </a:solidFill>
                <a:latin typeface="Verdana"/>
                <a:ea typeface="Verdana"/>
                <a:cs typeface="Verdana"/>
                <a:sym typeface="Verdana"/>
              </a:rPr>
              <a:t> = 1.</a:t>
            </a:r>
            <a:endParaRPr sz="1800"/>
          </a:p>
          <a:p>
            <a:pPr indent="0" lvl="0" marL="0" marR="0" rtl="0" algn="l">
              <a:lnSpc>
                <a:spcPct val="150000"/>
              </a:lnSpc>
              <a:spcBef>
                <a:spcPts val="0"/>
              </a:spcBef>
              <a:spcAft>
                <a:spcPts val="0"/>
              </a:spcAft>
              <a:buNone/>
            </a:pPr>
            <a:r>
              <a:t/>
            </a:r>
            <a:endParaRPr sz="1800"/>
          </a:p>
          <a:p>
            <a:pPr indent="0" lvl="0" marL="0" marR="0" rtl="0" algn="l">
              <a:lnSpc>
                <a:spcPct val="150000"/>
              </a:lnSpc>
              <a:spcBef>
                <a:spcPts val="0"/>
              </a:spcBef>
              <a:spcAft>
                <a:spcPts val="0"/>
              </a:spcAft>
              <a:buNone/>
            </a:pPr>
            <a:r>
              <a:rPr b="1" lang="en-IN" sz="2400">
                <a:solidFill>
                  <a:srgbClr val="000000"/>
                </a:solidFill>
                <a:latin typeface="Verdana"/>
                <a:ea typeface="Verdana"/>
                <a:cs typeface="Verdana"/>
                <a:sym typeface="Verdana"/>
              </a:rPr>
              <a:t>Eg:</a:t>
            </a:r>
            <a:r>
              <a:rPr lang="en-IN" sz="2400">
                <a:solidFill>
                  <a:srgbClr val="000000"/>
                </a:solidFill>
                <a:latin typeface="Verdana"/>
                <a:ea typeface="Verdana"/>
                <a:cs typeface="Verdana"/>
                <a:sym typeface="Verdana"/>
              </a:rPr>
              <a:t> Find a recurrence relation and give initial conditions for the number of bit strings of length n that do not have two consecutive 0s. How many such bit strings are there of length eight.</a:t>
            </a:r>
            <a:endParaRPr sz="1800"/>
          </a:p>
          <a:p>
            <a:pPr indent="0" lvl="0" marL="0" marR="0" rtl="0" algn="l">
              <a:lnSpc>
                <a:spcPct val="150000"/>
              </a:lnSpc>
              <a:spcBef>
                <a:spcPts val="0"/>
              </a:spcBef>
              <a:spcAft>
                <a:spcPts val="0"/>
              </a:spcAft>
              <a:buNone/>
            </a:pPr>
            <a:r>
              <a:t/>
            </a:r>
            <a:endParaRPr sz="1800"/>
          </a:p>
          <a:p>
            <a:pPr indent="0" lvl="0" marL="0" marR="0" rtl="0" algn="l">
              <a:lnSpc>
                <a:spcPct val="150000"/>
              </a:lnSpc>
              <a:spcBef>
                <a:spcPts val="0"/>
              </a:spcBef>
              <a:spcAft>
                <a:spcPts val="0"/>
              </a:spcAft>
              <a:buNone/>
            </a:pPr>
            <a:r>
              <a:rPr b="1" lang="en-IN" sz="2400">
                <a:solidFill>
                  <a:srgbClr val="000000"/>
                </a:solidFill>
                <a:latin typeface="Verdana"/>
                <a:ea typeface="Verdana"/>
                <a:cs typeface="Verdana"/>
                <a:sym typeface="Verdana"/>
              </a:rPr>
              <a:t>Solution:</a:t>
            </a:r>
            <a:r>
              <a:rPr lang="en-IN" sz="2400">
                <a:solidFill>
                  <a:srgbClr val="000000"/>
                </a:solidFill>
                <a:latin typeface="Verdana"/>
                <a:ea typeface="Verdana"/>
                <a:cs typeface="Verdana"/>
                <a:sym typeface="Verdana"/>
              </a:rPr>
              <a:t> … </a:t>
            </a:r>
            <a:endParaRPr sz="1800"/>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2" name="Shape 342"/>
        <p:cNvGrpSpPr/>
        <p:nvPr/>
      </p:nvGrpSpPr>
      <p:grpSpPr>
        <a:xfrm>
          <a:off x="0" y="0"/>
          <a:ext cx="0" cy="0"/>
          <a:chOff x="0" y="0"/>
          <a:chExt cx="0" cy="0"/>
        </a:xfrm>
      </p:grpSpPr>
      <p:sp>
        <p:nvSpPr>
          <p:cNvPr id="343" name="Google Shape;343;p46"/>
          <p:cNvSpPr/>
          <p:nvPr/>
        </p:nvSpPr>
        <p:spPr>
          <a:xfrm>
            <a:off x="271080" y="105120"/>
            <a:ext cx="8596440" cy="6094440"/>
          </a:xfrm>
          <a:prstGeom prst="rect">
            <a:avLst/>
          </a:prstGeom>
          <a:noFill/>
          <a:ln>
            <a:noFill/>
          </a:ln>
        </p:spPr>
        <p:txBody>
          <a:bodyPr anchorCtr="0" anchor="t" bIns="91425" lIns="90000" spcFirstLastPara="1" rIns="90000" wrap="square" tIns="91425">
            <a:noAutofit/>
          </a:bodyPr>
          <a:lstStyle/>
          <a:p>
            <a:pPr indent="0" lvl="0" marL="0" marR="0" rtl="0" algn="l">
              <a:lnSpc>
                <a:spcPct val="150000"/>
              </a:lnSpc>
              <a:spcBef>
                <a:spcPts val="0"/>
              </a:spcBef>
              <a:spcAft>
                <a:spcPts val="0"/>
              </a:spcAft>
              <a:buNone/>
            </a:pPr>
            <a:r>
              <a:rPr b="1" lang="en-IN" sz="2400">
                <a:solidFill>
                  <a:srgbClr val="000000"/>
                </a:solidFill>
                <a:latin typeface="Verdana"/>
                <a:ea typeface="Verdana"/>
                <a:cs typeface="Verdana"/>
                <a:sym typeface="Verdana"/>
              </a:rPr>
              <a:t>Eg:</a:t>
            </a:r>
            <a:r>
              <a:rPr lang="en-IN" sz="2400">
                <a:solidFill>
                  <a:srgbClr val="000000"/>
                </a:solidFill>
                <a:latin typeface="Verdana"/>
                <a:ea typeface="Verdana"/>
                <a:cs typeface="Verdana"/>
                <a:sym typeface="Verdana"/>
              </a:rPr>
              <a:t> Find a recurrence relation and give initial conditions for the number of bit strings of length n that do not have two consecutive 0s. How many such bit strings are there of length eight.</a:t>
            </a:r>
            <a:endParaRPr sz="1800"/>
          </a:p>
          <a:p>
            <a:pPr indent="0" lvl="0" marL="0" marR="0" rtl="0" algn="l">
              <a:lnSpc>
                <a:spcPct val="150000"/>
              </a:lnSpc>
              <a:spcBef>
                <a:spcPts val="0"/>
              </a:spcBef>
              <a:spcAft>
                <a:spcPts val="0"/>
              </a:spcAft>
              <a:buNone/>
            </a:pPr>
            <a:r>
              <a:t/>
            </a:r>
            <a:endParaRPr sz="1800"/>
          </a:p>
          <a:p>
            <a:pPr indent="0" lvl="0" marL="0" marR="0" rtl="0" algn="l">
              <a:lnSpc>
                <a:spcPct val="150000"/>
              </a:lnSpc>
              <a:spcBef>
                <a:spcPts val="0"/>
              </a:spcBef>
              <a:spcAft>
                <a:spcPts val="0"/>
              </a:spcAft>
              <a:buNone/>
            </a:pPr>
            <a:r>
              <a:rPr b="1" lang="en-IN" sz="2400">
                <a:solidFill>
                  <a:srgbClr val="000000"/>
                </a:solidFill>
                <a:latin typeface="Verdana"/>
                <a:ea typeface="Verdana"/>
                <a:cs typeface="Verdana"/>
                <a:sym typeface="Verdana"/>
              </a:rPr>
              <a:t>Solution:</a:t>
            </a:r>
            <a:r>
              <a:rPr lang="en-IN" sz="2400">
                <a:solidFill>
                  <a:srgbClr val="000000"/>
                </a:solidFill>
                <a:latin typeface="Verdana"/>
                <a:ea typeface="Verdana"/>
                <a:cs typeface="Verdana"/>
                <a:sym typeface="Verdana"/>
              </a:rPr>
              <a:t> a</a:t>
            </a:r>
            <a:r>
              <a:rPr baseline="-25000" lang="en-IN" sz="2400">
                <a:solidFill>
                  <a:srgbClr val="000000"/>
                </a:solidFill>
                <a:latin typeface="Verdana"/>
                <a:ea typeface="Verdana"/>
                <a:cs typeface="Verdana"/>
                <a:sym typeface="Verdana"/>
              </a:rPr>
              <a:t>n</a:t>
            </a:r>
            <a:r>
              <a:rPr lang="en-IN" sz="2400">
                <a:solidFill>
                  <a:srgbClr val="000000"/>
                </a:solidFill>
                <a:latin typeface="Verdana"/>
                <a:ea typeface="Verdana"/>
                <a:cs typeface="Verdana"/>
                <a:sym typeface="Verdana"/>
              </a:rPr>
              <a:t> = a</a:t>
            </a:r>
            <a:r>
              <a:rPr baseline="-25000" lang="en-IN" sz="2400">
                <a:solidFill>
                  <a:srgbClr val="000000"/>
                </a:solidFill>
                <a:latin typeface="Verdana"/>
                <a:ea typeface="Verdana"/>
                <a:cs typeface="Verdana"/>
                <a:sym typeface="Verdana"/>
              </a:rPr>
              <a:t>n-1</a:t>
            </a:r>
            <a:r>
              <a:rPr lang="en-IN" sz="2400">
                <a:solidFill>
                  <a:srgbClr val="000000"/>
                </a:solidFill>
                <a:latin typeface="Verdana"/>
                <a:ea typeface="Verdana"/>
                <a:cs typeface="Verdana"/>
                <a:sym typeface="Verdana"/>
              </a:rPr>
              <a:t> + a</a:t>
            </a:r>
            <a:r>
              <a:rPr baseline="-25000" lang="en-IN" sz="2400">
                <a:solidFill>
                  <a:srgbClr val="000000"/>
                </a:solidFill>
                <a:latin typeface="Verdana"/>
                <a:ea typeface="Verdana"/>
                <a:cs typeface="Verdana"/>
                <a:sym typeface="Verdana"/>
              </a:rPr>
              <a:t>n-2</a:t>
            </a:r>
            <a:r>
              <a:rPr lang="en-IN" sz="2400">
                <a:solidFill>
                  <a:srgbClr val="000000"/>
                </a:solidFill>
                <a:latin typeface="Verdana"/>
                <a:ea typeface="Verdana"/>
                <a:cs typeface="Verdana"/>
                <a:sym typeface="Verdana"/>
              </a:rPr>
              <a:t>, where a</a:t>
            </a:r>
            <a:r>
              <a:rPr baseline="-25000" lang="en-IN" sz="2400">
                <a:solidFill>
                  <a:srgbClr val="000000"/>
                </a:solidFill>
                <a:latin typeface="Verdana"/>
                <a:ea typeface="Verdana"/>
                <a:cs typeface="Verdana"/>
                <a:sym typeface="Verdana"/>
              </a:rPr>
              <a:t>1</a:t>
            </a:r>
            <a:r>
              <a:rPr lang="en-IN" sz="2400">
                <a:solidFill>
                  <a:srgbClr val="000000"/>
                </a:solidFill>
                <a:latin typeface="Verdana"/>
                <a:ea typeface="Verdana"/>
                <a:cs typeface="Verdana"/>
                <a:sym typeface="Verdana"/>
              </a:rPr>
              <a:t> = 2 and a</a:t>
            </a:r>
            <a:r>
              <a:rPr baseline="-25000" lang="en-IN" sz="2400">
                <a:solidFill>
                  <a:srgbClr val="000000"/>
                </a:solidFill>
                <a:latin typeface="Verdana"/>
                <a:ea typeface="Verdana"/>
                <a:cs typeface="Verdana"/>
                <a:sym typeface="Verdana"/>
              </a:rPr>
              <a:t>2</a:t>
            </a:r>
            <a:r>
              <a:rPr lang="en-IN" sz="2400">
                <a:solidFill>
                  <a:srgbClr val="000000"/>
                </a:solidFill>
                <a:latin typeface="Verdana"/>
                <a:ea typeface="Verdana"/>
                <a:cs typeface="Verdana"/>
                <a:sym typeface="Verdana"/>
              </a:rPr>
              <a:t> = 3.</a:t>
            </a:r>
            <a:endParaRPr sz="1800"/>
          </a:p>
          <a:p>
            <a:pPr indent="0" lvl="0" marL="0" marR="0" rtl="0" algn="l">
              <a:lnSpc>
                <a:spcPct val="150000"/>
              </a:lnSpc>
              <a:spcBef>
                <a:spcPts val="0"/>
              </a:spcBef>
              <a:spcAft>
                <a:spcPts val="0"/>
              </a:spcAft>
              <a:buNone/>
            </a:pPr>
            <a:r>
              <a:rPr lang="en-IN" sz="2400">
                <a:solidFill>
                  <a:srgbClr val="000000"/>
                </a:solidFill>
                <a:latin typeface="Verdana"/>
                <a:ea typeface="Verdana"/>
                <a:cs typeface="Verdana"/>
                <a:sym typeface="Verdana"/>
              </a:rPr>
              <a:t>2, 3, 5, 8, 13, 21, 34, 55.</a:t>
            </a:r>
            <a:endParaRPr sz="1800"/>
          </a:p>
          <a:p>
            <a:pPr indent="0" lvl="0" marL="0" marR="0" rtl="0" algn="l">
              <a:lnSpc>
                <a:spcPct val="150000"/>
              </a:lnSpc>
              <a:spcBef>
                <a:spcPts val="0"/>
              </a:spcBef>
              <a:spcAft>
                <a:spcPts val="0"/>
              </a:spcAft>
              <a:buNone/>
            </a:pPr>
            <a:r>
              <a:rPr lang="en-IN" sz="2400">
                <a:solidFill>
                  <a:srgbClr val="000000"/>
                </a:solidFill>
                <a:latin typeface="Verdana"/>
                <a:ea typeface="Verdana"/>
                <a:cs typeface="Verdana"/>
                <a:sym typeface="Verdana"/>
              </a:rPr>
              <a:t>55 bit strings of length 8 don’t have 2 consecutive 0s.</a:t>
            </a:r>
            <a:endParaRPr sz="1800"/>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7" name="Shape 347"/>
        <p:cNvGrpSpPr/>
        <p:nvPr/>
      </p:nvGrpSpPr>
      <p:grpSpPr>
        <a:xfrm>
          <a:off x="0" y="0"/>
          <a:ext cx="0" cy="0"/>
          <a:chOff x="0" y="0"/>
          <a:chExt cx="0" cy="0"/>
        </a:xfrm>
      </p:grpSpPr>
      <p:sp>
        <p:nvSpPr>
          <p:cNvPr id="348" name="Google Shape;348;p47"/>
          <p:cNvSpPr/>
          <p:nvPr/>
        </p:nvSpPr>
        <p:spPr>
          <a:xfrm>
            <a:off x="271080" y="271080"/>
            <a:ext cx="8740080" cy="5928480"/>
          </a:xfrm>
          <a:prstGeom prst="rect">
            <a:avLst/>
          </a:prstGeom>
          <a:noFill/>
          <a:ln>
            <a:noFill/>
          </a:ln>
        </p:spPr>
        <p:txBody>
          <a:bodyPr anchorCtr="0" anchor="t" bIns="91425" lIns="90000" spcFirstLastPara="1" rIns="90000" wrap="square" tIns="91425">
            <a:noAutofit/>
          </a:bodyPr>
          <a:lstStyle/>
          <a:p>
            <a:pPr indent="0" lvl="0" marL="0" marR="0" rtl="0" algn="l">
              <a:lnSpc>
                <a:spcPct val="115000"/>
              </a:lnSpc>
              <a:spcBef>
                <a:spcPts val="0"/>
              </a:spcBef>
              <a:spcAft>
                <a:spcPts val="0"/>
              </a:spcAft>
              <a:buNone/>
            </a:pPr>
            <a:r>
              <a:rPr b="1" lang="en-IN" sz="2400">
                <a:solidFill>
                  <a:srgbClr val="000000"/>
                </a:solidFill>
                <a:latin typeface="Verdana"/>
                <a:ea typeface="Verdana"/>
                <a:cs typeface="Verdana"/>
                <a:sym typeface="Verdana"/>
              </a:rPr>
              <a:t>The Tower of Hanoi puzzle:</a:t>
            </a:r>
            <a:endParaRPr sz="1800"/>
          </a:p>
          <a:p>
            <a:pPr indent="0" lvl="0" marL="0" marR="0" rtl="0" algn="l">
              <a:lnSpc>
                <a:spcPct val="115000"/>
              </a:lnSpc>
              <a:spcBef>
                <a:spcPts val="0"/>
              </a:spcBef>
              <a:spcAft>
                <a:spcPts val="0"/>
              </a:spcAft>
              <a:buNone/>
            </a:pPr>
            <a:r>
              <a:rPr lang="en-IN" sz="2400">
                <a:solidFill>
                  <a:srgbClr val="000000"/>
                </a:solidFill>
                <a:latin typeface="Verdana"/>
                <a:ea typeface="Verdana"/>
                <a:cs typeface="Verdana"/>
                <a:sym typeface="Verdana"/>
              </a:rPr>
              <a:t>Move n disks from peg A to peg B using peg C.</a:t>
            </a:r>
            <a:endParaRPr sz="1800"/>
          </a:p>
          <a:p>
            <a:pPr indent="0" lvl="0" marL="0" marR="0" rtl="0" algn="l">
              <a:lnSpc>
                <a:spcPct val="115000"/>
              </a:lnSpc>
              <a:spcBef>
                <a:spcPts val="0"/>
              </a:spcBef>
              <a:spcAft>
                <a:spcPts val="0"/>
              </a:spcAft>
              <a:buNone/>
            </a:pPr>
            <a:r>
              <a:rPr lang="en-IN" sz="2400">
                <a:solidFill>
                  <a:srgbClr val="000000"/>
                </a:solidFill>
                <a:latin typeface="Verdana"/>
                <a:ea typeface="Verdana"/>
                <a:cs typeface="Verdana"/>
                <a:sym typeface="Verdana"/>
              </a:rPr>
              <a:t>	Move top n-1 disk from peg A to C.</a:t>
            </a:r>
            <a:endParaRPr sz="1800"/>
          </a:p>
          <a:p>
            <a:pPr indent="0" lvl="0" marL="0" marR="0" rtl="0" algn="l">
              <a:lnSpc>
                <a:spcPct val="115000"/>
              </a:lnSpc>
              <a:spcBef>
                <a:spcPts val="0"/>
              </a:spcBef>
              <a:spcAft>
                <a:spcPts val="0"/>
              </a:spcAft>
              <a:buNone/>
            </a:pPr>
            <a:r>
              <a:rPr lang="en-IN" sz="2400">
                <a:solidFill>
                  <a:srgbClr val="000000"/>
                </a:solidFill>
                <a:latin typeface="Verdana"/>
                <a:ea typeface="Verdana"/>
                <a:cs typeface="Verdana"/>
                <a:sym typeface="Verdana"/>
              </a:rPr>
              <a:t>	Move disk# n from peg A to B.</a:t>
            </a:r>
            <a:endParaRPr sz="1800"/>
          </a:p>
          <a:p>
            <a:pPr indent="0" lvl="0" marL="0" marR="0" rtl="0" algn="l">
              <a:lnSpc>
                <a:spcPct val="115000"/>
              </a:lnSpc>
              <a:spcBef>
                <a:spcPts val="0"/>
              </a:spcBef>
              <a:spcAft>
                <a:spcPts val="0"/>
              </a:spcAft>
              <a:buNone/>
            </a:pPr>
            <a:r>
              <a:rPr lang="en-IN" sz="2400">
                <a:solidFill>
                  <a:srgbClr val="000000"/>
                </a:solidFill>
                <a:latin typeface="Verdana"/>
                <a:ea typeface="Verdana"/>
                <a:cs typeface="Verdana"/>
                <a:sym typeface="Verdana"/>
              </a:rPr>
              <a:t>	Move n-1 disks from peg C to B</a:t>
            </a:r>
            <a:endParaRPr sz="1800"/>
          </a:p>
          <a:p>
            <a:pPr indent="0" lvl="0" marL="0" marR="0" rtl="0" algn="l">
              <a:lnSpc>
                <a:spcPct val="115000"/>
              </a:lnSpc>
              <a:spcBef>
                <a:spcPts val="0"/>
              </a:spcBef>
              <a:spcAft>
                <a:spcPts val="0"/>
              </a:spcAft>
              <a:buNone/>
            </a:pPr>
            <a:r>
              <a:rPr lang="en-IN" sz="2400">
                <a:solidFill>
                  <a:srgbClr val="000000"/>
                </a:solidFill>
                <a:latin typeface="Verdana"/>
                <a:ea typeface="Verdana"/>
                <a:cs typeface="Verdana"/>
                <a:sym typeface="Verdana"/>
              </a:rPr>
              <a:t># of moves, H</a:t>
            </a:r>
            <a:r>
              <a:rPr baseline="-25000" lang="en-IN" sz="2400">
                <a:solidFill>
                  <a:srgbClr val="000000"/>
                </a:solidFill>
                <a:latin typeface="Verdana"/>
                <a:ea typeface="Verdana"/>
                <a:cs typeface="Verdana"/>
                <a:sym typeface="Verdana"/>
              </a:rPr>
              <a:t>n</a:t>
            </a:r>
            <a:r>
              <a:rPr lang="en-IN" sz="2400">
                <a:solidFill>
                  <a:srgbClr val="000000"/>
                </a:solidFill>
                <a:latin typeface="Verdana"/>
                <a:ea typeface="Verdana"/>
                <a:cs typeface="Verdana"/>
                <a:sym typeface="Verdana"/>
              </a:rPr>
              <a:t>=2H</a:t>
            </a:r>
            <a:r>
              <a:rPr baseline="-25000" lang="en-IN" sz="2400">
                <a:solidFill>
                  <a:srgbClr val="000000"/>
                </a:solidFill>
                <a:latin typeface="Verdana"/>
                <a:ea typeface="Verdana"/>
                <a:cs typeface="Verdana"/>
                <a:sym typeface="Verdana"/>
              </a:rPr>
              <a:t>n-1</a:t>
            </a:r>
            <a:r>
              <a:rPr lang="en-IN" sz="2400">
                <a:solidFill>
                  <a:srgbClr val="000000"/>
                </a:solidFill>
                <a:latin typeface="Verdana"/>
                <a:ea typeface="Verdana"/>
                <a:cs typeface="Verdana"/>
                <a:sym typeface="Verdana"/>
              </a:rPr>
              <a:t>+1 with the initial condition H</a:t>
            </a:r>
            <a:r>
              <a:rPr baseline="-25000" lang="en-IN" sz="2400">
                <a:solidFill>
                  <a:srgbClr val="000000"/>
                </a:solidFill>
                <a:latin typeface="Verdana"/>
                <a:ea typeface="Verdana"/>
                <a:cs typeface="Verdana"/>
                <a:sym typeface="Verdana"/>
              </a:rPr>
              <a:t>1</a:t>
            </a:r>
            <a:r>
              <a:rPr lang="en-IN" sz="2400">
                <a:solidFill>
                  <a:srgbClr val="000000"/>
                </a:solidFill>
                <a:latin typeface="Verdana"/>
                <a:ea typeface="Verdana"/>
                <a:cs typeface="Verdana"/>
                <a:sym typeface="Verdana"/>
              </a:rPr>
              <a:t>=1.</a:t>
            </a:r>
            <a:endParaRPr sz="1800"/>
          </a:p>
          <a:p>
            <a:pPr indent="0" lvl="0" marL="0" marR="0" rtl="0" algn="l">
              <a:lnSpc>
                <a:spcPct val="115000"/>
              </a:lnSpc>
              <a:spcBef>
                <a:spcPts val="0"/>
              </a:spcBef>
              <a:spcAft>
                <a:spcPts val="0"/>
              </a:spcAft>
              <a:buNone/>
            </a:pPr>
            <a:r>
              <a:t/>
            </a:r>
            <a:endParaRPr sz="1800"/>
          </a:p>
          <a:p>
            <a:pPr indent="0" lvl="0" marL="0" marR="0" rtl="0" algn="l">
              <a:lnSpc>
                <a:spcPct val="115000"/>
              </a:lnSpc>
              <a:spcBef>
                <a:spcPts val="0"/>
              </a:spcBef>
              <a:spcAft>
                <a:spcPts val="0"/>
              </a:spcAft>
              <a:buNone/>
            </a:pPr>
            <a:r>
              <a:rPr lang="en-IN" sz="2400">
                <a:solidFill>
                  <a:srgbClr val="000000"/>
                </a:solidFill>
                <a:latin typeface="Verdana"/>
                <a:ea typeface="Verdana"/>
                <a:cs typeface="Verdana"/>
                <a:sym typeface="Verdana"/>
              </a:rPr>
              <a:t>Power(x, y) = </a:t>
            </a:r>
            <a:r>
              <a:rPr b="1" lang="en-IN" sz="2400">
                <a:solidFill>
                  <a:srgbClr val="000000"/>
                </a:solidFill>
                <a:latin typeface="Verdana"/>
                <a:ea typeface="Verdana"/>
                <a:cs typeface="Verdana"/>
                <a:sym typeface="Verdana"/>
              </a:rPr>
              <a:t>x * Power(x, y-1)</a:t>
            </a:r>
            <a:r>
              <a:rPr lang="en-IN" sz="2400">
                <a:solidFill>
                  <a:srgbClr val="000000"/>
                </a:solidFill>
                <a:latin typeface="Verdana"/>
                <a:ea typeface="Verdana"/>
                <a:cs typeface="Verdana"/>
                <a:sym typeface="Verdana"/>
              </a:rPr>
              <a:t>, where x∈R, y∈Z</a:t>
            </a:r>
            <a:r>
              <a:rPr baseline="30000" lang="en-IN" sz="2400">
                <a:solidFill>
                  <a:srgbClr val="000000"/>
                </a:solidFill>
                <a:latin typeface="Verdana"/>
                <a:ea typeface="Verdana"/>
                <a:cs typeface="Verdana"/>
                <a:sym typeface="Verdana"/>
              </a:rPr>
              <a:t>+</a:t>
            </a:r>
            <a:endParaRPr sz="1800"/>
          </a:p>
          <a:p>
            <a:pPr indent="0" lvl="0" marL="0" marR="0" rtl="0" algn="l">
              <a:lnSpc>
                <a:spcPct val="115000"/>
              </a:lnSpc>
              <a:spcBef>
                <a:spcPts val="0"/>
              </a:spcBef>
              <a:spcAft>
                <a:spcPts val="0"/>
              </a:spcAft>
              <a:buNone/>
            </a:pPr>
            <a:r>
              <a:rPr lang="en-IN" sz="2400">
                <a:solidFill>
                  <a:srgbClr val="000000"/>
                </a:solidFill>
                <a:latin typeface="Verdana"/>
                <a:ea typeface="Verdana"/>
                <a:cs typeface="Verdana"/>
                <a:sym typeface="Verdana"/>
              </a:rPr>
              <a:t>with the initial condition Power(x, 0) = 1.</a:t>
            </a:r>
            <a:endParaRPr sz="1800"/>
          </a:p>
          <a:p>
            <a:pPr indent="0" lvl="0" marL="0" marR="0" rtl="0" algn="l">
              <a:lnSpc>
                <a:spcPct val="115000"/>
              </a:lnSpc>
              <a:spcBef>
                <a:spcPts val="0"/>
              </a:spcBef>
              <a:spcAft>
                <a:spcPts val="0"/>
              </a:spcAft>
              <a:buNone/>
            </a:pPr>
            <a:r>
              <a:t/>
            </a:r>
            <a:endParaRPr sz="1800"/>
          </a:p>
          <a:p>
            <a:pPr indent="0" lvl="0" marL="0" marR="0" rtl="0" algn="l">
              <a:lnSpc>
                <a:spcPct val="115000"/>
              </a:lnSpc>
              <a:spcBef>
                <a:spcPts val="0"/>
              </a:spcBef>
              <a:spcAft>
                <a:spcPts val="0"/>
              </a:spcAft>
              <a:buNone/>
            </a:pPr>
            <a:r>
              <a:rPr lang="en-IN" sz="2400">
                <a:solidFill>
                  <a:srgbClr val="000000"/>
                </a:solidFill>
                <a:latin typeface="Verdana"/>
                <a:ea typeface="Verdana"/>
                <a:cs typeface="Verdana"/>
                <a:sym typeface="Verdana"/>
              </a:rPr>
              <a:t>Factorial(n) = </a:t>
            </a:r>
            <a:r>
              <a:rPr b="1" lang="en-IN" sz="2400">
                <a:solidFill>
                  <a:srgbClr val="000000"/>
                </a:solidFill>
                <a:latin typeface="Verdana"/>
                <a:ea typeface="Verdana"/>
                <a:cs typeface="Verdana"/>
                <a:sym typeface="Verdana"/>
              </a:rPr>
              <a:t>n * Factorial(n-1)</a:t>
            </a:r>
            <a:r>
              <a:rPr lang="en-IN" sz="2400">
                <a:solidFill>
                  <a:srgbClr val="000000"/>
                </a:solidFill>
                <a:latin typeface="Verdana"/>
                <a:ea typeface="Verdana"/>
                <a:cs typeface="Verdana"/>
                <a:sym typeface="Verdana"/>
              </a:rPr>
              <a:t>, where n∈Z</a:t>
            </a:r>
            <a:r>
              <a:rPr baseline="30000" lang="en-IN" sz="2400">
                <a:solidFill>
                  <a:srgbClr val="000000"/>
                </a:solidFill>
                <a:latin typeface="Verdana"/>
                <a:ea typeface="Verdana"/>
                <a:cs typeface="Verdana"/>
                <a:sym typeface="Verdana"/>
              </a:rPr>
              <a:t>+</a:t>
            </a:r>
            <a:r>
              <a:rPr lang="en-IN" sz="2400">
                <a:solidFill>
                  <a:srgbClr val="000000"/>
                </a:solidFill>
                <a:latin typeface="Verdana"/>
                <a:ea typeface="Verdana"/>
                <a:cs typeface="Verdana"/>
                <a:sym typeface="Verdana"/>
              </a:rPr>
              <a:t> and Factorial(0) = 1.</a:t>
            </a:r>
            <a:endParaRPr sz="1800"/>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2" name="Shape 352"/>
        <p:cNvGrpSpPr/>
        <p:nvPr/>
      </p:nvGrpSpPr>
      <p:grpSpPr>
        <a:xfrm>
          <a:off x="0" y="0"/>
          <a:ext cx="0" cy="0"/>
          <a:chOff x="0" y="0"/>
          <a:chExt cx="0" cy="0"/>
        </a:xfrm>
      </p:grpSpPr>
      <p:sp>
        <p:nvSpPr>
          <p:cNvPr id="353" name="Google Shape;353;p48"/>
          <p:cNvSpPr/>
          <p:nvPr/>
        </p:nvSpPr>
        <p:spPr>
          <a:xfrm>
            <a:off x="271080" y="271080"/>
            <a:ext cx="8740080" cy="5928480"/>
          </a:xfrm>
          <a:prstGeom prst="rect">
            <a:avLst/>
          </a:prstGeom>
          <a:noFill/>
          <a:ln>
            <a:noFill/>
          </a:ln>
        </p:spPr>
        <p:txBody>
          <a:bodyPr anchorCtr="0" anchor="t" bIns="91425" lIns="90000" spcFirstLastPara="1" rIns="90000" wrap="square" tIns="91425">
            <a:noAutofit/>
          </a:bodyPr>
          <a:lstStyle/>
          <a:p>
            <a:pPr indent="0" lvl="0" marL="0" marR="0" rtl="0" algn="l">
              <a:lnSpc>
                <a:spcPct val="115000"/>
              </a:lnSpc>
              <a:spcBef>
                <a:spcPts val="0"/>
              </a:spcBef>
              <a:spcAft>
                <a:spcPts val="0"/>
              </a:spcAft>
              <a:buNone/>
            </a:pPr>
            <a:r>
              <a:rPr b="1" lang="en-IN" sz="2400">
                <a:solidFill>
                  <a:srgbClr val="000000"/>
                </a:solidFill>
                <a:latin typeface="Verdana"/>
                <a:ea typeface="Verdana"/>
                <a:cs typeface="Verdana"/>
                <a:sym typeface="Verdana"/>
              </a:rPr>
              <a:t>Eg: </a:t>
            </a:r>
            <a:r>
              <a:rPr lang="en-IN" sz="2400">
                <a:solidFill>
                  <a:srgbClr val="000000"/>
                </a:solidFill>
                <a:latin typeface="Verdana"/>
                <a:ea typeface="Verdana"/>
                <a:cs typeface="Verdana"/>
                <a:sym typeface="Verdana"/>
              </a:rPr>
              <a:t>Suppose that a person deposits Rs. 10,000 in a savings account at a bank yielding 11% per annum with interest compounded annually. How much will be in the account after 30 years?</a:t>
            </a:r>
            <a:endParaRPr sz="1800"/>
          </a:p>
          <a:p>
            <a:pPr indent="0" lvl="0" marL="0" marR="0" rtl="0" algn="l">
              <a:lnSpc>
                <a:spcPct val="115000"/>
              </a:lnSpc>
              <a:spcBef>
                <a:spcPts val="0"/>
              </a:spcBef>
              <a:spcAft>
                <a:spcPts val="0"/>
              </a:spcAft>
              <a:buNone/>
            </a:pPr>
            <a:r>
              <a:t/>
            </a:r>
            <a:endParaRPr sz="1800"/>
          </a:p>
          <a:p>
            <a:pPr indent="0" lvl="0" marL="0" marR="0" rtl="0" algn="l">
              <a:lnSpc>
                <a:spcPct val="115000"/>
              </a:lnSpc>
              <a:spcBef>
                <a:spcPts val="0"/>
              </a:spcBef>
              <a:spcAft>
                <a:spcPts val="0"/>
              </a:spcAft>
              <a:buNone/>
            </a:pPr>
            <a:r>
              <a:rPr lang="en-IN" sz="2400">
                <a:solidFill>
                  <a:srgbClr val="000000"/>
                </a:solidFill>
                <a:latin typeface="Verdana"/>
                <a:ea typeface="Verdana"/>
                <a:cs typeface="Verdana"/>
                <a:sym typeface="Verdana"/>
              </a:rPr>
              <a:t>P</a:t>
            </a:r>
            <a:r>
              <a:rPr baseline="-25000" lang="en-IN" sz="2400">
                <a:solidFill>
                  <a:srgbClr val="000000"/>
                </a:solidFill>
                <a:latin typeface="Verdana"/>
                <a:ea typeface="Verdana"/>
                <a:cs typeface="Verdana"/>
                <a:sym typeface="Verdana"/>
              </a:rPr>
              <a:t>n</a:t>
            </a:r>
            <a:r>
              <a:rPr lang="en-IN" sz="2400">
                <a:solidFill>
                  <a:srgbClr val="000000"/>
                </a:solidFill>
                <a:latin typeface="Verdana"/>
                <a:ea typeface="Verdana"/>
                <a:cs typeface="Verdana"/>
                <a:sym typeface="Verdana"/>
              </a:rPr>
              <a:t> = 1.11 * P</a:t>
            </a:r>
            <a:r>
              <a:rPr baseline="-25000" lang="en-IN" sz="2400">
                <a:solidFill>
                  <a:srgbClr val="000000"/>
                </a:solidFill>
                <a:latin typeface="Verdana"/>
                <a:ea typeface="Verdana"/>
                <a:cs typeface="Verdana"/>
                <a:sym typeface="Verdana"/>
              </a:rPr>
              <a:t>n-1</a:t>
            </a:r>
            <a:r>
              <a:rPr lang="en-IN" sz="2400">
                <a:solidFill>
                  <a:srgbClr val="000000"/>
                </a:solidFill>
                <a:latin typeface="Verdana"/>
                <a:ea typeface="Verdana"/>
                <a:cs typeface="Verdana"/>
                <a:sym typeface="Verdana"/>
              </a:rPr>
              <a:t>, P</a:t>
            </a:r>
            <a:r>
              <a:rPr baseline="-25000" lang="en-IN" sz="2400">
                <a:solidFill>
                  <a:srgbClr val="000000"/>
                </a:solidFill>
                <a:latin typeface="Verdana"/>
                <a:ea typeface="Verdana"/>
                <a:cs typeface="Verdana"/>
                <a:sym typeface="Verdana"/>
              </a:rPr>
              <a:t>0</a:t>
            </a:r>
            <a:r>
              <a:rPr lang="en-IN" sz="2400">
                <a:solidFill>
                  <a:srgbClr val="000000"/>
                </a:solidFill>
                <a:latin typeface="Verdana"/>
                <a:ea typeface="Verdana"/>
                <a:cs typeface="Verdana"/>
                <a:sym typeface="Verdana"/>
              </a:rPr>
              <a:t> = ₹10,000</a:t>
            </a:r>
            <a:endParaRPr sz="1800"/>
          </a:p>
          <a:p>
            <a:pPr indent="0" lvl="0" marL="0" marR="0" rtl="0" algn="l">
              <a:lnSpc>
                <a:spcPct val="115000"/>
              </a:lnSpc>
              <a:spcBef>
                <a:spcPts val="0"/>
              </a:spcBef>
              <a:spcAft>
                <a:spcPts val="0"/>
              </a:spcAft>
              <a:buNone/>
            </a:pPr>
            <a:r>
              <a:t/>
            </a:r>
            <a:endParaRPr sz="1800"/>
          </a:p>
          <a:p>
            <a:pPr indent="0" lvl="0" marL="0" marR="0" rtl="0" algn="l">
              <a:lnSpc>
                <a:spcPct val="115000"/>
              </a:lnSpc>
              <a:spcBef>
                <a:spcPts val="0"/>
              </a:spcBef>
              <a:spcAft>
                <a:spcPts val="0"/>
              </a:spcAft>
              <a:buNone/>
            </a:pPr>
            <a:r>
              <a:rPr lang="en-IN" sz="2400">
                <a:solidFill>
                  <a:srgbClr val="000000"/>
                </a:solidFill>
                <a:latin typeface="Verdana"/>
                <a:ea typeface="Verdana"/>
                <a:cs typeface="Verdana"/>
                <a:sym typeface="Verdana"/>
              </a:rPr>
              <a:t>P</a:t>
            </a:r>
            <a:r>
              <a:rPr baseline="-25000" lang="en-IN" sz="2400">
                <a:solidFill>
                  <a:srgbClr val="000000"/>
                </a:solidFill>
                <a:latin typeface="Verdana"/>
                <a:ea typeface="Verdana"/>
                <a:cs typeface="Verdana"/>
                <a:sym typeface="Verdana"/>
              </a:rPr>
              <a:t>30</a:t>
            </a:r>
            <a:r>
              <a:rPr lang="en-IN" sz="2400">
                <a:solidFill>
                  <a:srgbClr val="000000"/>
                </a:solidFill>
                <a:latin typeface="Verdana"/>
                <a:ea typeface="Verdana"/>
                <a:cs typeface="Verdana"/>
                <a:sym typeface="Verdana"/>
              </a:rPr>
              <a:t> = ₹228,922</a:t>
            </a:r>
            <a:endParaRPr sz="1800"/>
          </a:p>
          <a:p>
            <a:pPr indent="0" lvl="0" marL="0" marR="0" rtl="0" algn="l">
              <a:lnSpc>
                <a:spcPct val="115000"/>
              </a:lnSpc>
              <a:spcBef>
                <a:spcPts val="0"/>
              </a:spcBef>
              <a:spcAft>
                <a:spcPts val="0"/>
              </a:spcAft>
              <a:buNone/>
            </a:pPr>
            <a:r>
              <a:t/>
            </a:r>
            <a:endParaRPr sz="1800"/>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7" name="Shape 357"/>
        <p:cNvGrpSpPr/>
        <p:nvPr/>
      </p:nvGrpSpPr>
      <p:grpSpPr>
        <a:xfrm>
          <a:off x="0" y="0"/>
          <a:ext cx="0" cy="0"/>
          <a:chOff x="0" y="0"/>
          <a:chExt cx="0" cy="0"/>
        </a:xfrm>
      </p:grpSpPr>
      <p:sp>
        <p:nvSpPr>
          <p:cNvPr id="358" name="Google Shape;358;g64f2e19c06_0_13"/>
          <p:cNvSpPr/>
          <p:nvPr/>
        </p:nvSpPr>
        <p:spPr>
          <a:xfrm>
            <a:off x="271080" y="271080"/>
            <a:ext cx="8596500" cy="592860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None/>
            </a:pPr>
            <a:r>
              <a:rPr lang="en-IN" sz="2400">
                <a:solidFill>
                  <a:srgbClr val="000000"/>
                </a:solidFill>
                <a:latin typeface="Verdana"/>
                <a:ea typeface="Verdana"/>
                <a:cs typeface="Verdana"/>
                <a:sym typeface="Verdana"/>
              </a:rPr>
              <a:t>Q: Find the solution (closed form) of a</a:t>
            </a:r>
            <a:r>
              <a:rPr baseline="-25000" lang="en-IN" sz="2400">
                <a:solidFill>
                  <a:srgbClr val="000000"/>
                </a:solidFill>
                <a:latin typeface="Verdana"/>
                <a:ea typeface="Verdana"/>
                <a:cs typeface="Verdana"/>
                <a:sym typeface="Verdana"/>
              </a:rPr>
              <a:t>n</a:t>
            </a:r>
            <a:r>
              <a:rPr lang="en-IN" sz="2400">
                <a:solidFill>
                  <a:srgbClr val="000000"/>
                </a:solidFill>
                <a:latin typeface="Verdana"/>
                <a:ea typeface="Verdana"/>
                <a:cs typeface="Verdana"/>
                <a:sym typeface="Verdana"/>
              </a:rPr>
              <a:t> = 2a</a:t>
            </a:r>
            <a:r>
              <a:rPr baseline="-25000" lang="en-IN" sz="2400">
                <a:solidFill>
                  <a:srgbClr val="000000"/>
                </a:solidFill>
                <a:latin typeface="Verdana"/>
                <a:ea typeface="Verdana"/>
                <a:cs typeface="Verdana"/>
                <a:sym typeface="Verdana"/>
              </a:rPr>
              <a:t>n-1</a:t>
            </a:r>
            <a:r>
              <a:rPr lang="en-IN" sz="2400">
                <a:solidFill>
                  <a:srgbClr val="000000"/>
                </a:solidFill>
                <a:latin typeface="Verdana"/>
                <a:ea typeface="Verdana"/>
                <a:cs typeface="Verdana"/>
                <a:sym typeface="Verdana"/>
              </a:rPr>
              <a:t> </a:t>
            </a:r>
            <a:endParaRPr sz="1800"/>
          </a:p>
          <a:p>
            <a:pPr indent="0" lvl="0" marL="0" marR="0" rtl="0" algn="l">
              <a:lnSpc>
                <a:spcPct val="100000"/>
              </a:lnSpc>
              <a:spcBef>
                <a:spcPts val="0"/>
              </a:spcBef>
              <a:spcAft>
                <a:spcPts val="0"/>
              </a:spcAft>
              <a:buNone/>
            </a:pPr>
            <a:r>
              <a:rPr lang="en-IN" sz="2400">
                <a:solidFill>
                  <a:srgbClr val="000000"/>
                </a:solidFill>
                <a:latin typeface="Verdana"/>
                <a:ea typeface="Verdana"/>
                <a:cs typeface="Verdana"/>
                <a:sym typeface="Verdana"/>
              </a:rPr>
              <a:t>where a</a:t>
            </a:r>
            <a:r>
              <a:rPr baseline="-25000" lang="en-IN" sz="2400">
                <a:solidFill>
                  <a:srgbClr val="000000"/>
                </a:solidFill>
                <a:latin typeface="Verdana"/>
                <a:ea typeface="Verdana"/>
                <a:cs typeface="Verdana"/>
                <a:sym typeface="Verdana"/>
              </a:rPr>
              <a:t>0</a:t>
            </a:r>
            <a:r>
              <a:rPr lang="en-IN" sz="2400">
                <a:solidFill>
                  <a:srgbClr val="000000"/>
                </a:solidFill>
                <a:latin typeface="Verdana"/>
                <a:ea typeface="Verdana"/>
                <a:cs typeface="Verdana"/>
                <a:sym typeface="Verdana"/>
              </a:rPr>
              <a:t> = 3</a:t>
            </a:r>
            <a:endParaRPr sz="1800"/>
          </a:p>
          <a:p>
            <a:pPr indent="0" lvl="0" marL="0" marR="0" rtl="0" algn="l">
              <a:lnSpc>
                <a:spcPct val="100000"/>
              </a:lnSpc>
              <a:spcBef>
                <a:spcPts val="0"/>
              </a:spcBef>
              <a:spcAft>
                <a:spcPts val="0"/>
              </a:spcAft>
              <a:buNone/>
            </a:pPr>
            <a:r>
              <a:t/>
            </a:r>
            <a:endParaRPr sz="1800"/>
          </a:p>
          <a:p>
            <a:pPr indent="0" lvl="0" marL="0" marR="0" rtl="0" algn="l">
              <a:lnSpc>
                <a:spcPct val="100000"/>
              </a:lnSpc>
              <a:spcBef>
                <a:spcPts val="0"/>
              </a:spcBef>
              <a:spcAft>
                <a:spcPts val="0"/>
              </a:spcAft>
              <a:buNone/>
            </a:pPr>
            <a:r>
              <a:rPr lang="en-IN" sz="2400">
                <a:solidFill>
                  <a:srgbClr val="000000"/>
                </a:solidFill>
                <a:latin typeface="Verdana"/>
                <a:ea typeface="Verdana"/>
                <a:cs typeface="Verdana"/>
                <a:sym typeface="Verdana"/>
              </a:rPr>
              <a:t>Soln: By substitution</a:t>
            </a:r>
            <a:endParaRPr sz="1800"/>
          </a:p>
          <a:p>
            <a:pPr indent="0" lvl="0" marL="0" marR="0" rtl="0" algn="l">
              <a:lnSpc>
                <a:spcPct val="100000"/>
              </a:lnSpc>
              <a:spcBef>
                <a:spcPts val="0"/>
              </a:spcBef>
              <a:spcAft>
                <a:spcPts val="0"/>
              </a:spcAft>
              <a:buNone/>
            </a:pPr>
            <a:r>
              <a:rPr lang="en-IN" sz="2400">
                <a:solidFill>
                  <a:srgbClr val="000000"/>
                </a:solidFill>
                <a:latin typeface="Verdana"/>
                <a:ea typeface="Verdana"/>
                <a:cs typeface="Verdana"/>
                <a:sym typeface="Verdana"/>
              </a:rPr>
              <a:t>a</a:t>
            </a:r>
            <a:r>
              <a:rPr baseline="-25000" lang="en-IN" sz="2400">
                <a:solidFill>
                  <a:srgbClr val="000000"/>
                </a:solidFill>
                <a:latin typeface="Verdana"/>
                <a:ea typeface="Verdana"/>
                <a:cs typeface="Verdana"/>
                <a:sym typeface="Verdana"/>
              </a:rPr>
              <a:t>n</a:t>
            </a:r>
            <a:r>
              <a:rPr lang="en-IN" sz="2400">
                <a:solidFill>
                  <a:srgbClr val="000000"/>
                </a:solidFill>
                <a:latin typeface="Verdana"/>
                <a:ea typeface="Verdana"/>
                <a:cs typeface="Verdana"/>
                <a:sym typeface="Verdana"/>
              </a:rPr>
              <a:t> = 2a</a:t>
            </a:r>
            <a:r>
              <a:rPr baseline="-25000" lang="en-IN" sz="2400">
                <a:solidFill>
                  <a:srgbClr val="000000"/>
                </a:solidFill>
                <a:latin typeface="Verdana"/>
                <a:ea typeface="Verdana"/>
                <a:cs typeface="Verdana"/>
                <a:sym typeface="Verdana"/>
              </a:rPr>
              <a:t>n-1</a:t>
            </a:r>
            <a:r>
              <a:rPr lang="en-IN" sz="2400">
                <a:solidFill>
                  <a:srgbClr val="000000"/>
                </a:solidFill>
                <a:latin typeface="Verdana"/>
                <a:ea typeface="Verdana"/>
                <a:cs typeface="Verdana"/>
                <a:sym typeface="Verdana"/>
              </a:rPr>
              <a:t> where a</a:t>
            </a:r>
            <a:r>
              <a:rPr baseline="-25000" lang="en-IN" sz="2400">
                <a:solidFill>
                  <a:srgbClr val="000000"/>
                </a:solidFill>
                <a:latin typeface="Verdana"/>
                <a:ea typeface="Verdana"/>
                <a:cs typeface="Verdana"/>
                <a:sym typeface="Verdana"/>
              </a:rPr>
              <a:t>0</a:t>
            </a:r>
            <a:r>
              <a:rPr lang="en-IN" sz="2400">
                <a:solidFill>
                  <a:srgbClr val="000000"/>
                </a:solidFill>
                <a:latin typeface="Verdana"/>
                <a:ea typeface="Verdana"/>
                <a:cs typeface="Verdana"/>
                <a:sym typeface="Verdana"/>
              </a:rPr>
              <a:t> = 3</a:t>
            </a:r>
            <a:endParaRPr sz="1800"/>
          </a:p>
          <a:p>
            <a:pPr indent="0" lvl="0" marL="0" marR="0" rtl="0" algn="l">
              <a:lnSpc>
                <a:spcPct val="100000"/>
              </a:lnSpc>
              <a:spcBef>
                <a:spcPts val="0"/>
              </a:spcBef>
              <a:spcAft>
                <a:spcPts val="0"/>
              </a:spcAft>
              <a:buNone/>
            </a:pPr>
            <a:r>
              <a:t/>
            </a:r>
            <a:endParaRPr sz="1800"/>
          </a:p>
          <a:p>
            <a:pPr indent="0" lvl="0" marL="0" marR="0" rtl="0" algn="l">
              <a:lnSpc>
                <a:spcPct val="100000"/>
              </a:lnSpc>
              <a:spcBef>
                <a:spcPts val="0"/>
              </a:spcBef>
              <a:spcAft>
                <a:spcPts val="0"/>
              </a:spcAft>
              <a:buNone/>
            </a:pPr>
            <a:r>
              <a:rPr lang="en-IN" sz="2400">
                <a:solidFill>
                  <a:srgbClr val="000000"/>
                </a:solidFill>
                <a:latin typeface="Verdana"/>
                <a:ea typeface="Verdana"/>
                <a:cs typeface="Verdana"/>
                <a:sym typeface="Verdana"/>
              </a:rPr>
              <a:t>a</a:t>
            </a:r>
            <a:r>
              <a:rPr baseline="-25000" lang="en-IN" sz="2400">
                <a:solidFill>
                  <a:srgbClr val="000000"/>
                </a:solidFill>
                <a:latin typeface="Verdana"/>
                <a:ea typeface="Verdana"/>
                <a:cs typeface="Verdana"/>
                <a:sym typeface="Verdana"/>
              </a:rPr>
              <a:t>n</a:t>
            </a:r>
            <a:r>
              <a:rPr lang="en-IN" sz="2400">
                <a:solidFill>
                  <a:srgbClr val="000000"/>
                </a:solidFill>
                <a:latin typeface="Verdana"/>
                <a:ea typeface="Verdana"/>
                <a:cs typeface="Verdana"/>
                <a:sym typeface="Verdana"/>
              </a:rPr>
              <a:t> = 2a</a:t>
            </a:r>
            <a:r>
              <a:rPr baseline="-25000" lang="en-IN" sz="2400">
                <a:solidFill>
                  <a:srgbClr val="000000"/>
                </a:solidFill>
                <a:latin typeface="Verdana"/>
                <a:ea typeface="Verdana"/>
                <a:cs typeface="Verdana"/>
                <a:sym typeface="Verdana"/>
              </a:rPr>
              <a:t>n-1</a:t>
            </a:r>
            <a:endParaRPr sz="1800"/>
          </a:p>
          <a:p>
            <a:pPr indent="0" lvl="0" marL="0" marR="0" rtl="0" algn="l">
              <a:lnSpc>
                <a:spcPct val="100000"/>
              </a:lnSpc>
              <a:spcBef>
                <a:spcPts val="0"/>
              </a:spcBef>
              <a:spcAft>
                <a:spcPts val="0"/>
              </a:spcAft>
              <a:buNone/>
            </a:pPr>
            <a:r>
              <a:rPr lang="en-IN" sz="1100">
                <a:solidFill>
                  <a:srgbClr val="000000"/>
                </a:solidFill>
                <a:latin typeface="Verdana"/>
                <a:ea typeface="Verdana"/>
                <a:cs typeface="Verdana"/>
                <a:sym typeface="Verdana"/>
              </a:rPr>
              <a:t> </a:t>
            </a:r>
            <a:endParaRPr sz="1800"/>
          </a:p>
          <a:p>
            <a:pPr indent="0" lvl="0" marL="0" marR="0" rtl="0" algn="l">
              <a:lnSpc>
                <a:spcPct val="100000"/>
              </a:lnSpc>
              <a:spcBef>
                <a:spcPts val="0"/>
              </a:spcBef>
              <a:spcAft>
                <a:spcPts val="0"/>
              </a:spcAft>
              <a:buNone/>
            </a:pPr>
            <a:r>
              <a:rPr lang="en-IN" sz="2400">
                <a:solidFill>
                  <a:srgbClr val="000000"/>
                </a:solidFill>
                <a:latin typeface="Verdana"/>
                <a:ea typeface="Verdana"/>
                <a:cs typeface="Verdana"/>
                <a:sym typeface="Verdana"/>
              </a:rPr>
              <a:t>= 2(2a</a:t>
            </a:r>
            <a:r>
              <a:rPr baseline="-25000" lang="en-IN" sz="2400">
                <a:solidFill>
                  <a:srgbClr val="000000"/>
                </a:solidFill>
                <a:latin typeface="Verdana"/>
                <a:ea typeface="Verdana"/>
                <a:cs typeface="Verdana"/>
                <a:sym typeface="Verdana"/>
              </a:rPr>
              <a:t>n-2</a:t>
            </a:r>
            <a:r>
              <a:rPr lang="en-IN" sz="2400">
                <a:solidFill>
                  <a:srgbClr val="000000"/>
                </a:solidFill>
                <a:latin typeface="Verdana"/>
                <a:ea typeface="Verdana"/>
                <a:cs typeface="Verdana"/>
                <a:sym typeface="Verdana"/>
              </a:rPr>
              <a:t>) =  2</a:t>
            </a:r>
            <a:r>
              <a:rPr baseline="30000" lang="en-IN" sz="2400">
                <a:solidFill>
                  <a:srgbClr val="000000"/>
                </a:solidFill>
                <a:latin typeface="Verdana"/>
                <a:ea typeface="Verdana"/>
                <a:cs typeface="Verdana"/>
                <a:sym typeface="Verdana"/>
              </a:rPr>
              <a:t>2</a:t>
            </a:r>
            <a:r>
              <a:rPr lang="en-IN" sz="2400">
                <a:solidFill>
                  <a:srgbClr val="000000"/>
                </a:solidFill>
                <a:latin typeface="Verdana"/>
                <a:ea typeface="Verdana"/>
                <a:cs typeface="Verdana"/>
                <a:sym typeface="Verdana"/>
              </a:rPr>
              <a:t>a</a:t>
            </a:r>
            <a:r>
              <a:rPr baseline="-25000" lang="en-IN" sz="2400">
                <a:solidFill>
                  <a:srgbClr val="000000"/>
                </a:solidFill>
                <a:latin typeface="Verdana"/>
                <a:ea typeface="Verdana"/>
                <a:cs typeface="Verdana"/>
                <a:sym typeface="Verdana"/>
              </a:rPr>
              <a:t>n-2</a:t>
            </a:r>
            <a:endParaRPr sz="1800"/>
          </a:p>
          <a:p>
            <a:pPr indent="0" lvl="0" marL="0" marR="0" rtl="0" algn="l">
              <a:lnSpc>
                <a:spcPct val="100000"/>
              </a:lnSpc>
              <a:spcBef>
                <a:spcPts val="0"/>
              </a:spcBef>
              <a:spcAft>
                <a:spcPts val="0"/>
              </a:spcAft>
              <a:buNone/>
            </a:pPr>
            <a:r>
              <a:t/>
            </a:r>
            <a:endParaRPr sz="1800"/>
          </a:p>
          <a:p>
            <a:pPr indent="0" lvl="0" marL="0" marR="0" rtl="0" algn="l">
              <a:lnSpc>
                <a:spcPct val="100000"/>
              </a:lnSpc>
              <a:spcBef>
                <a:spcPts val="0"/>
              </a:spcBef>
              <a:spcAft>
                <a:spcPts val="0"/>
              </a:spcAft>
              <a:buNone/>
            </a:pPr>
            <a:r>
              <a:rPr lang="en-IN" sz="2400">
                <a:solidFill>
                  <a:srgbClr val="000000"/>
                </a:solidFill>
                <a:latin typeface="Verdana"/>
                <a:ea typeface="Verdana"/>
                <a:cs typeface="Verdana"/>
                <a:sym typeface="Verdana"/>
              </a:rPr>
              <a:t>=  2</a:t>
            </a:r>
            <a:r>
              <a:rPr baseline="30000" lang="en-IN" sz="2400">
                <a:solidFill>
                  <a:srgbClr val="000000"/>
                </a:solidFill>
                <a:latin typeface="Verdana"/>
                <a:ea typeface="Verdana"/>
                <a:cs typeface="Verdana"/>
                <a:sym typeface="Verdana"/>
              </a:rPr>
              <a:t>2</a:t>
            </a:r>
            <a:r>
              <a:rPr lang="en-IN" sz="2400">
                <a:solidFill>
                  <a:srgbClr val="000000"/>
                </a:solidFill>
                <a:latin typeface="Verdana"/>
                <a:ea typeface="Verdana"/>
                <a:cs typeface="Verdana"/>
                <a:sym typeface="Verdana"/>
              </a:rPr>
              <a:t>(2a</a:t>
            </a:r>
            <a:r>
              <a:rPr baseline="-25000" lang="en-IN" sz="2400">
                <a:solidFill>
                  <a:srgbClr val="000000"/>
                </a:solidFill>
                <a:latin typeface="Verdana"/>
                <a:ea typeface="Verdana"/>
                <a:cs typeface="Verdana"/>
                <a:sym typeface="Verdana"/>
              </a:rPr>
              <a:t>n-3</a:t>
            </a:r>
            <a:r>
              <a:rPr lang="en-IN" sz="2400">
                <a:solidFill>
                  <a:srgbClr val="000000"/>
                </a:solidFill>
                <a:latin typeface="Verdana"/>
                <a:ea typeface="Verdana"/>
                <a:cs typeface="Verdana"/>
                <a:sym typeface="Verdana"/>
              </a:rPr>
              <a:t>) = 2</a:t>
            </a:r>
            <a:r>
              <a:rPr baseline="30000" lang="en-IN" sz="2400">
                <a:solidFill>
                  <a:srgbClr val="000000"/>
                </a:solidFill>
                <a:latin typeface="Verdana"/>
                <a:ea typeface="Verdana"/>
                <a:cs typeface="Verdana"/>
                <a:sym typeface="Verdana"/>
              </a:rPr>
              <a:t>3</a:t>
            </a:r>
            <a:r>
              <a:rPr lang="en-IN" sz="2400">
                <a:solidFill>
                  <a:srgbClr val="000000"/>
                </a:solidFill>
                <a:latin typeface="Verdana"/>
                <a:ea typeface="Verdana"/>
                <a:cs typeface="Verdana"/>
                <a:sym typeface="Verdana"/>
              </a:rPr>
              <a:t>a</a:t>
            </a:r>
            <a:r>
              <a:rPr baseline="-25000" lang="en-IN" sz="2400">
                <a:solidFill>
                  <a:srgbClr val="000000"/>
                </a:solidFill>
                <a:latin typeface="Verdana"/>
                <a:ea typeface="Verdana"/>
                <a:cs typeface="Verdana"/>
                <a:sym typeface="Verdana"/>
              </a:rPr>
              <a:t>n-3</a:t>
            </a:r>
            <a:endParaRPr sz="1800"/>
          </a:p>
          <a:p>
            <a:pPr indent="0" lvl="0" marL="0" marR="0" rtl="0" algn="l">
              <a:lnSpc>
                <a:spcPct val="100000"/>
              </a:lnSpc>
              <a:spcBef>
                <a:spcPts val="0"/>
              </a:spcBef>
              <a:spcAft>
                <a:spcPts val="0"/>
              </a:spcAft>
              <a:buNone/>
            </a:pPr>
            <a:r>
              <a:rPr lang="en-IN" sz="1100">
                <a:solidFill>
                  <a:srgbClr val="000000"/>
                </a:solidFill>
                <a:latin typeface="Verdana"/>
                <a:ea typeface="Verdana"/>
                <a:cs typeface="Verdana"/>
                <a:sym typeface="Verdana"/>
              </a:rPr>
              <a:t> </a:t>
            </a:r>
            <a:endParaRPr sz="1800"/>
          </a:p>
          <a:p>
            <a:pPr indent="0" lvl="0" marL="0" marR="0" rtl="0" algn="l">
              <a:lnSpc>
                <a:spcPct val="100000"/>
              </a:lnSpc>
              <a:spcBef>
                <a:spcPts val="0"/>
              </a:spcBef>
              <a:spcAft>
                <a:spcPts val="0"/>
              </a:spcAft>
              <a:buNone/>
            </a:pPr>
            <a:r>
              <a:rPr lang="en-IN" sz="2400">
                <a:solidFill>
                  <a:srgbClr val="000000"/>
                </a:solidFill>
                <a:latin typeface="Verdana"/>
                <a:ea typeface="Verdana"/>
                <a:cs typeface="Verdana"/>
                <a:sym typeface="Verdana"/>
              </a:rPr>
              <a:t>=  2</a:t>
            </a:r>
            <a:r>
              <a:rPr baseline="30000" lang="en-IN" sz="2400">
                <a:solidFill>
                  <a:srgbClr val="000000"/>
                </a:solidFill>
                <a:latin typeface="Verdana"/>
                <a:ea typeface="Verdana"/>
                <a:cs typeface="Verdana"/>
                <a:sym typeface="Verdana"/>
              </a:rPr>
              <a:t>i</a:t>
            </a:r>
            <a:r>
              <a:rPr baseline="-25000" lang="en-IN" sz="2400">
                <a:solidFill>
                  <a:srgbClr val="000000"/>
                </a:solidFill>
                <a:latin typeface="Verdana"/>
                <a:ea typeface="Verdana"/>
                <a:cs typeface="Verdana"/>
                <a:sym typeface="Verdana"/>
              </a:rPr>
              <a:t> </a:t>
            </a:r>
            <a:r>
              <a:rPr lang="en-IN" sz="2400">
                <a:solidFill>
                  <a:srgbClr val="000000"/>
                </a:solidFill>
                <a:latin typeface="Verdana"/>
                <a:ea typeface="Verdana"/>
                <a:cs typeface="Verdana"/>
                <a:sym typeface="Verdana"/>
              </a:rPr>
              <a:t>a</a:t>
            </a:r>
            <a:r>
              <a:rPr baseline="-25000" lang="en-IN" sz="2400">
                <a:solidFill>
                  <a:srgbClr val="000000"/>
                </a:solidFill>
                <a:latin typeface="Verdana"/>
                <a:ea typeface="Verdana"/>
                <a:cs typeface="Verdana"/>
                <a:sym typeface="Verdana"/>
              </a:rPr>
              <a:t>n-i</a:t>
            </a:r>
            <a:endParaRPr sz="1800"/>
          </a:p>
          <a:p>
            <a:pPr indent="0" lvl="0" marL="0" marR="0" rtl="0" algn="l">
              <a:lnSpc>
                <a:spcPct val="100000"/>
              </a:lnSpc>
              <a:spcBef>
                <a:spcPts val="0"/>
              </a:spcBef>
              <a:spcAft>
                <a:spcPts val="0"/>
              </a:spcAft>
              <a:buNone/>
            </a:pPr>
            <a:r>
              <a:rPr lang="en-IN" sz="1100">
                <a:solidFill>
                  <a:srgbClr val="000000"/>
                </a:solidFill>
                <a:latin typeface="Verdana"/>
                <a:ea typeface="Verdana"/>
                <a:cs typeface="Verdana"/>
                <a:sym typeface="Verdana"/>
              </a:rPr>
              <a:t> </a:t>
            </a:r>
            <a:endParaRPr sz="1800"/>
          </a:p>
          <a:p>
            <a:pPr indent="0" lvl="0" marL="0" marR="0" rtl="0" algn="l">
              <a:lnSpc>
                <a:spcPct val="100000"/>
              </a:lnSpc>
              <a:spcBef>
                <a:spcPts val="0"/>
              </a:spcBef>
              <a:spcAft>
                <a:spcPts val="0"/>
              </a:spcAft>
              <a:buNone/>
            </a:pPr>
            <a:r>
              <a:rPr lang="en-IN" sz="2400">
                <a:solidFill>
                  <a:srgbClr val="000000"/>
                </a:solidFill>
                <a:latin typeface="Verdana"/>
                <a:ea typeface="Verdana"/>
                <a:cs typeface="Verdana"/>
                <a:sym typeface="Verdana"/>
              </a:rPr>
              <a:t>When n-i=0, i=n</a:t>
            </a:r>
            <a:endParaRPr sz="1800"/>
          </a:p>
          <a:p>
            <a:pPr indent="0" lvl="0" marL="0" marR="0" rtl="0" algn="l">
              <a:lnSpc>
                <a:spcPct val="100000"/>
              </a:lnSpc>
              <a:spcBef>
                <a:spcPts val="0"/>
              </a:spcBef>
              <a:spcAft>
                <a:spcPts val="0"/>
              </a:spcAft>
              <a:buNone/>
            </a:pPr>
            <a:r>
              <a:rPr lang="en-IN" sz="1100">
                <a:solidFill>
                  <a:srgbClr val="000000"/>
                </a:solidFill>
                <a:latin typeface="Verdana"/>
                <a:ea typeface="Verdana"/>
                <a:cs typeface="Verdana"/>
                <a:sym typeface="Verdana"/>
              </a:rPr>
              <a:t> </a:t>
            </a:r>
            <a:endParaRPr sz="1800"/>
          </a:p>
          <a:p>
            <a:pPr indent="0" lvl="0" marL="0" marR="0" rtl="0" algn="l">
              <a:lnSpc>
                <a:spcPct val="100000"/>
              </a:lnSpc>
              <a:spcBef>
                <a:spcPts val="0"/>
              </a:spcBef>
              <a:spcAft>
                <a:spcPts val="0"/>
              </a:spcAft>
              <a:buNone/>
            </a:pPr>
            <a:r>
              <a:rPr lang="en-IN" sz="2400">
                <a:solidFill>
                  <a:srgbClr val="000000"/>
                </a:solidFill>
                <a:latin typeface="Verdana"/>
                <a:ea typeface="Verdana"/>
                <a:cs typeface="Verdana"/>
                <a:sym typeface="Verdana"/>
              </a:rPr>
              <a:t>=  2</a:t>
            </a:r>
            <a:r>
              <a:rPr baseline="30000" lang="en-IN" sz="2400">
                <a:solidFill>
                  <a:srgbClr val="000000"/>
                </a:solidFill>
                <a:latin typeface="Verdana"/>
                <a:ea typeface="Verdana"/>
                <a:cs typeface="Verdana"/>
                <a:sym typeface="Verdana"/>
              </a:rPr>
              <a:t>n</a:t>
            </a:r>
            <a:r>
              <a:rPr baseline="-25000" lang="en-IN" sz="2400">
                <a:solidFill>
                  <a:srgbClr val="000000"/>
                </a:solidFill>
                <a:latin typeface="Verdana"/>
                <a:ea typeface="Verdana"/>
                <a:cs typeface="Verdana"/>
                <a:sym typeface="Verdana"/>
              </a:rPr>
              <a:t> </a:t>
            </a:r>
            <a:r>
              <a:rPr lang="en-IN" sz="2400">
                <a:solidFill>
                  <a:srgbClr val="000000"/>
                </a:solidFill>
                <a:latin typeface="Verdana"/>
                <a:ea typeface="Verdana"/>
                <a:cs typeface="Verdana"/>
                <a:sym typeface="Verdana"/>
              </a:rPr>
              <a:t>a</a:t>
            </a:r>
            <a:r>
              <a:rPr baseline="-25000" lang="en-IN" sz="2400">
                <a:solidFill>
                  <a:srgbClr val="000000"/>
                </a:solidFill>
                <a:latin typeface="Verdana"/>
                <a:ea typeface="Verdana"/>
                <a:cs typeface="Verdana"/>
                <a:sym typeface="Verdana"/>
              </a:rPr>
              <a:t>0</a:t>
            </a:r>
            <a:endParaRPr sz="1800"/>
          </a:p>
          <a:p>
            <a:pPr indent="0" lvl="0" marL="0" marR="0" rtl="0" algn="l">
              <a:lnSpc>
                <a:spcPct val="100000"/>
              </a:lnSpc>
              <a:spcBef>
                <a:spcPts val="0"/>
              </a:spcBef>
              <a:spcAft>
                <a:spcPts val="0"/>
              </a:spcAft>
              <a:buNone/>
            </a:pPr>
            <a:r>
              <a:rPr lang="en-IN" sz="1100">
                <a:solidFill>
                  <a:srgbClr val="000000"/>
                </a:solidFill>
                <a:latin typeface="Verdana"/>
                <a:ea typeface="Verdana"/>
                <a:cs typeface="Verdana"/>
                <a:sym typeface="Verdana"/>
              </a:rPr>
              <a:t> </a:t>
            </a:r>
            <a:endParaRPr sz="1800"/>
          </a:p>
          <a:p>
            <a:pPr indent="0" lvl="0" marL="0" marR="0" rtl="0" algn="l">
              <a:lnSpc>
                <a:spcPct val="100000"/>
              </a:lnSpc>
              <a:spcBef>
                <a:spcPts val="0"/>
              </a:spcBef>
              <a:spcAft>
                <a:spcPts val="0"/>
              </a:spcAft>
              <a:buNone/>
            </a:pPr>
            <a:r>
              <a:rPr lang="en-IN" sz="2400">
                <a:solidFill>
                  <a:srgbClr val="000000"/>
                </a:solidFill>
                <a:latin typeface="Verdana"/>
                <a:ea typeface="Verdana"/>
                <a:cs typeface="Verdana"/>
                <a:sym typeface="Verdana"/>
              </a:rPr>
              <a:t>= 3*2</a:t>
            </a:r>
            <a:r>
              <a:rPr baseline="30000" lang="en-IN" sz="2400">
                <a:solidFill>
                  <a:srgbClr val="000000"/>
                </a:solidFill>
                <a:latin typeface="Verdana"/>
                <a:ea typeface="Verdana"/>
                <a:cs typeface="Verdana"/>
                <a:sym typeface="Verdana"/>
              </a:rPr>
              <a:t>n</a:t>
            </a:r>
            <a:endParaRPr sz="18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sp>
        <p:nvSpPr>
          <p:cNvPr id="132" name="Google Shape;132;p5"/>
          <p:cNvSpPr/>
          <p:nvPr/>
        </p:nvSpPr>
        <p:spPr>
          <a:xfrm>
            <a:off x="271080" y="271080"/>
            <a:ext cx="8667720" cy="614196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None/>
            </a:pPr>
            <a:r>
              <a:rPr b="1" lang="en-IN" sz="2400">
                <a:solidFill>
                  <a:srgbClr val="000000"/>
                </a:solidFill>
                <a:latin typeface="Verdana"/>
                <a:ea typeface="Verdana"/>
                <a:cs typeface="Verdana"/>
                <a:sym typeface="Verdana"/>
              </a:rPr>
              <a:t>Principle of Mathematical Induction:</a:t>
            </a:r>
            <a:endParaRPr sz="1800"/>
          </a:p>
          <a:p>
            <a:pPr indent="0" lvl="0" marL="0" marR="0" rtl="0" algn="l">
              <a:lnSpc>
                <a:spcPct val="100000"/>
              </a:lnSpc>
              <a:spcBef>
                <a:spcPts val="0"/>
              </a:spcBef>
              <a:spcAft>
                <a:spcPts val="0"/>
              </a:spcAft>
              <a:buNone/>
            </a:pPr>
            <a:r>
              <a:rPr lang="en-IN" sz="2400">
                <a:solidFill>
                  <a:srgbClr val="000000"/>
                </a:solidFill>
                <a:latin typeface="Verdana"/>
                <a:ea typeface="Verdana"/>
                <a:cs typeface="Verdana"/>
                <a:sym typeface="Verdana"/>
              </a:rPr>
              <a:t>To prove that P(n) is true for all positive integers n, where P(n) is a propositional function, we complete two steps:</a:t>
            </a:r>
            <a:endParaRPr sz="1800"/>
          </a:p>
          <a:p>
            <a:pPr indent="0" lvl="0" marL="0" marR="0" rtl="0" algn="l">
              <a:lnSpc>
                <a:spcPct val="100000"/>
              </a:lnSpc>
              <a:spcBef>
                <a:spcPts val="0"/>
              </a:spcBef>
              <a:spcAft>
                <a:spcPts val="0"/>
              </a:spcAft>
              <a:buNone/>
            </a:pPr>
            <a:r>
              <a:rPr b="1" lang="en-IN" sz="2400">
                <a:solidFill>
                  <a:srgbClr val="000000"/>
                </a:solidFill>
                <a:latin typeface="Verdana"/>
                <a:ea typeface="Verdana"/>
                <a:cs typeface="Verdana"/>
                <a:sym typeface="Verdana"/>
              </a:rPr>
              <a:t>Basis Step:</a:t>
            </a:r>
            <a:r>
              <a:rPr lang="en-IN" sz="2400">
                <a:solidFill>
                  <a:srgbClr val="000000"/>
                </a:solidFill>
                <a:latin typeface="Verdana"/>
                <a:ea typeface="Verdana"/>
                <a:cs typeface="Verdana"/>
                <a:sym typeface="Verdana"/>
              </a:rPr>
              <a:t> We verify that P (1) is true.</a:t>
            </a:r>
            <a:endParaRPr sz="1800"/>
          </a:p>
          <a:p>
            <a:pPr indent="0" lvl="0" marL="0" marR="0" rtl="0" algn="l">
              <a:lnSpc>
                <a:spcPct val="100000"/>
              </a:lnSpc>
              <a:spcBef>
                <a:spcPts val="0"/>
              </a:spcBef>
              <a:spcAft>
                <a:spcPts val="0"/>
              </a:spcAft>
              <a:buNone/>
            </a:pPr>
            <a:r>
              <a:rPr b="1" lang="en-IN" sz="2400">
                <a:solidFill>
                  <a:srgbClr val="000000"/>
                </a:solidFill>
                <a:latin typeface="Verdana"/>
                <a:ea typeface="Verdana"/>
                <a:cs typeface="Verdana"/>
                <a:sym typeface="Verdana"/>
              </a:rPr>
              <a:t>Inductive Step:</a:t>
            </a:r>
            <a:r>
              <a:rPr lang="en-IN" sz="2400">
                <a:solidFill>
                  <a:srgbClr val="000000"/>
                </a:solidFill>
                <a:latin typeface="Verdana"/>
                <a:ea typeface="Verdana"/>
                <a:cs typeface="Verdana"/>
                <a:sym typeface="Verdana"/>
              </a:rPr>
              <a:t> We show that the conditional statement P(k) → P(k+1) is true for all positive integers k.</a:t>
            </a:r>
            <a:endParaRPr sz="1800"/>
          </a:p>
          <a:p>
            <a:pPr indent="0" lvl="0" marL="0" marR="0" rtl="0" algn="l">
              <a:lnSpc>
                <a:spcPct val="100000"/>
              </a:lnSpc>
              <a:spcBef>
                <a:spcPts val="0"/>
              </a:spcBef>
              <a:spcAft>
                <a:spcPts val="0"/>
              </a:spcAft>
              <a:buNone/>
            </a:pPr>
            <a:r>
              <a:t/>
            </a:r>
            <a:endParaRPr sz="1800"/>
          </a:p>
          <a:p>
            <a:pPr indent="0" lvl="0" marL="0" marR="0" rtl="0" algn="l">
              <a:lnSpc>
                <a:spcPct val="100000"/>
              </a:lnSpc>
              <a:spcBef>
                <a:spcPts val="0"/>
              </a:spcBef>
              <a:spcAft>
                <a:spcPts val="0"/>
              </a:spcAft>
              <a:buNone/>
            </a:pPr>
            <a:r>
              <a:rPr lang="en-IN" sz="2400">
                <a:solidFill>
                  <a:srgbClr val="000000"/>
                </a:solidFill>
                <a:latin typeface="Verdana"/>
                <a:ea typeface="Verdana"/>
                <a:cs typeface="Verdana"/>
                <a:sym typeface="Verdana"/>
              </a:rPr>
              <a:t>Expressed as a rule of inference, this proof technique can be stated as</a:t>
            </a:r>
            <a:endParaRPr sz="1800"/>
          </a:p>
          <a:p>
            <a:pPr indent="0" lvl="0" marL="0" marR="0" rtl="0" algn="l">
              <a:lnSpc>
                <a:spcPct val="100000"/>
              </a:lnSpc>
              <a:spcBef>
                <a:spcPts val="0"/>
              </a:spcBef>
              <a:spcAft>
                <a:spcPts val="0"/>
              </a:spcAft>
              <a:buNone/>
            </a:pPr>
            <a:r>
              <a:rPr b="1" lang="en-IN" sz="2400">
                <a:solidFill>
                  <a:srgbClr val="000000"/>
                </a:solidFill>
                <a:latin typeface="Verdana"/>
                <a:ea typeface="Verdana"/>
                <a:cs typeface="Verdana"/>
                <a:sym typeface="Verdana"/>
              </a:rPr>
              <a:t>(P(1) ∧ ∀k (P(k) → P(k+1))) → ∀n P(n)</a:t>
            </a:r>
            <a:r>
              <a:rPr lang="en-IN" sz="2400">
                <a:solidFill>
                  <a:srgbClr val="000000"/>
                </a:solidFill>
                <a:latin typeface="Verdana"/>
                <a:ea typeface="Verdana"/>
                <a:cs typeface="Verdana"/>
                <a:sym typeface="Verdana"/>
              </a:rPr>
              <a:t>,</a:t>
            </a:r>
            <a:endParaRPr sz="1800"/>
          </a:p>
          <a:p>
            <a:pPr indent="0" lvl="0" marL="0" marR="0" rtl="0" algn="l">
              <a:lnSpc>
                <a:spcPct val="100000"/>
              </a:lnSpc>
              <a:spcBef>
                <a:spcPts val="0"/>
              </a:spcBef>
              <a:spcAft>
                <a:spcPts val="0"/>
              </a:spcAft>
              <a:buNone/>
            </a:pPr>
            <a:r>
              <a:rPr lang="en-IN" sz="2400">
                <a:solidFill>
                  <a:srgbClr val="000000"/>
                </a:solidFill>
                <a:latin typeface="Verdana"/>
                <a:ea typeface="Verdana"/>
                <a:cs typeface="Verdana"/>
                <a:sym typeface="Verdana"/>
              </a:rPr>
              <a:t>when the domain is the set of positive integers.</a:t>
            </a:r>
            <a:endParaRPr sz="1800"/>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2" name="Shape 362"/>
        <p:cNvGrpSpPr/>
        <p:nvPr/>
      </p:nvGrpSpPr>
      <p:grpSpPr>
        <a:xfrm>
          <a:off x="0" y="0"/>
          <a:ext cx="0" cy="0"/>
          <a:chOff x="0" y="0"/>
          <a:chExt cx="0" cy="0"/>
        </a:xfrm>
      </p:grpSpPr>
      <p:sp>
        <p:nvSpPr>
          <p:cNvPr id="363" name="Google Shape;363;p49"/>
          <p:cNvSpPr/>
          <p:nvPr/>
        </p:nvSpPr>
        <p:spPr>
          <a:xfrm>
            <a:off x="165960" y="89280"/>
            <a:ext cx="8849160" cy="610992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None/>
            </a:pPr>
            <a:r>
              <a:rPr b="1" lang="en-IN" sz="2400">
                <a:solidFill>
                  <a:srgbClr val="000000"/>
                </a:solidFill>
                <a:latin typeface="Verdana"/>
                <a:ea typeface="Verdana"/>
                <a:cs typeface="Verdana"/>
                <a:sym typeface="Verdana"/>
              </a:rPr>
              <a:t>Solving Recurrence Relations</a:t>
            </a:r>
            <a:endParaRPr sz="1800"/>
          </a:p>
          <a:p>
            <a:pPr indent="0" lvl="0" marL="0" marR="0" rtl="0" algn="l">
              <a:lnSpc>
                <a:spcPct val="100000"/>
              </a:lnSpc>
              <a:spcBef>
                <a:spcPts val="0"/>
              </a:spcBef>
              <a:spcAft>
                <a:spcPts val="0"/>
              </a:spcAft>
              <a:buNone/>
            </a:pPr>
            <a:r>
              <a:t/>
            </a:r>
            <a:endParaRPr sz="1800"/>
          </a:p>
          <a:p>
            <a:pPr indent="0" lvl="0" marL="0" marR="0" rtl="0" algn="l">
              <a:lnSpc>
                <a:spcPct val="100000"/>
              </a:lnSpc>
              <a:spcBef>
                <a:spcPts val="0"/>
              </a:spcBef>
              <a:spcAft>
                <a:spcPts val="0"/>
              </a:spcAft>
              <a:buNone/>
            </a:pPr>
            <a:r>
              <a:rPr lang="en-IN" sz="2400">
                <a:solidFill>
                  <a:srgbClr val="000000"/>
                </a:solidFill>
                <a:latin typeface="Verdana"/>
                <a:ea typeface="Verdana"/>
                <a:cs typeface="Verdana"/>
                <a:sym typeface="Verdana"/>
              </a:rPr>
              <a:t>Finding solution to a recurrence relation means finding “</a:t>
            </a:r>
            <a:r>
              <a:rPr b="1" lang="en-IN" sz="2400">
                <a:solidFill>
                  <a:srgbClr val="000000"/>
                </a:solidFill>
                <a:latin typeface="Verdana"/>
                <a:ea typeface="Verdana"/>
                <a:cs typeface="Verdana"/>
                <a:sym typeface="Verdana"/>
              </a:rPr>
              <a:t>closed form expressions</a:t>
            </a:r>
            <a:r>
              <a:rPr lang="en-IN" sz="2400">
                <a:solidFill>
                  <a:srgbClr val="000000"/>
                </a:solidFill>
                <a:latin typeface="Verdana"/>
                <a:ea typeface="Verdana"/>
                <a:cs typeface="Verdana"/>
                <a:sym typeface="Verdana"/>
              </a:rPr>
              <a:t>” equivalent to the recurrence because it is as good as generating the sequence and find n</a:t>
            </a:r>
            <a:r>
              <a:rPr baseline="30000" lang="en-IN" sz="2400">
                <a:solidFill>
                  <a:srgbClr val="000000"/>
                </a:solidFill>
                <a:latin typeface="Verdana"/>
                <a:ea typeface="Verdana"/>
                <a:cs typeface="Verdana"/>
                <a:sym typeface="Verdana"/>
              </a:rPr>
              <a:t>th</a:t>
            </a:r>
            <a:r>
              <a:rPr lang="en-IN" sz="2400">
                <a:solidFill>
                  <a:srgbClr val="000000"/>
                </a:solidFill>
                <a:latin typeface="Verdana"/>
                <a:ea typeface="Verdana"/>
                <a:cs typeface="Verdana"/>
                <a:sym typeface="Verdana"/>
              </a:rPr>
              <a:t> term directly without finding the previous terms.</a:t>
            </a:r>
            <a:endParaRPr sz="1800"/>
          </a:p>
          <a:p>
            <a:pPr indent="0" lvl="0" marL="0" marR="0" rtl="0" algn="l">
              <a:lnSpc>
                <a:spcPct val="100000"/>
              </a:lnSpc>
              <a:spcBef>
                <a:spcPts val="0"/>
              </a:spcBef>
              <a:spcAft>
                <a:spcPts val="0"/>
              </a:spcAft>
              <a:buNone/>
            </a:pPr>
            <a:r>
              <a:t/>
            </a:r>
            <a:endParaRPr sz="1800"/>
          </a:p>
          <a:p>
            <a:pPr indent="0" lvl="0" marL="0" marR="0" rtl="0" algn="l">
              <a:lnSpc>
                <a:spcPct val="115000"/>
              </a:lnSpc>
              <a:spcBef>
                <a:spcPts val="0"/>
              </a:spcBef>
              <a:spcAft>
                <a:spcPts val="0"/>
              </a:spcAft>
              <a:buNone/>
            </a:pPr>
            <a:r>
              <a:rPr lang="en-IN" sz="2400">
                <a:solidFill>
                  <a:srgbClr val="000000"/>
                </a:solidFill>
                <a:latin typeface="Verdana"/>
                <a:ea typeface="Verdana"/>
                <a:cs typeface="Verdana"/>
                <a:sym typeface="Verdana"/>
              </a:rPr>
              <a:t>Q: Solve </a:t>
            </a:r>
            <a:r>
              <a:rPr b="1" lang="en-IN" sz="2400">
                <a:solidFill>
                  <a:srgbClr val="000000"/>
                </a:solidFill>
                <a:latin typeface="Verdana"/>
                <a:ea typeface="Verdana"/>
                <a:cs typeface="Verdana"/>
                <a:sym typeface="Verdana"/>
              </a:rPr>
              <a:t>a</a:t>
            </a:r>
            <a:r>
              <a:rPr b="1" baseline="-25000" lang="en-IN" sz="2400">
                <a:solidFill>
                  <a:srgbClr val="000000"/>
                </a:solidFill>
                <a:latin typeface="Verdana"/>
                <a:ea typeface="Verdana"/>
                <a:cs typeface="Verdana"/>
                <a:sym typeface="Verdana"/>
              </a:rPr>
              <a:t>n </a:t>
            </a:r>
            <a:r>
              <a:rPr b="1" lang="en-IN" sz="2400">
                <a:solidFill>
                  <a:srgbClr val="000000"/>
                </a:solidFill>
                <a:latin typeface="Verdana"/>
                <a:ea typeface="Verdana"/>
                <a:cs typeface="Verdana"/>
                <a:sym typeface="Verdana"/>
              </a:rPr>
              <a:t>= a</a:t>
            </a:r>
            <a:r>
              <a:rPr b="1" baseline="-25000" lang="en-IN" sz="2400">
                <a:solidFill>
                  <a:srgbClr val="000000"/>
                </a:solidFill>
                <a:latin typeface="Verdana"/>
                <a:ea typeface="Verdana"/>
                <a:cs typeface="Verdana"/>
                <a:sym typeface="Verdana"/>
              </a:rPr>
              <a:t>n-1 </a:t>
            </a:r>
            <a:r>
              <a:rPr b="1" lang="en-IN" sz="2400">
                <a:solidFill>
                  <a:srgbClr val="000000"/>
                </a:solidFill>
                <a:latin typeface="Verdana"/>
                <a:ea typeface="Verdana"/>
                <a:cs typeface="Verdana"/>
                <a:sym typeface="Verdana"/>
              </a:rPr>
              <a:t>+ C</a:t>
            </a:r>
            <a:r>
              <a:rPr lang="en-IN" sz="2400">
                <a:solidFill>
                  <a:srgbClr val="000000"/>
                </a:solidFill>
                <a:latin typeface="Verdana"/>
                <a:ea typeface="Verdana"/>
                <a:cs typeface="Verdana"/>
                <a:sym typeface="Verdana"/>
              </a:rPr>
              <a:t>, where </a:t>
            </a:r>
            <a:r>
              <a:rPr b="1" lang="en-IN" sz="2400">
                <a:solidFill>
                  <a:srgbClr val="000000"/>
                </a:solidFill>
                <a:latin typeface="Verdana"/>
                <a:ea typeface="Verdana"/>
                <a:cs typeface="Verdana"/>
                <a:sym typeface="Verdana"/>
              </a:rPr>
              <a:t>a</a:t>
            </a:r>
            <a:r>
              <a:rPr b="1" baseline="-25000" lang="en-IN" sz="2400">
                <a:solidFill>
                  <a:srgbClr val="000000"/>
                </a:solidFill>
                <a:latin typeface="Verdana"/>
                <a:ea typeface="Verdana"/>
                <a:cs typeface="Verdana"/>
                <a:sym typeface="Verdana"/>
              </a:rPr>
              <a:t>0</a:t>
            </a:r>
            <a:r>
              <a:rPr lang="en-IN" sz="2400">
                <a:solidFill>
                  <a:srgbClr val="000000"/>
                </a:solidFill>
                <a:latin typeface="Verdana"/>
                <a:ea typeface="Verdana"/>
                <a:cs typeface="Verdana"/>
                <a:sym typeface="Verdana"/>
              </a:rPr>
              <a:t> is a constant</a:t>
            </a:r>
            <a:endParaRPr sz="1800"/>
          </a:p>
          <a:p>
            <a:pPr indent="0" lvl="0" marL="0" marR="0" rtl="0" algn="l">
              <a:lnSpc>
                <a:spcPct val="115000"/>
              </a:lnSpc>
              <a:spcBef>
                <a:spcPts val="0"/>
              </a:spcBef>
              <a:spcAft>
                <a:spcPts val="0"/>
              </a:spcAft>
              <a:buNone/>
            </a:pPr>
            <a:r>
              <a:rPr lang="en-IN" sz="2400">
                <a:solidFill>
                  <a:srgbClr val="000000"/>
                </a:solidFill>
                <a:latin typeface="Verdana"/>
                <a:ea typeface="Verdana"/>
                <a:cs typeface="Verdana"/>
                <a:sym typeface="Verdana"/>
              </a:rPr>
              <a:t>Solution: </a:t>
            </a:r>
            <a:r>
              <a:rPr b="1" lang="en-IN" sz="2400">
                <a:solidFill>
                  <a:srgbClr val="000000"/>
                </a:solidFill>
                <a:latin typeface="Verdana"/>
                <a:ea typeface="Verdana"/>
                <a:cs typeface="Verdana"/>
                <a:sym typeface="Verdana"/>
              </a:rPr>
              <a:t>a</a:t>
            </a:r>
            <a:r>
              <a:rPr b="1" baseline="-25000" lang="en-IN" sz="2400">
                <a:solidFill>
                  <a:srgbClr val="000000"/>
                </a:solidFill>
                <a:latin typeface="Verdana"/>
                <a:ea typeface="Verdana"/>
                <a:cs typeface="Verdana"/>
                <a:sym typeface="Verdana"/>
              </a:rPr>
              <a:t>n </a:t>
            </a:r>
            <a:r>
              <a:rPr b="1" lang="en-IN" sz="2400">
                <a:solidFill>
                  <a:srgbClr val="000000"/>
                </a:solidFill>
                <a:latin typeface="Verdana"/>
                <a:ea typeface="Verdana"/>
                <a:cs typeface="Verdana"/>
                <a:sym typeface="Verdana"/>
              </a:rPr>
              <a:t>= C*n + a</a:t>
            </a:r>
            <a:r>
              <a:rPr b="1" baseline="-25000" lang="en-IN" sz="2400">
                <a:solidFill>
                  <a:srgbClr val="000000"/>
                </a:solidFill>
                <a:latin typeface="Verdana"/>
                <a:ea typeface="Verdana"/>
                <a:cs typeface="Verdana"/>
                <a:sym typeface="Verdana"/>
              </a:rPr>
              <a:t>0</a:t>
            </a:r>
            <a:endParaRPr sz="1800"/>
          </a:p>
          <a:p>
            <a:pPr indent="0" lvl="0" marL="0" marR="0" rtl="0" algn="l">
              <a:lnSpc>
                <a:spcPct val="115000"/>
              </a:lnSpc>
              <a:spcBef>
                <a:spcPts val="0"/>
              </a:spcBef>
              <a:spcAft>
                <a:spcPts val="0"/>
              </a:spcAft>
              <a:buNone/>
            </a:pPr>
            <a:r>
              <a:t/>
            </a:r>
            <a:endParaRPr sz="1800"/>
          </a:p>
          <a:p>
            <a:pPr indent="0" lvl="0" marL="0" marR="0" rtl="0" algn="l">
              <a:lnSpc>
                <a:spcPct val="115000"/>
              </a:lnSpc>
              <a:spcBef>
                <a:spcPts val="0"/>
              </a:spcBef>
              <a:spcAft>
                <a:spcPts val="0"/>
              </a:spcAft>
              <a:buNone/>
            </a:pPr>
            <a:r>
              <a:rPr lang="en-IN" sz="2400">
                <a:solidFill>
                  <a:srgbClr val="000000"/>
                </a:solidFill>
                <a:latin typeface="Verdana"/>
                <a:ea typeface="Verdana"/>
                <a:cs typeface="Verdana"/>
                <a:sym typeface="Verdana"/>
              </a:rPr>
              <a:t>Q: Solve </a:t>
            </a:r>
            <a:r>
              <a:rPr b="1" lang="en-IN" sz="2400">
                <a:solidFill>
                  <a:srgbClr val="000000"/>
                </a:solidFill>
                <a:latin typeface="Verdana"/>
                <a:ea typeface="Verdana"/>
                <a:cs typeface="Verdana"/>
                <a:sym typeface="Verdana"/>
              </a:rPr>
              <a:t>a</a:t>
            </a:r>
            <a:r>
              <a:rPr b="1" baseline="-25000" lang="en-IN" sz="2400">
                <a:solidFill>
                  <a:srgbClr val="000000"/>
                </a:solidFill>
                <a:latin typeface="Verdana"/>
                <a:ea typeface="Verdana"/>
                <a:cs typeface="Verdana"/>
                <a:sym typeface="Verdana"/>
              </a:rPr>
              <a:t>n </a:t>
            </a:r>
            <a:r>
              <a:rPr b="1" lang="en-IN" sz="2400">
                <a:solidFill>
                  <a:srgbClr val="000000"/>
                </a:solidFill>
                <a:latin typeface="Verdana"/>
                <a:ea typeface="Verdana"/>
                <a:cs typeface="Verdana"/>
                <a:sym typeface="Verdana"/>
              </a:rPr>
              <a:t>= Ca</a:t>
            </a:r>
            <a:r>
              <a:rPr b="1" baseline="-25000" lang="en-IN" sz="2400">
                <a:solidFill>
                  <a:srgbClr val="000000"/>
                </a:solidFill>
                <a:latin typeface="Verdana"/>
                <a:ea typeface="Verdana"/>
                <a:cs typeface="Verdana"/>
                <a:sym typeface="Verdana"/>
              </a:rPr>
              <a:t>n-1</a:t>
            </a:r>
            <a:r>
              <a:rPr lang="en-IN" sz="2400">
                <a:solidFill>
                  <a:srgbClr val="000000"/>
                </a:solidFill>
                <a:latin typeface="Verdana"/>
                <a:ea typeface="Verdana"/>
                <a:cs typeface="Verdana"/>
                <a:sym typeface="Verdana"/>
              </a:rPr>
              <a:t>, where </a:t>
            </a:r>
            <a:r>
              <a:rPr b="1" lang="en-IN" sz="2400">
                <a:solidFill>
                  <a:srgbClr val="000000"/>
                </a:solidFill>
                <a:latin typeface="Verdana"/>
                <a:ea typeface="Verdana"/>
                <a:cs typeface="Verdana"/>
                <a:sym typeface="Verdana"/>
              </a:rPr>
              <a:t>a</a:t>
            </a:r>
            <a:r>
              <a:rPr b="1" baseline="-25000" lang="en-IN" sz="2400">
                <a:solidFill>
                  <a:srgbClr val="000000"/>
                </a:solidFill>
                <a:latin typeface="Verdana"/>
                <a:ea typeface="Verdana"/>
                <a:cs typeface="Verdana"/>
                <a:sym typeface="Verdana"/>
              </a:rPr>
              <a:t>0</a:t>
            </a:r>
            <a:r>
              <a:rPr lang="en-IN" sz="2400">
                <a:solidFill>
                  <a:srgbClr val="000000"/>
                </a:solidFill>
                <a:latin typeface="Verdana"/>
                <a:ea typeface="Verdana"/>
                <a:cs typeface="Verdana"/>
                <a:sym typeface="Verdana"/>
              </a:rPr>
              <a:t> is a constant</a:t>
            </a:r>
            <a:endParaRPr sz="1800"/>
          </a:p>
          <a:p>
            <a:pPr indent="0" lvl="0" marL="0" marR="0" rtl="0" algn="l">
              <a:lnSpc>
                <a:spcPct val="115000"/>
              </a:lnSpc>
              <a:spcBef>
                <a:spcPts val="0"/>
              </a:spcBef>
              <a:spcAft>
                <a:spcPts val="0"/>
              </a:spcAft>
              <a:buNone/>
            </a:pPr>
            <a:r>
              <a:rPr lang="en-IN" sz="2400">
                <a:solidFill>
                  <a:srgbClr val="000000"/>
                </a:solidFill>
                <a:latin typeface="Verdana"/>
                <a:ea typeface="Verdana"/>
                <a:cs typeface="Verdana"/>
                <a:sym typeface="Verdana"/>
              </a:rPr>
              <a:t>Solution: </a:t>
            </a:r>
            <a:r>
              <a:rPr b="1" lang="en-IN" sz="2400">
                <a:solidFill>
                  <a:srgbClr val="000000"/>
                </a:solidFill>
                <a:latin typeface="Verdana"/>
                <a:ea typeface="Verdana"/>
                <a:cs typeface="Verdana"/>
                <a:sym typeface="Verdana"/>
              </a:rPr>
              <a:t>a</a:t>
            </a:r>
            <a:r>
              <a:rPr b="1" baseline="-25000" lang="en-IN" sz="2400">
                <a:solidFill>
                  <a:srgbClr val="000000"/>
                </a:solidFill>
                <a:latin typeface="Verdana"/>
                <a:ea typeface="Verdana"/>
                <a:cs typeface="Verdana"/>
                <a:sym typeface="Verdana"/>
              </a:rPr>
              <a:t>n </a:t>
            </a:r>
            <a:r>
              <a:rPr b="1" lang="en-IN" sz="2400">
                <a:solidFill>
                  <a:srgbClr val="000000"/>
                </a:solidFill>
                <a:latin typeface="Verdana"/>
                <a:ea typeface="Verdana"/>
                <a:cs typeface="Verdana"/>
                <a:sym typeface="Verdana"/>
              </a:rPr>
              <a:t>= C</a:t>
            </a:r>
            <a:r>
              <a:rPr b="1" baseline="30000" lang="en-IN" sz="2400">
                <a:solidFill>
                  <a:srgbClr val="000000"/>
                </a:solidFill>
                <a:latin typeface="Verdana"/>
                <a:ea typeface="Verdana"/>
                <a:cs typeface="Verdana"/>
                <a:sym typeface="Verdana"/>
              </a:rPr>
              <a:t>n</a:t>
            </a:r>
            <a:r>
              <a:rPr b="1" lang="en-IN" sz="2400">
                <a:solidFill>
                  <a:srgbClr val="000000"/>
                </a:solidFill>
                <a:latin typeface="Verdana"/>
                <a:ea typeface="Verdana"/>
                <a:cs typeface="Verdana"/>
                <a:sym typeface="Verdana"/>
              </a:rPr>
              <a:t> * a</a:t>
            </a:r>
            <a:r>
              <a:rPr b="1" baseline="-25000" lang="en-IN" sz="2400">
                <a:solidFill>
                  <a:srgbClr val="000000"/>
                </a:solidFill>
                <a:latin typeface="Verdana"/>
                <a:ea typeface="Verdana"/>
                <a:cs typeface="Verdana"/>
                <a:sym typeface="Verdana"/>
              </a:rPr>
              <a:t>0</a:t>
            </a:r>
            <a:endParaRPr sz="1800"/>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7" name="Shape 367"/>
        <p:cNvGrpSpPr/>
        <p:nvPr/>
      </p:nvGrpSpPr>
      <p:grpSpPr>
        <a:xfrm>
          <a:off x="0" y="0"/>
          <a:ext cx="0" cy="0"/>
          <a:chOff x="0" y="0"/>
          <a:chExt cx="0" cy="0"/>
        </a:xfrm>
      </p:grpSpPr>
      <p:sp>
        <p:nvSpPr>
          <p:cNvPr id="368" name="Google Shape;368;g64f2e19c06_0_9"/>
          <p:cNvSpPr/>
          <p:nvPr/>
        </p:nvSpPr>
        <p:spPr>
          <a:xfrm>
            <a:off x="271080" y="271080"/>
            <a:ext cx="8596500" cy="592860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None/>
            </a:pPr>
            <a:r>
              <a:rPr lang="en-IN" sz="2400">
                <a:solidFill>
                  <a:srgbClr val="000000"/>
                </a:solidFill>
                <a:latin typeface="Verdana"/>
                <a:ea typeface="Verdana"/>
                <a:cs typeface="Verdana"/>
                <a:sym typeface="Verdana"/>
              </a:rPr>
              <a:t>Q: Find the solution (closed form) of a</a:t>
            </a:r>
            <a:r>
              <a:rPr baseline="-25000" lang="en-IN" sz="2400">
                <a:solidFill>
                  <a:srgbClr val="000000"/>
                </a:solidFill>
                <a:latin typeface="Verdana"/>
                <a:ea typeface="Verdana"/>
                <a:cs typeface="Verdana"/>
                <a:sym typeface="Verdana"/>
              </a:rPr>
              <a:t>n</a:t>
            </a:r>
            <a:r>
              <a:rPr lang="en-IN" sz="2400">
                <a:solidFill>
                  <a:srgbClr val="000000"/>
                </a:solidFill>
                <a:latin typeface="Verdana"/>
                <a:ea typeface="Verdana"/>
                <a:cs typeface="Verdana"/>
                <a:sym typeface="Verdana"/>
              </a:rPr>
              <a:t> = </a:t>
            </a:r>
            <a:r>
              <a:rPr lang="en-IN" sz="2400">
                <a:latin typeface="Verdana"/>
                <a:ea typeface="Verdana"/>
                <a:cs typeface="Verdana"/>
                <a:sym typeface="Verdana"/>
              </a:rPr>
              <a:t>3</a:t>
            </a:r>
            <a:r>
              <a:rPr lang="en-IN" sz="2400">
                <a:solidFill>
                  <a:srgbClr val="000000"/>
                </a:solidFill>
                <a:latin typeface="Verdana"/>
                <a:ea typeface="Verdana"/>
                <a:cs typeface="Verdana"/>
                <a:sym typeface="Verdana"/>
              </a:rPr>
              <a:t>a</a:t>
            </a:r>
            <a:r>
              <a:rPr baseline="-25000" lang="en-IN" sz="2400">
                <a:solidFill>
                  <a:srgbClr val="000000"/>
                </a:solidFill>
                <a:latin typeface="Verdana"/>
                <a:ea typeface="Verdana"/>
                <a:cs typeface="Verdana"/>
                <a:sym typeface="Verdana"/>
              </a:rPr>
              <a:t>n-1</a:t>
            </a:r>
            <a:r>
              <a:rPr lang="en-IN" sz="2400">
                <a:solidFill>
                  <a:srgbClr val="000000"/>
                </a:solidFill>
                <a:latin typeface="Verdana"/>
                <a:ea typeface="Verdana"/>
                <a:cs typeface="Verdana"/>
                <a:sym typeface="Verdana"/>
              </a:rPr>
              <a:t> </a:t>
            </a:r>
            <a:endParaRPr sz="1800"/>
          </a:p>
          <a:p>
            <a:pPr indent="0" lvl="0" marL="0" marR="0" rtl="0" algn="l">
              <a:lnSpc>
                <a:spcPct val="100000"/>
              </a:lnSpc>
              <a:spcBef>
                <a:spcPts val="0"/>
              </a:spcBef>
              <a:spcAft>
                <a:spcPts val="0"/>
              </a:spcAft>
              <a:buNone/>
            </a:pPr>
            <a:r>
              <a:rPr lang="en-IN" sz="2400">
                <a:solidFill>
                  <a:srgbClr val="000000"/>
                </a:solidFill>
                <a:latin typeface="Verdana"/>
                <a:ea typeface="Verdana"/>
                <a:cs typeface="Verdana"/>
                <a:sym typeface="Verdana"/>
              </a:rPr>
              <a:t>where a</a:t>
            </a:r>
            <a:r>
              <a:rPr baseline="-25000" lang="en-IN" sz="2400">
                <a:solidFill>
                  <a:srgbClr val="000000"/>
                </a:solidFill>
                <a:latin typeface="Verdana"/>
                <a:ea typeface="Verdana"/>
                <a:cs typeface="Verdana"/>
                <a:sym typeface="Verdana"/>
              </a:rPr>
              <a:t>0</a:t>
            </a:r>
            <a:r>
              <a:rPr lang="en-IN" sz="2400">
                <a:solidFill>
                  <a:srgbClr val="000000"/>
                </a:solidFill>
                <a:latin typeface="Verdana"/>
                <a:ea typeface="Verdana"/>
                <a:cs typeface="Verdana"/>
                <a:sym typeface="Verdana"/>
              </a:rPr>
              <a:t> = </a:t>
            </a:r>
            <a:r>
              <a:rPr lang="en-IN" sz="2400">
                <a:latin typeface="Verdana"/>
                <a:ea typeface="Verdana"/>
                <a:cs typeface="Verdana"/>
                <a:sym typeface="Verdana"/>
              </a:rPr>
              <a:t>5</a:t>
            </a:r>
            <a:endParaRPr sz="1800"/>
          </a:p>
          <a:p>
            <a:pPr indent="0" lvl="0" marL="0" marR="0" rtl="0" algn="l">
              <a:lnSpc>
                <a:spcPct val="100000"/>
              </a:lnSpc>
              <a:spcBef>
                <a:spcPts val="0"/>
              </a:spcBef>
              <a:spcAft>
                <a:spcPts val="0"/>
              </a:spcAft>
              <a:buNone/>
            </a:pPr>
            <a:r>
              <a:t/>
            </a:r>
            <a:endParaRPr sz="1800"/>
          </a:p>
          <a:p>
            <a:pPr indent="0" lvl="0" marL="0" marR="0" rtl="0" algn="l">
              <a:lnSpc>
                <a:spcPct val="100000"/>
              </a:lnSpc>
              <a:spcBef>
                <a:spcPts val="0"/>
              </a:spcBef>
              <a:spcAft>
                <a:spcPts val="0"/>
              </a:spcAft>
              <a:buNone/>
            </a:pPr>
            <a:r>
              <a:rPr lang="en-IN" sz="2400">
                <a:solidFill>
                  <a:srgbClr val="000000"/>
                </a:solidFill>
                <a:latin typeface="Verdana"/>
                <a:ea typeface="Verdana"/>
                <a:cs typeface="Verdana"/>
                <a:sym typeface="Verdana"/>
              </a:rPr>
              <a:t>Soln: This is a known form.</a:t>
            </a:r>
            <a:endParaRPr sz="1800"/>
          </a:p>
          <a:p>
            <a:pPr indent="0" lvl="0" marL="0" marR="0" rtl="0" algn="l">
              <a:lnSpc>
                <a:spcPct val="100000"/>
              </a:lnSpc>
              <a:spcBef>
                <a:spcPts val="0"/>
              </a:spcBef>
              <a:spcAft>
                <a:spcPts val="0"/>
              </a:spcAft>
              <a:buNone/>
            </a:pPr>
            <a:r>
              <a:t/>
            </a:r>
            <a:endParaRPr sz="1800"/>
          </a:p>
          <a:p>
            <a:pPr indent="0" lvl="0" marL="0" marR="0" rtl="0" algn="l">
              <a:lnSpc>
                <a:spcPct val="100000"/>
              </a:lnSpc>
              <a:spcBef>
                <a:spcPts val="0"/>
              </a:spcBef>
              <a:spcAft>
                <a:spcPts val="0"/>
              </a:spcAft>
              <a:buNone/>
            </a:pPr>
            <a:r>
              <a:rPr lang="en-IN" sz="2400">
                <a:solidFill>
                  <a:srgbClr val="000000"/>
                </a:solidFill>
                <a:latin typeface="Verdana"/>
                <a:ea typeface="Verdana"/>
                <a:cs typeface="Verdana"/>
                <a:sym typeface="Verdana"/>
              </a:rPr>
              <a:t>The solution of a</a:t>
            </a:r>
            <a:r>
              <a:rPr baseline="-25000" lang="en-IN" sz="2400">
                <a:solidFill>
                  <a:srgbClr val="000000"/>
                </a:solidFill>
                <a:latin typeface="Verdana"/>
                <a:ea typeface="Verdana"/>
                <a:cs typeface="Verdana"/>
                <a:sym typeface="Verdana"/>
              </a:rPr>
              <a:t>n</a:t>
            </a:r>
            <a:r>
              <a:rPr lang="en-IN" sz="2400">
                <a:solidFill>
                  <a:srgbClr val="000000"/>
                </a:solidFill>
                <a:latin typeface="Verdana"/>
                <a:ea typeface="Verdana"/>
                <a:cs typeface="Verdana"/>
                <a:sym typeface="Verdana"/>
              </a:rPr>
              <a:t> = Ca</a:t>
            </a:r>
            <a:r>
              <a:rPr baseline="-25000" lang="en-IN" sz="2400">
                <a:solidFill>
                  <a:srgbClr val="000000"/>
                </a:solidFill>
                <a:latin typeface="Verdana"/>
                <a:ea typeface="Verdana"/>
                <a:cs typeface="Verdana"/>
                <a:sym typeface="Verdana"/>
              </a:rPr>
              <a:t>n-1</a:t>
            </a:r>
            <a:r>
              <a:rPr lang="en-IN" sz="2400">
                <a:solidFill>
                  <a:srgbClr val="000000"/>
                </a:solidFill>
                <a:latin typeface="Verdana"/>
                <a:ea typeface="Verdana"/>
                <a:cs typeface="Verdana"/>
                <a:sym typeface="Verdana"/>
              </a:rPr>
              <a:t> would be </a:t>
            </a:r>
            <a:r>
              <a:rPr b="1" lang="en-IN" sz="2400">
                <a:solidFill>
                  <a:srgbClr val="000000"/>
                </a:solidFill>
                <a:latin typeface="Verdana"/>
                <a:ea typeface="Verdana"/>
                <a:cs typeface="Verdana"/>
                <a:sym typeface="Verdana"/>
              </a:rPr>
              <a:t>a</a:t>
            </a:r>
            <a:r>
              <a:rPr b="1" baseline="-25000" lang="en-IN" sz="2400">
                <a:solidFill>
                  <a:srgbClr val="000000"/>
                </a:solidFill>
                <a:latin typeface="Verdana"/>
                <a:ea typeface="Verdana"/>
                <a:cs typeface="Verdana"/>
                <a:sym typeface="Verdana"/>
              </a:rPr>
              <a:t>0</a:t>
            </a:r>
            <a:r>
              <a:rPr b="1" lang="en-IN" sz="2400">
                <a:solidFill>
                  <a:srgbClr val="000000"/>
                </a:solidFill>
                <a:latin typeface="Verdana"/>
                <a:ea typeface="Verdana"/>
                <a:cs typeface="Verdana"/>
                <a:sym typeface="Verdana"/>
              </a:rPr>
              <a:t> * C</a:t>
            </a:r>
            <a:r>
              <a:rPr b="1" baseline="30000" lang="en-IN" sz="2400">
                <a:solidFill>
                  <a:srgbClr val="000000"/>
                </a:solidFill>
                <a:latin typeface="Verdana"/>
                <a:ea typeface="Verdana"/>
                <a:cs typeface="Verdana"/>
                <a:sym typeface="Verdana"/>
              </a:rPr>
              <a:t>n</a:t>
            </a:r>
            <a:endParaRPr sz="1800"/>
          </a:p>
          <a:p>
            <a:pPr indent="0" lvl="0" marL="0" marR="0" rtl="0" algn="l">
              <a:lnSpc>
                <a:spcPct val="100000"/>
              </a:lnSpc>
              <a:spcBef>
                <a:spcPts val="0"/>
              </a:spcBef>
              <a:spcAft>
                <a:spcPts val="0"/>
              </a:spcAft>
              <a:buNone/>
            </a:pPr>
            <a:r>
              <a:t/>
            </a:r>
            <a:endParaRPr sz="1800"/>
          </a:p>
          <a:p>
            <a:pPr indent="0" lvl="0" marL="0" marR="0" rtl="0" algn="l">
              <a:lnSpc>
                <a:spcPct val="100000"/>
              </a:lnSpc>
              <a:spcBef>
                <a:spcPts val="0"/>
              </a:spcBef>
              <a:spcAft>
                <a:spcPts val="0"/>
              </a:spcAft>
              <a:buNone/>
            </a:pPr>
            <a:r>
              <a:rPr lang="en-IN" sz="2400">
                <a:solidFill>
                  <a:srgbClr val="000000"/>
                </a:solidFill>
                <a:latin typeface="Verdana"/>
                <a:ea typeface="Verdana"/>
                <a:cs typeface="Verdana"/>
                <a:sym typeface="Verdana"/>
              </a:rPr>
              <a:t>Therefore, solution of a</a:t>
            </a:r>
            <a:r>
              <a:rPr baseline="-25000" lang="en-IN" sz="2400">
                <a:solidFill>
                  <a:srgbClr val="000000"/>
                </a:solidFill>
                <a:latin typeface="Verdana"/>
                <a:ea typeface="Verdana"/>
                <a:cs typeface="Verdana"/>
                <a:sym typeface="Verdana"/>
              </a:rPr>
              <a:t>n</a:t>
            </a:r>
            <a:r>
              <a:rPr lang="en-IN" sz="2400">
                <a:solidFill>
                  <a:srgbClr val="000000"/>
                </a:solidFill>
                <a:latin typeface="Verdana"/>
                <a:ea typeface="Verdana"/>
                <a:cs typeface="Verdana"/>
                <a:sym typeface="Verdana"/>
              </a:rPr>
              <a:t> = 2a</a:t>
            </a:r>
            <a:r>
              <a:rPr baseline="-25000" lang="en-IN" sz="2400">
                <a:solidFill>
                  <a:srgbClr val="000000"/>
                </a:solidFill>
                <a:latin typeface="Verdana"/>
                <a:ea typeface="Verdana"/>
                <a:cs typeface="Verdana"/>
                <a:sym typeface="Verdana"/>
              </a:rPr>
              <a:t>n-1</a:t>
            </a:r>
            <a:r>
              <a:rPr lang="en-IN" sz="2400">
                <a:solidFill>
                  <a:srgbClr val="000000"/>
                </a:solidFill>
                <a:latin typeface="Verdana"/>
                <a:ea typeface="Verdana"/>
                <a:cs typeface="Verdana"/>
                <a:sym typeface="Verdana"/>
              </a:rPr>
              <a:t> is </a:t>
            </a:r>
            <a:r>
              <a:rPr b="1" lang="en-IN" sz="2400">
                <a:latin typeface="Verdana"/>
                <a:ea typeface="Verdana"/>
                <a:cs typeface="Verdana"/>
                <a:sym typeface="Verdana"/>
              </a:rPr>
              <a:t>5</a:t>
            </a:r>
            <a:r>
              <a:rPr b="1" lang="en-IN" sz="2400">
                <a:solidFill>
                  <a:srgbClr val="000000"/>
                </a:solidFill>
                <a:latin typeface="Verdana"/>
                <a:ea typeface="Verdana"/>
                <a:cs typeface="Verdana"/>
                <a:sym typeface="Verdana"/>
              </a:rPr>
              <a:t> * </a:t>
            </a:r>
            <a:r>
              <a:rPr b="1" lang="en-IN" sz="2400">
                <a:latin typeface="Verdana"/>
                <a:ea typeface="Verdana"/>
                <a:cs typeface="Verdana"/>
                <a:sym typeface="Verdana"/>
              </a:rPr>
              <a:t>3</a:t>
            </a:r>
            <a:r>
              <a:rPr b="1" baseline="30000" lang="en-IN" sz="2400">
                <a:solidFill>
                  <a:srgbClr val="000000"/>
                </a:solidFill>
                <a:latin typeface="Verdana"/>
                <a:ea typeface="Verdana"/>
                <a:cs typeface="Verdana"/>
                <a:sym typeface="Verdana"/>
              </a:rPr>
              <a:t>n</a:t>
            </a:r>
            <a:endParaRPr sz="1800"/>
          </a:p>
          <a:p>
            <a:pPr indent="0" lvl="0" marL="0" marR="0" rtl="0" algn="l">
              <a:lnSpc>
                <a:spcPct val="100000"/>
              </a:lnSpc>
              <a:spcBef>
                <a:spcPts val="0"/>
              </a:spcBef>
              <a:spcAft>
                <a:spcPts val="0"/>
              </a:spcAft>
              <a:buNone/>
            </a:pPr>
            <a:r>
              <a:t/>
            </a:r>
            <a:endParaRPr sz="1800"/>
          </a:p>
          <a:p>
            <a:pPr indent="0" lvl="0" marL="0" marR="0" rtl="0" algn="l">
              <a:lnSpc>
                <a:spcPct val="100000"/>
              </a:lnSpc>
              <a:spcBef>
                <a:spcPts val="0"/>
              </a:spcBef>
              <a:spcAft>
                <a:spcPts val="0"/>
              </a:spcAft>
              <a:buNone/>
            </a:pPr>
            <a:r>
              <a:t/>
            </a:r>
            <a:endParaRPr sz="1800"/>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2" name="Shape 372"/>
        <p:cNvGrpSpPr/>
        <p:nvPr/>
      </p:nvGrpSpPr>
      <p:grpSpPr>
        <a:xfrm>
          <a:off x="0" y="0"/>
          <a:ext cx="0" cy="0"/>
          <a:chOff x="0" y="0"/>
          <a:chExt cx="0" cy="0"/>
        </a:xfrm>
      </p:grpSpPr>
      <p:sp>
        <p:nvSpPr>
          <p:cNvPr id="373" name="Google Shape;373;p50"/>
          <p:cNvSpPr/>
          <p:nvPr/>
        </p:nvSpPr>
        <p:spPr>
          <a:xfrm>
            <a:off x="271080" y="271080"/>
            <a:ext cx="8596440" cy="592848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None/>
            </a:pPr>
            <a:r>
              <a:rPr b="1" lang="en-IN" sz="2400">
                <a:solidFill>
                  <a:srgbClr val="000000"/>
                </a:solidFill>
                <a:latin typeface="Verdana"/>
                <a:ea typeface="Verdana"/>
                <a:cs typeface="Verdana"/>
                <a:sym typeface="Verdana"/>
              </a:rPr>
              <a:t>Solving Linear Homogeneous Recurrence Relations with Constant Coefficients</a:t>
            </a:r>
            <a:endParaRPr sz="1800"/>
          </a:p>
          <a:p>
            <a:pPr indent="0" lvl="0" marL="0" marR="0" rtl="0" algn="l">
              <a:lnSpc>
                <a:spcPct val="100000"/>
              </a:lnSpc>
              <a:spcBef>
                <a:spcPts val="0"/>
              </a:spcBef>
              <a:spcAft>
                <a:spcPts val="0"/>
              </a:spcAft>
              <a:buNone/>
            </a:pPr>
            <a:r>
              <a:t/>
            </a:r>
            <a:endParaRPr sz="1800"/>
          </a:p>
          <a:p>
            <a:pPr indent="0" lvl="0" marL="0" marR="0" rtl="0" algn="l">
              <a:lnSpc>
                <a:spcPct val="100000"/>
              </a:lnSpc>
              <a:spcBef>
                <a:spcPts val="0"/>
              </a:spcBef>
              <a:spcAft>
                <a:spcPts val="0"/>
              </a:spcAft>
              <a:buNone/>
            </a:pPr>
            <a:r>
              <a:rPr lang="en-IN" sz="2400">
                <a:solidFill>
                  <a:srgbClr val="000000"/>
                </a:solidFill>
                <a:latin typeface="Verdana"/>
                <a:ea typeface="Verdana"/>
                <a:cs typeface="Verdana"/>
                <a:sym typeface="Verdana"/>
              </a:rPr>
              <a:t>Linear homogeneous recurrence relation of degree k with constant coefficients is a recurrence relation of the form:</a:t>
            </a:r>
            <a:endParaRPr sz="1800"/>
          </a:p>
          <a:p>
            <a:pPr indent="0" lvl="0" marL="0" marR="0" rtl="0" algn="l">
              <a:lnSpc>
                <a:spcPct val="100000"/>
              </a:lnSpc>
              <a:spcBef>
                <a:spcPts val="0"/>
              </a:spcBef>
              <a:spcAft>
                <a:spcPts val="0"/>
              </a:spcAft>
              <a:buNone/>
            </a:pPr>
            <a:r>
              <a:t/>
            </a:r>
            <a:endParaRPr sz="1800"/>
          </a:p>
          <a:p>
            <a:pPr indent="0" lvl="0" marL="0" marR="0" rtl="0" algn="l">
              <a:lnSpc>
                <a:spcPct val="100000"/>
              </a:lnSpc>
              <a:spcBef>
                <a:spcPts val="0"/>
              </a:spcBef>
              <a:spcAft>
                <a:spcPts val="0"/>
              </a:spcAft>
              <a:buNone/>
            </a:pPr>
            <a:r>
              <a:rPr lang="en-IN" sz="2400">
                <a:solidFill>
                  <a:srgbClr val="000000"/>
                </a:solidFill>
                <a:latin typeface="Verdana"/>
                <a:ea typeface="Verdana"/>
                <a:cs typeface="Verdana"/>
                <a:sym typeface="Verdana"/>
              </a:rPr>
              <a:t>a</a:t>
            </a:r>
            <a:r>
              <a:rPr baseline="-25000" lang="en-IN" sz="2400">
                <a:solidFill>
                  <a:srgbClr val="000000"/>
                </a:solidFill>
                <a:latin typeface="Verdana"/>
                <a:ea typeface="Verdana"/>
                <a:cs typeface="Verdana"/>
                <a:sym typeface="Verdana"/>
              </a:rPr>
              <a:t>n</a:t>
            </a:r>
            <a:r>
              <a:rPr lang="en-IN" sz="2400">
                <a:solidFill>
                  <a:srgbClr val="000000"/>
                </a:solidFill>
                <a:latin typeface="Verdana"/>
                <a:ea typeface="Verdana"/>
                <a:cs typeface="Verdana"/>
                <a:sym typeface="Verdana"/>
              </a:rPr>
              <a:t> =  c</a:t>
            </a:r>
            <a:r>
              <a:rPr baseline="-25000" lang="en-IN" sz="2400">
                <a:solidFill>
                  <a:srgbClr val="000000"/>
                </a:solidFill>
                <a:latin typeface="Verdana"/>
                <a:ea typeface="Verdana"/>
                <a:cs typeface="Verdana"/>
                <a:sym typeface="Verdana"/>
              </a:rPr>
              <a:t>1</a:t>
            </a:r>
            <a:r>
              <a:rPr lang="en-IN" sz="2400">
                <a:solidFill>
                  <a:srgbClr val="000000"/>
                </a:solidFill>
                <a:latin typeface="Verdana"/>
                <a:ea typeface="Verdana"/>
                <a:cs typeface="Verdana"/>
                <a:sym typeface="Verdana"/>
              </a:rPr>
              <a:t>a</a:t>
            </a:r>
            <a:r>
              <a:rPr baseline="-25000" lang="en-IN" sz="2400">
                <a:solidFill>
                  <a:srgbClr val="000000"/>
                </a:solidFill>
                <a:latin typeface="Verdana"/>
                <a:ea typeface="Verdana"/>
                <a:cs typeface="Verdana"/>
                <a:sym typeface="Verdana"/>
              </a:rPr>
              <a:t>n-1</a:t>
            </a:r>
            <a:r>
              <a:rPr lang="en-IN" sz="2400">
                <a:solidFill>
                  <a:srgbClr val="000000"/>
                </a:solidFill>
                <a:latin typeface="Verdana"/>
                <a:ea typeface="Verdana"/>
                <a:cs typeface="Verdana"/>
                <a:sym typeface="Verdana"/>
              </a:rPr>
              <a:t> +  c</a:t>
            </a:r>
            <a:r>
              <a:rPr baseline="-25000" lang="en-IN" sz="2400">
                <a:solidFill>
                  <a:srgbClr val="000000"/>
                </a:solidFill>
                <a:latin typeface="Verdana"/>
                <a:ea typeface="Verdana"/>
                <a:cs typeface="Verdana"/>
                <a:sym typeface="Verdana"/>
              </a:rPr>
              <a:t>2</a:t>
            </a:r>
            <a:r>
              <a:rPr lang="en-IN" sz="2400">
                <a:solidFill>
                  <a:srgbClr val="000000"/>
                </a:solidFill>
                <a:latin typeface="Verdana"/>
                <a:ea typeface="Verdana"/>
                <a:cs typeface="Verdana"/>
                <a:sym typeface="Verdana"/>
              </a:rPr>
              <a:t>a</a:t>
            </a:r>
            <a:r>
              <a:rPr baseline="-25000" lang="en-IN" sz="2400">
                <a:solidFill>
                  <a:srgbClr val="000000"/>
                </a:solidFill>
                <a:latin typeface="Verdana"/>
                <a:ea typeface="Verdana"/>
                <a:cs typeface="Verdana"/>
                <a:sym typeface="Verdana"/>
              </a:rPr>
              <a:t>n-2</a:t>
            </a:r>
            <a:r>
              <a:rPr lang="en-IN" sz="2400">
                <a:solidFill>
                  <a:srgbClr val="000000"/>
                </a:solidFill>
                <a:latin typeface="Verdana"/>
                <a:ea typeface="Verdana"/>
                <a:cs typeface="Verdana"/>
                <a:sym typeface="Verdana"/>
              </a:rPr>
              <a:t> + ... + c</a:t>
            </a:r>
            <a:r>
              <a:rPr baseline="-25000" lang="en-IN" sz="2400">
                <a:solidFill>
                  <a:srgbClr val="000000"/>
                </a:solidFill>
                <a:latin typeface="Verdana"/>
                <a:ea typeface="Verdana"/>
                <a:cs typeface="Verdana"/>
                <a:sym typeface="Verdana"/>
              </a:rPr>
              <a:t>k</a:t>
            </a:r>
            <a:r>
              <a:rPr lang="en-IN" sz="2400">
                <a:solidFill>
                  <a:srgbClr val="000000"/>
                </a:solidFill>
                <a:latin typeface="Verdana"/>
                <a:ea typeface="Verdana"/>
                <a:cs typeface="Verdana"/>
                <a:sym typeface="Verdana"/>
              </a:rPr>
              <a:t>a</a:t>
            </a:r>
            <a:r>
              <a:rPr baseline="-25000" lang="en-IN" sz="2400">
                <a:solidFill>
                  <a:srgbClr val="000000"/>
                </a:solidFill>
                <a:latin typeface="Verdana"/>
                <a:ea typeface="Verdana"/>
                <a:cs typeface="Verdana"/>
                <a:sym typeface="Verdana"/>
              </a:rPr>
              <a:t>n-k</a:t>
            </a:r>
            <a:endParaRPr sz="1800"/>
          </a:p>
          <a:p>
            <a:pPr indent="0" lvl="0" marL="0" marR="0" rtl="0" algn="l">
              <a:lnSpc>
                <a:spcPct val="100000"/>
              </a:lnSpc>
              <a:spcBef>
                <a:spcPts val="0"/>
              </a:spcBef>
              <a:spcAft>
                <a:spcPts val="0"/>
              </a:spcAft>
              <a:buNone/>
            </a:pPr>
            <a:r>
              <a:t/>
            </a:r>
            <a:endParaRPr sz="1800"/>
          </a:p>
          <a:p>
            <a:pPr indent="0" lvl="0" marL="0" marR="0" rtl="0" algn="l">
              <a:lnSpc>
                <a:spcPct val="100000"/>
              </a:lnSpc>
              <a:spcBef>
                <a:spcPts val="0"/>
              </a:spcBef>
              <a:spcAft>
                <a:spcPts val="0"/>
              </a:spcAft>
              <a:buNone/>
            </a:pPr>
            <a:r>
              <a:rPr lang="en-IN" sz="2400">
                <a:solidFill>
                  <a:srgbClr val="000000"/>
                </a:solidFill>
                <a:latin typeface="Verdana"/>
                <a:ea typeface="Verdana"/>
                <a:cs typeface="Verdana"/>
                <a:sym typeface="Verdana"/>
              </a:rPr>
              <a:t>where c</a:t>
            </a:r>
            <a:r>
              <a:rPr baseline="-25000" lang="en-IN" sz="2400">
                <a:solidFill>
                  <a:srgbClr val="000000"/>
                </a:solidFill>
                <a:latin typeface="Verdana"/>
                <a:ea typeface="Verdana"/>
                <a:cs typeface="Verdana"/>
                <a:sym typeface="Verdana"/>
              </a:rPr>
              <a:t>1</a:t>
            </a:r>
            <a:r>
              <a:rPr lang="en-IN" sz="2400">
                <a:solidFill>
                  <a:srgbClr val="000000"/>
                </a:solidFill>
                <a:latin typeface="Verdana"/>
                <a:ea typeface="Verdana"/>
                <a:cs typeface="Verdana"/>
                <a:sym typeface="Verdana"/>
              </a:rPr>
              <a:t>, c</a:t>
            </a:r>
            <a:r>
              <a:rPr baseline="-25000" lang="en-IN" sz="2400">
                <a:solidFill>
                  <a:srgbClr val="000000"/>
                </a:solidFill>
                <a:latin typeface="Verdana"/>
                <a:ea typeface="Verdana"/>
                <a:cs typeface="Verdana"/>
                <a:sym typeface="Verdana"/>
              </a:rPr>
              <a:t>2</a:t>
            </a:r>
            <a:r>
              <a:rPr lang="en-IN" sz="2400">
                <a:solidFill>
                  <a:srgbClr val="000000"/>
                </a:solidFill>
                <a:latin typeface="Verdana"/>
                <a:ea typeface="Verdana"/>
                <a:cs typeface="Verdana"/>
                <a:sym typeface="Verdana"/>
              </a:rPr>
              <a:t>, c</a:t>
            </a:r>
            <a:r>
              <a:rPr baseline="-25000" lang="en-IN" sz="2400">
                <a:solidFill>
                  <a:srgbClr val="000000"/>
                </a:solidFill>
                <a:latin typeface="Verdana"/>
                <a:ea typeface="Verdana"/>
                <a:cs typeface="Verdana"/>
                <a:sym typeface="Verdana"/>
              </a:rPr>
              <a:t>3</a:t>
            </a:r>
            <a:r>
              <a:rPr lang="en-IN" sz="2400">
                <a:solidFill>
                  <a:srgbClr val="000000"/>
                </a:solidFill>
                <a:latin typeface="Verdana"/>
                <a:ea typeface="Verdana"/>
                <a:cs typeface="Verdana"/>
                <a:sym typeface="Verdana"/>
              </a:rPr>
              <a:t>, ..., c</a:t>
            </a:r>
            <a:r>
              <a:rPr baseline="-25000" lang="en-IN" sz="2400">
                <a:solidFill>
                  <a:srgbClr val="000000"/>
                </a:solidFill>
                <a:latin typeface="Verdana"/>
                <a:ea typeface="Verdana"/>
                <a:cs typeface="Verdana"/>
                <a:sym typeface="Verdana"/>
              </a:rPr>
              <a:t>k</a:t>
            </a:r>
            <a:r>
              <a:rPr lang="en-IN" sz="2400">
                <a:solidFill>
                  <a:srgbClr val="000000"/>
                </a:solidFill>
                <a:latin typeface="Verdana"/>
                <a:ea typeface="Verdana"/>
                <a:cs typeface="Verdana"/>
                <a:sym typeface="Verdana"/>
              </a:rPr>
              <a:t> are reals and c</a:t>
            </a:r>
            <a:r>
              <a:rPr baseline="-25000" lang="en-IN" sz="2400">
                <a:solidFill>
                  <a:srgbClr val="000000"/>
                </a:solidFill>
                <a:latin typeface="Verdana"/>
                <a:ea typeface="Verdana"/>
                <a:cs typeface="Verdana"/>
                <a:sym typeface="Verdana"/>
              </a:rPr>
              <a:t>k</a:t>
            </a:r>
            <a:r>
              <a:rPr lang="en-IN" sz="2400">
                <a:solidFill>
                  <a:srgbClr val="000000"/>
                </a:solidFill>
                <a:latin typeface="Verdana"/>
                <a:ea typeface="Verdana"/>
                <a:cs typeface="Verdana"/>
                <a:sym typeface="Verdana"/>
              </a:rPr>
              <a:t> ≠ 0.</a:t>
            </a:r>
            <a:endParaRPr sz="1800"/>
          </a:p>
          <a:p>
            <a:pPr indent="0" lvl="0" marL="0" marR="0" rtl="0" algn="l">
              <a:lnSpc>
                <a:spcPct val="100000"/>
              </a:lnSpc>
              <a:spcBef>
                <a:spcPts val="0"/>
              </a:spcBef>
              <a:spcAft>
                <a:spcPts val="0"/>
              </a:spcAft>
              <a:buNone/>
            </a:pPr>
            <a:r>
              <a:t/>
            </a:r>
            <a:endParaRPr sz="1800"/>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7" name="Shape 377"/>
        <p:cNvGrpSpPr/>
        <p:nvPr/>
      </p:nvGrpSpPr>
      <p:grpSpPr>
        <a:xfrm>
          <a:off x="0" y="0"/>
          <a:ext cx="0" cy="0"/>
          <a:chOff x="0" y="0"/>
          <a:chExt cx="0" cy="0"/>
        </a:xfrm>
      </p:grpSpPr>
      <p:sp>
        <p:nvSpPr>
          <p:cNvPr id="378" name="Google Shape;378;p51"/>
          <p:cNvSpPr/>
          <p:nvPr/>
        </p:nvSpPr>
        <p:spPr>
          <a:xfrm>
            <a:off x="271080" y="140400"/>
            <a:ext cx="8596440" cy="605880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None/>
            </a:pPr>
            <a:r>
              <a:rPr b="1" lang="en-IN" sz="2400">
                <a:solidFill>
                  <a:srgbClr val="000000"/>
                </a:solidFill>
                <a:latin typeface="Verdana"/>
                <a:ea typeface="Verdana"/>
                <a:cs typeface="Verdana"/>
                <a:sym typeface="Verdana"/>
              </a:rPr>
              <a:t>Linear Homogeneous Recurrence Relations with Constant Coefficients</a:t>
            </a:r>
            <a:endParaRPr sz="1800"/>
          </a:p>
          <a:p>
            <a:pPr indent="0" lvl="0" marL="0" marR="0" rtl="0" algn="l">
              <a:lnSpc>
                <a:spcPct val="100000"/>
              </a:lnSpc>
              <a:spcBef>
                <a:spcPts val="0"/>
              </a:spcBef>
              <a:spcAft>
                <a:spcPts val="0"/>
              </a:spcAft>
              <a:buNone/>
            </a:pPr>
            <a:r>
              <a:rPr b="1" lang="en-IN" sz="2400">
                <a:solidFill>
                  <a:srgbClr val="000000"/>
                </a:solidFill>
                <a:latin typeface="Verdana"/>
                <a:ea typeface="Verdana"/>
                <a:cs typeface="Verdana"/>
                <a:sym typeface="Verdana"/>
              </a:rPr>
              <a:t>a</a:t>
            </a:r>
            <a:r>
              <a:rPr b="1" baseline="-25000" lang="en-IN" sz="2400">
                <a:solidFill>
                  <a:srgbClr val="000000"/>
                </a:solidFill>
                <a:latin typeface="Verdana"/>
                <a:ea typeface="Verdana"/>
                <a:cs typeface="Verdana"/>
                <a:sym typeface="Verdana"/>
              </a:rPr>
              <a:t>n</a:t>
            </a:r>
            <a:r>
              <a:rPr b="1" lang="en-IN" sz="2400">
                <a:solidFill>
                  <a:srgbClr val="000000"/>
                </a:solidFill>
                <a:latin typeface="Verdana"/>
                <a:ea typeface="Verdana"/>
                <a:cs typeface="Verdana"/>
                <a:sym typeface="Verdana"/>
              </a:rPr>
              <a:t> =  c</a:t>
            </a:r>
            <a:r>
              <a:rPr b="1" baseline="-25000" lang="en-IN" sz="2400">
                <a:solidFill>
                  <a:srgbClr val="000000"/>
                </a:solidFill>
                <a:latin typeface="Verdana"/>
                <a:ea typeface="Verdana"/>
                <a:cs typeface="Verdana"/>
                <a:sym typeface="Verdana"/>
              </a:rPr>
              <a:t>1</a:t>
            </a:r>
            <a:r>
              <a:rPr b="1" lang="en-IN" sz="2400">
                <a:solidFill>
                  <a:srgbClr val="000000"/>
                </a:solidFill>
                <a:latin typeface="Verdana"/>
                <a:ea typeface="Verdana"/>
                <a:cs typeface="Verdana"/>
                <a:sym typeface="Verdana"/>
              </a:rPr>
              <a:t>a</a:t>
            </a:r>
            <a:r>
              <a:rPr b="1" baseline="-25000" lang="en-IN" sz="2400">
                <a:solidFill>
                  <a:srgbClr val="000000"/>
                </a:solidFill>
                <a:latin typeface="Verdana"/>
                <a:ea typeface="Verdana"/>
                <a:cs typeface="Verdana"/>
                <a:sym typeface="Verdana"/>
              </a:rPr>
              <a:t>n-1</a:t>
            </a:r>
            <a:r>
              <a:rPr b="1" lang="en-IN" sz="2400">
                <a:solidFill>
                  <a:srgbClr val="000000"/>
                </a:solidFill>
                <a:latin typeface="Verdana"/>
                <a:ea typeface="Verdana"/>
                <a:cs typeface="Verdana"/>
                <a:sym typeface="Verdana"/>
              </a:rPr>
              <a:t> +  c</a:t>
            </a:r>
            <a:r>
              <a:rPr b="1" baseline="-25000" lang="en-IN" sz="2400">
                <a:solidFill>
                  <a:srgbClr val="000000"/>
                </a:solidFill>
                <a:latin typeface="Verdana"/>
                <a:ea typeface="Verdana"/>
                <a:cs typeface="Verdana"/>
                <a:sym typeface="Verdana"/>
              </a:rPr>
              <a:t>2</a:t>
            </a:r>
            <a:r>
              <a:rPr b="1" lang="en-IN" sz="2400">
                <a:solidFill>
                  <a:srgbClr val="000000"/>
                </a:solidFill>
                <a:latin typeface="Verdana"/>
                <a:ea typeface="Verdana"/>
                <a:cs typeface="Verdana"/>
                <a:sym typeface="Verdana"/>
              </a:rPr>
              <a:t>a</a:t>
            </a:r>
            <a:r>
              <a:rPr b="1" baseline="-25000" lang="en-IN" sz="2400">
                <a:solidFill>
                  <a:srgbClr val="000000"/>
                </a:solidFill>
                <a:latin typeface="Verdana"/>
                <a:ea typeface="Verdana"/>
                <a:cs typeface="Verdana"/>
                <a:sym typeface="Verdana"/>
              </a:rPr>
              <a:t>n-2</a:t>
            </a:r>
            <a:r>
              <a:rPr b="1" lang="en-IN" sz="2400">
                <a:solidFill>
                  <a:srgbClr val="000000"/>
                </a:solidFill>
                <a:latin typeface="Verdana"/>
                <a:ea typeface="Verdana"/>
                <a:cs typeface="Verdana"/>
                <a:sym typeface="Verdana"/>
              </a:rPr>
              <a:t> + ... + c</a:t>
            </a:r>
            <a:r>
              <a:rPr b="1" baseline="-25000" lang="en-IN" sz="2400">
                <a:solidFill>
                  <a:srgbClr val="000000"/>
                </a:solidFill>
                <a:latin typeface="Verdana"/>
                <a:ea typeface="Verdana"/>
                <a:cs typeface="Verdana"/>
                <a:sym typeface="Verdana"/>
              </a:rPr>
              <a:t>k</a:t>
            </a:r>
            <a:r>
              <a:rPr b="1" lang="en-IN" sz="2400">
                <a:solidFill>
                  <a:srgbClr val="000000"/>
                </a:solidFill>
                <a:latin typeface="Verdana"/>
                <a:ea typeface="Verdana"/>
                <a:cs typeface="Verdana"/>
                <a:sym typeface="Verdana"/>
              </a:rPr>
              <a:t>a</a:t>
            </a:r>
            <a:r>
              <a:rPr b="1" baseline="-25000" lang="en-IN" sz="2400">
                <a:solidFill>
                  <a:srgbClr val="000000"/>
                </a:solidFill>
                <a:latin typeface="Verdana"/>
                <a:ea typeface="Verdana"/>
                <a:cs typeface="Verdana"/>
                <a:sym typeface="Verdana"/>
              </a:rPr>
              <a:t>n-k</a:t>
            </a:r>
            <a:endParaRPr sz="1800"/>
          </a:p>
          <a:p>
            <a:pPr indent="0" lvl="0" marL="0" marR="0" rtl="0" algn="l">
              <a:lnSpc>
                <a:spcPct val="100000"/>
              </a:lnSpc>
              <a:spcBef>
                <a:spcPts val="0"/>
              </a:spcBef>
              <a:spcAft>
                <a:spcPts val="0"/>
              </a:spcAft>
              <a:buNone/>
            </a:pPr>
            <a:r>
              <a:t/>
            </a:r>
            <a:endParaRPr sz="1800"/>
          </a:p>
          <a:p>
            <a:pPr indent="-152400" lvl="0" marL="0" marR="0" rtl="0" algn="l">
              <a:lnSpc>
                <a:spcPct val="100000"/>
              </a:lnSpc>
              <a:spcBef>
                <a:spcPts val="0"/>
              </a:spcBef>
              <a:spcAft>
                <a:spcPts val="0"/>
              </a:spcAft>
              <a:buClr>
                <a:srgbClr val="000000"/>
              </a:buClr>
              <a:buSzPts val="2400"/>
              <a:buFont typeface="Verdana"/>
              <a:buChar char="●"/>
            </a:pPr>
            <a:r>
              <a:rPr b="1" lang="en-IN" sz="2400">
                <a:solidFill>
                  <a:srgbClr val="000000"/>
                </a:solidFill>
                <a:latin typeface="Verdana"/>
                <a:ea typeface="Verdana"/>
                <a:cs typeface="Verdana"/>
                <a:sym typeface="Verdana"/>
              </a:rPr>
              <a:t>a</a:t>
            </a:r>
            <a:r>
              <a:rPr b="1" baseline="-25000" lang="en-IN" sz="2400">
                <a:solidFill>
                  <a:srgbClr val="000000"/>
                </a:solidFill>
                <a:latin typeface="Verdana"/>
                <a:ea typeface="Verdana"/>
                <a:cs typeface="Verdana"/>
                <a:sym typeface="Verdana"/>
              </a:rPr>
              <a:t>n</a:t>
            </a:r>
            <a:r>
              <a:rPr b="1" lang="en-IN" sz="2400">
                <a:solidFill>
                  <a:srgbClr val="000000"/>
                </a:solidFill>
                <a:latin typeface="Verdana"/>
                <a:ea typeface="Verdana"/>
                <a:cs typeface="Verdana"/>
                <a:sym typeface="Verdana"/>
              </a:rPr>
              <a:t> = 2a</a:t>
            </a:r>
            <a:r>
              <a:rPr b="1" baseline="-25000" lang="en-IN" sz="2400">
                <a:solidFill>
                  <a:srgbClr val="000000"/>
                </a:solidFill>
                <a:latin typeface="Verdana"/>
                <a:ea typeface="Verdana"/>
                <a:cs typeface="Verdana"/>
                <a:sym typeface="Verdana"/>
              </a:rPr>
              <a:t>n-1</a:t>
            </a:r>
            <a:r>
              <a:rPr b="1" lang="en-IN" sz="2400">
                <a:solidFill>
                  <a:srgbClr val="000000"/>
                </a:solidFill>
                <a:latin typeface="Verdana"/>
                <a:ea typeface="Verdana"/>
                <a:cs typeface="Verdana"/>
                <a:sym typeface="Verdana"/>
              </a:rPr>
              <a:t> + 3 </a:t>
            </a:r>
            <a:r>
              <a:rPr lang="en-IN" sz="2400">
                <a:solidFill>
                  <a:srgbClr val="000000"/>
                </a:solidFill>
                <a:latin typeface="Verdana"/>
                <a:ea typeface="Verdana"/>
                <a:cs typeface="Verdana"/>
                <a:sym typeface="Verdana"/>
              </a:rPr>
              <a:t>is not homogeneous (not all terms has a factor a</a:t>
            </a:r>
            <a:r>
              <a:rPr baseline="-25000" lang="en-IN" sz="2400">
                <a:solidFill>
                  <a:srgbClr val="000000"/>
                </a:solidFill>
                <a:latin typeface="Verdana"/>
                <a:ea typeface="Verdana"/>
                <a:cs typeface="Verdana"/>
                <a:sym typeface="Verdana"/>
              </a:rPr>
              <a:t>j</a:t>
            </a:r>
            <a:r>
              <a:rPr lang="en-IN" sz="2400">
                <a:solidFill>
                  <a:srgbClr val="000000"/>
                </a:solidFill>
                <a:latin typeface="Verdana"/>
                <a:ea typeface="Verdana"/>
                <a:cs typeface="Verdana"/>
                <a:sym typeface="Verdana"/>
              </a:rPr>
              <a:t>)</a:t>
            </a:r>
            <a:endParaRPr sz="1800"/>
          </a:p>
          <a:p>
            <a:pPr indent="0" lvl="0" marL="0" marR="0" rtl="0" algn="l">
              <a:lnSpc>
                <a:spcPct val="100000"/>
              </a:lnSpc>
              <a:spcBef>
                <a:spcPts val="0"/>
              </a:spcBef>
              <a:spcAft>
                <a:spcPts val="0"/>
              </a:spcAft>
              <a:buNone/>
            </a:pPr>
            <a:r>
              <a:t/>
            </a:r>
            <a:endParaRPr sz="1800"/>
          </a:p>
          <a:p>
            <a:pPr indent="-152400" lvl="0" marL="0" marR="0" rtl="0" algn="l">
              <a:lnSpc>
                <a:spcPct val="100000"/>
              </a:lnSpc>
              <a:spcBef>
                <a:spcPts val="0"/>
              </a:spcBef>
              <a:spcAft>
                <a:spcPts val="0"/>
              </a:spcAft>
              <a:buClr>
                <a:srgbClr val="000000"/>
              </a:buClr>
              <a:buSzPts val="2400"/>
              <a:buFont typeface="Verdana"/>
              <a:buChar char="●"/>
            </a:pPr>
            <a:r>
              <a:rPr b="1" lang="en-IN" sz="2400">
                <a:solidFill>
                  <a:srgbClr val="000000"/>
                </a:solidFill>
                <a:latin typeface="Verdana"/>
                <a:ea typeface="Verdana"/>
                <a:cs typeface="Verdana"/>
                <a:sym typeface="Verdana"/>
              </a:rPr>
              <a:t>a</a:t>
            </a:r>
            <a:r>
              <a:rPr b="1" baseline="-25000" lang="en-IN" sz="2400">
                <a:solidFill>
                  <a:srgbClr val="000000"/>
                </a:solidFill>
                <a:latin typeface="Verdana"/>
                <a:ea typeface="Verdana"/>
                <a:cs typeface="Verdana"/>
                <a:sym typeface="Verdana"/>
              </a:rPr>
              <a:t>n</a:t>
            </a:r>
            <a:r>
              <a:rPr b="1" lang="en-IN" sz="2400">
                <a:solidFill>
                  <a:srgbClr val="000000"/>
                </a:solidFill>
                <a:latin typeface="Verdana"/>
                <a:ea typeface="Verdana"/>
                <a:cs typeface="Verdana"/>
                <a:sym typeface="Verdana"/>
              </a:rPr>
              <a:t> = na</a:t>
            </a:r>
            <a:r>
              <a:rPr b="1" baseline="-25000" lang="en-IN" sz="2400">
                <a:solidFill>
                  <a:srgbClr val="000000"/>
                </a:solidFill>
                <a:latin typeface="Verdana"/>
                <a:ea typeface="Verdana"/>
                <a:cs typeface="Verdana"/>
                <a:sym typeface="Verdana"/>
              </a:rPr>
              <a:t>n-1</a:t>
            </a:r>
            <a:r>
              <a:rPr lang="en-IN" sz="2400">
                <a:solidFill>
                  <a:srgbClr val="000000"/>
                </a:solidFill>
                <a:latin typeface="Verdana"/>
                <a:ea typeface="Verdana"/>
                <a:cs typeface="Verdana"/>
                <a:sym typeface="Verdana"/>
              </a:rPr>
              <a:t> coefficient not constant</a:t>
            </a:r>
            <a:endParaRPr sz="1800"/>
          </a:p>
          <a:p>
            <a:pPr indent="0" lvl="0" marL="0" marR="0" rtl="0" algn="l">
              <a:lnSpc>
                <a:spcPct val="100000"/>
              </a:lnSpc>
              <a:spcBef>
                <a:spcPts val="0"/>
              </a:spcBef>
              <a:spcAft>
                <a:spcPts val="0"/>
              </a:spcAft>
              <a:buNone/>
            </a:pPr>
            <a:r>
              <a:t/>
            </a:r>
            <a:endParaRPr sz="1800"/>
          </a:p>
          <a:p>
            <a:pPr indent="-152400" lvl="0" marL="0" marR="0" rtl="0" algn="l">
              <a:lnSpc>
                <a:spcPct val="100000"/>
              </a:lnSpc>
              <a:spcBef>
                <a:spcPts val="0"/>
              </a:spcBef>
              <a:spcAft>
                <a:spcPts val="0"/>
              </a:spcAft>
              <a:buClr>
                <a:srgbClr val="000000"/>
              </a:buClr>
              <a:buSzPts val="2400"/>
              <a:buFont typeface="Verdana"/>
              <a:buChar char="●"/>
            </a:pPr>
            <a:r>
              <a:rPr b="1" lang="en-IN" sz="2400">
                <a:solidFill>
                  <a:srgbClr val="000000"/>
                </a:solidFill>
                <a:latin typeface="Verdana"/>
                <a:ea typeface="Verdana"/>
                <a:cs typeface="Verdana"/>
                <a:sym typeface="Verdana"/>
              </a:rPr>
              <a:t>a</a:t>
            </a:r>
            <a:r>
              <a:rPr b="1" baseline="-25000" lang="en-IN" sz="2400">
                <a:solidFill>
                  <a:srgbClr val="000000"/>
                </a:solidFill>
                <a:latin typeface="Verdana"/>
                <a:ea typeface="Verdana"/>
                <a:cs typeface="Verdana"/>
                <a:sym typeface="Verdana"/>
              </a:rPr>
              <a:t>n</a:t>
            </a:r>
            <a:r>
              <a:rPr b="1" lang="en-IN" sz="2400">
                <a:solidFill>
                  <a:srgbClr val="000000"/>
                </a:solidFill>
                <a:latin typeface="Verdana"/>
                <a:ea typeface="Verdana"/>
                <a:cs typeface="Verdana"/>
                <a:sym typeface="Verdana"/>
              </a:rPr>
              <a:t> = 3a</a:t>
            </a:r>
            <a:r>
              <a:rPr b="1" baseline="30000" lang="en-IN" sz="2400">
                <a:solidFill>
                  <a:srgbClr val="000000"/>
                </a:solidFill>
                <a:latin typeface="Verdana"/>
                <a:ea typeface="Verdana"/>
                <a:cs typeface="Verdana"/>
                <a:sym typeface="Verdana"/>
              </a:rPr>
              <a:t>2</a:t>
            </a:r>
            <a:r>
              <a:rPr b="1" baseline="-25000" lang="en-IN" sz="2400">
                <a:solidFill>
                  <a:srgbClr val="000000"/>
                </a:solidFill>
                <a:latin typeface="Verdana"/>
                <a:ea typeface="Verdana"/>
                <a:cs typeface="Verdana"/>
                <a:sym typeface="Verdana"/>
              </a:rPr>
              <a:t>n-1</a:t>
            </a:r>
            <a:r>
              <a:rPr b="1" lang="en-IN" sz="2400">
                <a:solidFill>
                  <a:srgbClr val="000000"/>
                </a:solidFill>
                <a:latin typeface="Verdana"/>
                <a:ea typeface="Verdana"/>
                <a:cs typeface="Verdana"/>
                <a:sym typeface="Verdana"/>
              </a:rPr>
              <a:t> </a:t>
            </a:r>
            <a:r>
              <a:rPr lang="en-IN" sz="2400">
                <a:solidFill>
                  <a:srgbClr val="000000"/>
                </a:solidFill>
                <a:latin typeface="Verdana"/>
                <a:ea typeface="Verdana"/>
                <a:cs typeface="Verdana"/>
                <a:sym typeface="Verdana"/>
              </a:rPr>
              <a:t>is not linear</a:t>
            </a:r>
            <a:endParaRPr sz="1800"/>
          </a:p>
          <a:p>
            <a:pPr indent="0" lvl="0" marL="0" marR="0" rtl="0" algn="l">
              <a:lnSpc>
                <a:spcPct val="100000"/>
              </a:lnSpc>
              <a:spcBef>
                <a:spcPts val="0"/>
              </a:spcBef>
              <a:spcAft>
                <a:spcPts val="0"/>
              </a:spcAft>
              <a:buNone/>
            </a:pPr>
            <a:r>
              <a:t/>
            </a:r>
            <a:endParaRPr sz="1800"/>
          </a:p>
          <a:p>
            <a:pPr indent="-152400" lvl="0" marL="0" marR="0" rtl="0" algn="l">
              <a:lnSpc>
                <a:spcPct val="100000"/>
              </a:lnSpc>
              <a:spcBef>
                <a:spcPts val="0"/>
              </a:spcBef>
              <a:spcAft>
                <a:spcPts val="0"/>
              </a:spcAft>
              <a:buClr>
                <a:srgbClr val="000000"/>
              </a:buClr>
              <a:buSzPts val="2400"/>
              <a:buFont typeface="Verdana"/>
              <a:buChar char="●"/>
            </a:pPr>
            <a:r>
              <a:rPr b="1" lang="en-IN" sz="2400">
                <a:solidFill>
                  <a:srgbClr val="000000"/>
                </a:solidFill>
                <a:latin typeface="Verdana"/>
                <a:ea typeface="Verdana"/>
                <a:cs typeface="Verdana"/>
                <a:sym typeface="Verdana"/>
              </a:rPr>
              <a:t>a</a:t>
            </a:r>
            <a:r>
              <a:rPr b="1" baseline="-25000" lang="en-IN" sz="2400">
                <a:solidFill>
                  <a:srgbClr val="000000"/>
                </a:solidFill>
                <a:latin typeface="Verdana"/>
                <a:ea typeface="Verdana"/>
                <a:cs typeface="Verdana"/>
                <a:sym typeface="Verdana"/>
              </a:rPr>
              <a:t>n</a:t>
            </a:r>
            <a:r>
              <a:rPr b="1" lang="en-IN" sz="2400">
                <a:solidFill>
                  <a:srgbClr val="000000"/>
                </a:solidFill>
                <a:latin typeface="Verdana"/>
                <a:ea typeface="Verdana"/>
                <a:cs typeface="Verdana"/>
                <a:sym typeface="Verdana"/>
              </a:rPr>
              <a:t> = a</a:t>
            </a:r>
            <a:r>
              <a:rPr b="1" baseline="-25000" lang="en-IN" sz="2400">
                <a:solidFill>
                  <a:srgbClr val="000000"/>
                </a:solidFill>
                <a:latin typeface="Verdana"/>
                <a:ea typeface="Verdana"/>
                <a:cs typeface="Verdana"/>
                <a:sym typeface="Verdana"/>
              </a:rPr>
              <a:t>n-1</a:t>
            </a:r>
            <a:r>
              <a:rPr b="1" lang="en-IN" sz="2400">
                <a:solidFill>
                  <a:srgbClr val="000000"/>
                </a:solidFill>
                <a:latin typeface="Verdana"/>
                <a:ea typeface="Verdana"/>
                <a:cs typeface="Verdana"/>
                <a:sym typeface="Verdana"/>
              </a:rPr>
              <a:t> + a</a:t>
            </a:r>
            <a:r>
              <a:rPr b="1" baseline="-25000" lang="en-IN" sz="2400">
                <a:solidFill>
                  <a:srgbClr val="000000"/>
                </a:solidFill>
                <a:latin typeface="Verdana"/>
                <a:ea typeface="Verdana"/>
                <a:cs typeface="Verdana"/>
                <a:sym typeface="Verdana"/>
              </a:rPr>
              <a:t>n-2</a:t>
            </a:r>
            <a:r>
              <a:rPr b="1" lang="en-IN" sz="2400">
                <a:solidFill>
                  <a:srgbClr val="000000"/>
                </a:solidFill>
                <a:latin typeface="Verdana"/>
                <a:ea typeface="Verdana"/>
                <a:cs typeface="Verdana"/>
                <a:sym typeface="Verdana"/>
              </a:rPr>
              <a:t> </a:t>
            </a:r>
            <a:r>
              <a:rPr lang="en-IN" sz="2400">
                <a:solidFill>
                  <a:srgbClr val="000000"/>
                </a:solidFill>
                <a:latin typeface="Verdana"/>
                <a:ea typeface="Verdana"/>
                <a:cs typeface="Verdana"/>
                <a:sym typeface="Verdana"/>
              </a:rPr>
              <a:t> is of degree 2</a:t>
            </a:r>
            <a:endParaRPr sz="1800"/>
          </a:p>
          <a:p>
            <a:pPr indent="0" lvl="0" marL="0" marR="0" rtl="0" algn="l">
              <a:lnSpc>
                <a:spcPct val="100000"/>
              </a:lnSpc>
              <a:spcBef>
                <a:spcPts val="0"/>
              </a:spcBef>
              <a:spcAft>
                <a:spcPts val="0"/>
              </a:spcAft>
              <a:buNone/>
            </a:pPr>
            <a:r>
              <a:t/>
            </a:r>
            <a:endParaRPr sz="1800"/>
          </a:p>
          <a:p>
            <a:pPr indent="-152400" lvl="0" marL="0" marR="0" rtl="0" algn="l">
              <a:lnSpc>
                <a:spcPct val="100000"/>
              </a:lnSpc>
              <a:spcBef>
                <a:spcPts val="0"/>
              </a:spcBef>
              <a:spcAft>
                <a:spcPts val="0"/>
              </a:spcAft>
              <a:buClr>
                <a:srgbClr val="000000"/>
              </a:buClr>
              <a:buSzPts val="2400"/>
              <a:buFont typeface="Verdana"/>
              <a:buChar char="●"/>
            </a:pPr>
            <a:r>
              <a:rPr b="1" lang="en-IN" sz="2400">
                <a:solidFill>
                  <a:srgbClr val="000000"/>
                </a:solidFill>
                <a:latin typeface="Verdana"/>
                <a:ea typeface="Verdana"/>
                <a:cs typeface="Verdana"/>
                <a:sym typeface="Verdana"/>
              </a:rPr>
              <a:t>a</a:t>
            </a:r>
            <a:r>
              <a:rPr b="1" baseline="-25000" lang="en-IN" sz="2400">
                <a:solidFill>
                  <a:srgbClr val="000000"/>
                </a:solidFill>
                <a:latin typeface="Verdana"/>
                <a:ea typeface="Verdana"/>
                <a:cs typeface="Verdana"/>
                <a:sym typeface="Verdana"/>
              </a:rPr>
              <a:t>n</a:t>
            </a:r>
            <a:r>
              <a:rPr b="1" lang="en-IN" sz="2400">
                <a:solidFill>
                  <a:srgbClr val="000000"/>
                </a:solidFill>
                <a:latin typeface="Verdana"/>
                <a:ea typeface="Verdana"/>
                <a:cs typeface="Verdana"/>
                <a:sym typeface="Verdana"/>
              </a:rPr>
              <a:t> = 4a</a:t>
            </a:r>
            <a:r>
              <a:rPr b="1" baseline="-25000" lang="en-IN" sz="2400">
                <a:solidFill>
                  <a:srgbClr val="000000"/>
                </a:solidFill>
                <a:latin typeface="Verdana"/>
                <a:ea typeface="Verdana"/>
                <a:cs typeface="Verdana"/>
                <a:sym typeface="Verdana"/>
              </a:rPr>
              <a:t>n-2</a:t>
            </a:r>
            <a:r>
              <a:rPr b="1" lang="en-IN" sz="2400">
                <a:solidFill>
                  <a:srgbClr val="000000"/>
                </a:solidFill>
                <a:latin typeface="Verdana"/>
                <a:ea typeface="Verdana"/>
                <a:cs typeface="Verdana"/>
                <a:sym typeface="Verdana"/>
              </a:rPr>
              <a:t> </a:t>
            </a:r>
            <a:r>
              <a:rPr lang="en-IN" sz="2400">
                <a:solidFill>
                  <a:srgbClr val="000000"/>
                </a:solidFill>
                <a:latin typeface="Verdana"/>
                <a:ea typeface="Verdana"/>
                <a:cs typeface="Verdana"/>
                <a:sym typeface="Verdana"/>
              </a:rPr>
              <a:t> is of degree 2</a:t>
            </a:r>
            <a:endParaRPr sz="1800"/>
          </a:p>
          <a:p>
            <a:pPr indent="0" lvl="0" marL="0" marR="0" rtl="0" algn="l">
              <a:lnSpc>
                <a:spcPct val="100000"/>
              </a:lnSpc>
              <a:spcBef>
                <a:spcPts val="0"/>
              </a:spcBef>
              <a:spcAft>
                <a:spcPts val="0"/>
              </a:spcAft>
              <a:buNone/>
            </a:pPr>
            <a:r>
              <a:t/>
            </a:r>
            <a:endParaRPr sz="1800"/>
          </a:p>
          <a:p>
            <a:pPr indent="-152400" lvl="0" marL="0" marR="0" rtl="0" algn="l">
              <a:lnSpc>
                <a:spcPct val="100000"/>
              </a:lnSpc>
              <a:spcBef>
                <a:spcPts val="0"/>
              </a:spcBef>
              <a:spcAft>
                <a:spcPts val="0"/>
              </a:spcAft>
              <a:buClr>
                <a:srgbClr val="000000"/>
              </a:buClr>
              <a:buSzPts val="2400"/>
              <a:buFont typeface="Verdana"/>
              <a:buChar char="●"/>
            </a:pPr>
            <a:r>
              <a:rPr b="1" lang="en-IN" sz="2400">
                <a:solidFill>
                  <a:srgbClr val="000000"/>
                </a:solidFill>
                <a:latin typeface="Verdana"/>
                <a:ea typeface="Verdana"/>
                <a:cs typeface="Verdana"/>
                <a:sym typeface="Verdana"/>
              </a:rPr>
              <a:t>a</a:t>
            </a:r>
            <a:r>
              <a:rPr b="1" baseline="-25000" lang="en-IN" sz="2400">
                <a:solidFill>
                  <a:srgbClr val="000000"/>
                </a:solidFill>
                <a:latin typeface="Verdana"/>
                <a:ea typeface="Verdana"/>
                <a:cs typeface="Verdana"/>
                <a:sym typeface="Verdana"/>
              </a:rPr>
              <a:t>n</a:t>
            </a:r>
            <a:r>
              <a:rPr b="1" lang="en-IN" sz="2400">
                <a:solidFill>
                  <a:srgbClr val="000000"/>
                </a:solidFill>
                <a:latin typeface="Verdana"/>
                <a:ea typeface="Verdana"/>
                <a:cs typeface="Verdana"/>
                <a:sym typeface="Verdana"/>
              </a:rPr>
              <a:t> = 3a</a:t>
            </a:r>
            <a:r>
              <a:rPr b="1" baseline="-25000" lang="en-IN" sz="2400">
                <a:solidFill>
                  <a:srgbClr val="000000"/>
                </a:solidFill>
                <a:latin typeface="Verdana"/>
                <a:ea typeface="Verdana"/>
                <a:cs typeface="Verdana"/>
                <a:sym typeface="Verdana"/>
              </a:rPr>
              <a:t>n-5 </a:t>
            </a:r>
            <a:r>
              <a:rPr b="1" lang="en-IN" sz="2400">
                <a:solidFill>
                  <a:srgbClr val="000000"/>
                </a:solidFill>
                <a:latin typeface="Verdana"/>
                <a:ea typeface="Verdana"/>
                <a:cs typeface="Verdana"/>
                <a:sym typeface="Verdana"/>
              </a:rPr>
              <a:t>- 4a</a:t>
            </a:r>
            <a:r>
              <a:rPr b="1" baseline="-25000" lang="en-IN" sz="2400">
                <a:solidFill>
                  <a:srgbClr val="000000"/>
                </a:solidFill>
                <a:latin typeface="Verdana"/>
                <a:ea typeface="Verdana"/>
                <a:cs typeface="Verdana"/>
                <a:sym typeface="Verdana"/>
              </a:rPr>
              <a:t>n-2</a:t>
            </a:r>
            <a:r>
              <a:rPr lang="en-IN" sz="2400">
                <a:solidFill>
                  <a:srgbClr val="000000"/>
                </a:solidFill>
                <a:latin typeface="Verdana"/>
                <a:ea typeface="Verdana"/>
                <a:cs typeface="Verdana"/>
                <a:sym typeface="Verdana"/>
              </a:rPr>
              <a:t> is of degree 5</a:t>
            </a:r>
            <a:endParaRPr sz="1800"/>
          </a:p>
          <a:p>
            <a:pPr indent="0" lvl="0" marL="0" marR="0" rtl="0" algn="l">
              <a:lnSpc>
                <a:spcPct val="100000"/>
              </a:lnSpc>
              <a:spcBef>
                <a:spcPts val="0"/>
              </a:spcBef>
              <a:spcAft>
                <a:spcPts val="0"/>
              </a:spcAft>
              <a:buNone/>
            </a:pPr>
            <a:r>
              <a:t/>
            </a:r>
            <a:endParaRPr sz="1800"/>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2" name="Shape 382"/>
        <p:cNvGrpSpPr/>
        <p:nvPr/>
      </p:nvGrpSpPr>
      <p:grpSpPr>
        <a:xfrm>
          <a:off x="0" y="0"/>
          <a:ext cx="0" cy="0"/>
          <a:chOff x="0" y="0"/>
          <a:chExt cx="0" cy="0"/>
        </a:xfrm>
      </p:grpSpPr>
      <p:sp>
        <p:nvSpPr>
          <p:cNvPr id="383" name="Google Shape;383;p52"/>
          <p:cNvSpPr/>
          <p:nvPr/>
        </p:nvSpPr>
        <p:spPr>
          <a:xfrm>
            <a:off x="271080" y="271080"/>
            <a:ext cx="8596440" cy="592848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None/>
            </a:pPr>
            <a:r>
              <a:rPr b="1" lang="en-IN" sz="2600">
                <a:solidFill>
                  <a:srgbClr val="000000"/>
                </a:solidFill>
                <a:latin typeface="Arial"/>
                <a:ea typeface="Arial"/>
                <a:cs typeface="Arial"/>
                <a:sym typeface="Arial"/>
              </a:rPr>
              <a:t>Linear Homogenous Recurrence Relation with constant coefficients</a:t>
            </a:r>
            <a:r>
              <a:rPr lang="en-IN" sz="2600">
                <a:solidFill>
                  <a:srgbClr val="000000"/>
                </a:solidFill>
                <a:latin typeface="Arial"/>
                <a:ea typeface="Arial"/>
                <a:cs typeface="Arial"/>
                <a:sym typeface="Arial"/>
              </a:rPr>
              <a:t> occur often in modeling problems and can be systematically solved.</a:t>
            </a:r>
            <a:endParaRPr sz="1800"/>
          </a:p>
          <a:p>
            <a:pPr indent="0" lvl="0" marL="0" marR="0" rtl="0" algn="l">
              <a:lnSpc>
                <a:spcPct val="100000"/>
              </a:lnSpc>
              <a:spcBef>
                <a:spcPts val="0"/>
              </a:spcBef>
              <a:spcAft>
                <a:spcPts val="0"/>
              </a:spcAft>
              <a:buNone/>
            </a:pPr>
            <a:r>
              <a:t/>
            </a:r>
            <a:endParaRPr sz="1800"/>
          </a:p>
          <a:p>
            <a:pPr indent="0" lvl="0" marL="0" marR="0" rtl="0" algn="l">
              <a:lnSpc>
                <a:spcPct val="150000"/>
              </a:lnSpc>
              <a:spcBef>
                <a:spcPts val="0"/>
              </a:spcBef>
              <a:spcAft>
                <a:spcPts val="0"/>
              </a:spcAft>
              <a:buNone/>
            </a:pPr>
            <a:r>
              <a:rPr b="1" lang="en-IN" sz="2600">
                <a:solidFill>
                  <a:srgbClr val="000000"/>
                </a:solidFill>
                <a:latin typeface="Arial"/>
                <a:ea typeface="Arial"/>
                <a:cs typeface="Arial"/>
                <a:sym typeface="Arial"/>
              </a:rPr>
              <a:t>Theorem 1</a:t>
            </a:r>
            <a:r>
              <a:rPr lang="en-IN" sz="2600">
                <a:solidFill>
                  <a:srgbClr val="000000"/>
                </a:solidFill>
                <a:latin typeface="Arial"/>
                <a:ea typeface="Arial"/>
                <a:cs typeface="Arial"/>
                <a:sym typeface="Arial"/>
              </a:rPr>
              <a:t> - </a:t>
            </a:r>
            <a:r>
              <a:rPr b="1" lang="en-IN" sz="2600">
                <a:solidFill>
                  <a:srgbClr val="000000"/>
                </a:solidFill>
                <a:latin typeface="Arial"/>
                <a:ea typeface="Arial"/>
                <a:cs typeface="Arial"/>
                <a:sym typeface="Arial"/>
              </a:rPr>
              <a:t>For degree 2 and distinct roots r</a:t>
            </a:r>
            <a:r>
              <a:rPr b="1" baseline="-25000" lang="en-IN" sz="2600">
                <a:solidFill>
                  <a:srgbClr val="000000"/>
                </a:solidFill>
                <a:latin typeface="Arial"/>
                <a:ea typeface="Arial"/>
                <a:cs typeface="Arial"/>
                <a:sym typeface="Arial"/>
              </a:rPr>
              <a:t>1 </a:t>
            </a:r>
            <a:r>
              <a:rPr b="1" lang="en-IN" sz="2600">
                <a:solidFill>
                  <a:srgbClr val="000000"/>
                </a:solidFill>
                <a:latin typeface="Arial"/>
                <a:ea typeface="Arial"/>
                <a:cs typeface="Arial"/>
                <a:sym typeface="Arial"/>
              </a:rPr>
              <a:t>and r</a:t>
            </a:r>
            <a:r>
              <a:rPr b="1" baseline="-25000" lang="en-IN" sz="2600">
                <a:solidFill>
                  <a:srgbClr val="000000"/>
                </a:solidFill>
                <a:latin typeface="Arial"/>
                <a:ea typeface="Arial"/>
                <a:cs typeface="Arial"/>
                <a:sym typeface="Arial"/>
              </a:rPr>
              <a:t>2</a:t>
            </a:r>
            <a:endParaRPr sz="1800"/>
          </a:p>
          <a:p>
            <a:pPr indent="0" lvl="0" marL="0" marR="0" rtl="0" algn="l">
              <a:lnSpc>
                <a:spcPct val="150000"/>
              </a:lnSpc>
              <a:spcBef>
                <a:spcPts val="0"/>
              </a:spcBef>
              <a:spcAft>
                <a:spcPts val="0"/>
              </a:spcAft>
              <a:buNone/>
            </a:pPr>
            <a:r>
              <a:rPr lang="en-IN" sz="2600">
                <a:solidFill>
                  <a:srgbClr val="000000"/>
                </a:solidFill>
                <a:latin typeface="Arial"/>
                <a:ea typeface="Arial"/>
                <a:cs typeface="Arial"/>
                <a:sym typeface="Arial"/>
              </a:rPr>
              <a:t>{a</a:t>
            </a:r>
            <a:r>
              <a:rPr baseline="-25000" lang="en-IN" sz="2600">
                <a:solidFill>
                  <a:srgbClr val="000000"/>
                </a:solidFill>
                <a:latin typeface="Arial"/>
                <a:ea typeface="Arial"/>
                <a:cs typeface="Arial"/>
                <a:sym typeface="Arial"/>
              </a:rPr>
              <a:t>n</a:t>
            </a:r>
            <a:r>
              <a:rPr lang="en-IN" sz="2600">
                <a:solidFill>
                  <a:srgbClr val="000000"/>
                </a:solidFill>
                <a:latin typeface="Arial"/>
                <a:ea typeface="Arial"/>
                <a:cs typeface="Arial"/>
                <a:sym typeface="Arial"/>
              </a:rPr>
              <a:t>} is a solution of a</a:t>
            </a:r>
            <a:r>
              <a:rPr baseline="-25000" lang="en-IN" sz="2600">
                <a:solidFill>
                  <a:srgbClr val="000000"/>
                </a:solidFill>
                <a:latin typeface="Arial"/>
                <a:ea typeface="Arial"/>
                <a:cs typeface="Arial"/>
                <a:sym typeface="Arial"/>
              </a:rPr>
              <a:t>n</a:t>
            </a:r>
            <a:r>
              <a:rPr lang="en-IN" sz="2600">
                <a:solidFill>
                  <a:srgbClr val="000000"/>
                </a:solidFill>
                <a:latin typeface="Arial"/>
                <a:ea typeface="Arial"/>
                <a:cs typeface="Arial"/>
                <a:sym typeface="Arial"/>
              </a:rPr>
              <a:t> = c</a:t>
            </a:r>
            <a:r>
              <a:rPr baseline="-25000" lang="en-IN" sz="2600">
                <a:solidFill>
                  <a:srgbClr val="000000"/>
                </a:solidFill>
                <a:latin typeface="Arial"/>
                <a:ea typeface="Arial"/>
                <a:cs typeface="Arial"/>
                <a:sym typeface="Arial"/>
              </a:rPr>
              <a:t>1</a:t>
            </a:r>
            <a:r>
              <a:rPr lang="en-IN" sz="2600">
                <a:solidFill>
                  <a:srgbClr val="000000"/>
                </a:solidFill>
                <a:latin typeface="Arial"/>
                <a:ea typeface="Arial"/>
                <a:cs typeface="Arial"/>
                <a:sym typeface="Arial"/>
              </a:rPr>
              <a:t>a</a:t>
            </a:r>
            <a:r>
              <a:rPr baseline="-25000" lang="en-IN" sz="2600">
                <a:solidFill>
                  <a:srgbClr val="000000"/>
                </a:solidFill>
                <a:latin typeface="Arial"/>
                <a:ea typeface="Arial"/>
                <a:cs typeface="Arial"/>
                <a:sym typeface="Arial"/>
              </a:rPr>
              <a:t>n-1</a:t>
            </a:r>
            <a:r>
              <a:rPr lang="en-IN" sz="2600">
                <a:solidFill>
                  <a:srgbClr val="000000"/>
                </a:solidFill>
                <a:latin typeface="Arial"/>
                <a:ea typeface="Arial"/>
                <a:cs typeface="Arial"/>
                <a:sym typeface="Arial"/>
              </a:rPr>
              <a:t>  +  c</a:t>
            </a:r>
            <a:r>
              <a:rPr baseline="-25000" lang="en-IN" sz="2600">
                <a:solidFill>
                  <a:srgbClr val="000000"/>
                </a:solidFill>
                <a:latin typeface="Arial"/>
                <a:ea typeface="Arial"/>
                <a:cs typeface="Arial"/>
                <a:sym typeface="Arial"/>
              </a:rPr>
              <a:t>2</a:t>
            </a:r>
            <a:r>
              <a:rPr lang="en-IN" sz="2600">
                <a:solidFill>
                  <a:srgbClr val="000000"/>
                </a:solidFill>
                <a:latin typeface="Arial"/>
                <a:ea typeface="Arial"/>
                <a:cs typeface="Arial"/>
                <a:sym typeface="Arial"/>
              </a:rPr>
              <a:t>a</a:t>
            </a:r>
            <a:r>
              <a:rPr baseline="-25000" lang="en-IN" sz="2600">
                <a:solidFill>
                  <a:srgbClr val="000000"/>
                </a:solidFill>
                <a:latin typeface="Arial"/>
                <a:ea typeface="Arial"/>
                <a:cs typeface="Arial"/>
                <a:sym typeface="Arial"/>
              </a:rPr>
              <a:t>n-2</a:t>
            </a:r>
            <a:endParaRPr sz="1800"/>
          </a:p>
          <a:p>
            <a:pPr indent="0" lvl="0" marL="0" marR="0" rtl="0" algn="l">
              <a:lnSpc>
                <a:spcPct val="150000"/>
              </a:lnSpc>
              <a:spcBef>
                <a:spcPts val="0"/>
              </a:spcBef>
              <a:spcAft>
                <a:spcPts val="0"/>
              </a:spcAft>
              <a:buNone/>
            </a:pPr>
            <a:r>
              <a:rPr lang="en-IN" sz="2600">
                <a:solidFill>
                  <a:srgbClr val="000000"/>
                </a:solidFill>
                <a:latin typeface="Arial"/>
                <a:ea typeface="Arial"/>
                <a:cs typeface="Arial"/>
                <a:sym typeface="Arial"/>
              </a:rPr>
              <a:t>iff a</a:t>
            </a:r>
            <a:r>
              <a:rPr baseline="-25000" lang="en-IN" sz="2600">
                <a:solidFill>
                  <a:srgbClr val="000000"/>
                </a:solidFill>
                <a:latin typeface="Arial"/>
                <a:ea typeface="Arial"/>
                <a:cs typeface="Arial"/>
                <a:sym typeface="Arial"/>
              </a:rPr>
              <a:t>n</a:t>
            </a:r>
            <a:r>
              <a:rPr lang="en-IN" sz="2600">
                <a:solidFill>
                  <a:srgbClr val="000000"/>
                </a:solidFill>
                <a:latin typeface="Arial"/>
                <a:ea typeface="Arial"/>
                <a:cs typeface="Arial"/>
                <a:sym typeface="Arial"/>
              </a:rPr>
              <a:t> = α</a:t>
            </a:r>
            <a:r>
              <a:rPr baseline="-25000" lang="en-IN" sz="2600">
                <a:solidFill>
                  <a:srgbClr val="000000"/>
                </a:solidFill>
                <a:latin typeface="Arial"/>
                <a:ea typeface="Arial"/>
                <a:cs typeface="Arial"/>
                <a:sym typeface="Arial"/>
              </a:rPr>
              <a:t>1</a:t>
            </a:r>
            <a:r>
              <a:rPr lang="en-IN" sz="2600">
                <a:solidFill>
                  <a:srgbClr val="000000"/>
                </a:solidFill>
                <a:latin typeface="Arial"/>
                <a:ea typeface="Arial"/>
                <a:cs typeface="Arial"/>
                <a:sym typeface="Arial"/>
              </a:rPr>
              <a:t>r</a:t>
            </a:r>
            <a:r>
              <a:rPr baseline="-25000" lang="en-IN" sz="2600">
                <a:solidFill>
                  <a:srgbClr val="000000"/>
                </a:solidFill>
                <a:latin typeface="Arial"/>
                <a:ea typeface="Arial"/>
                <a:cs typeface="Arial"/>
                <a:sym typeface="Arial"/>
              </a:rPr>
              <a:t>1</a:t>
            </a:r>
            <a:r>
              <a:rPr baseline="30000" lang="en-IN" sz="2600">
                <a:solidFill>
                  <a:srgbClr val="000000"/>
                </a:solidFill>
                <a:latin typeface="Arial"/>
                <a:ea typeface="Arial"/>
                <a:cs typeface="Arial"/>
                <a:sym typeface="Arial"/>
              </a:rPr>
              <a:t>n</a:t>
            </a:r>
            <a:r>
              <a:rPr lang="en-IN" sz="2600">
                <a:solidFill>
                  <a:srgbClr val="000000"/>
                </a:solidFill>
                <a:latin typeface="Arial"/>
                <a:ea typeface="Arial"/>
                <a:cs typeface="Arial"/>
                <a:sym typeface="Arial"/>
              </a:rPr>
              <a:t>  +  α</a:t>
            </a:r>
            <a:r>
              <a:rPr baseline="-25000" lang="en-IN" sz="2600">
                <a:solidFill>
                  <a:srgbClr val="000000"/>
                </a:solidFill>
                <a:latin typeface="Arial"/>
                <a:ea typeface="Arial"/>
                <a:cs typeface="Arial"/>
                <a:sym typeface="Arial"/>
              </a:rPr>
              <a:t>2</a:t>
            </a:r>
            <a:r>
              <a:rPr lang="en-IN" sz="2600">
                <a:solidFill>
                  <a:srgbClr val="000000"/>
                </a:solidFill>
                <a:latin typeface="Arial"/>
                <a:ea typeface="Arial"/>
                <a:cs typeface="Arial"/>
                <a:sym typeface="Arial"/>
              </a:rPr>
              <a:t>r</a:t>
            </a:r>
            <a:r>
              <a:rPr baseline="-25000" lang="en-IN" sz="2600">
                <a:solidFill>
                  <a:srgbClr val="000000"/>
                </a:solidFill>
                <a:latin typeface="Arial"/>
                <a:ea typeface="Arial"/>
                <a:cs typeface="Arial"/>
                <a:sym typeface="Arial"/>
              </a:rPr>
              <a:t>2</a:t>
            </a:r>
            <a:r>
              <a:rPr baseline="30000" lang="en-IN" sz="2600">
                <a:solidFill>
                  <a:srgbClr val="000000"/>
                </a:solidFill>
                <a:latin typeface="Arial"/>
                <a:ea typeface="Arial"/>
                <a:cs typeface="Arial"/>
                <a:sym typeface="Arial"/>
              </a:rPr>
              <a:t>n</a:t>
            </a:r>
            <a:r>
              <a:rPr lang="en-IN" sz="2600">
                <a:solidFill>
                  <a:srgbClr val="000000"/>
                </a:solidFill>
                <a:latin typeface="Arial"/>
                <a:ea typeface="Arial"/>
                <a:cs typeface="Arial"/>
                <a:sym typeface="Arial"/>
              </a:rPr>
              <a:t> for n = 0, 1, 2, ...,</a:t>
            </a:r>
            <a:endParaRPr sz="1800"/>
          </a:p>
          <a:p>
            <a:pPr indent="0" lvl="0" marL="0" marR="0" rtl="0" algn="l">
              <a:lnSpc>
                <a:spcPct val="150000"/>
              </a:lnSpc>
              <a:spcBef>
                <a:spcPts val="0"/>
              </a:spcBef>
              <a:spcAft>
                <a:spcPts val="0"/>
              </a:spcAft>
              <a:buNone/>
            </a:pPr>
            <a:r>
              <a:rPr lang="en-IN" sz="2600">
                <a:solidFill>
                  <a:srgbClr val="000000"/>
                </a:solidFill>
                <a:latin typeface="Arial"/>
                <a:ea typeface="Arial"/>
                <a:cs typeface="Arial"/>
                <a:sym typeface="Arial"/>
              </a:rPr>
              <a:t>where r</a:t>
            </a:r>
            <a:r>
              <a:rPr baseline="30000" lang="en-IN" sz="2600">
                <a:solidFill>
                  <a:srgbClr val="000000"/>
                </a:solidFill>
                <a:latin typeface="Arial"/>
                <a:ea typeface="Arial"/>
                <a:cs typeface="Arial"/>
                <a:sym typeface="Arial"/>
              </a:rPr>
              <a:t>2</a:t>
            </a:r>
            <a:r>
              <a:rPr lang="en-IN" sz="2600">
                <a:solidFill>
                  <a:srgbClr val="000000"/>
                </a:solidFill>
                <a:latin typeface="Arial"/>
                <a:ea typeface="Arial"/>
                <a:cs typeface="Arial"/>
                <a:sym typeface="Arial"/>
              </a:rPr>
              <a:t> - c</a:t>
            </a:r>
            <a:r>
              <a:rPr baseline="-25000" lang="en-IN" sz="2600">
                <a:solidFill>
                  <a:srgbClr val="000000"/>
                </a:solidFill>
                <a:latin typeface="Arial"/>
                <a:ea typeface="Arial"/>
                <a:cs typeface="Arial"/>
                <a:sym typeface="Arial"/>
              </a:rPr>
              <a:t>1</a:t>
            </a:r>
            <a:r>
              <a:rPr lang="en-IN" sz="2600">
                <a:solidFill>
                  <a:srgbClr val="000000"/>
                </a:solidFill>
                <a:latin typeface="Arial"/>
                <a:ea typeface="Arial"/>
                <a:cs typeface="Arial"/>
                <a:sym typeface="Arial"/>
              </a:rPr>
              <a:t>r - c</a:t>
            </a:r>
            <a:r>
              <a:rPr baseline="-25000" lang="en-IN" sz="2600">
                <a:solidFill>
                  <a:srgbClr val="000000"/>
                </a:solidFill>
                <a:latin typeface="Arial"/>
                <a:ea typeface="Arial"/>
                <a:cs typeface="Arial"/>
                <a:sym typeface="Arial"/>
              </a:rPr>
              <a:t>2</a:t>
            </a:r>
            <a:r>
              <a:rPr lang="en-IN" sz="2600">
                <a:solidFill>
                  <a:srgbClr val="000000"/>
                </a:solidFill>
                <a:latin typeface="Arial"/>
                <a:ea typeface="Arial"/>
                <a:cs typeface="Arial"/>
                <a:sym typeface="Arial"/>
              </a:rPr>
              <a:t> = 0 has two distinct roots r</a:t>
            </a:r>
            <a:r>
              <a:rPr baseline="-25000" lang="en-IN" sz="2600">
                <a:solidFill>
                  <a:srgbClr val="000000"/>
                </a:solidFill>
                <a:latin typeface="Arial"/>
                <a:ea typeface="Arial"/>
                <a:cs typeface="Arial"/>
                <a:sym typeface="Arial"/>
              </a:rPr>
              <a:t>1</a:t>
            </a:r>
            <a:r>
              <a:rPr lang="en-IN" sz="2600">
                <a:solidFill>
                  <a:srgbClr val="000000"/>
                </a:solidFill>
                <a:latin typeface="Arial"/>
                <a:ea typeface="Arial"/>
                <a:cs typeface="Arial"/>
                <a:sym typeface="Arial"/>
              </a:rPr>
              <a:t> and r</a:t>
            </a:r>
            <a:r>
              <a:rPr baseline="-25000" lang="en-IN" sz="2600">
                <a:solidFill>
                  <a:srgbClr val="000000"/>
                </a:solidFill>
                <a:latin typeface="Arial"/>
                <a:ea typeface="Arial"/>
                <a:cs typeface="Arial"/>
                <a:sym typeface="Arial"/>
              </a:rPr>
              <a:t>2</a:t>
            </a:r>
            <a:r>
              <a:rPr lang="en-IN" sz="2600">
                <a:solidFill>
                  <a:srgbClr val="000000"/>
                </a:solidFill>
                <a:latin typeface="Arial"/>
                <a:ea typeface="Arial"/>
                <a:cs typeface="Arial"/>
                <a:sym typeface="Arial"/>
              </a:rPr>
              <a:t>,</a:t>
            </a:r>
            <a:endParaRPr sz="1800"/>
          </a:p>
          <a:p>
            <a:pPr indent="0" lvl="0" marL="0" marR="0" rtl="0" algn="l">
              <a:lnSpc>
                <a:spcPct val="150000"/>
              </a:lnSpc>
              <a:spcBef>
                <a:spcPts val="0"/>
              </a:spcBef>
              <a:spcAft>
                <a:spcPts val="0"/>
              </a:spcAft>
              <a:buNone/>
            </a:pPr>
            <a:r>
              <a:rPr lang="en-IN" sz="2600">
                <a:solidFill>
                  <a:srgbClr val="000000"/>
                </a:solidFill>
                <a:latin typeface="Arial"/>
                <a:ea typeface="Arial"/>
                <a:cs typeface="Arial"/>
                <a:sym typeface="Arial"/>
              </a:rPr>
              <a:t>with constants α</a:t>
            </a:r>
            <a:r>
              <a:rPr baseline="-25000" lang="en-IN" sz="2600">
                <a:solidFill>
                  <a:srgbClr val="000000"/>
                </a:solidFill>
                <a:latin typeface="Arial"/>
                <a:ea typeface="Arial"/>
                <a:cs typeface="Arial"/>
                <a:sym typeface="Arial"/>
              </a:rPr>
              <a:t>1</a:t>
            </a:r>
            <a:r>
              <a:rPr lang="en-IN" sz="2600">
                <a:solidFill>
                  <a:srgbClr val="000000"/>
                </a:solidFill>
                <a:latin typeface="Arial"/>
                <a:ea typeface="Arial"/>
                <a:cs typeface="Arial"/>
                <a:sym typeface="Arial"/>
              </a:rPr>
              <a:t> and  α</a:t>
            </a:r>
            <a:r>
              <a:rPr baseline="-25000" lang="en-IN" sz="2600">
                <a:solidFill>
                  <a:srgbClr val="000000"/>
                </a:solidFill>
                <a:latin typeface="Arial"/>
                <a:ea typeface="Arial"/>
                <a:cs typeface="Arial"/>
                <a:sym typeface="Arial"/>
              </a:rPr>
              <a:t>2</a:t>
            </a:r>
            <a:r>
              <a:rPr lang="en-IN" sz="2600">
                <a:solidFill>
                  <a:srgbClr val="000000"/>
                </a:solidFill>
                <a:latin typeface="Arial"/>
                <a:ea typeface="Arial"/>
                <a:cs typeface="Arial"/>
                <a:sym typeface="Arial"/>
              </a:rPr>
              <a:t>.</a:t>
            </a:r>
            <a:endParaRPr sz="1800"/>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7" name="Shape 387"/>
        <p:cNvGrpSpPr/>
        <p:nvPr/>
      </p:nvGrpSpPr>
      <p:grpSpPr>
        <a:xfrm>
          <a:off x="0" y="0"/>
          <a:ext cx="0" cy="0"/>
          <a:chOff x="0" y="0"/>
          <a:chExt cx="0" cy="0"/>
        </a:xfrm>
      </p:grpSpPr>
      <p:sp>
        <p:nvSpPr>
          <p:cNvPr id="388" name="Google Shape;388;p53"/>
          <p:cNvSpPr/>
          <p:nvPr/>
        </p:nvSpPr>
        <p:spPr>
          <a:xfrm>
            <a:off x="271080" y="271080"/>
            <a:ext cx="8596440" cy="6141960"/>
          </a:xfrm>
          <a:prstGeom prst="rect">
            <a:avLst/>
          </a:prstGeom>
          <a:noFill/>
          <a:ln>
            <a:noFill/>
          </a:ln>
        </p:spPr>
        <p:txBody>
          <a:bodyPr anchorCtr="0" anchor="t" bIns="91425" lIns="90000" spcFirstLastPara="1" rIns="90000" wrap="square" tIns="91425">
            <a:noAutofit/>
          </a:bodyPr>
          <a:lstStyle/>
          <a:p>
            <a:pPr indent="0" lvl="0" marL="0" marR="0" rtl="0" algn="l">
              <a:lnSpc>
                <a:spcPct val="150000"/>
              </a:lnSpc>
              <a:spcBef>
                <a:spcPts val="0"/>
              </a:spcBef>
              <a:spcAft>
                <a:spcPts val="0"/>
              </a:spcAft>
              <a:buNone/>
            </a:pPr>
            <a:r>
              <a:rPr i="1" lang="en-IN" sz="2400">
                <a:solidFill>
                  <a:srgbClr val="000000"/>
                </a:solidFill>
                <a:latin typeface="Arial"/>
                <a:ea typeface="Arial"/>
                <a:cs typeface="Arial"/>
                <a:sym typeface="Arial"/>
              </a:rPr>
              <a:t>Theorem 1: {a</a:t>
            </a:r>
            <a:r>
              <a:rPr baseline="-25000" i="1" lang="en-IN" sz="2400">
                <a:solidFill>
                  <a:srgbClr val="000000"/>
                </a:solidFill>
                <a:latin typeface="Arial"/>
                <a:ea typeface="Arial"/>
                <a:cs typeface="Arial"/>
                <a:sym typeface="Arial"/>
              </a:rPr>
              <a:t>n</a:t>
            </a:r>
            <a:r>
              <a:rPr i="1" lang="en-IN" sz="2400">
                <a:solidFill>
                  <a:srgbClr val="000000"/>
                </a:solidFill>
                <a:latin typeface="Arial"/>
                <a:ea typeface="Arial"/>
                <a:cs typeface="Arial"/>
                <a:sym typeface="Arial"/>
              </a:rPr>
              <a:t>} </a:t>
            </a:r>
            <a:r>
              <a:rPr lang="en-IN" sz="2400">
                <a:solidFill>
                  <a:srgbClr val="000000"/>
                </a:solidFill>
                <a:latin typeface="Arial"/>
                <a:ea typeface="Arial"/>
                <a:cs typeface="Arial"/>
                <a:sym typeface="Arial"/>
              </a:rPr>
              <a:t>is a solution of a</a:t>
            </a:r>
            <a:r>
              <a:rPr baseline="-25000" lang="en-IN" sz="2400">
                <a:solidFill>
                  <a:srgbClr val="000000"/>
                </a:solidFill>
                <a:latin typeface="Arial"/>
                <a:ea typeface="Arial"/>
                <a:cs typeface="Arial"/>
                <a:sym typeface="Arial"/>
              </a:rPr>
              <a:t>n </a:t>
            </a:r>
            <a:r>
              <a:rPr lang="en-IN" sz="2400">
                <a:solidFill>
                  <a:srgbClr val="000000"/>
                </a:solidFill>
                <a:latin typeface="Arial"/>
                <a:ea typeface="Arial"/>
                <a:cs typeface="Arial"/>
                <a:sym typeface="Arial"/>
              </a:rPr>
              <a:t>= c</a:t>
            </a:r>
            <a:r>
              <a:rPr baseline="-25000" lang="en-IN" sz="2400">
                <a:solidFill>
                  <a:srgbClr val="000000"/>
                </a:solidFill>
                <a:latin typeface="Arial"/>
                <a:ea typeface="Arial"/>
                <a:cs typeface="Arial"/>
                <a:sym typeface="Arial"/>
              </a:rPr>
              <a:t>1</a:t>
            </a:r>
            <a:r>
              <a:rPr lang="en-IN" sz="2400">
                <a:solidFill>
                  <a:srgbClr val="000000"/>
                </a:solidFill>
                <a:latin typeface="Arial"/>
                <a:ea typeface="Arial"/>
                <a:cs typeface="Arial"/>
                <a:sym typeface="Arial"/>
              </a:rPr>
              <a:t>a</a:t>
            </a:r>
            <a:r>
              <a:rPr baseline="-25000" lang="en-IN" sz="2400">
                <a:solidFill>
                  <a:srgbClr val="000000"/>
                </a:solidFill>
                <a:latin typeface="Arial"/>
                <a:ea typeface="Arial"/>
                <a:cs typeface="Arial"/>
                <a:sym typeface="Arial"/>
              </a:rPr>
              <a:t>n-1  </a:t>
            </a:r>
            <a:r>
              <a:rPr lang="en-IN" sz="2400">
                <a:solidFill>
                  <a:srgbClr val="000000"/>
                </a:solidFill>
                <a:latin typeface="Arial"/>
                <a:ea typeface="Arial"/>
                <a:cs typeface="Arial"/>
                <a:sym typeface="Arial"/>
              </a:rPr>
              <a:t>+  c</a:t>
            </a:r>
            <a:r>
              <a:rPr baseline="-25000" lang="en-IN" sz="2400">
                <a:solidFill>
                  <a:srgbClr val="000000"/>
                </a:solidFill>
                <a:latin typeface="Arial"/>
                <a:ea typeface="Arial"/>
                <a:cs typeface="Arial"/>
                <a:sym typeface="Arial"/>
              </a:rPr>
              <a:t>2</a:t>
            </a:r>
            <a:r>
              <a:rPr lang="en-IN" sz="2400">
                <a:solidFill>
                  <a:srgbClr val="000000"/>
                </a:solidFill>
                <a:latin typeface="Arial"/>
                <a:ea typeface="Arial"/>
                <a:cs typeface="Arial"/>
                <a:sym typeface="Arial"/>
              </a:rPr>
              <a:t>a</a:t>
            </a:r>
            <a:r>
              <a:rPr baseline="-25000" lang="en-IN" sz="2400">
                <a:solidFill>
                  <a:srgbClr val="000000"/>
                </a:solidFill>
                <a:latin typeface="Arial"/>
                <a:ea typeface="Arial"/>
                <a:cs typeface="Arial"/>
                <a:sym typeface="Arial"/>
              </a:rPr>
              <a:t>n-2</a:t>
            </a:r>
            <a:endParaRPr sz="1800"/>
          </a:p>
          <a:p>
            <a:pPr indent="0" lvl="0" marL="0" marR="0" rtl="0" algn="l">
              <a:lnSpc>
                <a:spcPct val="150000"/>
              </a:lnSpc>
              <a:spcBef>
                <a:spcPts val="0"/>
              </a:spcBef>
              <a:spcAft>
                <a:spcPts val="0"/>
              </a:spcAft>
              <a:buNone/>
            </a:pPr>
            <a:r>
              <a:rPr lang="en-IN" sz="2400">
                <a:solidFill>
                  <a:srgbClr val="000000"/>
                </a:solidFill>
                <a:latin typeface="Arial"/>
                <a:ea typeface="Arial"/>
                <a:cs typeface="Arial"/>
                <a:sym typeface="Arial"/>
              </a:rPr>
              <a:t>iff a</a:t>
            </a:r>
            <a:r>
              <a:rPr baseline="-25000" lang="en-IN" sz="2400">
                <a:solidFill>
                  <a:srgbClr val="000000"/>
                </a:solidFill>
                <a:latin typeface="Arial"/>
                <a:ea typeface="Arial"/>
                <a:cs typeface="Arial"/>
                <a:sym typeface="Arial"/>
              </a:rPr>
              <a:t>n </a:t>
            </a:r>
            <a:r>
              <a:rPr lang="en-IN" sz="2400">
                <a:solidFill>
                  <a:srgbClr val="000000"/>
                </a:solidFill>
                <a:latin typeface="Arial"/>
                <a:ea typeface="Arial"/>
                <a:cs typeface="Arial"/>
                <a:sym typeface="Arial"/>
              </a:rPr>
              <a:t>= </a:t>
            </a:r>
            <a:r>
              <a:rPr i="1" lang="en-IN" sz="2400">
                <a:solidFill>
                  <a:srgbClr val="000000"/>
                </a:solidFill>
                <a:latin typeface="Arial"/>
                <a:ea typeface="Arial"/>
                <a:cs typeface="Arial"/>
                <a:sym typeface="Arial"/>
              </a:rPr>
              <a:t>α</a:t>
            </a:r>
            <a:r>
              <a:rPr baseline="-25000" lang="en-IN" sz="2400">
                <a:solidFill>
                  <a:srgbClr val="000000"/>
                </a:solidFill>
                <a:latin typeface="Arial"/>
                <a:ea typeface="Arial"/>
                <a:cs typeface="Arial"/>
                <a:sym typeface="Arial"/>
              </a:rPr>
              <a:t>1</a:t>
            </a:r>
            <a:r>
              <a:rPr lang="en-IN" sz="2400">
                <a:solidFill>
                  <a:srgbClr val="000000"/>
                </a:solidFill>
                <a:latin typeface="Arial"/>
                <a:ea typeface="Arial"/>
                <a:cs typeface="Arial"/>
                <a:sym typeface="Arial"/>
              </a:rPr>
              <a:t>r</a:t>
            </a:r>
            <a:r>
              <a:rPr baseline="-25000" lang="en-IN" sz="2400">
                <a:solidFill>
                  <a:srgbClr val="000000"/>
                </a:solidFill>
                <a:latin typeface="Arial"/>
                <a:ea typeface="Arial"/>
                <a:cs typeface="Arial"/>
                <a:sym typeface="Arial"/>
              </a:rPr>
              <a:t>1</a:t>
            </a:r>
            <a:r>
              <a:rPr baseline="30000" lang="en-IN" sz="2400">
                <a:solidFill>
                  <a:srgbClr val="000000"/>
                </a:solidFill>
                <a:latin typeface="Arial"/>
                <a:ea typeface="Arial"/>
                <a:cs typeface="Arial"/>
                <a:sym typeface="Arial"/>
              </a:rPr>
              <a:t>n</a:t>
            </a:r>
            <a:r>
              <a:rPr baseline="-25000" lang="en-IN" sz="2400">
                <a:solidFill>
                  <a:srgbClr val="000000"/>
                </a:solidFill>
                <a:latin typeface="Arial"/>
                <a:ea typeface="Arial"/>
                <a:cs typeface="Arial"/>
                <a:sym typeface="Arial"/>
              </a:rPr>
              <a:t>  </a:t>
            </a:r>
            <a:r>
              <a:rPr lang="en-IN" sz="2400">
                <a:solidFill>
                  <a:srgbClr val="000000"/>
                </a:solidFill>
                <a:latin typeface="Arial"/>
                <a:ea typeface="Arial"/>
                <a:cs typeface="Arial"/>
                <a:sym typeface="Arial"/>
              </a:rPr>
              <a:t>+  </a:t>
            </a:r>
            <a:r>
              <a:rPr i="1" lang="en-IN" sz="2400">
                <a:solidFill>
                  <a:srgbClr val="000000"/>
                </a:solidFill>
                <a:latin typeface="Arial"/>
                <a:ea typeface="Arial"/>
                <a:cs typeface="Arial"/>
                <a:sym typeface="Arial"/>
              </a:rPr>
              <a:t>α</a:t>
            </a:r>
            <a:r>
              <a:rPr baseline="-25000" lang="en-IN" sz="2400">
                <a:solidFill>
                  <a:srgbClr val="000000"/>
                </a:solidFill>
                <a:latin typeface="Arial"/>
                <a:ea typeface="Arial"/>
                <a:cs typeface="Arial"/>
                <a:sym typeface="Arial"/>
              </a:rPr>
              <a:t>2</a:t>
            </a:r>
            <a:r>
              <a:rPr lang="en-IN" sz="2400">
                <a:solidFill>
                  <a:srgbClr val="000000"/>
                </a:solidFill>
                <a:latin typeface="Arial"/>
                <a:ea typeface="Arial"/>
                <a:cs typeface="Arial"/>
                <a:sym typeface="Arial"/>
              </a:rPr>
              <a:t>r</a:t>
            </a:r>
            <a:r>
              <a:rPr baseline="-25000" lang="en-IN" sz="2400">
                <a:solidFill>
                  <a:srgbClr val="000000"/>
                </a:solidFill>
                <a:latin typeface="Arial"/>
                <a:ea typeface="Arial"/>
                <a:cs typeface="Arial"/>
                <a:sym typeface="Arial"/>
              </a:rPr>
              <a:t>2</a:t>
            </a:r>
            <a:r>
              <a:rPr baseline="30000" lang="en-IN" sz="2400">
                <a:solidFill>
                  <a:srgbClr val="000000"/>
                </a:solidFill>
                <a:latin typeface="Arial"/>
                <a:ea typeface="Arial"/>
                <a:cs typeface="Arial"/>
                <a:sym typeface="Arial"/>
              </a:rPr>
              <a:t>n</a:t>
            </a:r>
            <a:r>
              <a:rPr baseline="-25000" lang="en-IN" sz="2400">
                <a:solidFill>
                  <a:srgbClr val="000000"/>
                </a:solidFill>
                <a:latin typeface="Arial"/>
                <a:ea typeface="Arial"/>
                <a:cs typeface="Arial"/>
                <a:sym typeface="Arial"/>
              </a:rPr>
              <a:t>  </a:t>
            </a:r>
            <a:r>
              <a:rPr lang="en-IN" sz="2400">
                <a:solidFill>
                  <a:srgbClr val="000000"/>
                </a:solidFill>
                <a:latin typeface="Arial"/>
                <a:ea typeface="Arial"/>
                <a:cs typeface="Arial"/>
                <a:sym typeface="Arial"/>
              </a:rPr>
              <a:t>for n = 0, 1, 2, ...,</a:t>
            </a:r>
            <a:endParaRPr sz="1800"/>
          </a:p>
          <a:p>
            <a:pPr indent="0" lvl="0" marL="0" marR="0" rtl="0" algn="l">
              <a:lnSpc>
                <a:spcPct val="150000"/>
              </a:lnSpc>
              <a:spcBef>
                <a:spcPts val="0"/>
              </a:spcBef>
              <a:spcAft>
                <a:spcPts val="0"/>
              </a:spcAft>
              <a:buNone/>
            </a:pPr>
            <a:r>
              <a:rPr lang="en-IN" sz="2400">
                <a:solidFill>
                  <a:srgbClr val="000000"/>
                </a:solidFill>
                <a:latin typeface="Arial"/>
                <a:ea typeface="Arial"/>
                <a:cs typeface="Arial"/>
                <a:sym typeface="Arial"/>
              </a:rPr>
              <a:t>where r</a:t>
            </a:r>
            <a:r>
              <a:rPr baseline="30000" lang="en-IN" sz="2400">
                <a:solidFill>
                  <a:srgbClr val="000000"/>
                </a:solidFill>
                <a:latin typeface="Arial"/>
                <a:ea typeface="Arial"/>
                <a:cs typeface="Arial"/>
                <a:sym typeface="Arial"/>
              </a:rPr>
              <a:t>2</a:t>
            </a:r>
            <a:r>
              <a:rPr lang="en-IN" sz="2400">
                <a:solidFill>
                  <a:srgbClr val="000000"/>
                </a:solidFill>
                <a:latin typeface="Arial"/>
                <a:ea typeface="Arial"/>
                <a:cs typeface="Arial"/>
                <a:sym typeface="Arial"/>
              </a:rPr>
              <a:t> - c</a:t>
            </a:r>
            <a:r>
              <a:rPr baseline="-25000" lang="en-IN" sz="2400">
                <a:solidFill>
                  <a:srgbClr val="000000"/>
                </a:solidFill>
                <a:latin typeface="Arial"/>
                <a:ea typeface="Arial"/>
                <a:cs typeface="Arial"/>
                <a:sym typeface="Arial"/>
              </a:rPr>
              <a:t>1</a:t>
            </a:r>
            <a:r>
              <a:rPr lang="en-IN" sz="2400">
                <a:solidFill>
                  <a:srgbClr val="000000"/>
                </a:solidFill>
                <a:latin typeface="Arial"/>
                <a:ea typeface="Arial"/>
                <a:cs typeface="Arial"/>
                <a:sym typeface="Arial"/>
              </a:rPr>
              <a:t>r</a:t>
            </a:r>
            <a:r>
              <a:rPr baseline="-25000" lang="en-IN" sz="2400">
                <a:solidFill>
                  <a:srgbClr val="000000"/>
                </a:solidFill>
                <a:latin typeface="Arial"/>
                <a:ea typeface="Arial"/>
                <a:cs typeface="Arial"/>
                <a:sym typeface="Arial"/>
              </a:rPr>
              <a:t> </a:t>
            </a:r>
            <a:r>
              <a:rPr lang="en-IN" sz="2400">
                <a:solidFill>
                  <a:srgbClr val="000000"/>
                </a:solidFill>
                <a:latin typeface="Arial"/>
                <a:ea typeface="Arial"/>
                <a:cs typeface="Arial"/>
                <a:sym typeface="Arial"/>
              </a:rPr>
              <a:t>- c</a:t>
            </a:r>
            <a:r>
              <a:rPr baseline="-25000" lang="en-IN" sz="2400">
                <a:solidFill>
                  <a:srgbClr val="000000"/>
                </a:solidFill>
                <a:latin typeface="Arial"/>
                <a:ea typeface="Arial"/>
                <a:cs typeface="Arial"/>
                <a:sym typeface="Arial"/>
              </a:rPr>
              <a:t>2 </a:t>
            </a:r>
            <a:r>
              <a:rPr lang="en-IN" sz="2400">
                <a:solidFill>
                  <a:srgbClr val="000000"/>
                </a:solidFill>
                <a:latin typeface="Arial"/>
                <a:ea typeface="Arial"/>
                <a:cs typeface="Arial"/>
                <a:sym typeface="Arial"/>
              </a:rPr>
              <a:t>= 0 has two distinct roots r</a:t>
            </a:r>
            <a:r>
              <a:rPr baseline="-25000" lang="en-IN" sz="2400">
                <a:solidFill>
                  <a:srgbClr val="000000"/>
                </a:solidFill>
                <a:latin typeface="Arial"/>
                <a:ea typeface="Arial"/>
                <a:cs typeface="Arial"/>
                <a:sym typeface="Arial"/>
              </a:rPr>
              <a:t>1 </a:t>
            </a:r>
            <a:r>
              <a:rPr lang="en-IN" sz="2400">
                <a:solidFill>
                  <a:srgbClr val="000000"/>
                </a:solidFill>
                <a:latin typeface="Arial"/>
                <a:ea typeface="Arial"/>
                <a:cs typeface="Arial"/>
                <a:sym typeface="Arial"/>
              </a:rPr>
              <a:t>and r</a:t>
            </a:r>
            <a:r>
              <a:rPr baseline="-25000" lang="en-IN" sz="2400">
                <a:solidFill>
                  <a:srgbClr val="000000"/>
                </a:solidFill>
                <a:latin typeface="Arial"/>
                <a:ea typeface="Arial"/>
                <a:cs typeface="Arial"/>
                <a:sym typeface="Arial"/>
              </a:rPr>
              <a:t>2</a:t>
            </a:r>
            <a:r>
              <a:rPr lang="en-IN" sz="2400">
                <a:solidFill>
                  <a:srgbClr val="000000"/>
                </a:solidFill>
                <a:latin typeface="Arial"/>
                <a:ea typeface="Arial"/>
                <a:cs typeface="Arial"/>
                <a:sym typeface="Arial"/>
              </a:rPr>
              <a:t>,</a:t>
            </a:r>
            <a:endParaRPr sz="1800"/>
          </a:p>
          <a:p>
            <a:pPr indent="0" lvl="0" marL="0" marR="0" rtl="0" algn="l">
              <a:lnSpc>
                <a:spcPct val="150000"/>
              </a:lnSpc>
              <a:spcBef>
                <a:spcPts val="0"/>
              </a:spcBef>
              <a:spcAft>
                <a:spcPts val="0"/>
              </a:spcAft>
              <a:buNone/>
            </a:pPr>
            <a:r>
              <a:rPr lang="en-IN" sz="2400">
                <a:solidFill>
                  <a:srgbClr val="000000"/>
                </a:solidFill>
                <a:latin typeface="Arial"/>
                <a:ea typeface="Arial"/>
                <a:cs typeface="Arial"/>
                <a:sym typeface="Arial"/>
              </a:rPr>
              <a:t>with constants </a:t>
            </a:r>
            <a:r>
              <a:rPr i="1" lang="en-IN" sz="2400">
                <a:solidFill>
                  <a:srgbClr val="000000"/>
                </a:solidFill>
                <a:latin typeface="Arial"/>
                <a:ea typeface="Arial"/>
                <a:cs typeface="Arial"/>
                <a:sym typeface="Arial"/>
              </a:rPr>
              <a:t>α</a:t>
            </a:r>
            <a:r>
              <a:rPr baseline="-25000" lang="en-IN" sz="2400">
                <a:solidFill>
                  <a:srgbClr val="000000"/>
                </a:solidFill>
                <a:latin typeface="Arial"/>
                <a:ea typeface="Arial"/>
                <a:cs typeface="Arial"/>
                <a:sym typeface="Arial"/>
              </a:rPr>
              <a:t>1</a:t>
            </a:r>
            <a:r>
              <a:rPr lang="en-IN" sz="2400">
                <a:solidFill>
                  <a:srgbClr val="000000"/>
                </a:solidFill>
                <a:latin typeface="Arial"/>
                <a:ea typeface="Arial"/>
                <a:cs typeface="Arial"/>
                <a:sym typeface="Arial"/>
              </a:rPr>
              <a:t> and  </a:t>
            </a:r>
            <a:r>
              <a:rPr i="1" lang="en-IN" sz="2400">
                <a:solidFill>
                  <a:srgbClr val="000000"/>
                </a:solidFill>
                <a:latin typeface="Arial"/>
                <a:ea typeface="Arial"/>
                <a:cs typeface="Arial"/>
                <a:sym typeface="Arial"/>
              </a:rPr>
              <a:t>α</a:t>
            </a:r>
            <a:r>
              <a:rPr baseline="-25000" lang="en-IN" sz="2400">
                <a:solidFill>
                  <a:srgbClr val="000000"/>
                </a:solidFill>
                <a:latin typeface="Arial"/>
                <a:ea typeface="Arial"/>
                <a:cs typeface="Arial"/>
                <a:sym typeface="Arial"/>
              </a:rPr>
              <a:t>2</a:t>
            </a:r>
            <a:endParaRPr sz="1800"/>
          </a:p>
          <a:p>
            <a:pPr indent="0" lvl="0" marL="0" marR="0" rtl="0" algn="l">
              <a:lnSpc>
                <a:spcPct val="150000"/>
              </a:lnSpc>
              <a:spcBef>
                <a:spcPts val="0"/>
              </a:spcBef>
              <a:spcAft>
                <a:spcPts val="0"/>
              </a:spcAft>
              <a:buNone/>
            </a:pPr>
            <a:r>
              <a:t/>
            </a:r>
            <a:endParaRPr sz="1800"/>
          </a:p>
          <a:p>
            <a:pPr indent="0" lvl="0" marL="0" marR="0" rtl="0" algn="l">
              <a:lnSpc>
                <a:spcPct val="150000"/>
              </a:lnSpc>
              <a:spcBef>
                <a:spcPts val="0"/>
              </a:spcBef>
              <a:spcAft>
                <a:spcPts val="0"/>
              </a:spcAft>
              <a:buNone/>
            </a:pPr>
            <a:r>
              <a:rPr lang="en-IN" sz="2400">
                <a:solidFill>
                  <a:srgbClr val="000000"/>
                </a:solidFill>
                <a:latin typeface="Arial"/>
                <a:ea typeface="Arial"/>
                <a:cs typeface="Arial"/>
                <a:sym typeface="Arial"/>
              </a:rPr>
              <a:t>Recurrence: a</a:t>
            </a:r>
            <a:r>
              <a:rPr baseline="-25000" lang="en-IN" sz="2400">
                <a:solidFill>
                  <a:srgbClr val="000000"/>
                </a:solidFill>
                <a:latin typeface="Arial"/>
                <a:ea typeface="Arial"/>
                <a:cs typeface="Arial"/>
                <a:sym typeface="Arial"/>
              </a:rPr>
              <a:t>n </a:t>
            </a:r>
            <a:r>
              <a:rPr lang="en-IN" sz="2400">
                <a:solidFill>
                  <a:srgbClr val="000000"/>
                </a:solidFill>
                <a:latin typeface="Arial"/>
                <a:ea typeface="Arial"/>
                <a:cs typeface="Arial"/>
                <a:sym typeface="Arial"/>
              </a:rPr>
              <a:t>= c</a:t>
            </a:r>
            <a:r>
              <a:rPr baseline="-25000" lang="en-IN" sz="2400">
                <a:solidFill>
                  <a:srgbClr val="000000"/>
                </a:solidFill>
                <a:latin typeface="Arial"/>
                <a:ea typeface="Arial"/>
                <a:cs typeface="Arial"/>
                <a:sym typeface="Arial"/>
              </a:rPr>
              <a:t>1</a:t>
            </a:r>
            <a:r>
              <a:rPr lang="en-IN" sz="2400">
                <a:solidFill>
                  <a:srgbClr val="000000"/>
                </a:solidFill>
                <a:latin typeface="Arial"/>
                <a:ea typeface="Arial"/>
                <a:cs typeface="Arial"/>
                <a:sym typeface="Arial"/>
              </a:rPr>
              <a:t>a</a:t>
            </a:r>
            <a:r>
              <a:rPr baseline="-25000" lang="en-IN" sz="2400">
                <a:solidFill>
                  <a:srgbClr val="000000"/>
                </a:solidFill>
                <a:latin typeface="Arial"/>
                <a:ea typeface="Arial"/>
                <a:cs typeface="Arial"/>
                <a:sym typeface="Arial"/>
              </a:rPr>
              <a:t>n-1  </a:t>
            </a:r>
            <a:r>
              <a:rPr lang="en-IN" sz="2400">
                <a:solidFill>
                  <a:srgbClr val="000000"/>
                </a:solidFill>
                <a:latin typeface="Arial"/>
                <a:ea typeface="Arial"/>
                <a:cs typeface="Arial"/>
                <a:sym typeface="Arial"/>
              </a:rPr>
              <a:t>+  c</a:t>
            </a:r>
            <a:r>
              <a:rPr baseline="-25000" lang="en-IN" sz="2400">
                <a:solidFill>
                  <a:srgbClr val="000000"/>
                </a:solidFill>
                <a:latin typeface="Arial"/>
                <a:ea typeface="Arial"/>
                <a:cs typeface="Arial"/>
                <a:sym typeface="Arial"/>
              </a:rPr>
              <a:t>2</a:t>
            </a:r>
            <a:r>
              <a:rPr lang="en-IN" sz="2400">
                <a:solidFill>
                  <a:srgbClr val="000000"/>
                </a:solidFill>
                <a:latin typeface="Arial"/>
                <a:ea typeface="Arial"/>
                <a:cs typeface="Arial"/>
                <a:sym typeface="Arial"/>
              </a:rPr>
              <a:t>a</a:t>
            </a:r>
            <a:r>
              <a:rPr baseline="-25000" lang="en-IN" sz="2400">
                <a:solidFill>
                  <a:srgbClr val="000000"/>
                </a:solidFill>
                <a:latin typeface="Arial"/>
                <a:ea typeface="Arial"/>
                <a:cs typeface="Arial"/>
                <a:sym typeface="Arial"/>
              </a:rPr>
              <a:t>n-2</a:t>
            </a:r>
            <a:endParaRPr sz="1800"/>
          </a:p>
          <a:p>
            <a:pPr indent="0" lvl="0" marL="0" marR="0" rtl="0" algn="l">
              <a:lnSpc>
                <a:spcPct val="150000"/>
              </a:lnSpc>
              <a:spcBef>
                <a:spcPts val="0"/>
              </a:spcBef>
              <a:spcAft>
                <a:spcPts val="0"/>
              </a:spcAft>
              <a:buNone/>
            </a:pPr>
            <a:r>
              <a:rPr lang="en-IN" sz="2400">
                <a:solidFill>
                  <a:srgbClr val="000000"/>
                </a:solidFill>
                <a:latin typeface="Arial"/>
                <a:ea typeface="Arial"/>
                <a:cs typeface="Arial"/>
                <a:sym typeface="Arial"/>
              </a:rPr>
              <a:t>Characteristic equation: r</a:t>
            </a:r>
            <a:r>
              <a:rPr baseline="30000" lang="en-IN" sz="2400">
                <a:solidFill>
                  <a:srgbClr val="000000"/>
                </a:solidFill>
                <a:latin typeface="Arial"/>
                <a:ea typeface="Arial"/>
                <a:cs typeface="Arial"/>
                <a:sym typeface="Arial"/>
              </a:rPr>
              <a:t>2</a:t>
            </a:r>
            <a:r>
              <a:rPr lang="en-IN" sz="2400">
                <a:solidFill>
                  <a:srgbClr val="000000"/>
                </a:solidFill>
                <a:latin typeface="Arial"/>
                <a:ea typeface="Arial"/>
                <a:cs typeface="Arial"/>
                <a:sym typeface="Arial"/>
              </a:rPr>
              <a:t> - c</a:t>
            </a:r>
            <a:r>
              <a:rPr baseline="-25000" lang="en-IN" sz="2400">
                <a:solidFill>
                  <a:srgbClr val="000000"/>
                </a:solidFill>
                <a:latin typeface="Arial"/>
                <a:ea typeface="Arial"/>
                <a:cs typeface="Arial"/>
                <a:sym typeface="Arial"/>
              </a:rPr>
              <a:t>1</a:t>
            </a:r>
            <a:r>
              <a:rPr lang="en-IN" sz="2400">
                <a:solidFill>
                  <a:srgbClr val="000000"/>
                </a:solidFill>
                <a:latin typeface="Arial"/>
                <a:ea typeface="Arial"/>
                <a:cs typeface="Arial"/>
                <a:sym typeface="Arial"/>
              </a:rPr>
              <a:t>r</a:t>
            </a:r>
            <a:r>
              <a:rPr baseline="-25000" lang="en-IN" sz="2400">
                <a:solidFill>
                  <a:srgbClr val="000000"/>
                </a:solidFill>
                <a:latin typeface="Arial"/>
                <a:ea typeface="Arial"/>
                <a:cs typeface="Arial"/>
                <a:sym typeface="Arial"/>
              </a:rPr>
              <a:t> </a:t>
            </a:r>
            <a:r>
              <a:rPr lang="en-IN" sz="2400">
                <a:solidFill>
                  <a:srgbClr val="000000"/>
                </a:solidFill>
                <a:latin typeface="Arial"/>
                <a:ea typeface="Arial"/>
                <a:cs typeface="Arial"/>
                <a:sym typeface="Arial"/>
              </a:rPr>
              <a:t>- c</a:t>
            </a:r>
            <a:r>
              <a:rPr baseline="-25000" lang="en-IN" sz="2400">
                <a:solidFill>
                  <a:srgbClr val="000000"/>
                </a:solidFill>
                <a:latin typeface="Arial"/>
                <a:ea typeface="Arial"/>
                <a:cs typeface="Arial"/>
                <a:sym typeface="Arial"/>
              </a:rPr>
              <a:t>2 </a:t>
            </a:r>
            <a:r>
              <a:rPr lang="en-IN" sz="2400">
                <a:solidFill>
                  <a:srgbClr val="000000"/>
                </a:solidFill>
                <a:latin typeface="Arial"/>
                <a:ea typeface="Arial"/>
                <a:cs typeface="Arial"/>
                <a:sym typeface="Arial"/>
              </a:rPr>
              <a:t>= 0</a:t>
            </a:r>
            <a:endParaRPr sz="1800"/>
          </a:p>
          <a:p>
            <a:pPr indent="0" lvl="0" marL="0" marR="0" rtl="0" algn="l">
              <a:lnSpc>
                <a:spcPct val="150000"/>
              </a:lnSpc>
              <a:spcBef>
                <a:spcPts val="0"/>
              </a:spcBef>
              <a:spcAft>
                <a:spcPts val="0"/>
              </a:spcAft>
              <a:buNone/>
            </a:pPr>
            <a:r>
              <a:rPr lang="en-IN" sz="2400">
                <a:solidFill>
                  <a:srgbClr val="000000"/>
                </a:solidFill>
                <a:latin typeface="Arial"/>
                <a:ea typeface="Arial"/>
                <a:cs typeface="Arial"/>
                <a:sym typeface="Arial"/>
              </a:rPr>
              <a:t>Characteristic roots: r</a:t>
            </a:r>
            <a:r>
              <a:rPr baseline="-25000" lang="en-IN" sz="2400">
                <a:solidFill>
                  <a:srgbClr val="000000"/>
                </a:solidFill>
                <a:latin typeface="Arial"/>
                <a:ea typeface="Arial"/>
                <a:cs typeface="Arial"/>
                <a:sym typeface="Arial"/>
              </a:rPr>
              <a:t>1</a:t>
            </a:r>
            <a:r>
              <a:rPr lang="en-IN" sz="2400">
                <a:solidFill>
                  <a:srgbClr val="000000"/>
                </a:solidFill>
                <a:latin typeface="Arial"/>
                <a:ea typeface="Arial"/>
                <a:cs typeface="Arial"/>
                <a:sym typeface="Arial"/>
              </a:rPr>
              <a:t> and  r</a:t>
            </a:r>
            <a:r>
              <a:rPr baseline="-25000" lang="en-IN" sz="2400">
                <a:solidFill>
                  <a:srgbClr val="000000"/>
                </a:solidFill>
                <a:latin typeface="Arial"/>
                <a:ea typeface="Arial"/>
                <a:cs typeface="Arial"/>
                <a:sym typeface="Arial"/>
              </a:rPr>
              <a:t>2</a:t>
            </a:r>
            <a:r>
              <a:rPr lang="en-IN" sz="2400">
                <a:solidFill>
                  <a:srgbClr val="000000"/>
                </a:solidFill>
                <a:latin typeface="Arial"/>
                <a:ea typeface="Arial"/>
                <a:cs typeface="Arial"/>
                <a:sym typeface="Arial"/>
              </a:rPr>
              <a:t> (distinct roots)</a:t>
            </a:r>
            <a:endParaRPr sz="1800"/>
          </a:p>
          <a:p>
            <a:pPr indent="0" lvl="0" marL="0" marR="0" rtl="0" algn="l">
              <a:lnSpc>
                <a:spcPct val="150000"/>
              </a:lnSpc>
              <a:spcBef>
                <a:spcPts val="0"/>
              </a:spcBef>
              <a:spcAft>
                <a:spcPts val="0"/>
              </a:spcAft>
              <a:buNone/>
            </a:pPr>
            <a:r>
              <a:rPr lang="en-IN" sz="2400">
                <a:solidFill>
                  <a:srgbClr val="000000"/>
                </a:solidFill>
                <a:latin typeface="Arial"/>
                <a:ea typeface="Arial"/>
                <a:cs typeface="Arial"/>
                <a:sym typeface="Arial"/>
              </a:rPr>
              <a:t>Solution for the recurrence: a</a:t>
            </a:r>
            <a:r>
              <a:rPr baseline="-25000" lang="en-IN" sz="2400">
                <a:solidFill>
                  <a:srgbClr val="000000"/>
                </a:solidFill>
                <a:latin typeface="Arial"/>
                <a:ea typeface="Arial"/>
                <a:cs typeface="Arial"/>
                <a:sym typeface="Arial"/>
              </a:rPr>
              <a:t>n </a:t>
            </a:r>
            <a:r>
              <a:rPr lang="en-IN" sz="2400">
                <a:solidFill>
                  <a:srgbClr val="000000"/>
                </a:solidFill>
                <a:latin typeface="Arial"/>
                <a:ea typeface="Arial"/>
                <a:cs typeface="Arial"/>
                <a:sym typeface="Arial"/>
              </a:rPr>
              <a:t>= </a:t>
            </a:r>
            <a:r>
              <a:rPr i="1" lang="en-IN" sz="2400">
                <a:solidFill>
                  <a:srgbClr val="000000"/>
                </a:solidFill>
                <a:latin typeface="Arial"/>
                <a:ea typeface="Arial"/>
                <a:cs typeface="Arial"/>
                <a:sym typeface="Arial"/>
              </a:rPr>
              <a:t>α</a:t>
            </a:r>
            <a:r>
              <a:rPr baseline="-25000" lang="en-IN" sz="2400">
                <a:solidFill>
                  <a:srgbClr val="000000"/>
                </a:solidFill>
                <a:latin typeface="Arial"/>
                <a:ea typeface="Arial"/>
                <a:cs typeface="Arial"/>
                <a:sym typeface="Arial"/>
              </a:rPr>
              <a:t>1</a:t>
            </a:r>
            <a:r>
              <a:rPr lang="en-IN" sz="2400">
                <a:solidFill>
                  <a:srgbClr val="000000"/>
                </a:solidFill>
                <a:latin typeface="Arial"/>
                <a:ea typeface="Arial"/>
                <a:cs typeface="Arial"/>
                <a:sym typeface="Arial"/>
              </a:rPr>
              <a:t>r</a:t>
            </a:r>
            <a:r>
              <a:rPr baseline="-25000" lang="en-IN" sz="2400">
                <a:solidFill>
                  <a:srgbClr val="000000"/>
                </a:solidFill>
                <a:latin typeface="Arial"/>
                <a:ea typeface="Arial"/>
                <a:cs typeface="Arial"/>
                <a:sym typeface="Arial"/>
              </a:rPr>
              <a:t>1</a:t>
            </a:r>
            <a:r>
              <a:rPr baseline="30000" lang="en-IN" sz="2400">
                <a:solidFill>
                  <a:srgbClr val="000000"/>
                </a:solidFill>
                <a:latin typeface="Arial"/>
                <a:ea typeface="Arial"/>
                <a:cs typeface="Arial"/>
                <a:sym typeface="Arial"/>
              </a:rPr>
              <a:t>n</a:t>
            </a:r>
            <a:r>
              <a:rPr baseline="-25000" lang="en-IN" sz="2400">
                <a:solidFill>
                  <a:srgbClr val="000000"/>
                </a:solidFill>
                <a:latin typeface="Arial"/>
                <a:ea typeface="Arial"/>
                <a:cs typeface="Arial"/>
                <a:sym typeface="Arial"/>
              </a:rPr>
              <a:t>  </a:t>
            </a:r>
            <a:r>
              <a:rPr lang="en-IN" sz="2400">
                <a:solidFill>
                  <a:srgbClr val="000000"/>
                </a:solidFill>
                <a:latin typeface="Arial"/>
                <a:ea typeface="Arial"/>
                <a:cs typeface="Arial"/>
                <a:sym typeface="Arial"/>
              </a:rPr>
              <a:t>+  </a:t>
            </a:r>
            <a:r>
              <a:rPr i="1" lang="en-IN" sz="2400">
                <a:solidFill>
                  <a:srgbClr val="000000"/>
                </a:solidFill>
                <a:latin typeface="Arial"/>
                <a:ea typeface="Arial"/>
                <a:cs typeface="Arial"/>
                <a:sym typeface="Arial"/>
              </a:rPr>
              <a:t>α</a:t>
            </a:r>
            <a:r>
              <a:rPr baseline="-25000" lang="en-IN" sz="2400">
                <a:solidFill>
                  <a:srgbClr val="000000"/>
                </a:solidFill>
                <a:latin typeface="Arial"/>
                <a:ea typeface="Arial"/>
                <a:cs typeface="Arial"/>
                <a:sym typeface="Arial"/>
              </a:rPr>
              <a:t>2</a:t>
            </a:r>
            <a:r>
              <a:rPr lang="en-IN" sz="2400">
                <a:solidFill>
                  <a:srgbClr val="000000"/>
                </a:solidFill>
                <a:latin typeface="Arial"/>
                <a:ea typeface="Arial"/>
                <a:cs typeface="Arial"/>
                <a:sym typeface="Arial"/>
              </a:rPr>
              <a:t>r</a:t>
            </a:r>
            <a:r>
              <a:rPr baseline="-25000" lang="en-IN" sz="2400">
                <a:solidFill>
                  <a:srgbClr val="000000"/>
                </a:solidFill>
                <a:latin typeface="Arial"/>
                <a:ea typeface="Arial"/>
                <a:cs typeface="Arial"/>
                <a:sym typeface="Arial"/>
              </a:rPr>
              <a:t>2</a:t>
            </a:r>
            <a:r>
              <a:rPr baseline="30000" lang="en-IN" sz="2400">
                <a:solidFill>
                  <a:srgbClr val="000000"/>
                </a:solidFill>
                <a:latin typeface="Arial"/>
                <a:ea typeface="Arial"/>
                <a:cs typeface="Arial"/>
                <a:sym typeface="Arial"/>
              </a:rPr>
              <a:t>n</a:t>
            </a:r>
            <a:r>
              <a:rPr baseline="-25000" lang="en-IN" sz="2400">
                <a:solidFill>
                  <a:srgbClr val="000000"/>
                </a:solidFill>
                <a:latin typeface="Arial"/>
                <a:ea typeface="Arial"/>
                <a:cs typeface="Arial"/>
                <a:sym typeface="Arial"/>
              </a:rPr>
              <a:t>  </a:t>
            </a:r>
            <a:r>
              <a:rPr lang="en-IN" sz="2400">
                <a:solidFill>
                  <a:srgbClr val="000000"/>
                </a:solidFill>
                <a:latin typeface="Arial"/>
                <a:ea typeface="Arial"/>
                <a:cs typeface="Arial"/>
                <a:sym typeface="Arial"/>
              </a:rPr>
              <a:t>for n = 0,1,2,...,</a:t>
            </a:r>
            <a:endParaRPr sz="1800"/>
          </a:p>
          <a:p>
            <a:pPr indent="0" lvl="0" marL="0" marR="0" rtl="0" algn="l">
              <a:lnSpc>
                <a:spcPct val="150000"/>
              </a:lnSpc>
              <a:spcBef>
                <a:spcPts val="0"/>
              </a:spcBef>
              <a:spcAft>
                <a:spcPts val="0"/>
              </a:spcAft>
              <a:buNone/>
            </a:pPr>
            <a:r>
              <a:rPr lang="en-IN" sz="2400">
                <a:solidFill>
                  <a:srgbClr val="000000"/>
                </a:solidFill>
                <a:latin typeface="Arial"/>
                <a:ea typeface="Arial"/>
                <a:cs typeface="Arial"/>
                <a:sym typeface="Arial"/>
              </a:rPr>
              <a:t>Constants: </a:t>
            </a:r>
            <a:r>
              <a:rPr i="1" lang="en-IN" sz="2400">
                <a:solidFill>
                  <a:srgbClr val="000000"/>
                </a:solidFill>
                <a:latin typeface="Arial"/>
                <a:ea typeface="Arial"/>
                <a:cs typeface="Arial"/>
                <a:sym typeface="Arial"/>
              </a:rPr>
              <a:t>α</a:t>
            </a:r>
            <a:r>
              <a:rPr baseline="-25000" lang="en-IN" sz="2400">
                <a:solidFill>
                  <a:srgbClr val="000000"/>
                </a:solidFill>
                <a:latin typeface="Arial"/>
                <a:ea typeface="Arial"/>
                <a:cs typeface="Arial"/>
                <a:sym typeface="Arial"/>
              </a:rPr>
              <a:t>1</a:t>
            </a:r>
            <a:r>
              <a:rPr lang="en-IN" sz="2400">
                <a:solidFill>
                  <a:srgbClr val="000000"/>
                </a:solidFill>
                <a:latin typeface="Arial"/>
                <a:ea typeface="Arial"/>
                <a:cs typeface="Arial"/>
                <a:sym typeface="Arial"/>
              </a:rPr>
              <a:t> and </a:t>
            </a:r>
            <a:r>
              <a:rPr i="1" lang="en-IN" sz="2400">
                <a:solidFill>
                  <a:srgbClr val="000000"/>
                </a:solidFill>
                <a:latin typeface="Arial"/>
                <a:ea typeface="Arial"/>
                <a:cs typeface="Arial"/>
                <a:sym typeface="Arial"/>
              </a:rPr>
              <a:t>α</a:t>
            </a:r>
            <a:r>
              <a:rPr baseline="-25000" lang="en-IN" sz="2400">
                <a:solidFill>
                  <a:srgbClr val="000000"/>
                </a:solidFill>
                <a:latin typeface="Arial"/>
                <a:ea typeface="Arial"/>
                <a:cs typeface="Arial"/>
                <a:sym typeface="Arial"/>
              </a:rPr>
              <a:t>1</a:t>
            </a:r>
            <a:r>
              <a:rPr lang="en-IN" sz="2400">
                <a:solidFill>
                  <a:srgbClr val="000000"/>
                </a:solidFill>
                <a:latin typeface="Arial"/>
                <a:ea typeface="Arial"/>
                <a:cs typeface="Arial"/>
                <a:sym typeface="Arial"/>
              </a:rPr>
              <a:t> are constants, which can be </a:t>
            </a:r>
            <a:endParaRPr sz="1800"/>
          </a:p>
          <a:p>
            <a:pPr indent="0" lvl="0" marL="0" marR="0" rtl="0" algn="l">
              <a:lnSpc>
                <a:spcPct val="150000"/>
              </a:lnSpc>
              <a:spcBef>
                <a:spcPts val="0"/>
              </a:spcBef>
              <a:spcAft>
                <a:spcPts val="0"/>
              </a:spcAft>
              <a:buNone/>
            </a:pPr>
            <a:r>
              <a:rPr lang="en-IN" sz="2400">
                <a:solidFill>
                  <a:srgbClr val="000000"/>
                </a:solidFill>
                <a:latin typeface="Arial"/>
                <a:ea typeface="Arial"/>
                <a:cs typeface="Arial"/>
                <a:sym typeface="Arial"/>
              </a:rPr>
              <a:t>found using initial conditions a</a:t>
            </a:r>
            <a:r>
              <a:rPr baseline="-25000" lang="en-IN" sz="2400">
                <a:solidFill>
                  <a:srgbClr val="000000"/>
                </a:solidFill>
                <a:latin typeface="Arial"/>
                <a:ea typeface="Arial"/>
                <a:cs typeface="Arial"/>
                <a:sym typeface="Arial"/>
              </a:rPr>
              <a:t>0</a:t>
            </a:r>
            <a:r>
              <a:rPr lang="en-IN" sz="2400">
                <a:solidFill>
                  <a:srgbClr val="000000"/>
                </a:solidFill>
                <a:latin typeface="Arial"/>
                <a:ea typeface="Arial"/>
                <a:cs typeface="Arial"/>
                <a:sym typeface="Arial"/>
              </a:rPr>
              <a:t> and a</a:t>
            </a:r>
            <a:r>
              <a:rPr baseline="-25000" lang="en-IN" sz="2400">
                <a:solidFill>
                  <a:srgbClr val="000000"/>
                </a:solidFill>
                <a:latin typeface="Arial"/>
                <a:ea typeface="Arial"/>
                <a:cs typeface="Arial"/>
                <a:sym typeface="Arial"/>
              </a:rPr>
              <a:t>1</a:t>
            </a:r>
            <a:r>
              <a:rPr lang="en-IN" sz="2400">
                <a:solidFill>
                  <a:srgbClr val="000000"/>
                </a:solidFill>
                <a:latin typeface="Arial"/>
                <a:ea typeface="Arial"/>
                <a:cs typeface="Arial"/>
                <a:sym typeface="Arial"/>
              </a:rPr>
              <a:t>.</a:t>
            </a:r>
            <a:endParaRPr sz="1800"/>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2" name="Shape 392"/>
        <p:cNvGrpSpPr/>
        <p:nvPr/>
      </p:nvGrpSpPr>
      <p:grpSpPr>
        <a:xfrm>
          <a:off x="0" y="0"/>
          <a:ext cx="0" cy="0"/>
          <a:chOff x="0" y="0"/>
          <a:chExt cx="0" cy="0"/>
        </a:xfrm>
      </p:grpSpPr>
      <p:sp>
        <p:nvSpPr>
          <p:cNvPr id="393" name="Google Shape;393;p54"/>
          <p:cNvSpPr/>
          <p:nvPr/>
        </p:nvSpPr>
        <p:spPr>
          <a:xfrm>
            <a:off x="271080" y="271080"/>
            <a:ext cx="8596440" cy="592848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None/>
            </a:pPr>
            <a:r>
              <a:rPr lang="en-IN" sz="2400">
                <a:solidFill>
                  <a:srgbClr val="000000"/>
                </a:solidFill>
                <a:latin typeface="Arial"/>
                <a:ea typeface="Arial"/>
                <a:cs typeface="Arial"/>
                <a:sym typeface="Arial"/>
              </a:rPr>
              <a:t>Q: What is the solution (closed form) of</a:t>
            </a:r>
            <a:endParaRPr sz="1800"/>
          </a:p>
          <a:p>
            <a:pPr indent="0" lvl="0" marL="0" marR="0" rtl="0" algn="l">
              <a:lnSpc>
                <a:spcPct val="100000"/>
              </a:lnSpc>
              <a:spcBef>
                <a:spcPts val="0"/>
              </a:spcBef>
              <a:spcAft>
                <a:spcPts val="0"/>
              </a:spcAft>
              <a:buNone/>
            </a:pPr>
            <a:r>
              <a:rPr lang="en-IN" sz="2400">
                <a:solidFill>
                  <a:srgbClr val="000000"/>
                </a:solidFill>
                <a:latin typeface="Arial"/>
                <a:ea typeface="Arial"/>
                <a:cs typeface="Arial"/>
                <a:sym typeface="Arial"/>
              </a:rPr>
              <a:t>a</a:t>
            </a:r>
            <a:r>
              <a:rPr baseline="-25000" lang="en-IN" sz="2400">
                <a:solidFill>
                  <a:srgbClr val="000000"/>
                </a:solidFill>
                <a:latin typeface="Arial"/>
                <a:ea typeface="Arial"/>
                <a:cs typeface="Arial"/>
                <a:sym typeface="Arial"/>
              </a:rPr>
              <a:t>n</a:t>
            </a:r>
            <a:r>
              <a:rPr lang="en-IN" sz="2400">
                <a:solidFill>
                  <a:srgbClr val="000000"/>
                </a:solidFill>
                <a:latin typeface="Arial"/>
                <a:ea typeface="Arial"/>
                <a:cs typeface="Arial"/>
                <a:sym typeface="Arial"/>
              </a:rPr>
              <a:t> = a</a:t>
            </a:r>
            <a:r>
              <a:rPr baseline="-25000" lang="en-IN" sz="2400">
                <a:solidFill>
                  <a:srgbClr val="000000"/>
                </a:solidFill>
                <a:latin typeface="Arial"/>
                <a:ea typeface="Arial"/>
                <a:cs typeface="Arial"/>
                <a:sym typeface="Arial"/>
              </a:rPr>
              <a:t>n-1</a:t>
            </a:r>
            <a:r>
              <a:rPr lang="en-IN" sz="2400">
                <a:solidFill>
                  <a:srgbClr val="000000"/>
                </a:solidFill>
                <a:latin typeface="Arial"/>
                <a:ea typeface="Arial"/>
                <a:cs typeface="Arial"/>
                <a:sym typeface="Arial"/>
              </a:rPr>
              <a:t>+ 2a</a:t>
            </a:r>
            <a:r>
              <a:rPr baseline="-25000" lang="en-IN" sz="2400">
                <a:solidFill>
                  <a:srgbClr val="000000"/>
                </a:solidFill>
                <a:latin typeface="Arial"/>
                <a:ea typeface="Arial"/>
                <a:cs typeface="Arial"/>
                <a:sym typeface="Arial"/>
              </a:rPr>
              <a:t>n-2</a:t>
            </a:r>
            <a:r>
              <a:rPr lang="en-IN" sz="2400">
                <a:solidFill>
                  <a:srgbClr val="000000"/>
                </a:solidFill>
                <a:latin typeface="Arial"/>
                <a:ea typeface="Arial"/>
                <a:cs typeface="Arial"/>
                <a:sym typeface="Arial"/>
              </a:rPr>
              <a:t> where a</a:t>
            </a:r>
            <a:r>
              <a:rPr baseline="-25000" lang="en-IN" sz="2400">
                <a:solidFill>
                  <a:srgbClr val="000000"/>
                </a:solidFill>
                <a:latin typeface="Arial"/>
                <a:ea typeface="Arial"/>
                <a:cs typeface="Arial"/>
                <a:sym typeface="Arial"/>
              </a:rPr>
              <a:t>0</a:t>
            </a:r>
            <a:r>
              <a:rPr lang="en-IN" sz="2400">
                <a:solidFill>
                  <a:srgbClr val="000000"/>
                </a:solidFill>
                <a:latin typeface="Arial"/>
                <a:ea typeface="Arial"/>
                <a:cs typeface="Arial"/>
                <a:sym typeface="Arial"/>
              </a:rPr>
              <a:t> = 2, a</a:t>
            </a:r>
            <a:r>
              <a:rPr baseline="-25000" lang="en-IN" sz="2400">
                <a:solidFill>
                  <a:srgbClr val="000000"/>
                </a:solidFill>
                <a:latin typeface="Arial"/>
                <a:ea typeface="Arial"/>
                <a:cs typeface="Arial"/>
                <a:sym typeface="Arial"/>
              </a:rPr>
              <a:t>1</a:t>
            </a:r>
            <a:r>
              <a:rPr lang="en-IN" sz="2400">
                <a:solidFill>
                  <a:srgbClr val="000000"/>
                </a:solidFill>
                <a:latin typeface="Arial"/>
                <a:ea typeface="Arial"/>
                <a:cs typeface="Arial"/>
                <a:sym typeface="Arial"/>
              </a:rPr>
              <a:t> = 7</a:t>
            </a:r>
            <a:endParaRPr sz="1800"/>
          </a:p>
          <a:p>
            <a:pPr indent="0" lvl="0" marL="0" marR="0" rtl="0" algn="l">
              <a:lnSpc>
                <a:spcPct val="100000"/>
              </a:lnSpc>
              <a:spcBef>
                <a:spcPts val="0"/>
              </a:spcBef>
              <a:spcAft>
                <a:spcPts val="0"/>
              </a:spcAft>
              <a:buNone/>
            </a:pPr>
            <a:r>
              <a:t/>
            </a:r>
            <a:endParaRPr sz="1800"/>
          </a:p>
          <a:p>
            <a:pPr indent="0" lvl="0" marL="0" marR="0" rtl="0" algn="l">
              <a:lnSpc>
                <a:spcPct val="100000"/>
              </a:lnSpc>
              <a:spcBef>
                <a:spcPts val="0"/>
              </a:spcBef>
              <a:spcAft>
                <a:spcPts val="0"/>
              </a:spcAft>
              <a:buNone/>
            </a:pPr>
            <a:r>
              <a:rPr lang="en-IN" sz="2400">
                <a:solidFill>
                  <a:srgbClr val="000000"/>
                </a:solidFill>
                <a:latin typeface="Arial"/>
                <a:ea typeface="Arial"/>
                <a:cs typeface="Arial"/>
                <a:sym typeface="Arial"/>
              </a:rPr>
              <a:t>Soln: c</a:t>
            </a:r>
            <a:r>
              <a:rPr baseline="-25000" lang="en-IN" sz="2400">
                <a:solidFill>
                  <a:srgbClr val="000000"/>
                </a:solidFill>
                <a:latin typeface="Arial"/>
                <a:ea typeface="Arial"/>
                <a:cs typeface="Arial"/>
                <a:sym typeface="Arial"/>
              </a:rPr>
              <a:t>1</a:t>
            </a:r>
            <a:r>
              <a:rPr lang="en-IN" sz="2400">
                <a:solidFill>
                  <a:srgbClr val="000000"/>
                </a:solidFill>
                <a:latin typeface="Arial"/>
                <a:ea typeface="Arial"/>
                <a:cs typeface="Arial"/>
                <a:sym typeface="Arial"/>
              </a:rPr>
              <a:t>= 1, c</a:t>
            </a:r>
            <a:r>
              <a:rPr baseline="-25000" lang="en-IN" sz="2400">
                <a:solidFill>
                  <a:srgbClr val="000000"/>
                </a:solidFill>
                <a:latin typeface="Arial"/>
                <a:ea typeface="Arial"/>
                <a:cs typeface="Arial"/>
                <a:sym typeface="Arial"/>
              </a:rPr>
              <a:t>2 </a:t>
            </a:r>
            <a:r>
              <a:rPr lang="en-IN" sz="2400">
                <a:solidFill>
                  <a:srgbClr val="000000"/>
                </a:solidFill>
                <a:latin typeface="Arial"/>
                <a:ea typeface="Arial"/>
                <a:cs typeface="Arial"/>
                <a:sym typeface="Arial"/>
              </a:rPr>
              <a:t>= 2</a:t>
            </a:r>
            <a:endParaRPr sz="1800"/>
          </a:p>
          <a:p>
            <a:pPr indent="0" lvl="0" marL="0" marR="0" rtl="0" algn="l">
              <a:lnSpc>
                <a:spcPct val="100000"/>
              </a:lnSpc>
              <a:spcBef>
                <a:spcPts val="0"/>
              </a:spcBef>
              <a:spcAft>
                <a:spcPts val="0"/>
              </a:spcAft>
              <a:buNone/>
            </a:pPr>
            <a:r>
              <a:t/>
            </a:r>
            <a:endParaRPr sz="1800"/>
          </a:p>
          <a:p>
            <a:pPr indent="0" lvl="0" marL="0" marR="0" rtl="0" algn="l">
              <a:lnSpc>
                <a:spcPct val="100000"/>
              </a:lnSpc>
              <a:spcBef>
                <a:spcPts val="0"/>
              </a:spcBef>
              <a:spcAft>
                <a:spcPts val="0"/>
              </a:spcAft>
              <a:buNone/>
            </a:pPr>
            <a:r>
              <a:rPr b="1" lang="en-IN" sz="2400">
                <a:solidFill>
                  <a:srgbClr val="000000"/>
                </a:solidFill>
                <a:latin typeface="Arial"/>
                <a:ea typeface="Arial"/>
                <a:cs typeface="Arial"/>
                <a:sym typeface="Arial"/>
              </a:rPr>
              <a:t>r</a:t>
            </a:r>
            <a:r>
              <a:rPr b="1" baseline="30000" lang="en-IN" sz="2400">
                <a:solidFill>
                  <a:srgbClr val="000000"/>
                </a:solidFill>
                <a:latin typeface="Arial"/>
                <a:ea typeface="Arial"/>
                <a:cs typeface="Arial"/>
                <a:sym typeface="Arial"/>
              </a:rPr>
              <a:t>2</a:t>
            </a:r>
            <a:r>
              <a:rPr b="1" lang="en-IN" sz="2400">
                <a:solidFill>
                  <a:srgbClr val="000000"/>
                </a:solidFill>
                <a:latin typeface="Arial"/>
                <a:ea typeface="Arial"/>
                <a:cs typeface="Arial"/>
                <a:sym typeface="Arial"/>
              </a:rPr>
              <a:t> - c</a:t>
            </a:r>
            <a:r>
              <a:rPr b="1" baseline="-25000" lang="en-IN" sz="2400">
                <a:solidFill>
                  <a:srgbClr val="000000"/>
                </a:solidFill>
                <a:latin typeface="Arial"/>
                <a:ea typeface="Arial"/>
                <a:cs typeface="Arial"/>
                <a:sym typeface="Arial"/>
              </a:rPr>
              <a:t>1</a:t>
            </a:r>
            <a:r>
              <a:rPr b="1" lang="en-IN" sz="2400">
                <a:solidFill>
                  <a:srgbClr val="000000"/>
                </a:solidFill>
                <a:latin typeface="Arial"/>
                <a:ea typeface="Arial"/>
                <a:cs typeface="Arial"/>
                <a:sym typeface="Arial"/>
              </a:rPr>
              <a:t>r</a:t>
            </a:r>
            <a:r>
              <a:rPr b="1" baseline="-25000" lang="en-IN" sz="2400">
                <a:solidFill>
                  <a:srgbClr val="000000"/>
                </a:solidFill>
                <a:latin typeface="Arial"/>
                <a:ea typeface="Arial"/>
                <a:cs typeface="Arial"/>
                <a:sym typeface="Arial"/>
              </a:rPr>
              <a:t> </a:t>
            </a:r>
            <a:r>
              <a:rPr b="1" lang="en-IN" sz="2400">
                <a:solidFill>
                  <a:srgbClr val="000000"/>
                </a:solidFill>
                <a:latin typeface="Arial"/>
                <a:ea typeface="Arial"/>
                <a:cs typeface="Arial"/>
                <a:sym typeface="Arial"/>
              </a:rPr>
              <a:t>- c</a:t>
            </a:r>
            <a:r>
              <a:rPr b="1" baseline="-25000" lang="en-IN" sz="2400">
                <a:solidFill>
                  <a:srgbClr val="000000"/>
                </a:solidFill>
                <a:latin typeface="Arial"/>
                <a:ea typeface="Arial"/>
                <a:cs typeface="Arial"/>
                <a:sym typeface="Arial"/>
              </a:rPr>
              <a:t>2 </a:t>
            </a:r>
            <a:r>
              <a:rPr b="1" lang="en-IN" sz="2400">
                <a:solidFill>
                  <a:srgbClr val="000000"/>
                </a:solidFill>
                <a:latin typeface="Arial"/>
                <a:ea typeface="Arial"/>
                <a:cs typeface="Arial"/>
                <a:sym typeface="Arial"/>
              </a:rPr>
              <a:t>= 0</a:t>
            </a:r>
            <a:r>
              <a:rPr lang="en-IN" sz="2400">
                <a:solidFill>
                  <a:srgbClr val="000000"/>
                </a:solidFill>
                <a:latin typeface="Arial"/>
                <a:ea typeface="Arial"/>
                <a:cs typeface="Arial"/>
                <a:sym typeface="Arial"/>
              </a:rPr>
              <a:t> is the characteristic equation</a:t>
            </a:r>
            <a:endParaRPr sz="1800"/>
          </a:p>
          <a:p>
            <a:pPr indent="0" lvl="0" marL="0" marR="0" rtl="0" algn="l">
              <a:lnSpc>
                <a:spcPct val="100000"/>
              </a:lnSpc>
              <a:spcBef>
                <a:spcPts val="0"/>
              </a:spcBef>
              <a:spcAft>
                <a:spcPts val="0"/>
              </a:spcAft>
              <a:buNone/>
            </a:pPr>
            <a:r>
              <a:t/>
            </a:r>
            <a:endParaRPr sz="1800"/>
          </a:p>
          <a:p>
            <a:pPr indent="0" lvl="0" marL="0" marR="0" rtl="0" algn="l">
              <a:lnSpc>
                <a:spcPct val="100000"/>
              </a:lnSpc>
              <a:spcBef>
                <a:spcPts val="0"/>
              </a:spcBef>
              <a:spcAft>
                <a:spcPts val="0"/>
              </a:spcAft>
              <a:buNone/>
            </a:pPr>
            <a:r>
              <a:rPr lang="en-IN" sz="2400">
                <a:solidFill>
                  <a:srgbClr val="000000"/>
                </a:solidFill>
                <a:latin typeface="Arial"/>
                <a:ea typeface="Arial"/>
                <a:cs typeface="Arial"/>
                <a:sym typeface="Arial"/>
              </a:rPr>
              <a:t>r</a:t>
            </a:r>
            <a:r>
              <a:rPr baseline="30000" lang="en-IN" sz="2400">
                <a:solidFill>
                  <a:srgbClr val="000000"/>
                </a:solidFill>
                <a:latin typeface="Arial"/>
                <a:ea typeface="Arial"/>
                <a:cs typeface="Arial"/>
                <a:sym typeface="Arial"/>
              </a:rPr>
              <a:t>2</a:t>
            </a:r>
            <a:r>
              <a:rPr lang="en-IN" sz="2400">
                <a:solidFill>
                  <a:srgbClr val="000000"/>
                </a:solidFill>
                <a:latin typeface="Arial"/>
                <a:ea typeface="Arial"/>
                <a:cs typeface="Arial"/>
                <a:sym typeface="Arial"/>
              </a:rPr>
              <a:t> - r</a:t>
            </a:r>
            <a:r>
              <a:rPr baseline="-25000" lang="en-IN" sz="2400">
                <a:solidFill>
                  <a:srgbClr val="000000"/>
                </a:solidFill>
                <a:latin typeface="Arial"/>
                <a:ea typeface="Arial"/>
                <a:cs typeface="Arial"/>
                <a:sym typeface="Arial"/>
              </a:rPr>
              <a:t> </a:t>
            </a:r>
            <a:r>
              <a:rPr lang="en-IN" sz="2400">
                <a:solidFill>
                  <a:srgbClr val="000000"/>
                </a:solidFill>
                <a:latin typeface="Arial"/>
                <a:ea typeface="Arial"/>
                <a:cs typeface="Arial"/>
                <a:sym typeface="Arial"/>
              </a:rPr>
              <a:t>- 2</a:t>
            </a:r>
            <a:r>
              <a:rPr baseline="-25000" lang="en-IN" sz="2400">
                <a:solidFill>
                  <a:srgbClr val="000000"/>
                </a:solidFill>
                <a:latin typeface="Arial"/>
                <a:ea typeface="Arial"/>
                <a:cs typeface="Arial"/>
                <a:sym typeface="Arial"/>
              </a:rPr>
              <a:t> </a:t>
            </a:r>
            <a:r>
              <a:rPr lang="en-IN" sz="2400">
                <a:solidFill>
                  <a:srgbClr val="000000"/>
                </a:solidFill>
                <a:latin typeface="Arial"/>
                <a:ea typeface="Arial"/>
                <a:cs typeface="Arial"/>
                <a:sym typeface="Arial"/>
              </a:rPr>
              <a:t>= (r+1)(r-2) = 0</a:t>
            </a:r>
            <a:endParaRPr sz="1800"/>
          </a:p>
          <a:p>
            <a:pPr indent="0" lvl="0" marL="0" marR="0" rtl="0" algn="l">
              <a:lnSpc>
                <a:spcPct val="100000"/>
              </a:lnSpc>
              <a:spcBef>
                <a:spcPts val="0"/>
              </a:spcBef>
              <a:spcAft>
                <a:spcPts val="0"/>
              </a:spcAft>
              <a:buNone/>
            </a:pPr>
            <a:r>
              <a:rPr b="1" lang="en-IN" sz="2400">
                <a:solidFill>
                  <a:srgbClr val="000000"/>
                </a:solidFill>
                <a:latin typeface="Arial"/>
                <a:ea typeface="Arial"/>
                <a:cs typeface="Arial"/>
                <a:sym typeface="Arial"/>
              </a:rPr>
              <a:t>r</a:t>
            </a:r>
            <a:r>
              <a:rPr b="1" baseline="-25000" lang="en-IN" sz="2400">
                <a:solidFill>
                  <a:srgbClr val="000000"/>
                </a:solidFill>
                <a:latin typeface="Arial"/>
                <a:ea typeface="Arial"/>
                <a:cs typeface="Arial"/>
                <a:sym typeface="Arial"/>
              </a:rPr>
              <a:t>1 </a:t>
            </a:r>
            <a:r>
              <a:rPr b="1" lang="en-IN" sz="2400">
                <a:solidFill>
                  <a:srgbClr val="000000"/>
                </a:solidFill>
                <a:latin typeface="Arial"/>
                <a:ea typeface="Arial"/>
                <a:cs typeface="Arial"/>
                <a:sym typeface="Arial"/>
              </a:rPr>
              <a:t>= 2, r</a:t>
            </a:r>
            <a:r>
              <a:rPr b="1" baseline="-25000" lang="en-IN" sz="2400">
                <a:solidFill>
                  <a:srgbClr val="000000"/>
                </a:solidFill>
                <a:latin typeface="Arial"/>
                <a:ea typeface="Arial"/>
                <a:cs typeface="Arial"/>
                <a:sym typeface="Arial"/>
              </a:rPr>
              <a:t>2</a:t>
            </a:r>
            <a:r>
              <a:rPr b="1" lang="en-IN" sz="2400">
                <a:solidFill>
                  <a:srgbClr val="000000"/>
                </a:solidFill>
                <a:latin typeface="Arial"/>
                <a:ea typeface="Arial"/>
                <a:cs typeface="Arial"/>
                <a:sym typeface="Arial"/>
              </a:rPr>
              <a:t> = -1</a:t>
            </a:r>
            <a:r>
              <a:rPr lang="en-IN" sz="2400">
                <a:solidFill>
                  <a:srgbClr val="000000"/>
                </a:solidFill>
                <a:latin typeface="Arial"/>
                <a:ea typeface="Arial"/>
                <a:cs typeface="Arial"/>
                <a:sym typeface="Arial"/>
              </a:rPr>
              <a:t> are the characteristic roots</a:t>
            </a:r>
            <a:endParaRPr sz="1800"/>
          </a:p>
          <a:p>
            <a:pPr indent="0" lvl="0" marL="0" marR="0" rtl="0" algn="l">
              <a:lnSpc>
                <a:spcPct val="100000"/>
              </a:lnSpc>
              <a:spcBef>
                <a:spcPts val="0"/>
              </a:spcBef>
              <a:spcAft>
                <a:spcPts val="0"/>
              </a:spcAft>
              <a:buNone/>
            </a:pPr>
            <a:r>
              <a:t/>
            </a:r>
            <a:endParaRPr sz="1800"/>
          </a:p>
          <a:p>
            <a:pPr indent="0" lvl="0" marL="0" marR="0" rtl="0" algn="l">
              <a:lnSpc>
                <a:spcPct val="100000"/>
              </a:lnSpc>
              <a:spcBef>
                <a:spcPts val="0"/>
              </a:spcBef>
              <a:spcAft>
                <a:spcPts val="0"/>
              </a:spcAft>
              <a:buNone/>
            </a:pPr>
            <a:r>
              <a:rPr lang="en-IN" sz="2400">
                <a:solidFill>
                  <a:srgbClr val="000000"/>
                </a:solidFill>
                <a:latin typeface="Arial"/>
                <a:ea typeface="Arial"/>
                <a:cs typeface="Arial"/>
                <a:sym typeface="Arial"/>
              </a:rPr>
              <a:t>Using initial conditions and roots, solve</a:t>
            </a:r>
            <a:endParaRPr sz="1800"/>
          </a:p>
          <a:p>
            <a:pPr indent="0" lvl="0" marL="0" marR="0" rtl="0" algn="l">
              <a:lnSpc>
                <a:spcPct val="100000"/>
              </a:lnSpc>
              <a:spcBef>
                <a:spcPts val="0"/>
              </a:spcBef>
              <a:spcAft>
                <a:spcPts val="0"/>
              </a:spcAft>
              <a:buNone/>
            </a:pPr>
            <a:r>
              <a:rPr lang="en-IN" sz="2400">
                <a:solidFill>
                  <a:srgbClr val="000000"/>
                </a:solidFill>
                <a:latin typeface="Arial"/>
                <a:ea typeface="Arial"/>
                <a:cs typeface="Arial"/>
                <a:sym typeface="Arial"/>
              </a:rPr>
              <a:t>a</a:t>
            </a:r>
            <a:r>
              <a:rPr baseline="-25000" lang="en-IN" sz="2400">
                <a:solidFill>
                  <a:srgbClr val="000000"/>
                </a:solidFill>
                <a:latin typeface="Arial"/>
                <a:ea typeface="Arial"/>
                <a:cs typeface="Arial"/>
                <a:sym typeface="Arial"/>
              </a:rPr>
              <a:t>n </a:t>
            </a:r>
            <a:r>
              <a:rPr lang="en-IN" sz="2400">
                <a:solidFill>
                  <a:srgbClr val="000000"/>
                </a:solidFill>
                <a:latin typeface="Arial"/>
                <a:ea typeface="Arial"/>
                <a:cs typeface="Arial"/>
                <a:sym typeface="Arial"/>
              </a:rPr>
              <a:t>= </a:t>
            </a:r>
            <a:r>
              <a:rPr i="1" lang="en-IN" sz="2400">
                <a:solidFill>
                  <a:srgbClr val="000000"/>
                </a:solidFill>
                <a:latin typeface="Arial"/>
                <a:ea typeface="Arial"/>
                <a:cs typeface="Arial"/>
                <a:sym typeface="Arial"/>
              </a:rPr>
              <a:t>α</a:t>
            </a:r>
            <a:r>
              <a:rPr baseline="-25000" lang="en-IN" sz="2400">
                <a:solidFill>
                  <a:srgbClr val="000000"/>
                </a:solidFill>
                <a:latin typeface="Arial"/>
                <a:ea typeface="Arial"/>
                <a:cs typeface="Arial"/>
                <a:sym typeface="Arial"/>
              </a:rPr>
              <a:t>1</a:t>
            </a:r>
            <a:r>
              <a:rPr lang="en-IN" sz="2400">
                <a:solidFill>
                  <a:srgbClr val="000000"/>
                </a:solidFill>
                <a:latin typeface="Arial"/>
                <a:ea typeface="Arial"/>
                <a:cs typeface="Arial"/>
                <a:sym typeface="Arial"/>
              </a:rPr>
              <a:t>r</a:t>
            </a:r>
            <a:r>
              <a:rPr baseline="-25000" lang="en-IN" sz="2400">
                <a:solidFill>
                  <a:srgbClr val="000000"/>
                </a:solidFill>
                <a:latin typeface="Arial"/>
                <a:ea typeface="Arial"/>
                <a:cs typeface="Arial"/>
                <a:sym typeface="Arial"/>
              </a:rPr>
              <a:t>1</a:t>
            </a:r>
            <a:r>
              <a:rPr baseline="30000" lang="en-IN" sz="2400">
                <a:solidFill>
                  <a:srgbClr val="000000"/>
                </a:solidFill>
                <a:latin typeface="Arial"/>
                <a:ea typeface="Arial"/>
                <a:cs typeface="Arial"/>
                <a:sym typeface="Arial"/>
              </a:rPr>
              <a:t>n</a:t>
            </a:r>
            <a:r>
              <a:rPr baseline="-25000" lang="en-IN" sz="2400">
                <a:solidFill>
                  <a:srgbClr val="000000"/>
                </a:solidFill>
                <a:latin typeface="Arial"/>
                <a:ea typeface="Arial"/>
                <a:cs typeface="Arial"/>
                <a:sym typeface="Arial"/>
              </a:rPr>
              <a:t>  </a:t>
            </a:r>
            <a:r>
              <a:rPr lang="en-IN" sz="2400">
                <a:solidFill>
                  <a:srgbClr val="000000"/>
                </a:solidFill>
                <a:latin typeface="Arial"/>
                <a:ea typeface="Arial"/>
                <a:cs typeface="Arial"/>
                <a:sym typeface="Arial"/>
              </a:rPr>
              <a:t>+ </a:t>
            </a:r>
            <a:r>
              <a:rPr i="1" lang="en-IN" sz="2400">
                <a:solidFill>
                  <a:srgbClr val="000000"/>
                </a:solidFill>
                <a:latin typeface="Arial"/>
                <a:ea typeface="Arial"/>
                <a:cs typeface="Arial"/>
                <a:sym typeface="Arial"/>
              </a:rPr>
              <a:t>α</a:t>
            </a:r>
            <a:r>
              <a:rPr baseline="-25000" lang="en-IN" sz="2400">
                <a:solidFill>
                  <a:srgbClr val="000000"/>
                </a:solidFill>
                <a:latin typeface="Arial"/>
                <a:ea typeface="Arial"/>
                <a:cs typeface="Arial"/>
                <a:sym typeface="Arial"/>
              </a:rPr>
              <a:t>2</a:t>
            </a:r>
            <a:r>
              <a:rPr lang="en-IN" sz="2400">
                <a:solidFill>
                  <a:srgbClr val="000000"/>
                </a:solidFill>
                <a:latin typeface="Arial"/>
                <a:ea typeface="Arial"/>
                <a:cs typeface="Arial"/>
                <a:sym typeface="Arial"/>
              </a:rPr>
              <a:t>r</a:t>
            </a:r>
            <a:r>
              <a:rPr baseline="-25000" lang="en-IN" sz="2400">
                <a:solidFill>
                  <a:srgbClr val="000000"/>
                </a:solidFill>
                <a:latin typeface="Arial"/>
                <a:ea typeface="Arial"/>
                <a:cs typeface="Arial"/>
                <a:sym typeface="Arial"/>
              </a:rPr>
              <a:t>2</a:t>
            </a:r>
            <a:r>
              <a:rPr baseline="30000" lang="en-IN" sz="2400">
                <a:solidFill>
                  <a:srgbClr val="000000"/>
                </a:solidFill>
                <a:latin typeface="Arial"/>
                <a:ea typeface="Arial"/>
                <a:cs typeface="Arial"/>
                <a:sym typeface="Arial"/>
              </a:rPr>
              <a:t>n</a:t>
            </a:r>
            <a:r>
              <a:rPr lang="en-IN" sz="2400">
                <a:solidFill>
                  <a:srgbClr val="000000"/>
                </a:solidFill>
                <a:latin typeface="Arial"/>
                <a:ea typeface="Arial"/>
                <a:cs typeface="Arial"/>
                <a:sym typeface="Arial"/>
              </a:rPr>
              <a:t> for </a:t>
            </a:r>
            <a:r>
              <a:rPr i="1" lang="en-IN" sz="2400">
                <a:solidFill>
                  <a:srgbClr val="000000"/>
                </a:solidFill>
                <a:latin typeface="Arial"/>
                <a:ea typeface="Arial"/>
                <a:cs typeface="Arial"/>
                <a:sym typeface="Arial"/>
              </a:rPr>
              <a:t>α</a:t>
            </a:r>
            <a:r>
              <a:rPr baseline="-25000" lang="en-IN" sz="2400">
                <a:solidFill>
                  <a:srgbClr val="000000"/>
                </a:solidFill>
                <a:latin typeface="Arial"/>
                <a:ea typeface="Arial"/>
                <a:cs typeface="Arial"/>
                <a:sym typeface="Arial"/>
              </a:rPr>
              <a:t>1</a:t>
            </a:r>
            <a:r>
              <a:rPr lang="en-IN" sz="2400">
                <a:solidFill>
                  <a:srgbClr val="000000"/>
                </a:solidFill>
                <a:latin typeface="Arial"/>
                <a:ea typeface="Arial"/>
                <a:cs typeface="Arial"/>
                <a:sym typeface="Arial"/>
              </a:rPr>
              <a:t> and </a:t>
            </a:r>
            <a:r>
              <a:rPr i="1" lang="en-IN" sz="2400">
                <a:solidFill>
                  <a:srgbClr val="000000"/>
                </a:solidFill>
                <a:latin typeface="Arial"/>
                <a:ea typeface="Arial"/>
                <a:cs typeface="Arial"/>
                <a:sym typeface="Arial"/>
              </a:rPr>
              <a:t>α</a:t>
            </a:r>
            <a:r>
              <a:rPr baseline="-25000" lang="en-IN" sz="2400">
                <a:solidFill>
                  <a:srgbClr val="000000"/>
                </a:solidFill>
                <a:latin typeface="Arial"/>
                <a:ea typeface="Arial"/>
                <a:cs typeface="Arial"/>
                <a:sym typeface="Arial"/>
              </a:rPr>
              <a:t>2</a:t>
            </a:r>
            <a:endParaRPr sz="1800"/>
          </a:p>
          <a:p>
            <a:pPr indent="0" lvl="0" marL="0" marR="0" rtl="0" algn="l">
              <a:lnSpc>
                <a:spcPct val="100000"/>
              </a:lnSpc>
              <a:spcBef>
                <a:spcPts val="0"/>
              </a:spcBef>
              <a:spcAft>
                <a:spcPts val="0"/>
              </a:spcAft>
              <a:buNone/>
            </a:pPr>
            <a:r>
              <a:t/>
            </a:r>
            <a:endParaRPr sz="1800"/>
          </a:p>
          <a:p>
            <a:pPr indent="0" lvl="0" marL="0" marR="0" rtl="0" algn="l">
              <a:lnSpc>
                <a:spcPct val="100000"/>
              </a:lnSpc>
              <a:spcBef>
                <a:spcPts val="0"/>
              </a:spcBef>
              <a:spcAft>
                <a:spcPts val="0"/>
              </a:spcAft>
              <a:buNone/>
            </a:pPr>
            <a:r>
              <a:rPr lang="en-IN" sz="2400">
                <a:solidFill>
                  <a:srgbClr val="000000"/>
                </a:solidFill>
                <a:latin typeface="Arial"/>
                <a:ea typeface="Arial"/>
                <a:cs typeface="Arial"/>
                <a:sym typeface="Arial"/>
              </a:rPr>
              <a:t>a</a:t>
            </a:r>
            <a:r>
              <a:rPr baseline="-25000" lang="en-IN" sz="2400">
                <a:solidFill>
                  <a:srgbClr val="000000"/>
                </a:solidFill>
                <a:latin typeface="Arial"/>
                <a:ea typeface="Arial"/>
                <a:cs typeface="Arial"/>
                <a:sym typeface="Arial"/>
              </a:rPr>
              <a:t>n </a:t>
            </a:r>
            <a:r>
              <a:rPr lang="en-IN" sz="2400">
                <a:solidFill>
                  <a:srgbClr val="000000"/>
                </a:solidFill>
                <a:latin typeface="Arial"/>
                <a:ea typeface="Arial"/>
                <a:cs typeface="Arial"/>
                <a:sym typeface="Arial"/>
              </a:rPr>
              <a:t>= </a:t>
            </a:r>
            <a:r>
              <a:rPr i="1" lang="en-IN" sz="2400">
                <a:solidFill>
                  <a:srgbClr val="000000"/>
                </a:solidFill>
                <a:latin typeface="Arial"/>
                <a:ea typeface="Arial"/>
                <a:cs typeface="Arial"/>
                <a:sym typeface="Arial"/>
              </a:rPr>
              <a:t>α</a:t>
            </a:r>
            <a:r>
              <a:rPr baseline="-25000" lang="en-IN" sz="2400">
                <a:solidFill>
                  <a:srgbClr val="000000"/>
                </a:solidFill>
                <a:latin typeface="Arial"/>
                <a:ea typeface="Arial"/>
                <a:cs typeface="Arial"/>
                <a:sym typeface="Arial"/>
              </a:rPr>
              <a:t>1</a:t>
            </a:r>
            <a:r>
              <a:rPr lang="en-IN" sz="2400">
                <a:solidFill>
                  <a:srgbClr val="000000"/>
                </a:solidFill>
                <a:latin typeface="Arial"/>
                <a:ea typeface="Arial"/>
                <a:cs typeface="Arial"/>
                <a:sym typeface="Arial"/>
              </a:rPr>
              <a:t>2</a:t>
            </a:r>
            <a:r>
              <a:rPr baseline="30000" lang="en-IN" sz="2400">
                <a:solidFill>
                  <a:srgbClr val="000000"/>
                </a:solidFill>
                <a:latin typeface="Arial"/>
                <a:ea typeface="Arial"/>
                <a:cs typeface="Arial"/>
                <a:sym typeface="Arial"/>
              </a:rPr>
              <a:t>n</a:t>
            </a:r>
            <a:r>
              <a:rPr baseline="-25000" lang="en-IN" sz="2400">
                <a:solidFill>
                  <a:srgbClr val="000000"/>
                </a:solidFill>
                <a:latin typeface="Arial"/>
                <a:ea typeface="Arial"/>
                <a:cs typeface="Arial"/>
                <a:sym typeface="Arial"/>
              </a:rPr>
              <a:t>  </a:t>
            </a:r>
            <a:r>
              <a:rPr lang="en-IN" sz="2400">
                <a:solidFill>
                  <a:srgbClr val="000000"/>
                </a:solidFill>
                <a:latin typeface="Arial"/>
                <a:ea typeface="Arial"/>
                <a:cs typeface="Arial"/>
                <a:sym typeface="Arial"/>
              </a:rPr>
              <a:t>+  </a:t>
            </a:r>
            <a:r>
              <a:rPr i="1" lang="en-IN" sz="2400">
                <a:solidFill>
                  <a:srgbClr val="000000"/>
                </a:solidFill>
                <a:latin typeface="Arial"/>
                <a:ea typeface="Arial"/>
                <a:cs typeface="Arial"/>
                <a:sym typeface="Arial"/>
              </a:rPr>
              <a:t>α</a:t>
            </a:r>
            <a:r>
              <a:rPr baseline="-25000" lang="en-IN" sz="2400">
                <a:solidFill>
                  <a:srgbClr val="000000"/>
                </a:solidFill>
                <a:latin typeface="Arial"/>
                <a:ea typeface="Arial"/>
                <a:cs typeface="Arial"/>
                <a:sym typeface="Arial"/>
              </a:rPr>
              <a:t>2</a:t>
            </a:r>
            <a:r>
              <a:rPr lang="en-IN" sz="2400">
                <a:solidFill>
                  <a:srgbClr val="000000"/>
                </a:solidFill>
                <a:latin typeface="Arial"/>
                <a:ea typeface="Arial"/>
                <a:cs typeface="Arial"/>
                <a:sym typeface="Arial"/>
              </a:rPr>
              <a:t>(-1)</a:t>
            </a:r>
            <a:r>
              <a:rPr baseline="30000" lang="en-IN" sz="2400">
                <a:solidFill>
                  <a:srgbClr val="000000"/>
                </a:solidFill>
                <a:latin typeface="Arial"/>
                <a:ea typeface="Arial"/>
                <a:cs typeface="Arial"/>
                <a:sym typeface="Arial"/>
              </a:rPr>
              <a:t>n</a:t>
            </a:r>
            <a:endParaRPr sz="1800"/>
          </a:p>
          <a:p>
            <a:pPr indent="0" lvl="0" marL="0" marR="0" rtl="0" algn="l">
              <a:lnSpc>
                <a:spcPct val="100000"/>
              </a:lnSpc>
              <a:spcBef>
                <a:spcPts val="0"/>
              </a:spcBef>
              <a:spcAft>
                <a:spcPts val="0"/>
              </a:spcAft>
              <a:buNone/>
            </a:pPr>
            <a:r>
              <a:t/>
            </a:r>
            <a:endParaRPr sz="1800"/>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7" name="Shape 397"/>
        <p:cNvGrpSpPr/>
        <p:nvPr/>
      </p:nvGrpSpPr>
      <p:grpSpPr>
        <a:xfrm>
          <a:off x="0" y="0"/>
          <a:ext cx="0" cy="0"/>
          <a:chOff x="0" y="0"/>
          <a:chExt cx="0" cy="0"/>
        </a:xfrm>
      </p:grpSpPr>
      <p:sp>
        <p:nvSpPr>
          <p:cNvPr id="398" name="Google Shape;398;p55"/>
          <p:cNvSpPr/>
          <p:nvPr/>
        </p:nvSpPr>
        <p:spPr>
          <a:xfrm>
            <a:off x="271080" y="271080"/>
            <a:ext cx="8596440" cy="592848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None/>
            </a:pPr>
            <a:r>
              <a:rPr lang="en-IN" sz="2400">
                <a:solidFill>
                  <a:srgbClr val="000000"/>
                </a:solidFill>
                <a:latin typeface="Arial"/>
                <a:ea typeface="Arial"/>
                <a:cs typeface="Arial"/>
                <a:sym typeface="Arial"/>
              </a:rPr>
              <a:t>a</a:t>
            </a:r>
            <a:r>
              <a:rPr baseline="-25000" lang="en-IN" sz="2400">
                <a:solidFill>
                  <a:srgbClr val="000000"/>
                </a:solidFill>
                <a:latin typeface="Arial"/>
                <a:ea typeface="Arial"/>
                <a:cs typeface="Arial"/>
                <a:sym typeface="Arial"/>
              </a:rPr>
              <a:t>n </a:t>
            </a:r>
            <a:r>
              <a:rPr lang="en-IN" sz="2400">
                <a:solidFill>
                  <a:srgbClr val="000000"/>
                </a:solidFill>
                <a:latin typeface="Arial"/>
                <a:ea typeface="Arial"/>
                <a:cs typeface="Arial"/>
                <a:sym typeface="Arial"/>
              </a:rPr>
              <a:t>= </a:t>
            </a:r>
            <a:r>
              <a:rPr i="1" lang="en-IN" sz="2400">
                <a:solidFill>
                  <a:srgbClr val="000000"/>
                </a:solidFill>
                <a:latin typeface="Arial"/>
                <a:ea typeface="Arial"/>
                <a:cs typeface="Arial"/>
                <a:sym typeface="Arial"/>
              </a:rPr>
              <a:t>α</a:t>
            </a:r>
            <a:r>
              <a:rPr baseline="-25000" lang="en-IN" sz="2400">
                <a:solidFill>
                  <a:srgbClr val="000000"/>
                </a:solidFill>
                <a:latin typeface="Arial"/>
                <a:ea typeface="Arial"/>
                <a:cs typeface="Arial"/>
                <a:sym typeface="Arial"/>
              </a:rPr>
              <a:t>1</a:t>
            </a:r>
            <a:r>
              <a:rPr lang="en-IN" sz="2400">
                <a:solidFill>
                  <a:srgbClr val="000000"/>
                </a:solidFill>
                <a:latin typeface="Arial"/>
                <a:ea typeface="Arial"/>
                <a:cs typeface="Arial"/>
                <a:sym typeface="Arial"/>
              </a:rPr>
              <a:t>2</a:t>
            </a:r>
            <a:r>
              <a:rPr baseline="30000" lang="en-IN" sz="2400">
                <a:solidFill>
                  <a:srgbClr val="000000"/>
                </a:solidFill>
                <a:latin typeface="Arial"/>
                <a:ea typeface="Arial"/>
                <a:cs typeface="Arial"/>
                <a:sym typeface="Arial"/>
              </a:rPr>
              <a:t>n</a:t>
            </a:r>
            <a:r>
              <a:rPr baseline="-25000" lang="en-IN" sz="2400">
                <a:solidFill>
                  <a:srgbClr val="000000"/>
                </a:solidFill>
                <a:latin typeface="Arial"/>
                <a:ea typeface="Arial"/>
                <a:cs typeface="Arial"/>
                <a:sym typeface="Arial"/>
              </a:rPr>
              <a:t>  </a:t>
            </a:r>
            <a:r>
              <a:rPr lang="en-IN" sz="2400">
                <a:solidFill>
                  <a:srgbClr val="000000"/>
                </a:solidFill>
                <a:latin typeface="Arial"/>
                <a:ea typeface="Arial"/>
                <a:cs typeface="Arial"/>
                <a:sym typeface="Arial"/>
              </a:rPr>
              <a:t>+  </a:t>
            </a:r>
            <a:r>
              <a:rPr i="1" lang="en-IN" sz="2400">
                <a:solidFill>
                  <a:srgbClr val="000000"/>
                </a:solidFill>
                <a:latin typeface="Arial"/>
                <a:ea typeface="Arial"/>
                <a:cs typeface="Arial"/>
                <a:sym typeface="Arial"/>
              </a:rPr>
              <a:t>α</a:t>
            </a:r>
            <a:r>
              <a:rPr baseline="-25000" lang="en-IN" sz="2400">
                <a:solidFill>
                  <a:srgbClr val="000000"/>
                </a:solidFill>
                <a:latin typeface="Arial"/>
                <a:ea typeface="Arial"/>
                <a:cs typeface="Arial"/>
                <a:sym typeface="Arial"/>
              </a:rPr>
              <a:t>2</a:t>
            </a:r>
            <a:r>
              <a:rPr lang="en-IN" sz="2400">
                <a:solidFill>
                  <a:srgbClr val="000000"/>
                </a:solidFill>
                <a:latin typeface="Arial"/>
                <a:ea typeface="Arial"/>
                <a:cs typeface="Arial"/>
                <a:sym typeface="Arial"/>
              </a:rPr>
              <a:t>(-1)</a:t>
            </a:r>
            <a:r>
              <a:rPr baseline="30000" lang="en-IN" sz="2400">
                <a:solidFill>
                  <a:srgbClr val="000000"/>
                </a:solidFill>
                <a:latin typeface="Arial"/>
                <a:ea typeface="Arial"/>
                <a:cs typeface="Arial"/>
                <a:sym typeface="Arial"/>
              </a:rPr>
              <a:t>n</a:t>
            </a:r>
            <a:endParaRPr sz="1800"/>
          </a:p>
          <a:p>
            <a:pPr indent="0" lvl="0" marL="0" marR="0" rtl="0" algn="l">
              <a:lnSpc>
                <a:spcPct val="100000"/>
              </a:lnSpc>
              <a:spcBef>
                <a:spcPts val="0"/>
              </a:spcBef>
              <a:spcAft>
                <a:spcPts val="0"/>
              </a:spcAft>
              <a:buNone/>
            </a:pPr>
            <a:r>
              <a:rPr lang="en-IN" sz="2400">
                <a:solidFill>
                  <a:srgbClr val="000000"/>
                </a:solidFill>
                <a:latin typeface="Arial"/>
                <a:ea typeface="Arial"/>
                <a:cs typeface="Arial"/>
                <a:sym typeface="Arial"/>
              </a:rPr>
              <a:t>for constants </a:t>
            </a:r>
            <a:r>
              <a:rPr i="1" lang="en-IN" sz="2400">
                <a:solidFill>
                  <a:srgbClr val="000000"/>
                </a:solidFill>
                <a:latin typeface="Arial"/>
                <a:ea typeface="Arial"/>
                <a:cs typeface="Arial"/>
                <a:sym typeface="Arial"/>
              </a:rPr>
              <a:t>α</a:t>
            </a:r>
            <a:r>
              <a:rPr baseline="-25000" lang="en-IN" sz="2400">
                <a:solidFill>
                  <a:srgbClr val="000000"/>
                </a:solidFill>
                <a:latin typeface="Arial"/>
                <a:ea typeface="Arial"/>
                <a:cs typeface="Arial"/>
                <a:sym typeface="Arial"/>
              </a:rPr>
              <a:t>1</a:t>
            </a:r>
            <a:r>
              <a:rPr lang="en-IN" sz="2400">
                <a:solidFill>
                  <a:srgbClr val="000000"/>
                </a:solidFill>
                <a:latin typeface="Arial"/>
                <a:ea typeface="Arial"/>
                <a:cs typeface="Arial"/>
                <a:sym typeface="Arial"/>
              </a:rPr>
              <a:t> and  </a:t>
            </a:r>
            <a:r>
              <a:rPr i="1" lang="en-IN" sz="2400">
                <a:solidFill>
                  <a:srgbClr val="000000"/>
                </a:solidFill>
                <a:latin typeface="Arial"/>
                <a:ea typeface="Arial"/>
                <a:cs typeface="Arial"/>
                <a:sym typeface="Arial"/>
              </a:rPr>
              <a:t>α</a:t>
            </a:r>
            <a:r>
              <a:rPr baseline="-25000" lang="en-IN" sz="2400">
                <a:solidFill>
                  <a:srgbClr val="000000"/>
                </a:solidFill>
                <a:latin typeface="Arial"/>
                <a:ea typeface="Arial"/>
                <a:cs typeface="Arial"/>
                <a:sym typeface="Arial"/>
              </a:rPr>
              <a:t>2</a:t>
            </a:r>
            <a:endParaRPr sz="1800"/>
          </a:p>
          <a:p>
            <a:pPr indent="0" lvl="0" marL="0" marR="0" rtl="0" algn="l">
              <a:lnSpc>
                <a:spcPct val="100000"/>
              </a:lnSpc>
              <a:spcBef>
                <a:spcPts val="0"/>
              </a:spcBef>
              <a:spcAft>
                <a:spcPts val="0"/>
              </a:spcAft>
              <a:buNone/>
            </a:pPr>
            <a:r>
              <a:t/>
            </a:r>
            <a:endParaRPr sz="1800"/>
          </a:p>
          <a:p>
            <a:pPr indent="0" lvl="0" marL="0" marR="0" rtl="0" algn="l">
              <a:lnSpc>
                <a:spcPct val="100000"/>
              </a:lnSpc>
              <a:spcBef>
                <a:spcPts val="0"/>
              </a:spcBef>
              <a:spcAft>
                <a:spcPts val="0"/>
              </a:spcAft>
              <a:buNone/>
            </a:pPr>
            <a:r>
              <a:rPr lang="en-IN" sz="2400">
                <a:solidFill>
                  <a:srgbClr val="000000"/>
                </a:solidFill>
                <a:latin typeface="Arial"/>
                <a:ea typeface="Arial"/>
                <a:cs typeface="Arial"/>
                <a:sym typeface="Arial"/>
              </a:rPr>
              <a:t>a</a:t>
            </a:r>
            <a:r>
              <a:rPr baseline="-25000" lang="en-IN" sz="2400">
                <a:solidFill>
                  <a:srgbClr val="000000"/>
                </a:solidFill>
                <a:latin typeface="Arial"/>
                <a:ea typeface="Arial"/>
                <a:cs typeface="Arial"/>
                <a:sym typeface="Arial"/>
              </a:rPr>
              <a:t>0</a:t>
            </a:r>
            <a:r>
              <a:rPr lang="en-IN" sz="2400">
                <a:solidFill>
                  <a:srgbClr val="000000"/>
                </a:solidFill>
                <a:latin typeface="Arial"/>
                <a:ea typeface="Arial"/>
                <a:cs typeface="Arial"/>
                <a:sym typeface="Arial"/>
              </a:rPr>
              <a:t> = 2</a:t>
            </a:r>
            <a:endParaRPr sz="1800"/>
          </a:p>
          <a:p>
            <a:pPr indent="0" lvl="0" marL="0" marR="0" rtl="0" algn="l">
              <a:lnSpc>
                <a:spcPct val="100000"/>
              </a:lnSpc>
              <a:spcBef>
                <a:spcPts val="0"/>
              </a:spcBef>
              <a:spcAft>
                <a:spcPts val="0"/>
              </a:spcAft>
              <a:buNone/>
            </a:pPr>
            <a:r>
              <a:t/>
            </a:r>
            <a:endParaRPr sz="1800"/>
          </a:p>
          <a:p>
            <a:pPr indent="0" lvl="0" marL="0" marR="0" rtl="0" algn="l">
              <a:lnSpc>
                <a:spcPct val="100000"/>
              </a:lnSpc>
              <a:spcBef>
                <a:spcPts val="0"/>
              </a:spcBef>
              <a:spcAft>
                <a:spcPts val="0"/>
              </a:spcAft>
              <a:buNone/>
            </a:pPr>
            <a:r>
              <a:rPr lang="en-IN" sz="2400">
                <a:solidFill>
                  <a:srgbClr val="000000"/>
                </a:solidFill>
                <a:latin typeface="Arial"/>
                <a:ea typeface="Arial"/>
                <a:cs typeface="Arial"/>
                <a:sym typeface="Arial"/>
              </a:rPr>
              <a:t>= </a:t>
            </a:r>
            <a:r>
              <a:rPr i="1" lang="en-IN" sz="2400">
                <a:solidFill>
                  <a:srgbClr val="000000"/>
                </a:solidFill>
                <a:latin typeface="Arial"/>
                <a:ea typeface="Arial"/>
                <a:cs typeface="Arial"/>
                <a:sym typeface="Arial"/>
              </a:rPr>
              <a:t>α</a:t>
            </a:r>
            <a:r>
              <a:rPr baseline="-25000" lang="en-IN" sz="2400">
                <a:solidFill>
                  <a:srgbClr val="000000"/>
                </a:solidFill>
                <a:latin typeface="Arial"/>
                <a:ea typeface="Arial"/>
                <a:cs typeface="Arial"/>
                <a:sym typeface="Arial"/>
              </a:rPr>
              <a:t>1</a:t>
            </a:r>
            <a:r>
              <a:rPr lang="en-IN" sz="2400">
                <a:solidFill>
                  <a:srgbClr val="000000"/>
                </a:solidFill>
                <a:latin typeface="Arial"/>
                <a:ea typeface="Arial"/>
                <a:cs typeface="Arial"/>
                <a:sym typeface="Arial"/>
              </a:rPr>
              <a:t>r</a:t>
            </a:r>
            <a:r>
              <a:rPr baseline="-25000" lang="en-IN" sz="2400">
                <a:solidFill>
                  <a:srgbClr val="000000"/>
                </a:solidFill>
                <a:latin typeface="Arial"/>
                <a:ea typeface="Arial"/>
                <a:cs typeface="Arial"/>
                <a:sym typeface="Arial"/>
              </a:rPr>
              <a:t>1</a:t>
            </a:r>
            <a:r>
              <a:rPr baseline="30000" lang="en-IN" sz="2400">
                <a:solidFill>
                  <a:srgbClr val="000000"/>
                </a:solidFill>
                <a:latin typeface="Arial"/>
                <a:ea typeface="Arial"/>
                <a:cs typeface="Arial"/>
                <a:sym typeface="Arial"/>
              </a:rPr>
              <a:t>0</a:t>
            </a:r>
            <a:r>
              <a:rPr baseline="-25000" lang="en-IN" sz="2400">
                <a:solidFill>
                  <a:srgbClr val="000000"/>
                </a:solidFill>
                <a:latin typeface="Arial"/>
                <a:ea typeface="Arial"/>
                <a:cs typeface="Arial"/>
                <a:sym typeface="Arial"/>
              </a:rPr>
              <a:t>  </a:t>
            </a:r>
            <a:r>
              <a:rPr lang="en-IN" sz="2400">
                <a:solidFill>
                  <a:srgbClr val="000000"/>
                </a:solidFill>
                <a:latin typeface="Arial"/>
                <a:ea typeface="Arial"/>
                <a:cs typeface="Arial"/>
                <a:sym typeface="Arial"/>
              </a:rPr>
              <a:t>+  </a:t>
            </a:r>
            <a:r>
              <a:rPr i="1" lang="en-IN" sz="2400">
                <a:solidFill>
                  <a:srgbClr val="000000"/>
                </a:solidFill>
                <a:latin typeface="Arial"/>
                <a:ea typeface="Arial"/>
                <a:cs typeface="Arial"/>
                <a:sym typeface="Arial"/>
              </a:rPr>
              <a:t>α</a:t>
            </a:r>
            <a:r>
              <a:rPr baseline="-25000" lang="en-IN" sz="2400">
                <a:solidFill>
                  <a:srgbClr val="000000"/>
                </a:solidFill>
                <a:latin typeface="Arial"/>
                <a:ea typeface="Arial"/>
                <a:cs typeface="Arial"/>
                <a:sym typeface="Arial"/>
              </a:rPr>
              <a:t>2</a:t>
            </a:r>
            <a:r>
              <a:rPr lang="en-IN" sz="2400">
                <a:solidFill>
                  <a:srgbClr val="000000"/>
                </a:solidFill>
                <a:latin typeface="Arial"/>
                <a:ea typeface="Arial"/>
                <a:cs typeface="Arial"/>
                <a:sym typeface="Arial"/>
              </a:rPr>
              <a:t>r</a:t>
            </a:r>
            <a:r>
              <a:rPr baseline="-25000" lang="en-IN" sz="2400">
                <a:solidFill>
                  <a:srgbClr val="000000"/>
                </a:solidFill>
                <a:latin typeface="Arial"/>
                <a:ea typeface="Arial"/>
                <a:cs typeface="Arial"/>
                <a:sym typeface="Arial"/>
              </a:rPr>
              <a:t>2</a:t>
            </a:r>
            <a:r>
              <a:rPr baseline="30000" lang="en-IN" sz="2400">
                <a:solidFill>
                  <a:srgbClr val="000000"/>
                </a:solidFill>
                <a:latin typeface="Arial"/>
                <a:ea typeface="Arial"/>
                <a:cs typeface="Arial"/>
                <a:sym typeface="Arial"/>
              </a:rPr>
              <a:t>0</a:t>
            </a:r>
            <a:r>
              <a:rPr lang="en-IN" sz="2400"/>
              <a:t>   </a:t>
            </a:r>
            <a:r>
              <a:rPr lang="en-IN" sz="2400">
                <a:solidFill>
                  <a:srgbClr val="000000"/>
                </a:solidFill>
                <a:latin typeface="Arial"/>
                <a:ea typeface="Arial"/>
                <a:cs typeface="Arial"/>
                <a:sym typeface="Arial"/>
              </a:rPr>
              <a:t>= </a:t>
            </a:r>
            <a:r>
              <a:rPr i="1" lang="en-IN" sz="2400">
                <a:solidFill>
                  <a:srgbClr val="000000"/>
                </a:solidFill>
                <a:latin typeface="Arial"/>
                <a:ea typeface="Arial"/>
                <a:cs typeface="Arial"/>
                <a:sym typeface="Arial"/>
              </a:rPr>
              <a:t>α</a:t>
            </a:r>
            <a:r>
              <a:rPr baseline="-25000" lang="en-IN" sz="2400">
                <a:solidFill>
                  <a:srgbClr val="000000"/>
                </a:solidFill>
                <a:latin typeface="Arial"/>
                <a:ea typeface="Arial"/>
                <a:cs typeface="Arial"/>
                <a:sym typeface="Arial"/>
              </a:rPr>
              <a:t>1</a:t>
            </a:r>
            <a:r>
              <a:rPr lang="en-IN" sz="2400">
                <a:solidFill>
                  <a:srgbClr val="000000"/>
                </a:solidFill>
                <a:latin typeface="Arial"/>
                <a:ea typeface="Arial"/>
                <a:cs typeface="Arial"/>
                <a:sym typeface="Arial"/>
              </a:rPr>
              <a:t>2</a:t>
            </a:r>
            <a:r>
              <a:rPr baseline="30000" lang="en-IN" sz="2400">
                <a:solidFill>
                  <a:srgbClr val="000000"/>
                </a:solidFill>
                <a:latin typeface="Arial"/>
                <a:ea typeface="Arial"/>
                <a:cs typeface="Arial"/>
                <a:sym typeface="Arial"/>
              </a:rPr>
              <a:t>0</a:t>
            </a:r>
            <a:r>
              <a:rPr baseline="-25000" lang="en-IN" sz="2400">
                <a:solidFill>
                  <a:srgbClr val="000000"/>
                </a:solidFill>
                <a:latin typeface="Arial"/>
                <a:ea typeface="Arial"/>
                <a:cs typeface="Arial"/>
                <a:sym typeface="Arial"/>
              </a:rPr>
              <a:t>  </a:t>
            </a:r>
            <a:r>
              <a:rPr lang="en-IN" sz="2400">
                <a:solidFill>
                  <a:srgbClr val="000000"/>
                </a:solidFill>
                <a:latin typeface="Arial"/>
                <a:ea typeface="Arial"/>
                <a:cs typeface="Arial"/>
                <a:sym typeface="Arial"/>
              </a:rPr>
              <a:t>+  </a:t>
            </a:r>
            <a:r>
              <a:rPr i="1" lang="en-IN" sz="2400">
                <a:solidFill>
                  <a:srgbClr val="000000"/>
                </a:solidFill>
                <a:latin typeface="Arial"/>
                <a:ea typeface="Arial"/>
                <a:cs typeface="Arial"/>
                <a:sym typeface="Arial"/>
              </a:rPr>
              <a:t>α</a:t>
            </a:r>
            <a:r>
              <a:rPr baseline="-25000" lang="en-IN" sz="2400">
                <a:solidFill>
                  <a:srgbClr val="000000"/>
                </a:solidFill>
                <a:latin typeface="Arial"/>
                <a:ea typeface="Arial"/>
                <a:cs typeface="Arial"/>
                <a:sym typeface="Arial"/>
              </a:rPr>
              <a:t>2</a:t>
            </a:r>
            <a:r>
              <a:rPr lang="en-IN" sz="2400">
                <a:solidFill>
                  <a:srgbClr val="000000"/>
                </a:solidFill>
                <a:latin typeface="Arial"/>
                <a:ea typeface="Arial"/>
                <a:cs typeface="Arial"/>
                <a:sym typeface="Arial"/>
              </a:rPr>
              <a:t>(-1)</a:t>
            </a:r>
            <a:r>
              <a:rPr baseline="30000" lang="en-IN" sz="2400">
                <a:solidFill>
                  <a:srgbClr val="000000"/>
                </a:solidFill>
                <a:latin typeface="Arial"/>
                <a:ea typeface="Arial"/>
                <a:cs typeface="Arial"/>
                <a:sym typeface="Arial"/>
              </a:rPr>
              <a:t>0</a:t>
            </a:r>
            <a:endParaRPr sz="1800"/>
          </a:p>
          <a:p>
            <a:pPr indent="0" lvl="0" marL="0" marR="0" rtl="0" algn="l">
              <a:lnSpc>
                <a:spcPct val="100000"/>
              </a:lnSpc>
              <a:spcBef>
                <a:spcPts val="0"/>
              </a:spcBef>
              <a:spcAft>
                <a:spcPts val="0"/>
              </a:spcAft>
              <a:buNone/>
            </a:pPr>
            <a:r>
              <a:t/>
            </a:r>
            <a:endParaRPr sz="1800"/>
          </a:p>
          <a:p>
            <a:pPr indent="0" lvl="0" marL="0" marR="0" rtl="0" algn="l">
              <a:lnSpc>
                <a:spcPct val="100000"/>
              </a:lnSpc>
              <a:spcBef>
                <a:spcPts val="0"/>
              </a:spcBef>
              <a:spcAft>
                <a:spcPts val="0"/>
              </a:spcAft>
              <a:buNone/>
            </a:pPr>
            <a:r>
              <a:rPr lang="en-IN" sz="2400">
                <a:solidFill>
                  <a:srgbClr val="000000"/>
                </a:solidFill>
                <a:latin typeface="Arial"/>
                <a:ea typeface="Arial"/>
                <a:cs typeface="Arial"/>
                <a:sym typeface="Arial"/>
              </a:rPr>
              <a:t>= </a:t>
            </a:r>
            <a:r>
              <a:rPr i="1" lang="en-IN" sz="2400">
                <a:solidFill>
                  <a:srgbClr val="000000"/>
                </a:solidFill>
                <a:latin typeface="Arial"/>
                <a:ea typeface="Arial"/>
                <a:cs typeface="Arial"/>
                <a:sym typeface="Arial"/>
              </a:rPr>
              <a:t>α</a:t>
            </a:r>
            <a:r>
              <a:rPr baseline="-25000" lang="en-IN" sz="2400">
                <a:solidFill>
                  <a:srgbClr val="000000"/>
                </a:solidFill>
                <a:latin typeface="Arial"/>
                <a:ea typeface="Arial"/>
                <a:cs typeface="Arial"/>
                <a:sym typeface="Arial"/>
              </a:rPr>
              <a:t>1 </a:t>
            </a:r>
            <a:r>
              <a:rPr lang="en-IN" sz="2400">
                <a:solidFill>
                  <a:srgbClr val="000000"/>
                </a:solidFill>
                <a:latin typeface="Arial"/>
                <a:ea typeface="Arial"/>
                <a:cs typeface="Arial"/>
                <a:sym typeface="Arial"/>
              </a:rPr>
              <a:t>+ </a:t>
            </a:r>
            <a:r>
              <a:rPr i="1" lang="en-IN" sz="2400">
                <a:solidFill>
                  <a:srgbClr val="000000"/>
                </a:solidFill>
                <a:latin typeface="Arial"/>
                <a:ea typeface="Arial"/>
                <a:cs typeface="Arial"/>
                <a:sym typeface="Arial"/>
              </a:rPr>
              <a:t>α</a:t>
            </a:r>
            <a:r>
              <a:rPr baseline="-25000" lang="en-IN" sz="2400">
                <a:solidFill>
                  <a:srgbClr val="000000"/>
                </a:solidFill>
                <a:latin typeface="Arial"/>
                <a:ea typeface="Arial"/>
                <a:cs typeface="Arial"/>
                <a:sym typeface="Arial"/>
              </a:rPr>
              <a:t>2</a:t>
            </a:r>
            <a:endParaRPr sz="1800"/>
          </a:p>
          <a:p>
            <a:pPr indent="0" lvl="0" marL="0" marR="0" rtl="0" algn="l">
              <a:lnSpc>
                <a:spcPct val="100000"/>
              </a:lnSpc>
              <a:spcBef>
                <a:spcPts val="0"/>
              </a:spcBef>
              <a:spcAft>
                <a:spcPts val="0"/>
              </a:spcAft>
              <a:buNone/>
            </a:pPr>
            <a:r>
              <a:rPr b="1" i="1" lang="en-IN" sz="2400">
                <a:solidFill>
                  <a:srgbClr val="000000"/>
                </a:solidFill>
                <a:latin typeface="Arial"/>
                <a:ea typeface="Arial"/>
                <a:cs typeface="Arial"/>
                <a:sym typeface="Arial"/>
              </a:rPr>
              <a:t>α</a:t>
            </a:r>
            <a:r>
              <a:rPr b="1" baseline="-25000" lang="en-IN" sz="2400">
                <a:solidFill>
                  <a:srgbClr val="000000"/>
                </a:solidFill>
                <a:latin typeface="Arial"/>
                <a:ea typeface="Arial"/>
                <a:cs typeface="Arial"/>
                <a:sym typeface="Arial"/>
              </a:rPr>
              <a:t>1 </a:t>
            </a:r>
            <a:r>
              <a:rPr b="1" lang="en-IN" sz="2400">
                <a:solidFill>
                  <a:srgbClr val="000000"/>
                </a:solidFill>
                <a:latin typeface="Arial"/>
                <a:ea typeface="Arial"/>
                <a:cs typeface="Arial"/>
                <a:sym typeface="Arial"/>
              </a:rPr>
              <a:t>+ </a:t>
            </a:r>
            <a:r>
              <a:rPr b="1" i="1" lang="en-IN" sz="2400">
                <a:solidFill>
                  <a:srgbClr val="000000"/>
                </a:solidFill>
                <a:latin typeface="Arial"/>
                <a:ea typeface="Arial"/>
                <a:cs typeface="Arial"/>
                <a:sym typeface="Arial"/>
              </a:rPr>
              <a:t>α</a:t>
            </a:r>
            <a:r>
              <a:rPr b="1" baseline="-25000" lang="en-IN" sz="2400">
                <a:solidFill>
                  <a:srgbClr val="000000"/>
                </a:solidFill>
                <a:latin typeface="Arial"/>
                <a:ea typeface="Arial"/>
                <a:cs typeface="Arial"/>
                <a:sym typeface="Arial"/>
              </a:rPr>
              <a:t>2</a:t>
            </a:r>
            <a:r>
              <a:rPr b="1" lang="en-IN" sz="2400">
                <a:solidFill>
                  <a:srgbClr val="000000"/>
                </a:solidFill>
                <a:latin typeface="Arial"/>
                <a:ea typeface="Arial"/>
                <a:cs typeface="Arial"/>
                <a:sym typeface="Arial"/>
              </a:rPr>
              <a:t> = 2</a:t>
            </a:r>
            <a:endParaRPr sz="1800"/>
          </a:p>
          <a:p>
            <a:pPr indent="0" lvl="0" marL="0" marR="0" rtl="0" algn="l">
              <a:lnSpc>
                <a:spcPct val="100000"/>
              </a:lnSpc>
              <a:spcBef>
                <a:spcPts val="0"/>
              </a:spcBef>
              <a:spcAft>
                <a:spcPts val="0"/>
              </a:spcAft>
              <a:buNone/>
            </a:pPr>
            <a:r>
              <a:t/>
            </a:r>
            <a:endParaRPr sz="1800"/>
          </a:p>
          <a:p>
            <a:pPr indent="0" lvl="0" marL="0" marR="0" rtl="0" algn="l">
              <a:lnSpc>
                <a:spcPct val="100000"/>
              </a:lnSpc>
              <a:spcBef>
                <a:spcPts val="0"/>
              </a:spcBef>
              <a:spcAft>
                <a:spcPts val="0"/>
              </a:spcAft>
              <a:buNone/>
            </a:pPr>
            <a:r>
              <a:rPr lang="en-IN" sz="2400">
                <a:solidFill>
                  <a:srgbClr val="000000"/>
                </a:solidFill>
                <a:latin typeface="Arial"/>
                <a:ea typeface="Arial"/>
                <a:cs typeface="Arial"/>
                <a:sym typeface="Arial"/>
              </a:rPr>
              <a:t>a</a:t>
            </a:r>
            <a:r>
              <a:rPr baseline="-25000" lang="en-IN" sz="2400">
                <a:solidFill>
                  <a:srgbClr val="000000"/>
                </a:solidFill>
                <a:latin typeface="Arial"/>
                <a:ea typeface="Arial"/>
                <a:cs typeface="Arial"/>
                <a:sym typeface="Arial"/>
              </a:rPr>
              <a:t>1</a:t>
            </a:r>
            <a:r>
              <a:rPr lang="en-IN" sz="2400">
                <a:solidFill>
                  <a:srgbClr val="000000"/>
                </a:solidFill>
                <a:latin typeface="Arial"/>
                <a:ea typeface="Arial"/>
                <a:cs typeface="Arial"/>
                <a:sym typeface="Arial"/>
              </a:rPr>
              <a:t> = 7</a:t>
            </a:r>
            <a:endParaRPr sz="1800"/>
          </a:p>
          <a:p>
            <a:pPr indent="0" lvl="0" marL="0" marR="0" rtl="0" algn="l">
              <a:lnSpc>
                <a:spcPct val="100000"/>
              </a:lnSpc>
              <a:spcBef>
                <a:spcPts val="0"/>
              </a:spcBef>
              <a:spcAft>
                <a:spcPts val="0"/>
              </a:spcAft>
              <a:buNone/>
            </a:pPr>
            <a:r>
              <a:t/>
            </a:r>
            <a:endParaRPr sz="1800"/>
          </a:p>
          <a:p>
            <a:pPr indent="0" lvl="0" marL="0" marR="0" rtl="0" algn="l">
              <a:lnSpc>
                <a:spcPct val="100000"/>
              </a:lnSpc>
              <a:spcBef>
                <a:spcPts val="0"/>
              </a:spcBef>
              <a:spcAft>
                <a:spcPts val="0"/>
              </a:spcAft>
              <a:buNone/>
            </a:pPr>
            <a:r>
              <a:rPr lang="en-IN" sz="2400">
                <a:solidFill>
                  <a:srgbClr val="000000"/>
                </a:solidFill>
                <a:latin typeface="Arial"/>
                <a:ea typeface="Arial"/>
                <a:cs typeface="Arial"/>
                <a:sym typeface="Arial"/>
              </a:rPr>
              <a:t>= </a:t>
            </a:r>
            <a:r>
              <a:rPr i="1" lang="en-IN" sz="2400">
                <a:solidFill>
                  <a:srgbClr val="000000"/>
                </a:solidFill>
                <a:latin typeface="Arial"/>
                <a:ea typeface="Arial"/>
                <a:cs typeface="Arial"/>
                <a:sym typeface="Arial"/>
              </a:rPr>
              <a:t>α</a:t>
            </a:r>
            <a:r>
              <a:rPr baseline="-25000" lang="en-IN" sz="2400">
                <a:solidFill>
                  <a:srgbClr val="000000"/>
                </a:solidFill>
                <a:latin typeface="Arial"/>
                <a:ea typeface="Arial"/>
                <a:cs typeface="Arial"/>
                <a:sym typeface="Arial"/>
              </a:rPr>
              <a:t>1</a:t>
            </a:r>
            <a:r>
              <a:rPr lang="en-IN" sz="2400">
                <a:solidFill>
                  <a:srgbClr val="000000"/>
                </a:solidFill>
                <a:latin typeface="Arial"/>
                <a:ea typeface="Arial"/>
                <a:cs typeface="Arial"/>
                <a:sym typeface="Arial"/>
              </a:rPr>
              <a:t>r</a:t>
            </a:r>
            <a:r>
              <a:rPr baseline="-25000" lang="en-IN" sz="2400">
                <a:solidFill>
                  <a:srgbClr val="000000"/>
                </a:solidFill>
                <a:latin typeface="Arial"/>
                <a:ea typeface="Arial"/>
                <a:cs typeface="Arial"/>
                <a:sym typeface="Arial"/>
              </a:rPr>
              <a:t>1</a:t>
            </a:r>
            <a:r>
              <a:rPr baseline="30000" lang="en-IN" sz="2400">
                <a:solidFill>
                  <a:srgbClr val="000000"/>
                </a:solidFill>
                <a:latin typeface="Arial"/>
                <a:ea typeface="Arial"/>
                <a:cs typeface="Arial"/>
                <a:sym typeface="Arial"/>
              </a:rPr>
              <a:t>1</a:t>
            </a:r>
            <a:r>
              <a:rPr baseline="-25000" lang="en-IN" sz="2400">
                <a:solidFill>
                  <a:srgbClr val="000000"/>
                </a:solidFill>
                <a:latin typeface="Arial"/>
                <a:ea typeface="Arial"/>
                <a:cs typeface="Arial"/>
                <a:sym typeface="Arial"/>
              </a:rPr>
              <a:t>  </a:t>
            </a:r>
            <a:r>
              <a:rPr lang="en-IN" sz="2400">
                <a:solidFill>
                  <a:srgbClr val="000000"/>
                </a:solidFill>
                <a:latin typeface="Arial"/>
                <a:ea typeface="Arial"/>
                <a:cs typeface="Arial"/>
                <a:sym typeface="Arial"/>
              </a:rPr>
              <a:t>+  </a:t>
            </a:r>
            <a:r>
              <a:rPr i="1" lang="en-IN" sz="2400">
                <a:solidFill>
                  <a:srgbClr val="000000"/>
                </a:solidFill>
                <a:latin typeface="Arial"/>
                <a:ea typeface="Arial"/>
                <a:cs typeface="Arial"/>
                <a:sym typeface="Arial"/>
              </a:rPr>
              <a:t>α</a:t>
            </a:r>
            <a:r>
              <a:rPr baseline="-25000" lang="en-IN" sz="2400">
                <a:solidFill>
                  <a:srgbClr val="000000"/>
                </a:solidFill>
                <a:latin typeface="Arial"/>
                <a:ea typeface="Arial"/>
                <a:cs typeface="Arial"/>
                <a:sym typeface="Arial"/>
              </a:rPr>
              <a:t>2</a:t>
            </a:r>
            <a:r>
              <a:rPr lang="en-IN" sz="2400">
                <a:solidFill>
                  <a:srgbClr val="000000"/>
                </a:solidFill>
                <a:latin typeface="Arial"/>
                <a:ea typeface="Arial"/>
                <a:cs typeface="Arial"/>
                <a:sym typeface="Arial"/>
              </a:rPr>
              <a:t>r</a:t>
            </a:r>
            <a:r>
              <a:rPr baseline="-25000" lang="en-IN" sz="2400">
                <a:solidFill>
                  <a:srgbClr val="000000"/>
                </a:solidFill>
                <a:latin typeface="Arial"/>
                <a:ea typeface="Arial"/>
                <a:cs typeface="Arial"/>
                <a:sym typeface="Arial"/>
              </a:rPr>
              <a:t>2</a:t>
            </a:r>
            <a:r>
              <a:rPr baseline="30000" lang="en-IN" sz="2400">
                <a:solidFill>
                  <a:srgbClr val="000000"/>
                </a:solidFill>
                <a:latin typeface="Arial"/>
                <a:ea typeface="Arial"/>
                <a:cs typeface="Arial"/>
                <a:sym typeface="Arial"/>
              </a:rPr>
              <a:t>1</a:t>
            </a:r>
            <a:r>
              <a:rPr lang="en-IN" sz="2400"/>
              <a:t> </a:t>
            </a:r>
            <a:r>
              <a:rPr lang="en-IN" sz="2400">
                <a:solidFill>
                  <a:srgbClr val="000000"/>
                </a:solidFill>
                <a:latin typeface="Arial"/>
                <a:ea typeface="Arial"/>
                <a:cs typeface="Arial"/>
                <a:sym typeface="Arial"/>
              </a:rPr>
              <a:t>= </a:t>
            </a:r>
            <a:r>
              <a:rPr i="1" lang="en-IN" sz="2400">
                <a:solidFill>
                  <a:srgbClr val="000000"/>
                </a:solidFill>
                <a:latin typeface="Arial"/>
                <a:ea typeface="Arial"/>
                <a:cs typeface="Arial"/>
                <a:sym typeface="Arial"/>
              </a:rPr>
              <a:t>α</a:t>
            </a:r>
            <a:r>
              <a:rPr baseline="-25000" lang="en-IN" sz="2400">
                <a:solidFill>
                  <a:srgbClr val="000000"/>
                </a:solidFill>
                <a:latin typeface="Arial"/>
                <a:ea typeface="Arial"/>
                <a:cs typeface="Arial"/>
                <a:sym typeface="Arial"/>
              </a:rPr>
              <a:t>1</a:t>
            </a:r>
            <a:r>
              <a:rPr lang="en-IN" sz="2400">
                <a:solidFill>
                  <a:srgbClr val="000000"/>
                </a:solidFill>
                <a:latin typeface="Arial"/>
                <a:ea typeface="Arial"/>
                <a:cs typeface="Arial"/>
                <a:sym typeface="Arial"/>
              </a:rPr>
              <a:t>2</a:t>
            </a:r>
            <a:r>
              <a:rPr baseline="30000" lang="en-IN" sz="2400">
                <a:solidFill>
                  <a:srgbClr val="000000"/>
                </a:solidFill>
                <a:latin typeface="Arial"/>
                <a:ea typeface="Arial"/>
                <a:cs typeface="Arial"/>
                <a:sym typeface="Arial"/>
              </a:rPr>
              <a:t>1</a:t>
            </a:r>
            <a:r>
              <a:rPr baseline="-25000" lang="en-IN" sz="2400">
                <a:solidFill>
                  <a:srgbClr val="000000"/>
                </a:solidFill>
                <a:latin typeface="Arial"/>
                <a:ea typeface="Arial"/>
                <a:cs typeface="Arial"/>
                <a:sym typeface="Arial"/>
              </a:rPr>
              <a:t>  </a:t>
            </a:r>
            <a:r>
              <a:rPr lang="en-IN" sz="2400">
                <a:solidFill>
                  <a:srgbClr val="000000"/>
                </a:solidFill>
                <a:latin typeface="Arial"/>
                <a:ea typeface="Arial"/>
                <a:cs typeface="Arial"/>
                <a:sym typeface="Arial"/>
              </a:rPr>
              <a:t>+  </a:t>
            </a:r>
            <a:r>
              <a:rPr i="1" lang="en-IN" sz="2400">
                <a:solidFill>
                  <a:srgbClr val="000000"/>
                </a:solidFill>
                <a:latin typeface="Arial"/>
                <a:ea typeface="Arial"/>
                <a:cs typeface="Arial"/>
                <a:sym typeface="Arial"/>
              </a:rPr>
              <a:t>α</a:t>
            </a:r>
            <a:r>
              <a:rPr baseline="-25000" lang="en-IN" sz="2400">
                <a:solidFill>
                  <a:srgbClr val="000000"/>
                </a:solidFill>
                <a:latin typeface="Arial"/>
                <a:ea typeface="Arial"/>
                <a:cs typeface="Arial"/>
                <a:sym typeface="Arial"/>
              </a:rPr>
              <a:t>2</a:t>
            </a:r>
            <a:r>
              <a:rPr lang="en-IN" sz="2400">
                <a:solidFill>
                  <a:srgbClr val="000000"/>
                </a:solidFill>
                <a:latin typeface="Arial"/>
                <a:ea typeface="Arial"/>
                <a:cs typeface="Arial"/>
                <a:sym typeface="Arial"/>
              </a:rPr>
              <a:t>(-1)</a:t>
            </a:r>
            <a:r>
              <a:rPr baseline="30000" lang="en-IN" sz="2400">
                <a:solidFill>
                  <a:srgbClr val="000000"/>
                </a:solidFill>
                <a:latin typeface="Arial"/>
                <a:ea typeface="Arial"/>
                <a:cs typeface="Arial"/>
                <a:sym typeface="Arial"/>
              </a:rPr>
              <a:t>1</a:t>
            </a:r>
            <a:endParaRPr sz="1800"/>
          </a:p>
          <a:p>
            <a:pPr indent="0" lvl="0" marL="0" marR="0" rtl="0" algn="l">
              <a:lnSpc>
                <a:spcPct val="100000"/>
              </a:lnSpc>
              <a:spcBef>
                <a:spcPts val="0"/>
              </a:spcBef>
              <a:spcAft>
                <a:spcPts val="0"/>
              </a:spcAft>
              <a:buNone/>
            </a:pPr>
            <a:r>
              <a:t/>
            </a:r>
            <a:endParaRPr sz="1800"/>
          </a:p>
          <a:p>
            <a:pPr indent="0" lvl="0" marL="0" marR="0" rtl="0" algn="l">
              <a:lnSpc>
                <a:spcPct val="100000"/>
              </a:lnSpc>
              <a:spcBef>
                <a:spcPts val="0"/>
              </a:spcBef>
              <a:spcAft>
                <a:spcPts val="0"/>
              </a:spcAft>
              <a:buNone/>
            </a:pPr>
            <a:r>
              <a:rPr lang="en-IN" sz="2400">
                <a:solidFill>
                  <a:srgbClr val="000000"/>
                </a:solidFill>
                <a:latin typeface="Arial"/>
                <a:ea typeface="Arial"/>
                <a:cs typeface="Arial"/>
                <a:sym typeface="Arial"/>
              </a:rPr>
              <a:t>= 2</a:t>
            </a:r>
            <a:r>
              <a:rPr i="1" lang="en-IN" sz="2400">
                <a:solidFill>
                  <a:srgbClr val="000000"/>
                </a:solidFill>
                <a:latin typeface="Arial"/>
                <a:ea typeface="Arial"/>
                <a:cs typeface="Arial"/>
                <a:sym typeface="Arial"/>
              </a:rPr>
              <a:t>α</a:t>
            </a:r>
            <a:r>
              <a:rPr baseline="-25000" lang="en-IN" sz="2400">
                <a:solidFill>
                  <a:srgbClr val="000000"/>
                </a:solidFill>
                <a:latin typeface="Arial"/>
                <a:ea typeface="Arial"/>
                <a:cs typeface="Arial"/>
                <a:sym typeface="Arial"/>
              </a:rPr>
              <a:t>1 </a:t>
            </a:r>
            <a:r>
              <a:rPr lang="en-IN" sz="2400">
                <a:solidFill>
                  <a:srgbClr val="000000"/>
                </a:solidFill>
                <a:latin typeface="Arial"/>
                <a:ea typeface="Arial"/>
                <a:cs typeface="Arial"/>
                <a:sym typeface="Arial"/>
              </a:rPr>
              <a:t>-  </a:t>
            </a:r>
            <a:r>
              <a:rPr i="1" lang="en-IN" sz="2400">
                <a:solidFill>
                  <a:srgbClr val="000000"/>
                </a:solidFill>
                <a:latin typeface="Arial"/>
                <a:ea typeface="Arial"/>
                <a:cs typeface="Arial"/>
                <a:sym typeface="Arial"/>
              </a:rPr>
              <a:t>α</a:t>
            </a:r>
            <a:r>
              <a:rPr baseline="-25000" lang="en-IN" sz="2400">
                <a:solidFill>
                  <a:srgbClr val="000000"/>
                </a:solidFill>
                <a:latin typeface="Arial"/>
                <a:ea typeface="Arial"/>
                <a:cs typeface="Arial"/>
                <a:sym typeface="Arial"/>
              </a:rPr>
              <a:t>2</a:t>
            </a:r>
            <a:endParaRPr sz="1800"/>
          </a:p>
          <a:p>
            <a:pPr indent="0" lvl="0" marL="0" marR="0" rtl="0" algn="l">
              <a:lnSpc>
                <a:spcPct val="100000"/>
              </a:lnSpc>
              <a:spcBef>
                <a:spcPts val="0"/>
              </a:spcBef>
              <a:spcAft>
                <a:spcPts val="0"/>
              </a:spcAft>
              <a:buNone/>
            </a:pPr>
            <a:r>
              <a:rPr b="1" lang="en-IN" sz="2400">
                <a:solidFill>
                  <a:srgbClr val="000000"/>
                </a:solidFill>
                <a:latin typeface="Arial"/>
                <a:ea typeface="Arial"/>
                <a:cs typeface="Arial"/>
                <a:sym typeface="Arial"/>
              </a:rPr>
              <a:t>2</a:t>
            </a:r>
            <a:r>
              <a:rPr b="1" i="1" lang="en-IN" sz="2400">
                <a:solidFill>
                  <a:srgbClr val="000000"/>
                </a:solidFill>
                <a:latin typeface="Arial"/>
                <a:ea typeface="Arial"/>
                <a:cs typeface="Arial"/>
                <a:sym typeface="Arial"/>
              </a:rPr>
              <a:t>α</a:t>
            </a:r>
            <a:r>
              <a:rPr b="1" baseline="-25000" lang="en-IN" sz="2400">
                <a:solidFill>
                  <a:srgbClr val="000000"/>
                </a:solidFill>
                <a:latin typeface="Arial"/>
                <a:ea typeface="Arial"/>
                <a:cs typeface="Arial"/>
                <a:sym typeface="Arial"/>
              </a:rPr>
              <a:t>1 </a:t>
            </a:r>
            <a:r>
              <a:rPr b="1" lang="en-IN" sz="2400">
                <a:solidFill>
                  <a:srgbClr val="000000"/>
                </a:solidFill>
                <a:latin typeface="Arial"/>
                <a:ea typeface="Arial"/>
                <a:cs typeface="Arial"/>
                <a:sym typeface="Arial"/>
              </a:rPr>
              <a:t>-  </a:t>
            </a:r>
            <a:r>
              <a:rPr b="1" i="1" lang="en-IN" sz="2400">
                <a:solidFill>
                  <a:srgbClr val="000000"/>
                </a:solidFill>
                <a:latin typeface="Arial"/>
                <a:ea typeface="Arial"/>
                <a:cs typeface="Arial"/>
                <a:sym typeface="Arial"/>
              </a:rPr>
              <a:t>α</a:t>
            </a:r>
            <a:r>
              <a:rPr b="1" baseline="-25000" lang="en-IN" sz="2400">
                <a:solidFill>
                  <a:srgbClr val="000000"/>
                </a:solidFill>
                <a:latin typeface="Arial"/>
                <a:ea typeface="Arial"/>
                <a:cs typeface="Arial"/>
                <a:sym typeface="Arial"/>
              </a:rPr>
              <a:t>2</a:t>
            </a:r>
            <a:r>
              <a:rPr b="1" lang="en-IN" sz="2400">
                <a:solidFill>
                  <a:srgbClr val="000000"/>
                </a:solidFill>
                <a:latin typeface="Arial"/>
                <a:ea typeface="Arial"/>
                <a:cs typeface="Arial"/>
                <a:sym typeface="Arial"/>
              </a:rPr>
              <a:t> = 7</a:t>
            </a:r>
            <a:endParaRPr sz="1800"/>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2" name="Shape 402"/>
        <p:cNvGrpSpPr/>
        <p:nvPr/>
      </p:nvGrpSpPr>
      <p:grpSpPr>
        <a:xfrm>
          <a:off x="0" y="0"/>
          <a:ext cx="0" cy="0"/>
          <a:chOff x="0" y="0"/>
          <a:chExt cx="0" cy="0"/>
        </a:xfrm>
      </p:grpSpPr>
      <p:sp>
        <p:nvSpPr>
          <p:cNvPr id="403" name="Google Shape;403;p56"/>
          <p:cNvSpPr/>
          <p:nvPr/>
        </p:nvSpPr>
        <p:spPr>
          <a:xfrm>
            <a:off x="271080" y="271080"/>
            <a:ext cx="8596440" cy="592848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None/>
            </a:pPr>
            <a:r>
              <a:rPr i="1" lang="en-IN" sz="2400">
                <a:solidFill>
                  <a:srgbClr val="000000"/>
                </a:solidFill>
                <a:latin typeface="Arial"/>
                <a:ea typeface="Arial"/>
                <a:cs typeface="Arial"/>
                <a:sym typeface="Arial"/>
              </a:rPr>
              <a:t>Solving simultaneous equations</a:t>
            </a:r>
            <a:endParaRPr sz="1800"/>
          </a:p>
          <a:p>
            <a:pPr indent="0" lvl="0" marL="0" marR="0" rtl="0" algn="l">
              <a:lnSpc>
                <a:spcPct val="100000"/>
              </a:lnSpc>
              <a:spcBef>
                <a:spcPts val="0"/>
              </a:spcBef>
              <a:spcAft>
                <a:spcPts val="0"/>
              </a:spcAft>
              <a:buNone/>
            </a:pPr>
            <a:r>
              <a:rPr i="1" lang="en-IN" sz="2400">
                <a:solidFill>
                  <a:srgbClr val="000000"/>
                </a:solidFill>
                <a:latin typeface="Arial"/>
                <a:ea typeface="Arial"/>
                <a:cs typeface="Arial"/>
                <a:sym typeface="Arial"/>
              </a:rPr>
              <a:t>α</a:t>
            </a:r>
            <a:r>
              <a:rPr baseline="-25000" lang="en-IN" sz="2400">
                <a:solidFill>
                  <a:srgbClr val="000000"/>
                </a:solidFill>
                <a:latin typeface="Arial"/>
                <a:ea typeface="Arial"/>
                <a:cs typeface="Arial"/>
                <a:sym typeface="Arial"/>
              </a:rPr>
              <a:t>1 </a:t>
            </a:r>
            <a:r>
              <a:rPr lang="en-IN" sz="2400">
                <a:solidFill>
                  <a:srgbClr val="000000"/>
                </a:solidFill>
                <a:latin typeface="Arial"/>
                <a:ea typeface="Arial"/>
                <a:cs typeface="Arial"/>
                <a:sym typeface="Arial"/>
              </a:rPr>
              <a:t>+ </a:t>
            </a:r>
            <a:r>
              <a:rPr i="1" lang="en-IN" sz="2400">
                <a:solidFill>
                  <a:srgbClr val="000000"/>
                </a:solidFill>
                <a:latin typeface="Arial"/>
                <a:ea typeface="Arial"/>
                <a:cs typeface="Arial"/>
                <a:sym typeface="Arial"/>
              </a:rPr>
              <a:t>α</a:t>
            </a:r>
            <a:r>
              <a:rPr baseline="-25000" lang="en-IN" sz="2400">
                <a:solidFill>
                  <a:srgbClr val="000000"/>
                </a:solidFill>
                <a:latin typeface="Arial"/>
                <a:ea typeface="Arial"/>
                <a:cs typeface="Arial"/>
                <a:sym typeface="Arial"/>
              </a:rPr>
              <a:t>2</a:t>
            </a:r>
            <a:r>
              <a:rPr lang="en-IN" sz="2400">
                <a:solidFill>
                  <a:srgbClr val="000000"/>
                </a:solidFill>
                <a:latin typeface="Arial"/>
                <a:ea typeface="Arial"/>
                <a:cs typeface="Arial"/>
                <a:sym typeface="Arial"/>
              </a:rPr>
              <a:t> = 2</a:t>
            </a:r>
            <a:endParaRPr sz="1800"/>
          </a:p>
          <a:p>
            <a:pPr indent="0" lvl="0" marL="0" marR="0" rtl="0" algn="l">
              <a:lnSpc>
                <a:spcPct val="100000"/>
              </a:lnSpc>
              <a:spcBef>
                <a:spcPts val="0"/>
              </a:spcBef>
              <a:spcAft>
                <a:spcPts val="0"/>
              </a:spcAft>
              <a:buNone/>
            </a:pPr>
            <a:r>
              <a:rPr lang="en-IN" sz="2400">
                <a:solidFill>
                  <a:srgbClr val="000000"/>
                </a:solidFill>
                <a:latin typeface="Arial"/>
                <a:ea typeface="Arial"/>
                <a:cs typeface="Arial"/>
                <a:sym typeface="Arial"/>
              </a:rPr>
              <a:t>2</a:t>
            </a:r>
            <a:r>
              <a:rPr i="1" lang="en-IN" sz="2400">
                <a:solidFill>
                  <a:srgbClr val="000000"/>
                </a:solidFill>
                <a:latin typeface="Arial"/>
                <a:ea typeface="Arial"/>
                <a:cs typeface="Arial"/>
                <a:sym typeface="Arial"/>
              </a:rPr>
              <a:t>α</a:t>
            </a:r>
            <a:r>
              <a:rPr baseline="-25000" lang="en-IN" sz="2400">
                <a:solidFill>
                  <a:srgbClr val="000000"/>
                </a:solidFill>
                <a:latin typeface="Arial"/>
                <a:ea typeface="Arial"/>
                <a:cs typeface="Arial"/>
                <a:sym typeface="Arial"/>
              </a:rPr>
              <a:t>1 </a:t>
            </a:r>
            <a:r>
              <a:rPr lang="en-IN" sz="2400">
                <a:solidFill>
                  <a:srgbClr val="000000"/>
                </a:solidFill>
                <a:latin typeface="Arial"/>
                <a:ea typeface="Arial"/>
                <a:cs typeface="Arial"/>
                <a:sym typeface="Arial"/>
              </a:rPr>
              <a:t>-  </a:t>
            </a:r>
            <a:r>
              <a:rPr i="1" lang="en-IN" sz="2400">
                <a:solidFill>
                  <a:srgbClr val="000000"/>
                </a:solidFill>
                <a:latin typeface="Arial"/>
                <a:ea typeface="Arial"/>
                <a:cs typeface="Arial"/>
                <a:sym typeface="Arial"/>
              </a:rPr>
              <a:t>α</a:t>
            </a:r>
            <a:r>
              <a:rPr baseline="-25000" lang="en-IN" sz="2400">
                <a:solidFill>
                  <a:srgbClr val="000000"/>
                </a:solidFill>
                <a:latin typeface="Arial"/>
                <a:ea typeface="Arial"/>
                <a:cs typeface="Arial"/>
                <a:sym typeface="Arial"/>
              </a:rPr>
              <a:t>2</a:t>
            </a:r>
            <a:r>
              <a:rPr lang="en-IN" sz="2400">
                <a:solidFill>
                  <a:srgbClr val="000000"/>
                </a:solidFill>
                <a:latin typeface="Arial"/>
                <a:ea typeface="Arial"/>
                <a:cs typeface="Arial"/>
                <a:sym typeface="Arial"/>
              </a:rPr>
              <a:t> = 7</a:t>
            </a:r>
            <a:endParaRPr sz="1800"/>
          </a:p>
          <a:p>
            <a:pPr indent="0" lvl="0" marL="0" marR="0" rtl="0" algn="l">
              <a:lnSpc>
                <a:spcPct val="100000"/>
              </a:lnSpc>
              <a:spcBef>
                <a:spcPts val="0"/>
              </a:spcBef>
              <a:spcAft>
                <a:spcPts val="0"/>
              </a:spcAft>
              <a:buNone/>
            </a:pPr>
            <a:r>
              <a:t/>
            </a:r>
            <a:endParaRPr sz="1800"/>
          </a:p>
          <a:p>
            <a:pPr indent="0" lvl="0" marL="0" marR="0" rtl="0" algn="l">
              <a:lnSpc>
                <a:spcPct val="100000"/>
              </a:lnSpc>
              <a:spcBef>
                <a:spcPts val="0"/>
              </a:spcBef>
              <a:spcAft>
                <a:spcPts val="0"/>
              </a:spcAft>
              <a:buNone/>
            </a:pPr>
            <a:r>
              <a:rPr i="1" lang="en-IN" sz="2400">
                <a:solidFill>
                  <a:srgbClr val="000000"/>
                </a:solidFill>
                <a:latin typeface="Arial"/>
                <a:ea typeface="Arial"/>
                <a:cs typeface="Arial"/>
                <a:sym typeface="Arial"/>
              </a:rPr>
              <a:t>α</a:t>
            </a:r>
            <a:r>
              <a:rPr baseline="-25000" lang="en-IN" sz="2400">
                <a:solidFill>
                  <a:srgbClr val="000000"/>
                </a:solidFill>
                <a:latin typeface="Arial"/>
                <a:ea typeface="Arial"/>
                <a:cs typeface="Arial"/>
                <a:sym typeface="Arial"/>
              </a:rPr>
              <a:t>1 </a:t>
            </a:r>
            <a:r>
              <a:rPr lang="en-IN" sz="2400">
                <a:solidFill>
                  <a:srgbClr val="000000"/>
                </a:solidFill>
                <a:latin typeface="Arial"/>
                <a:ea typeface="Arial"/>
                <a:cs typeface="Arial"/>
                <a:sym typeface="Arial"/>
              </a:rPr>
              <a:t>=3, </a:t>
            </a:r>
            <a:r>
              <a:rPr i="1" lang="en-IN" sz="2400">
                <a:solidFill>
                  <a:srgbClr val="000000"/>
                </a:solidFill>
                <a:latin typeface="Arial"/>
                <a:ea typeface="Arial"/>
                <a:cs typeface="Arial"/>
                <a:sym typeface="Arial"/>
              </a:rPr>
              <a:t>α</a:t>
            </a:r>
            <a:r>
              <a:rPr baseline="-25000" lang="en-IN" sz="2400">
                <a:solidFill>
                  <a:srgbClr val="000000"/>
                </a:solidFill>
                <a:latin typeface="Arial"/>
                <a:ea typeface="Arial"/>
                <a:cs typeface="Arial"/>
                <a:sym typeface="Arial"/>
              </a:rPr>
              <a:t>2 </a:t>
            </a:r>
            <a:r>
              <a:rPr lang="en-IN" sz="2400">
                <a:solidFill>
                  <a:srgbClr val="000000"/>
                </a:solidFill>
                <a:latin typeface="Arial"/>
                <a:ea typeface="Arial"/>
                <a:cs typeface="Arial"/>
                <a:sym typeface="Arial"/>
              </a:rPr>
              <a:t>= -1</a:t>
            </a:r>
            <a:endParaRPr sz="1800"/>
          </a:p>
          <a:p>
            <a:pPr indent="0" lvl="0" marL="0" marR="0" rtl="0" algn="l">
              <a:lnSpc>
                <a:spcPct val="100000"/>
              </a:lnSpc>
              <a:spcBef>
                <a:spcPts val="0"/>
              </a:spcBef>
              <a:spcAft>
                <a:spcPts val="0"/>
              </a:spcAft>
              <a:buNone/>
            </a:pPr>
            <a:r>
              <a:t/>
            </a:r>
            <a:endParaRPr sz="1800"/>
          </a:p>
          <a:p>
            <a:pPr indent="0" lvl="0" marL="0" marR="0" rtl="0" algn="l">
              <a:lnSpc>
                <a:spcPct val="100000"/>
              </a:lnSpc>
              <a:spcBef>
                <a:spcPts val="0"/>
              </a:spcBef>
              <a:spcAft>
                <a:spcPts val="0"/>
              </a:spcAft>
              <a:buNone/>
            </a:pPr>
            <a:r>
              <a:rPr lang="en-IN" sz="2400">
                <a:solidFill>
                  <a:srgbClr val="000000"/>
                </a:solidFill>
                <a:latin typeface="Arial"/>
                <a:ea typeface="Arial"/>
                <a:cs typeface="Arial"/>
                <a:sym typeface="Arial"/>
              </a:rPr>
              <a:t>a</a:t>
            </a:r>
            <a:r>
              <a:rPr baseline="-25000" lang="en-IN" sz="2400">
                <a:solidFill>
                  <a:srgbClr val="000000"/>
                </a:solidFill>
                <a:latin typeface="Arial"/>
                <a:ea typeface="Arial"/>
                <a:cs typeface="Arial"/>
                <a:sym typeface="Arial"/>
              </a:rPr>
              <a:t>n </a:t>
            </a:r>
            <a:r>
              <a:rPr lang="en-IN" sz="2400">
                <a:solidFill>
                  <a:srgbClr val="000000"/>
                </a:solidFill>
                <a:latin typeface="Arial"/>
                <a:ea typeface="Arial"/>
                <a:cs typeface="Arial"/>
                <a:sym typeface="Arial"/>
              </a:rPr>
              <a:t>= </a:t>
            </a:r>
            <a:r>
              <a:rPr i="1" lang="en-IN" sz="2400">
                <a:solidFill>
                  <a:srgbClr val="000000"/>
                </a:solidFill>
                <a:latin typeface="Arial"/>
                <a:ea typeface="Arial"/>
                <a:cs typeface="Arial"/>
                <a:sym typeface="Arial"/>
              </a:rPr>
              <a:t>α</a:t>
            </a:r>
            <a:r>
              <a:rPr baseline="-25000" lang="en-IN" sz="2400">
                <a:solidFill>
                  <a:srgbClr val="000000"/>
                </a:solidFill>
                <a:latin typeface="Arial"/>
                <a:ea typeface="Arial"/>
                <a:cs typeface="Arial"/>
                <a:sym typeface="Arial"/>
              </a:rPr>
              <a:t>1</a:t>
            </a:r>
            <a:r>
              <a:rPr lang="en-IN" sz="2400">
                <a:solidFill>
                  <a:srgbClr val="000000"/>
                </a:solidFill>
                <a:latin typeface="Arial"/>
                <a:ea typeface="Arial"/>
                <a:cs typeface="Arial"/>
                <a:sym typeface="Arial"/>
              </a:rPr>
              <a:t>2</a:t>
            </a:r>
            <a:r>
              <a:rPr baseline="30000" lang="en-IN" sz="2400">
                <a:solidFill>
                  <a:srgbClr val="000000"/>
                </a:solidFill>
                <a:latin typeface="Arial"/>
                <a:ea typeface="Arial"/>
                <a:cs typeface="Arial"/>
                <a:sym typeface="Arial"/>
              </a:rPr>
              <a:t>n</a:t>
            </a:r>
            <a:r>
              <a:rPr baseline="-25000" lang="en-IN" sz="2400">
                <a:solidFill>
                  <a:srgbClr val="000000"/>
                </a:solidFill>
                <a:latin typeface="Arial"/>
                <a:ea typeface="Arial"/>
                <a:cs typeface="Arial"/>
                <a:sym typeface="Arial"/>
              </a:rPr>
              <a:t>  </a:t>
            </a:r>
            <a:r>
              <a:rPr lang="en-IN" sz="2400">
                <a:solidFill>
                  <a:srgbClr val="000000"/>
                </a:solidFill>
                <a:latin typeface="Arial"/>
                <a:ea typeface="Arial"/>
                <a:cs typeface="Arial"/>
                <a:sym typeface="Arial"/>
              </a:rPr>
              <a:t>+  </a:t>
            </a:r>
            <a:r>
              <a:rPr i="1" lang="en-IN" sz="2400">
                <a:solidFill>
                  <a:srgbClr val="000000"/>
                </a:solidFill>
                <a:latin typeface="Arial"/>
                <a:ea typeface="Arial"/>
                <a:cs typeface="Arial"/>
                <a:sym typeface="Arial"/>
              </a:rPr>
              <a:t>α</a:t>
            </a:r>
            <a:r>
              <a:rPr baseline="-25000" lang="en-IN" sz="2400">
                <a:solidFill>
                  <a:srgbClr val="000000"/>
                </a:solidFill>
                <a:latin typeface="Arial"/>
                <a:ea typeface="Arial"/>
                <a:cs typeface="Arial"/>
                <a:sym typeface="Arial"/>
              </a:rPr>
              <a:t>2</a:t>
            </a:r>
            <a:r>
              <a:rPr lang="en-IN" sz="2400">
                <a:solidFill>
                  <a:srgbClr val="000000"/>
                </a:solidFill>
                <a:latin typeface="Arial"/>
                <a:ea typeface="Arial"/>
                <a:cs typeface="Arial"/>
                <a:sym typeface="Arial"/>
              </a:rPr>
              <a:t>(-1)</a:t>
            </a:r>
            <a:r>
              <a:rPr baseline="30000" lang="en-IN" sz="2400">
                <a:solidFill>
                  <a:srgbClr val="000000"/>
                </a:solidFill>
                <a:latin typeface="Arial"/>
                <a:ea typeface="Arial"/>
                <a:cs typeface="Arial"/>
                <a:sym typeface="Arial"/>
              </a:rPr>
              <a:t>n</a:t>
            </a:r>
            <a:endParaRPr sz="1800"/>
          </a:p>
          <a:p>
            <a:pPr indent="0" lvl="0" marL="0" marR="0" rtl="0" algn="l">
              <a:lnSpc>
                <a:spcPct val="100000"/>
              </a:lnSpc>
              <a:spcBef>
                <a:spcPts val="0"/>
              </a:spcBef>
              <a:spcAft>
                <a:spcPts val="0"/>
              </a:spcAft>
              <a:buNone/>
            </a:pPr>
            <a:r>
              <a:t/>
            </a:r>
            <a:endParaRPr sz="1800"/>
          </a:p>
          <a:p>
            <a:pPr indent="0" lvl="0" marL="0" marR="0" rtl="0" algn="l">
              <a:lnSpc>
                <a:spcPct val="100000"/>
              </a:lnSpc>
              <a:spcBef>
                <a:spcPts val="0"/>
              </a:spcBef>
              <a:spcAft>
                <a:spcPts val="0"/>
              </a:spcAft>
              <a:buNone/>
            </a:pPr>
            <a:r>
              <a:rPr b="1" lang="en-IN" sz="2400">
                <a:solidFill>
                  <a:srgbClr val="000000"/>
                </a:solidFill>
                <a:latin typeface="Arial"/>
                <a:ea typeface="Arial"/>
                <a:cs typeface="Arial"/>
                <a:sym typeface="Arial"/>
              </a:rPr>
              <a:t>a</a:t>
            </a:r>
            <a:r>
              <a:rPr b="1" baseline="-25000" lang="en-IN" sz="2400">
                <a:solidFill>
                  <a:srgbClr val="000000"/>
                </a:solidFill>
                <a:latin typeface="Arial"/>
                <a:ea typeface="Arial"/>
                <a:cs typeface="Arial"/>
                <a:sym typeface="Arial"/>
              </a:rPr>
              <a:t>n </a:t>
            </a:r>
            <a:r>
              <a:rPr b="1" lang="en-IN" sz="2400">
                <a:solidFill>
                  <a:srgbClr val="000000"/>
                </a:solidFill>
                <a:latin typeface="Arial"/>
                <a:ea typeface="Arial"/>
                <a:cs typeface="Arial"/>
                <a:sym typeface="Arial"/>
              </a:rPr>
              <a:t>= 3*2</a:t>
            </a:r>
            <a:r>
              <a:rPr b="1" baseline="30000" lang="en-IN" sz="2400">
                <a:solidFill>
                  <a:srgbClr val="000000"/>
                </a:solidFill>
                <a:latin typeface="Arial"/>
                <a:ea typeface="Arial"/>
                <a:cs typeface="Arial"/>
                <a:sym typeface="Arial"/>
              </a:rPr>
              <a:t>n</a:t>
            </a:r>
            <a:r>
              <a:rPr b="1" baseline="-25000" lang="en-IN" sz="2400">
                <a:solidFill>
                  <a:srgbClr val="000000"/>
                </a:solidFill>
                <a:latin typeface="Arial"/>
                <a:ea typeface="Arial"/>
                <a:cs typeface="Arial"/>
                <a:sym typeface="Arial"/>
              </a:rPr>
              <a:t>  </a:t>
            </a:r>
            <a:r>
              <a:rPr b="1" lang="en-IN" sz="2400">
                <a:solidFill>
                  <a:srgbClr val="000000"/>
                </a:solidFill>
                <a:latin typeface="Arial"/>
                <a:ea typeface="Arial"/>
                <a:cs typeface="Arial"/>
                <a:sym typeface="Arial"/>
              </a:rPr>
              <a:t>+  (-1)</a:t>
            </a:r>
            <a:r>
              <a:rPr b="1" baseline="30000" lang="en-IN" sz="2400">
                <a:solidFill>
                  <a:srgbClr val="000000"/>
                </a:solidFill>
                <a:latin typeface="Arial"/>
                <a:ea typeface="Arial"/>
                <a:cs typeface="Arial"/>
                <a:sym typeface="Arial"/>
              </a:rPr>
              <a:t>n+1</a:t>
            </a:r>
            <a:endParaRPr sz="1800"/>
          </a:p>
          <a:p>
            <a:pPr indent="0" lvl="0" marL="0" marR="0" rtl="0" algn="l">
              <a:lnSpc>
                <a:spcPct val="100000"/>
              </a:lnSpc>
              <a:spcBef>
                <a:spcPts val="0"/>
              </a:spcBef>
              <a:spcAft>
                <a:spcPts val="0"/>
              </a:spcAft>
              <a:buNone/>
            </a:pPr>
            <a:r>
              <a:t/>
            </a:r>
            <a:endParaRPr sz="1800"/>
          </a:p>
          <a:p>
            <a:pPr indent="0" lvl="0" marL="0" marR="0" rtl="0" algn="l">
              <a:lnSpc>
                <a:spcPct val="100000"/>
              </a:lnSpc>
              <a:spcBef>
                <a:spcPts val="0"/>
              </a:spcBef>
              <a:spcAft>
                <a:spcPts val="0"/>
              </a:spcAft>
              <a:buNone/>
            </a:pPr>
            <a:r>
              <a:rPr lang="en-IN" sz="2400">
                <a:solidFill>
                  <a:srgbClr val="000000"/>
                </a:solidFill>
                <a:latin typeface="Arial"/>
                <a:ea typeface="Arial"/>
                <a:cs typeface="Arial"/>
                <a:sym typeface="Arial"/>
              </a:rPr>
              <a:t>is the solution (closed form) for</a:t>
            </a:r>
            <a:endParaRPr sz="1800"/>
          </a:p>
          <a:p>
            <a:pPr indent="0" lvl="0" marL="0" marR="0" rtl="0" algn="l">
              <a:lnSpc>
                <a:spcPct val="100000"/>
              </a:lnSpc>
              <a:spcBef>
                <a:spcPts val="0"/>
              </a:spcBef>
              <a:spcAft>
                <a:spcPts val="0"/>
              </a:spcAft>
              <a:buNone/>
            </a:pPr>
            <a:r>
              <a:rPr lang="en-IN" sz="2400">
                <a:solidFill>
                  <a:srgbClr val="000000"/>
                </a:solidFill>
                <a:latin typeface="Arial"/>
                <a:ea typeface="Arial"/>
                <a:cs typeface="Arial"/>
                <a:sym typeface="Arial"/>
              </a:rPr>
              <a:t>a</a:t>
            </a:r>
            <a:r>
              <a:rPr baseline="-25000" lang="en-IN" sz="2400">
                <a:solidFill>
                  <a:srgbClr val="000000"/>
                </a:solidFill>
                <a:latin typeface="Arial"/>
                <a:ea typeface="Arial"/>
                <a:cs typeface="Arial"/>
                <a:sym typeface="Arial"/>
              </a:rPr>
              <a:t>n</a:t>
            </a:r>
            <a:r>
              <a:rPr lang="en-IN" sz="2400">
                <a:solidFill>
                  <a:srgbClr val="000000"/>
                </a:solidFill>
                <a:latin typeface="Arial"/>
                <a:ea typeface="Arial"/>
                <a:cs typeface="Arial"/>
                <a:sym typeface="Arial"/>
              </a:rPr>
              <a:t> = a</a:t>
            </a:r>
            <a:r>
              <a:rPr baseline="-25000" lang="en-IN" sz="2400">
                <a:solidFill>
                  <a:srgbClr val="000000"/>
                </a:solidFill>
                <a:latin typeface="Arial"/>
                <a:ea typeface="Arial"/>
                <a:cs typeface="Arial"/>
                <a:sym typeface="Arial"/>
              </a:rPr>
              <a:t>n-1</a:t>
            </a:r>
            <a:r>
              <a:rPr lang="en-IN" sz="2400">
                <a:solidFill>
                  <a:srgbClr val="000000"/>
                </a:solidFill>
                <a:latin typeface="Arial"/>
                <a:ea typeface="Arial"/>
                <a:cs typeface="Arial"/>
                <a:sym typeface="Arial"/>
              </a:rPr>
              <a:t>+ 2a</a:t>
            </a:r>
            <a:r>
              <a:rPr baseline="-25000" lang="en-IN" sz="2400">
                <a:solidFill>
                  <a:srgbClr val="000000"/>
                </a:solidFill>
                <a:latin typeface="Arial"/>
                <a:ea typeface="Arial"/>
                <a:cs typeface="Arial"/>
                <a:sym typeface="Arial"/>
              </a:rPr>
              <a:t>n-2</a:t>
            </a:r>
            <a:r>
              <a:rPr lang="en-IN" sz="2400">
                <a:solidFill>
                  <a:srgbClr val="000000"/>
                </a:solidFill>
                <a:latin typeface="Arial"/>
                <a:ea typeface="Arial"/>
                <a:cs typeface="Arial"/>
                <a:sym typeface="Arial"/>
              </a:rPr>
              <a:t> where a</a:t>
            </a:r>
            <a:r>
              <a:rPr baseline="-25000" lang="en-IN" sz="2400">
                <a:solidFill>
                  <a:srgbClr val="000000"/>
                </a:solidFill>
                <a:latin typeface="Arial"/>
                <a:ea typeface="Arial"/>
                <a:cs typeface="Arial"/>
                <a:sym typeface="Arial"/>
              </a:rPr>
              <a:t>0</a:t>
            </a:r>
            <a:r>
              <a:rPr lang="en-IN" sz="2400">
                <a:solidFill>
                  <a:srgbClr val="000000"/>
                </a:solidFill>
                <a:latin typeface="Arial"/>
                <a:ea typeface="Arial"/>
                <a:cs typeface="Arial"/>
                <a:sym typeface="Arial"/>
              </a:rPr>
              <a:t> = 2, a</a:t>
            </a:r>
            <a:r>
              <a:rPr baseline="-25000" lang="en-IN" sz="2400">
                <a:solidFill>
                  <a:srgbClr val="000000"/>
                </a:solidFill>
                <a:latin typeface="Arial"/>
                <a:ea typeface="Arial"/>
                <a:cs typeface="Arial"/>
                <a:sym typeface="Arial"/>
              </a:rPr>
              <a:t>1</a:t>
            </a:r>
            <a:r>
              <a:rPr lang="en-IN" sz="2400">
                <a:solidFill>
                  <a:srgbClr val="000000"/>
                </a:solidFill>
                <a:latin typeface="Arial"/>
                <a:ea typeface="Arial"/>
                <a:cs typeface="Arial"/>
                <a:sym typeface="Arial"/>
              </a:rPr>
              <a:t> = 7</a:t>
            </a:r>
            <a:endParaRPr sz="1800"/>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7" name="Shape 407"/>
        <p:cNvGrpSpPr/>
        <p:nvPr/>
      </p:nvGrpSpPr>
      <p:grpSpPr>
        <a:xfrm>
          <a:off x="0" y="0"/>
          <a:ext cx="0" cy="0"/>
          <a:chOff x="0" y="0"/>
          <a:chExt cx="0" cy="0"/>
        </a:xfrm>
      </p:grpSpPr>
      <p:sp>
        <p:nvSpPr>
          <p:cNvPr id="408" name="Google Shape;408;p57"/>
          <p:cNvSpPr/>
          <p:nvPr/>
        </p:nvSpPr>
        <p:spPr>
          <a:xfrm>
            <a:off x="271080" y="271080"/>
            <a:ext cx="8596440" cy="592848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None/>
            </a:pPr>
            <a:r>
              <a:rPr lang="en-IN" sz="2400">
                <a:solidFill>
                  <a:srgbClr val="000000"/>
                </a:solidFill>
                <a:latin typeface="Verdana"/>
                <a:ea typeface="Verdana"/>
                <a:cs typeface="Verdana"/>
                <a:sym typeface="Verdana"/>
              </a:rPr>
              <a:t>Q: </a:t>
            </a:r>
            <a:r>
              <a:rPr lang="en-IN" sz="2400">
                <a:solidFill>
                  <a:srgbClr val="000000"/>
                </a:solidFill>
                <a:latin typeface="Arial"/>
                <a:ea typeface="Arial"/>
                <a:cs typeface="Arial"/>
                <a:sym typeface="Arial"/>
              </a:rPr>
              <a:t>Find the solution (closed form) of</a:t>
            </a:r>
            <a:r>
              <a:rPr lang="en-IN" sz="2400">
                <a:solidFill>
                  <a:srgbClr val="000000"/>
                </a:solidFill>
                <a:latin typeface="Verdana"/>
                <a:ea typeface="Verdana"/>
                <a:cs typeface="Verdana"/>
                <a:sym typeface="Verdana"/>
              </a:rPr>
              <a:t> a</a:t>
            </a:r>
            <a:r>
              <a:rPr baseline="-25000" lang="en-IN" sz="2400">
                <a:solidFill>
                  <a:srgbClr val="000000"/>
                </a:solidFill>
                <a:latin typeface="Verdana"/>
                <a:ea typeface="Verdana"/>
                <a:cs typeface="Verdana"/>
                <a:sym typeface="Verdana"/>
              </a:rPr>
              <a:t>n </a:t>
            </a:r>
            <a:r>
              <a:rPr lang="en-IN" sz="2400">
                <a:solidFill>
                  <a:srgbClr val="000000"/>
                </a:solidFill>
                <a:latin typeface="Verdana"/>
                <a:ea typeface="Verdana"/>
                <a:cs typeface="Verdana"/>
                <a:sym typeface="Verdana"/>
              </a:rPr>
              <a:t>= 7a</a:t>
            </a:r>
            <a:r>
              <a:rPr baseline="-25000" lang="en-IN" sz="2400">
                <a:solidFill>
                  <a:srgbClr val="000000"/>
                </a:solidFill>
                <a:latin typeface="Verdana"/>
                <a:ea typeface="Verdana"/>
                <a:cs typeface="Verdana"/>
                <a:sym typeface="Verdana"/>
              </a:rPr>
              <a:t>n-1</a:t>
            </a:r>
            <a:r>
              <a:rPr lang="en-IN" sz="2400">
                <a:solidFill>
                  <a:srgbClr val="000000"/>
                </a:solidFill>
                <a:latin typeface="Verdana"/>
                <a:ea typeface="Verdana"/>
                <a:cs typeface="Verdana"/>
                <a:sym typeface="Verdana"/>
              </a:rPr>
              <a:t> - 10a</a:t>
            </a:r>
            <a:r>
              <a:rPr baseline="-25000" lang="en-IN" sz="2400">
                <a:solidFill>
                  <a:srgbClr val="000000"/>
                </a:solidFill>
                <a:latin typeface="Verdana"/>
                <a:ea typeface="Verdana"/>
                <a:cs typeface="Verdana"/>
                <a:sym typeface="Verdana"/>
              </a:rPr>
              <a:t>n-2</a:t>
            </a:r>
            <a:endParaRPr sz="1800"/>
          </a:p>
          <a:p>
            <a:pPr indent="0" lvl="0" marL="0" marR="0" rtl="0" algn="l">
              <a:lnSpc>
                <a:spcPct val="100000"/>
              </a:lnSpc>
              <a:spcBef>
                <a:spcPts val="0"/>
              </a:spcBef>
              <a:spcAft>
                <a:spcPts val="0"/>
              </a:spcAft>
              <a:buNone/>
            </a:pPr>
            <a:r>
              <a:rPr lang="en-IN" sz="2400">
                <a:solidFill>
                  <a:srgbClr val="000000"/>
                </a:solidFill>
                <a:latin typeface="Verdana"/>
                <a:ea typeface="Verdana"/>
                <a:cs typeface="Verdana"/>
                <a:sym typeface="Verdana"/>
              </a:rPr>
              <a:t>where a</a:t>
            </a:r>
            <a:r>
              <a:rPr baseline="-25000" lang="en-IN" sz="2400">
                <a:solidFill>
                  <a:srgbClr val="000000"/>
                </a:solidFill>
                <a:latin typeface="Verdana"/>
                <a:ea typeface="Verdana"/>
                <a:cs typeface="Verdana"/>
                <a:sym typeface="Verdana"/>
              </a:rPr>
              <a:t>0</a:t>
            </a:r>
            <a:r>
              <a:rPr lang="en-IN" sz="2400">
                <a:solidFill>
                  <a:srgbClr val="000000"/>
                </a:solidFill>
                <a:latin typeface="Verdana"/>
                <a:ea typeface="Verdana"/>
                <a:cs typeface="Verdana"/>
                <a:sym typeface="Verdana"/>
              </a:rPr>
              <a:t> = 2, a</a:t>
            </a:r>
            <a:r>
              <a:rPr baseline="-25000" lang="en-IN" sz="2400">
                <a:solidFill>
                  <a:srgbClr val="000000"/>
                </a:solidFill>
                <a:latin typeface="Verdana"/>
                <a:ea typeface="Verdana"/>
                <a:cs typeface="Verdana"/>
                <a:sym typeface="Verdana"/>
              </a:rPr>
              <a:t>1</a:t>
            </a:r>
            <a:r>
              <a:rPr lang="en-IN" sz="2400">
                <a:solidFill>
                  <a:srgbClr val="000000"/>
                </a:solidFill>
                <a:latin typeface="Verdana"/>
                <a:ea typeface="Verdana"/>
                <a:cs typeface="Verdana"/>
                <a:sym typeface="Verdana"/>
              </a:rPr>
              <a:t> = 1</a:t>
            </a:r>
            <a:endParaRPr sz="1800"/>
          </a:p>
          <a:p>
            <a:pPr indent="0" lvl="0" marL="0" marR="0" rtl="0" algn="l">
              <a:lnSpc>
                <a:spcPct val="100000"/>
              </a:lnSpc>
              <a:spcBef>
                <a:spcPts val="0"/>
              </a:spcBef>
              <a:spcAft>
                <a:spcPts val="0"/>
              </a:spcAft>
              <a:buNone/>
            </a:pPr>
            <a:r>
              <a:t/>
            </a:r>
            <a:endParaRPr sz="1800"/>
          </a:p>
          <a:p>
            <a:pPr indent="0" lvl="0" marL="0" marR="0" rtl="0" algn="l">
              <a:lnSpc>
                <a:spcPct val="100000"/>
              </a:lnSpc>
              <a:spcBef>
                <a:spcPts val="0"/>
              </a:spcBef>
              <a:spcAft>
                <a:spcPts val="0"/>
              </a:spcAft>
              <a:buNone/>
            </a:pPr>
            <a:r>
              <a:rPr lang="en-IN" sz="2400">
                <a:solidFill>
                  <a:srgbClr val="000000"/>
                </a:solidFill>
                <a:latin typeface="Verdana"/>
                <a:ea typeface="Verdana"/>
                <a:cs typeface="Verdana"/>
                <a:sym typeface="Verdana"/>
              </a:rPr>
              <a:t>Soln: … </a:t>
            </a:r>
            <a:endParaRPr sz="1800"/>
          </a:p>
          <a:p>
            <a:pPr indent="0" lvl="0" marL="0" marR="0" rtl="0" algn="l">
              <a:lnSpc>
                <a:spcPct val="100000"/>
              </a:lnSpc>
              <a:spcBef>
                <a:spcPts val="0"/>
              </a:spcBef>
              <a:spcAft>
                <a:spcPts val="0"/>
              </a:spcAft>
              <a:buNone/>
            </a:pPr>
            <a:r>
              <a:t/>
            </a:r>
            <a:endParaRPr sz="18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 name="Shape 136"/>
        <p:cNvGrpSpPr/>
        <p:nvPr/>
      </p:nvGrpSpPr>
      <p:grpSpPr>
        <a:xfrm>
          <a:off x="0" y="0"/>
          <a:ext cx="0" cy="0"/>
          <a:chOff x="0" y="0"/>
          <a:chExt cx="0" cy="0"/>
        </a:xfrm>
      </p:grpSpPr>
      <p:sp>
        <p:nvSpPr>
          <p:cNvPr id="137" name="Google Shape;137;p6"/>
          <p:cNvSpPr/>
          <p:nvPr/>
        </p:nvSpPr>
        <p:spPr>
          <a:xfrm>
            <a:off x="76680" y="0"/>
            <a:ext cx="8989560" cy="685692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None/>
            </a:pPr>
            <a:r>
              <a:rPr b="1" lang="en-IN" sz="2400">
                <a:solidFill>
                  <a:srgbClr val="000000"/>
                </a:solidFill>
                <a:latin typeface="Verdana"/>
                <a:ea typeface="Verdana"/>
                <a:cs typeface="Verdana"/>
                <a:sym typeface="Verdana"/>
              </a:rPr>
              <a:t>Why is mathematical induction a valid proof technique?</a:t>
            </a:r>
            <a:r>
              <a:rPr lang="en-IN" sz="2400">
                <a:solidFill>
                  <a:srgbClr val="000000"/>
                </a:solidFill>
                <a:latin typeface="Verdana"/>
                <a:ea typeface="Verdana"/>
                <a:cs typeface="Verdana"/>
                <a:sym typeface="Verdana"/>
              </a:rPr>
              <a:t> The well-ordering property as an axiom for the set of +ve integers states that every nonempty subset of the set of +ve integers has a least element. So, suppose we know that P(1) is true and P(k) → P(k+1) is true for all +ve integers k. To show that P(n) must be true for all +ve integers n, assume that there is at least one +ve integer for which P(n) is false. Then the set S of +ve integers for which P(n) is false is nonempty. Thus, by the well-ordering property, S has a least element, which will be denoted by m. We know that m cannot be 1, because P(1) is true. Because m is +ve and greater than 1, m−1 is a +ve integer. Furthermore, because m−1 is less than m, it is not in S, so P (m−1) must be true. Because the conditional statement P(m−1) → P(m) is also true, it must be the case that P(m) is true. This contradicts the choice of m. Hence, P(n) must be true for every positive integer n.</a:t>
            </a:r>
            <a:endParaRPr sz="1800"/>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2" name="Shape 412"/>
        <p:cNvGrpSpPr/>
        <p:nvPr/>
      </p:nvGrpSpPr>
      <p:grpSpPr>
        <a:xfrm>
          <a:off x="0" y="0"/>
          <a:ext cx="0" cy="0"/>
          <a:chOff x="0" y="0"/>
          <a:chExt cx="0" cy="0"/>
        </a:xfrm>
      </p:grpSpPr>
      <p:sp>
        <p:nvSpPr>
          <p:cNvPr id="413" name="Google Shape;413;p58"/>
          <p:cNvSpPr/>
          <p:nvPr/>
        </p:nvSpPr>
        <p:spPr>
          <a:xfrm>
            <a:off x="271080" y="271080"/>
            <a:ext cx="8596440" cy="592848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None/>
            </a:pPr>
            <a:r>
              <a:rPr lang="en-IN" sz="2400">
                <a:solidFill>
                  <a:srgbClr val="000000"/>
                </a:solidFill>
                <a:latin typeface="Verdana"/>
                <a:ea typeface="Verdana"/>
                <a:cs typeface="Verdana"/>
                <a:sym typeface="Verdana"/>
              </a:rPr>
              <a:t>Q: </a:t>
            </a:r>
            <a:r>
              <a:rPr lang="en-IN" sz="2400">
                <a:solidFill>
                  <a:srgbClr val="000000"/>
                </a:solidFill>
                <a:latin typeface="Arial"/>
                <a:ea typeface="Arial"/>
                <a:cs typeface="Arial"/>
                <a:sym typeface="Arial"/>
              </a:rPr>
              <a:t>Find the solution (closed form) of</a:t>
            </a:r>
            <a:r>
              <a:rPr lang="en-IN" sz="2400">
                <a:solidFill>
                  <a:srgbClr val="000000"/>
                </a:solidFill>
                <a:latin typeface="Verdana"/>
                <a:ea typeface="Verdana"/>
                <a:cs typeface="Verdana"/>
                <a:sym typeface="Verdana"/>
              </a:rPr>
              <a:t> f</a:t>
            </a:r>
            <a:r>
              <a:rPr baseline="-25000" lang="en-IN" sz="2400">
                <a:solidFill>
                  <a:srgbClr val="000000"/>
                </a:solidFill>
                <a:latin typeface="Verdana"/>
                <a:ea typeface="Verdana"/>
                <a:cs typeface="Verdana"/>
                <a:sym typeface="Verdana"/>
              </a:rPr>
              <a:t>n </a:t>
            </a:r>
            <a:r>
              <a:rPr lang="en-IN" sz="2400">
                <a:solidFill>
                  <a:srgbClr val="000000"/>
                </a:solidFill>
                <a:latin typeface="Verdana"/>
                <a:ea typeface="Verdana"/>
                <a:cs typeface="Verdana"/>
                <a:sym typeface="Verdana"/>
              </a:rPr>
              <a:t>= f</a:t>
            </a:r>
            <a:r>
              <a:rPr baseline="-25000" lang="en-IN" sz="2400">
                <a:solidFill>
                  <a:srgbClr val="000000"/>
                </a:solidFill>
                <a:latin typeface="Verdana"/>
                <a:ea typeface="Verdana"/>
                <a:cs typeface="Verdana"/>
                <a:sym typeface="Verdana"/>
              </a:rPr>
              <a:t>n-1</a:t>
            </a:r>
            <a:r>
              <a:rPr lang="en-IN" sz="2400">
                <a:solidFill>
                  <a:srgbClr val="000000"/>
                </a:solidFill>
                <a:latin typeface="Verdana"/>
                <a:ea typeface="Verdana"/>
                <a:cs typeface="Verdana"/>
                <a:sym typeface="Verdana"/>
              </a:rPr>
              <a:t> + f</a:t>
            </a:r>
            <a:r>
              <a:rPr baseline="-25000" lang="en-IN" sz="2400">
                <a:solidFill>
                  <a:srgbClr val="000000"/>
                </a:solidFill>
                <a:latin typeface="Verdana"/>
                <a:ea typeface="Verdana"/>
                <a:cs typeface="Verdana"/>
                <a:sym typeface="Verdana"/>
              </a:rPr>
              <a:t>n-2</a:t>
            </a:r>
            <a:endParaRPr sz="1800"/>
          </a:p>
          <a:p>
            <a:pPr indent="0" lvl="0" marL="0" marR="0" rtl="0" algn="l">
              <a:lnSpc>
                <a:spcPct val="100000"/>
              </a:lnSpc>
              <a:spcBef>
                <a:spcPts val="0"/>
              </a:spcBef>
              <a:spcAft>
                <a:spcPts val="0"/>
              </a:spcAft>
              <a:buNone/>
            </a:pPr>
            <a:r>
              <a:rPr lang="en-IN" sz="2400">
                <a:solidFill>
                  <a:srgbClr val="000000"/>
                </a:solidFill>
                <a:latin typeface="Verdana"/>
                <a:ea typeface="Verdana"/>
                <a:cs typeface="Verdana"/>
                <a:sym typeface="Verdana"/>
              </a:rPr>
              <a:t>where f</a:t>
            </a:r>
            <a:r>
              <a:rPr baseline="-25000" lang="en-IN" sz="2400">
                <a:solidFill>
                  <a:srgbClr val="000000"/>
                </a:solidFill>
                <a:latin typeface="Verdana"/>
                <a:ea typeface="Verdana"/>
                <a:cs typeface="Verdana"/>
                <a:sym typeface="Verdana"/>
              </a:rPr>
              <a:t>0</a:t>
            </a:r>
            <a:r>
              <a:rPr lang="en-IN" sz="2400">
                <a:solidFill>
                  <a:srgbClr val="000000"/>
                </a:solidFill>
                <a:latin typeface="Verdana"/>
                <a:ea typeface="Verdana"/>
                <a:cs typeface="Verdana"/>
                <a:sym typeface="Verdana"/>
              </a:rPr>
              <a:t> = 0, f</a:t>
            </a:r>
            <a:r>
              <a:rPr baseline="-25000" lang="en-IN" sz="2400">
                <a:solidFill>
                  <a:srgbClr val="000000"/>
                </a:solidFill>
                <a:latin typeface="Verdana"/>
                <a:ea typeface="Verdana"/>
                <a:cs typeface="Verdana"/>
                <a:sym typeface="Verdana"/>
              </a:rPr>
              <a:t>1</a:t>
            </a:r>
            <a:r>
              <a:rPr lang="en-IN" sz="2400">
                <a:solidFill>
                  <a:srgbClr val="000000"/>
                </a:solidFill>
                <a:latin typeface="Verdana"/>
                <a:ea typeface="Verdana"/>
                <a:cs typeface="Verdana"/>
                <a:sym typeface="Verdana"/>
              </a:rPr>
              <a:t> = 1</a:t>
            </a:r>
            <a:endParaRPr sz="1800"/>
          </a:p>
          <a:p>
            <a:pPr indent="0" lvl="0" marL="0" marR="0" rtl="0" algn="l">
              <a:lnSpc>
                <a:spcPct val="100000"/>
              </a:lnSpc>
              <a:spcBef>
                <a:spcPts val="0"/>
              </a:spcBef>
              <a:spcAft>
                <a:spcPts val="0"/>
              </a:spcAft>
              <a:buNone/>
            </a:pPr>
            <a:r>
              <a:t/>
            </a:r>
            <a:endParaRPr sz="1800"/>
          </a:p>
          <a:p>
            <a:pPr indent="0" lvl="0" marL="0" marR="0" rtl="0" algn="l">
              <a:lnSpc>
                <a:spcPct val="100000"/>
              </a:lnSpc>
              <a:spcBef>
                <a:spcPts val="0"/>
              </a:spcBef>
              <a:spcAft>
                <a:spcPts val="0"/>
              </a:spcAft>
              <a:buNone/>
            </a:pPr>
            <a:r>
              <a:t/>
            </a:r>
            <a:endParaRPr sz="1800"/>
          </a:p>
          <a:p>
            <a:pPr indent="0" lvl="0" marL="0" marR="0" rtl="0" algn="l">
              <a:lnSpc>
                <a:spcPct val="100000"/>
              </a:lnSpc>
              <a:spcBef>
                <a:spcPts val="0"/>
              </a:spcBef>
              <a:spcAft>
                <a:spcPts val="0"/>
              </a:spcAft>
              <a:buNone/>
            </a:pPr>
            <a:r>
              <a:t/>
            </a:r>
            <a:endParaRPr sz="1800"/>
          </a:p>
          <a:p>
            <a:pPr indent="0" lvl="0" marL="0" marR="0" rtl="0" algn="l">
              <a:lnSpc>
                <a:spcPct val="100000"/>
              </a:lnSpc>
              <a:spcBef>
                <a:spcPts val="0"/>
              </a:spcBef>
              <a:spcAft>
                <a:spcPts val="0"/>
              </a:spcAft>
              <a:buNone/>
            </a:pPr>
            <a:r>
              <a:rPr lang="en-IN" sz="2400">
                <a:solidFill>
                  <a:srgbClr val="000000"/>
                </a:solidFill>
                <a:latin typeface="Verdana"/>
                <a:ea typeface="Verdana"/>
                <a:cs typeface="Verdana"/>
                <a:sym typeface="Verdana"/>
              </a:rPr>
              <a:t>Soln: … </a:t>
            </a:r>
            <a:endParaRPr sz="1800"/>
          </a:p>
          <a:p>
            <a:pPr indent="0" lvl="0" marL="0" marR="0" rtl="0" algn="l">
              <a:lnSpc>
                <a:spcPct val="100000"/>
              </a:lnSpc>
              <a:spcBef>
                <a:spcPts val="0"/>
              </a:spcBef>
              <a:spcAft>
                <a:spcPts val="0"/>
              </a:spcAft>
              <a:buNone/>
            </a:pPr>
            <a:r>
              <a:t/>
            </a:r>
            <a:endParaRPr sz="1800"/>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7" name="Shape 417"/>
        <p:cNvGrpSpPr/>
        <p:nvPr/>
      </p:nvGrpSpPr>
      <p:grpSpPr>
        <a:xfrm>
          <a:off x="0" y="0"/>
          <a:ext cx="0" cy="0"/>
          <a:chOff x="0" y="0"/>
          <a:chExt cx="0" cy="0"/>
        </a:xfrm>
      </p:grpSpPr>
      <p:sp>
        <p:nvSpPr>
          <p:cNvPr id="418" name="Google Shape;418;p62"/>
          <p:cNvSpPr/>
          <p:nvPr/>
        </p:nvSpPr>
        <p:spPr>
          <a:xfrm>
            <a:off x="271080" y="271080"/>
            <a:ext cx="8596440" cy="592848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None/>
            </a:pPr>
            <a:r>
              <a:rPr lang="en-IN" sz="2400">
                <a:solidFill>
                  <a:srgbClr val="000000"/>
                </a:solidFill>
                <a:latin typeface="Arial"/>
                <a:ea typeface="Arial"/>
                <a:cs typeface="Arial"/>
                <a:sym typeface="Arial"/>
              </a:rPr>
              <a:t>Q: What is the solution (closed form) of </a:t>
            </a:r>
            <a:endParaRPr sz="1800"/>
          </a:p>
          <a:p>
            <a:pPr indent="0" lvl="0" marL="0" marR="0" rtl="0" algn="l">
              <a:lnSpc>
                <a:spcPct val="100000"/>
              </a:lnSpc>
              <a:spcBef>
                <a:spcPts val="0"/>
              </a:spcBef>
              <a:spcAft>
                <a:spcPts val="0"/>
              </a:spcAft>
              <a:buNone/>
            </a:pPr>
            <a:r>
              <a:rPr lang="en-IN" sz="2400">
                <a:solidFill>
                  <a:srgbClr val="000000"/>
                </a:solidFill>
                <a:latin typeface="Arial"/>
                <a:ea typeface="Arial"/>
                <a:cs typeface="Arial"/>
                <a:sym typeface="Arial"/>
              </a:rPr>
              <a:t>a</a:t>
            </a:r>
            <a:r>
              <a:rPr baseline="-25000" lang="en-IN" sz="2400">
                <a:solidFill>
                  <a:srgbClr val="000000"/>
                </a:solidFill>
                <a:latin typeface="Arial"/>
                <a:ea typeface="Arial"/>
                <a:cs typeface="Arial"/>
                <a:sym typeface="Arial"/>
              </a:rPr>
              <a:t>n</a:t>
            </a:r>
            <a:r>
              <a:rPr lang="en-IN" sz="2400">
                <a:solidFill>
                  <a:srgbClr val="000000"/>
                </a:solidFill>
                <a:latin typeface="Arial"/>
                <a:ea typeface="Arial"/>
                <a:cs typeface="Arial"/>
                <a:sym typeface="Arial"/>
              </a:rPr>
              <a:t> = 6a</a:t>
            </a:r>
            <a:r>
              <a:rPr baseline="-25000" lang="en-IN" sz="2400">
                <a:solidFill>
                  <a:srgbClr val="000000"/>
                </a:solidFill>
                <a:latin typeface="Arial"/>
                <a:ea typeface="Arial"/>
                <a:cs typeface="Arial"/>
                <a:sym typeface="Arial"/>
              </a:rPr>
              <a:t>n-1</a:t>
            </a:r>
            <a:r>
              <a:rPr lang="en-IN" sz="2400">
                <a:solidFill>
                  <a:srgbClr val="000000"/>
                </a:solidFill>
                <a:latin typeface="Arial"/>
                <a:ea typeface="Arial"/>
                <a:cs typeface="Arial"/>
                <a:sym typeface="Arial"/>
              </a:rPr>
              <a:t>- 9a</a:t>
            </a:r>
            <a:r>
              <a:rPr baseline="-25000" lang="en-IN" sz="2400">
                <a:solidFill>
                  <a:srgbClr val="000000"/>
                </a:solidFill>
                <a:latin typeface="Arial"/>
                <a:ea typeface="Arial"/>
                <a:cs typeface="Arial"/>
                <a:sym typeface="Arial"/>
              </a:rPr>
              <a:t>n-2 </a:t>
            </a:r>
            <a:r>
              <a:rPr lang="en-IN" sz="2400">
                <a:solidFill>
                  <a:srgbClr val="000000"/>
                </a:solidFill>
                <a:latin typeface="Arial"/>
                <a:ea typeface="Arial"/>
                <a:cs typeface="Arial"/>
                <a:sym typeface="Arial"/>
              </a:rPr>
              <a:t>where a</a:t>
            </a:r>
            <a:r>
              <a:rPr baseline="-25000" lang="en-IN" sz="2400">
                <a:solidFill>
                  <a:srgbClr val="000000"/>
                </a:solidFill>
                <a:latin typeface="Arial"/>
                <a:ea typeface="Arial"/>
                <a:cs typeface="Arial"/>
                <a:sym typeface="Arial"/>
              </a:rPr>
              <a:t>0</a:t>
            </a:r>
            <a:r>
              <a:rPr lang="en-IN" sz="2400">
                <a:solidFill>
                  <a:srgbClr val="000000"/>
                </a:solidFill>
                <a:latin typeface="Arial"/>
                <a:ea typeface="Arial"/>
                <a:cs typeface="Arial"/>
                <a:sym typeface="Arial"/>
              </a:rPr>
              <a:t> = 1, a</a:t>
            </a:r>
            <a:r>
              <a:rPr baseline="-25000" lang="en-IN" sz="2400">
                <a:solidFill>
                  <a:srgbClr val="000000"/>
                </a:solidFill>
                <a:latin typeface="Arial"/>
                <a:ea typeface="Arial"/>
                <a:cs typeface="Arial"/>
                <a:sym typeface="Arial"/>
              </a:rPr>
              <a:t>1</a:t>
            </a:r>
            <a:r>
              <a:rPr lang="en-IN" sz="2400">
                <a:solidFill>
                  <a:srgbClr val="000000"/>
                </a:solidFill>
                <a:latin typeface="Arial"/>
                <a:ea typeface="Arial"/>
                <a:cs typeface="Arial"/>
                <a:sym typeface="Arial"/>
              </a:rPr>
              <a:t> = 6</a:t>
            </a:r>
            <a:endParaRPr sz="1800"/>
          </a:p>
          <a:p>
            <a:pPr indent="0" lvl="0" marL="0" marR="0" rtl="0" algn="l">
              <a:lnSpc>
                <a:spcPct val="100000"/>
              </a:lnSpc>
              <a:spcBef>
                <a:spcPts val="0"/>
              </a:spcBef>
              <a:spcAft>
                <a:spcPts val="0"/>
              </a:spcAft>
              <a:buNone/>
            </a:pPr>
            <a:r>
              <a:t/>
            </a:r>
            <a:endParaRPr sz="1800"/>
          </a:p>
          <a:p>
            <a:pPr indent="0" lvl="0" marL="0" marR="0" rtl="0" algn="l">
              <a:lnSpc>
                <a:spcPct val="100000"/>
              </a:lnSpc>
              <a:spcBef>
                <a:spcPts val="0"/>
              </a:spcBef>
              <a:spcAft>
                <a:spcPts val="0"/>
              </a:spcAft>
              <a:buNone/>
            </a:pPr>
            <a:r>
              <a:rPr lang="en-IN" sz="2400">
                <a:solidFill>
                  <a:srgbClr val="000000"/>
                </a:solidFill>
                <a:latin typeface="Arial"/>
                <a:ea typeface="Arial"/>
                <a:cs typeface="Arial"/>
                <a:sym typeface="Arial"/>
              </a:rPr>
              <a:t>Soln: c</a:t>
            </a:r>
            <a:r>
              <a:rPr baseline="-25000" lang="en-IN" sz="2400">
                <a:solidFill>
                  <a:srgbClr val="000000"/>
                </a:solidFill>
                <a:latin typeface="Arial"/>
                <a:ea typeface="Arial"/>
                <a:cs typeface="Arial"/>
                <a:sym typeface="Arial"/>
              </a:rPr>
              <a:t>1</a:t>
            </a:r>
            <a:r>
              <a:rPr lang="en-IN" sz="2400">
                <a:solidFill>
                  <a:srgbClr val="000000"/>
                </a:solidFill>
                <a:latin typeface="Arial"/>
                <a:ea typeface="Arial"/>
                <a:cs typeface="Arial"/>
                <a:sym typeface="Arial"/>
              </a:rPr>
              <a:t>= 6, c</a:t>
            </a:r>
            <a:r>
              <a:rPr baseline="-25000" lang="en-IN" sz="2400">
                <a:solidFill>
                  <a:srgbClr val="000000"/>
                </a:solidFill>
                <a:latin typeface="Arial"/>
                <a:ea typeface="Arial"/>
                <a:cs typeface="Arial"/>
                <a:sym typeface="Arial"/>
              </a:rPr>
              <a:t>2 </a:t>
            </a:r>
            <a:r>
              <a:rPr lang="en-IN" sz="2400">
                <a:solidFill>
                  <a:srgbClr val="000000"/>
                </a:solidFill>
                <a:latin typeface="Arial"/>
                <a:ea typeface="Arial"/>
                <a:cs typeface="Arial"/>
                <a:sym typeface="Arial"/>
              </a:rPr>
              <a:t>= -9</a:t>
            </a:r>
            <a:endParaRPr sz="1800"/>
          </a:p>
          <a:p>
            <a:pPr indent="0" lvl="0" marL="0" marR="0" rtl="0" algn="l">
              <a:lnSpc>
                <a:spcPct val="100000"/>
              </a:lnSpc>
              <a:spcBef>
                <a:spcPts val="0"/>
              </a:spcBef>
              <a:spcAft>
                <a:spcPts val="0"/>
              </a:spcAft>
              <a:buNone/>
            </a:pPr>
            <a:r>
              <a:t/>
            </a:r>
            <a:endParaRPr sz="1800"/>
          </a:p>
          <a:p>
            <a:pPr indent="0" lvl="0" marL="0" marR="0" rtl="0" algn="l">
              <a:lnSpc>
                <a:spcPct val="100000"/>
              </a:lnSpc>
              <a:spcBef>
                <a:spcPts val="0"/>
              </a:spcBef>
              <a:spcAft>
                <a:spcPts val="0"/>
              </a:spcAft>
              <a:buNone/>
            </a:pPr>
            <a:r>
              <a:rPr lang="en-IN" sz="2400">
                <a:solidFill>
                  <a:srgbClr val="000000"/>
                </a:solidFill>
                <a:latin typeface="Arial"/>
                <a:ea typeface="Arial"/>
                <a:cs typeface="Arial"/>
                <a:sym typeface="Arial"/>
              </a:rPr>
              <a:t>r</a:t>
            </a:r>
            <a:r>
              <a:rPr baseline="30000" lang="en-IN" sz="2400">
                <a:solidFill>
                  <a:srgbClr val="000000"/>
                </a:solidFill>
                <a:latin typeface="Arial"/>
                <a:ea typeface="Arial"/>
                <a:cs typeface="Arial"/>
                <a:sym typeface="Arial"/>
              </a:rPr>
              <a:t>2</a:t>
            </a:r>
            <a:r>
              <a:rPr lang="en-IN" sz="2400">
                <a:solidFill>
                  <a:srgbClr val="000000"/>
                </a:solidFill>
                <a:latin typeface="Arial"/>
                <a:ea typeface="Arial"/>
                <a:cs typeface="Arial"/>
                <a:sym typeface="Arial"/>
              </a:rPr>
              <a:t> - 6r</a:t>
            </a:r>
            <a:r>
              <a:rPr baseline="-25000" lang="en-IN" sz="2400">
                <a:solidFill>
                  <a:srgbClr val="000000"/>
                </a:solidFill>
                <a:latin typeface="Arial"/>
                <a:ea typeface="Arial"/>
                <a:cs typeface="Arial"/>
                <a:sym typeface="Arial"/>
              </a:rPr>
              <a:t> </a:t>
            </a:r>
            <a:r>
              <a:rPr lang="en-IN" sz="2400">
                <a:solidFill>
                  <a:srgbClr val="000000"/>
                </a:solidFill>
                <a:latin typeface="Arial"/>
                <a:ea typeface="Arial"/>
                <a:cs typeface="Arial"/>
                <a:sym typeface="Arial"/>
              </a:rPr>
              <a:t>+ 9</a:t>
            </a:r>
            <a:r>
              <a:rPr baseline="-25000" lang="en-IN" sz="2400">
                <a:solidFill>
                  <a:srgbClr val="000000"/>
                </a:solidFill>
                <a:latin typeface="Arial"/>
                <a:ea typeface="Arial"/>
                <a:cs typeface="Arial"/>
                <a:sym typeface="Arial"/>
              </a:rPr>
              <a:t> </a:t>
            </a:r>
            <a:r>
              <a:rPr lang="en-IN" sz="2400">
                <a:solidFill>
                  <a:srgbClr val="000000"/>
                </a:solidFill>
                <a:latin typeface="Arial"/>
                <a:ea typeface="Arial"/>
                <a:cs typeface="Arial"/>
                <a:sym typeface="Arial"/>
              </a:rPr>
              <a:t>= (r-3)(r-3) = 0</a:t>
            </a:r>
            <a:endParaRPr sz="1800"/>
          </a:p>
          <a:p>
            <a:pPr indent="0" lvl="0" marL="0" marR="0" rtl="0" algn="l">
              <a:lnSpc>
                <a:spcPct val="100000"/>
              </a:lnSpc>
              <a:spcBef>
                <a:spcPts val="0"/>
              </a:spcBef>
              <a:spcAft>
                <a:spcPts val="0"/>
              </a:spcAft>
              <a:buNone/>
            </a:pPr>
            <a:r>
              <a:t/>
            </a:r>
            <a:endParaRPr sz="1800"/>
          </a:p>
          <a:p>
            <a:pPr indent="0" lvl="0" marL="0" marR="0" rtl="0" algn="l">
              <a:lnSpc>
                <a:spcPct val="100000"/>
              </a:lnSpc>
              <a:spcBef>
                <a:spcPts val="0"/>
              </a:spcBef>
              <a:spcAft>
                <a:spcPts val="0"/>
              </a:spcAft>
              <a:buNone/>
            </a:pPr>
            <a:r>
              <a:rPr lang="en-IN" sz="2400">
                <a:solidFill>
                  <a:srgbClr val="000000"/>
                </a:solidFill>
                <a:latin typeface="Arial"/>
                <a:ea typeface="Arial"/>
                <a:cs typeface="Arial"/>
                <a:sym typeface="Arial"/>
              </a:rPr>
              <a:t>r</a:t>
            </a:r>
            <a:r>
              <a:rPr baseline="-25000" lang="en-IN" sz="2400">
                <a:solidFill>
                  <a:srgbClr val="000000"/>
                </a:solidFill>
                <a:latin typeface="Arial"/>
                <a:ea typeface="Arial"/>
                <a:cs typeface="Arial"/>
                <a:sym typeface="Arial"/>
              </a:rPr>
              <a:t>1 </a:t>
            </a:r>
            <a:r>
              <a:rPr lang="en-IN" sz="2400">
                <a:solidFill>
                  <a:srgbClr val="000000"/>
                </a:solidFill>
                <a:latin typeface="Arial"/>
                <a:ea typeface="Arial"/>
                <a:cs typeface="Arial"/>
                <a:sym typeface="Arial"/>
              </a:rPr>
              <a:t>= 3, r</a:t>
            </a:r>
            <a:r>
              <a:rPr baseline="-25000" lang="en-IN" sz="2400">
                <a:solidFill>
                  <a:srgbClr val="000000"/>
                </a:solidFill>
                <a:latin typeface="Arial"/>
                <a:ea typeface="Arial"/>
                <a:cs typeface="Arial"/>
                <a:sym typeface="Arial"/>
              </a:rPr>
              <a:t>2 </a:t>
            </a:r>
            <a:r>
              <a:rPr lang="en-IN" sz="2400">
                <a:solidFill>
                  <a:srgbClr val="000000"/>
                </a:solidFill>
                <a:latin typeface="Arial"/>
                <a:ea typeface="Arial"/>
                <a:cs typeface="Arial"/>
                <a:sym typeface="Arial"/>
              </a:rPr>
              <a:t>= 3</a:t>
            </a:r>
            <a:endParaRPr sz="1800"/>
          </a:p>
          <a:p>
            <a:pPr indent="0" lvl="0" marL="0" marR="0" rtl="0" algn="l">
              <a:lnSpc>
                <a:spcPct val="100000"/>
              </a:lnSpc>
              <a:spcBef>
                <a:spcPts val="0"/>
              </a:spcBef>
              <a:spcAft>
                <a:spcPts val="0"/>
              </a:spcAft>
              <a:buNone/>
            </a:pPr>
            <a:r>
              <a:t/>
            </a:r>
            <a:endParaRPr sz="1800"/>
          </a:p>
          <a:p>
            <a:pPr indent="0" lvl="0" marL="0" marR="0" rtl="0" algn="l">
              <a:lnSpc>
                <a:spcPct val="100000"/>
              </a:lnSpc>
              <a:spcBef>
                <a:spcPts val="0"/>
              </a:spcBef>
              <a:spcAft>
                <a:spcPts val="0"/>
              </a:spcAft>
              <a:buNone/>
            </a:pPr>
            <a:r>
              <a:rPr lang="en-IN" sz="2400">
                <a:solidFill>
                  <a:srgbClr val="000000"/>
                </a:solidFill>
                <a:latin typeface="Arial"/>
                <a:ea typeface="Arial"/>
                <a:cs typeface="Arial"/>
                <a:sym typeface="Arial"/>
              </a:rPr>
              <a:t>but the roots are not distinct… </a:t>
            </a:r>
            <a:endParaRPr sz="1800"/>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2" name="Shape 422"/>
        <p:cNvGrpSpPr/>
        <p:nvPr/>
      </p:nvGrpSpPr>
      <p:grpSpPr>
        <a:xfrm>
          <a:off x="0" y="0"/>
          <a:ext cx="0" cy="0"/>
          <a:chOff x="0" y="0"/>
          <a:chExt cx="0" cy="0"/>
        </a:xfrm>
      </p:grpSpPr>
      <p:sp>
        <p:nvSpPr>
          <p:cNvPr id="423" name="Google Shape;423;p63"/>
          <p:cNvSpPr/>
          <p:nvPr/>
        </p:nvSpPr>
        <p:spPr>
          <a:xfrm>
            <a:off x="271080" y="271080"/>
            <a:ext cx="8596440" cy="5928480"/>
          </a:xfrm>
          <a:prstGeom prst="rect">
            <a:avLst/>
          </a:prstGeom>
          <a:noFill/>
          <a:ln>
            <a:noFill/>
          </a:ln>
        </p:spPr>
        <p:txBody>
          <a:bodyPr anchorCtr="0" anchor="t" bIns="91425" lIns="90000" spcFirstLastPara="1" rIns="90000" wrap="square" tIns="91425">
            <a:noAutofit/>
          </a:bodyPr>
          <a:lstStyle/>
          <a:p>
            <a:pPr indent="0" lvl="0" marL="0" marR="0" rtl="0" algn="l">
              <a:lnSpc>
                <a:spcPct val="150000"/>
              </a:lnSpc>
              <a:spcBef>
                <a:spcPts val="0"/>
              </a:spcBef>
              <a:spcAft>
                <a:spcPts val="0"/>
              </a:spcAft>
              <a:buNone/>
            </a:pPr>
            <a:r>
              <a:rPr b="1" lang="en-IN" sz="2400">
                <a:solidFill>
                  <a:srgbClr val="000000"/>
                </a:solidFill>
                <a:latin typeface="Arial"/>
                <a:ea typeface="Arial"/>
                <a:cs typeface="Arial"/>
                <a:sym typeface="Arial"/>
              </a:rPr>
              <a:t>Theorem 2</a:t>
            </a:r>
            <a:r>
              <a:rPr lang="en-IN" sz="2400">
                <a:solidFill>
                  <a:srgbClr val="000000"/>
                </a:solidFill>
                <a:latin typeface="Arial"/>
                <a:ea typeface="Arial"/>
                <a:cs typeface="Arial"/>
                <a:sym typeface="Arial"/>
              </a:rPr>
              <a:t> - For degree 2 and 1 root (multiplicity 2)</a:t>
            </a:r>
            <a:endParaRPr sz="1800"/>
          </a:p>
          <a:p>
            <a:pPr indent="0" lvl="0" marL="0" marR="0" rtl="0" algn="l">
              <a:lnSpc>
                <a:spcPct val="150000"/>
              </a:lnSpc>
              <a:spcBef>
                <a:spcPts val="0"/>
              </a:spcBef>
              <a:spcAft>
                <a:spcPts val="0"/>
              </a:spcAft>
              <a:buNone/>
            </a:pPr>
            <a:r>
              <a:rPr i="1" lang="en-IN" sz="2400">
                <a:solidFill>
                  <a:srgbClr val="000000"/>
                </a:solidFill>
                <a:latin typeface="Arial"/>
                <a:ea typeface="Arial"/>
                <a:cs typeface="Arial"/>
                <a:sym typeface="Arial"/>
              </a:rPr>
              <a:t>{a</a:t>
            </a:r>
            <a:r>
              <a:rPr baseline="-25000" i="1" lang="en-IN" sz="2400">
                <a:solidFill>
                  <a:srgbClr val="000000"/>
                </a:solidFill>
                <a:latin typeface="Arial"/>
                <a:ea typeface="Arial"/>
                <a:cs typeface="Arial"/>
                <a:sym typeface="Arial"/>
              </a:rPr>
              <a:t>n</a:t>
            </a:r>
            <a:r>
              <a:rPr i="1" lang="en-IN" sz="2400">
                <a:solidFill>
                  <a:srgbClr val="000000"/>
                </a:solidFill>
                <a:latin typeface="Arial"/>
                <a:ea typeface="Arial"/>
                <a:cs typeface="Arial"/>
                <a:sym typeface="Arial"/>
              </a:rPr>
              <a:t>} </a:t>
            </a:r>
            <a:r>
              <a:rPr lang="en-IN" sz="2400">
                <a:solidFill>
                  <a:srgbClr val="000000"/>
                </a:solidFill>
                <a:latin typeface="Arial"/>
                <a:ea typeface="Arial"/>
                <a:cs typeface="Arial"/>
                <a:sym typeface="Arial"/>
              </a:rPr>
              <a:t>is a solution of a</a:t>
            </a:r>
            <a:r>
              <a:rPr baseline="-25000" lang="en-IN" sz="2400">
                <a:solidFill>
                  <a:srgbClr val="000000"/>
                </a:solidFill>
                <a:latin typeface="Arial"/>
                <a:ea typeface="Arial"/>
                <a:cs typeface="Arial"/>
                <a:sym typeface="Arial"/>
              </a:rPr>
              <a:t>n </a:t>
            </a:r>
            <a:r>
              <a:rPr lang="en-IN" sz="2400">
                <a:solidFill>
                  <a:srgbClr val="000000"/>
                </a:solidFill>
                <a:latin typeface="Arial"/>
                <a:ea typeface="Arial"/>
                <a:cs typeface="Arial"/>
                <a:sym typeface="Arial"/>
              </a:rPr>
              <a:t>= c</a:t>
            </a:r>
            <a:r>
              <a:rPr baseline="-25000" lang="en-IN" sz="2400">
                <a:solidFill>
                  <a:srgbClr val="000000"/>
                </a:solidFill>
                <a:latin typeface="Arial"/>
                <a:ea typeface="Arial"/>
                <a:cs typeface="Arial"/>
                <a:sym typeface="Arial"/>
              </a:rPr>
              <a:t>1</a:t>
            </a:r>
            <a:r>
              <a:rPr lang="en-IN" sz="2400">
                <a:solidFill>
                  <a:srgbClr val="000000"/>
                </a:solidFill>
                <a:latin typeface="Arial"/>
                <a:ea typeface="Arial"/>
                <a:cs typeface="Arial"/>
                <a:sym typeface="Arial"/>
              </a:rPr>
              <a:t>a</a:t>
            </a:r>
            <a:r>
              <a:rPr baseline="-25000" lang="en-IN" sz="2400">
                <a:solidFill>
                  <a:srgbClr val="000000"/>
                </a:solidFill>
                <a:latin typeface="Arial"/>
                <a:ea typeface="Arial"/>
                <a:cs typeface="Arial"/>
                <a:sym typeface="Arial"/>
              </a:rPr>
              <a:t>n-1  </a:t>
            </a:r>
            <a:r>
              <a:rPr lang="en-IN" sz="2400">
                <a:solidFill>
                  <a:srgbClr val="000000"/>
                </a:solidFill>
                <a:latin typeface="Arial"/>
                <a:ea typeface="Arial"/>
                <a:cs typeface="Arial"/>
                <a:sym typeface="Arial"/>
              </a:rPr>
              <a:t>+  c</a:t>
            </a:r>
            <a:r>
              <a:rPr baseline="-25000" lang="en-IN" sz="2400">
                <a:solidFill>
                  <a:srgbClr val="000000"/>
                </a:solidFill>
                <a:latin typeface="Arial"/>
                <a:ea typeface="Arial"/>
                <a:cs typeface="Arial"/>
                <a:sym typeface="Arial"/>
              </a:rPr>
              <a:t>2</a:t>
            </a:r>
            <a:r>
              <a:rPr lang="en-IN" sz="2400">
                <a:solidFill>
                  <a:srgbClr val="000000"/>
                </a:solidFill>
                <a:latin typeface="Arial"/>
                <a:ea typeface="Arial"/>
                <a:cs typeface="Arial"/>
                <a:sym typeface="Arial"/>
              </a:rPr>
              <a:t>a</a:t>
            </a:r>
            <a:r>
              <a:rPr baseline="-25000" lang="en-IN" sz="2400">
                <a:solidFill>
                  <a:srgbClr val="000000"/>
                </a:solidFill>
                <a:latin typeface="Arial"/>
                <a:ea typeface="Arial"/>
                <a:cs typeface="Arial"/>
                <a:sym typeface="Arial"/>
              </a:rPr>
              <a:t>n-2</a:t>
            </a:r>
            <a:endParaRPr sz="1800"/>
          </a:p>
          <a:p>
            <a:pPr indent="0" lvl="0" marL="0" marR="0" rtl="0" algn="l">
              <a:lnSpc>
                <a:spcPct val="150000"/>
              </a:lnSpc>
              <a:spcBef>
                <a:spcPts val="0"/>
              </a:spcBef>
              <a:spcAft>
                <a:spcPts val="0"/>
              </a:spcAft>
              <a:buNone/>
            </a:pPr>
            <a:r>
              <a:rPr lang="en-IN" sz="2400">
                <a:solidFill>
                  <a:srgbClr val="000000"/>
                </a:solidFill>
                <a:latin typeface="Arial"/>
                <a:ea typeface="Arial"/>
                <a:cs typeface="Arial"/>
                <a:sym typeface="Arial"/>
              </a:rPr>
              <a:t>iff a</a:t>
            </a:r>
            <a:r>
              <a:rPr baseline="-25000" lang="en-IN" sz="2400">
                <a:solidFill>
                  <a:srgbClr val="000000"/>
                </a:solidFill>
                <a:latin typeface="Arial"/>
                <a:ea typeface="Arial"/>
                <a:cs typeface="Arial"/>
                <a:sym typeface="Arial"/>
              </a:rPr>
              <a:t>n </a:t>
            </a:r>
            <a:r>
              <a:rPr lang="en-IN" sz="2400">
                <a:solidFill>
                  <a:srgbClr val="000000"/>
                </a:solidFill>
                <a:latin typeface="Arial"/>
                <a:ea typeface="Arial"/>
                <a:cs typeface="Arial"/>
                <a:sym typeface="Arial"/>
              </a:rPr>
              <a:t>= </a:t>
            </a:r>
            <a:r>
              <a:rPr i="1" lang="en-IN" sz="2400">
                <a:solidFill>
                  <a:srgbClr val="000000"/>
                </a:solidFill>
                <a:latin typeface="Arial"/>
                <a:ea typeface="Arial"/>
                <a:cs typeface="Arial"/>
                <a:sym typeface="Arial"/>
              </a:rPr>
              <a:t>α</a:t>
            </a:r>
            <a:r>
              <a:rPr baseline="-25000" lang="en-IN" sz="2400">
                <a:solidFill>
                  <a:srgbClr val="000000"/>
                </a:solidFill>
                <a:latin typeface="Arial"/>
                <a:ea typeface="Arial"/>
                <a:cs typeface="Arial"/>
                <a:sym typeface="Arial"/>
              </a:rPr>
              <a:t>1</a:t>
            </a:r>
            <a:r>
              <a:rPr lang="en-IN" sz="2400">
                <a:solidFill>
                  <a:srgbClr val="000000"/>
                </a:solidFill>
                <a:latin typeface="Arial"/>
                <a:ea typeface="Arial"/>
                <a:cs typeface="Arial"/>
                <a:sym typeface="Arial"/>
              </a:rPr>
              <a:t>r</a:t>
            </a:r>
            <a:r>
              <a:rPr baseline="-25000" lang="en-IN" sz="2400">
                <a:solidFill>
                  <a:srgbClr val="000000"/>
                </a:solidFill>
                <a:latin typeface="Arial"/>
                <a:ea typeface="Arial"/>
                <a:cs typeface="Arial"/>
                <a:sym typeface="Arial"/>
              </a:rPr>
              <a:t>0</a:t>
            </a:r>
            <a:r>
              <a:rPr baseline="30000" lang="en-IN" sz="2400">
                <a:solidFill>
                  <a:srgbClr val="000000"/>
                </a:solidFill>
                <a:latin typeface="Arial"/>
                <a:ea typeface="Arial"/>
                <a:cs typeface="Arial"/>
                <a:sym typeface="Arial"/>
              </a:rPr>
              <a:t>n</a:t>
            </a:r>
            <a:r>
              <a:rPr baseline="-25000" lang="en-IN" sz="2400">
                <a:solidFill>
                  <a:srgbClr val="000000"/>
                </a:solidFill>
                <a:latin typeface="Arial"/>
                <a:ea typeface="Arial"/>
                <a:cs typeface="Arial"/>
                <a:sym typeface="Arial"/>
              </a:rPr>
              <a:t>  </a:t>
            </a:r>
            <a:r>
              <a:rPr lang="en-IN" sz="2400">
                <a:solidFill>
                  <a:srgbClr val="000000"/>
                </a:solidFill>
                <a:latin typeface="Arial"/>
                <a:ea typeface="Arial"/>
                <a:cs typeface="Arial"/>
                <a:sym typeface="Arial"/>
              </a:rPr>
              <a:t>+  </a:t>
            </a:r>
            <a:r>
              <a:rPr i="1" lang="en-IN" sz="2400">
                <a:solidFill>
                  <a:srgbClr val="000000"/>
                </a:solidFill>
                <a:latin typeface="Arial"/>
                <a:ea typeface="Arial"/>
                <a:cs typeface="Arial"/>
                <a:sym typeface="Arial"/>
              </a:rPr>
              <a:t>α</a:t>
            </a:r>
            <a:r>
              <a:rPr baseline="-25000" lang="en-IN" sz="2400">
                <a:solidFill>
                  <a:srgbClr val="000000"/>
                </a:solidFill>
                <a:latin typeface="Arial"/>
                <a:ea typeface="Arial"/>
                <a:cs typeface="Arial"/>
                <a:sym typeface="Arial"/>
              </a:rPr>
              <a:t>2</a:t>
            </a:r>
            <a:r>
              <a:rPr b="1" lang="en-IN" sz="2400">
                <a:solidFill>
                  <a:srgbClr val="000000"/>
                </a:solidFill>
                <a:latin typeface="Arial"/>
                <a:ea typeface="Arial"/>
                <a:cs typeface="Arial"/>
                <a:sym typeface="Arial"/>
              </a:rPr>
              <a:t>n</a:t>
            </a:r>
            <a:r>
              <a:rPr lang="en-IN" sz="2400">
                <a:solidFill>
                  <a:srgbClr val="000000"/>
                </a:solidFill>
                <a:latin typeface="Arial"/>
                <a:ea typeface="Arial"/>
                <a:cs typeface="Arial"/>
                <a:sym typeface="Arial"/>
              </a:rPr>
              <a:t>r</a:t>
            </a:r>
            <a:r>
              <a:rPr baseline="-25000" lang="en-IN" sz="2400">
                <a:solidFill>
                  <a:srgbClr val="000000"/>
                </a:solidFill>
                <a:latin typeface="Arial"/>
                <a:ea typeface="Arial"/>
                <a:cs typeface="Arial"/>
                <a:sym typeface="Arial"/>
              </a:rPr>
              <a:t>0</a:t>
            </a:r>
            <a:r>
              <a:rPr baseline="30000" lang="en-IN" sz="2400">
                <a:solidFill>
                  <a:srgbClr val="000000"/>
                </a:solidFill>
                <a:latin typeface="Arial"/>
                <a:ea typeface="Arial"/>
                <a:cs typeface="Arial"/>
                <a:sym typeface="Arial"/>
              </a:rPr>
              <a:t>n</a:t>
            </a:r>
            <a:r>
              <a:rPr baseline="-25000" lang="en-IN" sz="2400">
                <a:solidFill>
                  <a:srgbClr val="000000"/>
                </a:solidFill>
                <a:latin typeface="Arial"/>
                <a:ea typeface="Arial"/>
                <a:cs typeface="Arial"/>
                <a:sym typeface="Arial"/>
              </a:rPr>
              <a:t> </a:t>
            </a:r>
            <a:r>
              <a:rPr lang="en-IN" sz="2400">
                <a:solidFill>
                  <a:srgbClr val="000000"/>
                </a:solidFill>
                <a:latin typeface="Arial"/>
                <a:ea typeface="Arial"/>
                <a:cs typeface="Arial"/>
                <a:sym typeface="Arial"/>
              </a:rPr>
              <a:t>for n=0,1,2,..., </a:t>
            </a:r>
            <a:endParaRPr sz="1800"/>
          </a:p>
          <a:p>
            <a:pPr indent="0" lvl="0" marL="0" marR="0" rtl="0" algn="l">
              <a:lnSpc>
                <a:spcPct val="150000"/>
              </a:lnSpc>
              <a:spcBef>
                <a:spcPts val="0"/>
              </a:spcBef>
              <a:spcAft>
                <a:spcPts val="0"/>
              </a:spcAft>
              <a:buNone/>
            </a:pPr>
            <a:r>
              <a:rPr lang="en-IN" sz="2400">
                <a:solidFill>
                  <a:srgbClr val="000000"/>
                </a:solidFill>
                <a:latin typeface="Arial"/>
                <a:ea typeface="Arial"/>
                <a:cs typeface="Arial"/>
                <a:sym typeface="Arial"/>
              </a:rPr>
              <a:t>where r</a:t>
            </a:r>
            <a:r>
              <a:rPr baseline="30000" lang="en-IN" sz="2400">
                <a:solidFill>
                  <a:srgbClr val="000000"/>
                </a:solidFill>
                <a:latin typeface="Arial"/>
                <a:ea typeface="Arial"/>
                <a:cs typeface="Arial"/>
                <a:sym typeface="Arial"/>
              </a:rPr>
              <a:t>2</a:t>
            </a:r>
            <a:r>
              <a:rPr lang="en-IN" sz="2400">
                <a:solidFill>
                  <a:srgbClr val="000000"/>
                </a:solidFill>
                <a:latin typeface="Arial"/>
                <a:ea typeface="Arial"/>
                <a:cs typeface="Arial"/>
                <a:sym typeface="Arial"/>
              </a:rPr>
              <a:t> - c</a:t>
            </a:r>
            <a:r>
              <a:rPr baseline="-25000" lang="en-IN" sz="2400">
                <a:solidFill>
                  <a:srgbClr val="000000"/>
                </a:solidFill>
                <a:latin typeface="Arial"/>
                <a:ea typeface="Arial"/>
                <a:cs typeface="Arial"/>
                <a:sym typeface="Arial"/>
              </a:rPr>
              <a:t>1</a:t>
            </a:r>
            <a:r>
              <a:rPr lang="en-IN" sz="2400">
                <a:solidFill>
                  <a:srgbClr val="000000"/>
                </a:solidFill>
                <a:latin typeface="Arial"/>
                <a:ea typeface="Arial"/>
                <a:cs typeface="Arial"/>
                <a:sym typeface="Arial"/>
              </a:rPr>
              <a:t>r</a:t>
            </a:r>
            <a:r>
              <a:rPr baseline="-25000" lang="en-IN" sz="2400">
                <a:solidFill>
                  <a:srgbClr val="000000"/>
                </a:solidFill>
                <a:latin typeface="Arial"/>
                <a:ea typeface="Arial"/>
                <a:cs typeface="Arial"/>
                <a:sym typeface="Arial"/>
              </a:rPr>
              <a:t> </a:t>
            </a:r>
            <a:r>
              <a:rPr lang="en-IN" sz="2400">
                <a:solidFill>
                  <a:srgbClr val="000000"/>
                </a:solidFill>
                <a:latin typeface="Arial"/>
                <a:ea typeface="Arial"/>
                <a:cs typeface="Arial"/>
                <a:sym typeface="Arial"/>
              </a:rPr>
              <a:t>- c</a:t>
            </a:r>
            <a:r>
              <a:rPr baseline="-25000" lang="en-IN" sz="2400">
                <a:solidFill>
                  <a:srgbClr val="000000"/>
                </a:solidFill>
                <a:latin typeface="Arial"/>
                <a:ea typeface="Arial"/>
                <a:cs typeface="Arial"/>
                <a:sym typeface="Arial"/>
              </a:rPr>
              <a:t>2 </a:t>
            </a:r>
            <a:r>
              <a:rPr lang="en-IN" sz="2400">
                <a:solidFill>
                  <a:srgbClr val="000000"/>
                </a:solidFill>
                <a:latin typeface="Arial"/>
                <a:ea typeface="Arial"/>
                <a:cs typeface="Arial"/>
                <a:sym typeface="Arial"/>
              </a:rPr>
              <a:t>= 0 has one root r</a:t>
            </a:r>
            <a:r>
              <a:rPr baseline="-25000" lang="en-IN" sz="2400">
                <a:solidFill>
                  <a:srgbClr val="000000"/>
                </a:solidFill>
                <a:latin typeface="Arial"/>
                <a:ea typeface="Arial"/>
                <a:cs typeface="Arial"/>
                <a:sym typeface="Arial"/>
              </a:rPr>
              <a:t>0</a:t>
            </a:r>
            <a:r>
              <a:rPr lang="en-IN" sz="2400">
                <a:solidFill>
                  <a:srgbClr val="000000"/>
                </a:solidFill>
                <a:latin typeface="Arial"/>
                <a:ea typeface="Arial"/>
                <a:cs typeface="Arial"/>
                <a:sym typeface="Arial"/>
              </a:rPr>
              <a:t>, </a:t>
            </a:r>
            <a:endParaRPr sz="1800"/>
          </a:p>
          <a:p>
            <a:pPr indent="0" lvl="0" marL="0" marR="0" rtl="0" algn="l">
              <a:lnSpc>
                <a:spcPct val="150000"/>
              </a:lnSpc>
              <a:spcBef>
                <a:spcPts val="0"/>
              </a:spcBef>
              <a:spcAft>
                <a:spcPts val="0"/>
              </a:spcAft>
              <a:buNone/>
            </a:pPr>
            <a:r>
              <a:rPr lang="en-IN" sz="2400">
                <a:solidFill>
                  <a:srgbClr val="000000"/>
                </a:solidFill>
                <a:latin typeface="Arial"/>
                <a:ea typeface="Arial"/>
                <a:cs typeface="Arial"/>
                <a:sym typeface="Arial"/>
              </a:rPr>
              <a:t>with constants </a:t>
            </a:r>
            <a:r>
              <a:rPr i="1" lang="en-IN" sz="2400">
                <a:solidFill>
                  <a:srgbClr val="000000"/>
                </a:solidFill>
                <a:latin typeface="Arial"/>
                <a:ea typeface="Arial"/>
                <a:cs typeface="Arial"/>
                <a:sym typeface="Arial"/>
              </a:rPr>
              <a:t>α</a:t>
            </a:r>
            <a:r>
              <a:rPr baseline="-25000" lang="en-IN" sz="2400">
                <a:solidFill>
                  <a:srgbClr val="000000"/>
                </a:solidFill>
                <a:latin typeface="Arial"/>
                <a:ea typeface="Arial"/>
                <a:cs typeface="Arial"/>
                <a:sym typeface="Arial"/>
              </a:rPr>
              <a:t>1</a:t>
            </a:r>
            <a:r>
              <a:rPr lang="en-IN" sz="2400">
                <a:solidFill>
                  <a:srgbClr val="000000"/>
                </a:solidFill>
                <a:latin typeface="Arial"/>
                <a:ea typeface="Arial"/>
                <a:cs typeface="Arial"/>
                <a:sym typeface="Arial"/>
              </a:rPr>
              <a:t> and  </a:t>
            </a:r>
            <a:r>
              <a:rPr i="1" lang="en-IN" sz="2400">
                <a:solidFill>
                  <a:srgbClr val="000000"/>
                </a:solidFill>
                <a:latin typeface="Arial"/>
                <a:ea typeface="Arial"/>
                <a:cs typeface="Arial"/>
                <a:sym typeface="Arial"/>
              </a:rPr>
              <a:t>α</a:t>
            </a:r>
            <a:r>
              <a:rPr baseline="-25000" lang="en-IN" sz="2400">
                <a:solidFill>
                  <a:srgbClr val="000000"/>
                </a:solidFill>
                <a:latin typeface="Arial"/>
                <a:ea typeface="Arial"/>
                <a:cs typeface="Arial"/>
                <a:sym typeface="Arial"/>
              </a:rPr>
              <a:t>2</a:t>
            </a:r>
            <a:r>
              <a:rPr lang="en-IN" sz="2400">
                <a:solidFill>
                  <a:srgbClr val="000000"/>
                </a:solidFill>
                <a:latin typeface="Arial"/>
                <a:ea typeface="Arial"/>
                <a:cs typeface="Arial"/>
                <a:sym typeface="Arial"/>
              </a:rPr>
              <a:t>.</a:t>
            </a:r>
            <a:endParaRPr sz="1800"/>
          </a:p>
          <a:p>
            <a:pPr indent="0" lvl="0" marL="0" marR="0" rtl="0" algn="l">
              <a:lnSpc>
                <a:spcPct val="150000"/>
              </a:lnSpc>
              <a:spcBef>
                <a:spcPts val="0"/>
              </a:spcBef>
              <a:spcAft>
                <a:spcPts val="0"/>
              </a:spcAft>
              <a:buNone/>
            </a:pPr>
            <a:r>
              <a:t/>
            </a:r>
            <a:endParaRPr sz="1800"/>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7" name="Shape 427"/>
        <p:cNvGrpSpPr/>
        <p:nvPr/>
      </p:nvGrpSpPr>
      <p:grpSpPr>
        <a:xfrm>
          <a:off x="0" y="0"/>
          <a:ext cx="0" cy="0"/>
          <a:chOff x="0" y="0"/>
          <a:chExt cx="0" cy="0"/>
        </a:xfrm>
      </p:grpSpPr>
      <p:sp>
        <p:nvSpPr>
          <p:cNvPr id="428" name="Google Shape;428;p64"/>
          <p:cNvSpPr/>
          <p:nvPr/>
        </p:nvSpPr>
        <p:spPr>
          <a:xfrm>
            <a:off x="271080" y="271080"/>
            <a:ext cx="8596440" cy="5928480"/>
          </a:xfrm>
          <a:prstGeom prst="rect">
            <a:avLst/>
          </a:prstGeom>
          <a:noFill/>
          <a:ln>
            <a:noFill/>
          </a:ln>
        </p:spPr>
        <p:txBody>
          <a:bodyPr anchorCtr="0" anchor="t" bIns="91425" lIns="90000" spcFirstLastPara="1" rIns="90000" wrap="square" tIns="91425">
            <a:noAutofit/>
          </a:bodyPr>
          <a:lstStyle/>
          <a:p>
            <a:pPr indent="0" lvl="0" marL="0" marR="0" rtl="0" algn="l">
              <a:lnSpc>
                <a:spcPct val="150000"/>
              </a:lnSpc>
              <a:spcBef>
                <a:spcPts val="0"/>
              </a:spcBef>
              <a:spcAft>
                <a:spcPts val="0"/>
              </a:spcAft>
              <a:buNone/>
            </a:pPr>
            <a:r>
              <a:rPr lang="en-IN" sz="2400">
                <a:solidFill>
                  <a:srgbClr val="000000"/>
                </a:solidFill>
                <a:latin typeface="Arial"/>
                <a:ea typeface="Arial"/>
                <a:cs typeface="Arial"/>
                <a:sym typeface="Arial"/>
              </a:rPr>
              <a:t>Q: What is the solution (closed form) of </a:t>
            </a:r>
            <a:endParaRPr sz="1800"/>
          </a:p>
          <a:p>
            <a:pPr indent="0" lvl="0" marL="0" marR="0" rtl="0" algn="l">
              <a:lnSpc>
                <a:spcPct val="150000"/>
              </a:lnSpc>
              <a:spcBef>
                <a:spcPts val="0"/>
              </a:spcBef>
              <a:spcAft>
                <a:spcPts val="0"/>
              </a:spcAft>
              <a:buNone/>
            </a:pPr>
            <a:r>
              <a:rPr lang="en-IN" sz="2400">
                <a:solidFill>
                  <a:srgbClr val="000000"/>
                </a:solidFill>
                <a:latin typeface="Arial"/>
                <a:ea typeface="Arial"/>
                <a:cs typeface="Arial"/>
                <a:sym typeface="Arial"/>
              </a:rPr>
              <a:t>a</a:t>
            </a:r>
            <a:r>
              <a:rPr baseline="-25000" lang="en-IN" sz="2400">
                <a:solidFill>
                  <a:srgbClr val="000000"/>
                </a:solidFill>
                <a:latin typeface="Arial"/>
                <a:ea typeface="Arial"/>
                <a:cs typeface="Arial"/>
                <a:sym typeface="Arial"/>
              </a:rPr>
              <a:t>n</a:t>
            </a:r>
            <a:r>
              <a:rPr lang="en-IN" sz="2400">
                <a:solidFill>
                  <a:srgbClr val="000000"/>
                </a:solidFill>
                <a:latin typeface="Arial"/>
                <a:ea typeface="Arial"/>
                <a:cs typeface="Arial"/>
                <a:sym typeface="Arial"/>
              </a:rPr>
              <a:t> = 6a</a:t>
            </a:r>
            <a:r>
              <a:rPr baseline="-25000" lang="en-IN" sz="2400">
                <a:solidFill>
                  <a:srgbClr val="000000"/>
                </a:solidFill>
                <a:latin typeface="Arial"/>
                <a:ea typeface="Arial"/>
                <a:cs typeface="Arial"/>
                <a:sym typeface="Arial"/>
              </a:rPr>
              <a:t>n-1</a:t>
            </a:r>
            <a:r>
              <a:rPr lang="en-IN" sz="2400">
                <a:solidFill>
                  <a:srgbClr val="000000"/>
                </a:solidFill>
                <a:latin typeface="Arial"/>
                <a:ea typeface="Arial"/>
                <a:cs typeface="Arial"/>
                <a:sym typeface="Arial"/>
              </a:rPr>
              <a:t>- 9a</a:t>
            </a:r>
            <a:r>
              <a:rPr baseline="-25000" lang="en-IN" sz="2400">
                <a:solidFill>
                  <a:srgbClr val="000000"/>
                </a:solidFill>
                <a:latin typeface="Arial"/>
                <a:ea typeface="Arial"/>
                <a:cs typeface="Arial"/>
                <a:sym typeface="Arial"/>
              </a:rPr>
              <a:t>n-2 </a:t>
            </a:r>
            <a:r>
              <a:rPr lang="en-IN" sz="2400">
                <a:solidFill>
                  <a:srgbClr val="000000"/>
                </a:solidFill>
                <a:latin typeface="Arial"/>
                <a:ea typeface="Arial"/>
                <a:cs typeface="Arial"/>
                <a:sym typeface="Arial"/>
              </a:rPr>
              <a:t>where a</a:t>
            </a:r>
            <a:r>
              <a:rPr baseline="-25000" lang="en-IN" sz="2400">
                <a:solidFill>
                  <a:srgbClr val="000000"/>
                </a:solidFill>
                <a:latin typeface="Arial"/>
                <a:ea typeface="Arial"/>
                <a:cs typeface="Arial"/>
                <a:sym typeface="Arial"/>
              </a:rPr>
              <a:t>0</a:t>
            </a:r>
            <a:r>
              <a:rPr lang="en-IN" sz="2400">
                <a:solidFill>
                  <a:srgbClr val="000000"/>
                </a:solidFill>
                <a:latin typeface="Arial"/>
                <a:ea typeface="Arial"/>
                <a:cs typeface="Arial"/>
                <a:sym typeface="Arial"/>
              </a:rPr>
              <a:t> = 1, a</a:t>
            </a:r>
            <a:r>
              <a:rPr baseline="-25000" lang="en-IN" sz="2400">
                <a:solidFill>
                  <a:srgbClr val="000000"/>
                </a:solidFill>
                <a:latin typeface="Arial"/>
                <a:ea typeface="Arial"/>
                <a:cs typeface="Arial"/>
                <a:sym typeface="Arial"/>
              </a:rPr>
              <a:t>1</a:t>
            </a:r>
            <a:r>
              <a:rPr lang="en-IN" sz="2400">
                <a:solidFill>
                  <a:srgbClr val="000000"/>
                </a:solidFill>
                <a:latin typeface="Arial"/>
                <a:ea typeface="Arial"/>
                <a:cs typeface="Arial"/>
                <a:sym typeface="Arial"/>
              </a:rPr>
              <a:t> = 6</a:t>
            </a:r>
            <a:endParaRPr sz="1800"/>
          </a:p>
          <a:p>
            <a:pPr indent="0" lvl="0" marL="0" marR="0" rtl="0" algn="l">
              <a:lnSpc>
                <a:spcPct val="150000"/>
              </a:lnSpc>
              <a:spcBef>
                <a:spcPts val="0"/>
              </a:spcBef>
              <a:spcAft>
                <a:spcPts val="0"/>
              </a:spcAft>
              <a:buNone/>
            </a:pPr>
            <a:r>
              <a:rPr lang="en-IN" sz="2400">
                <a:solidFill>
                  <a:srgbClr val="000000"/>
                </a:solidFill>
                <a:latin typeface="Arial"/>
                <a:ea typeface="Arial"/>
                <a:cs typeface="Arial"/>
                <a:sym typeface="Arial"/>
              </a:rPr>
              <a:t>Soln: c</a:t>
            </a:r>
            <a:r>
              <a:rPr baseline="-25000" lang="en-IN" sz="2400">
                <a:solidFill>
                  <a:srgbClr val="000000"/>
                </a:solidFill>
                <a:latin typeface="Arial"/>
                <a:ea typeface="Arial"/>
                <a:cs typeface="Arial"/>
                <a:sym typeface="Arial"/>
              </a:rPr>
              <a:t>1</a:t>
            </a:r>
            <a:r>
              <a:rPr lang="en-IN" sz="2400">
                <a:solidFill>
                  <a:srgbClr val="000000"/>
                </a:solidFill>
                <a:latin typeface="Arial"/>
                <a:ea typeface="Arial"/>
                <a:cs typeface="Arial"/>
                <a:sym typeface="Arial"/>
              </a:rPr>
              <a:t>= 6, c</a:t>
            </a:r>
            <a:r>
              <a:rPr baseline="-25000" lang="en-IN" sz="2400">
                <a:solidFill>
                  <a:srgbClr val="000000"/>
                </a:solidFill>
                <a:latin typeface="Arial"/>
                <a:ea typeface="Arial"/>
                <a:cs typeface="Arial"/>
                <a:sym typeface="Arial"/>
              </a:rPr>
              <a:t>2 </a:t>
            </a:r>
            <a:r>
              <a:rPr lang="en-IN" sz="2400">
                <a:solidFill>
                  <a:srgbClr val="000000"/>
                </a:solidFill>
                <a:latin typeface="Arial"/>
                <a:ea typeface="Arial"/>
                <a:cs typeface="Arial"/>
                <a:sym typeface="Arial"/>
              </a:rPr>
              <a:t>= -9</a:t>
            </a:r>
            <a:endParaRPr sz="1800"/>
          </a:p>
          <a:p>
            <a:pPr indent="0" lvl="0" marL="0" marR="0" rtl="0" algn="l">
              <a:lnSpc>
                <a:spcPct val="150000"/>
              </a:lnSpc>
              <a:spcBef>
                <a:spcPts val="0"/>
              </a:spcBef>
              <a:spcAft>
                <a:spcPts val="0"/>
              </a:spcAft>
              <a:buNone/>
            </a:pPr>
            <a:r>
              <a:rPr lang="en-IN" sz="2400">
                <a:solidFill>
                  <a:srgbClr val="000000"/>
                </a:solidFill>
                <a:latin typeface="Arial"/>
                <a:ea typeface="Arial"/>
                <a:cs typeface="Arial"/>
                <a:sym typeface="Arial"/>
              </a:rPr>
              <a:t>r</a:t>
            </a:r>
            <a:r>
              <a:rPr baseline="30000" lang="en-IN" sz="2400">
                <a:solidFill>
                  <a:srgbClr val="000000"/>
                </a:solidFill>
                <a:latin typeface="Arial"/>
                <a:ea typeface="Arial"/>
                <a:cs typeface="Arial"/>
                <a:sym typeface="Arial"/>
              </a:rPr>
              <a:t>2</a:t>
            </a:r>
            <a:r>
              <a:rPr lang="en-IN" sz="2400">
                <a:solidFill>
                  <a:srgbClr val="000000"/>
                </a:solidFill>
                <a:latin typeface="Arial"/>
                <a:ea typeface="Arial"/>
                <a:cs typeface="Arial"/>
                <a:sym typeface="Arial"/>
              </a:rPr>
              <a:t> - 6r</a:t>
            </a:r>
            <a:r>
              <a:rPr baseline="-25000" lang="en-IN" sz="2400">
                <a:solidFill>
                  <a:srgbClr val="000000"/>
                </a:solidFill>
                <a:latin typeface="Arial"/>
                <a:ea typeface="Arial"/>
                <a:cs typeface="Arial"/>
                <a:sym typeface="Arial"/>
              </a:rPr>
              <a:t> </a:t>
            </a:r>
            <a:r>
              <a:rPr lang="en-IN" sz="2400">
                <a:solidFill>
                  <a:srgbClr val="000000"/>
                </a:solidFill>
                <a:latin typeface="Arial"/>
                <a:ea typeface="Arial"/>
                <a:cs typeface="Arial"/>
                <a:sym typeface="Arial"/>
              </a:rPr>
              <a:t>+ 9</a:t>
            </a:r>
            <a:r>
              <a:rPr baseline="-25000" lang="en-IN" sz="2400">
                <a:solidFill>
                  <a:srgbClr val="000000"/>
                </a:solidFill>
                <a:latin typeface="Arial"/>
                <a:ea typeface="Arial"/>
                <a:cs typeface="Arial"/>
                <a:sym typeface="Arial"/>
              </a:rPr>
              <a:t> </a:t>
            </a:r>
            <a:r>
              <a:rPr lang="en-IN" sz="2400">
                <a:solidFill>
                  <a:srgbClr val="000000"/>
                </a:solidFill>
                <a:latin typeface="Arial"/>
                <a:ea typeface="Arial"/>
                <a:cs typeface="Arial"/>
                <a:sym typeface="Arial"/>
              </a:rPr>
              <a:t>= (r-3)(r-3) = 0</a:t>
            </a:r>
            <a:endParaRPr sz="1800"/>
          </a:p>
          <a:p>
            <a:pPr indent="0" lvl="0" marL="0" marR="0" rtl="0" algn="l">
              <a:lnSpc>
                <a:spcPct val="150000"/>
              </a:lnSpc>
              <a:spcBef>
                <a:spcPts val="0"/>
              </a:spcBef>
              <a:spcAft>
                <a:spcPts val="0"/>
              </a:spcAft>
              <a:buNone/>
            </a:pPr>
            <a:r>
              <a:rPr lang="en-IN" sz="2400">
                <a:solidFill>
                  <a:srgbClr val="000000"/>
                </a:solidFill>
                <a:latin typeface="Arial"/>
                <a:ea typeface="Arial"/>
                <a:cs typeface="Arial"/>
                <a:sym typeface="Arial"/>
              </a:rPr>
              <a:t>r</a:t>
            </a:r>
            <a:r>
              <a:rPr baseline="-25000" lang="en-IN" sz="2400">
                <a:solidFill>
                  <a:srgbClr val="000000"/>
                </a:solidFill>
                <a:latin typeface="Arial"/>
                <a:ea typeface="Arial"/>
                <a:cs typeface="Arial"/>
                <a:sym typeface="Arial"/>
              </a:rPr>
              <a:t>0 </a:t>
            </a:r>
            <a:r>
              <a:rPr lang="en-IN" sz="2400">
                <a:solidFill>
                  <a:srgbClr val="000000"/>
                </a:solidFill>
                <a:latin typeface="Arial"/>
                <a:ea typeface="Arial"/>
                <a:cs typeface="Arial"/>
                <a:sym typeface="Arial"/>
              </a:rPr>
              <a:t>= 3</a:t>
            </a:r>
            <a:endParaRPr sz="1800"/>
          </a:p>
          <a:p>
            <a:pPr indent="0" lvl="0" marL="0" marR="0" rtl="0" algn="l">
              <a:lnSpc>
                <a:spcPct val="150000"/>
              </a:lnSpc>
              <a:spcBef>
                <a:spcPts val="0"/>
              </a:spcBef>
              <a:spcAft>
                <a:spcPts val="0"/>
              </a:spcAft>
              <a:buNone/>
            </a:pPr>
            <a:r>
              <a:rPr lang="en-IN" sz="2400">
                <a:solidFill>
                  <a:srgbClr val="000000"/>
                </a:solidFill>
                <a:latin typeface="Arial"/>
                <a:ea typeface="Arial"/>
                <a:cs typeface="Arial"/>
                <a:sym typeface="Arial"/>
              </a:rPr>
              <a:t>a</a:t>
            </a:r>
            <a:r>
              <a:rPr baseline="-25000" lang="en-IN" sz="2400">
                <a:solidFill>
                  <a:srgbClr val="000000"/>
                </a:solidFill>
                <a:latin typeface="Arial"/>
                <a:ea typeface="Arial"/>
                <a:cs typeface="Arial"/>
                <a:sym typeface="Arial"/>
              </a:rPr>
              <a:t>n </a:t>
            </a:r>
            <a:r>
              <a:rPr lang="en-IN" sz="2400">
                <a:solidFill>
                  <a:srgbClr val="000000"/>
                </a:solidFill>
                <a:latin typeface="Arial"/>
                <a:ea typeface="Arial"/>
                <a:cs typeface="Arial"/>
                <a:sym typeface="Arial"/>
              </a:rPr>
              <a:t>= </a:t>
            </a:r>
            <a:r>
              <a:rPr i="1" lang="en-IN" sz="2400">
                <a:solidFill>
                  <a:srgbClr val="000000"/>
                </a:solidFill>
                <a:latin typeface="Arial"/>
                <a:ea typeface="Arial"/>
                <a:cs typeface="Arial"/>
                <a:sym typeface="Arial"/>
              </a:rPr>
              <a:t>α</a:t>
            </a:r>
            <a:r>
              <a:rPr baseline="-25000" lang="en-IN" sz="2400">
                <a:solidFill>
                  <a:srgbClr val="000000"/>
                </a:solidFill>
                <a:latin typeface="Arial"/>
                <a:ea typeface="Arial"/>
                <a:cs typeface="Arial"/>
                <a:sym typeface="Arial"/>
              </a:rPr>
              <a:t>1</a:t>
            </a:r>
            <a:r>
              <a:rPr lang="en-IN" sz="2400">
                <a:solidFill>
                  <a:srgbClr val="000000"/>
                </a:solidFill>
                <a:latin typeface="Arial"/>
                <a:ea typeface="Arial"/>
                <a:cs typeface="Arial"/>
                <a:sym typeface="Arial"/>
              </a:rPr>
              <a:t>r</a:t>
            </a:r>
            <a:r>
              <a:rPr baseline="-25000" lang="en-IN" sz="2400">
                <a:solidFill>
                  <a:srgbClr val="000000"/>
                </a:solidFill>
                <a:latin typeface="Arial"/>
                <a:ea typeface="Arial"/>
                <a:cs typeface="Arial"/>
                <a:sym typeface="Arial"/>
              </a:rPr>
              <a:t>0</a:t>
            </a:r>
            <a:r>
              <a:rPr baseline="30000" lang="en-IN" sz="2400">
                <a:solidFill>
                  <a:srgbClr val="000000"/>
                </a:solidFill>
                <a:latin typeface="Arial"/>
                <a:ea typeface="Arial"/>
                <a:cs typeface="Arial"/>
                <a:sym typeface="Arial"/>
              </a:rPr>
              <a:t>n</a:t>
            </a:r>
            <a:r>
              <a:rPr baseline="-25000" lang="en-IN" sz="2400">
                <a:solidFill>
                  <a:srgbClr val="000000"/>
                </a:solidFill>
                <a:latin typeface="Arial"/>
                <a:ea typeface="Arial"/>
                <a:cs typeface="Arial"/>
                <a:sym typeface="Arial"/>
              </a:rPr>
              <a:t> </a:t>
            </a:r>
            <a:r>
              <a:rPr lang="en-IN" sz="2400">
                <a:solidFill>
                  <a:srgbClr val="000000"/>
                </a:solidFill>
                <a:latin typeface="Arial"/>
                <a:ea typeface="Arial"/>
                <a:cs typeface="Arial"/>
                <a:sym typeface="Arial"/>
              </a:rPr>
              <a:t>+ </a:t>
            </a:r>
            <a:r>
              <a:rPr i="1" lang="en-IN" sz="2400">
                <a:solidFill>
                  <a:srgbClr val="000000"/>
                </a:solidFill>
                <a:latin typeface="Arial"/>
                <a:ea typeface="Arial"/>
                <a:cs typeface="Arial"/>
                <a:sym typeface="Arial"/>
              </a:rPr>
              <a:t>α</a:t>
            </a:r>
            <a:r>
              <a:rPr baseline="-25000" lang="en-IN" sz="2400">
                <a:solidFill>
                  <a:srgbClr val="000000"/>
                </a:solidFill>
                <a:latin typeface="Arial"/>
                <a:ea typeface="Arial"/>
                <a:cs typeface="Arial"/>
                <a:sym typeface="Arial"/>
              </a:rPr>
              <a:t>2</a:t>
            </a:r>
            <a:r>
              <a:rPr lang="en-IN" sz="2400">
                <a:solidFill>
                  <a:srgbClr val="000000"/>
                </a:solidFill>
                <a:latin typeface="Arial"/>
                <a:ea typeface="Arial"/>
                <a:cs typeface="Arial"/>
                <a:sym typeface="Arial"/>
              </a:rPr>
              <a:t>nr</a:t>
            </a:r>
            <a:r>
              <a:rPr baseline="-25000" lang="en-IN" sz="2400">
                <a:solidFill>
                  <a:srgbClr val="000000"/>
                </a:solidFill>
                <a:latin typeface="Arial"/>
                <a:ea typeface="Arial"/>
                <a:cs typeface="Arial"/>
                <a:sym typeface="Arial"/>
              </a:rPr>
              <a:t>0</a:t>
            </a:r>
            <a:r>
              <a:rPr baseline="30000" lang="en-IN" sz="2400">
                <a:solidFill>
                  <a:srgbClr val="000000"/>
                </a:solidFill>
                <a:latin typeface="Arial"/>
                <a:ea typeface="Arial"/>
                <a:cs typeface="Arial"/>
                <a:sym typeface="Arial"/>
              </a:rPr>
              <a:t>n</a:t>
            </a:r>
            <a:r>
              <a:rPr baseline="-25000" lang="en-IN" sz="2400">
                <a:solidFill>
                  <a:srgbClr val="000000"/>
                </a:solidFill>
                <a:latin typeface="Arial"/>
                <a:ea typeface="Arial"/>
                <a:cs typeface="Arial"/>
                <a:sym typeface="Arial"/>
              </a:rPr>
              <a:t> </a:t>
            </a:r>
            <a:r>
              <a:rPr lang="en-IN" sz="2400">
                <a:solidFill>
                  <a:srgbClr val="000000"/>
                </a:solidFill>
                <a:latin typeface="Arial"/>
                <a:ea typeface="Arial"/>
                <a:cs typeface="Arial"/>
                <a:sym typeface="Arial"/>
              </a:rPr>
              <a:t>= </a:t>
            </a:r>
            <a:r>
              <a:rPr i="1" lang="en-IN" sz="2400">
                <a:solidFill>
                  <a:srgbClr val="000000"/>
                </a:solidFill>
                <a:latin typeface="Arial"/>
                <a:ea typeface="Arial"/>
                <a:cs typeface="Arial"/>
                <a:sym typeface="Arial"/>
              </a:rPr>
              <a:t>α</a:t>
            </a:r>
            <a:r>
              <a:rPr baseline="-25000" lang="en-IN" sz="2400">
                <a:solidFill>
                  <a:srgbClr val="000000"/>
                </a:solidFill>
                <a:latin typeface="Arial"/>
                <a:ea typeface="Arial"/>
                <a:cs typeface="Arial"/>
                <a:sym typeface="Arial"/>
              </a:rPr>
              <a:t>1</a:t>
            </a:r>
            <a:r>
              <a:rPr lang="en-IN" sz="2400">
                <a:solidFill>
                  <a:srgbClr val="000000"/>
                </a:solidFill>
                <a:latin typeface="Arial"/>
                <a:ea typeface="Arial"/>
                <a:cs typeface="Arial"/>
                <a:sym typeface="Arial"/>
              </a:rPr>
              <a:t>3</a:t>
            </a:r>
            <a:r>
              <a:rPr baseline="30000" lang="en-IN" sz="2400">
                <a:solidFill>
                  <a:srgbClr val="000000"/>
                </a:solidFill>
                <a:latin typeface="Arial"/>
                <a:ea typeface="Arial"/>
                <a:cs typeface="Arial"/>
                <a:sym typeface="Arial"/>
              </a:rPr>
              <a:t>n</a:t>
            </a:r>
            <a:r>
              <a:rPr baseline="-25000" lang="en-IN" sz="2400">
                <a:solidFill>
                  <a:srgbClr val="000000"/>
                </a:solidFill>
                <a:latin typeface="Arial"/>
                <a:ea typeface="Arial"/>
                <a:cs typeface="Arial"/>
                <a:sym typeface="Arial"/>
              </a:rPr>
              <a:t> </a:t>
            </a:r>
            <a:r>
              <a:rPr lang="en-IN" sz="2400">
                <a:solidFill>
                  <a:srgbClr val="000000"/>
                </a:solidFill>
                <a:latin typeface="Arial"/>
                <a:ea typeface="Arial"/>
                <a:cs typeface="Arial"/>
                <a:sym typeface="Arial"/>
              </a:rPr>
              <a:t>+ </a:t>
            </a:r>
            <a:r>
              <a:rPr i="1" lang="en-IN" sz="2400">
                <a:solidFill>
                  <a:srgbClr val="000000"/>
                </a:solidFill>
                <a:latin typeface="Arial"/>
                <a:ea typeface="Arial"/>
                <a:cs typeface="Arial"/>
                <a:sym typeface="Arial"/>
              </a:rPr>
              <a:t>α</a:t>
            </a:r>
            <a:r>
              <a:rPr baseline="-25000" lang="en-IN" sz="2400">
                <a:solidFill>
                  <a:srgbClr val="000000"/>
                </a:solidFill>
                <a:latin typeface="Arial"/>
                <a:ea typeface="Arial"/>
                <a:cs typeface="Arial"/>
                <a:sym typeface="Arial"/>
              </a:rPr>
              <a:t>2</a:t>
            </a:r>
            <a:r>
              <a:rPr lang="en-IN" sz="2400">
                <a:solidFill>
                  <a:srgbClr val="000000"/>
                </a:solidFill>
                <a:latin typeface="Arial"/>
                <a:ea typeface="Arial"/>
                <a:cs typeface="Arial"/>
                <a:sym typeface="Arial"/>
              </a:rPr>
              <a:t>n3</a:t>
            </a:r>
            <a:r>
              <a:rPr baseline="30000" lang="en-IN" sz="2400">
                <a:solidFill>
                  <a:srgbClr val="000000"/>
                </a:solidFill>
                <a:latin typeface="Arial"/>
                <a:ea typeface="Arial"/>
                <a:cs typeface="Arial"/>
                <a:sym typeface="Arial"/>
              </a:rPr>
              <a:t>n</a:t>
            </a:r>
            <a:endParaRPr sz="1800"/>
          </a:p>
          <a:p>
            <a:pPr indent="0" lvl="0" marL="0" marR="0" rtl="0" algn="l">
              <a:lnSpc>
                <a:spcPct val="150000"/>
              </a:lnSpc>
              <a:spcBef>
                <a:spcPts val="0"/>
              </a:spcBef>
              <a:spcAft>
                <a:spcPts val="0"/>
              </a:spcAft>
              <a:buNone/>
            </a:pPr>
            <a:r>
              <a:rPr lang="en-IN" sz="2400">
                <a:solidFill>
                  <a:srgbClr val="000000"/>
                </a:solidFill>
                <a:latin typeface="Arial"/>
                <a:ea typeface="Arial"/>
                <a:cs typeface="Arial"/>
                <a:sym typeface="Arial"/>
              </a:rPr>
              <a:t>for constants </a:t>
            </a:r>
            <a:r>
              <a:rPr i="1" lang="en-IN" sz="2400">
                <a:solidFill>
                  <a:srgbClr val="000000"/>
                </a:solidFill>
                <a:latin typeface="Arial"/>
                <a:ea typeface="Arial"/>
                <a:cs typeface="Arial"/>
                <a:sym typeface="Arial"/>
              </a:rPr>
              <a:t>α</a:t>
            </a:r>
            <a:r>
              <a:rPr baseline="-25000" lang="en-IN" sz="2400">
                <a:solidFill>
                  <a:srgbClr val="000000"/>
                </a:solidFill>
                <a:latin typeface="Arial"/>
                <a:ea typeface="Arial"/>
                <a:cs typeface="Arial"/>
                <a:sym typeface="Arial"/>
              </a:rPr>
              <a:t>1</a:t>
            </a:r>
            <a:r>
              <a:rPr lang="en-IN" sz="2400">
                <a:solidFill>
                  <a:srgbClr val="000000"/>
                </a:solidFill>
                <a:latin typeface="Arial"/>
                <a:ea typeface="Arial"/>
                <a:cs typeface="Arial"/>
                <a:sym typeface="Arial"/>
              </a:rPr>
              <a:t> and  </a:t>
            </a:r>
            <a:r>
              <a:rPr i="1" lang="en-IN" sz="2400">
                <a:solidFill>
                  <a:srgbClr val="000000"/>
                </a:solidFill>
                <a:latin typeface="Arial"/>
                <a:ea typeface="Arial"/>
                <a:cs typeface="Arial"/>
                <a:sym typeface="Arial"/>
              </a:rPr>
              <a:t>α</a:t>
            </a:r>
            <a:r>
              <a:rPr baseline="-25000" lang="en-IN" sz="2400">
                <a:solidFill>
                  <a:srgbClr val="000000"/>
                </a:solidFill>
                <a:latin typeface="Arial"/>
                <a:ea typeface="Arial"/>
                <a:cs typeface="Arial"/>
                <a:sym typeface="Arial"/>
              </a:rPr>
              <a:t>2</a:t>
            </a:r>
            <a:endParaRPr sz="1800"/>
          </a:p>
          <a:p>
            <a:pPr indent="0" lvl="0" marL="0" marR="0" rtl="0" algn="l">
              <a:lnSpc>
                <a:spcPct val="150000"/>
              </a:lnSpc>
              <a:spcBef>
                <a:spcPts val="0"/>
              </a:spcBef>
              <a:spcAft>
                <a:spcPts val="0"/>
              </a:spcAft>
              <a:buNone/>
            </a:pPr>
            <a:r>
              <a:rPr lang="en-IN" sz="2400">
                <a:solidFill>
                  <a:srgbClr val="000000"/>
                </a:solidFill>
                <a:latin typeface="Arial"/>
                <a:ea typeface="Arial"/>
                <a:cs typeface="Arial"/>
                <a:sym typeface="Arial"/>
              </a:rPr>
              <a:t>a</a:t>
            </a:r>
            <a:r>
              <a:rPr baseline="-25000" lang="en-IN" sz="2400">
                <a:solidFill>
                  <a:srgbClr val="000000"/>
                </a:solidFill>
                <a:latin typeface="Arial"/>
                <a:ea typeface="Arial"/>
                <a:cs typeface="Arial"/>
                <a:sym typeface="Arial"/>
              </a:rPr>
              <a:t>n </a:t>
            </a:r>
            <a:r>
              <a:rPr lang="en-IN" sz="2400">
                <a:solidFill>
                  <a:srgbClr val="000000"/>
                </a:solidFill>
                <a:latin typeface="Arial"/>
                <a:ea typeface="Arial"/>
                <a:cs typeface="Arial"/>
                <a:sym typeface="Arial"/>
              </a:rPr>
              <a:t>= </a:t>
            </a:r>
            <a:r>
              <a:rPr i="1" lang="en-IN" sz="2400">
                <a:solidFill>
                  <a:srgbClr val="000000"/>
                </a:solidFill>
                <a:latin typeface="Arial"/>
                <a:ea typeface="Arial"/>
                <a:cs typeface="Arial"/>
                <a:sym typeface="Arial"/>
              </a:rPr>
              <a:t>α</a:t>
            </a:r>
            <a:r>
              <a:rPr baseline="-25000" lang="en-IN" sz="2400">
                <a:solidFill>
                  <a:srgbClr val="000000"/>
                </a:solidFill>
                <a:latin typeface="Arial"/>
                <a:ea typeface="Arial"/>
                <a:cs typeface="Arial"/>
                <a:sym typeface="Arial"/>
              </a:rPr>
              <a:t>1</a:t>
            </a:r>
            <a:r>
              <a:rPr lang="en-IN" sz="2400">
                <a:solidFill>
                  <a:srgbClr val="000000"/>
                </a:solidFill>
                <a:latin typeface="Arial"/>
                <a:ea typeface="Arial"/>
                <a:cs typeface="Arial"/>
                <a:sym typeface="Arial"/>
              </a:rPr>
              <a:t>r</a:t>
            </a:r>
            <a:r>
              <a:rPr baseline="-25000" lang="en-IN" sz="2400">
                <a:solidFill>
                  <a:srgbClr val="000000"/>
                </a:solidFill>
                <a:latin typeface="Arial"/>
                <a:ea typeface="Arial"/>
                <a:cs typeface="Arial"/>
                <a:sym typeface="Arial"/>
              </a:rPr>
              <a:t>0</a:t>
            </a:r>
            <a:r>
              <a:rPr baseline="30000" lang="en-IN" sz="2400">
                <a:solidFill>
                  <a:srgbClr val="000000"/>
                </a:solidFill>
                <a:latin typeface="Arial"/>
                <a:ea typeface="Arial"/>
                <a:cs typeface="Arial"/>
                <a:sym typeface="Arial"/>
              </a:rPr>
              <a:t>n</a:t>
            </a:r>
            <a:r>
              <a:rPr baseline="-25000" lang="en-IN" sz="2400">
                <a:solidFill>
                  <a:srgbClr val="000000"/>
                </a:solidFill>
                <a:latin typeface="Arial"/>
                <a:ea typeface="Arial"/>
                <a:cs typeface="Arial"/>
                <a:sym typeface="Arial"/>
              </a:rPr>
              <a:t> </a:t>
            </a:r>
            <a:r>
              <a:rPr lang="en-IN" sz="2400">
                <a:solidFill>
                  <a:srgbClr val="000000"/>
                </a:solidFill>
                <a:latin typeface="Arial"/>
                <a:ea typeface="Arial"/>
                <a:cs typeface="Arial"/>
                <a:sym typeface="Arial"/>
              </a:rPr>
              <a:t>+ </a:t>
            </a:r>
            <a:r>
              <a:rPr i="1" lang="en-IN" sz="2400">
                <a:solidFill>
                  <a:srgbClr val="000000"/>
                </a:solidFill>
                <a:latin typeface="Arial"/>
                <a:ea typeface="Arial"/>
                <a:cs typeface="Arial"/>
                <a:sym typeface="Arial"/>
              </a:rPr>
              <a:t>α</a:t>
            </a:r>
            <a:r>
              <a:rPr baseline="-25000" lang="en-IN" sz="2400">
                <a:solidFill>
                  <a:srgbClr val="000000"/>
                </a:solidFill>
                <a:latin typeface="Arial"/>
                <a:ea typeface="Arial"/>
                <a:cs typeface="Arial"/>
                <a:sym typeface="Arial"/>
              </a:rPr>
              <a:t>2</a:t>
            </a:r>
            <a:r>
              <a:rPr lang="en-IN" sz="2400">
                <a:solidFill>
                  <a:srgbClr val="000000"/>
                </a:solidFill>
                <a:latin typeface="Arial"/>
                <a:ea typeface="Arial"/>
                <a:cs typeface="Arial"/>
                <a:sym typeface="Arial"/>
              </a:rPr>
              <a:t>nr</a:t>
            </a:r>
            <a:r>
              <a:rPr baseline="-25000" lang="en-IN" sz="2400">
                <a:solidFill>
                  <a:srgbClr val="000000"/>
                </a:solidFill>
                <a:latin typeface="Arial"/>
                <a:ea typeface="Arial"/>
                <a:cs typeface="Arial"/>
                <a:sym typeface="Arial"/>
              </a:rPr>
              <a:t>0</a:t>
            </a:r>
            <a:r>
              <a:rPr baseline="30000" lang="en-IN" sz="2400">
                <a:solidFill>
                  <a:srgbClr val="000000"/>
                </a:solidFill>
                <a:latin typeface="Arial"/>
                <a:ea typeface="Arial"/>
                <a:cs typeface="Arial"/>
                <a:sym typeface="Arial"/>
              </a:rPr>
              <a:t>n</a:t>
            </a:r>
            <a:r>
              <a:rPr baseline="-25000" lang="en-IN" sz="2400">
                <a:solidFill>
                  <a:srgbClr val="000000"/>
                </a:solidFill>
                <a:latin typeface="Arial"/>
                <a:ea typeface="Arial"/>
                <a:cs typeface="Arial"/>
                <a:sym typeface="Arial"/>
              </a:rPr>
              <a:t> </a:t>
            </a:r>
            <a:endParaRPr sz="1800"/>
          </a:p>
          <a:p>
            <a:pPr indent="0" lvl="0" marL="0" marR="0" rtl="0" algn="l">
              <a:lnSpc>
                <a:spcPct val="150000"/>
              </a:lnSpc>
              <a:spcBef>
                <a:spcPts val="0"/>
              </a:spcBef>
              <a:spcAft>
                <a:spcPts val="0"/>
              </a:spcAft>
              <a:buNone/>
            </a:pPr>
            <a:r>
              <a:rPr lang="en-IN" sz="2400">
                <a:solidFill>
                  <a:srgbClr val="000000"/>
                </a:solidFill>
                <a:latin typeface="Arial"/>
                <a:ea typeface="Arial"/>
                <a:cs typeface="Arial"/>
                <a:sym typeface="Arial"/>
              </a:rPr>
              <a:t>   = </a:t>
            </a:r>
            <a:r>
              <a:rPr i="1" lang="en-IN" sz="2400">
                <a:solidFill>
                  <a:srgbClr val="000000"/>
                </a:solidFill>
                <a:latin typeface="Arial"/>
                <a:ea typeface="Arial"/>
                <a:cs typeface="Arial"/>
                <a:sym typeface="Arial"/>
              </a:rPr>
              <a:t>α</a:t>
            </a:r>
            <a:r>
              <a:rPr baseline="-25000" lang="en-IN" sz="2400">
                <a:solidFill>
                  <a:srgbClr val="000000"/>
                </a:solidFill>
                <a:latin typeface="Arial"/>
                <a:ea typeface="Arial"/>
                <a:cs typeface="Arial"/>
                <a:sym typeface="Arial"/>
              </a:rPr>
              <a:t>1</a:t>
            </a:r>
            <a:r>
              <a:rPr lang="en-IN" sz="2400">
                <a:solidFill>
                  <a:srgbClr val="000000"/>
                </a:solidFill>
                <a:latin typeface="Arial"/>
                <a:ea typeface="Arial"/>
                <a:cs typeface="Arial"/>
                <a:sym typeface="Arial"/>
              </a:rPr>
              <a:t>3</a:t>
            </a:r>
            <a:r>
              <a:rPr baseline="30000" lang="en-IN" sz="2400">
                <a:solidFill>
                  <a:srgbClr val="000000"/>
                </a:solidFill>
                <a:latin typeface="Arial"/>
                <a:ea typeface="Arial"/>
                <a:cs typeface="Arial"/>
                <a:sym typeface="Arial"/>
              </a:rPr>
              <a:t>n</a:t>
            </a:r>
            <a:r>
              <a:rPr baseline="-25000" lang="en-IN" sz="2400">
                <a:solidFill>
                  <a:srgbClr val="000000"/>
                </a:solidFill>
                <a:latin typeface="Arial"/>
                <a:ea typeface="Arial"/>
                <a:cs typeface="Arial"/>
                <a:sym typeface="Arial"/>
              </a:rPr>
              <a:t> </a:t>
            </a:r>
            <a:r>
              <a:rPr lang="en-IN" sz="2400">
                <a:solidFill>
                  <a:srgbClr val="000000"/>
                </a:solidFill>
                <a:latin typeface="Arial"/>
                <a:ea typeface="Arial"/>
                <a:cs typeface="Arial"/>
                <a:sym typeface="Arial"/>
              </a:rPr>
              <a:t>+ </a:t>
            </a:r>
            <a:r>
              <a:rPr i="1" lang="en-IN" sz="2400">
                <a:solidFill>
                  <a:srgbClr val="000000"/>
                </a:solidFill>
                <a:latin typeface="Arial"/>
                <a:ea typeface="Arial"/>
                <a:cs typeface="Arial"/>
                <a:sym typeface="Arial"/>
              </a:rPr>
              <a:t>α</a:t>
            </a:r>
            <a:r>
              <a:rPr baseline="-25000" lang="en-IN" sz="2400">
                <a:solidFill>
                  <a:srgbClr val="000000"/>
                </a:solidFill>
                <a:latin typeface="Arial"/>
                <a:ea typeface="Arial"/>
                <a:cs typeface="Arial"/>
                <a:sym typeface="Arial"/>
              </a:rPr>
              <a:t>2</a:t>
            </a:r>
            <a:r>
              <a:rPr lang="en-IN" sz="2400">
                <a:solidFill>
                  <a:srgbClr val="000000"/>
                </a:solidFill>
                <a:latin typeface="Arial"/>
                <a:ea typeface="Arial"/>
                <a:cs typeface="Arial"/>
                <a:sym typeface="Arial"/>
              </a:rPr>
              <a:t>n3</a:t>
            </a:r>
            <a:r>
              <a:rPr baseline="30000" lang="en-IN" sz="2400">
                <a:solidFill>
                  <a:srgbClr val="000000"/>
                </a:solidFill>
                <a:latin typeface="Arial"/>
                <a:ea typeface="Arial"/>
                <a:cs typeface="Arial"/>
                <a:sym typeface="Arial"/>
              </a:rPr>
              <a:t>n</a:t>
            </a:r>
            <a:r>
              <a:rPr baseline="-25000" lang="en-IN" sz="2400">
                <a:solidFill>
                  <a:srgbClr val="000000"/>
                </a:solidFill>
                <a:latin typeface="Arial"/>
                <a:ea typeface="Arial"/>
                <a:cs typeface="Arial"/>
                <a:sym typeface="Arial"/>
              </a:rPr>
              <a:t> </a:t>
            </a:r>
            <a:endParaRPr sz="1800"/>
          </a:p>
          <a:p>
            <a:pPr indent="0" lvl="0" marL="0" marR="0" rtl="0" algn="l">
              <a:lnSpc>
                <a:spcPct val="150000"/>
              </a:lnSpc>
              <a:spcBef>
                <a:spcPts val="0"/>
              </a:spcBef>
              <a:spcAft>
                <a:spcPts val="0"/>
              </a:spcAft>
              <a:buNone/>
            </a:pPr>
            <a:r>
              <a:rPr lang="en-IN" sz="2400">
                <a:solidFill>
                  <a:srgbClr val="000000"/>
                </a:solidFill>
                <a:latin typeface="Arial"/>
                <a:ea typeface="Arial"/>
                <a:cs typeface="Arial"/>
                <a:sym typeface="Arial"/>
              </a:rPr>
              <a:t>a</a:t>
            </a:r>
            <a:r>
              <a:rPr baseline="-25000" lang="en-IN" sz="2400">
                <a:solidFill>
                  <a:srgbClr val="000000"/>
                </a:solidFill>
                <a:latin typeface="Arial"/>
                <a:ea typeface="Arial"/>
                <a:cs typeface="Arial"/>
                <a:sym typeface="Arial"/>
              </a:rPr>
              <a:t>n </a:t>
            </a:r>
            <a:r>
              <a:rPr lang="en-IN" sz="2400">
                <a:solidFill>
                  <a:srgbClr val="000000"/>
                </a:solidFill>
                <a:latin typeface="Arial"/>
                <a:ea typeface="Arial"/>
                <a:cs typeface="Arial"/>
                <a:sym typeface="Arial"/>
              </a:rPr>
              <a:t>= 3</a:t>
            </a:r>
            <a:r>
              <a:rPr baseline="30000" lang="en-IN" sz="2400">
                <a:solidFill>
                  <a:srgbClr val="000000"/>
                </a:solidFill>
                <a:latin typeface="Arial"/>
                <a:ea typeface="Arial"/>
                <a:cs typeface="Arial"/>
                <a:sym typeface="Arial"/>
              </a:rPr>
              <a:t>n</a:t>
            </a:r>
            <a:r>
              <a:rPr baseline="-25000" lang="en-IN" sz="2400">
                <a:solidFill>
                  <a:srgbClr val="000000"/>
                </a:solidFill>
                <a:latin typeface="Arial"/>
                <a:ea typeface="Arial"/>
                <a:cs typeface="Arial"/>
                <a:sym typeface="Arial"/>
              </a:rPr>
              <a:t> </a:t>
            </a:r>
            <a:r>
              <a:rPr lang="en-IN" sz="2400">
                <a:solidFill>
                  <a:srgbClr val="000000"/>
                </a:solidFill>
                <a:latin typeface="Arial"/>
                <a:ea typeface="Arial"/>
                <a:cs typeface="Arial"/>
                <a:sym typeface="Arial"/>
              </a:rPr>
              <a:t>+ n3</a:t>
            </a:r>
            <a:r>
              <a:rPr baseline="30000" lang="en-IN" sz="2400">
                <a:solidFill>
                  <a:srgbClr val="000000"/>
                </a:solidFill>
                <a:latin typeface="Arial"/>
                <a:ea typeface="Arial"/>
                <a:cs typeface="Arial"/>
                <a:sym typeface="Arial"/>
              </a:rPr>
              <a:t>n</a:t>
            </a:r>
            <a:endParaRPr sz="1800"/>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2" name="Shape 432"/>
        <p:cNvGrpSpPr/>
        <p:nvPr/>
      </p:nvGrpSpPr>
      <p:grpSpPr>
        <a:xfrm>
          <a:off x="0" y="0"/>
          <a:ext cx="0" cy="0"/>
          <a:chOff x="0" y="0"/>
          <a:chExt cx="0" cy="0"/>
        </a:xfrm>
      </p:grpSpPr>
      <p:sp>
        <p:nvSpPr>
          <p:cNvPr id="433" name="Google Shape;433;p66"/>
          <p:cNvSpPr/>
          <p:nvPr/>
        </p:nvSpPr>
        <p:spPr>
          <a:xfrm>
            <a:off x="271080" y="271080"/>
            <a:ext cx="8596440" cy="5928480"/>
          </a:xfrm>
          <a:prstGeom prst="rect">
            <a:avLst/>
          </a:prstGeom>
          <a:noFill/>
          <a:ln>
            <a:noFill/>
          </a:ln>
        </p:spPr>
        <p:txBody>
          <a:bodyPr anchorCtr="0" anchor="t" bIns="91425" lIns="90000" spcFirstLastPara="1" rIns="90000" wrap="square" tIns="91425">
            <a:noAutofit/>
          </a:bodyPr>
          <a:lstStyle/>
          <a:p>
            <a:pPr indent="0" lvl="0" marL="0" marR="0" rtl="0" algn="l">
              <a:lnSpc>
                <a:spcPct val="150000"/>
              </a:lnSpc>
              <a:spcBef>
                <a:spcPts val="0"/>
              </a:spcBef>
              <a:spcAft>
                <a:spcPts val="0"/>
              </a:spcAft>
              <a:buNone/>
            </a:pPr>
            <a:r>
              <a:rPr lang="en-IN" sz="2400">
                <a:solidFill>
                  <a:srgbClr val="000000"/>
                </a:solidFill>
                <a:latin typeface="Verdana"/>
                <a:ea typeface="Verdana"/>
                <a:cs typeface="Verdana"/>
                <a:sym typeface="Verdana"/>
              </a:rPr>
              <a:t>Q: What is the solution (closed form) of</a:t>
            </a:r>
            <a:endParaRPr sz="1800"/>
          </a:p>
          <a:p>
            <a:pPr indent="0" lvl="0" marL="0" marR="0" rtl="0" algn="l">
              <a:lnSpc>
                <a:spcPct val="150000"/>
              </a:lnSpc>
              <a:spcBef>
                <a:spcPts val="0"/>
              </a:spcBef>
              <a:spcAft>
                <a:spcPts val="0"/>
              </a:spcAft>
              <a:buNone/>
            </a:pPr>
            <a:r>
              <a:rPr lang="en-IN" sz="2400">
                <a:solidFill>
                  <a:srgbClr val="000000"/>
                </a:solidFill>
                <a:latin typeface="Verdana"/>
                <a:ea typeface="Verdana"/>
                <a:cs typeface="Verdana"/>
                <a:sym typeface="Verdana"/>
              </a:rPr>
              <a:t>a</a:t>
            </a:r>
            <a:r>
              <a:rPr baseline="-25000" lang="en-IN" sz="2400">
                <a:solidFill>
                  <a:srgbClr val="000000"/>
                </a:solidFill>
                <a:latin typeface="Verdana"/>
                <a:ea typeface="Verdana"/>
                <a:cs typeface="Verdana"/>
                <a:sym typeface="Verdana"/>
              </a:rPr>
              <a:t>n</a:t>
            </a:r>
            <a:r>
              <a:rPr lang="en-IN" sz="2400">
                <a:solidFill>
                  <a:srgbClr val="000000"/>
                </a:solidFill>
                <a:latin typeface="Verdana"/>
                <a:ea typeface="Verdana"/>
                <a:cs typeface="Verdana"/>
                <a:sym typeface="Verdana"/>
              </a:rPr>
              <a:t> = 6a</a:t>
            </a:r>
            <a:r>
              <a:rPr baseline="-25000" lang="en-IN" sz="2400">
                <a:solidFill>
                  <a:srgbClr val="000000"/>
                </a:solidFill>
                <a:latin typeface="Verdana"/>
                <a:ea typeface="Verdana"/>
                <a:cs typeface="Verdana"/>
                <a:sym typeface="Verdana"/>
              </a:rPr>
              <a:t>n-1</a:t>
            </a:r>
            <a:r>
              <a:rPr lang="en-IN" sz="2400">
                <a:solidFill>
                  <a:srgbClr val="000000"/>
                </a:solidFill>
                <a:latin typeface="Verdana"/>
                <a:ea typeface="Verdana"/>
                <a:cs typeface="Verdana"/>
                <a:sym typeface="Verdana"/>
              </a:rPr>
              <a:t>- 11a</a:t>
            </a:r>
            <a:r>
              <a:rPr baseline="-25000" lang="en-IN" sz="2400">
                <a:solidFill>
                  <a:srgbClr val="000000"/>
                </a:solidFill>
                <a:latin typeface="Verdana"/>
                <a:ea typeface="Verdana"/>
                <a:cs typeface="Verdana"/>
                <a:sym typeface="Verdana"/>
              </a:rPr>
              <a:t>n-2</a:t>
            </a:r>
            <a:r>
              <a:rPr lang="en-IN" sz="2400">
                <a:solidFill>
                  <a:srgbClr val="000000"/>
                </a:solidFill>
                <a:latin typeface="Verdana"/>
                <a:ea typeface="Verdana"/>
                <a:cs typeface="Verdana"/>
                <a:sym typeface="Verdana"/>
              </a:rPr>
              <a:t> + 6a</a:t>
            </a:r>
            <a:r>
              <a:rPr baseline="-25000" lang="en-IN" sz="2400">
                <a:solidFill>
                  <a:srgbClr val="000000"/>
                </a:solidFill>
                <a:latin typeface="Verdana"/>
                <a:ea typeface="Verdana"/>
                <a:cs typeface="Verdana"/>
                <a:sym typeface="Verdana"/>
              </a:rPr>
              <a:t>n-3 </a:t>
            </a:r>
            <a:r>
              <a:rPr lang="en-IN" sz="2400">
                <a:solidFill>
                  <a:srgbClr val="000000"/>
                </a:solidFill>
                <a:latin typeface="Verdana"/>
                <a:ea typeface="Verdana"/>
                <a:cs typeface="Verdana"/>
                <a:sym typeface="Verdana"/>
              </a:rPr>
              <a:t>where a</a:t>
            </a:r>
            <a:r>
              <a:rPr baseline="-25000" lang="en-IN" sz="2400">
                <a:solidFill>
                  <a:srgbClr val="000000"/>
                </a:solidFill>
                <a:latin typeface="Verdana"/>
                <a:ea typeface="Verdana"/>
                <a:cs typeface="Verdana"/>
                <a:sym typeface="Verdana"/>
              </a:rPr>
              <a:t>0</a:t>
            </a:r>
            <a:r>
              <a:rPr lang="en-IN" sz="2400">
                <a:solidFill>
                  <a:srgbClr val="000000"/>
                </a:solidFill>
                <a:latin typeface="Verdana"/>
                <a:ea typeface="Verdana"/>
                <a:cs typeface="Verdana"/>
                <a:sym typeface="Verdana"/>
              </a:rPr>
              <a:t> = 2, a</a:t>
            </a:r>
            <a:r>
              <a:rPr baseline="-25000" lang="en-IN" sz="2400">
                <a:solidFill>
                  <a:srgbClr val="000000"/>
                </a:solidFill>
                <a:latin typeface="Verdana"/>
                <a:ea typeface="Verdana"/>
                <a:cs typeface="Verdana"/>
                <a:sym typeface="Verdana"/>
              </a:rPr>
              <a:t>1</a:t>
            </a:r>
            <a:r>
              <a:rPr lang="en-IN" sz="2400">
                <a:solidFill>
                  <a:srgbClr val="000000"/>
                </a:solidFill>
                <a:latin typeface="Verdana"/>
                <a:ea typeface="Verdana"/>
                <a:cs typeface="Verdana"/>
                <a:sym typeface="Verdana"/>
              </a:rPr>
              <a:t> = 5, a</a:t>
            </a:r>
            <a:r>
              <a:rPr baseline="-25000" lang="en-IN" sz="2400">
                <a:solidFill>
                  <a:srgbClr val="000000"/>
                </a:solidFill>
                <a:latin typeface="Verdana"/>
                <a:ea typeface="Verdana"/>
                <a:cs typeface="Verdana"/>
                <a:sym typeface="Verdana"/>
              </a:rPr>
              <a:t>2</a:t>
            </a:r>
            <a:r>
              <a:rPr lang="en-IN" sz="2400">
                <a:solidFill>
                  <a:srgbClr val="000000"/>
                </a:solidFill>
                <a:latin typeface="Verdana"/>
                <a:ea typeface="Verdana"/>
                <a:cs typeface="Verdana"/>
                <a:sym typeface="Verdana"/>
              </a:rPr>
              <a:t> = 15</a:t>
            </a:r>
            <a:endParaRPr sz="1800"/>
          </a:p>
          <a:p>
            <a:pPr indent="0" lvl="0" marL="0" marR="0" rtl="0" algn="l">
              <a:lnSpc>
                <a:spcPct val="150000"/>
              </a:lnSpc>
              <a:spcBef>
                <a:spcPts val="0"/>
              </a:spcBef>
              <a:spcAft>
                <a:spcPts val="0"/>
              </a:spcAft>
              <a:buNone/>
            </a:pPr>
            <a:r>
              <a:t/>
            </a:r>
            <a:endParaRPr sz="1800"/>
          </a:p>
          <a:p>
            <a:pPr indent="0" lvl="0" marL="0" marR="0" rtl="0" algn="l">
              <a:lnSpc>
                <a:spcPct val="150000"/>
              </a:lnSpc>
              <a:spcBef>
                <a:spcPts val="0"/>
              </a:spcBef>
              <a:spcAft>
                <a:spcPts val="0"/>
              </a:spcAft>
              <a:buNone/>
            </a:pPr>
            <a:r>
              <a:rPr lang="en-IN" sz="2400">
                <a:solidFill>
                  <a:srgbClr val="000000"/>
                </a:solidFill>
                <a:latin typeface="Verdana"/>
                <a:ea typeface="Verdana"/>
                <a:cs typeface="Verdana"/>
                <a:sym typeface="Verdana"/>
              </a:rPr>
              <a:t>Soln: … </a:t>
            </a:r>
            <a:endParaRPr sz="1800"/>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7" name="Shape 437"/>
        <p:cNvGrpSpPr/>
        <p:nvPr/>
      </p:nvGrpSpPr>
      <p:grpSpPr>
        <a:xfrm>
          <a:off x="0" y="0"/>
          <a:ext cx="0" cy="0"/>
          <a:chOff x="0" y="0"/>
          <a:chExt cx="0" cy="0"/>
        </a:xfrm>
      </p:grpSpPr>
      <p:sp>
        <p:nvSpPr>
          <p:cNvPr id="438" name="Google Shape;438;p67"/>
          <p:cNvSpPr/>
          <p:nvPr/>
        </p:nvSpPr>
        <p:spPr>
          <a:xfrm>
            <a:off x="76680" y="107280"/>
            <a:ext cx="8958600" cy="6473520"/>
          </a:xfrm>
          <a:prstGeom prst="rect">
            <a:avLst/>
          </a:prstGeom>
          <a:noFill/>
          <a:ln>
            <a:noFill/>
          </a:ln>
        </p:spPr>
        <p:txBody>
          <a:bodyPr anchorCtr="0" anchor="t" bIns="91425" lIns="90000" spcFirstLastPara="1" rIns="90000" wrap="square" tIns="91425">
            <a:noAutofit/>
          </a:bodyPr>
          <a:lstStyle/>
          <a:p>
            <a:pPr indent="0" lvl="0" marL="0" marR="0" rtl="0" algn="l">
              <a:lnSpc>
                <a:spcPct val="150000"/>
              </a:lnSpc>
              <a:spcBef>
                <a:spcPts val="0"/>
              </a:spcBef>
              <a:spcAft>
                <a:spcPts val="0"/>
              </a:spcAft>
              <a:buNone/>
            </a:pPr>
            <a:r>
              <a:rPr b="1" lang="en-IN" sz="2400">
                <a:solidFill>
                  <a:srgbClr val="000000"/>
                </a:solidFill>
                <a:latin typeface="Arial"/>
                <a:ea typeface="Arial"/>
                <a:cs typeface="Arial"/>
                <a:sym typeface="Arial"/>
              </a:rPr>
              <a:t>Theorem 4</a:t>
            </a:r>
            <a:r>
              <a:rPr lang="en-IN" sz="2400">
                <a:solidFill>
                  <a:srgbClr val="000000"/>
                </a:solidFill>
                <a:latin typeface="Arial"/>
                <a:ea typeface="Arial"/>
                <a:cs typeface="Arial"/>
                <a:sym typeface="Arial"/>
              </a:rPr>
              <a:t> - For degree k with some non-distinct roots</a:t>
            </a:r>
            <a:endParaRPr sz="1800"/>
          </a:p>
          <a:p>
            <a:pPr indent="0" lvl="0" marL="0" marR="0" rtl="0" algn="l">
              <a:lnSpc>
                <a:spcPct val="150000"/>
              </a:lnSpc>
              <a:spcBef>
                <a:spcPts val="0"/>
              </a:spcBef>
              <a:spcAft>
                <a:spcPts val="0"/>
              </a:spcAft>
              <a:buNone/>
            </a:pPr>
            <a:r>
              <a:rPr i="1" lang="en-IN" sz="2400">
                <a:solidFill>
                  <a:srgbClr val="000000"/>
                </a:solidFill>
                <a:latin typeface="Arial"/>
                <a:ea typeface="Arial"/>
                <a:cs typeface="Arial"/>
                <a:sym typeface="Arial"/>
              </a:rPr>
              <a:t>Let c</a:t>
            </a:r>
            <a:r>
              <a:rPr baseline="-25000" i="1" lang="en-IN" sz="2400">
                <a:solidFill>
                  <a:srgbClr val="000000"/>
                </a:solidFill>
                <a:latin typeface="Arial"/>
                <a:ea typeface="Arial"/>
                <a:cs typeface="Arial"/>
                <a:sym typeface="Arial"/>
              </a:rPr>
              <a:t>1</a:t>
            </a:r>
            <a:r>
              <a:rPr i="1" lang="en-IN" sz="2400">
                <a:solidFill>
                  <a:srgbClr val="000000"/>
                </a:solidFill>
                <a:latin typeface="Arial"/>
                <a:ea typeface="Arial"/>
                <a:cs typeface="Arial"/>
                <a:sym typeface="Arial"/>
              </a:rPr>
              <a:t>, c</a:t>
            </a:r>
            <a:r>
              <a:rPr baseline="-25000" i="1" lang="en-IN" sz="2400">
                <a:solidFill>
                  <a:srgbClr val="000000"/>
                </a:solidFill>
                <a:latin typeface="Arial"/>
                <a:ea typeface="Arial"/>
                <a:cs typeface="Arial"/>
                <a:sym typeface="Arial"/>
              </a:rPr>
              <a:t>2</a:t>
            </a:r>
            <a:r>
              <a:rPr i="1" lang="en-IN" sz="2400">
                <a:solidFill>
                  <a:srgbClr val="000000"/>
                </a:solidFill>
                <a:latin typeface="Arial"/>
                <a:ea typeface="Arial"/>
                <a:cs typeface="Arial"/>
                <a:sym typeface="Arial"/>
              </a:rPr>
              <a:t>, …, c</a:t>
            </a:r>
            <a:r>
              <a:rPr baseline="-25000" i="1" lang="en-IN" sz="2400">
                <a:solidFill>
                  <a:srgbClr val="000000"/>
                </a:solidFill>
                <a:latin typeface="Arial"/>
                <a:ea typeface="Arial"/>
                <a:cs typeface="Arial"/>
                <a:sym typeface="Arial"/>
              </a:rPr>
              <a:t>k</a:t>
            </a:r>
            <a:r>
              <a:rPr i="1" lang="en-IN" sz="2400">
                <a:solidFill>
                  <a:srgbClr val="000000"/>
                </a:solidFill>
                <a:latin typeface="Arial"/>
                <a:ea typeface="Arial"/>
                <a:cs typeface="Arial"/>
                <a:sym typeface="Arial"/>
              </a:rPr>
              <a:t> be real numbers. Suppose that the characteristic equation </a:t>
            </a:r>
            <a:r>
              <a:rPr lang="en-IN" sz="2400">
                <a:solidFill>
                  <a:srgbClr val="000000"/>
                </a:solidFill>
                <a:latin typeface="Arial"/>
                <a:ea typeface="Arial"/>
                <a:cs typeface="Arial"/>
                <a:sym typeface="Arial"/>
              </a:rPr>
              <a:t>r</a:t>
            </a:r>
            <a:r>
              <a:rPr baseline="30000" lang="en-IN" sz="2400">
                <a:solidFill>
                  <a:srgbClr val="000000"/>
                </a:solidFill>
                <a:latin typeface="Arial"/>
                <a:ea typeface="Arial"/>
                <a:cs typeface="Arial"/>
                <a:sym typeface="Arial"/>
              </a:rPr>
              <a:t>k</a:t>
            </a:r>
            <a:r>
              <a:rPr lang="en-IN" sz="2400">
                <a:solidFill>
                  <a:srgbClr val="000000"/>
                </a:solidFill>
                <a:latin typeface="Arial"/>
                <a:ea typeface="Arial"/>
                <a:cs typeface="Arial"/>
                <a:sym typeface="Arial"/>
              </a:rPr>
              <a:t> - c</a:t>
            </a:r>
            <a:r>
              <a:rPr baseline="-25000" lang="en-IN" sz="2400">
                <a:solidFill>
                  <a:srgbClr val="000000"/>
                </a:solidFill>
                <a:latin typeface="Arial"/>
                <a:ea typeface="Arial"/>
                <a:cs typeface="Arial"/>
                <a:sym typeface="Arial"/>
              </a:rPr>
              <a:t>1</a:t>
            </a:r>
            <a:r>
              <a:rPr lang="en-IN" sz="2400">
                <a:solidFill>
                  <a:srgbClr val="000000"/>
                </a:solidFill>
                <a:latin typeface="Arial"/>
                <a:ea typeface="Arial"/>
                <a:cs typeface="Arial"/>
                <a:sym typeface="Arial"/>
              </a:rPr>
              <a:t>r</a:t>
            </a:r>
            <a:r>
              <a:rPr baseline="30000" lang="en-IN" sz="2400">
                <a:solidFill>
                  <a:srgbClr val="000000"/>
                </a:solidFill>
                <a:latin typeface="Arial"/>
                <a:ea typeface="Arial"/>
                <a:cs typeface="Arial"/>
                <a:sym typeface="Arial"/>
              </a:rPr>
              <a:t>k-1</a:t>
            </a:r>
            <a:r>
              <a:rPr lang="en-IN" sz="2400">
                <a:solidFill>
                  <a:srgbClr val="000000"/>
                </a:solidFill>
                <a:latin typeface="Arial"/>
                <a:ea typeface="Arial"/>
                <a:cs typeface="Arial"/>
                <a:sym typeface="Arial"/>
              </a:rPr>
              <a:t> - … </a:t>
            </a:r>
            <a:r>
              <a:rPr baseline="-25000" lang="en-IN" sz="2400">
                <a:solidFill>
                  <a:srgbClr val="000000"/>
                </a:solidFill>
                <a:latin typeface="Arial"/>
                <a:ea typeface="Arial"/>
                <a:cs typeface="Arial"/>
                <a:sym typeface="Arial"/>
              </a:rPr>
              <a:t> </a:t>
            </a:r>
            <a:r>
              <a:rPr lang="en-IN" sz="2400">
                <a:solidFill>
                  <a:srgbClr val="000000"/>
                </a:solidFill>
                <a:latin typeface="Arial"/>
                <a:ea typeface="Arial"/>
                <a:cs typeface="Arial"/>
                <a:sym typeface="Arial"/>
              </a:rPr>
              <a:t>- c</a:t>
            </a:r>
            <a:r>
              <a:rPr baseline="-25000" lang="en-IN" sz="2400">
                <a:solidFill>
                  <a:srgbClr val="000000"/>
                </a:solidFill>
                <a:latin typeface="Arial"/>
                <a:ea typeface="Arial"/>
                <a:cs typeface="Arial"/>
                <a:sym typeface="Arial"/>
              </a:rPr>
              <a:t>k </a:t>
            </a:r>
            <a:r>
              <a:rPr lang="en-IN" sz="2400">
                <a:solidFill>
                  <a:srgbClr val="000000"/>
                </a:solidFill>
                <a:latin typeface="Arial"/>
                <a:ea typeface="Arial"/>
                <a:cs typeface="Arial"/>
                <a:sym typeface="Arial"/>
              </a:rPr>
              <a:t>= 0</a:t>
            </a:r>
            <a:r>
              <a:rPr i="1" lang="en-IN" sz="2400">
                <a:solidFill>
                  <a:srgbClr val="000000"/>
                </a:solidFill>
                <a:latin typeface="Arial"/>
                <a:ea typeface="Arial"/>
                <a:cs typeface="Arial"/>
                <a:sym typeface="Arial"/>
              </a:rPr>
              <a:t> has t distinct roots </a:t>
            </a:r>
            <a:r>
              <a:rPr lang="en-IN" sz="2400">
                <a:solidFill>
                  <a:srgbClr val="000000"/>
                </a:solidFill>
                <a:latin typeface="Arial"/>
                <a:ea typeface="Arial"/>
                <a:cs typeface="Arial"/>
                <a:sym typeface="Arial"/>
              </a:rPr>
              <a:t>r</a:t>
            </a:r>
            <a:r>
              <a:rPr baseline="-25000" lang="en-IN" sz="2400">
                <a:solidFill>
                  <a:srgbClr val="000000"/>
                </a:solidFill>
                <a:latin typeface="Arial"/>
                <a:ea typeface="Arial"/>
                <a:cs typeface="Arial"/>
                <a:sym typeface="Arial"/>
              </a:rPr>
              <a:t>1, </a:t>
            </a:r>
            <a:r>
              <a:rPr lang="en-IN" sz="2400">
                <a:solidFill>
                  <a:srgbClr val="000000"/>
                </a:solidFill>
                <a:latin typeface="Arial"/>
                <a:ea typeface="Arial"/>
                <a:cs typeface="Arial"/>
                <a:sym typeface="Arial"/>
              </a:rPr>
              <a:t>r</a:t>
            </a:r>
            <a:r>
              <a:rPr baseline="-25000" lang="en-IN" sz="2400">
                <a:solidFill>
                  <a:srgbClr val="000000"/>
                </a:solidFill>
                <a:latin typeface="Arial"/>
                <a:ea typeface="Arial"/>
                <a:cs typeface="Arial"/>
                <a:sym typeface="Arial"/>
              </a:rPr>
              <a:t>2, </a:t>
            </a:r>
            <a:r>
              <a:rPr baseline="30000" lang="en-IN" sz="2400">
                <a:solidFill>
                  <a:srgbClr val="000000"/>
                </a:solidFill>
                <a:latin typeface="Arial"/>
                <a:ea typeface="Arial"/>
                <a:cs typeface="Arial"/>
                <a:sym typeface="Arial"/>
              </a:rPr>
              <a:t>...</a:t>
            </a:r>
            <a:r>
              <a:rPr baseline="-25000" lang="en-IN" sz="2400">
                <a:solidFill>
                  <a:srgbClr val="000000"/>
                </a:solidFill>
                <a:latin typeface="Arial"/>
                <a:ea typeface="Arial"/>
                <a:cs typeface="Arial"/>
                <a:sym typeface="Arial"/>
              </a:rPr>
              <a:t> </a:t>
            </a:r>
            <a:r>
              <a:rPr lang="en-IN" sz="2400">
                <a:solidFill>
                  <a:srgbClr val="000000"/>
                </a:solidFill>
                <a:latin typeface="Arial"/>
                <a:ea typeface="Arial"/>
                <a:cs typeface="Arial"/>
                <a:sym typeface="Arial"/>
              </a:rPr>
              <a:t>r</a:t>
            </a:r>
            <a:r>
              <a:rPr baseline="-25000" lang="en-IN" sz="2400">
                <a:solidFill>
                  <a:srgbClr val="000000"/>
                </a:solidFill>
                <a:latin typeface="Arial"/>
                <a:ea typeface="Arial"/>
                <a:cs typeface="Arial"/>
                <a:sym typeface="Arial"/>
              </a:rPr>
              <a:t>t</a:t>
            </a:r>
            <a:r>
              <a:rPr i="1" lang="en-IN" sz="2400">
                <a:solidFill>
                  <a:srgbClr val="000000"/>
                </a:solidFill>
                <a:latin typeface="Arial"/>
                <a:ea typeface="Arial"/>
                <a:cs typeface="Arial"/>
                <a:sym typeface="Arial"/>
              </a:rPr>
              <a:t> with multiplicities </a:t>
            </a:r>
            <a:r>
              <a:rPr lang="en-IN" sz="2400">
                <a:solidFill>
                  <a:srgbClr val="000000"/>
                </a:solidFill>
                <a:latin typeface="Arial"/>
                <a:ea typeface="Arial"/>
                <a:cs typeface="Arial"/>
                <a:sym typeface="Arial"/>
              </a:rPr>
              <a:t>m</a:t>
            </a:r>
            <a:r>
              <a:rPr baseline="-25000" lang="en-IN" sz="2400">
                <a:solidFill>
                  <a:srgbClr val="000000"/>
                </a:solidFill>
                <a:latin typeface="Arial"/>
                <a:ea typeface="Arial"/>
                <a:cs typeface="Arial"/>
                <a:sym typeface="Arial"/>
              </a:rPr>
              <a:t>1, </a:t>
            </a:r>
            <a:r>
              <a:rPr lang="en-IN" sz="2400">
                <a:solidFill>
                  <a:srgbClr val="000000"/>
                </a:solidFill>
                <a:latin typeface="Arial"/>
                <a:ea typeface="Arial"/>
                <a:cs typeface="Arial"/>
                <a:sym typeface="Arial"/>
              </a:rPr>
              <a:t>m</a:t>
            </a:r>
            <a:r>
              <a:rPr baseline="-25000" lang="en-IN" sz="2400">
                <a:solidFill>
                  <a:srgbClr val="000000"/>
                </a:solidFill>
                <a:latin typeface="Arial"/>
                <a:ea typeface="Arial"/>
                <a:cs typeface="Arial"/>
                <a:sym typeface="Arial"/>
              </a:rPr>
              <a:t>2, </a:t>
            </a:r>
            <a:r>
              <a:rPr baseline="30000" lang="en-IN" sz="2400">
                <a:solidFill>
                  <a:srgbClr val="000000"/>
                </a:solidFill>
                <a:latin typeface="Arial"/>
                <a:ea typeface="Arial"/>
                <a:cs typeface="Arial"/>
                <a:sym typeface="Arial"/>
              </a:rPr>
              <a:t>...</a:t>
            </a:r>
            <a:r>
              <a:rPr baseline="-25000" lang="en-IN" sz="2400">
                <a:solidFill>
                  <a:srgbClr val="000000"/>
                </a:solidFill>
                <a:latin typeface="Arial"/>
                <a:ea typeface="Arial"/>
                <a:cs typeface="Arial"/>
                <a:sym typeface="Arial"/>
              </a:rPr>
              <a:t> </a:t>
            </a:r>
            <a:r>
              <a:rPr lang="en-IN" sz="2400">
                <a:solidFill>
                  <a:srgbClr val="000000"/>
                </a:solidFill>
                <a:latin typeface="Arial"/>
                <a:ea typeface="Arial"/>
                <a:cs typeface="Arial"/>
                <a:sym typeface="Arial"/>
              </a:rPr>
              <a:t>m</a:t>
            </a:r>
            <a:r>
              <a:rPr baseline="-25000" lang="en-IN" sz="2400">
                <a:solidFill>
                  <a:srgbClr val="000000"/>
                </a:solidFill>
                <a:latin typeface="Arial"/>
                <a:ea typeface="Arial"/>
                <a:cs typeface="Arial"/>
                <a:sym typeface="Arial"/>
              </a:rPr>
              <a:t>t</a:t>
            </a:r>
            <a:r>
              <a:rPr i="1" lang="en-IN" sz="2400">
                <a:solidFill>
                  <a:srgbClr val="000000"/>
                </a:solidFill>
                <a:latin typeface="Arial"/>
                <a:ea typeface="Arial"/>
                <a:cs typeface="Arial"/>
                <a:sym typeface="Arial"/>
              </a:rPr>
              <a:t> , respectively, so that m</a:t>
            </a:r>
            <a:r>
              <a:rPr baseline="-25000" i="1" lang="en-IN" sz="2400">
                <a:solidFill>
                  <a:srgbClr val="000000"/>
                </a:solidFill>
                <a:latin typeface="Arial"/>
                <a:ea typeface="Arial"/>
                <a:cs typeface="Arial"/>
                <a:sym typeface="Arial"/>
              </a:rPr>
              <a:t>i</a:t>
            </a:r>
            <a:r>
              <a:rPr i="1" lang="en-IN" sz="2400">
                <a:solidFill>
                  <a:srgbClr val="000000"/>
                </a:solidFill>
                <a:latin typeface="Arial"/>
                <a:ea typeface="Arial"/>
                <a:cs typeface="Arial"/>
                <a:sym typeface="Arial"/>
              </a:rPr>
              <a:t> ≥ 1 for i = 1, 2, …, t and </a:t>
            </a:r>
            <a:r>
              <a:rPr lang="en-IN" sz="2400">
                <a:solidFill>
                  <a:srgbClr val="000000"/>
                </a:solidFill>
                <a:latin typeface="Arial"/>
                <a:ea typeface="Arial"/>
                <a:cs typeface="Arial"/>
                <a:sym typeface="Arial"/>
              </a:rPr>
              <a:t>m</a:t>
            </a:r>
            <a:r>
              <a:rPr baseline="-25000" lang="en-IN" sz="2400">
                <a:solidFill>
                  <a:srgbClr val="000000"/>
                </a:solidFill>
                <a:latin typeface="Arial"/>
                <a:ea typeface="Arial"/>
                <a:cs typeface="Arial"/>
                <a:sym typeface="Arial"/>
              </a:rPr>
              <a:t>1</a:t>
            </a:r>
            <a:r>
              <a:rPr lang="en-IN" sz="2400">
                <a:solidFill>
                  <a:srgbClr val="000000"/>
                </a:solidFill>
                <a:latin typeface="Arial"/>
                <a:ea typeface="Arial"/>
                <a:cs typeface="Arial"/>
                <a:sym typeface="Arial"/>
              </a:rPr>
              <a:t> +</a:t>
            </a:r>
            <a:r>
              <a:rPr baseline="-25000" lang="en-IN" sz="2400">
                <a:solidFill>
                  <a:srgbClr val="000000"/>
                </a:solidFill>
                <a:latin typeface="Arial"/>
                <a:ea typeface="Arial"/>
                <a:cs typeface="Arial"/>
                <a:sym typeface="Arial"/>
              </a:rPr>
              <a:t> </a:t>
            </a:r>
            <a:r>
              <a:rPr lang="en-IN" sz="2400">
                <a:solidFill>
                  <a:srgbClr val="000000"/>
                </a:solidFill>
                <a:latin typeface="Arial"/>
                <a:ea typeface="Arial"/>
                <a:cs typeface="Arial"/>
                <a:sym typeface="Arial"/>
              </a:rPr>
              <a:t>m</a:t>
            </a:r>
            <a:r>
              <a:rPr baseline="-25000" lang="en-IN" sz="2400">
                <a:solidFill>
                  <a:srgbClr val="000000"/>
                </a:solidFill>
                <a:latin typeface="Arial"/>
                <a:ea typeface="Arial"/>
                <a:cs typeface="Arial"/>
                <a:sym typeface="Arial"/>
              </a:rPr>
              <a:t>2</a:t>
            </a:r>
            <a:r>
              <a:rPr lang="en-IN" sz="2400">
                <a:solidFill>
                  <a:srgbClr val="000000"/>
                </a:solidFill>
                <a:latin typeface="Arial"/>
                <a:ea typeface="Arial"/>
                <a:cs typeface="Arial"/>
                <a:sym typeface="Arial"/>
              </a:rPr>
              <a:t> +</a:t>
            </a:r>
            <a:r>
              <a:rPr baseline="-25000" lang="en-IN" sz="2400">
                <a:solidFill>
                  <a:srgbClr val="000000"/>
                </a:solidFill>
                <a:latin typeface="Arial"/>
                <a:ea typeface="Arial"/>
                <a:cs typeface="Arial"/>
                <a:sym typeface="Arial"/>
              </a:rPr>
              <a:t> </a:t>
            </a:r>
            <a:r>
              <a:rPr baseline="30000" lang="en-IN" sz="2400">
                <a:solidFill>
                  <a:srgbClr val="000000"/>
                </a:solidFill>
                <a:latin typeface="Arial"/>
                <a:ea typeface="Arial"/>
                <a:cs typeface="Arial"/>
                <a:sym typeface="Arial"/>
              </a:rPr>
              <a:t>...</a:t>
            </a:r>
            <a:r>
              <a:rPr baseline="-25000" lang="en-IN" sz="2400">
                <a:solidFill>
                  <a:srgbClr val="000000"/>
                </a:solidFill>
                <a:latin typeface="Arial"/>
                <a:ea typeface="Arial"/>
                <a:cs typeface="Arial"/>
                <a:sym typeface="Arial"/>
              </a:rPr>
              <a:t> </a:t>
            </a:r>
            <a:r>
              <a:rPr lang="en-IN" sz="2400">
                <a:solidFill>
                  <a:srgbClr val="000000"/>
                </a:solidFill>
                <a:latin typeface="Arial"/>
                <a:ea typeface="Arial"/>
                <a:cs typeface="Arial"/>
                <a:sym typeface="Arial"/>
              </a:rPr>
              <a:t>m</a:t>
            </a:r>
            <a:r>
              <a:rPr baseline="-25000" lang="en-IN" sz="2400">
                <a:solidFill>
                  <a:srgbClr val="000000"/>
                </a:solidFill>
                <a:latin typeface="Arial"/>
                <a:ea typeface="Arial"/>
                <a:cs typeface="Arial"/>
                <a:sym typeface="Arial"/>
              </a:rPr>
              <a:t>t</a:t>
            </a:r>
            <a:r>
              <a:rPr i="1" lang="en-IN" sz="2400">
                <a:solidFill>
                  <a:srgbClr val="000000"/>
                </a:solidFill>
                <a:latin typeface="Arial"/>
                <a:ea typeface="Arial"/>
                <a:cs typeface="Arial"/>
                <a:sym typeface="Arial"/>
              </a:rPr>
              <a:t> = k. Then a sequence {a</a:t>
            </a:r>
            <a:r>
              <a:rPr baseline="-25000" i="1" lang="en-IN" sz="2400">
                <a:solidFill>
                  <a:srgbClr val="000000"/>
                </a:solidFill>
                <a:latin typeface="Arial"/>
                <a:ea typeface="Arial"/>
                <a:cs typeface="Arial"/>
                <a:sym typeface="Arial"/>
              </a:rPr>
              <a:t>n</a:t>
            </a:r>
            <a:r>
              <a:rPr i="1" lang="en-IN" sz="2400">
                <a:solidFill>
                  <a:srgbClr val="000000"/>
                </a:solidFill>
                <a:latin typeface="Arial"/>
                <a:ea typeface="Arial"/>
                <a:cs typeface="Arial"/>
                <a:sym typeface="Arial"/>
              </a:rPr>
              <a:t>} </a:t>
            </a:r>
            <a:r>
              <a:rPr lang="en-IN" sz="2400">
                <a:solidFill>
                  <a:srgbClr val="000000"/>
                </a:solidFill>
                <a:latin typeface="Arial"/>
                <a:ea typeface="Arial"/>
                <a:cs typeface="Arial"/>
                <a:sym typeface="Arial"/>
              </a:rPr>
              <a:t>is a solution of the recurrence relation a</a:t>
            </a:r>
            <a:r>
              <a:rPr baseline="-25000" lang="en-IN" sz="2400">
                <a:solidFill>
                  <a:srgbClr val="000000"/>
                </a:solidFill>
                <a:latin typeface="Arial"/>
                <a:ea typeface="Arial"/>
                <a:cs typeface="Arial"/>
                <a:sym typeface="Arial"/>
              </a:rPr>
              <a:t>n </a:t>
            </a:r>
            <a:r>
              <a:rPr lang="en-IN" sz="2400">
                <a:solidFill>
                  <a:srgbClr val="000000"/>
                </a:solidFill>
                <a:latin typeface="Arial"/>
                <a:ea typeface="Arial"/>
                <a:cs typeface="Arial"/>
                <a:sym typeface="Arial"/>
              </a:rPr>
              <a:t>= c</a:t>
            </a:r>
            <a:r>
              <a:rPr baseline="-25000" lang="en-IN" sz="2400">
                <a:solidFill>
                  <a:srgbClr val="000000"/>
                </a:solidFill>
                <a:latin typeface="Arial"/>
                <a:ea typeface="Arial"/>
                <a:cs typeface="Arial"/>
                <a:sym typeface="Arial"/>
              </a:rPr>
              <a:t>1</a:t>
            </a:r>
            <a:r>
              <a:rPr lang="en-IN" sz="2400">
                <a:solidFill>
                  <a:srgbClr val="000000"/>
                </a:solidFill>
                <a:latin typeface="Arial"/>
                <a:ea typeface="Arial"/>
                <a:cs typeface="Arial"/>
                <a:sym typeface="Arial"/>
              </a:rPr>
              <a:t>a</a:t>
            </a:r>
            <a:r>
              <a:rPr baseline="-25000" lang="en-IN" sz="2400">
                <a:solidFill>
                  <a:srgbClr val="000000"/>
                </a:solidFill>
                <a:latin typeface="Arial"/>
                <a:ea typeface="Arial"/>
                <a:cs typeface="Arial"/>
                <a:sym typeface="Arial"/>
              </a:rPr>
              <a:t>n-1 </a:t>
            </a:r>
            <a:r>
              <a:rPr lang="en-IN" sz="2400">
                <a:solidFill>
                  <a:srgbClr val="000000"/>
                </a:solidFill>
                <a:latin typeface="Arial"/>
                <a:ea typeface="Arial"/>
                <a:cs typeface="Arial"/>
                <a:sym typeface="Arial"/>
              </a:rPr>
              <a:t>+ c</a:t>
            </a:r>
            <a:r>
              <a:rPr baseline="-25000" lang="en-IN" sz="2400">
                <a:solidFill>
                  <a:srgbClr val="000000"/>
                </a:solidFill>
                <a:latin typeface="Arial"/>
                <a:ea typeface="Arial"/>
                <a:cs typeface="Arial"/>
                <a:sym typeface="Arial"/>
              </a:rPr>
              <a:t>2</a:t>
            </a:r>
            <a:r>
              <a:rPr lang="en-IN" sz="2400">
                <a:solidFill>
                  <a:srgbClr val="000000"/>
                </a:solidFill>
                <a:latin typeface="Arial"/>
                <a:ea typeface="Arial"/>
                <a:cs typeface="Arial"/>
                <a:sym typeface="Arial"/>
              </a:rPr>
              <a:t>a</a:t>
            </a:r>
            <a:r>
              <a:rPr baseline="-25000" lang="en-IN" sz="2400">
                <a:solidFill>
                  <a:srgbClr val="000000"/>
                </a:solidFill>
                <a:latin typeface="Arial"/>
                <a:ea typeface="Arial"/>
                <a:cs typeface="Arial"/>
                <a:sym typeface="Arial"/>
              </a:rPr>
              <a:t>n-2</a:t>
            </a:r>
            <a:r>
              <a:rPr lang="en-IN" sz="2400">
                <a:solidFill>
                  <a:srgbClr val="000000"/>
                </a:solidFill>
                <a:latin typeface="Arial"/>
                <a:ea typeface="Arial"/>
                <a:cs typeface="Arial"/>
                <a:sym typeface="Arial"/>
              </a:rPr>
              <a:t>+ … + c</a:t>
            </a:r>
            <a:r>
              <a:rPr baseline="-25000" lang="en-IN" sz="2400">
                <a:solidFill>
                  <a:srgbClr val="000000"/>
                </a:solidFill>
                <a:latin typeface="Arial"/>
                <a:ea typeface="Arial"/>
                <a:cs typeface="Arial"/>
                <a:sym typeface="Arial"/>
              </a:rPr>
              <a:t>k</a:t>
            </a:r>
            <a:r>
              <a:rPr lang="en-IN" sz="2400">
                <a:solidFill>
                  <a:srgbClr val="000000"/>
                </a:solidFill>
                <a:latin typeface="Arial"/>
                <a:ea typeface="Arial"/>
                <a:cs typeface="Arial"/>
                <a:sym typeface="Arial"/>
              </a:rPr>
              <a:t>a</a:t>
            </a:r>
            <a:r>
              <a:rPr baseline="-25000" lang="en-IN" sz="2400">
                <a:solidFill>
                  <a:srgbClr val="000000"/>
                </a:solidFill>
                <a:latin typeface="Arial"/>
                <a:ea typeface="Arial"/>
                <a:cs typeface="Arial"/>
                <a:sym typeface="Arial"/>
              </a:rPr>
              <a:t>n-k</a:t>
            </a:r>
            <a:r>
              <a:rPr lang="en-IN" sz="2400">
                <a:solidFill>
                  <a:srgbClr val="000000"/>
                </a:solidFill>
                <a:latin typeface="Arial"/>
                <a:ea typeface="Arial"/>
                <a:cs typeface="Arial"/>
                <a:sym typeface="Arial"/>
              </a:rPr>
              <a:t> iff </a:t>
            </a:r>
            <a:endParaRPr sz="1800"/>
          </a:p>
          <a:p>
            <a:pPr indent="0" lvl="0" marL="0" marR="0" rtl="0" algn="l">
              <a:lnSpc>
                <a:spcPct val="150000"/>
              </a:lnSpc>
              <a:spcBef>
                <a:spcPts val="0"/>
              </a:spcBef>
              <a:spcAft>
                <a:spcPts val="0"/>
              </a:spcAft>
              <a:buNone/>
            </a:pPr>
            <a:r>
              <a:rPr lang="en-IN" sz="2400">
                <a:solidFill>
                  <a:srgbClr val="000000"/>
                </a:solidFill>
                <a:latin typeface="Arial"/>
                <a:ea typeface="Arial"/>
                <a:cs typeface="Arial"/>
                <a:sym typeface="Arial"/>
              </a:rPr>
              <a:t>a</a:t>
            </a:r>
            <a:r>
              <a:rPr baseline="-25000" lang="en-IN" sz="2400">
                <a:solidFill>
                  <a:srgbClr val="000000"/>
                </a:solidFill>
                <a:latin typeface="Arial"/>
                <a:ea typeface="Arial"/>
                <a:cs typeface="Arial"/>
                <a:sym typeface="Arial"/>
              </a:rPr>
              <a:t>n </a:t>
            </a:r>
            <a:r>
              <a:rPr lang="en-IN" sz="2400">
                <a:solidFill>
                  <a:srgbClr val="000000"/>
                </a:solidFill>
                <a:latin typeface="Arial"/>
                <a:ea typeface="Arial"/>
                <a:cs typeface="Arial"/>
                <a:sym typeface="Arial"/>
              </a:rPr>
              <a:t>= (</a:t>
            </a:r>
            <a:r>
              <a:rPr i="1" lang="en-IN" sz="2400">
                <a:solidFill>
                  <a:srgbClr val="000000"/>
                </a:solidFill>
                <a:latin typeface="Arial"/>
                <a:ea typeface="Arial"/>
                <a:cs typeface="Arial"/>
                <a:sym typeface="Arial"/>
              </a:rPr>
              <a:t>α</a:t>
            </a:r>
            <a:r>
              <a:rPr baseline="-25000" lang="en-IN" sz="2400">
                <a:solidFill>
                  <a:srgbClr val="000000"/>
                </a:solidFill>
                <a:latin typeface="Arial"/>
                <a:ea typeface="Arial"/>
                <a:cs typeface="Arial"/>
                <a:sym typeface="Arial"/>
              </a:rPr>
              <a:t>1,0</a:t>
            </a:r>
            <a:r>
              <a:rPr lang="en-IN" sz="2400">
                <a:solidFill>
                  <a:srgbClr val="000000"/>
                </a:solidFill>
                <a:latin typeface="Arial"/>
                <a:ea typeface="Arial"/>
                <a:cs typeface="Arial"/>
                <a:sym typeface="Arial"/>
              </a:rPr>
              <a:t>+ </a:t>
            </a:r>
            <a:r>
              <a:rPr i="1" lang="en-IN" sz="2400">
                <a:solidFill>
                  <a:srgbClr val="000000"/>
                </a:solidFill>
                <a:latin typeface="Arial"/>
                <a:ea typeface="Arial"/>
                <a:cs typeface="Arial"/>
                <a:sym typeface="Arial"/>
              </a:rPr>
              <a:t>α</a:t>
            </a:r>
            <a:r>
              <a:rPr baseline="-25000" lang="en-IN" sz="2400">
                <a:solidFill>
                  <a:srgbClr val="000000"/>
                </a:solidFill>
                <a:latin typeface="Arial"/>
                <a:ea typeface="Arial"/>
                <a:cs typeface="Arial"/>
                <a:sym typeface="Arial"/>
              </a:rPr>
              <a:t>1,1</a:t>
            </a:r>
            <a:r>
              <a:rPr lang="en-IN" sz="2400">
                <a:solidFill>
                  <a:srgbClr val="000000"/>
                </a:solidFill>
                <a:latin typeface="Arial"/>
                <a:ea typeface="Arial"/>
                <a:cs typeface="Arial"/>
                <a:sym typeface="Arial"/>
              </a:rPr>
              <a:t> n</a:t>
            </a:r>
            <a:r>
              <a:rPr baseline="30000" lang="en-IN" sz="2400">
                <a:solidFill>
                  <a:srgbClr val="000000"/>
                </a:solidFill>
                <a:latin typeface="Arial"/>
                <a:ea typeface="Arial"/>
                <a:cs typeface="Arial"/>
                <a:sym typeface="Arial"/>
              </a:rPr>
              <a:t>1</a:t>
            </a:r>
            <a:r>
              <a:rPr lang="en-IN" sz="2400">
                <a:solidFill>
                  <a:srgbClr val="000000"/>
                </a:solidFill>
                <a:latin typeface="Arial"/>
                <a:ea typeface="Arial"/>
                <a:cs typeface="Arial"/>
                <a:sym typeface="Arial"/>
              </a:rPr>
              <a:t> + … + </a:t>
            </a:r>
            <a:r>
              <a:rPr i="1" lang="en-IN" sz="2400">
                <a:solidFill>
                  <a:srgbClr val="000000"/>
                </a:solidFill>
                <a:latin typeface="Arial"/>
                <a:ea typeface="Arial"/>
                <a:cs typeface="Arial"/>
                <a:sym typeface="Arial"/>
              </a:rPr>
              <a:t>α</a:t>
            </a:r>
            <a:r>
              <a:rPr baseline="-25000" lang="en-IN" sz="2400">
                <a:solidFill>
                  <a:srgbClr val="000000"/>
                </a:solidFill>
                <a:latin typeface="Arial"/>
                <a:ea typeface="Arial"/>
                <a:cs typeface="Arial"/>
                <a:sym typeface="Arial"/>
              </a:rPr>
              <a:t>1,m1 - 1</a:t>
            </a:r>
            <a:r>
              <a:rPr lang="en-IN" sz="2400">
                <a:solidFill>
                  <a:srgbClr val="000000"/>
                </a:solidFill>
                <a:latin typeface="Arial"/>
                <a:ea typeface="Arial"/>
                <a:cs typeface="Arial"/>
                <a:sym typeface="Arial"/>
              </a:rPr>
              <a:t> n</a:t>
            </a:r>
            <a:r>
              <a:rPr baseline="30000" lang="en-IN" sz="2400">
                <a:solidFill>
                  <a:srgbClr val="000000"/>
                </a:solidFill>
                <a:latin typeface="Arial"/>
                <a:ea typeface="Arial"/>
                <a:cs typeface="Arial"/>
                <a:sym typeface="Arial"/>
              </a:rPr>
              <a:t>m1 - 1</a:t>
            </a:r>
            <a:r>
              <a:rPr lang="en-IN" sz="2400">
                <a:solidFill>
                  <a:srgbClr val="000000"/>
                </a:solidFill>
                <a:latin typeface="Arial"/>
                <a:ea typeface="Arial"/>
                <a:cs typeface="Arial"/>
                <a:sym typeface="Arial"/>
              </a:rPr>
              <a:t> )r</a:t>
            </a:r>
            <a:r>
              <a:rPr baseline="-25000" lang="en-IN" sz="2400">
                <a:solidFill>
                  <a:srgbClr val="000000"/>
                </a:solidFill>
                <a:latin typeface="Arial"/>
                <a:ea typeface="Arial"/>
                <a:cs typeface="Arial"/>
                <a:sym typeface="Arial"/>
              </a:rPr>
              <a:t>1</a:t>
            </a:r>
            <a:r>
              <a:rPr baseline="30000" lang="en-IN" sz="2400">
                <a:solidFill>
                  <a:srgbClr val="000000"/>
                </a:solidFill>
                <a:latin typeface="Arial"/>
                <a:ea typeface="Arial"/>
                <a:cs typeface="Arial"/>
                <a:sym typeface="Arial"/>
              </a:rPr>
              <a:t>n</a:t>
            </a:r>
            <a:r>
              <a:rPr baseline="-25000" lang="en-IN" sz="2400">
                <a:solidFill>
                  <a:srgbClr val="000000"/>
                </a:solidFill>
                <a:latin typeface="Arial"/>
                <a:ea typeface="Arial"/>
                <a:cs typeface="Arial"/>
                <a:sym typeface="Arial"/>
              </a:rPr>
              <a:t>  </a:t>
            </a:r>
            <a:endParaRPr sz="1800"/>
          </a:p>
          <a:p>
            <a:pPr indent="0" lvl="0" marL="0" marR="0" rtl="0" algn="l">
              <a:lnSpc>
                <a:spcPct val="150000"/>
              </a:lnSpc>
              <a:spcBef>
                <a:spcPts val="0"/>
              </a:spcBef>
              <a:spcAft>
                <a:spcPts val="0"/>
              </a:spcAft>
              <a:buNone/>
            </a:pPr>
            <a:r>
              <a:rPr lang="en-IN" sz="2400">
                <a:solidFill>
                  <a:srgbClr val="000000"/>
                </a:solidFill>
                <a:latin typeface="Arial"/>
                <a:ea typeface="Arial"/>
                <a:cs typeface="Arial"/>
                <a:sym typeface="Arial"/>
              </a:rPr>
              <a:t>+ (</a:t>
            </a:r>
            <a:r>
              <a:rPr i="1" lang="en-IN" sz="2400">
                <a:solidFill>
                  <a:srgbClr val="000000"/>
                </a:solidFill>
                <a:latin typeface="Arial"/>
                <a:ea typeface="Arial"/>
                <a:cs typeface="Arial"/>
                <a:sym typeface="Arial"/>
              </a:rPr>
              <a:t>α</a:t>
            </a:r>
            <a:r>
              <a:rPr baseline="-25000" lang="en-IN" sz="2400">
                <a:solidFill>
                  <a:srgbClr val="000000"/>
                </a:solidFill>
                <a:latin typeface="Arial"/>
                <a:ea typeface="Arial"/>
                <a:cs typeface="Arial"/>
                <a:sym typeface="Arial"/>
              </a:rPr>
              <a:t>2,0</a:t>
            </a:r>
            <a:r>
              <a:rPr lang="en-IN" sz="2400">
                <a:solidFill>
                  <a:srgbClr val="000000"/>
                </a:solidFill>
                <a:latin typeface="Arial"/>
                <a:ea typeface="Arial"/>
                <a:cs typeface="Arial"/>
                <a:sym typeface="Arial"/>
              </a:rPr>
              <a:t>+ </a:t>
            </a:r>
            <a:r>
              <a:rPr i="1" lang="en-IN" sz="2400">
                <a:solidFill>
                  <a:srgbClr val="000000"/>
                </a:solidFill>
                <a:latin typeface="Arial"/>
                <a:ea typeface="Arial"/>
                <a:cs typeface="Arial"/>
                <a:sym typeface="Arial"/>
              </a:rPr>
              <a:t>α</a:t>
            </a:r>
            <a:r>
              <a:rPr baseline="-25000" lang="en-IN" sz="2400">
                <a:solidFill>
                  <a:srgbClr val="000000"/>
                </a:solidFill>
                <a:latin typeface="Arial"/>
                <a:ea typeface="Arial"/>
                <a:cs typeface="Arial"/>
                <a:sym typeface="Arial"/>
              </a:rPr>
              <a:t>2,1</a:t>
            </a:r>
            <a:r>
              <a:rPr lang="en-IN" sz="2400">
                <a:solidFill>
                  <a:srgbClr val="000000"/>
                </a:solidFill>
                <a:latin typeface="Arial"/>
                <a:ea typeface="Arial"/>
                <a:cs typeface="Arial"/>
                <a:sym typeface="Arial"/>
              </a:rPr>
              <a:t> n</a:t>
            </a:r>
            <a:r>
              <a:rPr baseline="30000" lang="en-IN" sz="2400">
                <a:solidFill>
                  <a:srgbClr val="000000"/>
                </a:solidFill>
                <a:latin typeface="Arial"/>
                <a:ea typeface="Arial"/>
                <a:cs typeface="Arial"/>
                <a:sym typeface="Arial"/>
              </a:rPr>
              <a:t>1</a:t>
            </a:r>
            <a:r>
              <a:rPr lang="en-IN" sz="2400">
                <a:solidFill>
                  <a:srgbClr val="000000"/>
                </a:solidFill>
                <a:latin typeface="Arial"/>
                <a:ea typeface="Arial"/>
                <a:cs typeface="Arial"/>
                <a:sym typeface="Arial"/>
              </a:rPr>
              <a:t> + … + </a:t>
            </a:r>
            <a:r>
              <a:rPr i="1" lang="en-IN" sz="2400">
                <a:solidFill>
                  <a:srgbClr val="000000"/>
                </a:solidFill>
                <a:latin typeface="Arial"/>
                <a:ea typeface="Arial"/>
                <a:cs typeface="Arial"/>
                <a:sym typeface="Arial"/>
              </a:rPr>
              <a:t>α</a:t>
            </a:r>
            <a:r>
              <a:rPr baseline="-25000" lang="en-IN" sz="2400">
                <a:solidFill>
                  <a:srgbClr val="000000"/>
                </a:solidFill>
                <a:latin typeface="Arial"/>
                <a:ea typeface="Arial"/>
                <a:cs typeface="Arial"/>
                <a:sym typeface="Arial"/>
              </a:rPr>
              <a:t>2,m2 - 1</a:t>
            </a:r>
            <a:r>
              <a:rPr lang="en-IN" sz="2400">
                <a:solidFill>
                  <a:srgbClr val="000000"/>
                </a:solidFill>
                <a:latin typeface="Arial"/>
                <a:ea typeface="Arial"/>
                <a:cs typeface="Arial"/>
                <a:sym typeface="Arial"/>
              </a:rPr>
              <a:t> n</a:t>
            </a:r>
            <a:r>
              <a:rPr baseline="30000" lang="en-IN" sz="2400">
                <a:solidFill>
                  <a:srgbClr val="000000"/>
                </a:solidFill>
                <a:latin typeface="Arial"/>
                <a:ea typeface="Arial"/>
                <a:cs typeface="Arial"/>
                <a:sym typeface="Arial"/>
              </a:rPr>
              <a:t>m2 - 1</a:t>
            </a:r>
            <a:r>
              <a:rPr lang="en-IN" sz="2400">
                <a:solidFill>
                  <a:srgbClr val="000000"/>
                </a:solidFill>
                <a:latin typeface="Arial"/>
                <a:ea typeface="Arial"/>
                <a:cs typeface="Arial"/>
                <a:sym typeface="Arial"/>
              </a:rPr>
              <a:t> )r</a:t>
            </a:r>
            <a:r>
              <a:rPr baseline="-25000" lang="en-IN" sz="2400">
                <a:solidFill>
                  <a:srgbClr val="000000"/>
                </a:solidFill>
                <a:latin typeface="Arial"/>
                <a:ea typeface="Arial"/>
                <a:cs typeface="Arial"/>
                <a:sym typeface="Arial"/>
              </a:rPr>
              <a:t>2</a:t>
            </a:r>
            <a:r>
              <a:rPr baseline="30000" lang="en-IN" sz="2400">
                <a:solidFill>
                  <a:srgbClr val="000000"/>
                </a:solidFill>
                <a:latin typeface="Arial"/>
                <a:ea typeface="Arial"/>
                <a:cs typeface="Arial"/>
                <a:sym typeface="Arial"/>
              </a:rPr>
              <a:t>n</a:t>
            </a:r>
            <a:r>
              <a:rPr baseline="-25000" lang="en-IN" sz="2400">
                <a:solidFill>
                  <a:srgbClr val="000000"/>
                </a:solidFill>
                <a:latin typeface="Arial"/>
                <a:ea typeface="Arial"/>
                <a:cs typeface="Arial"/>
                <a:sym typeface="Arial"/>
              </a:rPr>
              <a:t>  </a:t>
            </a:r>
            <a:endParaRPr sz="1800"/>
          </a:p>
          <a:p>
            <a:pPr indent="0" lvl="0" marL="0" marR="0" rtl="0" algn="l">
              <a:lnSpc>
                <a:spcPct val="150000"/>
              </a:lnSpc>
              <a:spcBef>
                <a:spcPts val="0"/>
              </a:spcBef>
              <a:spcAft>
                <a:spcPts val="0"/>
              </a:spcAft>
              <a:buNone/>
            </a:pPr>
            <a:r>
              <a:rPr lang="en-IN" sz="2400">
                <a:solidFill>
                  <a:srgbClr val="000000"/>
                </a:solidFill>
                <a:latin typeface="Arial"/>
                <a:ea typeface="Arial"/>
                <a:cs typeface="Arial"/>
                <a:sym typeface="Arial"/>
              </a:rPr>
              <a:t>+ … + (</a:t>
            </a:r>
            <a:r>
              <a:rPr i="1" lang="en-IN" sz="2400">
                <a:solidFill>
                  <a:srgbClr val="000000"/>
                </a:solidFill>
                <a:latin typeface="Arial"/>
                <a:ea typeface="Arial"/>
                <a:cs typeface="Arial"/>
                <a:sym typeface="Arial"/>
              </a:rPr>
              <a:t>α</a:t>
            </a:r>
            <a:r>
              <a:rPr baseline="-25000" lang="en-IN" sz="2400">
                <a:solidFill>
                  <a:srgbClr val="000000"/>
                </a:solidFill>
                <a:latin typeface="Arial"/>
                <a:ea typeface="Arial"/>
                <a:cs typeface="Arial"/>
                <a:sym typeface="Arial"/>
              </a:rPr>
              <a:t>t,0</a:t>
            </a:r>
            <a:r>
              <a:rPr lang="en-IN" sz="2400">
                <a:solidFill>
                  <a:srgbClr val="000000"/>
                </a:solidFill>
                <a:latin typeface="Arial"/>
                <a:ea typeface="Arial"/>
                <a:cs typeface="Arial"/>
                <a:sym typeface="Arial"/>
              </a:rPr>
              <a:t>+ </a:t>
            </a:r>
            <a:r>
              <a:rPr i="1" lang="en-IN" sz="2400">
                <a:solidFill>
                  <a:srgbClr val="000000"/>
                </a:solidFill>
                <a:latin typeface="Arial"/>
                <a:ea typeface="Arial"/>
                <a:cs typeface="Arial"/>
                <a:sym typeface="Arial"/>
              </a:rPr>
              <a:t>α</a:t>
            </a:r>
            <a:r>
              <a:rPr baseline="-25000" lang="en-IN" sz="2400">
                <a:solidFill>
                  <a:srgbClr val="000000"/>
                </a:solidFill>
                <a:latin typeface="Arial"/>
                <a:ea typeface="Arial"/>
                <a:cs typeface="Arial"/>
                <a:sym typeface="Arial"/>
              </a:rPr>
              <a:t>t,1</a:t>
            </a:r>
            <a:r>
              <a:rPr lang="en-IN" sz="2400">
                <a:solidFill>
                  <a:srgbClr val="000000"/>
                </a:solidFill>
                <a:latin typeface="Arial"/>
                <a:ea typeface="Arial"/>
                <a:cs typeface="Arial"/>
                <a:sym typeface="Arial"/>
              </a:rPr>
              <a:t> n</a:t>
            </a:r>
            <a:r>
              <a:rPr baseline="30000" lang="en-IN" sz="2400">
                <a:solidFill>
                  <a:srgbClr val="000000"/>
                </a:solidFill>
                <a:latin typeface="Arial"/>
                <a:ea typeface="Arial"/>
                <a:cs typeface="Arial"/>
                <a:sym typeface="Arial"/>
              </a:rPr>
              <a:t>1</a:t>
            </a:r>
            <a:r>
              <a:rPr lang="en-IN" sz="2400">
                <a:solidFill>
                  <a:srgbClr val="000000"/>
                </a:solidFill>
                <a:latin typeface="Arial"/>
                <a:ea typeface="Arial"/>
                <a:cs typeface="Arial"/>
                <a:sym typeface="Arial"/>
              </a:rPr>
              <a:t> + … + </a:t>
            </a:r>
            <a:r>
              <a:rPr i="1" lang="en-IN" sz="2400">
                <a:solidFill>
                  <a:srgbClr val="000000"/>
                </a:solidFill>
                <a:latin typeface="Arial"/>
                <a:ea typeface="Arial"/>
                <a:cs typeface="Arial"/>
                <a:sym typeface="Arial"/>
              </a:rPr>
              <a:t>α</a:t>
            </a:r>
            <a:r>
              <a:rPr baseline="-25000" lang="en-IN" sz="2400">
                <a:solidFill>
                  <a:srgbClr val="000000"/>
                </a:solidFill>
                <a:latin typeface="Arial"/>
                <a:ea typeface="Arial"/>
                <a:cs typeface="Arial"/>
                <a:sym typeface="Arial"/>
              </a:rPr>
              <a:t>t,mt - 1</a:t>
            </a:r>
            <a:r>
              <a:rPr lang="en-IN" sz="2400">
                <a:solidFill>
                  <a:srgbClr val="000000"/>
                </a:solidFill>
                <a:latin typeface="Arial"/>
                <a:ea typeface="Arial"/>
                <a:cs typeface="Arial"/>
                <a:sym typeface="Arial"/>
              </a:rPr>
              <a:t> n</a:t>
            </a:r>
            <a:r>
              <a:rPr baseline="30000" lang="en-IN" sz="2400">
                <a:solidFill>
                  <a:srgbClr val="000000"/>
                </a:solidFill>
                <a:latin typeface="Arial"/>
                <a:ea typeface="Arial"/>
                <a:cs typeface="Arial"/>
                <a:sym typeface="Arial"/>
              </a:rPr>
              <a:t>mt - 1</a:t>
            </a:r>
            <a:r>
              <a:rPr lang="en-IN" sz="2400">
                <a:solidFill>
                  <a:srgbClr val="000000"/>
                </a:solidFill>
                <a:latin typeface="Arial"/>
                <a:ea typeface="Arial"/>
                <a:cs typeface="Arial"/>
                <a:sym typeface="Arial"/>
              </a:rPr>
              <a:t> )r</a:t>
            </a:r>
            <a:r>
              <a:rPr baseline="-25000" lang="en-IN" sz="2400">
                <a:solidFill>
                  <a:srgbClr val="000000"/>
                </a:solidFill>
                <a:latin typeface="Arial"/>
                <a:ea typeface="Arial"/>
                <a:cs typeface="Arial"/>
                <a:sym typeface="Arial"/>
              </a:rPr>
              <a:t>t</a:t>
            </a:r>
            <a:r>
              <a:rPr baseline="30000" lang="en-IN" sz="2400">
                <a:solidFill>
                  <a:srgbClr val="000000"/>
                </a:solidFill>
                <a:latin typeface="Arial"/>
                <a:ea typeface="Arial"/>
                <a:cs typeface="Arial"/>
                <a:sym typeface="Arial"/>
              </a:rPr>
              <a:t>n</a:t>
            </a:r>
            <a:r>
              <a:rPr baseline="-25000" lang="en-IN" sz="2400">
                <a:solidFill>
                  <a:srgbClr val="000000"/>
                </a:solidFill>
                <a:latin typeface="Arial"/>
                <a:ea typeface="Arial"/>
                <a:cs typeface="Arial"/>
                <a:sym typeface="Arial"/>
              </a:rPr>
              <a:t>  </a:t>
            </a:r>
            <a:r>
              <a:rPr lang="en-IN" sz="2400">
                <a:solidFill>
                  <a:srgbClr val="000000"/>
                </a:solidFill>
                <a:latin typeface="Arial"/>
                <a:ea typeface="Arial"/>
                <a:cs typeface="Arial"/>
                <a:sym typeface="Arial"/>
              </a:rPr>
              <a:t> for n=0, 1, 2, ...,</a:t>
            </a:r>
            <a:endParaRPr sz="1800"/>
          </a:p>
          <a:p>
            <a:pPr indent="0" lvl="0" marL="0" marR="0" rtl="0" algn="l">
              <a:lnSpc>
                <a:spcPct val="150000"/>
              </a:lnSpc>
              <a:spcBef>
                <a:spcPts val="0"/>
              </a:spcBef>
              <a:spcAft>
                <a:spcPts val="0"/>
              </a:spcAft>
              <a:buNone/>
            </a:pPr>
            <a:r>
              <a:rPr lang="en-IN" sz="2400">
                <a:solidFill>
                  <a:srgbClr val="000000"/>
                </a:solidFill>
                <a:latin typeface="Arial"/>
                <a:ea typeface="Arial"/>
                <a:cs typeface="Arial"/>
                <a:sym typeface="Arial"/>
              </a:rPr>
              <a:t>where </a:t>
            </a:r>
            <a:r>
              <a:rPr i="1" lang="en-IN" sz="2400">
                <a:solidFill>
                  <a:srgbClr val="000000"/>
                </a:solidFill>
                <a:latin typeface="Arial"/>
                <a:ea typeface="Arial"/>
                <a:cs typeface="Arial"/>
                <a:sym typeface="Arial"/>
              </a:rPr>
              <a:t>α</a:t>
            </a:r>
            <a:r>
              <a:rPr baseline="-25000" lang="en-IN" sz="2400">
                <a:solidFill>
                  <a:srgbClr val="000000"/>
                </a:solidFill>
                <a:latin typeface="Arial"/>
                <a:ea typeface="Arial"/>
                <a:cs typeface="Arial"/>
                <a:sym typeface="Arial"/>
              </a:rPr>
              <a:t>i, j</a:t>
            </a:r>
            <a:r>
              <a:rPr lang="en-IN" sz="2400">
                <a:solidFill>
                  <a:srgbClr val="000000"/>
                </a:solidFill>
                <a:latin typeface="Arial"/>
                <a:ea typeface="Arial"/>
                <a:cs typeface="Arial"/>
                <a:sym typeface="Arial"/>
              </a:rPr>
              <a:t> are constants 1 ≤ i ≤ t, 0 ≤ j ≤ m</a:t>
            </a:r>
            <a:r>
              <a:rPr baseline="-25000" lang="en-IN" sz="2400">
                <a:solidFill>
                  <a:srgbClr val="000000"/>
                </a:solidFill>
                <a:latin typeface="Arial"/>
                <a:ea typeface="Arial"/>
                <a:cs typeface="Arial"/>
                <a:sym typeface="Arial"/>
              </a:rPr>
              <a:t>i</a:t>
            </a:r>
            <a:r>
              <a:rPr lang="en-IN" sz="2400">
                <a:solidFill>
                  <a:srgbClr val="000000"/>
                </a:solidFill>
                <a:latin typeface="Arial"/>
                <a:ea typeface="Arial"/>
                <a:cs typeface="Arial"/>
                <a:sym typeface="Arial"/>
              </a:rPr>
              <a:t> - 1.</a:t>
            </a:r>
            <a:endParaRPr sz="1800"/>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2" name="Shape 442"/>
        <p:cNvGrpSpPr/>
        <p:nvPr/>
      </p:nvGrpSpPr>
      <p:grpSpPr>
        <a:xfrm>
          <a:off x="0" y="0"/>
          <a:ext cx="0" cy="0"/>
          <a:chOff x="0" y="0"/>
          <a:chExt cx="0" cy="0"/>
        </a:xfrm>
      </p:grpSpPr>
      <p:sp>
        <p:nvSpPr>
          <p:cNvPr id="443" name="Google Shape;443;p68"/>
          <p:cNvSpPr/>
          <p:nvPr/>
        </p:nvSpPr>
        <p:spPr>
          <a:xfrm>
            <a:off x="271080" y="271080"/>
            <a:ext cx="8769600" cy="5928480"/>
          </a:xfrm>
          <a:prstGeom prst="rect">
            <a:avLst/>
          </a:prstGeom>
          <a:noFill/>
          <a:ln>
            <a:noFill/>
          </a:ln>
        </p:spPr>
        <p:txBody>
          <a:bodyPr anchorCtr="0" anchor="t" bIns="91425" lIns="90000" spcFirstLastPara="1" rIns="90000" wrap="square" tIns="91425">
            <a:noAutofit/>
          </a:bodyPr>
          <a:lstStyle/>
          <a:p>
            <a:pPr indent="0" lvl="0" marL="0" marR="0" rtl="0" algn="l">
              <a:lnSpc>
                <a:spcPct val="150000"/>
              </a:lnSpc>
              <a:spcBef>
                <a:spcPts val="0"/>
              </a:spcBef>
              <a:spcAft>
                <a:spcPts val="0"/>
              </a:spcAft>
              <a:buNone/>
            </a:pPr>
            <a:r>
              <a:rPr lang="en-IN" sz="2400">
                <a:solidFill>
                  <a:srgbClr val="000000"/>
                </a:solidFill>
                <a:latin typeface="Verdana"/>
                <a:ea typeface="Verdana"/>
                <a:cs typeface="Verdana"/>
                <a:sym typeface="Verdana"/>
              </a:rPr>
              <a:t>Suppose that the roots of the characteristic equation of a linear homogeneous recurrence relation are 2, 2, 2, 5, 5, and 9. The form of the general solution would be:</a:t>
            </a:r>
            <a:endParaRPr sz="1800"/>
          </a:p>
          <a:p>
            <a:pPr indent="0" lvl="0" marL="0" marR="0" rtl="0" algn="l">
              <a:lnSpc>
                <a:spcPct val="150000"/>
              </a:lnSpc>
              <a:spcBef>
                <a:spcPts val="0"/>
              </a:spcBef>
              <a:spcAft>
                <a:spcPts val="0"/>
              </a:spcAft>
              <a:buNone/>
            </a:pPr>
            <a:r>
              <a:t/>
            </a:r>
            <a:endParaRPr sz="1800"/>
          </a:p>
          <a:p>
            <a:pPr indent="0" lvl="0" marL="0" marR="0" rtl="0" algn="l">
              <a:lnSpc>
                <a:spcPct val="150000"/>
              </a:lnSpc>
              <a:spcBef>
                <a:spcPts val="0"/>
              </a:spcBef>
              <a:spcAft>
                <a:spcPts val="0"/>
              </a:spcAft>
              <a:buNone/>
            </a:pPr>
            <a:r>
              <a:rPr lang="en-IN" sz="2400">
                <a:solidFill>
                  <a:srgbClr val="000000"/>
                </a:solidFill>
                <a:latin typeface="Verdana"/>
                <a:ea typeface="Verdana"/>
                <a:cs typeface="Verdana"/>
                <a:sym typeface="Verdana"/>
              </a:rPr>
              <a:t>a</a:t>
            </a:r>
            <a:r>
              <a:rPr baseline="-25000" lang="en-IN" sz="2400">
                <a:solidFill>
                  <a:srgbClr val="000000"/>
                </a:solidFill>
                <a:latin typeface="Verdana"/>
                <a:ea typeface="Verdana"/>
                <a:cs typeface="Verdana"/>
                <a:sym typeface="Verdana"/>
              </a:rPr>
              <a:t>n</a:t>
            </a:r>
            <a:r>
              <a:rPr lang="en-IN" sz="2400">
                <a:solidFill>
                  <a:srgbClr val="000000"/>
                </a:solidFill>
                <a:latin typeface="Verdana"/>
                <a:ea typeface="Verdana"/>
                <a:cs typeface="Verdana"/>
                <a:sym typeface="Verdana"/>
              </a:rPr>
              <a:t> = (𝝰</a:t>
            </a:r>
            <a:r>
              <a:rPr baseline="-25000" lang="en-IN" sz="2400">
                <a:solidFill>
                  <a:srgbClr val="000000"/>
                </a:solidFill>
                <a:latin typeface="Verdana"/>
                <a:ea typeface="Verdana"/>
                <a:cs typeface="Verdana"/>
                <a:sym typeface="Verdana"/>
              </a:rPr>
              <a:t>1,0</a:t>
            </a:r>
            <a:r>
              <a:rPr lang="en-IN" sz="2400">
                <a:solidFill>
                  <a:srgbClr val="000000"/>
                </a:solidFill>
                <a:latin typeface="Verdana"/>
                <a:ea typeface="Verdana"/>
                <a:cs typeface="Verdana"/>
                <a:sym typeface="Verdana"/>
              </a:rPr>
              <a:t> +𝝰</a:t>
            </a:r>
            <a:r>
              <a:rPr baseline="-25000" lang="en-IN" sz="2400">
                <a:solidFill>
                  <a:srgbClr val="000000"/>
                </a:solidFill>
                <a:latin typeface="Verdana"/>
                <a:ea typeface="Verdana"/>
                <a:cs typeface="Verdana"/>
                <a:sym typeface="Verdana"/>
              </a:rPr>
              <a:t>1,1</a:t>
            </a:r>
            <a:r>
              <a:rPr lang="en-IN" sz="2400">
                <a:solidFill>
                  <a:srgbClr val="000000"/>
                </a:solidFill>
                <a:latin typeface="Verdana"/>
                <a:ea typeface="Verdana"/>
                <a:cs typeface="Verdana"/>
                <a:sym typeface="Verdana"/>
              </a:rPr>
              <a:t> n +𝝰</a:t>
            </a:r>
            <a:r>
              <a:rPr baseline="-25000" lang="en-IN" sz="2400">
                <a:solidFill>
                  <a:srgbClr val="000000"/>
                </a:solidFill>
                <a:latin typeface="Verdana"/>
                <a:ea typeface="Verdana"/>
                <a:cs typeface="Verdana"/>
                <a:sym typeface="Verdana"/>
              </a:rPr>
              <a:t>1,2</a:t>
            </a:r>
            <a:r>
              <a:rPr lang="en-IN" sz="2400">
                <a:solidFill>
                  <a:srgbClr val="000000"/>
                </a:solidFill>
                <a:latin typeface="Verdana"/>
                <a:ea typeface="Verdana"/>
                <a:cs typeface="Verdana"/>
                <a:sym typeface="Verdana"/>
              </a:rPr>
              <a:t> n</a:t>
            </a:r>
            <a:r>
              <a:rPr baseline="30000" lang="en-IN" sz="2400">
                <a:solidFill>
                  <a:srgbClr val="000000"/>
                </a:solidFill>
                <a:latin typeface="Verdana"/>
                <a:ea typeface="Verdana"/>
                <a:cs typeface="Verdana"/>
                <a:sym typeface="Verdana"/>
              </a:rPr>
              <a:t>2</a:t>
            </a:r>
            <a:r>
              <a:rPr lang="en-IN" sz="2400">
                <a:solidFill>
                  <a:srgbClr val="000000"/>
                </a:solidFill>
                <a:latin typeface="Verdana"/>
                <a:ea typeface="Verdana"/>
                <a:cs typeface="Verdana"/>
                <a:sym typeface="Verdana"/>
              </a:rPr>
              <a:t>) 2</a:t>
            </a:r>
            <a:r>
              <a:rPr baseline="30000" lang="en-IN" sz="2400">
                <a:solidFill>
                  <a:srgbClr val="000000"/>
                </a:solidFill>
                <a:latin typeface="Verdana"/>
                <a:ea typeface="Verdana"/>
                <a:cs typeface="Verdana"/>
                <a:sym typeface="Verdana"/>
              </a:rPr>
              <a:t>n</a:t>
            </a:r>
            <a:r>
              <a:rPr lang="en-IN" sz="2400">
                <a:solidFill>
                  <a:srgbClr val="000000"/>
                </a:solidFill>
                <a:latin typeface="Verdana"/>
                <a:ea typeface="Verdana"/>
                <a:cs typeface="Verdana"/>
                <a:sym typeface="Verdana"/>
              </a:rPr>
              <a:t> +</a:t>
            </a:r>
            <a:endParaRPr sz="1800"/>
          </a:p>
          <a:p>
            <a:pPr indent="0" lvl="0" marL="0" marR="0" rtl="0" algn="l">
              <a:lnSpc>
                <a:spcPct val="150000"/>
              </a:lnSpc>
              <a:spcBef>
                <a:spcPts val="0"/>
              </a:spcBef>
              <a:spcAft>
                <a:spcPts val="0"/>
              </a:spcAft>
              <a:buNone/>
            </a:pPr>
            <a:r>
              <a:rPr lang="en-IN" sz="2400">
                <a:solidFill>
                  <a:srgbClr val="000000"/>
                </a:solidFill>
                <a:latin typeface="Verdana"/>
                <a:ea typeface="Verdana"/>
                <a:cs typeface="Verdana"/>
                <a:sym typeface="Verdana"/>
              </a:rPr>
              <a:t>       (𝝰</a:t>
            </a:r>
            <a:r>
              <a:rPr baseline="-25000" lang="en-IN" sz="2400">
                <a:solidFill>
                  <a:srgbClr val="000000"/>
                </a:solidFill>
                <a:latin typeface="Verdana"/>
                <a:ea typeface="Verdana"/>
                <a:cs typeface="Verdana"/>
                <a:sym typeface="Verdana"/>
              </a:rPr>
              <a:t>2,0</a:t>
            </a:r>
            <a:r>
              <a:rPr lang="en-IN" sz="2400">
                <a:solidFill>
                  <a:srgbClr val="000000"/>
                </a:solidFill>
                <a:latin typeface="Verdana"/>
                <a:ea typeface="Verdana"/>
                <a:cs typeface="Verdana"/>
                <a:sym typeface="Verdana"/>
              </a:rPr>
              <a:t> +𝝰</a:t>
            </a:r>
            <a:r>
              <a:rPr baseline="-25000" lang="en-IN" sz="2400">
                <a:solidFill>
                  <a:srgbClr val="000000"/>
                </a:solidFill>
                <a:latin typeface="Verdana"/>
                <a:ea typeface="Verdana"/>
                <a:cs typeface="Verdana"/>
                <a:sym typeface="Verdana"/>
              </a:rPr>
              <a:t>2,1</a:t>
            </a:r>
            <a:r>
              <a:rPr lang="en-IN" sz="2400">
                <a:solidFill>
                  <a:srgbClr val="000000"/>
                </a:solidFill>
                <a:latin typeface="Verdana"/>
                <a:ea typeface="Verdana"/>
                <a:cs typeface="Verdana"/>
                <a:sym typeface="Verdana"/>
              </a:rPr>
              <a:t> n) 5</a:t>
            </a:r>
            <a:r>
              <a:rPr baseline="30000" lang="en-IN" sz="2400">
                <a:solidFill>
                  <a:srgbClr val="000000"/>
                </a:solidFill>
                <a:latin typeface="Verdana"/>
                <a:ea typeface="Verdana"/>
                <a:cs typeface="Verdana"/>
                <a:sym typeface="Verdana"/>
              </a:rPr>
              <a:t>n</a:t>
            </a:r>
            <a:r>
              <a:rPr lang="en-IN" sz="2400">
                <a:solidFill>
                  <a:srgbClr val="000000"/>
                </a:solidFill>
                <a:latin typeface="Verdana"/>
                <a:ea typeface="Verdana"/>
                <a:cs typeface="Verdana"/>
                <a:sym typeface="Verdana"/>
              </a:rPr>
              <a:t> +</a:t>
            </a:r>
            <a:endParaRPr sz="1800"/>
          </a:p>
          <a:p>
            <a:pPr indent="0" lvl="0" marL="0" marR="0" rtl="0" algn="l">
              <a:lnSpc>
                <a:spcPct val="150000"/>
              </a:lnSpc>
              <a:spcBef>
                <a:spcPts val="0"/>
              </a:spcBef>
              <a:spcAft>
                <a:spcPts val="0"/>
              </a:spcAft>
              <a:buNone/>
            </a:pPr>
            <a:r>
              <a:rPr lang="en-IN" sz="2400">
                <a:solidFill>
                  <a:srgbClr val="000000"/>
                </a:solidFill>
                <a:latin typeface="Verdana"/>
                <a:ea typeface="Verdana"/>
                <a:cs typeface="Verdana"/>
                <a:sym typeface="Verdana"/>
              </a:rPr>
              <a:t>        𝝰</a:t>
            </a:r>
            <a:r>
              <a:rPr baseline="-25000" lang="en-IN" sz="2400">
                <a:solidFill>
                  <a:srgbClr val="000000"/>
                </a:solidFill>
                <a:latin typeface="Verdana"/>
                <a:ea typeface="Verdana"/>
                <a:cs typeface="Verdana"/>
                <a:sym typeface="Verdana"/>
              </a:rPr>
              <a:t>3,0</a:t>
            </a:r>
            <a:r>
              <a:rPr lang="en-IN" sz="2400">
                <a:solidFill>
                  <a:srgbClr val="000000"/>
                </a:solidFill>
                <a:latin typeface="Verdana"/>
                <a:ea typeface="Verdana"/>
                <a:cs typeface="Verdana"/>
                <a:sym typeface="Verdana"/>
              </a:rPr>
              <a:t> 9</a:t>
            </a:r>
            <a:r>
              <a:rPr baseline="30000" lang="en-IN" sz="2400">
                <a:solidFill>
                  <a:srgbClr val="000000"/>
                </a:solidFill>
                <a:latin typeface="Verdana"/>
                <a:ea typeface="Verdana"/>
                <a:cs typeface="Verdana"/>
                <a:sym typeface="Verdana"/>
              </a:rPr>
              <a:t>n</a:t>
            </a:r>
            <a:r>
              <a:rPr lang="en-IN" sz="2400">
                <a:solidFill>
                  <a:srgbClr val="000000"/>
                </a:solidFill>
                <a:latin typeface="Verdana"/>
                <a:ea typeface="Verdana"/>
                <a:cs typeface="Verdana"/>
                <a:sym typeface="Verdana"/>
              </a:rPr>
              <a:t>.</a:t>
            </a:r>
            <a:endParaRPr sz="1800"/>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7" name="Shape 447"/>
        <p:cNvGrpSpPr/>
        <p:nvPr/>
      </p:nvGrpSpPr>
      <p:grpSpPr>
        <a:xfrm>
          <a:off x="0" y="0"/>
          <a:ext cx="0" cy="0"/>
          <a:chOff x="0" y="0"/>
          <a:chExt cx="0" cy="0"/>
        </a:xfrm>
      </p:grpSpPr>
      <p:sp>
        <p:nvSpPr>
          <p:cNvPr id="448" name="Google Shape;448;p69"/>
          <p:cNvSpPr/>
          <p:nvPr/>
        </p:nvSpPr>
        <p:spPr>
          <a:xfrm>
            <a:off x="271080" y="271080"/>
            <a:ext cx="8596440" cy="5928480"/>
          </a:xfrm>
          <a:prstGeom prst="rect">
            <a:avLst/>
          </a:prstGeom>
          <a:noFill/>
          <a:ln>
            <a:noFill/>
          </a:ln>
        </p:spPr>
        <p:txBody>
          <a:bodyPr anchorCtr="0" anchor="t" bIns="91425" lIns="90000" spcFirstLastPara="1" rIns="90000" wrap="square" tIns="91425">
            <a:noAutofit/>
          </a:bodyPr>
          <a:lstStyle/>
          <a:p>
            <a:pPr indent="0" lvl="0" marL="0" marR="0" rtl="0" algn="l">
              <a:lnSpc>
                <a:spcPct val="150000"/>
              </a:lnSpc>
              <a:spcBef>
                <a:spcPts val="0"/>
              </a:spcBef>
              <a:spcAft>
                <a:spcPts val="0"/>
              </a:spcAft>
              <a:buNone/>
            </a:pPr>
            <a:r>
              <a:rPr lang="en-IN" sz="2400">
                <a:solidFill>
                  <a:srgbClr val="000000"/>
                </a:solidFill>
                <a:latin typeface="Verdana"/>
                <a:ea typeface="Verdana"/>
                <a:cs typeface="Verdana"/>
                <a:sym typeface="Verdana"/>
              </a:rPr>
              <a:t>Q: What is the solution (closed form) of</a:t>
            </a:r>
            <a:endParaRPr sz="1800"/>
          </a:p>
          <a:p>
            <a:pPr indent="0" lvl="0" marL="0" marR="0" rtl="0" algn="l">
              <a:lnSpc>
                <a:spcPct val="150000"/>
              </a:lnSpc>
              <a:spcBef>
                <a:spcPts val="0"/>
              </a:spcBef>
              <a:spcAft>
                <a:spcPts val="0"/>
              </a:spcAft>
              <a:buNone/>
            </a:pPr>
            <a:r>
              <a:rPr lang="en-IN" sz="2400">
                <a:solidFill>
                  <a:srgbClr val="000000"/>
                </a:solidFill>
                <a:latin typeface="Verdana"/>
                <a:ea typeface="Verdana"/>
                <a:cs typeface="Verdana"/>
                <a:sym typeface="Verdana"/>
              </a:rPr>
              <a:t>a</a:t>
            </a:r>
            <a:r>
              <a:rPr baseline="-25000" lang="en-IN" sz="2400">
                <a:solidFill>
                  <a:srgbClr val="000000"/>
                </a:solidFill>
                <a:latin typeface="Verdana"/>
                <a:ea typeface="Verdana"/>
                <a:cs typeface="Verdana"/>
                <a:sym typeface="Verdana"/>
              </a:rPr>
              <a:t>n</a:t>
            </a:r>
            <a:r>
              <a:rPr lang="en-IN" sz="2400">
                <a:solidFill>
                  <a:srgbClr val="000000"/>
                </a:solidFill>
                <a:latin typeface="Verdana"/>
                <a:ea typeface="Verdana"/>
                <a:cs typeface="Verdana"/>
                <a:sym typeface="Verdana"/>
              </a:rPr>
              <a:t> = -3a</a:t>
            </a:r>
            <a:r>
              <a:rPr baseline="-25000" lang="en-IN" sz="2400">
                <a:solidFill>
                  <a:srgbClr val="000000"/>
                </a:solidFill>
                <a:latin typeface="Verdana"/>
                <a:ea typeface="Verdana"/>
                <a:cs typeface="Verdana"/>
                <a:sym typeface="Verdana"/>
              </a:rPr>
              <a:t>n-1</a:t>
            </a:r>
            <a:r>
              <a:rPr lang="en-IN" sz="2400">
                <a:solidFill>
                  <a:srgbClr val="000000"/>
                </a:solidFill>
                <a:latin typeface="Verdana"/>
                <a:ea typeface="Verdana"/>
                <a:cs typeface="Verdana"/>
                <a:sym typeface="Verdana"/>
              </a:rPr>
              <a:t>- 3a</a:t>
            </a:r>
            <a:r>
              <a:rPr baseline="-25000" lang="en-IN" sz="2400">
                <a:solidFill>
                  <a:srgbClr val="000000"/>
                </a:solidFill>
                <a:latin typeface="Verdana"/>
                <a:ea typeface="Verdana"/>
                <a:cs typeface="Verdana"/>
                <a:sym typeface="Verdana"/>
              </a:rPr>
              <a:t>n-2</a:t>
            </a:r>
            <a:r>
              <a:rPr lang="en-IN" sz="2400">
                <a:solidFill>
                  <a:srgbClr val="000000"/>
                </a:solidFill>
                <a:latin typeface="Verdana"/>
                <a:ea typeface="Verdana"/>
                <a:cs typeface="Verdana"/>
                <a:sym typeface="Verdana"/>
              </a:rPr>
              <a:t> - a</a:t>
            </a:r>
            <a:r>
              <a:rPr baseline="-25000" lang="en-IN" sz="2400">
                <a:solidFill>
                  <a:srgbClr val="000000"/>
                </a:solidFill>
                <a:latin typeface="Verdana"/>
                <a:ea typeface="Verdana"/>
                <a:cs typeface="Verdana"/>
                <a:sym typeface="Verdana"/>
              </a:rPr>
              <a:t>n-3 </a:t>
            </a:r>
            <a:r>
              <a:rPr lang="en-IN" sz="2400">
                <a:solidFill>
                  <a:srgbClr val="000000"/>
                </a:solidFill>
                <a:latin typeface="Verdana"/>
                <a:ea typeface="Verdana"/>
                <a:cs typeface="Verdana"/>
                <a:sym typeface="Verdana"/>
              </a:rPr>
              <a:t>where a</a:t>
            </a:r>
            <a:r>
              <a:rPr baseline="-25000" lang="en-IN" sz="2400">
                <a:solidFill>
                  <a:srgbClr val="000000"/>
                </a:solidFill>
                <a:latin typeface="Verdana"/>
                <a:ea typeface="Verdana"/>
                <a:cs typeface="Verdana"/>
                <a:sym typeface="Verdana"/>
              </a:rPr>
              <a:t>0</a:t>
            </a:r>
            <a:r>
              <a:rPr lang="en-IN" sz="2400">
                <a:solidFill>
                  <a:srgbClr val="000000"/>
                </a:solidFill>
                <a:latin typeface="Verdana"/>
                <a:ea typeface="Verdana"/>
                <a:cs typeface="Verdana"/>
                <a:sym typeface="Verdana"/>
              </a:rPr>
              <a:t> = 1, a</a:t>
            </a:r>
            <a:r>
              <a:rPr baseline="-25000" lang="en-IN" sz="2400">
                <a:solidFill>
                  <a:srgbClr val="000000"/>
                </a:solidFill>
                <a:latin typeface="Verdana"/>
                <a:ea typeface="Verdana"/>
                <a:cs typeface="Verdana"/>
                <a:sym typeface="Verdana"/>
              </a:rPr>
              <a:t>1</a:t>
            </a:r>
            <a:r>
              <a:rPr lang="en-IN" sz="2400">
                <a:solidFill>
                  <a:srgbClr val="000000"/>
                </a:solidFill>
                <a:latin typeface="Verdana"/>
                <a:ea typeface="Verdana"/>
                <a:cs typeface="Verdana"/>
                <a:sym typeface="Verdana"/>
              </a:rPr>
              <a:t> = -2, a</a:t>
            </a:r>
            <a:r>
              <a:rPr baseline="-25000" lang="en-IN" sz="2400">
                <a:solidFill>
                  <a:srgbClr val="000000"/>
                </a:solidFill>
                <a:latin typeface="Verdana"/>
                <a:ea typeface="Verdana"/>
                <a:cs typeface="Verdana"/>
                <a:sym typeface="Verdana"/>
              </a:rPr>
              <a:t>2</a:t>
            </a:r>
            <a:r>
              <a:rPr lang="en-IN" sz="2400">
                <a:solidFill>
                  <a:srgbClr val="000000"/>
                </a:solidFill>
                <a:latin typeface="Verdana"/>
                <a:ea typeface="Verdana"/>
                <a:cs typeface="Verdana"/>
                <a:sym typeface="Verdana"/>
              </a:rPr>
              <a:t> = -1</a:t>
            </a:r>
            <a:endParaRPr sz="1800"/>
          </a:p>
          <a:p>
            <a:pPr indent="0" lvl="0" marL="0" marR="0" rtl="0" algn="l">
              <a:lnSpc>
                <a:spcPct val="150000"/>
              </a:lnSpc>
              <a:spcBef>
                <a:spcPts val="0"/>
              </a:spcBef>
              <a:spcAft>
                <a:spcPts val="0"/>
              </a:spcAft>
              <a:buNone/>
            </a:pPr>
            <a:r>
              <a:t/>
            </a:r>
            <a:endParaRPr sz="1800"/>
          </a:p>
          <a:p>
            <a:pPr indent="0" lvl="0" marL="0" marR="0" rtl="0" algn="l">
              <a:lnSpc>
                <a:spcPct val="150000"/>
              </a:lnSpc>
              <a:spcBef>
                <a:spcPts val="0"/>
              </a:spcBef>
              <a:spcAft>
                <a:spcPts val="0"/>
              </a:spcAft>
              <a:buNone/>
            </a:pPr>
            <a:r>
              <a:rPr lang="en-IN" sz="2400">
                <a:solidFill>
                  <a:srgbClr val="000000"/>
                </a:solidFill>
                <a:latin typeface="Verdana"/>
                <a:ea typeface="Verdana"/>
                <a:cs typeface="Verdana"/>
                <a:sym typeface="Verdana"/>
              </a:rPr>
              <a:t>Soln: … </a:t>
            </a:r>
            <a:endParaRPr sz="1800"/>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2" name="Shape 452"/>
        <p:cNvGrpSpPr/>
        <p:nvPr/>
      </p:nvGrpSpPr>
      <p:grpSpPr>
        <a:xfrm>
          <a:off x="0" y="0"/>
          <a:ext cx="0" cy="0"/>
          <a:chOff x="0" y="0"/>
          <a:chExt cx="0" cy="0"/>
        </a:xfrm>
      </p:grpSpPr>
      <p:sp>
        <p:nvSpPr>
          <p:cNvPr id="453" name="Google Shape;453;p70"/>
          <p:cNvSpPr/>
          <p:nvPr/>
        </p:nvSpPr>
        <p:spPr>
          <a:xfrm>
            <a:off x="271080" y="271080"/>
            <a:ext cx="8596440" cy="5928480"/>
          </a:xfrm>
          <a:prstGeom prst="rect">
            <a:avLst/>
          </a:prstGeom>
          <a:noFill/>
          <a:ln>
            <a:noFill/>
          </a:ln>
        </p:spPr>
        <p:txBody>
          <a:bodyPr anchorCtr="0" anchor="t" bIns="91425" lIns="90000" spcFirstLastPara="1" rIns="90000" wrap="square" tIns="91425">
            <a:noAutofit/>
          </a:bodyPr>
          <a:lstStyle/>
          <a:p>
            <a:pPr indent="0" lvl="0" marL="0" marR="0" rtl="0" algn="l">
              <a:lnSpc>
                <a:spcPct val="115000"/>
              </a:lnSpc>
              <a:spcBef>
                <a:spcPts val="0"/>
              </a:spcBef>
              <a:spcAft>
                <a:spcPts val="0"/>
              </a:spcAft>
              <a:buNone/>
            </a:pPr>
            <a:r>
              <a:rPr lang="en-IN" sz="2600">
                <a:solidFill>
                  <a:srgbClr val="000000"/>
                </a:solidFill>
                <a:latin typeface="Arial"/>
                <a:ea typeface="Arial"/>
                <a:cs typeface="Arial"/>
                <a:sym typeface="Arial"/>
              </a:rPr>
              <a:t>Eg: How many bit strings of length n are there that </a:t>
            </a:r>
            <a:endParaRPr sz="1800"/>
          </a:p>
          <a:p>
            <a:pPr indent="0" lvl="0" marL="0" marR="0" rtl="0" algn="l">
              <a:lnSpc>
                <a:spcPct val="115000"/>
              </a:lnSpc>
              <a:spcBef>
                <a:spcPts val="0"/>
              </a:spcBef>
              <a:spcAft>
                <a:spcPts val="0"/>
              </a:spcAft>
              <a:buNone/>
            </a:pPr>
            <a:r>
              <a:rPr b="1" lang="en-IN" sz="2600">
                <a:solidFill>
                  <a:srgbClr val="000000"/>
                </a:solidFill>
                <a:latin typeface="Arial"/>
                <a:ea typeface="Arial"/>
                <a:cs typeface="Arial"/>
                <a:sym typeface="Arial"/>
              </a:rPr>
              <a:t>do not contain two consecutive 0s</a:t>
            </a:r>
            <a:r>
              <a:rPr lang="en-IN" sz="2600">
                <a:solidFill>
                  <a:srgbClr val="000000"/>
                </a:solidFill>
                <a:latin typeface="Arial"/>
                <a:ea typeface="Arial"/>
                <a:cs typeface="Arial"/>
                <a:sym typeface="Arial"/>
              </a:rPr>
              <a:t>?</a:t>
            </a:r>
            <a:endParaRPr sz="1800"/>
          </a:p>
          <a:p>
            <a:pPr indent="0" lvl="0" marL="0" marR="0" rtl="0" algn="l">
              <a:lnSpc>
                <a:spcPct val="115000"/>
              </a:lnSpc>
              <a:spcBef>
                <a:spcPts val="0"/>
              </a:spcBef>
              <a:spcAft>
                <a:spcPts val="0"/>
              </a:spcAft>
              <a:buNone/>
            </a:pPr>
            <a:r>
              <a:t/>
            </a:r>
            <a:endParaRPr sz="1800"/>
          </a:p>
          <a:p>
            <a:pPr indent="0" lvl="0" marL="0" marR="0" rtl="0" algn="l">
              <a:lnSpc>
                <a:spcPct val="115000"/>
              </a:lnSpc>
              <a:spcBef>
                <a:spcPts val="0"/>
              </a:spcBef>
              <a:spcAft>
                <a:spcPts val="0"/>
              </a:spcAft>
              <a:buNone/>
            </a:pPr>
            <a:r>
              <a:rPr lang="en-IN" sz="2600">
                <a:solidFill>
                  <a:srgbClr val="000000"/>
                </a:solidFill>
                <a:latin typeface="Arial"/>
                <a:ea typeface="Arial"/>
                <a:cs typeface="Arial"/>
                <a:sym typeface="Arial"/>
              </a:rPr>
              <a:t>Eg: How many bit strings of length n are there that </a:t>
            </a:r>
            <a:r>
              <a:rPr b="1" lang="en-IN" sz="2600">
                <a:solidFill>
                  <a:srgbClr val="000000"/>
                </a:solidFill>
                <a:latin typeface="Arial"/>
                <a:ea typeface="Arial"/>
                <a:cs typeface="Arial"/>
                <a:sym typeface="Arial"/>
              </a:rPr>
              <a:t>contain two consecutive 0s</a:t>
            </a:r>
            <a:r>
              <a:rPr lang="en-IN" sz="2600">
                <a:solidFill>
                  <a:srgbClr val="000000"/>
                </a:solidFill>
                <a:latin typeface="Arial"/>
                <a:ea typeface="Arial"/>
                <a:cs typeface="Arial"/>
                <a:sym typeface="Arial"/>
              </a:rPr>
              <a:t>?</a:t>
            </a:r>
            <a:endParaRPr sz="1800"/>
          </a:p>
          <a:p>
            <a:pPr indent="0" lvl="0" marL="0" marR="0" rtl="0" algn="l">
              <a:lnSpc>
                <a:spcPct val="115000"/>
              </a:lnSpc>
              <a:spcBef>
                <a:spcPts val="0"/>
              </a:spcBef>
              <a:spcAft>
                <a:spcPts val="0"/>
              </a:spcAft>
              <a:buNone/>
            </a:pPr>
            <a:r>
              <a:t/>
            </a:r>
            <a:endParaRPr sz="1800"/>
          </a:p>
          <a:p>
            <a:pPr indent="0" lvl="0" marL="0" marR="0" rtl="0" algn="l">
              <a:lnSpc>
                <a:spcPct val="115000"/>
              </a:lnSpc>
              <a:spcBef>
                <a:spcPts val="0"/>
              </a:spcBef>
              <a:spcAft>
                <a:spcPts val="0"/>
              </a:spcAft>
              <a:buNone/>
            </a:pPr>
            <a:r>
              <a:rPr lang="en-IN" sz="2600">
                <a:solidFill>
                  <a:srgbClr val="000000"/>
                </a:solidFill>
                <a:latin typeface="Arial"/>
                <a:ea typeface="Arial"/>
                <a:cs typeface="Arial"/>
                <a:sym typeface="Arial"/>
              </a:rPr>
              <a:t>Eg: How many bit strings of length n are there that </a:t>
            </a:r>
            <a:endParaRPr sz="1800"/>
          </a:p>
          <a:p>
            <a:pPr indent="0" lvl="0" marL="0" marR="0" rtl="0" algn="l">
              <a:lnSpc>
                <a:spcPct val="115000"/>
              </a:lnSpc>
              <a:spcBef>
                <a:spcPts val="0"/>
              </a:spcBef>
              <a:spcAft>
                <a:spcPts val="0"/>
              </a:spcAft>
              <a:buNone/>
            </a:pPr>
            <a:r>
              <a:rPr lang="en-IN" sz="2600">
                <a:solidFill>
                  <a:srgbClr val="000000"/>
                </a:solidFill>
                <a:latin typeface="Arial"/>
                <a:ea typeface="Arial"/>
                <a:cs typeface="Arial"/>
                <a:sym typeface="Arial"/>
              </a:rPr>
              <a:t>contain </a:t>
            </a:r>
            <a:r>
              <a:rPr b="1" lang="en-IN" sz="2600">
                <a:solidFill>
                  <a:srgbClr val="000000"/>
                </a:solidFill>
                <a:latin typeface="Arial"/>
                <a:ea typeface="Arial"/>
                <a:cs typeface="Arial"/>
                <a:sym typeface="Arial"/>
              </a:rPr>
              <a:t>three</a:t>
            </a:r>
            <a:r>
              <a:rPr lang="en-IN" sz="2600">
                <a:solidFill>
                  <a:srgbClr val="000000"/>
                </a:solidFill>
                <a:latin typeface="Arial"/>
                <a:ea typeface="Arial"/>
                <a:cs typeface="Arial"/>
                <a:sym typeface="Arial"/>
              </a:rPr>
              <a:t> consecutive 0s?</a:t>
            </a:r>
            <a:endParaRPr sz="1800"/>
          </a:p>
          <a:p>
            <a:pPr indent="0" lvl="0" marL="0" marR="0" rtl="0" algn="l">
              <a:lnSpc>
                <a:spcPct val="115000"/>
              </a:lnSpc>
              <a:spcBef>
                <a:spcPts val="0"/>
              </a:spcBef>
              <a:spcAft>
                <a:spcPts val="0"/>
              </a:spcAft>
              <a:buNone/>
            </a:pPr>
            <a:r>
              <a:t/>
            </a:r>
            <a:endParaRPr sz="1800"/>
          </a:p>
        </p:txBody>
      </p:sp>
      <p:sp>
        <p:nvSpPr>
          <p:cNvPr id="454" name="Google Shape;454;p70"/>
          <p:cNvSpPr/>
          <p:nvPr/>
        </p:nvSpPr>
        <p:spPr>
          <a:xfrm>
            <a:off x="8556840" y="6333120"/>
            <a:ext cx="547560" cy="523800"/>
          </a:xfrm>
          <a:prstGeom prst="rect">
            <a:avLst/>
          </a:prstGeom>
          <a:noFill/>
          <a:ln>
            <a:noFill/>
          </a:ln>
        </p:spPr>
        <p:txBody>
          <a:bodyPr anchorCtr="0" anchor="ctr" bIns="91425" lIns="90000" spcFirstLastPara="1" rIns="90000" wrap="square" tIns="91425">
            <a:noAutofit/>
          </a:bodyPr>
          <a:lstStyle/>
          <a:p>
            <a:pPr indent="0" lvl="0" marL="0" marR="0" rtl="0" algn="l">
              <a:lnSpc>
                <a:spcPct val="100000"/>
              </a:lnSpc>
              <a:spcBef>
                <a:spcPts val="0"/>
              </a:spcBef>
              <a:spcAft>
                <a:spcPts val="0"/>
              </a:spcAft>
              <a:buNone/>
            </a:pPr>
            <a:fld id="{00000000-1234-1234-1234-123412341234}" type="slidenum">
              <a:rPr lang="en-IN" sz="1400">
                <a:solidFill>
                  <a:srgbClr val="000000"/>
                </a:solidFill>
                <a:latin typeface="Arial"/>
                <a:ea typeface="Arial"/>
                <a:cs typeface="Arial"/>
                <a:sym typeface="Arial"/>
              </a:rPr>
              <a:t>‹#›</a:t>
            </a:fld>
            <a:endParaRPr sz="1800"/>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8" name="Shape 458"/>
        <p:cNvGrpSpPr/>
        <p:nvPr/>
      </p:nvGrpSpPr>
      <p:grpSpPr>
        <a:xfrm>
          <a:off x="0" y="0"/>
          <a:ext cx="0" cy="0"/>
          <a:chOff x="0" y="0"/>
          <a:chExt cx="0" cy="0"/>
        </a:xfrm>
      </p:grpSpPr>
      <p:sp>
        <p:nvSpPr>
          <p:cNvPr id="459" name="Google Shape;459;p71"/>
          <p:cNvSpPr/>
          <p:nvPr/>
        </p:nvSpPr>
        <p:spPr>
          <a:xfrm>
            <a:off x="271080" y="271080"/>
            <a:ext cx="8596440" cy="5928480"/>
          </a:xfrm>
          <a:prstGeom prst="rect">
            <a:avLst/>
          </a:prstGeom>
          <a:noFill/>
          <a:ln>
            <a:noFill/>
          </a:ln>
        </p:spPr>
        <p:txBody>
          <a:bodyPr anchorCtr="0" anchor="t" bIns="91425" lIns="90000" spcFirstLastPara="1" rIns="90000" wrap="square" tIns="91425">
            <a:noAutofit/>
          </a:bodyPr>
          <a:lstStyle/>
          <a:p>
            <a:pPr indent="0" lvl="0" marL="0" marR="0" rtl="0" algn="l">
              <a:lnSpc>
                <a:spcPct val="115000"/>
              </a:lnSpc>
              <a:spcBef>
                <a:spcPts val="0"/>
              </a:spcBef>
              <a:spcAft>
                <a:spcPts val="0"/>
              </a:spcAft>
              <a:buNone/>
            </a:pPr>
            <a:r>
              <a:rPr lang="en-IN" sz="2600">
                <a:solidFill>
                  <a:srgbClr val="000000"/>
                </a:solidFill>
                <a:latin typeface="Arial"/>
                <a:ea typeface="Arial"/>
                <a:cs typeface="Arial"/>
                <a:sym typeface="Arial"/>
              </a:rPr>
              <a:t>Eg: How many bit strings of length n are there that </a:t>
            </a:r>
            <a:endParaRPr sz="1800"/>
          </a:p>
          <a:p>
            <a:pPr indent="0" lvl="0" marL="0" marR="0" rtl="0" algn="l">
              <a:lnSpc>
                <a:spcPct val="115000"/>
              </a:lnSpc>
              <a:spcBef>
                <a:spcPts val="0"/>
              </a:spcBef>
              <a:spcAft>
                <a:spcPts val="0"/>
              </a:spcAft>
              <a:buNone/>
            </a:pPr>
            <a:r>
              <a:rPr b="1" lang="en-IN" sz="2600">
                <a:solidFill>
                  <a:srgbClr val="000000"/>
                </a:solidFill>
                <a:latin typeface="Arial"/>
                <a:ea typeface="Arial"/>
                <a:cs typeface="Arial"/>
                <a:sym typeface="Arial"/>
              </a:rPr>
              <a:t>do not contain two consecutive 0s</a:t>
            </a:r>
            <a:r>
              <a:rPr lang="en-IN" sz="2600">
                <a:solidFill>
                  <a:srgbClr val="000000"/>
                </a:solidFill>
                <a:latin typeface="Arial"/>
                <a:ea typeface="Arial"/>
                <a:cs typeface="Arial"/>
                <a:sym typeface="Arial"/>
              </a:rPr>
              <a:t>?</a:t>
            </a:r>
            <a:endParaRPr sz="1800"/>
          </a:p>
          <a:p>
            <a:pPr indent="0" lvl="0" marL="0" marR="0" rtl="0" algn="l">
              <a:lnSpc>
                <a:spcPct val="115000"/>
              </a:lnSpc>
              <a:spcBef>
                <a:spcPts val="0"/>
              </a:spcBef>
              <a:spcAft>
                <a:spcPts val="0"/>
              </a:spcAft>
              <a:buNone/>
            </a:pPr>
            <a:r>
              <a:t/>
            </a:r>
            <a:endParaRPr sz="1800"/>
          </a:p>
          <a:p>
            <a:pPr indent="0" lvl="0" marL="0" marR="0" rtl="0" algn="l">
              <a:lnSpc>
                <a:spcPct val="115000"/>
              </a:lnSpc>
              <a:spcBef>
                <a:spcPts val="0"/>
              </a:spcBef>
              <a:spcAft>
                <a:spcPts val="0"/>
              </a:spcAft>
              <a:buNone/>
            </a:pPr>
            <a:r>
              <a:rPr lang="en-IN" sz="2600">
                <a:solidFill>
                  <a:srgbClr val="000000"/>
                </a:solidFill>
                <a:latin typeface="Arial"/>
                <a:ea typeface="Arial"/>
                <a:cs typeface="Arial"/>
                <a:sym typeface="Arial"/>
              </a:rPr>
              <a:t>There are only two possibilities; n</a:t>
            </a:r>
            <a:r>
              <a:rPr baseline="30000" lang="en-IN" sz="2600">
                <a:solidFill>
                  <a:srgbClr val="000000"/>
                </a:solidFill>
                <a:latin typeface="Arial"/>
                <a:ea typeface="Arial"/>
                <a:cs typeface="Arial"/>
                <a:sym typeface="Arial"/>
              </a:rPr>
              <a:t>th</a:t>
            </a:r>
            <a:r>
              <a:rPr lang="en-IN" sz="2600">
                <a:solidFill>
                  <a:srgbClr val="000000"/>
                </a:solidFill>
                <a:latin typeface="Arial"/>
                <a:ea typeface="Arial"/>
                <a:cs typeface="Arial"/>
                <a:sym typeface="Arial"/>
              </a:rPr>
              <a:t> bit is 0 or 1.</a:t>
            </a:r>
            <a:endParaRPr sz="1800"/>
          </a:p>
          <a:p>
            <a:pPr indent="0" lvl="0" marL="0" marR="0" rtl="0" algn="l">
              <a:lnSpc>
                <a:spcPct val="115000"/>
              </a:lnSpc>
              <a:spcBef>
                <a:spcPts val="0"/>
              </a:spcBef>
              <a:spcAft>
                <a:spcPts val="0"/>
              </a:spcAft>
              <a:buNone/>
            </a:pPr>
            <a:r>
              <a:rPr lang="en-IN" sz="2600">
                <a:solidFill>
                  <a:srgbClr val="000000"/>
                </a:solidFill>
                <a:latin typeface="Arial"/>
                <a:ea typeface="Arial"/>
                <a:cs typeface="Arial"/>
                <a:sym typeface="Arial"/>
              </a:rPr>
              <a:t>f(n) = the case where n</a:t>
            </a:r>
            <a:r>
              <a:rPr baseline="30000" lang="en-IN" sz="2600">
                <a:solidFill>
                  <a:srgbClr val="000000"/>
                </a:solidFill>
                <a:latin typeface="Arial"/>
                <a:ea typeface="Arial"/>
                <a:cs typeface="Arial"/>
                <a:sym typeface="Arial"/>
              </a:rPr>
              <a:t>th</a:t>
            </a:r>
            <a:r>
              <a:rPr lang="en-IN" sz="2600">
                <a:solidFill>
                  <a:srgbClr val="000000"/>
                </a:solidFill>
                <a:latin typeface="Arial"/>
                <a:ea typeface="Arial"/>
                <a:cs typeface="Arial"/>
                <a:sym typeface="Arial"/>
              </a:rPr>
              <a:t> bit 1 + the case where n</a:t>
            </a:r>
            <a:r>
              <a:rPr baseline="30000" lang="en-IN" sz="2600">
                <a:solidFill>
                  <a:srgbClr val="000000"/>
                </a:solidFill>
                <a:latin typeface="Arial"/>
                <a:ea typeface="Arial"/>
                <a:cs typeface="Arial"/>
                <a:sym typeface="Arial"/>
              </a:rPr>
              <a:t>th</a:t>
            </a:r>
            <a:r>
              <a:rPr lang="en-IN" sz="2600">
                <a:solidFill>
                  <a:srgbClr val="000000"/>
                </a:solidFill>
                <a:latin typeface="Arial"/>
                <a:ea typeface="Arial"/>
                <a:cs typeface="Arial"/>
                <a:sym typeface="Arial"/>
              </a:rPr>
              <a:t> bit is 0</a:t>
            </a:r>
            <a:endParaRPr sz="1800"/>
          </a:p>
          <a:p>
            <a:pPr indent="0" lvl="0" marL="0" marR="0" rtl="0" algn="l">
              <a:lnSpc>
                <a:spcPct val="115000"/>
              </a:lnSpc>
              <a:spcBef>
                <a:spcPts val="0"/>
              </a:spcBef>
              <a:spcAft>
                <a:spcPts val="0"/>
              </a:spcAft>
              <a:buNone/>
            </a:pPr>
            <a:r>
              <a:t/>
            </a:r>
            <a:endParaRPr sz="1800"/>
          </a:p>
          <a:p>
            <a:pPr indent="0" lvl="0" marL="0" marR="0" rtl="0" algn="l">
              <a:lnSpc>
                <a:spcPct val="115000"/>
              </a:lnSpc>
              <a:spcBef>
                <a:spcPts val="0"/>
              </a:spcBef>
              <a:spcAft>
                <a:spcPts val="0"/>
              </a:spcAft>
              <a:buNone/>
            </a:pPr>
            <a:r>
              <a:rPr lang="en-IN" sz="2600">
                <a:solidFill>
                  <a:srgbClr val="000000"/>
                </a:solidFill>
                <a:latin typeface="Arial"/>
                <a:ea typeface="Arial"/>
                <a:cs typeface="Arial"/>
                <a:sym typeface="Arial"/>
              </a:rPr>
              <a:t>When n</a:t>
            </a:r>
            <a:r>
              <a:rPr baseline="30000" lang="en-IN" sz="2600">
                <a:solidFill>
                  <a:srgbClr val="000000"/>
                </a:solidFill>
                <a:latin typeface="Arial"/>
                <a:ea typeface="Arial"/>
                <a:cs typeface="Arial"/>
                <a:sym typeface="Arial"/>
              </a:rPr>
              <a:t>th</a:t>
            </a:r>
            <a:r>
              <a:rPr lang="en-IN" sz="2600">
                <a:solidFill>
                  <a:srgbClr val="000000"/>
                </a:solidFill>
                <a:latin typeface="Arial"/>
                <a:ea typeface="Arial"/>
                <a:cs typeface="Arial"/>
                <a:sym typeface="Arial"/>
              </a:rPr>
              <a:t> bit is 1, there are f(n-1) bit strings.</a:t>
            </a:r>
            <a:endParaRPr sz="1800"/>
          </a:p>
          <a:p>
            <a:pPr indent="0" lvl="0" marL="0" marR="0" rtl="0" algn="l">
              <a:lnSpc>
                <a:spcPct val="115000"/>
              </a:lnSpc>
              <a:spcBef>
                <a:spcPts val="0"/>
              </a:spcBef>
              <a:spcAft>
                <a:spcPts val="0"/>
              </a:spcAft>
              <a:buNone/>
            </a:pPr>
            <a:r>
              <a:rPr lang="en-IN" sz="2600">
                <a:solidFill>
                  <a:srgbClr val="000000"/>
                </a:solidFill>
                <a:latin typeface="Arial"/>
                <a:ea typeface="Arial"/>
                <a:cs typeface="Arial"/>
                <a:sym typeface="Arial"/>
              </a:rPr>
              <a:t>When n</a:t>
            </a:r>
            <a:r>
              <a:rPr baseline="30000" lang="en-IN" sz="2600">
                <a:solidFill>
                  <a:srgbClr val="000000"/>
                </a:solidFill>
                <a:latin typeface="Arial"/>
                <a:ea typeface="Arial"/>
                <a:cs typeface="Arial"/>
                <a:sym typeface="Arial"/>
              </a:rPr>
              <a:t>th</a:t>
            </a:r>
            <a:r>
              <a:rPr lang="en-IN" sz="2600">
                <a:solidFill>
                  <a:srgbClr val="000000"/>
                </a:solidFill>
                <a:latin typeface="Arial"/>
                <a:ea typeface="Arial"/>
                <a:cs typeface="Arial"/>
                <a:sym typeface="Arial"/>
              </a:rPr>
              <a:t> bit is 0, (n-1)</a:t>
            </a:r>
            <a:r>
              <a:rPr baseline="30000" lang="en-IN" sz="2600">
                <a:solidFill>
                  <a:srgbClr val="000000"/>
                </a:solidFill>
                <a:latin typeface="Arial"/>
                <a:ea typeface="Arial"/>
                <a:cs typeface="Arial"/>
                <a:sym typeface="Arial"/>
              </a:rPr>
              <a:t>th</a:t>
            </a:r>
            <a:r>
              <a:rPr lang="en-IN" sz="2600">
                <a:solidFill>
                  <a:srgbClr val="000000"/>
                </a:solidFill>
                <a:latin typeface="Arial"/>
                <a:ea typeface="Arial"/>
                <a:cs typeface="Arial"/>
                <a:sym typeface="Arial"/>
              </a:rPr>
              <a:t> bit has to be 1, and hence there are f(n-2) bit strings.</a:t>
            </a:r>
            <a:endParaRPr sz="1800"/>
          </a:p>
          <a:p>
            <a:pPr indent="0" lvl="0" marL="0" marR="0" rtl="0" algn="l">
              <a:lnSpc>
                <a:spcPct val="115000"/>
              </a:lnSpc>
              <a:spcBef>
                <a:spcPts val="0"/>
              </a:spcBef>
              <a:spcAft>
                <a:spcPts val="0"/>
              </a:spcAft>
              <a:buNone/>
            </a:pPr>
            <a:r>
              <a:rPr lang="en-IN" sz="2600">
                <a:solidFill>
                  <a:srgbClr val="000000"/>
                </a:solidFill>
                <a:latin typeface="Arial"/>
                <a:ea typeface="Arial"/>
                <a:cs typeface="Arial"/>
                <a:sym typeface="Arial"/>
              </a:rPr>
              <a:t>∴ f(n)= f(n-1) + f(n-2), where f(1) = 2 and f(2) = 3.</a:t>
            </a:r>
            <a:endParaRPr sz="1800"/>
          </a:p>
        </p:txBody>
      </p:sp>
      <p:sp>
        <p:nvSpPr>
          <p:cNvPr id="460" name="Google Shape;460;p71"/>
          <p:cNvSpPr/>
          <p:nvPr/>
        </p:nvSpPr>
        <p:spPr>
          <a:xfrm>
            <a:off x="8556840" y="6333120"/>
            <a:ext cx="547560" cy="523800"/>
          </a:xfrm>
          <a:prstGeom prst="rect">
            <a:avLst/>
          </a:prstGeom>
          <a:noFill/>
          <a:ln>
            <a:noFill/>
          </a:ln>
        </p:spPr>
        <p:txBody>
          <a:bodyPr anchorCtr="0" anchor="ctr" bIns="91425" lIns="90000" spcFirstLastPara="1" rIns="90000" wrap="square" tIns="91425">
            <a:noAutofit/>
          </a:bodyPr>
          <a:lstStyle/>
          <a:p>
            <a:pPr indent="0" lvl="0" marL="0" marR="0" rtl="0" algn="l">
              <a:lnSpc>
                <a:spcPct val="100000"/>
              </a:lnSpc>
              <a:spcBef>
                <a:spcPts val="0"/>
              </a:spcBef>
              <a:spcAft>
                <a:spcPts val="0"/>
              </a:spcAft>
              <a:buNone/>
            </a:pPr>
            <a:fld id="{00000000-1234-1234-1234-123412341234}" type="slidenum">
              <a:rPr lang="en-IN" sz="1400">
                <a:solidFill>
                  <a:srgbClr val="000000"/>
                </a:solidFill>
                <a:latin typeface="Arial"/>
                <a:ea typeface="Arial"/>
                <a:cs typeface="Arial"/>
                <a:sym typeface="Arial"/>
              </a:rPr>
              <a:t>‹#›</a:t>
            </a:fld>
            <a:endParaRPr sz="18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Google Shape;142;p7"/>
          <p:cNvSpPr/>
          <p:nvPr/>
        </p:nvSpPr>
        <p:spPr>
          <a:xfrm>
            <a:off x="271080" y="271080"/>
            <a:ext cx="8667720" cy="614196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None/>
            </a:pPr>
            <a:r>
              <a:rPr b="1" lang="en-IN" sz="2400">
                <a:solidFill>
                  <a:srgbClr val="000000"/>
                </a:solidFill>
                <a:latin typeface="Verdana"/>
                <a:ea typeface="Verdana"/>
                <a:cs typeface="Verdana"/>
                <a:sym typeface="Verdana"/>
              </a:rPr>
              <a:t>Eg: </a:t>
            </a:r>
            <a:r>
              <a:rPr lang="en-IN" sz="2400">
                <a:solidFill>
                  <a:srgbClr val="000000"/>
                </a:solidFill>
                <a:latin typeface="Verdana"/>
                <a:ea typeface="Verdana"/>
                <a:cs typeface="Verdana"/>
                <a:sym typeface="Verdana"/>
              </a:rPr>
              <a:t>Show that if n is a positive integer, then</a:t>
            </a:r>
            <a:endParaRPr sz="1800"/>
          </a:p>
          <a:p>
            <a:pPr indent="0" lvl="0" marL="0" marR="0" rtl="0" algn="l">
              <a:lnSpc>
                <a:spcPct val="100000"/>
              </a:lnSpc>
              <a:spcBef>
                <a:spcPts val="0"/>
              </a:spcBef>
              <a:spcAft>
                <a:spcPts val="0"/>
              </a:spcAft>
              <a:buNone/>
            </a:pPr>
            <a:r>
              <a:rPr b="1" lang="en-IN" sz="2400">
                <a:solidFill>
                  <a:srgbClr val="000000"/>
                </a:solidFill>
                <a:latin typeface="Verdana"/>
                <a:ea typeface="Verdana"/>
                <a:cs typeface="Verdana"/>
                <a:sym typeface="Verdana"/>
              </a:rPr>
              <a:t>1 + 2 + ··· + n = n(n+1)/2</a:t>
            </a:r>
            <a:endParaRPr sz="1800"/>
          </a:p>
          <a:p>
            <a:pPr indent="0" lvl="0" marL="0" marR="0" rtl="0" algn="l">
              <a:lnSpc>
                <a:spcPct val="100000"/>
              </a:lnSpc>
              <a:spcBef>
                <a:spcPts val="0"/>
              </a:spcBef>
              <a:spcAft>
                <a:spcPts val="0"/>
              </a:spcAft>
              <a:buNone/>
            </a:pPr>
            <a:r>
              <a:t/>
            </a:r>
            <a:endParaRPr sz="1800"/>
          </a:p>
          <a:p>
            <a:pPr indent="0" lvl="0" marL="0" marR="0" rtl="0" algn="l">
              <a:lnSpc>
                <a:spcPct val="100000"/>
              </a:lnSpc>
              <a:spcBef>
                <a:spcPts val="0"/>
              </a:spcBef>
              <a:spcAft>
                <a:spcPts val="0"/>
              </a:spcAft>
              <a:buNone/>
            </a:pPr>
            <a:r>
              <a:rPr lang="en-IN" sz="2400">
                <a:solidFill>
                  <a:srgbClr val="000000"/>
                </a:solidFill>
                <a:latin typeface="Verdana"/>
                <a:ea typeface="Verdana"/>
                <a:cs typeface="Verdana"/>
                <a:sym typeface="Verdana"/>
              </a:rPr>
              <a:t>Let P(n) be the proposition that the sum of the first n positive integers, 1 + 2 + · · · n = n(n+1)/2. </a:t>
            </a:r>
            <a:endParaRPr sz="1800"/>
          </a:p>
          <a:p>
            <a:pPr indent="0" lvl="0" marL="0" marR="0" rtl="0" algn="l">
              <a:lnSpc>
                <a:spcPct val="100000"/>
              </a:lnSpc>
              <a:spcBef>
                <a:spcPts val="0"/>
              </a:spcBef>
              <a:spcAft>
                <a:spcPts val="0"/>
              </a:spcAft>
              <a:buNone/>
            </a:pPr>
            <a:r>
              <a:rPr lang="en-IN" sz="2400">
                <a:solidFill>
                  <a:srgbClr val="000000"/>
                </a:solidFill>
                <a:latin typeface="Verdana"/>
                <a:ea typeface="Verdana"/>
                <a:cs typeface="Verdana"/>
                <a:sym typeface="Verdana"/>
              </a:rPr>
              <a:t>We must do two things to prove that P(n) is true.</a:t>
            </a:r>
            <a:endParaRPr sz="1800"/>
          </a:p>
          <a:p>
            <a:pPr indent="0" lvl="0" marL="0" marR="0" rtl="0" algn="l">
              <a:lnSpc>
                <a:spcPct val="100000"/>
              </a:lnSpc>
              <a:spcBef>
                <a:spcPts val="0"/>
              </a:spcBef>
              <a:spcAft>
                <a:spcPts val="0"/>
              </a:spcAft>
              <a:buNone/>
            </a:pPr>
            <a:r>
              <a:rPr lang="en-IN" sz="2400">
                <a:solidFill>
                  <a:srgbClr val="000000"/>
                </a:solidFill>
                <a:latin typeface="Verdana"/>
                <a:ea typeface="Verdana"/>
                <a:cs typeface="Verdana"/>
                <a:sym typeface="Verdana"/>
              </a:rPr>
              <a:t>Namely, we must show that P(1) is true and that the conditional statement P(k) implies P(k+1) is true for k = 1, 2, 3, … .</a:t>
            </a:r>
            <a:endParaRPr sz="1800"/>
          </a:p>
          <a:p>
            <a:pPr indent="0" lvl="0" marL="0" marR="0" rtl="0" algn="l">
              <a:lnSpc>
                <a:spcPct val="100000"/>
              </a:lnSpc>
              <a:spcBef>
                <a:spcPts val="0"/>
              </a:spcBef>
              <a:spcAft>
                <a:spcPts val="0"/>
              </a:spcAft>
              <a:buNone/>
            </a:pPr>
            <a:r>
              <a:t/>
            </a:r>
            <a:endParaRPr sz="1800"/>
          </a:p>
          <a:p>
            <a:pPr indent="0" lvl="0" marL="0" marR="0" rtl="0" algn="l">
              <a:lnSpc>
                <a:spcPct val="100000"/>
              </a:lnSpc>
              <a:spcBef>
                <a:spcPts val="0"/>
              </a:spcBef>
              <a:spcAft>
                <a:spcPts val="0"/>
              </a:spcAft>
              <a:buNone/>
            </a:pPr>
            <a:r>
              <a:rPr lang="en-IN" sz="2400">
                <a:solidFill>
                  <a:srgbClr val="000000"/>
                </a:solidFill>
                <a:latin typeface="Verdana"/>
                <a:ea typeface="Verdana"/>
                <a:cs typeface="Verdana"/>
                <a:sym typeface="Verdana"/>
              </a:rPr>
              <a:t>BASIS STEP: P (1) is true, because 1 = 1(1+1)/2.</a:t>
            </a:r>
            <a:endParaRPr sz="1800"/>
          </a:p>
          <a:p>
            <a:pPr indent="0" lvl="0" marL="0" marR="0" rtl="0" algn="l">
              <a:lnSpc>
                <a:spcPct val="100000"/>
              </a:lnSpc>
              <a:spcBef>
                <a:spcPts val="0"/>
              </a:spcBef>
              <a:spcAft>
                <a:spcPts val="0"/>
              </a:spcAft>
              <a:buNone/>
            </a:pPr>
            <a:r>
              <a:t/>
            </a:r>
            <a:endParaRPr sz="1800"/>
          </a:p>
          <a:p>
            <a:pPr indent="0" lvl="0" marL="0" marR="0" rtl="0" algn="l">
              <a:lnSpc>
                <a:spcPct val="100000"/>
              </a:lnSpc>
              <a:spcBef>
                <a:spcPts val="0"/>
              </a:spcBef>
              <a:spcAft>
                <a:spcPts val="0"/>
              </a:spcAft>
              <a:buNone/>
            </a:pPr>
            <a:r>
              <a:rPr lang="en-IN" sz="2400">
                <a:solidFill>
                  <a:srgbClr val="000000"/>
                </a:solidFill>
                <a:latin typeface="Verdana"/>
                <a:ea typeface="Verdana"/>
                <a:cs typeface="Verdana"/>
                <a:sym typeface="Verdana"/>
              </a:rPr>
              <a:t>INDUCTIVE STEP: For the inductive hypothesis we assume that P(k) holds for an arbitrary positive integer k. That is, we assume that 1 + 2 + ··· + k = k(k+1)/2.</a:t>
            </a:r>
            <a:endParaRPr sz="1800"/>
          </a:p>
          <a:p>
            <a:pPr indent="0" lvl="0" marL="0" marR="0" rtl="0" algn="l">
              <a:lnSpc>
                <a:spcPct val="100000"/>
              </a:lnSpc>
              <a:spcBef>
                <a:spcPts val="0"/>
              </a:spcBef>
              <a:spcAft>
                <a:spcPts val="0"/>
              </a:spcAft>
              <a:buNone/>
            </a:pPr>
            <a:r>
              <a:t/>
            </a:r>
            <a:endParaRPr sz="1800"/>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4" name="Shape 464"/>
        <p:cNvGrpSpPr/>
        <p:nvPr/>
      </p:nvGrpSpPr>
      <p:grpSpPr>
        <a:xfrm>
          <a:off x="0" y="0"/>
          <a:ext cx="0" cy="0"/>
          <a:chOff x="0" y="0"/>
          <a:chExt cx="0" cy="0"/>
        </a:xfrm>
      </p:grpSpPr>
      <p:sp>
        <p:nvSpPr>
          <p:cNvPr id="465" name="Google Shape;465;p72"/>
          <p:cNvSpPr/>
          <p:nvPr/>
        </p:nvSpPr>
        <p:spPr>
          <a:xfrm>
            <a:off x="271080" y="271080"/>
            <a:ext cx="8596440" cy="5928480"/>
          </a:xfrm>
          <a:prstGeom prst="rect">
            <a:avLst/>
          </a:prstGeom>
          <a:noFill/>
          <a:ln>
            <a:noFill/>
          </a:ln>
        </p:spPr>
        <p:txBody>
          <a:bodyPr anchorCtr="0" anchor="t" bIns="91425" lIns="90000" spcFirstLastPara="1" rIns="90000" wrap="square" tIns="91425">
            <a:noAutofit/>
          </a:bodyPr>
          <a:lstStyle/>
          <a:p>
            <a:pPr indent="0" lvl="0" marL="0" marR="0" rtl="0" algn="l">
              <a:lnSpc>
                <a:spcPct val="115000"/>
              </a:lnSpc>
              <a:spcBef>
                <a:spcPts val="0"/>
              </a:spcBef>
              <a:spcAft>
                <a:spcPts val="0"/>
              </a:spcAft>
              <a:buNone/>
            </a:pPr>
            <a:r>
              <a:rPr lang="en-IN" sz="2600">
                <a:solidFill>
                  <a:srgbClr val="000000"/>
                </a:solidFill>
                <a:latin typeface="Arial"/>
                <a:ea typeface="Arial"/>
                <a:cs typeface="Arial"/>
                <a:sym typeface="Arial"/>
              </a:rPr>
              <a:t>Q: Given infinite number of red and blue balls, how many ways are there to arrange n balls such that no two red balls are adjacent?</a:t>
            </a:r>
            <a:endParaRPr sz="1800"/>
          </a:p>
          <a:p>
            <a:pPr indent="0" lvl="0" marL="0" marR="0" rtl="0" algn="l">
              <a:lnSpc>
                <a:spcPct val="115000"/>
              </a:lnSpc>
              <a:spcBef>
                <a:spcPts val="0"/>
              </a:spcBef>
              <a:spcAft>
                <a:spcPts val="0"/>
              </a:spcAft>
              <a:buNone/>
            </a:pPr>
            <a:r>
              <a:rPr lang="en-IN" sz="2600">
                <a:solidFill>
                  <a:srgbClr val="000000"/>
                </a:solidFill>
                <a:latin typeface="Arial"/>
                <a:ea typeface="Arial"/>
                <a:cs typeface="Arial"/>
                <a:sym typeface="Arial"/>
              </a:rPr>
              <a:t>OR How many bit strings of length n are there that </a:t>
            </a:r>
            <a:endParaRPr sz="1800"/>
          </a:p>
          <a:p>
            <a:pPr indent="0" lvl="0" marL="0" marR="0" rtl="0" algn="l">
              <a:lnSpc>
                <a:spcPct val="115000"/>
              </a:lnSpc>
              <a:spcBef>
                <a:spcPts val="0"/>
              </a:spcBef>
              <a:spcAft>
                <a:spcPts val="0"/>
              </a:spcAft>
              <a:buNone/>
            </a:pPr>
            <a:r>
              <a:rPr b="1" lang="en-IN" sz="2600">
                <a:solidFill>
                  <a:srgbClr val="000000"/>
                </a:solidFill>
                <a:latin typeface="Arial"/>
                <a:ea typeface="Arial"/>
                <a:cs typeface="Arial"/>
                <a:sym typeface="Arial"/>
              </a:rPr>
              <a:t>do not contain two consecutive 0s</a:t>
            </a:r>
            <a:r>
              <a:rPr lang="en-IN" sz="2600">
                <a:solidFill>
                  <a:srgbClr val="000000"/>
                </a:solidFill>
                <a:latin typeface="Arial"/>
                <a:ea typeface="Arial"/>
                <a:cs typeface="Arial"/>
                <a:sym typeface="Arial"/>
              </a:rPr>
              <a:t>?</a:t>
            </a:r>
            <a:endParaRPr sz="1800"/>
          </a:p>
          <a:p>
            <a:pPr indent="0" lvl="0" marL="0" marR="0" rtl="0" algn="l">
              <a:lnSpc>
                <a:spcPct val="115000"/>
              </a:lnSpc>
              <a:spcBef>
                <a:spcPts val="0"/>
              </a:spcBef>
              <a:spcAft>
                <a:spcPts val="0"/>
              </a:spcAft>
              <a:buNone/>
            </a:pPr>
            <a:r>
              <a:t/>
            </a:r>
            <a:endParaRPr sz="1800"/>
          </a:p>
          <a:p>
            <a:pPr indent="0" lvl="0" marL="0" marR="0" rtl="0" algn="l">
              <a:lnSpc>
                <a:spcPct val="115000"/>
              </a:lnSpc>
              <a:spcBef>
                <a:spcPts val="0"/>
              </a:spcBef>
              <a:spcAft>
                <a:spcPts val="0"/>
              </a:spcAft>
              <a:buNone/>
            </a:pPr>
            <a:r>
              <a:rPr lang="en-IN" sz="2600">
                <a:solidFill>
                  <a:srgbClr val="000000"/>
                </a:solidFill>
                <a:latin typeface="Arial"/>
                <a:ea typeface="Arial"/>
                <a:cs typeface="Arial"/>
                <a:sym typeface="Arial"/>
              </a:rPr>
              <a:t>To find f(n).</a:t>
            </a:r>
            <a:endParaRPr sz="1800"/>
          </a:p>
          <a:p>
            <a:pPr indent="0" lvl="0" marL="0" marR="0" rtl="0" algn="l">
              <a:lnSpc>
                <a:spcPct val="115000"/>
              </a:lnSpc>
              <a:spcBef>
                <a:spcPts val="0"/>
              </a:spcBef>
              <a:spcAft>
                <a:spcPts val="0"/>
              </a:spcAft>
              <a:buNone/>
            </a:pPr>
            <a:r>
              <a:rPr lang="en-IN" sz="2600">
                <a:solidFill>
                  <a:srgbClr val="000000"/>
                </a:solidFill>
                <a:latin typeface="Arial"/>
                <a:ea typeface="Arial"/>
                <a:cs typeface="Arial"/>
                <a:sym typeface="Arial"/>
              </a:rPr>
              <a:t>n</a:t>
            </a:r>
            <a:r>
              <a:rPr baseline="30000" lang="en-IN" sz="2600">
                <a:solidFill>
                  <a:srgbClr val="000000"/>
                </a:solidFill>
                <a:latin typeface="Arial"/>
                <a:ea typeface="Arial"/>
                <a:cs typeface="Arial"/>
                <a:sym typeface="Arial"/>
              </a:rPr>
              <a:t>th</a:t>
            </a:r>
            <a:r>
              <a:rPr lang="en-IN" sz="2600">
                <a:solidFill>
                  <a:srgbClr val="000000"/>
                </a:solidFill>
                <a:latin typeface="Arial"/>
                <a:ea typeface="Arial"/>
                <a:cs typeface="Arial"/>
                <a:sym typeface="Arial"/>
              </a:rPr>
              <a:t> ball is blue or red.</a:t>
            </a:r>
            <a:endParaRPr sz="1800"/>
          </a:p>
          <a:p>
            <a:pPr indent="0" lvl="0" marL="0" marR="0" rtl="0" algn="l">
              <a:lnSpc>
                <a:spcPct val="115000"/>
              </a:lnSpc>
              <a:spcBef>
                <a:spcPts val="0"/>
              </a:spcBef>
              <a:spcAft>
                <a:spcPts val="0"/>
              </a:spcAft>
              <a:buNone/>
            </a:pPr>
            <a:r>
              <a:rPr lang="en-IN" sz="2600">
                <a:solidFill>
                  <a:srgbClr val="000000"/>
                </a:solidFill>
                <a:latin typeface="Arial"/>
                <a:ea typeface="Arial"/>
                <a:cs typeface="Arial"/>
                <a:sym typeface="Arial"/>
              </a:rPr>
              <a:t>If n</a:t>
            </a:r>
            <a:r>
              <a:rPr baseline="30000" lang="en-IN" sz="2600">
                <a:solidFill>
                  <a:srgbClr val="000000"/>
                </a:solidFill>
                <a:latin typeface="Arial"/>
                <a:ea typeface="Arial"/>
                <a:cs typeface="Arial"/>
                <a:sym typeface="Arial"/>
              </a:rPr>
              <a:t>th</a:t>
            </a:r>
            <a:r>
              <a:rPr lang="en-IN" sz="2600">
                <a:solidFill>
                  <a:srgbClr val="000000"/>
                </a:solidFill>
                <a:latin typeface="Arial"/>
                <a:ea typeface="Arial"/>
                <a:cs typeface="Arial"/>
                <a:sym typeface="Arial"/>
              </a:rPr>
              <a:t> ball is blue, the count is f(n-1).</a:t>
            </a:r>
            <a:endParaRPr sz="1800"/>
          </a:p>
          <a:p>
            <a:pPr indent="0" lvl="0" marL="0" marR="0" rtl="0" algn="l">
              <a:lnSpc>
                <a:spcPct val="115000"/>
              </a:lnSpc>
              <a:spcBef>
                <a:spcPts val="0"/>
              </a:spcBef>
              <a:spcAft>
                <a:spcPts val="0"/>
              </a:spcAft>
              <a:buNone/>
            </a:pPr>
            <a:r>
              <a:rPr lang="en-IN" sz="2600">
                <a:solidFill>
                  <a:srgbClr val="000000"/>
                </a:solidFill>
                <a:latin typeface="Arial"/>
                <a:ea typeface="Arial"/>
                <a:cs typeface="Arial"/>
                <a:sym typeface="Arial"/>
              </a:rPr>
              <a:t>If n</a:t>
            </a:r>
            <a:r>
              <a:rPr baseline="30000" lang="en-IN" sz="2600">
                <a:solidFill>
                  <a:srgbClr val="000000"/>
                </a:solidFill>
                <a:latin typeface="Arial"/>
                <a:ea typeface="Arial"/>
                <a:cs typeface="Arial"/>
                <a:sym typeface="Arial"/>
              </a:rPr>
              <a:t>th</a:t>
            </a:r>
            <a:r>
              <a:rPr lang="en-IN" sz="2600">
                <a:solidFill>
                  <a:srgbClr val="000000"/>
                </a:solidFill>
                <a:latin typeface="Arial"/>
                <a:ea typeface="Arial"/>
                <a:cs typeface="Arial"/>
                <a:sym typeface="Arial"/>
              </a:rPr>
              <a:t> ball is red, (n-1)</a:t>
            </a:r>
            <a:r>
              <a:rPr baseline="30000" lang="en-IN" sz="2600">
                <a:solidFill>
                  <a:srgbClr val="000000"/>
                </a:solidFill>
                <a:latin typeface="Arial"/>
                <a:ea typeface="Arial"/>
                <a:cs typeface="Arial"/>
                <a:sym typeface="Arial"/>
              </a:rPr>
              <a:t>th</a:t>
            </a:r>
            <a:r>
              <a:rPr lang="en-IN" sz="2600">
                <a:solidFill>
                  <a:srgbClr val="000000"/>
                </a:solidFill>
                <a:latin typeface="Arial"/>
                <a:ea typeface="Arial"/>
                <a:cs typeface="Arial"/>
                <a:sym typeface="Arial"/>
              </a:rPr>
              <a:t> ball has to be blue, and hence the count is f(n-2).</a:t>
            </a:r>
            <a:endParaRPr sz="1800"/>
          </a:p>
          <a:p>
            <a:pPr indent="0" lvl="0" marL="0" marR="0" rtl="0" algn="l">
              <a:lnSpc>
                <a:spcPct val="115000"/>
              </a:lnSpc>
              <a:spcBef>
                <a:spcPts val="0"/>
              </a:spcBef>
              <a:spcAft>
                <a:spcPts val="0"/>
              </a:spcAft>
              <a:buNone/>
            </a:pPr>
            <a:r>
              <a:rPr lang="en-IN" sz="2600">
                <a:solidFill>
                  <a:srgbClr val="000000"/>
                </a:solidFill>
                <a:latin typeface="Arial"/>
                <a:ea typeface="Arial"/>
                <a:cs typeface="Arial"/>
                <a:sym typeface="Arial"/>
              </a:rPr>
              <a:t>∴ f(n) = f(n-1) + f(n-2), f(1) = 2, f(2) = 3.</a:t>
            </a:r>
            <a:endParaRPr sz="1800"/>
          </a:p>
        </p:txBody>
      </p:sp>
      <p:sp>
        <p:nvSpPr>
          <p:cNvPr id="466" name="Google Shape;466;p72"/>
          <p:cNvSpPr/>
          <p:nvPr/>
        </p:nvSpPr>
        <p:spPr>
          <a:xfrm>
            <a:off x="8556840" y="6333120"/>
            <a:ext cx="547560" cy="523800"/>
          </a:xfrm>
          <a:prstGeom prst="rect">
            <a:avLst/>
          </a:prstGeom>
          <a:noFill/>
          <a:ln>
            <a:noFill/>
          </a:ln>
        </p:spPr>
        <p:txBody>
          <a:bodyPr anchorCtr="0" anchor="ctr" bIns="91425" lIns="90000" spcFirstLastPara="1" rIns="90000" wrap="square" tIns="91425">
            <a:noAutofit/>
          </a:bodyPr>
          <a:lstStyle/>
          <a:p>
            <a:pPr indent="0" lvl="0" marL="0" marR="0" rtl="0" algn="l">
              <a:lnSpc>
                <a:spcPct val="100000"/>
              </a:lnSpc>
              <a:spcBef>
                <a:spcPts val="0"/>
              </a:spcBef>
              <a:spcAft>
                <a:spcPts val="0"/>
              </a:spcAft>
              <a:buNone/>
            </a:pPr>
            <a:fld id="{00000000-1234-1234-1234-123412341234}" type="slidenum">
              <a:rPr lang="en-IN" sz="1400">
                <a:solidFill>
                  <a:srgbClr val="000000"/>
                </a:solidFill>
                <a:latin typeface="Arial"/>
                <a:ea typeface="Arial"/>
                <a:cs typeface="Arial"/>
                <a:sym typeface="Arial"/>
              </a:rPr>
              <a:t>‹#›</a:t>
            </a:fld>
            <a:endParaRPr sz="1800"/>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0" name="Shape 470"/>
        <p:cNvGrpSpPr/>
        <p:nvPr/>
      </p:nvGrpSpPr>
      <p:grpSpPr>
        <a:xfrm>
          <a:off x="0" y="0"/>
          <a:ext cx="0" cy="0"/>
          <a:chOff x="0" y="0"/>
          <a:chExt cx="0" cy="0"/>
        </a:xfrm>
      </p:grpSpPr>
      <p:sp>
        <p:nvSpPr>
          <p:cNvPr id="471" name="Google Shape;471;p73"/>
          <p:cNvSpPr/>
          <p:nvPr/>
        </p:nvSpPr>
        <p:spPr>
          <a:xfrm>
            <a:off x="271080" y="271080"/>
            <a:ext cx="8596440" cy="5928480"/>
          </a:xfrm>
          <a:prstGeom prst="rect">
            <a:avLst/>
          </a:prstGeom>
          <a:noFill/>
          <a:ln>
            <a:noFill/>
          </a:ln>
        </p:spPr>
        <p:txBody>
          <a:bodyPr anchorCtr="0" anchor="t" bIns="91425" lIns="90000" spcFirstLastPara="1" rIns="90000" wrap="square" tIns="91425">
            <a:noAutofit/>
          </a:bodyPr>
          <a:lstStyle/>
          <a:p>
            <a:pPr indent="0" lvl="0" marL="0" marR="0" rtl="0" algn="l">
              <a:lnSpc>
                <a:spcPct val="115000"/>
              </a:lnSpc>
              <a:spcBef>
                <a:spcPts val="0"/>
              </a:spcBef>
              <a:spcAft>
                <a:spcPts val="0"/>
              </a:spcAft>
              <a:buNone/>
            </a:pPr>
            <a:r>
              <a:rPr lang="en-IN" sz="2600">
                <a:solidFill>
                  <a:srgbClr val="000000"/>
                </a:solidFill>
                <a:latin typeface="Arial"/>
                <a:ea typeface="Arial"/>
                <a:cs typeface="Arial"/>
                <a:sym typeface="Arial"/>
              </a:rPr>
              <a:t>Eg: How many bit strings of length n are there that </a:t>
            </a:r>
            <a:endParaRPr sz="1800"/>
          </a:p>
          <a:p>
            <a:pPr indent="0" lvl="0" marL="0" marR="0" rtl="0" algn="l">
              <a:lnSpc>
                <a:spcPct val="115000"/>
              </a:lnSpc>
              <a:spcBef>
                <a:spcPts val="0"/>
              </a:spcBef>
              <a:spcAft>
                <a:spcPts val="0"/>
              </a:spcAft>
              <a:buNone/>
            </a:pPr>
            <a:r>
              <a:rPr b="1" lang="en-IN" sz="2600">
                <a:solidFill>
                  <a:srgbClr val="000000"/>
                </a:solidFill>
                <a:latin typeface="Arial"/>
                <a:ea typeface="Arial"/>
                <a:cs typeface="Arial"/>
                <a:sym typeface="Arial"/>
              </a:rPr>
              <a:t>contain two consecutive 0s</a:t>
            </a:r>
            <a:r>
              <a:rPr lang="en-IN" sz="2600">
                <a:solidFill>
                  <a:srgbClr val="000000"/>
                </a:solidFill>
                <a:latin typeface="Arial"/>
                <a:ea typeface="Arial"/>
                <a:cs typeface="Arial"/>
                <a:sym typeface="Arial"/>
              </a:rPr>
              <a:t>?</a:t>
            </a:r>
            <a:endParaRPr sz="1800"/>
          </a:p>
          <a:p>
            <a:pPr indent="0" lvl="0" marL="0" marR="0" rtl="0" algn="l">
              <a:lnSpc>
                <a:spcPct val="115000"/>
              </a:lnSpc>
              <a:spcBef>
                <a:spcPts val="0"/>
              </a:spcBef>
              <a:spcAft>
                <a:spcPts val="0"/>
              </a:spcAft>
              <a:buNone/>
            </a:pPr>
            <a:r>
              <a:t/>
            </a:r>
            <a:endParaRPr sz="1800"/>
          </a:p>
          <a:p>
            <a:pPr indent="0" lvl="0" marL="0" marR="0" rtl="0" algn="l">
              <a:lnSpc>
                <a:spcPct val="115000"/>
              </a:lnSpc>
              <a:spcBef>
                <a:spcPts val="0"/>
              </a:spcBef>
              <a:spcAft>
                <a:spcPts val="0"/>
              </a:spcAft>
              <a:buNone/>
            </a:pPr>
            <a:r>
              <a:rPr lang="en-IN" sz="2600">
                <a:solidFill>
                  <a:srgbClr val="000000"/>
                </a:solidFill>
                <a:latin typeface="Arial"/>
                <a:ea typeface="Arial"/>
                <a:cs typeface="Arial"/>
                <a:sym typeface="Arial"/>
              </a:rPr>
              <a:t>To find f(n).</a:t>
            </a:r>
            <a:endParaRPr sz="1800"/>
          </a:p>
          <a:p>
            <a:pPr indent="0" lvl="0" marL="0" marR="0" rtl="0" algn="l">
              <a:lnSpc>
                <a:spcPct val="115000"/>
              </a:lnSpc>
              <a:spcBef>
                <a:spcPts val="0"/>
              </a:spcBef>
              <a:spcAft>
                <a:spcPts val="0"/>
              </a:spcAft>
              <a:buNone/>
            </a:pPr>
            <a:r>
              <a:rPr lang="en-IN" sz="2600">
                <a:solidFill>
                  <a:srgbClr val="000000"/>
                </a:solidFill>
                <a:latin typeface="Arial"/>
                <a:ea typeface="Arial"/>
                <a:cs typeface="Arial"/>
                <a:sym typeface="Arial"/>
              </a:rPr>
              <a:t>When last bit is 1, there are f(n-1) bit strings.</a:t>
            </a:r>
            <a:endParaRPr sz="1800"/>
          </a:p>
          <a:p>
            <a:pPr indent="0" lvl="0" marL="0" marR="0" rtl="0" algn="l">
              <a:lnSpc>
                <a:spcPct val="115000"/>
              </a:lnSpc>
              <a:spcBef>
                <a:spcPts val="0"/>
              </a:spcBef>
              <a:spcAft>
                <a:spcPts val="0"/>
              </a:spcAft>
              <a:buNone/>
            </a:pPr>
            <a:r>
              <a:rPr lang="en-IN" sz="2600">
                <a:solidFill>
                  <a:srgbClr val="000000"/>
                </a:solidFill>
                <a:latin typeface="Arial"/>
                <a:ea typeface="Arial"/>
                <a:cs typeface="Arial"/>
                <a:sym typeface="Arial"/>
              </a:rPr>
              <a:t>When last two bits are 01, there are f(n-2) bit strings.</a:t>
            </a:r>
            <a:endParaRPr sz="1800"/>
          </a:p>
          <a:p>
            <a:pPr indent="0" lvl="0" marL="0" marR="0" rtl="0" algn="l">
              <a:lnSpc>
                <a:spcPct val="115000"/>
              </a:lnSpc>
              <a:spcBef>
                <a:spcPts val="0"/>
              </a:spcBef>
              <a:spcAft>
                <a:spcPts val="0"/>
              </a:spcAft>
              <a:buNone/>
            </a:pPr>
            <a:r>
              <a:rPr lang="en-IN" sz="2600">
                <a:solidFill>
                  <a:srgbClr val="000000"/>
                </a:solidFill>
                <a:latin typeface="Arial"/>
                <a:ea typeface="Arial"/>
                <a:cs typeface="Arial"/>
                <a:sym typeface="Arial"/>
              </a:rPr>
              <a:t>When last two bits are 00, there are 2</a:t>
            </a:r>
            <a:r>
              <a:rPr baseline="30000" lang="en-IN" sz="2600">
                <a:solidFill>
                  <a:srgbClr val="000000"/>
                </a:solidFill>
                <a:latin typeface="Arial"/>
                <a:ea typeface="Arial"/>
                <a:cs typeface="Arial"/>
                <a:sym typeface="Arial"/>
              </a:rPr>
              <a:t>n-2</a:t>
            </a:r>
            <a:r>
              <a:rPr lang="en-IN" sz="2600">
                <a:solidFill>
                  <a:srgbClr val="000000"/>
                </a:solidFill>
                <a:latin typeface="Arial"/>
                <a:ea typeface="Arial"/>
                <a:cs typeface="Arial"/>
                <a:sym typeface="Arial"/>
              </a:rPr>
              <a:t> bit strings.</a:t>
            </a:r>
            <a:endParaRPr sz="1800"/>
          </a:p>
          <a:p>
            <a:pPr indent="0" lvl="0" marL="0" marR="0" rtl="0" algn="l">
              <a:lnSpc>
                <a:spcPct val="115000"/>
              </a:lnSpc>
              <a:spcBef>
                <a:spcPts val="0"/>
              </a:spcBef>
              <a:spcAft>
                <a:spcPts val="0"/>
              </a:spcAft>
              <a:buNone/>
            </a:pPr>
            <a:r>
              <a:rPr lang="en-IN" sz="2600">
                <a:solidFill>
                  <a:srgbClr val="000000"/>
                </a:solidFill>
                <a:latin typeface="Arial"/>
                <a:ea typeface="Arial"/>
                <a:cs typeface="Arial"/>
                <a:sym typeface="Arial"/>
              </a:rPr>
              <a:t>∴ f(n)= f(n-1) + f(n-2) + 2</a:t>
            </a:r>
            <a:r>
              <a:rPr baseline="30000" lang="en-IN" sz="2600">
                <a:solidFill>
                  <a:srgbClr val="000000"/>
                </a:solidFill>
                <a:latin typeface="Arial"/>
                <a:ea typeface="Arial"/>
                <a:cs typeface="Arial"/>
                <a:sym typeface="Arial"/>
              </a:rPr>
              <a:t>n-2</a:t>
            </a:r>
            <a:r>
              <a:rPr lang="en-IN" sz="2600">
                <a:solidFill>
                  <a:srgbClr val="000000"/>
                </a:solidFill>
                <a:latin typeface="Arial"/>
                <a:ea typeface="Arial"/>
                <a:cs typeface="Arial"/>
                <a:sym typeface="Arial"/>
              </a:rPr>
              <a:t>, where f(1) = 0 and f(2) = 1.</a:t>
            </a:r>
            <a:endParaRPr sz="1800"/>
          </a:p>
          <a:p>
            <a:pPr indent="0" lvl="0" marL="0" marR="0" rtl="0" algn="l">
              <a:lnSpc>
                <a:spcPct val="115000"/>
              </a:lnSpc>
              <a:spcBef>
                <a:spcPts val="0"/>
              </a:spcBef>
              <a:spcAft>
                <a:spcPts val="0"/>
              </a:spcAft>
              <a:buNone/>
            </a:pPr>
            <a:r>
              <a:t/>
            </a:r>
            <a:endParaRPr sz="1800"/>
          </a:p>
          <a:p>
            <a:pPr indent="0" lvl="0" marL="0" marR="0" rtl="0" algn="l">
              <a:lnSpc>
                <a:spcPct val="115000"/>
              </a:lnSpc>
              <a:spcBef>
                <a:spcPts val="0"/>
              </a:spcBef>
              <a:spcAft>
                <a:spcPts val="0"/>
              </a:spcAft>
              <a:buNone/>
            </a:pPr>
            <a:r>
              <a:rPr lang="en-IN" sz="2600">
                <a:solidFill>
                  <a:srgbClr val="000000"/>
                </a:solidFill>
                <a:latin typeface="Arial"/>
                <a:ea typeface="Arial"/>
                <a:cs typeface="Arial"/>
                <a:sym typeface="Arial"/>
              </a:rPr>
              <a:t>Also, f(n) = 2</a:t>
            </a:r>
            <a:r>
              <a:rPr baseline="30000" lang="en-IN" sz="2600">
                <a:solidFill>
                  <a:srgbClr val="000000"/>
                </a:solidFill>
                <a:latin typeface="Arial"/>
                <a:ea typeface="Arial"/>
                <a:cs typeface="Arial"/>
                <a:sym typeface="Arial"/>
              </a:rPr>
              <a:t>n</a:t>
            </a:r>
            <a:r>
              <a:rPr lang="en-IN" sz="2600">
                <a:solidFill>
                  <a:srgbClr val="000000"/>
                </a:solidFill>
                <a:latin typeface="Arial"/>
                <a:ea typeface="Arial"/>
                <a:cs typeface="Arial"/>
                <a:sym typeface="Arial"/>
              </a:rPr>
              <a:t> - f(n-1) - f(n-2)</a:t>
            </a:r>
            <a:endParaRPr sz="1800"/>
          </a:p>
          <a:p>
            <a:pPr indent="0" lvl="0" marL="0" marR="0" rtl="0" algn="l">
              <a:lnSpc>
                <a:spcPct val="115000"/>
              </a:lnSpc>
              <a:spcBef>
                <a:spcPts val="0"/>
              </a:spcBef>
              <a:spcAft>
                <a:spcPts val="0"/>
              </a:spcAft>
              <a:buNone/>
            </a:pPr>
            <a:r>
              <a:rPr lang="en-IN" sz="2600">
                <a:solidFill>
                  <a:srgbClr val="000000"/>
                </a:solidFill>
                <a:latin typeface="Arial"/>
                <a:ea typeface="Arial"/>
                <a:cs typeface="Arial"/>
                <a:sym typeface="Arial"/>
              </a:rPr>
              <a:t>2</a:t>
            </a:r>
            <a:r>
              <a:rPr baseline="30000" lang="en-IN" sz="2600">
                <a:solidFill>
                  <a:srgbClr val="000000"/>
                </a:solidFill>
                <a:latin typeface="Arial"/>
                <a:ea typeface="Arial"/>
                <a:cs typeface="Arial"/>
                <a:sym typeface="Arial"/>
              </a:rPr>
              <a:t>n</a:t>
            </a:r>
            <a:r>
              <a:rPr lang="en-IN" sz="2600">
                <a:solidFill>
                  <a:srgbClr val="000000"/>
                </a:solidFill>
                <a:latin typeface="Arial"/>
                <a:ea typeface="Arial"/>
                <a:cs typeface="Arial"/>
                <a:sym typeface="Arial"/>
              </a:rPr>
              <a:t> - 2</a:t>
            </a:r>
            <a:r>
              <a:rPr baseline="30000" lang="en-IN" sz="2600">
                <a:solidFill>
                  <a:srgbClr val="000000"/>
                </a:solidFill>
                <a:latin typeface="Arial"/>
                <a:ea typeface="Arial"/>
                <a:cs typeface="Arial"/>
                <a:sym typeface="Arial"/>
              </a:rPr>
              <a:t>n-2</a:t>
            </a:r>
            <a:r>
              <a:rPr lang="en-IN" sz="2600">
                <a:solidFill>
                  <a:srgbClr val="000000"/>
                </a:solidFill>
                <a:latin typeface="Arial"/>
                <a:ea typeface="Arial"/>
                <a:cs typeface="Arial"/>
                <a:sym typeface="Arial"/>
              </a:rPr>
              <a:t> = 2f(n-1) + 2f(n-2)</a:t>
            </a:r>
            <a:endParaRPr sz="1800"/>
          </a:p>
          <a:p>
            <a:pPr indent="0" lvl="0" marL="0" marR="0" rtl="0" algn="l">
              <a:lnSpc>
                <a:spcPct val="115000"/>
              </a:lnSpc>
              <a:spcBef>
                <a:spcPts val="0"/>
              </a:spcBef>
              <a:spcAft>
                <a:spcPts val="0"/>
              </a:spcAft>
              <a:buNone/>
            </a:pPr>
            <a:r>
              <a:rPr lang="en-IN" sz="2600">
                <a:solidFill>
                  <a:srgbClr val="000000"/>
                </a:solidFill>
                <a:latin typeface="Arial"/>
                <a:ea typeface="Arial"/>
                <a:cs typeface="Arial"/>
                <a:sym typeface="Arial"/>
              </a:rPr>
              <a:t>(3/2)2</a:t>
            </a:r>
            <a:r>
              <a:rPr baseline="30000" lang="en-IN" sz="2600">
                <a:solidFill>
                  <a:srgbClr val="000000"/>
                </a:solidFill>
                <a:latin typeface="Arial"/>
                <a:ea typeface="Arial"/>
                <a:cs typeface="Arial"/>
                <a:sym typeface="Arial"/>
              </a:rPr>
              <a:t>n-2</a:t>
            </a:r>
            <a:r>
              <a:rPr lang="en-IN" sz="2600">
                <a:solidFill>
                  <a:srgbClr val="000000"/>
                </a:solidFill>
                <a:latin typeface="Arial"/>
                <a:ea typeface="Arial"/>
                <a:cs typeface="Arial"/>
                <a:sym typeface="Arial"/>
              </a:rPr>
              <a:t> = f(n-1) + f(n-2) = “do not contain 2 consec. 0s.”</a:t>
            </a:r>
            <a:endParaRPr sz="1800"/>
          </a:p>
        </p:txBody>
      </p:sp>
      <p:sp>
        <p:nvSpPr>
          <p:cNvPr id="472" name="Google Shape;472;p73"/>
          <p:cNvSpPr/>
          <p:nvPr/>
        </p:nvSpPr>
        <p:spPr>
          <a:xfrm>
            <a:off x="8556840" y="6333120"/>
            <a:ext cx="547560" cy="523800"/>
          </a:xfrm>
          <a:prstGeom prst="rect">
            <a:avLst/>
          </a:prstGeom>
          <a:noFill/>
          <a:ln>
            <a:noFill/>
          </a:ln>
        </p:spPr>
        <p:txBody>
          <a:bodyPr anchorCtr="0" anchor="ctr" bIns="91425" lIns="90000" spcFirstLastPara="1" rIns="90000" wrap="square" tIns="91425">
            <a:noAutofit/>
          </a:bodyPr>
          <a:lstStyle/>
          <a:p>
            <a:pPr indent="0" lvl="0" marL="0" marR="0" rtl="0" algn="l">
              <a:lnSpc>
                <a:spcPct val="100000"/>
              </a:lnSpc>
              <a:spcBef>
                <a:spcPts val="0"/>
              </a:spcBef>
              <a:spcAft>
                <a:spcPts val="0"/>
              </a:spcAft>
              <a:buNone/>
            </a:pPr>
            <a:fld id="{00000000-1234-1234-1234-123412341234}" type="slidenum">
              <a:rPr lang="en-IN" sz="1400">
                <a:solidFill>
                  <a:srgbClr val="000000"/>
                </a:solidFill>
                <a:latin typeface="Arial"/>
                <a:ea typeface="Arial"/>
                <a:cs typeface="Arial"/>
                <a:sym typeface="Arial"/>
              </a:rPr>
              <a:t>‹#›</a:t>
            </a:fld>
            <a:endParaRPr sz="1800"/>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6" name="Shape 476"/>
        <p:cNvGrpSpPr/>
        <p:nvPr/>
      </p:nvGrpSpPr>
      <p:grpSpPr>
        <a:xfrm>
          <a:off x="0" y="0"/>
          <a:ext cx="0" cy="0"/>
          <a:chOff x="0" y="0"/>
          <a:chExt cx="0" cy="0"/>
        </a:xfrm>
      </p:grpSpPr>
      <p:sp>
        <p:nvSpPr>
          <p:cNvPr id="477" name="Google Shape;477;p74"/>
          <p:cNvSpPr/>
          <p:nvPr/>
        </p:nvSpPr>
        <p:spPr>
          <a:xfrm>
            <a:off x="271080" y="271080"/>
            <a:ext cx="8596440" cy="5928480"/>
          </a:xfrm>
          <a:prstGeom prst="rect">
            <a:avLst/>
          </a:prstGeom>
          <a:noFill/>
          <a:ln>
            <a:noFill/>
          </a:ln>
        </p:spPr>
        <p:txBody>
          <a:bodyPr anchorCtr="0" anchor="t" bIns="91425" lIns="90000" spcFirstLastPara="1" rIns="90000" wrap="square" tIns="91425">
            <a:noAutofit/>
          </a:bodyPr>
          <a:lstStyle/>
          <a:p>
            <a:pPr indent="0" lvl="0" marL="0" marR="0" rtl="0" algn="l">
              <a:lnSpc>
                <a:spcPct val="115000"/>
              </a:lnSpc>
              <a:spcBef>
                <a:spcPts val="0"/>
              </a:spcBef>
              <a:spcAft>
                <a:spcPts val="0"/>
              </a:spcAft>
              <a:buNone/>
            </a:pPr>
            <a:r>
              <a:rPr lang="en-IN" sz="2600">
                <a:solidFill>
                  <a:srgbClr val="000000"/>
                </a:solidFill>
                <a:latin typeface="Arial"/>
                <a:ea typeface="Arial"/>
                <a:cs typeface="Arial"/>
                <a:sym typeface="Arial"/>
              </a:rPr>
              <a:t>Eg: How many bit strings of length n are there that </a:t>
            </a:r>
            <a:endParaRPr sz="1800"/>
          </a:p>
          <a:p>
            <a:pPr indent="0" lvl="0" marL="0" marR="0" rtl="0" algn="l">
              <a:lnSpc>
                <a:spcPct val="115000"/>
              </a:lnSpc>
              <a:spcBef>
                <a:spcPts val="0"/>
              </a:spcBef>
              <a:spcAft>
                <a:spcPts val="0"/>
              </a:spcAft>
              <a:buNone/>
            </a:pPr>
            <a:r>
              <a:rPr b="1" lang="en-IN" sz="2600">
                <a:solidFill>
                  <a:srgbClr val="000000"/>
                </a:solidFill>
                <a:latin typeface="Arial"/>
                <a:ea typeface="Arial"/>
                <a:cs typeface="Arial"/>
                <a:sym typeface="Arial"/>
              </a:rPr>
              <a:t>contain three consecutive 0s</a:t>
            </a:r>
            <a:r>
              <a:rPr lang="en-IN" sz="2600">
                <a:solidFill>
                  <a:srgbClr val="000000"/>
                </a:solidFill>
                <a:latin typeface="Arial"/>
                <a:ea typeface="Arial"/>
                <a:cs typeface="Arial"/>
                <a:sym typeface="Arial"/>
              </a:rPr>
              <a:t>?</a:t>
            </a:r>
            <a:endParaRPr sz="1800"/>
          </a:p>
          <a:p>
            <a:pPr indent="0" lvl="0" marL="0" marR="0" rtl="0" algn="l">
              <a:lnSpc>
                <a:spcPct val="115000"/>
              </a:lnSpc>
              <a:spcBef>
                <a:spcPts val="0"/>
              </a:spcBef>
              <a:spcAft>
                <a:spcPts val="0"/>
              </a:spcAft>
              <a:buNone/>
            </a:pPr>
            <a:r>
              <a:t/>
            </a:r>
            <a:endParaRPr sz="1800"/>
          </a:p>
          <a:p>
            <a:pPr indent="0" lvl="0" marL="0" marR="0" rtl="0" algn="l">
              <a:lnSpc>
                <a:spcPct val="115000"/>
              </a:lnSpc>
              <a:spcBef>
                <a:spcPts val="0"/>
              </a:spcBef>
              <a:spcAft>
                <a:spcPts val="0"/>
              </a:spcAft>
              <a:buNone/>
            </a:pPr>
            <a:r>
              <a:rPr lang="en-IN" sz="2600">
                <a:solidFill>
                  <a:srgbClr val="000000"/>
                </a:solidFill>
                <a:latin typeface="Arial"/>
                <a:ea typeface="Arial"/>
                <a:cs typeface="Arial"/>
                <a:sym typeface="Arial"/>
              </a:rPr>
              <a:t>To find f(n).</a:t>
            </a:r>
            <a:endParaRPr sz="1800"/>
          </a:p>
          <a:p>
            <a:pPr indent="0" lvl="0" marL="0" marR="0" rtl="0" algn="l">
              <a:lnSpc>
                <a:spcPct val="115000"/>
              </a:lnSpc>
              <a:spcBef>
                <a:spcPts val="0"/>
              </a:spcBef>
              <a:spcAft>
                <a:spcPts val="0"/>
              </a:spcAft>
              <a:buNone/>
            </a:pPr>
            <a:r>
              <a:rPr lang="en-IN" sz="2600">
                <a:solidFill>
                  <a:srgbClr val="000000"/>
                </a:solidFill>
                <a:latin typeface="Arial"/>
                <a:ea typeface="Arial"/>
                <a:cs typeface="Arial"/>
                <a:sym typeface="Arial"/>
              </a:rPr>
              <a:t>When 1</a:t>
            </a:r>
            <a:r>
              <a:rPr baseline="30000" lang="en-IN" sz="2600">
                <a:solidFill>
                  <a:srgbClr val="000000"/>
                </a:solidFill>
                <a:latin typeface="Arial"/>
                <a:ea typeface="Arial"/>
                <a:cs typeface="Arial"/>
                <a:sym typeface="Arial"/>
              </a:rPr>
              <a:t>st</a:t>
            </a:r>
            <a:r>
              <a:rPr lang="en-IN" sz="2600">
                <a:solidFill>
                  <a:srgbClr val="000000"/>
                </a:solidFill>
                <a:latin typeface="Arial"/>
                <a:ea typeface="Arial"/>
                <a:cs typeface="Arial"/>
                <a:sym typeface="Arial"/>
              </a:rPr>
              <a:t> bit is 1, there are f(n-1) bit strings.</a:t>
            </a:r>
            <a:endParaRPr sz="1800"/>
          </a:p>
          <a:p>
            <a:pPr indent="0" lvl="0" marL="0" marR="0" rtl="0" algn="l">
              <a:lnSpc>
                <a:spcPct val="115000"/>
              </a:lnSpc>
              <a:spcBef>
                <a:spcPts val="0"/>
              </a:spcBef>
              <a:spcAft>
                <a:spcPts val="0"/>
              </a:spcAft>
              <a:buNone/>
            </a:pPr>
            <a:r>
              <a:rPr lang="en-IN" sz="2600">
                <a:solidFill>
                  <a:srgbClr val="000000"/>
                </a:solidFill>
                <a:latin typeface="Arial"/>
                <a:ea typeface="Arial"/>
                <a:cs typeface="Arial"/>
                <a:sym typeface="Arial"/>
              </a:rPr>
              <a:t>When 1</a:t>
            </a:r>
            <a:r>
              <a:rPr baseline="30000" lang="en-IN" sz="2600">
                <a:solidFill>
                  <a:srgbClr val="000000"/>
                </a:solidFill>
                <a:latin typeface="Arial"/>
                <a:ea typeface="Arial"/>
                <a:cs typeface="Arial"/>
                <a:sym typeface="Arial"/>
              </a:rPr>
              <a:t>st</a:t>
            </a:r>
            <a:r>
              <a:rPr lang="en-IN" sz="2600">
                <a:solidFill>
                  <a:srgbClr val="000000"/>
                </a:solidFill>
                <a:latin typeface="Arial"/>
                <a:ea typeface="Arial"/>
                <a:cs typeface="Arial"/>
                <a:sym typeface="Arial"/>
              </a:rPr>
              <a:t> two bits are 01, there are f(n-2) bit strings.</a:t>
            </a:r>
            <a:endParaRPr sz="1800"/>
          </a:p>
          <a:p>
            <a:pPr indent="0" lvl="0" marL="0" marR="0" rtl="0" algn="l">
              <a:lnSpc>
                <a:spcPct val="115000"/>
              </a:lnSpc>
              <a:spcBef>
                <a:spcPts val="0"/>
              </a:spcBef>
              <a:spcAft>
                <a:spcPts val="0"/>
              </a:spcAft>
              <a:buNone/>
            </a:pPr>
            <a:r>
              <a:rPr lang="en-IN" sz="2600">
                <a:solidFill>
                  <a:srgbClr val="000000"/>
                </a:solidFill>
                <a:latin typeface="Arial"/>
                <a:ea typeface="Arial"/>
                <a:cs typeface="Arial"/>
                <a:sym typeface="Arial"/>
              </a:rPr>
              <a:t>When 1</a:t>
            </a:r>
            <a:r>
              <a:rPr baseline="30000" lang="en-IN" sz="2600">
                <a:solidFill>
                  <a:srgbClr val="000000"/>
                </a:solidFill>
                <a:latin typeface="Arial"/>
                <a:ea typeface="Arial"/>
                <a:cs typeface="Arial"/>
                <a:sym typeface="Arial"/>
              </a:rPr>
              <a:t>st</a:t>
            </a:r>
            <a:r>
              <a:rPr lang="en-IN" sz="2600">
                <a:solidFill>
                  <a:srgbClr val="000000"/>
                </a:solidFill>
                <a:latin typeface="Arial"/>
                <a:ea typeface="Arial"/>
                <a:cs typeface="Arial"/>
                <a:sym typeface="Arial"/>
              </a:rPr>
              <a:t> three bits are 001, there are f(n-3) bit strings.</a:t>
            </a:r>
            <a:endParaRPr sz="1800"/>
          </a:p>
          <a:p>
            <a:pPr indent="0" lvl="0" marL="0" marR="0" rtl="0" algn="l">
              <a:lnSpc>
                <a:spcPct val="115000"/>
              </a:lnSpc>
              <a:spcBef>
                <a:spcPts val="0"/>
              </a:spcBef>
              <a:spcAft>
                <a:spcPts val="0"/>
              </a:spcAft>
              <a:buNone/>
            </a:pPr>
            <a:r>
              <a:rPr lang="en-IN" sz="2600">
                <a:solidFill>
                  <a:srgbClr val="000000"/>
                </a:solidFill>
                <a:latin typeface="Arial"/>
                <a:ea typeface="Arial"/>
                <a:cs typeface="Arial"/>
                <a:sym typeface="Arial"/>
              </a:rPr>
              <a:t>When 1</a:t>
            </a:r>
            <a:r>
              <a:rPr baseline="30000" lang="en-IN" sz="2600">
                <a:solidFill>
                  <a:srgbClr val="000000"/>
                </a:solidFill>
                <a:latin typeface="Arial"/>
                <a:ea typeface="Arial"/>
                <a:cs typeface="Arial"/>
                <a:sym typeface="Arial"/>
              </a:rPr>
              <a:t>st</a:t>
            </a:r>
            <a:r>
              <a:rPr lang="en-IN" sz="2600">
                <a:solidFill>
                  <a:srgbClr val="000000"/>
                </a:solidFill>
                <a:latin typeface="Arial"/>
                <a:ea typeface="Arial"/>
                <a:cs typeface="Arial"/>
                <a:sym typeface="Arial"/>
              </a:rPr>
              <a:t> three bits are 000, there are 2</a:t>
            </a:r>
            <a:r>
              <a:rPr baseline="30000" lang="en-IN" sz="2600">
                <a:solidFill>
                  <a:srgbClr val="000000"/>
                </a:solidFill>
                <a:latin typeface="Arial"/>
                <a:ea typeface="Arial"/>
                <a:cs typeface="Arial"/>
                <a:sym typeface="Arial"/>
              </a:rPr>
              <a:t>n-3</a:t>
            </a:r>
            <a:r>
              <a:rPr lang="en-IN" sz="2600">
                <a:solidFill>
                  <a:srgbClr val="000000"/>
                </a:solidFill>
                <a:latin typeface="Arial"/>
                <a:ea typeface="Arial"/>
                <a:cs typeface="Arial"/>
                <a:sym typeface="Arial"/>
              </a:rPr>
              <a:t> bit strings.</a:t>
            </a:r>
            <a:endParaRPr sz="1800"/>
          </a:p>
          <a:p>
            <a:pPr indent="0" lvl="0" marL="0" marR="0" rtl="0" algn="l">
              <a:lnSpc>
                <a:spcPct val="115000"/>
              </a:lnSpc>
              <a:spcBef>
                <a:spcPts val="0"/>
              </a:spcBef>
              <a:spcAft>
                <a:spcPts val="0"/>
              </a:spcAft>
              <a:buNone/>
            </a:pPr>
            <a:r>
              <a:rPr lang="en-IN" sz="2600">
                <a:solidFill>
                  <a:srgbClr val="000000"/>
                </a:solidFill>
                <a:latin typeface="Arial"/>
                <a:ea typeface="Arial"/>
                <a:cs typeface="Arial"/>
                <a:sym typeface="Arial"/>
              </a:rPr>
              <a:t>∴f(n)=f(n-1)+f(n-2)+f(n-3)+ 2</a:t>
            </a:r>
            <a:r>
              <a:rPr baseline="30000" lang="en-IN" sz="2600">
                <a:solidFill>
                  <a:srgbClr val="000000"/>
                </a:solidFill>
                <a:latin typeface="Arial"/>
                <a:ea typeface="Arial"/>
                <a:cs typeface="Arial"/>
                <a:sym typeface="Arial"/>
              </a:rPr>
              <a:t>n-3</a:t>
            </a:r>
            <a:r>
              <a:rPr lang="en-IN" sz="2600">
                <a:solidFill>
                  <a:srgbClr val="000000"/>
                </a:solidFill>
                <a:latin typeface="Arial"/>
                <a:ea typeface="Arial"/>
                <a:cs typeface="Arial"/>
                <a:sym typeface="Arial"/>
              </a:rPr>
              <a:t>,where f(1)=f(2)=0 &amp; f(3)=1.</a:t>
            </a:r>
            <a:endParaRPr sz="1800"/>
          </a:p>
          <a:p>
            <a:pPr indent="0" lvl="0" marL="0" marR="0" rtl="0" algn="l">
              <a:lnSpc>
                <a:spcPct val="115000"/>
              </a:lnSpc>
              <a:spcBef>
                <a:spcPts val="0"/>
              </a:spcBef>
              <a:spcAft>
                <a:spcPts val="0"/>
              </a:spcAft>
              <a:buNone/>
            </a:pPr>
            <a:r>
              <a:t/>
            </a:r>
            <a:endParaRPr sz="1800"/>
          </a:p>
        </p:txBody>
      </p:sp>
      <p:sp>
        <p:nvSpPr>
          <p:cNvPr id="478" name="Google Shape;478;p74"/>
          <p:cNvSpPr/>
          <p:nvPr/>
        </p:nvSpPr>
        <p:spPr>
          <a:xfrm>
            <a:off x="8556840" y="6333120"/>
            <a:ext cx="547560" cy="523800"/>
          </a:xfrm>
          <a:prstGeom prst="rect">
            <a:avLst/>
          </a:prstGeom>
          <a:noFill/>
          <a:ln>
            <a:noFill/>
          </a:ln>
        </p:spPr>
        <p:txBody>
          <a:bodyPr anchorCtr="0" anchor="ctr" bIns="91425" lIns="90000" spcFirstLastPara="1" rIns="90000" wrap="square" tIns="91425">
            <a:noAutofit/>
          </a:bodyPr>
          <a:lstStyle/>
          <a:p>
            <a:pPr indent="0" lvl="0" marL="0" marR="0" rtl="0" algn="l">
              <a:lnSpc>
                <a:spcPct val="100000"/>
              </a:lnSpc>
              <a:spcBef>
                <a:spcPts val="0"/>
              </a:spcBef>
              <a:spcAft>
                <a:spcPts val="0"/>
              </a:spcAft>
              <a:buNone/>
            </a:pPr>
            <a:fld id="{00000000-1234-1234-1234-123412341234}" type="slidenum">
              <a:rPr lang="en-IN" sz="1400">
                <a:solidFill>
                  <a:srgbClr val="000000"/>
                </a:solidFill>
                <a:latin typeface="Arial"/>
                <a:ea typeface="Arial"/>
                <a:cs typeface="Arial"/>
                <a:sym typeface="Arial"/>
              </a:rPr>
              <a:t>‹#›</a:t>
            </a:fld>
            <a:endParaRPr sz="1800"/>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2" name="Shape 482"/>
        <p:cNvGrpSpPr/>
        <p:nvPr/>
      </p:nvGrpSpPr>
      <p:grpSpPr>
        <a:xfrm>
          <a:off x="0" y="0"/>
          <a:ext cx="0" cy="0"/>
          <a:chOff x="0" y="0"/>
          <a:chExt cx="0" cy="0"/>
        </a:xfrm>
      </p:grpSpPr>
      <p:pic>
        <p:nvPicPr>
          <p:cNvPr id="483" name="Google Shape;483;p75"/>
          <p:cNvPicPr preferRelativeResize="0"/>
          <p:nvPr/>
        </p:nvPicPr>
        <p:blipFill rotWithShape="1">
          <a:blip r:embed="rId3">
            <a:alphaModFix/>
          </a:blip>
          <a:srcRect b="0" l="0" r="0" t="0"/>
          <a:stretch/>
        </p:blipFill>
        <p:spPr>
          <a:xfrm>
            <a:off x="0" y="68760"/>
            <a:ext cx="9142920" cy="3915720"/>
          </a:xfrm>
          <a:prstGeom prst="rect">
            <a:avLst/>
          </a:prstGeom>
          <a:noFill/>
          <a:ln>
            <a:noFill/>
          </a:ln>
        </p:spPr>
      </p:pic>
      <p:sp>
        <p:nvSpPr>
          <p:cNvPr id="484" name="Google Shape;484;p75"/>
          <p:cNvSpPr/>
          <p:nvPr/>
        </p:nvSpPr>
        <p:spPr>
          <a:xfrm>
            <a:off x="273240" y="4275720"/>
            <a:ext cx="8596440" cy="146916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None/>
            </a:pPr>
            <a:r>
              <a:rPr b="1" lang="en-IN" sz="3000">
                <a:solidFill>
                  <a:srgbClr val="000000"/>
                </a:solidFill>
                <a:latin typeface="Arial"/>
                <a:ea typeface="Arial"/>
                <a:cs typeface="Arial"/>
                <a:sym typeface="Arial"/>
              </a:rPr>
              <a:t>Graph Theory </a:t>
            </a:r>
            <a:r>
              <a:rPr lang="en-IN" sz="3000">
                <a:solidFill>
                  <a:srgbClr val="000000"/>
                </a:solidFill>
                <a:latin typeface="Arial"/>
                <a:ea typeface="Arial"/>
                <a:cs typeface="Arial"/>
                <a:sym typeface="Arial"/>
              </a:rPr>
              <a:t>is the study of such visual models that shows the connections and relationships between different objects.</a:t>
            </a:r>
            <a:endParaRPr sz="1800"/>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8" name="Shape 488"/>
        <p:cNvGrpSpPr/>
        <p:nvPr/>
      </p:nvGrpSpPr>
      <p:grpSpPr>
        <a:xfrm>
          <a:off x="0" y="0"/>
          <a:ext cx="0" cy="0"/>
          <a:chOff x="0" y="0"/>
          <a:chExt cx="0" cy="0"/>
        </a:xfrm>
      </p:grpSpPr>
      <p:sp>
        <p:nvSpPr>
          <p:cNvPr id="489" name="Google Shape;489;p76"/>
          <p:cNvSpPr/>
          <p:nvPr/>
        </p:nvSpPr>
        <p:spPr>
          <a:xfrm>
            <a:off x="160200" y="120240"/>
            <a:ext cx="8706960" cy="2333880"/>
          </a:xfrm>
          <a:prstGeom prst="rect">
            <a:avLst/>
          </a:prstGeom>
          <a:noFill/>
          <a:ln>
            <a:noFill/>
          </a:ln>
        </p:spPr>
        <p:txBody>
          <a:bodyPr anchorCtr="0" anchor="t" bIns="91425" lIns="90000" spcFirstLastPara="1" rIns="90000" wrap="square" tIns="91425">
            <a:noAutofit/>
          </a:bodyPr>
          <a:lstStyle/>
          <a:p>
            <a:pPr indent="-152400" lvl="0" marL="0" marR="0" rtl="0" algn="l">
              <a:lnSpc>
                <a:spcPct val="100000"/>
              </a:lnSpc>
              <a:spcBef>
                <a:spcPts val="0"/>
              </a:spcBef>
              <a:spcAft>
                <a:spcPts val="0"/>
              </a:spcAft>
              <a:buClr>
                <a:srgbClr val="000000"/>
              </a:buClr>
              <a:buSzPts val="2400"/>
              <a:buFont typeface="Arial"/>
              <a:buChar char="●"/>
            </a:pPr>
            <a:r>
              <a:rPr lang="en-IN" sz="2400">
                <a:solidFill>
                  <a:srgbClr val="000000"/>
                </a:solidFill>
                <a:latin typeface="Arial"/>
                <a:ea typeface="Arial"/>
                <a:cs typeface="Arial"/>
                <a:sym typeface="Arial"/>
              </a:rPr>
              <a:t>Leonhard Euler (1707-1783) published a paper to solve ancient “Seven Bridges of Konigsberg” problem in 1736. That’s when Graph Theory, as we know today, was born.</a:t>
            </a:r>
            <a:endParaRPr sz="1800"/>
          </a:p>
          <a:p>
            <a:pPr indent="-152400" lvl="0" marL="0" marR="0" rtl="0" algn="l">
              <a:lnSpc>
                <a:spcPct val="100000"/>
              </a:lnSpc>
              <a:spcBef>
                <a:spcPts val="0"/>
              </a:spcBef>
              <a:spcAft>
                <a:spcPts val="0"/>
              </a:spcAft>
              <a:buClr>
                <a:srgbClr val="000000"/>
              </a:buClr>
              <a:buSzPts val="2400"/>
              <a:buFont typeface="Arial"/>
              <a:buChar char="●"/>
            </a:pPr>
            <a:r>
              <a:rPr lang="en-IN" sz="2400">
                <a:solidFill>
                  <a:srgbClr val="000000"/>
                </a:solidFill>
                <a:latin typeface="Arial"/>
                <a:ea typeface="Arial"/>
                <a:cs typeface="Arial"/>
                <a:sym typeface="Arial"/>
              </a:rPr>
              <a:t>Seven Bridges of Konigsberg puzzle: Starting from a point on land, walk through all the seven bridges exactly once and return to the starting point.</a:t>
            </a:r>
            <a:endParaRPr sz="1800"/>
          </a:p>
        </p:txBody>
      </p:sp>
      <p:pic>
        <p:nvPicPr>
          <p:cNvPr id="490" name="Google Shape;490;p76"/>
          <p:cNvPicPr preferRelativeResize="0"/>
          <p:nvPr/>
        </p:nvPicPr>
        <p:blipFill rotWithShape="1">
          <a:blip r:embed="rId3">
            <a:alphaModFix/>
          </a:blip>
          <a:srcRect b="0" l="0" r="0" t="0"/>
          <a:stretch/>
        </p:blipFill>
        <p:spPr>
          <a:xfrm>
            <a:off x="851040" y="2454840"/>
            <a:ext cx="7012800" cy="3957840"/>
          </a:xfrm>
          <a:prstGeom prst="rect">
            <a:avLst/>
          </a:prstGeom>
          <a:noFill/>
          <a:ln>
            <a:noFill/>
          </a:ln>
        </p:spPr>
      </p:pic>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4" name="Shape 494"/>
        <p:cNvGrpSpPr/>
        <p:nvPr/>
      </p:nvGrpSpPr>
      <p:grpSpPr>
        <a:xfrm>
          <a:off x="0" y="0"/>
          <a:ext cx="0" cy="0"/>
          <a:chOff x="0" y="0"/>
          <a:chExt cx="0" cy="0"/>
        </a:xfrm>
      </p:grpSpPr>
      <p:pic>
        <p:nvPicPr>
          <p:cNvPr id="495" name="Google Shape;495;p77"/>
          <p:cNvPicPr preferRelativeResize="0"/>
          <p:nvPr/>
        </p:nvPicPr>
        <p:blipFill rotWithShape="1">
          <a:blip r:embed="rId3">
            <a:alphaModFix/>
          </a:blip>
          <a:srcRect b="0" l="0" r="0" t="0"/>
          <a:stretch/>
        </p:blipFill>
        <p:spPr>
          <a:xfrm>
            <a:off x="0" y="0"/>
            <a:ext cx="9142920" cy="6733080"/>
          </a:xfrm>
          <a:prstGeom prst="rect">
            <a:avLst/>
          </a:prstGeom>
          <a:noFill/>
          <a:ln>
            <a:noFill/>
          </a:ln>
        </p:spPr>
      </p:pic>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9" name="Shape 499"/>
        <p:cNvGrpSpPr/>
        <p:nvPr/>
      </p:nvGrpSpPr>
      <p:grpSpPr>
        <a:xfrm>
          <a:off x="0" y="0"/>
          <a:ext cx="0" cy="0"/>
          <a:chOff x="0" y="0"/>
          <a:chExt cx="0" cy="0"/>
        </a:xfrm>
      </p:grpSpPr>
      <p:pic>
        <p:nvPicPr>
          <p:cNvPr id="500" name="Google Shape;500;p78"/>
          <p:cNvPicPr preferRelativeResize="0"/>
          <p:nvPr/>
        </p:nvPicPr>
        <p:blipFill rotWithShape="1">
          <a:blip r:embed="rId3">
            <a:alphaModFix/>
          </a:blip>
          <a:srcRect b="0" l="0" r="0" t="0"/>
          <a:stretch/>
        </p:blipFill>
        <p:spPr>
          <a:xfrm>
            <a:off x="-11880" y="0"/>
            <a:ext cx="4817520" cy="6856920"/>
          </a:xfrm>
          <a:prstGeom prst="rect">
            <a:avLst/>
          </a:prstGeom>
          <a:noFill/>
          <a:ln>
            <a:noFill/>
          </a:ln>
        </p:spPr>
      </p:pic>
      <p:pic>
        <p:nvPicPr>
          <p:cNvPr id="501" name="Google Shape;501;p78"/>
          <p:cNvPicPr preferRelativeResize="0"/>
          <p:nvPr/>
        </p:nvPicPr>
        <p:blipFill rotWithShape="1">
          <a:blip r:embed="rId4">
            <a:alphaModFix/>
          </a:blip>
          <a:srcRect b="0" l="0" r="0" t="0"/>
          <a:stretch/>
        </p:blipFill>
        <p:spPr>
          <a:xfrm>
            <a:off x="4806720" y="537480"/>
            <a:ext cx="4336200" cy="5781960"/>
          </a:xfrm>
          <a:prstGeom prst="rect">
            <a:avLst/>
          </a:prstGeom>
          <a:noFill/>
          <a:ln>
            <a:noFill/>
          </a:ln>
        </p:spPr>
      </p:pic>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5" name="Shape 505"/>
        <p:cNvGrpSpPr/>
        <p:nvPr/>
      </p:nvGrpSpPr>
      <p:grpSpPr>
        <a:xfrm>
          <a:off x="0" y="0"/>
          <a:ext cx="0" cy="0"/>
          <a:chOff x="0" y="0"/>
          <a:chExt cx="0" cy="0"/>
        </a:xfrm>
      </p:grpSpPr>
      <p:sp>
        <p:nvSpPr>
          <p:cNvPr id="506" name="Google Shape;506;p79"/>
          <p:cNvSpPr/>
          <p:nvPr/>
        </p:nvSpPr>
        <p:spPr>
          <a:xfrm>
            <a:off x="273240" y="1094760"/>
            <a:ext cx="8596440" cy="71928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None/>
            </a:pPr>
            <a:r>
              <a:rPr b="1" lang="en-IN" sz="2400">
                <a:solidFill>
                  <a:srgbClr val="000000"/>
                </a:solidFill>
                <a:latin typeface="Arial"/>
                <a:ea typeface="Arial"/>
                <a:cs typeface="Arial"/>
                <a:sym typeface="Arial"/>
              </a:rPr>
              <a:t>Seven Bridges of Konigsberg</a:t>
            </a:r>
            <a:r>
              <a:rPr lang="en-IN" sz="2400">
                <a:solidFill>
                  <a:srgbClr val="000000"/>
                </a:solidFill>
                <a:latin typeface="Arial"/>
                <a:ea typeface="Arial"/>
                <a:cs typeface="Arial"/>
                <a:sym typeface="Arial"/>
              </a:rPr>
              <a:t> problem solved by Euler</a:t>
            </a:r>
            <a:endParaRPr sz="1800"/>
          </a:p>
        </p:txBody>
      </p:sp>
      <p:pic>
        <p:nvPicPr>
          <p:cNvPr id="507" name="Google Shape;507;p79"/>
          <p:cNvPicPr preferRelativeResize="0"/>
          <p:nvPr/>
        </p:nvPicPr>
        <p:blipFill rotWithShape="1">
          <a:blip r:embed="rId3">
            <a:alphaModFix/>
          </a:blip>
          <a:srcRect b="0" l="0" r="0" t="0"/>
          <a:stretch/>
        </p:blipFill>
        <p:spPr>
          <a:xfrm>
            <a:off x="271080" y="2014200"/>
            <a:ext cx="4978800" cy="3335400"/>
          </a:xfrm>
          <a:prstGeom prst="rect">
            <a:avLst/>
          </a:prstGeom>
          <a:noFill/>
          <a:ln>
            <a:noFill/>
          </a:ln>
        </p:spPr>
      </p:pic>
      <p:pic>
        <p:nvPicPr>
          <p:cNvPr id="508" name="Google Shape;508;p79"/>
          <p:cNvPicPr preferRelativeResize="0"/>
          <p:nvPr/>
        </p:nvPicPr>
        <p:blipFill rotWithShape="1">
          <a:blip r:embed="rId4">
            <a:alphaModFix/>
          </a:blip>
          <a:srcRect b="0" l="0" r="0" t="0"/>
          <a:stretch/>
        </p:blipFill>
        <p:spPr>
          <a:xfrm>
            <a:off x="5275440" y="2014200"/>
            <a:ext cx="3328560" cy="3328560"/>
          </a:xfrm>
          <a:prstGeom prst="rect">
            <a:avLst/>
          </a:prstGeom>
          <a:noFill/>
          <a:ln>
            <a:noFill/>
          </a:ln>
        </p:spPr>
      </p:pic>
      <p:sp>
        <p:nvSpPr>
          <p:cNvPr id="509" name="Google Shape;509;p79"/>
          <p:cNvSpPr/>
          <p:nvPr/>
        </p:nvSpPr>
        <p:spPr>
          <a:xfrm>
            <a:off x="271080" y="271080"/>
            <a:ext cx="8502120" cy="719280"/>
          </a:xfrm>
          <a:prstGeom prst="rect">
            <a:avLst/>
          </a:prstGeom>
          <a:noFill/>
          <a:ln>
            <a:noFill/>
          </a:ln>
        </p:spPr>
        <p:txBody>
          <a:bodyPr anchorCtr="0" anchor="t" bIns="91425" lIns="90000" spcFirstLastPara="1" rIns="90000" wrap="square" tIns="91425">
            <a:noAutofit/>
          </a:bodyPr>
          <a:lstStyle/>
          <a:p>
            <a:pPr indent="0" lvl="0" marL="0" marR="0" rtl="0" algn="ctr">
              <a:lnSpc>
                <a:spcPct val="100000"/>
              </a:lnSpc>
              <a:spcBef>
                <a:spcPts val="0"/>
              </a:spcBef>
              <a:spcAft>
                <a:spcPts val="0"/>
              </a:spcAft>
              <a:buNone/>
            </a:pPr>
            <a:r>
              <a:rPr lang="en-IN" sz="3000">
                <a:solidFill>
                  <a:srgbClr val="000000"/>
                </a:solidFill>
                <a:latin typeface="Arial"/>
                <a:ea typeface="Arial"/>
                <a:cs typeface="Arial"/>
                <a:sym typeface="Arial"/>
              </a:rPr>
              <a:t>Graph Theory</a:t>
            </a:r>
            <a:endParaRPr sz="1800"/>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3" name="Shape 513"/>
        <p:cNvGrpSpPr/>
        <p:nvPr/>
      </p:nvGrpSpPr>
      <p:grpSpPr>
        <a:xfrm>
          <a:off x="0" y="0"/>
          <a:ext cx="0" cy="0"/>
          <a:chOff x="0" y="0"/>
          <a:chExt cx="0" cy="0"/>
        </a:xfrm>
      </p:grpSpPr>
      <p:sp>
        <p:nvSpPr>
          <p:cNvPr id="514" name="Google Shape;514;p80"/>
          <p:cNvSpPr/>
          <p:nvPr/>
        </p:nvSpPr>
        <p:spPr>
          <a:xfrm>
            <a:off x="271080" y="271080"/>
            <a:ext cx="8596440" cy="592848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None/>
            </a:pPr>
            <a:r>
              <a:rPr b="1" lang="en-IN" sz="2400">
                <a:solidFill>
                  <a:srgbClr val="000000"/>
                </a:solidFill>
                <a:latin typeface="Arial"/>
                <a:ea typeface="Arial"/>
                <a:cs typeface="Arial"/>
                <a:sym typeface="Arial"/>
              </a:rPr>
              <a:t>History of Graph Theory:</a:t>
            </a:r>
            <a:endParaRPr sz="1800"/>
          </a:p>
          <a:p>
            <a:pPr indent="0" lvl="0" marL="0" marR="0" rtl="0" algn="l">
              <a:lnSpc>
                <a:spcPct val="100000"/>
              </a:lnSpc>
              <a:spcBef>
                <a:spcPts val="0"/>
              </a:spcBef>
              <a:spcAft>
                <a:spcPts val="0"/>
              </a:spcAft>
              <a:buNone/>
            </a:pPr>
            <a:r>
              <a:t/>
            </a:r>
            <a:endParaRPr sz="1800"/>
          </a:p>
          <a:p>
            <a:pPr indent="-152400" lvl="0" marL="0" marR="0" rtl="0" algn="l">
              <a:lnSpc>
                <a:spcPct val="100000"/>
              </a:lnSpc>
              <a:spcBef>
                <a:spcPts val="0"/>
              </a:spcBef>
              <a:spcAft>
                <a:spcPts val="0"/>
              </a:spcAft>
              <a:buClr>
                <a:srgbClr val="000000"/>
              </a:buClr>
              <a:buSzPts val="2400"/>
              <a:buFont typeface="Arial"/>
              <a:buChar char="●"/>
            </a:pPr>
            <a:r>
              <a:rPr lang="en-IN" sz="2400">
                <a:solidFill>
                  <a:srgbClr val="000000"/>
                </a:solidFill>
                <a:latin typeface="Arial"/>
                <a:ea typeface="Arial"/>
                <a:cs typeface="Arial"/>
                <a:sym typeface="Arial"/>
              </a:rPr>
              <a:t>1736: Leonhard Euler wrote a paper to prove that the “7 bridges of </a:t>
            </a:r>
            <a:r>
              <a:rPr b="1" lang="en-IN" sz="2400">
                <a:solidFill>
                  <a:srgbClr val="000000"/>
                </a:solidFill>
                <a:latin typeface="Arial"/>
                <a:ea typeface="Arial"/>
                <a:cs typeface="Arial"/>
                <a:sym typeface="Arial"/>
              </a:rPr>
              <a:t>Konigsberg</a:t>
            </a:r>
            <a:r>
              <a:rPr lang="en-IN" sz="2400">
                <a:solidFill>
                  <a:srgbClr val="000000"/>
                </a:solidFill>
                <a:latin typeface="Arial"/>
                <a:ea typeface="Arial"/>
                <a:cs typeface="Arial"/>
                <a:sym typeface="Arial"/>
              </a:rPr>
              <a:t>” does not have a solution.</a:t>
            </a:r>
            <a:endParaRPr sz="1800"/>
          </a:p>
          <a:p>
            <a:pPr indent="-152400" lvl="0" marL="0" marR="0" rtl="0" algn="l">
              <a:lnSpc>
                <a:spcPct val="100000"/>
              </a:lnSpc>
              <a:spcBef>
                <a:spcPts val="0"/>
              </a:spcBef>
              <a:spcAft>
                <a:spcPts val="0"/>
              </a:spcAft>
              <a:buClr>
                <a:srgbClr val="000000"/>
              </a:buClr>
              <a:buSzPts val="2400"/>
              <a:buFont typeface="Arial"/>
              <a:buChar char="●"/>
            </a:pPr>
            <a:r>
              <a:rPr lang="en-IN" sz="2400">
                <a:solidFill>
                  <a:srgbClr val="000000"/>
                </a:solidFill>
                <a:latin typeface="Arial"/>
                <a:ea typeface="Arial"/>
                <a:cs typeface="Arial"/>
                <a:sym typeface="Arial"/>
              </a:rPr>
              <a:t>1847: G.R. Kirchhoff developed graph theory for the applications in </a:t>
            </a:r>
            <a:r>
              <a:rPr b="1" lang="en-IN" sz="2400">
                <a:solidFill>
                  <a:srgbClr val="000000"/>
                </a:solidFill>
                <a:latin typeface="Arial"/>
                <a:ea typeface="Arial"/>
                <a:cs typeface="Arial"/>
                <a:sym typeface="Arial"/>
              </a:rPr>
              <a:t>electrical networks</a:t>
            </a:r>
            <a:r>
              <a:rPr lang="en-IN" sz="2400">
                <a:solidFill>
                  <a:srgbClr val="000000"/>
                </a:solidFill>
                <a:latin typeface="Arial"/>
                <a:ea typeface="Arial"/>
                <a:cs typeface="Arial"/>
                <a:sym typeface="Arial"/>
              </a:rPr>
              <a:t>.</a:t>
            </a:r>
            <a:endParaRPr sz="1800"/>
          </a:p>
          <a:p>
            <a:pPr indent="-152400" lvl="0" marL="0" marR="0" rtl="0" algn="l">
              <a:lnSpc>
                <a:spcPct val="100000"/>
              </a:lnSpc>
              <a:spcBef>
                <a:spcPts val="0"/>
              </a:spcBef>
              <a:spcAft>
                <a:spcPts val="0"/>
              </a:spcAft>
              <a:buClr>
                <a:srgbClr val="000000"/>
              </a:buClr>
              <a:buSzPts val="2400"/>
              <a:buFont typeface="Arial"/>
              <a:buChar char="●"/>
            </a:pPr>
            <a:r>
              <a:rPr lang="en-IN" sz="2400">
                <a:solidFill>
                  <a:srgbClr val="000000"/>
                </a:solidFill>
                <a:latin typeface="Arial"/>
                <a:ea typeface="Arial"/>
                <a:cs typeface="Arial"/>
                <a:sym typeface="Arial"/>
              </a:rPr>
              <a:t>1850: A. De Morgan mentioned the </a:t>
            </a:r>
            <a:r>
              <a:rPr b="1" lang="en-IN" sz="2400">
                <a:solidFill>
                  <a:srgbClr val="000000"/>
                </a:solidFill>
                <a:latin typeface="Arial"/>
                <a:ea typeface="Arial"/>
                <a:cs typeface="Arial"/>
                <a:sym typeface="Arial"/>
              </a:rPr>
              <a:t>four-color problem</a:t>
            </a:r>
            <a:r>
              <a:rPr lang="en-IN" sz="2400">
                <a:solidFill>
                  <a:srgbClr val="000000"/>
                </a:solidFill>
                <a:latin typeface="Arial"/>
                <a:ea typeface="Arial"/>
                <a:cs typeface="Arial"/>
                <a:sym typeface="Arial"/>
              </a:rPr>
              <a:t> in a discussion.</a:t>
            </a:r>
            <a:endParaRPr sz="1800"/>
          </a:p>
          <a:p>
            <a:pPr indent="-152400" lvl="0" marL="0" marR="0" rtl="0" algn="l">
              <a:lnSpc>
                <a:spcPct val="100000"/>
              </a:lnSpc>
              <a:spcBef>
                <a:spcPts val="0"/>
              </a:spcBef>
              <a:spcAft>
                <a:spcPts val="0"/>
              </a:spcAft>
              <a:buClr>
                <a:srgbClr val="000000"/>
              </a:buClr>
              <a:buSzPts val="2400"/>
              <a:buFont typeface="Arial"/>
              <a:buChar char="●"/>
            </a:pPr>
            <a:r>
              <a:rPr lang="en-IN" sz="2400">
                <a:solidFill>
                  <a:srgbClr val="000000"/>
                </a:solidFill>
                <a:latin typeface="Arial"/>
                <a:ea typeface="Arial"/>
                <a:cs typeface="Arial"/>
                <a:sym typeface="Arial"/>
              </a:rPr>
              <a:t>1857: A. Cayley developed the theory to enumerate the </a:t>
            </a:r>
            <a:r>
              <a:rPr b="1" lang="en-IN" sz="2400">
                <a:solidFill>
                  <a:srgbClr val="000000"/>
                </a:solidFill>
                <a:latin typeface="Arial"/>
                <a:ea typeface="Arial"/>
                <a:cs typeface="Arial"/>
                <a:sym typeface="Arial"/>
              </a:rPr>
              <a:t>isomers of saturated hydrocarbons</a:t>
            </a:r>
            <a:r>
              <a:rPr lang="en-IN" sz="2400">
                <a:solidFill>
                  <a:srgbClr val="000000"/>
                </a:solidFill>
                <a:latin typeface="Arial"/>
                <a:ea typeface="Arial"/>
                <a:cs typeface="Arial"/>
                <a:sym typeface="Arial"/>
              </a:rPr>
              <a:t>.</a:t>
            </a:r>
            <a:endParaRPr sz="1800"/>
          </a:p>
          <a:p>
            <a:pPr indent="-152400" lvl="0" marL="0" marR="0" rtl="0" algn="l">
              <a:lnSpc>
                <a:spcPct val="100000"/>
              </a:lnSpc>
              <a:spcBef>
                <a:spcPts val="0"/>
              </a:spcBef>
              <a:spcAft>
                <a:spcPts val="0"/>
              </a:spcAft>
              <a:buClr>
                <a:srgbClr val="000000"/>
              </a:buClr>
              <a:buSzPts val="2400"/>
              <a:buFont typeface="Arial"/>
              <a:buChar char="●"/>
            </a:pPr>
            <a:r>
              <a:rPr lang="en-IN" sz="2400">
                <a:solidFill>
                  <a:srgbClr val="000000"/>
                </a:solidFill>
                <a:latin typeface="Arial"/>
                <a:ea typeface="Arial"/>
                <a:cs typeface="Arial"/>
                <a:sym typeface="Arial"/>
              </a:rPr>
              <a:t>1859: W.R. Hamilton invented a puzzle, which essentially asks to find a circuit (now known as Hamiltonian circuit) in a graph.</a:t>
            </a:r>
            <a:endParaRPr sz="1800"/>
          </a:p>
          <a:p>
            <a:pPr indent="-152400" lvl="0" marL="0" marR="0" rtl="0" algn="l">
              <a:lnSpc>
                <a:spcPct val="100000"/>
              </a:lnSpc>
              <a:spcBef>
                <a:spcPts val="0"/>
              </a:spcBef>
              <a:spcAft>
                <a:spcPts val="0"/>
              </a:spcAft>
              <a:buClr>
                <a:srgbClr val="000000"/>
              </a:buClr>
              <a:buSzPts val="2400"/>
              <a:buFont typeface="Arial"/>
              <a:buChar char="●"/>
            </a:pPr>
            <a:r>
              <a:rPr lang="en-IN" sz="2400">
                <a:solidFill>
                  <a:srgbClr val="000000"/>
                </a:solidFill>
                <a:latin typeface="Arial"/>
                <a:ea typeface="Arial"/>
                <a:cs typeface="Arial"/>
                <a:sym typeface="Arial"/>
              </a:rPr>
              <a:t>1936: D. Konig wrote the first book on Graph Theory.</a:t>
            </a:r>
            <a:endParaRPr sz="1800"/>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8" name="Shape 518"/>
        <p:cNvGrpSpPr/>
        <p:nvPr/>
      </p:nvGrpSpPr>
      <p:grpSpPr>
        <a:xfrm>
          <a:off x="0" y="0"/>
          <a:ext cx="0" cy="0"/>
          <a:chOff x="0" y="0"/>
          <a:chExt cx="0" cy="0"/>
        </a:xfrm>
      </p:grpSpPr>
      <p:pic>
        <p:nvPicPr>
          <p:cNvPr id="519" name="Google Shape;519;p81"/>
          <p:cNvPicPr preferRelativeResize="0"/>
          <p:nvPr/>
        </p:nvPicPr>
        <p:blipFill rotWithShape="1">
          <a:blip r:embed="rId3">
            <a:alphaModFix/>
          </a:blip>
          <a:srcRect b="0" l="0" r="0" t="0"/>
          <a:stretch/>
        </p:blipFill>
        <p:spPr>
          <a:xfrm>
            <a:off x="237600" y="0"/>
            <a:ext cx="8662680" cy="629316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Google Shape;147;p8"/>
          <p:cNvSpPr/>
          <p:nvPr/>
        </p:nvSpPr>
        <p:spPr>
          <a:xfrm>
            <a:off x="271080" y="271080"/>
            <a:ext cx="8667720" cy="614196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None/>
            </a:pPr>
            <a:r>
              <a:rPr b="1" lang="en-IN" sz="2400">
                <a:solidFill>
                  <a:srgbClr val="000000"/>
                </a:solidFill>
                <a:latin typeface="Verdana"/>
                <a:ea typeface="Verdana"/>
                <a:cs typeface="Verdana"/>
                <a:sym typeface="Verdana"/>
              </a:rPr>
              <a:t>Eg: </a:t>
            </a:r>
            <a:r>
              <a:rPr lang="en-IN" sz="2400">
                <a:solidFill>
                  <a:srgbClr val="000000"/>
                </a:solidFill>
                <a:latin typeface="Verdana"/>
                <a:ea typeface="Verdana"/>
                <a:cs typeface="Verdana"/>
                <a:sym typeface="Verdana"/>
              </a:rPr>
              <a:t>Show that if n is a positive integer, then</a:t>
            </a:r>
            <a:endParaRPr sz="1800"/>
          </a:p>
          <a:p>
            <a:pPr indent="0" lvl="0" marL="0" marR="0" rtl="0" algn="l">
              <a:lnSpc>
                <a:spcPct val="100000"/>
              </a:lnSpc>
              <a:spcBef>
                <a:spcPts val="0"/>
              </a:spcBef>
              <a:spcAft>
                <a:spcPts val="0"/>
              </a:spcAft>
              <a:buNone/>
            </a:pPr>
            <a:r>
              <a:rPr b="1" lang="en-IN" sz="2400">
                <a:solidFill>
                  <a:srgbClr val="000000"/>
                </a:solidFill>
                <a:latin typeface="Verdana"/>
                <a:ea typeface="Verdana"/>
                <a:cs typeface="Verdana"/>
                <a:sym typeface="Verdana"/>
              </a:rPr>
              <a:t>1 + 2 + ··· + n = n(n+1)/2</a:t>
            </a:r>
            <a:endParaRPr sz="1800"/>
          </a:p>
          <a:p>
            <a:pPr indent="0" lvl="0" marL="0" marR="0" rtl="0" algn="l">
              <a:lnSpc>
                <a:spcPct val="100000"/>
              </a:lnSpc>
              <a:spcBef>
                <a:spcPts val="0"/>
              </a:spcBef>
              <a:spcAft>
                <a:spcPts val="0"/>
              </a:spcAft>
              <a:buNone/>
            </a:pPr>
            <a:r>
              <a:rPr lang="en-IN" sz="2400">
                <a:solidFill>
                  <a:srgbClr val="000000"/>
                </a:solidFill>
                <a:latin typeface="Verdana"/>
                <a:ea typeface="Verdana"/>
                <a:cs typeface="Verdana"/>
                <a:sym typeface="Verdana"/>
              </a:rPr>
              <a:t>…</a:t>
            </a:r>
            <a:endParaRPr sz="1800"/>
          </a:p>
          <a:p>
            <a:pPr indent="0" lvl="0" marL="0" marR="0" rtl="0" algn="l">
              <a:lnSpc>
                <a:spcPct val="100000"/>
              </a:lnSpc>
              <a:spcBef>
                <a:spcPts val="0"/>
              </a:spcBef>
              <a:spcAft>
                <a:spcPts val="0"/>
              </a:spcAft>
              <a:buNone/>
            </a:pPr>
            <a:r>
              <a:rPr lang="en-IN" sz="2400">
                <a:solidFill>
                  <a:srgbClr val="000000"/>
                </a:solidFill>
                <a:latin typeface="Verdana"/>
                <a:ea typeface="Verdana"/>
                <a:cs typeface="Verdana"/>
                <a:sym typeface="Verdana"/>
              </a:rPr>
              <a:t>Under this assumption, it must be shown that P(k+1) is true, namely, that</a:t>
            </a:r>
            <a:endParaRPr sz="1800"/>
          </a:p>
          <a:p>
            <a:pPr indent="0" lvl="0" marL="0" marR="0" rtl="0" algn="l">
              <a:lnSpc>
                <a:spcPct val="100000"/>
              </a:lnSpc>
              <a:spcBef>
                <a:spcPts val="0"/>
              </a:spcBef>
              <a:spcAft>
                <a:spcPts val="0"/>
              </a:spcAft>
              <a:buNone/>
            </a:pPr>
            <a:r>
              <a:rPr lang="en-IN" sz="2400">
                <a:solidFill>
                  <a:srgbClr val="000000"/>
                </a:solidFill>
                <a:latin typeface="Verdana"/>
                <a:ea typeface="Verdana"/>
                <a:cs typeface="Verdana"/>
                <a:sym typeface="Verdana"/>
              </a:rPr>
              <a:t>1 + 2 + · · · + k + (k + 1) = (k + 1)(k + 2)/2 is true.</a:t>
            </a:r>
            <a:endParaRPr sz="1800"/>
          </a:p>
          <a:p>
            <a:pPr indent="0" lvl="0" marL="0" marR="0" rtl="0" algn="l">
              <a:lnSpc>
                <a:spcPct val="100000"/>
              </a:lnSpc>
              <a:spcBef>
                <a:spcPts val="0"/>
              </a:spcBef>
              <a:spcAft>
                <a:spcPts val="0"/>
              </a:spcAft>
              <a:buNone/>
            </a:pPr>
            <a:r>
              <a:t/>
            </a:r>
            <a:endParaRPr sz="1800"/>
          </a:p>
          <a:p>
            <a:pPr indent="0" lvl="0" marL="0" marR="0" rtl="0" algn="l">
              <a:lnSpc>
                <a:spcPct val="100000"/>
              </a:lnSpc>
              <a:spcBef>
                <a:spcPts val="0"/>
              </a:spcBef>
              <a:spcAft>
                <a:spcPts val="0"/>
              </a:spcAft>
              <a:buNone/>
            </a:pPr>
            <a:r>
              <a:rPr lang="en-IN" sz="2400">
                <a:solidFill>
                  <a:srgbClr val="000000"/>
                </a:solidFill>
                <a:latin typeface="Verdana"/>
                <a:ea typeface="Verdana"/>
                <a:cs typeface="Verdana"/>
                <a:sym typeface="Verdana"/>
              </a:rPr>
              <a:t>When we add k + 1 to both sides of the equation in P(k), we obtain</a:t>
            </a:r>
            <a:endParaRPr sz="1800"/>
          </a:p>
          <a:p>
            <a:pPr indent="0" lvl="0" marL="0" marR="0" rtl="0" algn="l">
              <a:lnSpc>
                <a:spcPct val="100000"/>
              </a:lnSpc>
              <a:spcBef>
                <a:spcPts val="0"/>
              </a:spcBef>
              <a:spcAft>
                <a:spcPts val="0"/>
              </a:spcAft>
              <a:buNone/>
            </a:pPr>
            <a:r>
              <a:rPr lang="en-IN" sz="2400">
                <a:solidFill>
                  <a:srgbClr val="000000"/>
                </a:solidFill>
                <a:latin typeface="Verdana"/>
                <a:ea typeface="Verdana"/>
                <a:cs typeface="Verdana"/>
                <a:sym typeface="Verdana"/>
              </a:rPr>
              <a:t>1 + 2 + · · · + k + (k + 1) = k(k+1)/2 + (k + 1)</a:t>
            </a:r>
            <a:endParaRPr sz="1800"/>
          </a:p>
          <a:p>
            <a:pPr indent="0" lvl="0" marL="0" marR="0" rtl="0" algn="l">
              <a:lnSpc>
                <a:spcPct val="100000"/>
              </a:lnSpc>
              <a:spcBef>
                <a:spcPts val="0"/>
              </a:spcBef>
              <a:spcAft>
                <a:spcPts val="0"/>
              </a:spcAft>
              <a:buNone/>
            </a:pPr>
            <a:r>
              <a:rPr lang="en-IN" sz="2400">
                <a:solidFill>
                  <a:srgbClr val="000000"/>
                </a:solidFill>
                <a:latin typeface="Verdana"/>
                <a:ea typeface="Verdana"/>
                <a:cs typeface="Verdana"/>
                <a:sym typeface="Verdana"/>
              </a:rPr>
              <a:t>= (k(k+1)+(2k+2)) / 2</a:t>
            </a:r>
            <a:endParaRPr sz="1800"/>
          </a:p>
          <a:p>
            <a:pPr indent="0" lvl="0" marL="0" marR="0" rtl="0" algn="l">
              <a:lnSpc>
                <a:spcPct val="100000"/>
              </a:lnSpc>
              <a:spcBef>
                <a:spcPts val="0"/>
              </a:spcBef>
              <a:spcAft>
                <a:spcPts val="0"/>
              </a:spcAft>
              <a:buNone/>
            </a:pPr>
            <a:r>
              <a:rPr lang="en-IN" sz="2400">
                <a:solidFill>
                  <a:srgbClr val="000000"/>
                </a:solidFill>
                <a:latin typeface="Verdana"/>
                <a:ea typeface="Verdana"/>
                <a:cs typeface="Verdana"/>
                <a:sym typeface="Verdana"/>
              </a:rPr>
              <a:t>= (k+1)(k+2)/2</a:t>
            </a:r>
            <a:endParaRPr sz="1800"/>
          </a:p>
          <a:p>
            <a:pPr indent="0" lvl="0" marL="0" marR="0" rtl="0" algn="l">
              <a:lnSpc>
                <a:spcPct val="100000"/>
              </a:lnSpc>
              <a:spcBef>
                <a:spcPts val="0"/>
              </a:spcBef>
              <a:spcAft>
                <a:spcPts val="0"/>
              </a:spcAft>
              <a:buNone/>
            </a:pPr>
            <a:r>
              <a:rPr lang="en-IN" sz="2400">
                <a:solidFill>
                  <a:srgbClr val="000000"/>
                </a:solidFill>
                <a:latin typeface="Verdana"/>
                <a:ea typeface="Verdana"/>
                <a:cs typeface="Verdana"/>
                <a:sym typeface="Verdana"/>
              </a:rPr>
              <a:t>It shows that P(k+1) is true under the assumption that P(k) is true. This completes the inductive step.</a:t>
            </a:r>
            <a:endParaRPr sz="1800"/>
          </a:p>
          <a:p>
            <a:pPr indent="0" lvl="0" marL="0" marR="0" rtl="0" algn="l">
              <a:lnSpc>
                <a:spcPct val="100000"/>
              </a:lnSpc>
              <a:spcBef>
                <a:spcPts val="0"/>
              </a:spcBef>
              <a:spcAft>
                <a:spcPts val="0"/>
              </a:spcAft>
              <a:buNone/>
            </a:pPr>
            <a:r>
              <a:rPr lang="en-IN" sz="2400">
                <a:solidFill>
                  <a:srgbClr val="000000"/>
                </a:solidFill>
                <a:latin typeface="Verdana"/>
                <a:ea typeface="Verdana"/>
                <a:cs typeface="Verdana"/>
                <a:sym typeface="Verdana"/>
              </a:rPr>
              <a:t>So by mathematical induction we know that P(n) is true for all positive integers n.</a:t>
            </a:r>
            <a:endParaRPr sz="1800"/>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3" name="Shape 523"/>
        <p:cNvGrpSpPr/>
        <p:nvPr/>
      </p:nvGrpSpPr>
      <p:grpSpPr>
        <a:xfrm>
          <a:off x="0" y="0"/>
          <a:ext cx="0" cy="0"/>
          <a:chOff x="0" y="0"/>
          <a:chExt cx="0" cy="0"/>
        </a:xfrm>
      </p:grpSpPr>
      <p:sp>
        <p:nvSpPr>
          <p:cNvPr id="524" name="Google Shape;524;p82"/>
          <p:cNvSpPr/>
          <p:nvPr/>
        </p:nvSpPr>
        <p:spPr>
          <a:xfrm>
            <a:off x="271080" y="1397160"/>
            <a:ext cx="8596440" cy="541152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None/>
            </a:pPr>
            <a:r>
              <a:rPr b="1" lang="en-IN" sz="2400">
                <a:solidFill>
                  <a:srgbClr val="000000"/>
                </a:solidFill>
                <a:latin typeface="Arial"/>
                <a:ea typeface="Arial"/>
                <a:cs typeface="Arial"/>
                <a:sym typeface="Arial"/>
              </a:rPr>
              <a:t>What is a graph?</a:t>
            </a:r>
            <a:endParaRPr sz="1800"/>
          </a:p>
          <a:p>
            <a:pPr indent="0" lvl="0" marL="0" marR="0" rtl="0" algn="l">
              <a:lnSpc>
                <a:spcPct val="100000"/>
              </a:lnSpc>
              <a:spcBef>
                <a:spcPts val="0"/>
              </a:spcBef>
              <a:spcAft>
                <a:spcPts val="0"/>
              </a:spcAft>
              <a:buNone/>
            </a:pPr>
            <a:r>
              <a:t/>
            </a:r>
            <a:endParaRPr sz="1800"/>
          </a:p>
          <a:p>
            <a:pPr indent="0" lvl="0" marL="0" marR="0" rtl="0" algn="l">
              <a:lnSpc>
                <a:spcPct val="100000"/>
              </a:lnSpc>
              <a:spcBef>
                <a:spcPts val="0"/>
              </a:spcBef>
              <a:spcAft>
                <a:spcPts val="0"/>
              </a:spcAft>
              <a:buNone/>
            </a:pPr>
            <a:r>
              <a:rPr lang="en-IN" sz="2400">
                <a:solidFill>
                  <a:srgbClr val="000000"/>
                </a:solidFill>
                <a:latin typeface="Arial"/>
                <a:ea typeface="Arial"/>
                <a:cs typeface="Arial"/>
                <a:sym typeface="Arial"/>
              </a:rPr>
              <a:t>A graph (aka linear graph) G = (V, E) consists of a nonempty set of objects V = {v</a:t>
            </a:r>
            <a:r>
              <a:rPr baseline="-25000" lang="en-IN" sz="2400">
                <a:solidFill>
                  <a:srgbClr val="000000"/>
                </a:solidFill>
                <a:latin typeface="Arial"/>
                <a:ea typeface="Arial"/>
                <a:cs typeface="Arial"/>
                <a:sym typeface="Arial"/>
              </a:rPr>
              <a:t>1</a:t>
            </a:r>
            <a:r>
              <a:rPr lang="en-IN" sz="2400">
                <a:solidFill>
                  <a:srgbClr val="000000"/>
                </a:solidFill>
                <a:latin typeface="Arial"/>
                <a:ea typeface="Arial"/>
                <a:cs typeface="Arial"/>
                <a:sym typeface="Arial"/>
              </a:rPr>
              <a:t>, v</a:t>
            </a:r>
            <a:r>
              <a:rPr baseline="-25000" lang="en-IN" sz="2400">
                <a:solidFill>
                  <a:srgbClr val="000000"/>
                </a:solidFill>
                <a:latin typeface="Arial"/>
                <a:ea typeface="Arial"/>
                <a:cs typeface="Arial"/>
                <a:sym typeface="Arial"/>
              </a:rPr>
              <a:t>2</a:t>
            </a:r>
            <a:r>
              <a:rPr lang="en-IN" sz="2400">
                <a:solidFill>
                  <a:srgbClr val="000000"/>
                </a:solidFill>
                <a:latin typeface="Arial"/>
                <a:ea typeface="Arial"/>
                <a:cs typeface="Arial"/>
                <a:sym typeface="Arial"/>
              </a:rPr>
              <a:t>, …} called </a:t>
            </a:r>
            <a:r>
              <a:rPr b="1" lang="en-IN" sz="2400">
                <a:solidFill>
                  <a:srgbClr val="000000"/>
                </a:solidFill>
                <a:latin typeface="Arial"/>
                <a:ea typeface="Arial"/>
                <a:cs typeface="Arial"/>
                <a:sym typeface="Arial"/>
              </a:rPr>
              <a:t>vertices</a:t>
            </a:r>
            <a:r>
              <a:rPr lang="en-IN" sz="2400">
                <a:solidFill>
                  <a:srgbClr val="000000"/>
                </a:solidFill>
                <a:latin typeface="Arial"/>
                <a:ea typeface="Arial"/>
                <a:cs typeface="Arial"/>
                <a:sym typeface="Arial"/>
              </a:rPr>
              <a:t>, and another set E = {e</a:t>
            </a:r>
            <a:r>
              <a:rPr baseline="-25000" lang="en-IN" sz="2400">
                <a:solidFill>
                  <a:srgbClr val="000000"/>
                </a:solidFill>
                <a:latin typeface="Arial"/>
                <a:ea typeface="Arial"/>
                <a:cs typeface="Arial"/>
                <a:sym typeface="Arial"/>
              </a:rPr>
              <a:t>1</a:t>
            </a:r>
            <a:r>
              <a:rPr lang="en-IN" sz="2400">
                <a:solidFill>
                  <a:srgbClr val="000000"/>
                </a:solidFill>
                <a:latin typeface="Arial"/>
                <a:ea typeface="Arial"/>
                <a:cs typeface="Arial"/>
                <a:sym typeface="Arial"/>
              </a:rPr>
              <a:t>, e</a:t>
            </a:r>
            <a:r>
              <a:rPr baseline="-25000" lang="en-IN" sz="2400">
                <a:solidFill>
                  <a:srgbClr val="000000"/>
                </a:solidFill>
                <a:latin typeface="Arial"/>
                <a:ea typeface="Arial"/>
                <a:cs typeface="Arial"/>
                <a:sym typeface="Arial"/>
              </a:rPr>
              <a:t>2</a:t>
            </a:r>
            <a:r>
              <a:rPr lang="en-IN" sz="2400">
                <a:solidFill>
                  <a:srgbClr val="000000"/>
                </a:solidFill>
                <a:latin typeface="Arial"/>
                <a:ea typeface="Arial"/>
                <a:cs typeface="Arial"/>
                <a:sym typeface="Arial"/>
              </a:rPr>
              <a:t>, …} called </a:t>
            </a:r>
            <a:r>
              <a:rPr b="1" lang="en-IN" sz="2400">
                <a:solidFill>
                  <a:srgbClr val="000000"/>
                </a:solidFill>
                <a:latin typeface="Arial"/>
                <a:ea typeface="Arial"/>
                <a:cs typeface="Arial"/>
                <a:sym typeface="Arial"/>
              </a:rPr>
              <a:t>edges</a:t>
            </a:r>
            <a:r>
              <a:rPr lang="en-IN" sz="2400">
                <a:solidFill>
                  <a:srgbClr val="000000"/>
                </a:solidFill>
                <a:latin typeface="Arial"/>
                <a:ea typeface="Arial"/>
                <a:cs typeface="Arial"/>
                <a:sym typeface="Arial"/>
              </a:rPr>
              <a:t>, such that each edge e</a:t>
            </a:r>
            <a:r>
              <a:rPr baseline="-25000" lang="en-IN" sz="2400">
                <a:solidFill>
                  <a:srgbClr val="000000"/>
                </a:solidFill>
                <a:latin typeface="Arial"/>
                <a:ea typeface="Arial"/>
                <a:cs typeface="Arial"/>
                <a:sym typeface="Arial"/>
              </a:rPr>
              <a:t>k</a:t>
            </a:r>
            <a:r>
              <a:rPr lang="en-IN" sz="2400">
                <a:solidFill>
                  <a:srgbClr val="000000"/>
                </a:solidFill>
                <a:latin typeface="Arial"/>
                <a:ea typeface="Arial"/>
                <a:cs typeface="Arial"/>
                <a:sym typeface="Arial"/>
              </a:rPr>
              <a:t> is identified with an unordered pair (v</a:t>
            </a:r>
            <a:r>
              <a:rPr baseline="-25000" lang="en-IN" sz="2400">
                <a:solidFill>
                  <a:srgbClr val="000000"/>
                </a:solidFill>
                <a:latin typeface="Arial"/>
                <a:ea typeface="Arial"/>
                <a:cs typeface="Arial"/>
                <a:sym typeface="Arial"/>
              </a:rPr>
              <a:t>i</a:t>
            </a:r>
            <a:r>
              <a:rPr lang="en-IN" sz="2400">
                <a:solidFill>
                  <a:srgbClr val="000000"/>
                </a:solidFill>
                <a:latin typeface="Arial"/>
                <a:ea typeface="Arial"/>
                <a:cs typeface="Arial"/>
                <a:sym typeface="Arial"/>
              </a:rPr>
              <a:t>, v</a:t>
            </a:r>
            <a:r>
              <a:rPr baseline="-25000" lang="en-IN" sz="2400">
                <a:solidFill>
                  <a:srgbClr val="000000"/>
                </a:solidFill>
                <a:latin typeface="Arial"/>
                <a:ea typeface="Arial"/>
                <a:cs typeface="Arial"/>
                <a:sym typeface="Arial"/>
              </a:rPr>
              <a:t>j</a:t>
            </a:r>
            <a:r>
              <a:rPr lang="en-IN" sz="2400">
                <a:solidFill>
                  <a:srgbClr val="000000"/>
                </a:solidFill>
                <a:latin typeface="Arial"/>
                <a:ea typeface="Arial"/>
                <a:cs typeface="Arial"/>
                <a:sym typeface="Arial"/>
              </a:rPr>
              <a:t>) of vertices.</a:t>
            </a:r>
            <a:endParaRPr sz="1800"/>
          </a:p>
          <a:p>
            <a:pPr indent="0" lvl="0" marL="0" marR="0" rtl="0" algn="l">
              <a:lnSpc>
                <a:spcPct val="100000"/>
              </a:lnSpc>
              <a:spcBef>
                <a:spcPts val="0"/>
              </a:spcBef>
              <a:spcAft>
                <a:spcPts val="0"/>
              </a:spcAft>
              <a:buNone/>
            </a:pPr>
            <a:r>
              <a:t/>
            </a:r>
            <a:endParaRPr sz="1800"/>
          </a:p>
          <a:p>
            <a:pPr indent="0" lvl="0" marL="0" marR="0" rtl="0" algn="l">
              <a:lnSpc>
                <a:spcPct val="100000"/>
              </a:lnSpc>
              <a:spcBef>
                <a:spcPts val="0"/>
              </a:spcBef>
              <a:spcAft>
                <a:spcPts val="0"/>
              </a:spcAft>
              <a:buNone/>
            </a:pPr>
            <a:r>
              <a:rPr lang="en-IN" sz="2400">
                <a:solidFill>
                  <a:srgbClr val="000000"/>
                </a:solidFill>
                <a:latin typeface="Arial"/>
                <a:ea typeface="Arial"/>
                <a:cs typeface="Arial"/>
                <a:sym typeface="Arial"/>
              </a:rPr>
              <a:t>A graph is discrete structure used to model a discrete set of objects which has pairwise relations between the objects.</a:t>
            </a:r>
            <a:endParaRPr sz="1800"/>
          </a:p>
          <a:p>
            <a:pPr indent="0" lvl="0" marL="0" marR="0" rtl="0" algn="l">
              <a:lnSpc>
                <a:spcPct val="100000"/>
              </a:lnSpc>
              <a:spcBef>
                <a:spcPts val="0"/>
              </a:spcBef>
              <a:spcAft>
                <a:spcPts val="0"/>
              </a:spcAft>
              <a:buNone/>
            </a:pPr>
            <a:r>
              <a:t/>
            </a:r>
            <a:endParaRPr sz="1800"/>
          </a:p>
          <a:p>
            <a:pPr indent="0" lvl="0" marL="0" marR="0" rtl="0" algn="l">
              <a:lnSpc>
                <a:spcPct val="100000"/>
              </a:lnSpc>
              <a:spcBef>
                <a:spcPts val="0"/>
              </a:spcBef>
              <a:spcAft>
                <a:spcPts val="0"/>
              </a:spcAft>
              <a:buNone/>
            </a:pPr>
            <a:r>
              <a:rPr lang="en-IN" sz="2400">
                <a:solidFill>
                  <a:srgbClr val="000000"/>
                </a:solidFill>
                <a:latin typeface="Arial"/>
                <a:ea typeface="Arial"/>
                <a:cs typeface="Arial"/>
                <a:sym typeface="Arial"/>
              </a:rPr>
              <a:t>Graphs are effective tools to study complex set of interconnected points. Graphs are not to be confused with bar charts, pie charts which often collectively called as graphs.</a:t>
            </a:r>
            <a:endParaRPr sz="1800"/>
          </a:p>
        </p:txBody>
      </p:sp>
      <p:sp>
        <p:nvSpPr>
          <p:cNvPr id="525" name="Google Shape;525;p82"/>
          <p:cNvSpPr/>
          <p:nvPr/>
        </p:nvSpPr>
        <p:spPr>
          <a:xfrm>
            <a:off x="271080" y="271080"/>
            <a:ext cx="8502120" cy="1197720"/>
          </a:xfrm>
          <a:prstGeom prst="rect">
            <a:avLst/>
          </a:prstGeom>
          <a:noFill/>
          <a:ln>
            <a:noFill/>
          </a:ln>
        </p:spPr>
        <p:txBody>
          <a:bodyPr anchorCtr="0" anchor="t" bIns="91425" lIns="90000" spcFirstLastPara="1" rIns="90000" wrap="square" tIns="91425">
            <a:noAutofit/>
          </a:bodyPr>
          <a:lstStyle/>
          <a:p>
            <a:pPr indent="0" lvl="0" marL="0" marR="0" rtl="0" algn="ctr">
              <a:lnSpc>
                <a:spcPct val="100000"/>
              </a:lnSpc>
              <a:spcBef>
                <a:spcPts val="0"/>
              </a:spcBef>
              <a:spcAft>
                <a:spcPts val="0"/>
              </a:spcAft>
              <a:buNone/>
            </a:pPr>
            <a:r>
              <a:rPr lang="en-IN" sz="4800">
                <a:solidFill>
                  <a:srgbClr val="000000"/>
                </a:solidFill>
                <a:latin typeface="Arial"/>
                <a:ea typeface="Arial"/>
                <a:cs typeface="Arial"/>
                <a:sym typeface="Arial"/>
              </a:rPr>
              <a:t>Graph Theory</a:t>
            </a:r>
            <a:endParaRPr sz="1800"/>
          </a:p>
        </p:txBody>
      </p: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9" name="Shape 529"/>
        <p:cNvGrpSpPr/>
        <p:nvPr/>
      </p:nvGrpSpPr>
      <p:grpSpPr>
        <a:xfrm>
          <a:off x="0" y="0"/>
          <a:ext cx="0" cy="0"/>
          <a:chOff x="0" y="0"/>
          <a:chExt cx="0" cy="0"/>
        </a:xfrm>
      </p:grpSpPr>
      <p:sp>
        <p:nvSpPr>
          <p:cNvPr id="530" name="Google Shape;530;p83"/>
          <p:cNvSpPr/>
          <p:nvPr/>
        </p:nvSpPr>
        <p:spPr>
          <a:xfrm>
            <a:off x="271080" y="2827800"/>
            <a:ext cx="8596440" cy="3371400"/>
          </a:xfrm>
          <a:prstGeom prst="rect">
            <a:avLst/>
          </a:prstGeom>
          <a:noFill/>
          <a:ln>
            <a:noFill/>
          </a:ln>
        </p:spPr>
        <p:txBody>
          <a:bodyPr anchorCtr="0" anchor="t" bIns="91425" lIns="90000" spcFirstLastPara="1" rIns="90000" wrap="square" tIns="91425">
            <a:noAutofit/>
          </a:bodyPr>
          <a:lstStyle/>
          <a:p>
            <a:pPr indent="-152400" lvl="0" marL="0" marR="0" rtl="0" algn="l">
              <a:lnSpc>
                <a:spcPct val="100000"/>
              </a:lnSpc>
              <a:spcBef>
                <a:spcPts val="0"/>
              </a:spcBef>
              <a:spcAft>
                <a:spcPts val="0"/>
              </a:spcAft>
              <a:buClr>
                <a:srgbClr val="000000"/>
              </a:buClr>
              <a:buSzPts val="2400"/>
              <a:buFont typeface="Arial"/>
              <a:buChar char="❏"/>
            </a:pPr>
            <a:r>
              <a:rPr lang="en-IN" sz="2400">
                <a:solidFill>
                  <a:srgbClr val="000000"/>
                </a:solidFill>
                <a:latin typeface="Arial"/>
                <a:ea typeface="Arial"/>
                <a:cs typeface="Arial"/>
                <a:sym typeface="Arial"/>
              </a:rPr>
              <a:t>Vertices (aka Nodes, Points, Junctions)</a:t>
            </a:r>
            <a:endParaRPr sz="1800"/>
          </a:p>
          <a:p>
            <a:pPr indent="-152400" lvl="0" marL="0" marR="0" rtl="0" algn="l">
              <a:lnSpc>
                <a:spcPct val="100000"/>
              </a:lnSpc>
              <a:spcBef>
                <a:spcPts val="0"/>
              </a:spcBef>
              <a:spcAft>
                <a:spcPts val="0"/>
              </a:spcAft>
              <a:buClr>
                <a:srgbClr val="000000"/>
              </a:buClr>
              <a:buSzPts val="2400"/>
              <a:buFont typeface="Arial"/>
              <a:buChar char="❏"/>
            </a:pPr>
            <a:r>
              <a:rPr lang="en-IN" sz="2400">
                <a:solidFill>
                  <a:srgbClr val="000000"/>
                </a:solidFill>
                <a:latin typeface="Arial"/>
                <a:ea typeface="Arial"/>
                <a:cs typeface="Arial"/>
                <a:sym typeface="Arial"/>
              </a:rPr>
              <a:t>Edges (aka Links, Branches, Lines, Arcs)</a:t>
            </a:r>
            <a:endParaRPr sz="1800"/>
          </a:p>
          <a:p>
            <a:pPr indent="-152400" lvl="0" marL="0" marR="0" rtl="0" algn="l">
              <a:lnSpc>
                <a:spcPct val="100000"/>
              </a:lnSpc>
              <a:spcBef>
                <a:spcPts val="0"/>
              </a:spcBef>
              <a:spcAft>
                <a:spcPts val="0"/>
              </a:spcAft>
              <a:buClr>
                <a:srgbClr val="000000"/>
              </a:buClr>
              <a:buSzPts val="2400"/>
              <a:buFont typeface="Arial"/>
              <a:buChar char="❏"/>
            </a:pPr>
            <a:r>
              <a:rPr lang="en-IN" sz="2400">
                <a:solidFill>
                  <a:srgbClr val="000000"/>
                </a:solidFill>
                <a:latin typeface="Arial"/>
                <a:ea typeface="Arial"/>
                <a:cs typeface="Arial"/>
                <a:sym typeface="Arial"/>
              </a:rPr>
              <a:t>Endpoints of an edge belongs to the set of vertices</a:t>
            </a:r>
            <a:endParaRPr sz="1800"/>
          </a:p>
          <a:p>
            <a:pPr indent="-152400" lvl="0" marL="0" marR="0" rtl="0" algn="l">
              <a:lnSpc>
                <a:spcPct val="100000"/>
              </a:lnSpc>
              <a:spcBef>
                <a:spcPts val="0"/>
              </a:spcBef>
              <a:spcAft>
                <a:spcPts val="0"/>
              </a:spcAft>
              <a:buClr>
                <a:srgbClr val="000000"/>
              </a:buClr>
              <a:buSzPts val="2400"/>
              <a:buFont typeface="Arial"/>
              <a:buChar char="❏"/>
            </a:pPr>
            <a:r>
              <a:rPr lang="en-IN" sz="2400">
                <a:solidFill>
                  <a:srgbClr val="000000"/>
                </a:solidFill>
                <a:latin typeface="Arial"/>
                <a:ea typeface="Arial"/>
                <a:cs typeface="Arial"/>
                <a:sym typeface="Arial"/>
              </a:rPr>
              <a:t>Adjacent vertices (shares a common edge)</a:t>
            </a:r>
            <a:endParaRPr sz="1800"/>
          </a:p>
          <a:p>
            <a:pPr indent="-152400" lvl="0" marL="0" marR="0" rtl="0" algn="l">
              <a:lnSpc>
                <a:spcPct val="100000"/>
              </a:lnSpc>
              <a:spcBef>
                <a:spcPts val="0"/>
              </a:spcBef>
              <a:spcAft>
                <a:spcPts val="0"/>
              </a:spcAft>
              <a:buClr>
                <a:srgbClr val="000000"/>
              </a:buClr>
              <a:buSzPts val="2400"/>
              <a:buFont typeface="Arial"/>
              <a:buChar char="❏"/>
            </a:pPr>
            <a:r>
              <a:rPr lang="en-IN" sz="2400">
                <a:solidFill>
                  <a:srgbClr val="000000"/>
                </a:solidFill>
                <a:latin typeface="Arial"/>
                <a:ea typeface="Arial"/>
                <a:cs typeface="Arial"/>
                <a:sym typeface="Arial"/>
              </a:rPr>
              <a:t>Parallel edges (multiple edges between two vertices)</a:t>
            </a:r>
            <a:endParaRPr sz="1800"/>
          </a:p>
          <a:p>
            <a:pPr indent="-152400" lvl="0" marL="0" marR="0" rtl="0" algn="l">
              <a:lnSpc>
                <a:spcPct val="100000"/>
              </a:lnSpc>
              <a:spcBef>
                <a:spcPts val="0"/>
              </a:spcBef>
              <a:spcAft>
                <a:spcPts val="0"/>
              </a:spcAft>
              <a:buClr>
                <a:srgbClr val="000000"/>
              </a:buClr>
              <a:buSzPts val="2400"/>
              <a:buFont typeface="Arial"/>
              <a:buChar char="❏"/>
            </a:pPr>
            <a:r>
              <a:rPr lang="en-IN" sz="2400">
                <a:solidFill>
                  <a:srgbClr val="000000"/>
                </a:solidFill>
                <a:latin typeface="Arial"/>
                <a:ea typeface="Arial"/>
                <a:cs typeface="Arial"/>
                <a:sym typeface="Arial"/>
              </a:rPr>
              <a:t>Self-loops (avoid using the term “loop” for this)</a:t>
            </a:r>
            <a:endParaRPr sz="1800"/>
          </a:p>
          <a:p>
            <a:pPr indent="-152400" lvl="0" marL="0" marR="0" rtl="0" algn="l">
              <a:lnSpc>
                <a:spcPct val="100000"/>
              </a:lnSpc>
              <a:spcBef>
                <a:spcPts val="0"/>
              </a:spcBef>
              <a:spcAft>
                <a:spcPts val="0"/>
              </a:spcAft>
              <a:buClr>
                <a:srgbClr val="000000"/>
              </a:buClr>
              <a:buSzPts val="2400"/>
              <a:buFont typeface="Arial"/>
              <a:buChar char="❏"/>
            </a:pPr>
            <a:r>
              <a:rPr lang="en-IN" sz="2400">
                <a:solidFill>
                  <a:srgbClr val="000000"/>
                </a:solidFill>
                <a:latin typeface="Arial"/>
                <a:ea typeface="Arial"/>
                <a:cs typeface="Arial"/>
                <a:sym typeface="Arial"/>
              </a:rPr>
              <a:t>Simple graph (has neither self-loops nor parallel edges)</a:t>
            </a:r>
            <a:endParaRPr sz="1800"/>
          </a:p>
          <a:p>
            <a:pPr indent="-152400" lvl="0" marL="0" marR="0" rtl="0" algn="l">
              <a:lnSpc>
                <a:spcPct val="100000"/>
              </a:lnSpc>
              <a:spcBef>
                <a:spcPts val="0"/>
              </a:spcBef>
              <a:spcAft>
                <a:spcPts val="0"/>
              </a:spcAft>
              <a:buClr>
                <a:srgbClr val="000000"/>
              </a:buClr>
              <a:buSzPts val="2400"/>
              <a:buFont typeface="Arial"/>
              <a:buChar char="❏"/>
            </a:pPr>
            <a:r>
              <a:rPr lang="en-IN" sz="2400">
                <a:solidFill>
                  <a:srgbClr val="000000"/>
                </a:solidFill>
                <a:latin typeface="Arial"/>
                <a:ea typeface="Arial"/>
                <a:cs typeface="Arial"/>
                <a:sym typeface="Arial"/>
              </a:rPr>
              <a:t>Multigraphs (parallel edges are allowed)</a:t>
            </a:r>
            <a:endParaRPr sz="1800"/>
          </a:p>
          <a:p>
            <a:pPr indent="-152400" lvl="0" marL="0" marR="0" rtl="0" algn="l">
              <a:lnSpc>
                <a:spcPct val="100000"/>
              </a:lnSpc>
              <a:spcBef>
                <a:spcPts val="0"/>
              </a:spcBef>
              <a:spcAft>
                <a:spcPts val="0"/>
              </a:spcAft>
              <a:buClr>
                <a:srgbClr val="000000"/>
              </a:buClr>
              <a:buSzPts val="2400"/>
              <a:buFont typeface="Arial"/>
              <a:buChar char="❏"/>
            </a:pPr>
            <a:r>
              <a:rPr lang="en-IN" sz="2400">
                <a:solidFill>
                  <a:srgbClr val="000000"/>
                </a:solidFill>
                <a:latin typeface="Arial"/>
                <a:ea typeface="Arial"/>
                <a:cs typeface="Arial"/>
                <a:sym typeface="Arial"/>
              </a:rPr>
              <a:t>Pseudographs (parallel edges and self-loops are allowed)</a:t>
            </a:r>
            <a:endParaRPr sz="1800"/>
          </a:p>
        </p:txBody>
      </p:sp>
      <p:pic>
        <p:nvPicPr>
          <p:cNvPr id="531" name="Google Shape;531;p83"/>
          <p:cNvPicPr preferRelativeResize="0"/>
          <p:nvPr/>
        </p:nvPicPr>
        <p:blipFill rotWithShape="1">
          <a:blip r:embed="rId3">
            <a:alphaModFix/>
          </a:blip>
          <a:srcRect b="0" l="0" r="0" t="0"/>
          <a:stretch/>
        </p:blipFill>
        <p:spPr>
          <a:xfrm>
            <a:off x="445320" y="178200"/>
            <a:ext cx="7007760" cy="2648520"/>
          </a:xfrm>
          <a:prstGeom prst="rect">
            <a:avLst/>
          </a:prstGeom>
          <a:noFill/>
          <a:ln>
            <a:noFill/>
          </a:ln>
        </p:spPr>
      </p:pic>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5" name="Shape 535"/>
        <p:cNvGrpSpPr/>
        <p:nvPr/>
      </p:nvGrpSpPr>
      <p:grpSpPr>
        <a:xfrm>
          <a:off x="0" y="0"/>
          <a:ext cx="0" cy="0"/>
          <a:chOff x="0" y="0"/>
          <a:chExt cx="0" cy="0"/>
        </a:xfrm>
      </p:grpSpPr>
      <p:sp>
        <p:nvSpPr>
          <p:cNvPr id="536" name="Google Shape;536;p84"/>
          <p:cNvSpPr/>
          <p:nvPr/>
        </p:nvSpPr>
        <p:spPr>
          <a:xfrm>
            <a:off x="271080" y="271080"/>
            <a:ext cx="8596440" cy="592848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None/>
            </a:pPr>
            <a:r>
              <a:rPr lang="en-IN" sz="2400">
                <a:solidFill>
                  <a:srgbClr val="000000"/>
                </a:solidFill>
                <a:latin typeface="Arial"/>
                <a:ea typeface="Arial"/>
                <a:cs typeface="Arial"/>
                <a:sym typeface="Arial"/>
              </a:rPr>
              <a:t>Examples:</a:t>
            </a:r>
            <a:endParaRPr sz="1800"/>
          </a:p>
          <a:p>
            <a:pPr indent="0" lvl="0" marL="0" marR="0" rtl="0" algn="l">
              <a:lnSpc>
                <a:spcPct val="100000"/>
              </a:lnSpc>
              <a:spcBef>
                <a:spcPts val="0"/>
              </a:spcBef>
              <a:spcAft>
                <a:spcPts val="0"/>
              </a:spcAft>
              <a:buNone/>
            </a:pPr>
            <a:r>
              <a:t/>
            </a:r>
            <a:endParaRPr sz="1800"/>
          </a:p>
          <a:p>
            <a:pPr indent="0" lvl="0" marL="0" marR="0" rtl="0" algn="l">
              <a:lnSpc>
                <a:spcPct val="100000"/>
              </a:lnSpc>
              <a:spcBef>
                <a:spcPts val="0"/>
              </a:spcBef>
              <a:spcAft>
                <a:spcPts val="0"/>
              </a:spcAft>
              <a:buNone/>
            </a:pPr>
            <a:r>
              <a:rPr b="1" lang="en-IN" sz="2400">
                <a:solidFill>
                  <a:srgbClr val="000000"/>
                </a:solidFill>
                <a:latin typeface="Arial"/>
                <a:ea typeface="Arial"/>
                <a:cs typeface="Arial"/>
                <a:sym typeface="Arial"/>
              </a:rPr>
              <a:t>A simple graph</a:t>
            </a:r>
            <a:r>
              <a:rPr lang="en-IN" sz="2400">
                <a:solidFill>
                  <a:srgbClr val="000000"/>
                </a:solidFill>
                <a:latin typeface="Arial"/>
                <a:ea typeface="Arial"/>
                <a:cs typeface="Arial"/>
                <a:sym typeface="Arial"/>
              </a:rPr>
              <a:t>: Facebook friend-connections among the students of this class. (No self-loops and no parallel edges)</a:t>
            </a:r>
            <a:endParaRPr sz="1800"/>
          </a:p>
          <a:p>
            <a:pPr indent="0" lvl="0" marL="0" marR="0" rtl="0" algn="l">
              <a:lnSpc>
                <a:spcPct val="100000"/>
              </a:lnSpc>
              <a:spcBef>
                <a:spcPts val="0"/>
              </a:spcBef>
              <a:spcAft>
                <a:spcPts val="0"/>
              </a:spcAft>
              <a:buNone/>
            </a:pPr>
            <a:r>
              <a:t/>
            </a:r>
            <a:endParaRPr sz="1800"/>
          </a:p>
          <a:p>
            <a:pPr indent="0" lvl="0" marL="0" marR="0" rtl="0" algn="l">
              <a:lnSpc>
                <a:spcPct val="100000"/>
              </a:lnSpc>
              <a:spcBef>
                <a:spcPts val="0"/>
              </a:spcBef>
              <a:spcAft>
                <a:spcPts val="0"/>
              </a:spcAft>
              <a:buNone/>
            </a:pPr>
            <a:r>
              <a:rPr b="1" lang="en-IN" sz="2400">
                <a:solidFill>
                  <a:srgbClr val="000000"/>
                </a:solidFill>
                <a:latin typeface="Arial"/>
                <a:ea typeface="Arial"/>
                <a:cs typeface="Arial"/>
                <a:sym typeface="Arial"/>
              </a:rPr>
              <a:t>A non-simple graph</a:t>
            </a:r>
            <a:r>
              <a:rPr lang="en-IN" sz="2400">
                <a:solidFill>
                  <a:srgbClr val="000000"/>
                </a:solidFill>
                <a:latin typeface="Arial"/>
                <a:ea typeface="Arial"/>
                <a:cs typeface="Arial"/>
                <a:sym typeface="Arial"/>
              </a:rPr>
              <a:t>: Web graph</a:t>
            </a:r>
            <a:endParaRPr sz="1800"/>
          </a:p>
          <a:p>
            <a:pPr indent="0" lvl="0" marL="0" marR="0" rtl="0" algn="l">
              <a:lnSpc>
                <a:spcPct val="100000"/>
              </a:lnSpc>
              <a:spcBef>
                <a:spcPts val="0"/>
              </a:spcBef>
              <a:spcAft>
                <a:spcPts val="0"/>
              </a:spcAft>
              <a:buNone/>
            </a:pPr>
            <a:r>
              <a:rPr lang="en-IN" sz="2400">
                <a:solidFill>
                  <a:srgbClr val="000000"/>
                </a:solidFill>
                <a:latin typeface="Arial"/>
                <a:ea typeface="Arial"/>
                <a:cs typeface="Arial"/>
                <a:sym typeface="Arial"/>
              </a:rPr>
              <a:t>Graph of web pages with links where webpages are vertices and hyperlinks pointing to webpages are edges of the graph. A webpage may have link to the same page and a web page to point to some other web page multiple times. Google’s Pagerank algorithm uses a web-graph model.</a:t>
            </a:r>
            <a:endParaRPr sz="1800"/>
          </a:p>
        </p:txBody>
      </p:sp>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0" name="Shape 540"/>
        <p:cNvGrpSpPr/>
        <p:nvPr/>
      </p:nvGrpSpPr>
      <p:grpSpPr>
        <a:xfrm>
          <a:off x="0" y="0"/>
          <a:ext cx="0" cy="0"/>
          <a:chOff x="0" y="0"/>
          <a:chExt cx="0" cy="0"/>
        </a:xfrm>
      </p:grpSpPr>
      <p:sp>
        <p:nvSpPr>
          <p:cNvPr id="541" name="Google Shape;541;p85"/>
          <p:cNvSpPr/>
          <p:nvPr/>
        </p:nvSpPr>
        <p:spPr>
          <a:xfrm>
            <a:off x="271080" y="271080"/>
            <a:ext cx="8596440" cy="56268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None/>
            </a:pPr>
            <a:r>
              <a:rPr b="1" lang="en-IN" sz="2400">
                <a:solidFill>
                  <a:srgbClr val="000000"/>
                </a:solidFill>
                <a:latin typeface="Arial"/>
                <a:ea typeface="Arial"/>
                <a:cs typeface="Arial"/>
                <a:sym typeface="Arial"/>
              </a:rPr>
              <a:t>Infinite graphs:</a:t>
            </a:r>
            <a:r>
              <a:rPr lang="en-IN" sz="2400">
                <a:solidFill>
                  <a:srgbClr val="000000"/>
                </a:solidFill>
                <a:latin typeface="Arial"/>
                <a:ea typeface="Arial"/>
                <a:cs typeface="Arial"/>
                <a:sym typeface="Arial"/>
              </a:rPr>
              <a:t> (number of vertices are infinite)</a:t>
            </a:r>
            <a:endParaRPr sz="1800"/>
          </a:p>
        </p:txBody>
      </p:sp>
      <p:pic>
        <p:nvPicPr>
          <p:cNvPr id="542" name="Google Shape;542;p85"/>
          <p:cNvPicPr preferRelativeResize="0"/>
          <p:nvPr/>
        </p:nvPicPr>
        <p:blipFill rotWithShape="1">
          <a:blip r:embed="rId3">
            <a:alphaModFix/>
          </a:blip>
          <a:srcRect b="0" l="0" r="0" t="0"/>
          <a:stretch/>
        </p:blipFill>
        <p:spPr>
          <a:xfrm>
            <a:off x="445320" y="834480"/>
            <a:ext cx="3870360" cy="2388600"/>
          </a:xfrm>
          <a:prstGeom prst="rect">
            <a:avLst/>
          </a:prstGeom>
          <a:noFill/>
          <a:ln>
            <a:noFill/>
          </a:ln>
        </p:spPr>
      </p:pic>
      <p:pic>
        <p:nvPicPr>
          <p:cNvPr id="543" name="Google Shape;543;p85"/>
          <p:cNvPicPr preferRelativeResize="0"/>
          <p:nvPr/>
        </p:nvPicPr>
        <p:blipFill rotWithShape="1">
          <a:blip r:embed="rId4">
            <a:alphaModFix/>
          </a:blip>
          <a:srcRect b="0" l="0" r="0" t="0"/>
          <a:stretch/>
        </p:blipFill>
        <p:spPr>
          <a:xfrm>
            <a:off x="574560" y="3989160"/>
            <a:ext cx="6285600" cy="2304000"/>
          </a:xfrm>
          <a:prstGeom prst="rect">
            <a:avLst/>
          </a:prstGeom>
          <a:noFill/>
          <a:ln>
            <a:noFill/>
          </a:ln>
        </p:spPr>
      </p:pic>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7" name="Shape 547"/>
        <p:cNvGrpSpPr/>
        <p:nvPr/>
      </p:nvGrpSpPr>
      <p:grpSpPr>
        <a:xfrm>
          <a:off x="0" y="0"/>
          <a:ext cx="0" cy="0"/>
          <a:chOff x="0" y="0"/>
          <a:chExt cx="0" cy="0"/>
        </a:xfrm>
      </p:grpSpPr>
      <p:sp>
        <p:nvSpPr>
          <p:cNvPr id="548" name="Google Shape;548;p86"/>
          <p:cNvSpPr/>
          <p:nvPr/>
        </p:nvSpPr>
        <p:spPr>
          <a:xfrm>
            <a:off x="271080" y="399240"/>
            <a:ext cx="4765680" cy="279360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None/>
            </a:pPr>
            <a:r>
              <a:rPr lang="en-IN" sz="2400">
                <a:solidFill>
                  <a:srgbClr val="000000"/>
                </a:solidFill>
                <a:latin typeface="Arial"/>
                <a:ea typeface="Arial"/>
                <a:cs typeface="Arial"/>
                <a:sym typeface="Arial"/>
              </a:rPr>
              <a:t>Directed and Undirected Graphs:</a:t>
            </a:r>
            <a:endParaRPr sz="1800"/>
          </a:p>
          <a:p>
            <a:pPr indent="0" lvl="0" marL="0" marR="0" rtl="0" algn="l">
              <a:lnSpc>
                <a:spcPct val="100000"/>
              </a:lnSpc>
              <a:spcBef>
                <a:spcPts val="0"/>
              </a:spcBef>
              <a:spcAft>
                <a:spcPts val="0"/>
              </a:spcAft>
              <a:buNone/>
            </a:pPr>
            <a:r>
              <a:t/>
            </a:r>
            <a:endParaRPr sz="1800"/>
          </a:p>
          <a:p>
            <a:pPr indent="0" lvl="0" marL="0" marR="0" rtl="0" algn="l">
              <a:lnSpc>
                <a:spcPct val="100000"/>
              </a:lnSpc>
              <a:spcBef>
                <a:spcPts val="0"/>
              </a:spcBef>
              <a:spcAft>
                <a:spcPts val="0"/>
              </a:spcAft>
              <a:buNone/>
            </a:pPr>
            <a:r>
              <a:rPr lang="en-IN" sz="2400">
                <a:solidFill>
                  <a:srgbClr val="000000"/>
                </a:solidFill>
                <a:latin typeface="Arial"/>
                <a:ea typeface="Arial"/>
                <a:cs typeface="Arial"/>
                <a:sym typeface="Arial"/>
              </a:rPr>
              <a:t>Eg: Facebook friend-connections among the students of this class is an undirected graph. (A friend-connection is always bidirectional)</a:t>
            </a:r>
            <a:endParaRPr sz="1800"/>
          </a:p>
        </p:txBody>
      </p:sp>
      <p:pic>
        <p:nvPicPr>
          <p:cNvPr id="549" name="Google Shape;549;p86"/>
          <p:cNvPicPr preferRelativeResize="0"/>
          <p:nvPr/>
        </p:nvPicPr>
        <p:blipFill rotWithShape="1">
          <a:blip r:embed="rId3">
            <a:alphaModFix/>
          </a:blip>
          <a:srcRect b="0" l="0" r="0" t="0"/>
          <a:stretch/>
        </p:blipFill>
        <p:spPr>
          <a:xfrm>
            <a:off x="5037480" y="252360"/>
            <a:ext cx="4035960" cy="3296880"/>
          </a:xfrm>
          <a:prstGeom prst="rect">
            <a:avLst/>
          </a:prstGeom>
          <a:noFill/>
          <a:ln>
            <a:noFill/>
          </a:ln>
        </p:spPr>
      </p:pic>
      <p:sp>
        <p:nvSpPr>
          <p:cNvPr id="550" name="Google Shape;550;p86"/>
          <p:cNvSpPr/>
          <p:nvPr/>
        </p:nvSpPr>
        <p:spPr>
          <a:xfrm>
            <a:off x="423360" y="3558240"/>
            <a:ext cx="8596440" cy="2793600"/>
          </a:xfrm>
          <a:prstGeom prst="rect">
            <a:avLst/>
          </a:prstGeom>
          <a:noFill/>
          <a:ln>
            <a:noFill/>
          </a:ln>
        </p:spPr>
        <p:txBody>
          <a:bodyPr anchorCtr="0" anchor="t" bIns="91425" lIns="90000" spcFirstLastPara="1" rIns="90000" wrap="square" tIns="91425">
            <a:noAutofit/>
          </a:bodyPr>
          <a:lstStyle/>
          <a:p>
            <a:pPr indent="-152400" lvl="0" marL="0" marR="0" rtl="0" algn="l">
              <a:lnSpc>
                <a:spcPct val="100000"/>
              </a:lnSpc>
              <a:spcBef>
                <a:spcPts val="0"/>
              </a:spcBef>
              <a:spcAft>
                <a:spcPts val="0"/>
              </a:spcAft>
              <a:buClr>
                <a:srgbClr val="000000"/>
              </a:buClr>
              <a:buSzPts val="2400"/>
              <a:buFont typeface="Arial"/>
              <a:buChar char="❏"/>
            </a:pPr>
            <a:r>
              <a:rPr b="1" lang="en-IN" sz="2400">
                <a:solidFill>
                  <a:srgbClr val="000000"/>
                </a:solidFill>
                <a:latin typeface="Arial"/>
                <a:ea typeface="Arial"/>
                <a:cs typeface="Arial"/>
                <a:sym typeface="Arial"/>
              </a:rPr>
              <a:t>Digraph:</a:t>
            </a:r>
            <a:r>
              <a:rPr lang="en-IN" sz="2400">
                <a:solidFill>
                  <a:srgbClr val="000000"/>
                </a:solidFill>
                <a:latin typeface="Arial"/>
                <a:ea typeface="Arial"/>
                <a:cs typeface="Arial"/>
                <a:sym typeface="Arial"/>
              </a:rPr>
              <a:t> A directed graph often called as a digraph.</a:t>
            </a:r>
            <a:endParaRPr sz="1800"/>
          </a:p>
          <a:p>
            <a:pPr indent="-152400" lvl="0" marL="0" marR="0" rtl="0" algn="l">
              <a:lnSpc>
                <a:spcPct val="100000"/>
              </a:lnSpc>
              <a:spcBef>
                <a:spcPts val="0"/>
              </a:spcBef>
              <a:spcAft>
                <a:spcPts val="0"/>
              </a:spcAft>
              <a:buClr>
                <a:srgbClr val="000000"/>
              </a:buClr>
              <a:buSzPts val="2400"/>
              <a:buFont typeface="Arial"/>
              <a:buChar char="❏"/>
            </a:pPr>
            <a:r>
              <a:rPr b="1" lang="en-IN" sz="2400">
                <a:solidFill>
                  <a:srgbClr val="000000"/>
                </a:solidFill>
                <a:latin typeface="Arial"/>
                <a:ea typeface="Arial"/>
                <a:cs typeface="Arial"/>
                <a:sym typeface="Arial"/>
              </a:rPr>
              <a:t>Arc:</a:t>
            </a:r>
            <a:r>
              <a:rPr lang="en-IN" sz="2400">
                <a:solidFill>
                  <a:srgbClr val="000000"/>
                </a:solidFill>
                <a:latin typeface="Arial"/>
                <a:ea typeface="Arial"/>
                <a:cs typeface="Arial"/>
                <a:sym typeface="Arial"/>
              </a:rPr>
              <a:t> A directed edge is often called as an arc.</a:t>
            </a:r>
            <a:endParaRPr sz="1800"/>
          </a:p>
          <a:p>
            <a:pPr indent="0" lvl="0" marL="0" marR="0" rtl="0" algn="l">
              <a:lnSpc>
                <a:spcPct val="100000"/>
              </a:lnSpc>
              <a:spcBef>
                <a:spcPts val="0"/>
              </a:spcBef>
              <a:spcAft>
                <a:spcPts val="0"/>
              </a:spcAft>
              <a:buNone/>
            </a:pPr>
            <a:r>
              <a:rPr lang="en-IN" sz="2400">
                <a:solidFill>
                  <a:srgbClr val="000000"/>
                </a:solidFill>
                <a:latin typeface="Arial"/>
                <a:ea typeface="Arial"/>
                <a:cs typeface="Arial"/>
                <a:sym typeface="Arial"/>
              </a:rPr>
              <a:t>Eg: Twitter (or Google+) follower-following connections among the students of this class. If person A is following person B, a directed edge would be drawn from vertex A to vertex B. Person B may or may not follow person A. </a:t>
            </a:r>
            <a:endParaRPr sz="1800"/>
          </a:p>
        </p:txBody>
      </p:sp>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4" name="Shape 554"/>
        <p:cNvGrpSpPr/>
        <p:nvPr/>
      </p:nvGrpSpPr>
      <p:grpSpPr>
        <a:xfrm>
          <a:off x="0" y="0"/>
          <a:ext cx="0" cy="0"/>
          <a:chOff x="0" y="0"/>
          <a:chExt cx="0" cy="0"/>
        </a:xfrm>
      </p:grpSpPr>
      <p:sp>
        <p:nvSpPr>
          <p:cNvPr id="555" name="Google Shape;555;p87"/>
          <p:cNvSpPr/>
          <p:nvPr/>
        </p:nvSpPr>
        <p:spPr>
          <a:xfrm>
            <a:off x="409225" y="3597425"/>
            <a:ext cx="8734800" cy="2380200"/>
          </a:xfrm>
          <a:prstGeom prst="rect">
            <a:avLst/>
          </a:prstGeom>
          <a:noFill/>
          <a:ln>
            <a:noFill/>
          </a:ln>
        </p:spPr>
        <p:txBody>
          <a:bodyPr anchorCtr="0" anchor="t" bIns="91425" lIns="90000" spcFirstLastPara="1" rIns="90000" wrap="square" tIns="91425">
            <a:noAutofit/>
          </a:bodyPr>
          <a:lstStyle/>
          <a:p>
            <a:pPr indent="-152400" lvl="0" marL="0" marR="0" rtl="0" algn="l">
              <a:lnSpc>
                <a:spcPct val="100000"/>
              </a:lnSpc>
              <a:spcBef>
                <a:spcPts val="0"/>
              </a:spcBef>
              <a:spcAft>
                <a:spcPts val="0"/>
              </a:spcAft>
              <a:buClr>
                <a:srgbClr val="000000"/>
              </a:buClr>
              <a:buSzPts val="2400"/>
              <a:buFont typeface="Arial"/>
              <a:buChar char="❏"/>
            </a:pPr>
            <a:r>
              <a:rPr lang="en-IN" sz="2400">
                <a:solidFill>
                  <a:srgbClr val="000000"/>
                </a:solidFill>
                <a:latin typeface="Arial"/>
                <a:ea typeface="Arial"/>
                <a:cs typeface="Arial"/>
                <a:sym typeface="Arial"/>
              </a:rPr>
              <a:t>Degree (aka valence) of a vertex v is the number of</a:t>
            </a:r>
            <a:r>
              <a:rPr lang="en-IN" sz="2400"/>
              <a:t> </a:t>
            </a:r>
            <a:r>
              <a:rPr lang="en-IN" sz="2400">
                <a:solidFill>
                  <a:srgbClr val="000000"/>
                </a:solidFill>
                <a:latin typeface="Arial"/>
                <a:ea typeface="Arial"/>
                <a:cs typeface="Arial"/>
                <a:sym typeface="Arial"/>
              </a:rPr>
              <a:t>edge-ends incident on v.</a:t>
            </a:r>
            <a:endParaRPr sz="1800"/>
          </a:p>
          <a:p>
            <a:pPr indent="-152400" lvl="0" marL="0" marR="0" rtl="0" algn="l">
              <a:lnSpc>
                <a:spcPct val="100000"/>
              </a:lnSpc>
              <a:spcBef>
                <a:spcPts val="0"/>
              </a:spcBef>
              <a:spcAft>
                <a:spcPts val="0"/>
              </a:spcAft>
              <a:buClr>
                <a:srgbClr val="000000"/>
              </a:buClr>
              <a:buSzPts val="2400"/>
              <a:buFont typeface="Arial"/>
              <a:buChar char="❏"/>
            </a:pPr>
            <a:r>
              <a:rPr lang="en-IN" sz="2400">
                <a:solidFill>
                  <a:srgbClr val="000000"/>
                </a:solidFill>
                <a:latin typeface="Arial"/>
                <a:ea typeface="Arial"/>
                <a:cs typeface="Arial"/>
                <a:sym typeface="Arial"/>
              </a:rPr>
              <a:t>A self-loop contributes two to the degree of a vertex.</a:t>
            </a:r>
            <a:endParaRPr sz="1800"/>
          </a:p>
          <a:p>
            <a:pPr indent="-152400" lvl="0" marL="0" marR="0" rtl="0" algn="l">
              <a:lnSpc>
                <a:spcPct val="100000"/>
              </a:lnSpc>
              <a:spcBef>
                <a:spcPts val="0"/>
              </a:spcBef>
              <a:spcAft>
                <a:spcPts val="0"/>
              </a:spcAft>
              <a:buClr>
                <a:srgbClr val="000000"/>
              </a:buClr>
              <a:buSzPts val="2400"/>
              <a:buFont typeface="Arial"/>
              <a:buChar char="❏"/>
            </a:pPr>
            <a:r>
              <a:rPr lang="en-IN" sz="2400">
                <a:solidFill>
                  <a:srgbClr val="000000"/>
                </a:solidFill>
                <a:latin typeface="Arial"/>
                <a:ea typeface="Arial"/>
                <a:cs typeface="Arial"/>
                <a:sym typeface="Arial"/>
              </a:rPr>
              <a:t>In a digraph, Degree of a vertex =</a:t>
            </a:r>
            <a:br>
              <a:rPr lang="en-IN" sz="2400"/>
            </a:br>
            <a:r>
              <a:rPr lang="en-IN" sz="2400">
                <a:solidFill>
                  <a:schemeClr val="dk1"/>
                </a:solidFill>
              </a:rPr>
              <a:t>Out-degree of the vertex + In-degree of the vertex.</a:t>
            </a:r>
            <a:endParaRPr sz="2400">
              <a:solidFill>
                <a:srgbClr val="000000"/>
              </a:solidFill>
              <a:latin typeface="Arial"/>
              <a:ea typeface="Arial"/>
              <a:cs typeface="Arial"/>
              <a:sym typeface="Arial"/>
            </a:endParaRPr>
          </a:p>
          <a:p>
            <a:pPr indent="-152400" lvl="0" marL="0" marR="0" rtl="0" algn="l">
              <a:lnSpc>
                <a:spcPct val="100000"/>
              </a:lnSpc>
              <a:spcBef>
                <a:spcPts val="0"/>
              </a:spcBef>
              <a:spcAft>
                <a:spcPts val="0"/>
              </a:spcAft>
              <a:buSzPts val="2400"/>
              <a:buChar char="❏"/>
            </a:pPr>
            <a:r>
              <a:rPr lang="en-IN" sz="2400"/>
              <a:t>A </a:t>
            </a:r>
            <a:r>
              <a:rPr b="1" lang="en-IN" sz="2400"/>
              <a:t>pendant </a:t>
            </a:r>
            <a:r>
              <a:rPr lang="en-IN" sz="2400"/>
              <a:t>vertex is a vertex of degree exactly 1.</a:t>
            </a:r>
            <a:endParaRPr sz="2400"/>
          </a:p>
          <a:p>
            <a:pPr indent="-152400" lvl="0" marL="0" marR="0" rtl="0" algn="l">
              <a:lnSpc>
                <a:spcPct val="100000"/>
              </a:lnSpc>
              <a:spcBef>
                <a:spcPts val="0"/>
              </a:spcBef>
              <a:spcAft>
                <a:spcPts val="0"/>
              </a:spcAft>
              <a:buSzPts val="2400"/>
              <a:buChar char="❏"/>
            </a:pPr>
            <a:r>
              <a:rPr lang="en-IN" sz="2400"/>
              <a:t>An </a:t>
            </a:r>
            <a:r>
              <a:rPr b="1" lang="en-IN" sz="2400"/>
              <a:t>isolated</a:t>
            </a:r>
            <a:r>
              <a:rPr lang="en-IN" sz="2400"/>
              <a:t> vertex is a vertex of degree exactly 0.</a:t>
            </a:r>
            <a:endParaRPr sz="2400"/>
          </a:p>
          <a:p>
            <a:pPr indent="-152400" lvl="0" marL="0" marR="0" rtl="0" algn="l">
              <a:lnSpc>
                <a:spcPct val="100000"/>
              </a:lnSpc>
              <a:spcBef>
                <a:spcPts val="0"/>
              </a:spcBef>
              <a:spcAft>
                <a:spcPts val="0"/>
              </a:spcAft>
              <a:buSzPts val="2400"/>
              <a:buChar char="❏"/>
            </a:pPr>
            <a:r>
              <a:rPr lang="en-IN" sz="2400"/>
              <a:t>A </a:t>
            </a:r>
            <a:r>
              <a:rPr b="1" lang="en-IN" sz="2400"/>
              <a:t>null graph</a:t>
            </a:r>
            <a:r>
              <a:rPr lang="en-IN" sz="2400"/>
              <a:t> is a graph without edges.</a:t>
            </a:r>
            <a:endParaRPr sz="2400"/>
          </a:p>
          <a:p>
            <a:pPr indent="0" lvl="0" marL="0" marR="0" rtl="0" algn="l">
              <a:lnSpc>
                <a:spcPct val="100000"/>
              </a:lnSpc>
              <a:spcBef>
                <a:spcPts val="0"/>
              </a:spcBef>
              <a:spcAft>
                <a:spcPts val="0"/>
              </a:spcAft>
              <a:buNone/>
            </a:pPr>
            <a:r>
              <a:t/>
            </a:r>
            <a:endParaRPr sz="2400"/>
          </a:p>
          <a:p>
            <a:pPr indent="0" lvl="0" marL="0" marR="0" rtl="0" algn="l">
              <a:lnSpc>
                <a:spcPct val="100000"/>
              </a:lnSpc>
              <a:spcBef>
                <a:spcPts val="0"/>
              </a:spcBef>
              <a:spcAft>
                <a:spcPts val="0"/>
              </a:spcAft>
              <a:buNone/>
            </a:pPr>
            <a:r>
              <a:t/>
            </a:r>
            <a:endParaRPr sz="2400"/>
          </a:p>
        </p:txBody>
      </p:sp>
      <p:pic>
        <p:nvPicPr>
          <p:cNvPr id="556" name="Google Shape;556;p87"/>
          <p:cNvPicPr preferRelativeResize="0"/>
          <p:nvPr/>
        </p:nvPicPr>
        <p:blipFill rotWithShape="1">
          <a:blip r:embed="rId3">
            <a:alphaModFix/>
          </a:blip>
          <a:srcRect b="0" l="0" r="0" t="0"/>
          <a:stretch/>
        </p:blipFill>
        <p:spPr>
          <a:xfrm>
            <a:off x="152280" y="5"/>
            <a:ext cx="8418959" cy="3665160"/>
          </a:xfrm>
          <a:prstGeom prst="rect">
            <a:avLst/>
          </a:prstGeom>
          <a:noFill/>
          <a:ln>
            <a:noFill/>
          </a:ln>
        </p:spPr>
      </p:pic>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0" name="Shape 560"/>
        <p:cNvGrpSpPr/>
        <p:nvPr/>
      </p:nvGrpSpPr>
      <p:grpSpPr>
        <a:xfrm>
          <a:off x="0" y="0"/>
          <a:ext cx="0" cy="0"/>
          <a:chOff x="0" y="0"/>
          <a:chExt cx="0" cy="0"/>
        </a:xfrm>
      </p:grpSpPr>
      <p:sp>
        <p:nvSpPr>
          <p:cNvPr id="561" name="Google Shape;561;p88"/>
          <p:cNvSpPr/>
          <p:nvPr/>
        </p:nvSpPr>
        <p:spPr>
          <a:xfrm>
            <a:off x="271080" y="271080"/>
            <a:ext cx="8596440" cy="592848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None/>
            </a:pPr>
            <a:r>
              <a:rPr b="1" lang="en-IN" sz="2400">
                <a:solidFill>
                  <a:srgbClr val="000000"/>
                </a:solidFill>
                <a:latin typeface="Arial"/>
                <a:ea typeface="Arial"/>
                <a:cs typeface="Arial"/>
                <a:sym typeface="Arial"/>
              </a:rPr>
              <a:t>Theorem:</a:t>
            </a:r>
            <a:r>
              <a:rPr lang="en-IN" sz="2400">
                <a:solidFill>
                  <a:srgbClr val="000000"/>
                </a:solidFill>
                <a:latin typeface="Arial"/>
                <a:ea typeface="Arial"/>
                <a:cs typeface="Arial"/>
                <a:sym typeface="Arial"/>
              </a:rPr>
              <a:t> The sum of the degrees in a graph equals twice the number of edges.</a:t>
            </a:r>
            <a:endParaRPr sz="1800"/>
          </a:p>
          <a:p>
            <a:pPr indent="0" lvl="0" marL="0" marR="0" rtl="0" algn="l">
              <a:lnSpc>
                <a:spcPct val="100000"/>
              </a:lnSpc>
              <a:spcBef>
                <a:spcPts val="0"/>
              </a:spcBef>
              <a:spcAft>
                <a:spcPts val="0"/>
              </a:spcAft>
              <a:buNone/>
            </a:pPr>
            <a:r>
              <a:t/>
            </a:r>
            <a:endParaRPr sz="1800"/>
          </a:p>
          <a:p>
            <a:pPr indent="0" lvl="0" marL="0" marR="0" rtl="0" algn="l">
              <a:lnSpc>
                <a:spcPct val="100000"/>
              </a:lnSpc>
              <a:spcBef>
                <a:spcPts val="0"/>
              </a:spcBef>
              <a:spcAft>
                <a:spcPts val="0"/>
              </a:spcAft>
              <a:buNone/>
            </a:pPr>
            <a:r>
              <a:rPr b="1" lang="en-IN" sz="2400">
                <a:solidFill>
                  <a:srgbClr val="000000"/>
                </a:solidFill>
                <a:latin typeface="Arial"/>
                <a:ea typeface="Arial"/>
                <a:cs typeface="Arial"/>
                <a:sym typeface="Arial"/>
              </a:rPr>
              <a:t>Corollary:</a:t>
            </a:r>
            <a:r>
              <a:rPr lang="en-IN" sz="2400">
                <a:solidFill>
                  <a:srgbClr val="000000"/>
                </a:solidFill>
                <a:latin typeface="Arial"/>
                <a:ea typeface="Arial"/>
                <a:cs typeface="Arial"/>
                <a:sym typeface="Arial"/>
              </a:rPr>
              <a:t> The number of vertices of odd degree in a graph is always even.</a:t>
            </a:r>
            <a:endParaRPr sz="1800"/>
          </a:p>
          <a:p>
            <a:pPr indent="0" lvl="0" marL="0" marR="0" rtl="0" algn="l">
              <a:lnSpc>
                <a:spcPct val="100000"/>
              </a:lnSpc>
              <a:spcBef>
                <a:spcPts val="0"/>
              </a:spcBef>
              <a:spcAft>
                <a:spcPts val="0"/>
              </a:spcAft>
              <a:buNone/>
            </a:pPr>
            <a:r>
              <a:t/>
            </a:r>
            <a:endParaRPr sz="1800"/>
          </a:p>
          <a:p>
            <a:pPr indent="0" lvl="0" marL="0" marR="0" rtl="0" algn="l">
              <a:lnSpc>
                <a:spcPct val="100000"/>
              </a:lnSpc>
              <a:spcBef>
                <a:spcPts val="0"/>
              </a:spcBef>
              <a:spcAft>
                <a:spcPts val="0"/>
              </a:spcAft>
              <a:buNone/>
            </a:pPr>
            <a:r>
              <a:rPr lang="en-IN" sz="2400">
                <a:solidFill>
                  <a:srgbClr val="000000"/>
                </a:solidFill>
                <a:latin typeface="Arial"/>
                <a:ea typeface="Arial"/>
                <a:cs typeface="Arial"/>
                <a:sym typeface="Arial"/>
              </a:rPr>
              <a:t>The above theorem is aka </a:t>
            </a:r>
            <a:r>
              <a:rPr b="1" lang="en-IN" sz="2400">
                <a:solidFill>
                  <a:srgbClr val="000000"/>
                </a:solidFill>
                <a:latin typeface="Arial"/>
                <a:ea typeface="Arial"/>
                <a:cs typeface="Arial"/>
                <a:sym typeface="Arial"/>
              </a:rPr>
              <a:t>The Handshaking Theorem</a:t>
            </a:r>
            <a:r>
              <a:rPr lang="en-IN" sz="2400">
                <a:solidFill>
                  <a:srgbClr val="000000"/>
                </a:solidFill>
                <a:latin typeface="Arial"/>
                <a:ea typeface="Arial"/>
                <a:cs typeface="Arial"/>
                <a:sym typeface="Arial"/>
              </a:rPr>
              <a:t> because of the following analogy. The sum, over the set of people at a party, of the number of people a person has shaken hands with, is even.</a:t>
            </a:r>
            <a:endParaRPr sz="1800"/>
          </a:p>
          <a:p>
            <a:pPr indent="0" lvl="0" marL="0" marR="0" rtl="0" algn="l">
              <a:lnSpc>
                <a:spcPct val="100000"/>
              </a:lnSpc>
              <a:spcBef>
                <a:spcPts val="0"/>
              </a:spcBef>
              <a:spcAft>
                <a:spcPts val="0"/>
              </a:spcAft>
              <a:buNone/>
            </a:pPr>
            <a:r>
              <a:t/>
            </a:r>
            <a:endParaRPr sz="1800"/>
          </a:p>
          <a:p>
            <a:pPr indent="0" lvl="0" marL="0" marR="0" rtl="0" algn="l">
              <a:lnSpc>
                <a:spcPct val="100000"/>
              </a:lnSpc>
              <a:spcBef>
                <a:spcPts val="0"/>
              </a:spcBef>
              <a:spcAft>
                <a:spcPts val="0"/>
              </a:spcAft>
              <a:buNone/>
            </a:pPr>
            <a:r>
              <a:rPr b="1" lang="en-IN" sz="2400">
                <a:solidFill>
                  <a:srgbClr val="000000"/>
                </a:solidFill>
                <a:latin typeface="Arial"/>
                <a:ea typeface="Arial"/>
                <a:cs typeface="Arial"/>
                <a:sym typeface="Arial"/>
              </a:rPr>
              <a:t>Theorem:</a:t>
            </a:r>
            <a:r>
              <a:rPr lang="en-IN" sz="2400">
                <a:solidFill>
                  <a:srgbClr val="000000"/>
                </a:solidFill>
                <a:latin typeface="Arial"/>
                <a:ea typeface="Arial"/>
                <a:cs typeface="Arial"/>
                <a:sym typeface="Arial"/>
              </a:rPr>
              <a:t> In a simple graph with at least two vertices, there would be two vertices with the same degree.</a:t>
            </a:r>
            <a:endParaRPr sz="1800"/>
          </a:p>
        </p:txBody>
      </p:sp>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5" name="Shape 565"/>
        <p:cNvGrpSpPr/>
        <p:nvPr/>
      </p:nvGrpSpPr>
      <p:grpSpPr>
        <a:xfrm>
          <a:off x="0" y="0"/>
          <a:ext cx="0" cy="0"/>
          <a:chOff x="0" y="0"/>
          <a:chExt cx="0" cy="0"/>
        </a:xfrm>
      </p:grpSpPr>
      <p:sp>
        <p:nvSpPr>
          <p:cNvPr id="566" name="Google Shape;566;p89"/>
          <p:cNvSpPr/>
          <p:nvPr/>
        </p:nvSpPr>
        <p:spPr>
          <a:xfrm>
            <a:off x="271080" y="271080"/>
            <a:ext cx="8596440" cy="592848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None/>
            </a:pPr>
            <a:r>
              <a:rPr lang="en-IN" sz="2400">
                <a:solidFill>
                  <a:srgbClr val="000000"/>
                </a:solidFill>
                <a:latin typeface="Arial"/>
                <a:ea typeface="Arial"/>
                <a:cs typeface="Arial"/>
                <a:sym typeface="Arial"/>
              </a:rPr>
              <a:t>Example: Friend-connections among the students of this class.</a:t>
            </a:r>
            <a:endParaRPr sz="1800"/>
          </a:p>
          <a:p>
            <a:pPr indent="0" lvl="0" marL="0" marR="0" rtl="0" algn="l">
              <a:lnSpc>
                <a:spcPct val="100000"/>
              </a:lnSpc>
              <a:spcBef>
                <a:spcPts val="0"/>
              </a:spcBef>
              <a:spcAft>
                <a:spcPts val="0"/>
              </a:spcAft>
              <a:buNone/>
            </a:pPr>
            <a:r>
              <a:t/>
            </a:r>
            <a:endParaRPr sz="1800"/>
          </a:p>
          <a:p>
            <a:pPr indent="-152400" lvl="0" marL="0" marR="0" rtl="0" algn="l">
              <a:lnSpc>
                <a:spcPct val="100000"/>
              </a:lnSpc>
              <a:spcBef>
                <a:spcPts val="0"/>
              </a:spcBef>
              <a:spcAft>
                <a:spcPts val="0"/>
              </a:spcAft>
              <a:buClr>
                <a:srgbClr val="000000"/>
              </a:buClr>
              <a:buSzPts val="2400"/>
              <a:buFont typeface="Arial"/>
              <a:buAutoNum type="arabicPeriod"/>
            </a:pPr>
            <a:r>
              <a:rPr lang="en-IN" sz="2400">
                <a:solidFill>
                  <a:srgbClr val="000000"/>
                </a:solidFill>
                <a:latin typeface="Arial"/>
                <a:ea typeface="Arial"/>
                <a:cs typeface="Arial"/>
                <a:sym typeface="Arial"/>
              </a:rPr>
              <a:t>Sum of the number of friend-connections of each student of this class</a:t>
            </a:r>
            <a:r>
              <a:rPr b="1" lang="en-IN" sz="2400">
                <a:solidFill>
                  <a:srgbClr val="000000"/>
                </a:solidFill>
                <a:latin typeface="Arial"/>
                <a:ea typeface="Arial"/>
                <a:cs typeface="Arial"/>
                <a:sym typeface="Arial"/>
              </a:rPr>
              <a:t> is even</a:t>
            </a:r>
            <a:r>
              <a:rPr lang="en-IN" sz="2400">
                <a:solidFill>
                  <a:srgbClr val="000000"/>
                </a:solidFill>
                <a:latin typeface="Arial"/>
                <a:ea typeface="Arial"/>
                <a:cs typeface="Arial"/>
                <a:sym typeface="Arial"/>
              </a:rPr>
              <a:t>.</a:t>
            </a:r>
            <a:endParaRPr sz="1800"/>
          </a:p>
          <a:p>
            <a:pPr indent="0" lvl="0" marL="0" marR="0" rtl="0" algn="l">
              <a:lnSpc>
                <a:spcPct val="100000"/>
              </a:lnSpc>
              <a:spcBef>
                <a:spcPts val="0"/>
              </a:spcBef>
              <a:spcAft>
                <a:spcPts val="0"/>
              </a:spcAft>
              <a:buNone/>
            </a:pPr>
            <a:r>
              <a:t/>
            </a:r>
            <a:endParaRPr sz="1800"/>
          </a:p>
          <a:p>
            <a:pPr indent="-152400" lvl="0" marL="0" marR="0" rtl="0" algn="l">
              <a:lnSpc>
                <a:spcPct val="100000"/>
              </a:lnSpc>
              <a:spcBef>
                <a:spcPts val="0"/>
              </a:spcBef>
              <a:spcAft>
                <a:spcPts val="0"/>
              </a:spcAft>
              <a:buClr>
                <a:srgbClr val="000000"/>
              </a:buClr>
              <a:buSzPts val="2400"/>
              <a:buFont typeface="Arial"/>
              <a:buAutoNum type="arabicPeriod"/>
            </a:pPr>
            <a:r>
              <a:rPr lang="en-IN" sz="2400">
                <a:solidFill>
                  <a:srgbClr val="000000"/>
                </a:solidFill>
                <a:latin typeface="Arial"/>
                <a:ea typeface="Arial"/>
                <a:cs typeface="Arial"/>
                <a:sym typeface="Arial"/>
              </a:rPr>
              <a:t>There are </a:t>
            </a:r>
            <a:r>
              <a:rPr b="1" lang="en-IN" sz="2400">
                <a:solidFill>
                  <a:srgbClr val="000000"/>
                </a:solidFill>
                <a:latin typeface="Arial"/>
                <a:ea typeface="Arial"/>
                <a:cs typeface="Arial"/>
                <a:sym typeface="Arial"/>
              </a:rPr>
              <a:t>even number of students</a:t>
            </a:r>
            <a:r>
              <a:rPr lang="en-IN" sz="2400">
                <a:solidFill>
                  <a:srgbClr val="000000"/>
                </a:solidFill>
                <a:latin typeface="Arial"/>
                <a:ea typeface="Arial"/>
                <a:cs typeface="Arial"/>
                <a:sym typeface="Arial"/>
              </a:rPr>
              <a:t> having odd number of friend-connections.</a:t>
            </a:r>
            <a:endParaRPr sz="1800"/>
          </a:p>
          <a:p>
            <a:pPr indent="0" lvl="0" marL="0" marR="0" rtl="0" algn="l">
              <a:lnSpc>
                <a:spcPct val="100000"/>
              </a:lnSpc>
              <a:spcBef>
                <a:spcPts val="0"/>
              </a:spcBef>
              <a:spcAft>
                <a:spcPts val="0"/>
              </a:spcAft>
              <a:buNone/>
            </a:pPr>
            <a:r>
              <a:t/>
            </a:r>
            <a:endParaRPr sz="1800"/>
          </a:p>
          <a:p>
            <a:pPr indent="-152400" lvl="0" marL="0" marR="0" rtl="0" algn="l">
              <a:lnSpc>
                <a:spcPct val="100000"/>
              </a:lnSpc>
              <a:spcBef>
                <a:spcPts val="0"/>
              </a:spcBef>
              <a:spcAft>
                <a:spcPts val="0"/>
              </a:spcAft>
              <a:buClr>
                <a:srgbClr val="000000"/>
              </a:buClr>
              <a:buSzPts val="2400"/>
              <a:buFont typeface="Arial"/>
              <a:buAutoNum type="arabicPeriod"/>
            </a:pPr>
            <a:r>
              <a:rPr lang="en-IN" sz="2400">
                <a:solidFill>
                  <a:srgbClr val="000000"/>
                </a:solidFill>
                <a:latin typeface="Arial"/>
                <a:ea typeface="Arial"/>
                <a:cs typeface="Arial"/>
                <a:sym typeface="Arial"/>
              </a:rPr>
              <a:t>There are two students having same number of friend-connections.</a:t>
            </a:r>
            <a:endParaRPr sz="1800"/>
          </a:p>
          <a:p>
            <a:pPr indent="0" lvl="0" marL="0" marR="0" rtl="0" algn="l">
              <a:lnSpc>
                <a:spcPct val="100000"/>
              </a:lnSpc>
              <a:spcBef>
                <a:spcPts val="0"/>
              </a:spcBef>
              <a:spcAft>
                <a:spcPts val="0"/>
              </a:spcAft>
              <a:buNone/>
            </a:pPr>
            <a:r>
              <a:t/>
            </a:r>
            <a:endParaRPr sz="1800"/>
          </a:p>
          <a:p>
            <a:pPr indent="0" lvl="0" marL="0" marR="0" rtl="0" algn="l">
              <a:lnSpc>
                <a:spcPct val="100000"/>
              </a:lnSpc>
              <a:spcBef>
                <a:spcPts val="0"/>
              </a:spcBef>
              <a:spcAft>
                <a:spcPts val="0"/>
              </a:spcAft>
              <a:buNone/>
            </a:pPr>
            <a:r>
              <a:t/>
            </a:r>
            <a:endParaRPr sz="1800"/>
          </a:p>
        </p:txBody>
      </p:sp>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0" name="Shape 570"/>
        <p:cNvGrpSpPr/>
        <p:nvPr/>
      </p:nvGrpSpPr>
      <p:grpSpPr>
        <a:xfrm>
          <a:off x="0" y="0"/>
          <a:ext cx="0" cy="0"/>
          <a:chOff x="0" y="0"/>
          <a:chExt cx="0" cy="0"/>
        </a:xfrm>
      </p:grpSpPr>
      <p:sp>
        <p:nvSpPr>
          <p:cNvPr id="571" name="Google Shape;571;p90"/>
          <p:cNvSpPr/>
          <p:nvPr/>
        </p:nvSpPr>
        <p:spPr>
          <a:xfrm>
            <a:off x="271080" y="3757680"/>
            <a:ext cx="8596440" cy="2441880"/>
          </a:xfrm>
          <a:prstGeom prst="rect">
            <a:avLst/>
          </a:prstGeom>
          <a:noFill/>
          <a:ln>
            <a:noFill/>
          </a:ln>
        </p:spPr>
        <p:txBody>
          <a:bodyPr anchorCtr="0" anchor="t" bIns="91425" lIns="90000" spcFirstLastPara="1" rIns="90000" wrap="square" tIns="91425">
            <a:noAutofit/>
          </a:bodyPr>
          <a:lstStyle/>
          <a:p>
            <a:pPr indent="-152400" lvl="0" marL="0" marR="0" rtl="0" algn="l">
              <a:lnSpc>
                <a:spcPct val="100000"/>
              </a:lnSpc>
              <a:spcBef>
                <a:spcPts val="0"/>
              </a:spcBef>
              <a:spcAft>
                <a:spcPts val="0"/>
              </a:spcAft>
              <a:buClr>
                <a:srgbClr val="000000"/>
              </a:buClr>
              <a:buSzPts val="2400"/>
              <a:buFont typeface="Arial"/>
              <a:buChar char="❏"/>
            </a:pPr>
            <a:r>
              <a:rPr lang="en-IN" sz="2400">
                <a:solidFill>
                  <a:srgbClr val="000000"/>
                </a:solidFill>
                <a:latin typeface="Arial"/>
                <a:ea typeface="Arial"/>
                <a:cs typeface="Arial"/>
                <a:sym typeface="Arial"/>
              </a:rPr>
              <a:t>Isolated vertex: All in the 1st graph and vertex 2 in the 2nd.</a:t>
            </a:r>
            <a:endParaRPr sz="1800"/>
          </a:p>
          <a:p>
            <a:pPr indent="0" lvl="0" marL="0" marR="0" rtl="0" algn="l">
              <a:lnSpc>
                <a:spcPct val="100000"/>
              </a:lnSpc>
              <a:spcBef>
                <a:spcPts val="0"/>
              </a:spcBef>
              <a:spcAft>
                <a:spcPts val="0"/>
              </a:spcAft>
              <a:buNone/>
            </a:pPr>
            <a:r>
              <a:t/>
            </a:r>
            <a:endParaRPr sz="1800"/>
          </a:p>
          <a:p>
            <a:pPr indent="-152400" lvl="0" marL="0" marR="0" rtl="0" algn="l">
              <a:lnSpc>
                <a:spcPct val="100000"/>
              </a:lnSpc>
              <a:spcBef>
                <a:spcPts val="0"/>
              </a:spcBef>
              <a:spcAft>
                <a:spcPts val="0"/>
              </a:spcAft>
              <a:buClr>
                <a:srgbClr val="000000"/>
              </a:buClr>
              <a:buSzPts val="2400"/>
              <a:buFont typeface="Arial"/>
              <a:buChar char="❏"/>
            </a:pPr>
            <a:r>
              <a:rPr lang="en-IN" sz="2400">
                <a:solidFill>
                  <a:srgbClr val="000000"/>
                </a:solidFill>
                <a:latin typeface="Arial"/>
                <a:ea typeface="Arial"/>
                <a:cs typeface="Arial"/>
                <a:sym typeface="Arial"/>
              </a:rPr>
              <a:t>Pendant vertex: Vertex 3 in the 2nd graph.</a:t>
            </a:r>
            <a:endParaRPr sz="1800"/>
          </a:p>
          <a:p>
            <a:pPr indent="0" lvl="0" marL="0" marR="0" rtl="0" algn="l">
              <a:lnSpc>
                <a:spcPct val="100000"/>
              </a:lnSpc>
              <a:spcBef>
                <a:spcPts val="0"/>
              </a:spcBef>
              <a:spcAft>
                <a:spcPts val="0"/>
              </a:spcAft>
              <a:buNone/>
            </a:pPr>
            <a:r>
              <a:t/>
            </a:r>
            <a:endParaRPr sz="1800"/>
          </a:p>
          <a:p>
            <a:pPr indent="-152400" lvl="0" marL="0" marR="0" rtl="0" algn="l">
              <a:lnSpc>
                <a:spcPct val="100000"/>
              </a:lnSpc>
              <a:spcBef>
                <a:spcPts val="0"/>
              </a:spcBef>
              <a:spcAft>
                <a:spcPts val="0"/>
              </a:spcAft>
              <a:buClr>
                <a:srgbClr val="000000"/>
              </a:buClr>
              <a:buSzPts val="2400"/>
              <a:buFont typeface="Arial"/>
              <a:buChar char="❏"/>
            </a:pPr>
            <a:r>
              <a:rPr lang="en-IN" sz="2400">
                <a:solidFill>
                  <a:srgbClr val="000000"/>
                </a:solidFill>
                <a:latin typeface="Arial"/>
                <a:ea typeface="Arial"/>
                <a:cs typeface="Arial"/>
                <a:sym typeface="Arial"/>
              </a:rPr>
              <a:t>Null graph: First graph</a:t>
            </a:r>
            <a:endParaRPr sz="1800"/>
          </a:p>
        </p:txBody>
      </p:sp>
      <p:pic>
        <p:nvPicPr>
          <p:cNvPr id="572" name="Google Shape;572;p90"/>
          <p:cNvPicPr preferRelativeResize="0"/>
          <p:nvPr/>
        </p:nvPicPr>
        <p:blipFill rotWithShape="1">
          <a:blip r:embed="rId3">
            <a:alphaModFix/>
          </a:blip>
          <a:srcRect b="0" l="0" r="0" t="0"/>
          <a:stretch/>
        </p:blipFill>
        <p:spPr>
          <a:xfrm>
            <a:off x="445320" y="314640"/>
            <a:ext cx="8247600" cy="3441960"/>
          </a:xfrm>
          <a:prstGeom prst="rect">
            <a:avLst/>
          </a:prstGeom>
          <a:noFill/>
          <a:ln>
            <a:noFill/>
          </a:ln>
        </p:spPr>
      </p:pic>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6" name="Shape 576"/>
        <p:cNvGrpSpPr/>
        <p:nvPr/>
      </p:nvGrpSpPr>
      <p:grpSpPr>
        <a:xfrm>
          <a:off x="0" y="0"/>
          <a:ext cx="0" cy="0"/>
          <a:chOff x="0" y="0"/>
          <a:chExt cx="0" cy="0"/>
        </a:xfrm>
      </p:grpSpPr>
      <p:sp>
        <p:nvSpPr>
          <p:cNvPr id="577" name="Google Shape;577;p91"/>
          <p:cNvSpPr/>
          <p:nvPr/>
        </p:nvSpPr>
        <p:spPr>
          <a:xfrm>
            <a:off x="271080" y="271080"/>
            <a:ext cx="8596440" cy="296532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None/>
            </a:pPr>
            <a:r>
              <a:rPr b="1" lang="en-IN" sz="2400">
                <a:solidFill>
                  <a:srgbClr val="000000"/>
                </a:solidFill>
                <a:latin typeface="Arial"/>
                <a:ea typeface="Arial"/>
                <a:cs typeface="Arial"/>
                <a:sym typeface="Arial"/>
              </a:rPr>
              <a:t>Special Graphs:</a:t>
            </a:r>
            <a:endParaRPr sz="1800"/>
          </a:p>
          <a:p>
            <a:pPr indent="0" lvl="0" marL="0" marR="0" rtl="0" algn="l">
              <a:lnSpc>
                <a:spcPct val="100000"/>
              </a:lnSpc>
              <a:spcBef>
                <a:spcPts val="0"/>
              </a:spcBef>
              <a:spcAft>
                <a:spcPts val="0"/>
              </a:spcAft>
              <a:buNone/>
            </a:pPr>
            <a:r>
              <a:rPr lang="en-IN" sz="2400">
                <a:solidFill>
                  <a:srgbClr val="000000"/>
                </a:solidFill>
                <a:latin typeface="Arial"/>
                <a:ea typeface="Arial"/>
                <a:cs typeface="Arial"/>
                <a:sym typeface="Arial"/>
              </a:rPr>
              <a:t>A </a:t>
            </a:r>
            <a:r>
              <a:rPr b="1" lang="en-IN" sz="2400">
                <a:solidFill>
                  <a:srgbClr val="000000"/>
                </a:solidFill>
                <a:latin typeface="Arial"/>
                <a:ea typeface="Arial"/>
                <a:cs typeface="Arial"/>
                <a:sym typeface="Arial"/>
              </a:rPr>
              <a:t>Complete Graph</a:t>
            </a:r>
            <a:r>
              <a:rPr lang="en-IN" sz="2400">
                <a:solidFill>
                  <a:srgbClr val="000000"/>
                </a:solidFill>
                <a:latin typeface="Arial"/>
                <a:ea typeface="Arial"/>
                <a:cs typeface="Arial"/>
                <a:sym typeface="Arial"/>
              </a:rPr>
              <a:t> is a simple graph such that every pair of vertices is joined by an edge.</a:t>
            </a:r>
            <a:endParaRPr sz="1800"/>
          </a:p>
          <a:p>
            <a:pPr indent="0" lvl="0" marL="0" marR="0" rtl="0" algn="l">
              <a:lnSpc>
                <a:spcPct val="100000"/>
              </a:lnSpc>
              <a:spcBef>
                <a:spcPts val="0"/>
              </a:spcBef>
              <a:spcAft>
                <a:spcPts val="0"/>
              </a:spcAft>
              <a:buNone/>
            </a:pPr>
            <a:r>
              <a:t/>
            </a:r>
            <a:endParaRPr sz="1800"/>
          </a:p>
          <a:p>
            <a:pPr indent="0" lvl="0" marL="0" marR="0" rtl="0" algn="l">
              <a:lnSpc>
                <a:spcPct val="100000"/>
              </a:lnSpc>
              <a:spcBef>
                <a:spcPts val="0"/>
              </a:spcBef>
              <a:spcAft>
                <a:spcPts val="0"/>
              </a:spcAft>
              <a:buNone/>
            </a:pPr>
            <a:r>
              <a:rPr lang="en-IN" sz="2400">
                <a:solidFill>
                  <a:srgbClr val="000000"/>
                </a:solidFill>
                <a:latin typeface="Arial"/>
                <a:ea typeface="Arial"/>
                <a:cs typeface="Arial"/>
                <a:sym typeface="Arial"/>
              </a:rPr>
              <a:t>The complete graph with n vertices is denoted as </a:t>
            </a:r>
            <a:r>
              <a:rPr b="1" lang="en-IN" sz="2400">
                <a:solidFill>
                  <a:srgbClr val="000000"/>
                </a:solidFill>
                <a:latin typeface="Arial"/>
                <a:ea typeface="Arial"/>
                <a:cs typeface="Arial"/>
                <a:sym typeface="Arial"/>
              </a:rPr>
              <a:t>K</a:t>
            </a:r>
            <a:r>
              <a:rPr b="1" baseline="-25000" lang="en-IN" sz="2400">
                <a:solidFill>
                  <a:srgbClr val="000000"/>
                </a:solidFill>
                <a:latin typeface="Arial"/>
                <a:ea typeface="Arial"/>
                <a:cs typeface="Arial"/>
                <a:sym typeface="Arial"/>
              </a:rPr>
              <a:t>n</a:t>
            </a:r>
            <a:r>
              <a:rPr lang="en-IN" sz="2400">
                <a:solidFill>
                  <a:srgbClr val="000000"/>
                </a:solidFill>
                <a:latin typeface="Arial"/>
                <a:ea typeface="Arial"/>
                <a:cs typeface="Arial"/>
                <a:sym typeface="Arial"/>
              </a:rPr>
              <a:t>.</a:t>
            </a:r>
            <a:endParaRPr sz="1800"/>
          </a:p>
          <a:p>
            <a:pPr indent="0" lvl="0" marL="0" marR="0" rtl="0" algn="l">
              <a:lnSpc>
                <a:spcPct val="100000"/>
              </a:lnSpc>
              <a:spcBef>
                <a:spcPts val="0"/>
              </a:spcBef>
              <a:spcAft>
                <a:spcPts val="0"/>
              </a:spcAft>
              <a:buNone/>
            </a:pPr>
            <a:r>
              <a:t/>
            </a:r>
            <a:endParaRPr sz="1800"/>
          </a:p>
          <a:p>
            <a:pPr indent="0" lvl="0" marL="0" marR="0" rtl="0" algn="l">
              <a:lnSpc>
                <a:spcPct val="100000"/>
              </a:lnSpc>
              <a:spcBef>
                <a:spcPts val="0"/>
              </a:spcBef>
              <a:spcAft>
                <a:spcPts val="0"/>
              </a:spcAft>
              <a:buNone/>
            </a:pPr>
            <a:r>
              <a:rPr lang="en-IN" sz="2400">
                <a:solidFill>
                  <a:srgbClr val="000000"/>
                </a:solidFill>
                <a:latin typeface="Arial"/>
                <a:ea typeface="Arial"/>
                <a:cs typeface="Arial"/>
                <a:sym typeface="Arial"/>
              </a:rPr>
              <a:t>Q: How many edges does a complete graph </a:t>
            </a:r>
            <a:r>
              <a:rPr b="1" lang="en-IN" sz="2400">
                <a:solidFill>
                  <a:srgbClr val="000000"/>
                </a:solidFill>
                <a:latin typeface="Arial"/>
                <a:ea typeface="Arial"/>
                <a:cs typeface="Arial"/>
                <a:sym typeface="Arial"/>
              </a:rPr>
              <a:t>K</a:t>
            </a:r>
            <a:r>
              <a:rPr b="1" baseline="-25000" lang="en-IN" sz="2400">
                <a:solidFill>
                  <a:srgbClr val="000000"/>
                </a:solidFill>
                <a:latin typeface="Arial"/>
                <a:ea typeface="Arial"/>
                <a:cs typeface="Arial"/>
                <a:sym typeface="Arial"/>
              </a:rPr>
              <a:t>n</a:t>
            </a:r>
            <a:r>
              <a:rPr lang="en-IN" sz="2400">
                <a:solidFill>
                  <a:srgbClr val="000000"/>
                </a:solidFill>
                <a:latin typeface="Arial"/>
                <a:ea typeface="Arial"/>
                <a:cs typeface="Arial"/>
                <a:sym typeface="Arial"/>
              </a:rPr>
              <a:t> has?</a:t>
            </a:r>
            <a:endParaRPr sz="1800"/>
          </a:p>
        </p:txBody>
      </p:sp>
      <p:pic>
        <p:nvPicPr>
          <p:cNvPr id="578" name="Google Shape;578;p91"/>
          <p:cNvPicPr preferRelativeResize="0"/>
          <p:nvPr/>
        </p:nvPicPr>
        <p:blipFill rotWithShape="1">
          <a:blip r:embed="rId3">
            <a:alphaModFix/>
          </a:blip>
          <a:srcRect b="0" l="0" r="0" t="0"/>
          <a:stretch/>
        </p:blipFill>
        <p:spPr>
          <a:xfrm>
            <a:off x="445320" y="3237120"/>
            <a:ext cx="5628240" cy="225648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9"/>
          <p:cNvSpPr/>
          <p:nvPr/>
        </p:nvSpPr>
        <p:spPr>
          <a:xfrm>
            <a:off x="271080" y="271080"/>
            <a:ext cx="8667720" cy="614196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None/>
            </a:pPr>
            <a:r>
              <a:rPr b="1" lang="en-IN" sz="2400">
                <a:solidFill>
                  <a:srgbClr val="000000"/>
                </a:solidFill>
                <a:latin typeface="Verdana"/>
                <a:ea typeface="Verdana"/>
                <a:cs typeface="Verdana"/>
                <a:sym typeface="Verdana"/>
              </a:rPr>
              <a:t>Eg: </a:t>
            </a:r>
            <a:r>
              <a:rPr lang="en-IN" sz="2400">
                <a:solidFill>
                  <a:srgbClr val="000000"/>
                </a:solidFill>
                <a:latin typeface="Verdana"/>
                <a:ea typeface="Verdana"/>
                <a:cs typeface="Verdana"/>
                <a:sym typeface="Verdana"/>
              </a:rPr>
              <a:t>Conjecture a formula for the sum of the first </a:t>
            </a:r>
            <a:r>
              <a:rPr b="1" lang="en-IN" sz="2400">
                <a:solidFill>
                  <a:srgbClr val="000000"/>
                </a:solidFill>
                <a:latin typeface="Verdana"/>
                <a:ea typeface="Verdana"/>
                <a:cs typeface="Verdana"/>
                <a:sym typeface="Verdana"/>
              </a:rPr>
              <a:t>n</a:t>
            </a:r>
            <a:r>
              <a:rPr lang="en-IN" sz="2400">
                <a:solidFill>
                  <a:srgbClr val="000000"/>
                </a:solidFill>
                <a:latin typeface="Verdana"/>
                <a:ea typeface="Verdana"/>
                <a:cs typeface="Verdana"/>
                <a:sym typeface="Verdana"/>
              </a:rPr>
              <a:t> positive odd integers. Then prove your conjecture using mathematical induction.</a:t>
            </a:r>
            <a:endParaRPr sz="1800"/>
          </a:p>
          <a:p>
            <a:pPr indent="0" lvl="0" marL="0" marR="0" rtl="0" algn="l">
              <a:lnSpc>
                <a:spcPct val="100000"/>
              </a:lnSpc>
              <a:spcBef>
                <a:spcPts val="0"/>
              </a:spcBef>
              <a:spcAft>
                <a:spcPts val="0"/>
              </a:spcAft>
              <a:buNone/>
            </a:pPr>
            <a:r>
              <a:t/>
            </a:r>
            <a:endParaRPr sz="1800"/>
          </a:p>
          <a:p>
            <a:pPr indent="0" lvl="0" marL="0" marR="0" rtl="0" algn="l">
              <a:lnSpc>
                <a:spcPct val="100000"/>
              </a:lnSpc>
              <a:spcBef>
                <a:spcPts val="0"/>
              </a:spcBef>
              <a:spcAft>
                <a:spcPts val="0"/>
              </a:spcAft>
              <a:buNone/>
            </a:pPr>
            <a:r>
              <a:t/>
            </a:r>
            <a:endParaRPr sz="1800"/>
          </a:p>
        </p:txBody>
      </p:sp>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2" name="Shape 582"/>
        <p:cNvGrpSpPr/>
        <p:nvPr/>
      </p:nvGrpSpPr>
      <p:grpSpPr>
        <a:xfrm>
          <a:off x="0" y="0"/>
          <a:ext cx="0" cy="0"/>
          <a:chOff x="0" y="0"/>
          <a:chExt cx="0" cy="0"/>
        </a:xfrm>
      </p:grpSpPr>
      <p:sp>
        <p:nvSpPr>
          <p:cNvPr id="583" name="Google Shape;583;p92"/>
          <p:cNvSpPr/>
          <p:nvPr/>
        </p:nvSpPr>
        <p:spPr>
          <a:xfrm>
            <a:off x="271080" y="271080"/>
            <a:ext cx="8596440" cy="376488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None/>
            </a:pPr>
            <a:r>
              <a:rPr b="1" lang="en-IN" sz="2400">
                <a:solidFill>
                  <a:srgbClr val="000000"/>
                </a:solidFill>
                <a:latin typeface="Arial"/>
                <a:ea typeface="Arial"/>
                <a:cs typeface="Arial"/>
                <a:sym typeface="Arial"/>
              </a:rPr>
              <a:t>Special Graphs:</a:t>
            </a:r>
            <a:endParaRPr sz="1800"/>
          </a:p>
          <a:p>
            <a:pPr indent="0" lvl="0" marL="0" marR="0" rtl="0" algn="l">
              <a:lnSpc>
                <a:spcPct val="100000"/>
              </a:lnSpc>
              <a:spcBef>
                <a:spcPts val="0"/>
              </a:spcBef>
              <a:spcAft>
                <a:spcPts val="0"/>
              </a:spcAft>
              <a:buNone/>
            </a:pPr>
            <a:r>
              <a:rPr lang="en-IN" sz="2400">
                <a:solidFill>
                  <a:srgbClr val="000000"/>
                </a:solidFill>
                <a:latin typeface="Arial"/>
                <a:ea typeface="Arial"/>
                <a:cs typeface="Arial"/>
                <a:sym typeface="Arial"/>
              </a:rPr>
              <a:t>A </a:t>
            </a:r>
            <a:r>
              <a:rPr b="1" lang="en-IN" sz="2400">
                <a:solidFill>
                  <a:srgbClr val="000000"/>
                </a:solidFill>
                <a:latin typeface="Arial"/>
                <a:ea typeface="Arial"/>
                <a:cs typeface="Arial"/>
                <a:sym typeface="Arial"/>
              </a:rPr>
              <a:t>Path Graph</a:t>
            </a:r>
            <a:r>
              <a:rPr lang="en-IN" sz="2400">
                <a:solidFill>
                  <a:srgbClr val="000000"/>
                </a:solidFill>
                <a:latin typeface="Arial"/>
                <a:ea typeface="Arial"/>
                <a:cs typeface="Arial"/>
                <a:sym typeface="Arial"/>
              </a:rPr>
              <a:t> has vertices v</a:t>
            </a:r>
            <a:r>
              <a:rPr baseline="-25000" lang="en-IN" sz="2400">
                <a:solidFill>
                  <a:srgbClr val="000000"/>
                </a:solidFill>
                <a:latin typeface="Arial"/>
                <a:ea typeface="Arial"/>
                <a:cs typeface="Arial"/>
                <a:sym typeface="Arial"/>
              </a:rPr>
              <a:t>1</a:t>
            </a:r>
            <a:r>
              <a:rPr lang="en-IN" sz="2400">
                <a:solidFill>
                  <a:srgbClr val="000000"/>
                </a:solidFill>
                <a:latin typeface="Arial"/>
                <a:ea typeface="Arial"/>
                <a:cs typeface="Arial"/>
                <a:sym typeface="Arial"/>
              </a:rPr>
              <a:t>, v</a:t>
            </a:r>
            <a:r>
              <a:rPr baseline="-25000" lang="en-IN" sz="2400">
                <a:solidFill>
                  <a:srgbClr val="000000"/>
                </a:solidFill>
                <a:latin typeface="Arial"/>
                <a:ea typeface="Arial"/>
                <a:cs typeface="Arial"/>
                <a:sym typeface="Arial"/>
              </a:rPr>
              <a:t>2</a:t>
            </a:r>
            <a:r>
              <a:rPr lang="en-IN" sz="2400">
                <a:solidFill>
                  <a:srgbClr val="000000"/>
                </a:solidFill>
                <a:latin typeface="Arial"/>
                <a:ea typeface="Arial"/>
                <a:cs typeface="Arial"/>
                <a:sym typeface="Arial"/>
              </a:rPr>
              <a:t>, …, v</a:t>
            </a:r>
            <a:r>
              <a:rPr baseline="-25000" lang="en-IN" sz="2400">
                <a:solidFill>
                  <a:srgbClr val="000000"/>
                </a:solidFill>
                <a:latin typeface="Arial"/>
                <a:ea typeface="Arial"/>
                <a:cs typeface="Arial"/>
                <a:sym typeface="Arial"/>
              </a:rPr>
              <a:t>n</a:t>
            </a:r>
            <a:r>
              <a:rPr lang="en-IN" sz="2400">
                <a:solidFill>
                  <a:srgbClr val="000000"/>
                </a:solidFill>
                <a:latin typeface="Arial"/>
                <a:ea typeface="Arial"/>
                <a:cs typeface="Arial"/>
                <a:sym typeface="Arial"/>
              </a:rPr>
              <a:t> and edges e</a:t>
            </a:r>
            <a:r>
              <a:rPr baseline="-25000" lang="en-IN" sz="2400">
                <a:solidFill>
                  <a:srgbClr val="000000"/>
                </a:solidFill>
                <a:latin typeface="Arial"/>
                <a:ea typeface="Arial"/>
                <a:cs typeface="Arial"/>
                <a:sym typeface="Arial"/>
              </a:rPr>
              <a:t>1</a:t>
            </a:r>
            <a:r>
              <a:rPr lang="en-IN" sz="2400">
                <a:solidFill>
                  <a:srgbClr val="000000"/>
                </a:solidFill>
                <a:latin typeface="Arial"/>
                <a:ea typeface="Arial"/>
                <a:cs typeface="Arial"/>
                <a:sym typeface="Arial"/>
              </a:rPr>
              <a:t>, e</a:t>
            </a:r>
            <a:r>
              <a:rPr baseline="-25000" lang="en-IN" sz="2400">
                <a:solidFill>
                  <a:srgbClr val="000000"/>
                </a:solidFill>
                <a:latin typeface="Arial"/>
                <a:ea typeface="Arial"/>
                <a:cs typeface="Arial"/>
                <a:sym typeface="Arial"/>
              </a:rPr>
              <a:t>2</a:t>
            </a:r>
            <a:r>
              <a:rPr lang="en-IN" sz="2400">
                <a:solidFill>
                  <a:srgbClr val="000000"/>
                </a:solidFill>
                <a:latin typeface="Arial"/>
                <a:ea typeface="Arial"/>
                <a:cs typeface="Arial"/>
                <a:sym typeface="Arial"/>
              </a:rPr>
              <a:t>, …, e</a:t>
            </a:r>
            <a:r>
              <a:rPr baseline="-25000" lang="en-IN" sz="2400">
                <a:solidFill>
                  <a:srgbClr val="000000"/>
                </a:solidFill>
                <a:latin typeface="Arial"/>
                <a:ea typeface="Arial"/>
                <a:cs typeface="Arial"/>
                <a:sym typeface="Arial"/>
              </a:rPr>
              <a:t>n-1</a:t>
            </a:r>
            <a:r>
              <a:rPr lang="en-IN" sz="2400">
                <a:solidFill>
                  <a:srgbClr val="000000"/>
                </a:solidFill>
                <a:latin typeface="Arial"/>
                <a:ea typeface="Arial"/>
                <a:cs typeface="Arial"/>
                <a:sym typeface="Arial"/>
              </a:rPr>
              <a:t>, such that edge e</a:t>
            </a:r>
            <a:r>
              <a:rPr baseline="-25000" lang="en-IN" sz="2400">
                <a:solidFill>
                  <a:srgbClr val="000000"/>
                </a:solidFill>
                <a:latin typeface="Arial"/>
                <a:ea typeface="Arial"/>
                <a:cs typeface="Arial"/>
                <a:sym typeface="Arial"/>
              </a:rPr>
              <a:t>k</a:t>
            </a:r>
            <a:r>
              <a:rPr lang="en-IN" sz="2400">
                <a:solidFill>
                  <a:srgbClr val="000000"/>
                </a:solidFill>
                <a:latin typeface="Arial"/>
                <a:ea typeface="Arial"/>
                <a:cs typeface="Arial"/>
                <a:sym typeface="Arial"/>
              </a:rPr>
              <a:t> joins vertices v</a:t>
            </a:r>
            <a:r>
              <a:rPr baseline="-25000" lang="en-IN" sz="2400">
                <a:solidFill>
                  <a:srgbClr val="000000"/>
                </a:solidFill>
                <a:latin typeface="Arial"/>
                <a:ea typeface="Arial"/>
                <a:cs typeface="Arial"/>
                <a:sym typeface="Arial"/>
              </a:rPr>
              <a:t>k</a:t>
            </a:r>
            <a:r>
              <a:rPr lang="en-IN" sz="2400">
                <a:solidFill>
                  <a:srgbClr val="000000"/>
                </a:solidFill>
                <a:latin typeface="Arial"/>
                <a:ea typeface="Arial"/>
                <a:cs typeface="Arial"/>
                <a:sym typeface="Arial"/>
              </a:rPr>
              <a:t> and v</a:t>
            </a:r>
            <a:r>
              <a:rPr baseline="-25000" lang="en-IN" sz="2400">
                <a:solidFill>
                  <a:srgbClr val="000000"/>
                </a:solidFill>
                <a:latin typeface="Arial"/>
                <a:ea typeface="Arial"/>
                <a:cs typeface="Arial"/>
                <a:sym typeface="Arial"/>
              </a:rPr>
              <a:t>k+1</a:t>
            </a:r>
            <a:r>
              <a:rPr lang="en-IN" sz="2400">
                <a:solidFill>
                  <a:srgbClr val="000000"/>
                </a:solidFill>
                <a:latin typeface="Arial"/>
                <a:ea typeface="Arial"/>
                <a:cs typeface="Arial"/>
                <a:sym typeface="Arial"/>
              </a:rPr>
              <a:t>.</a:t>
            </a:r>
            <a:endParaRPr sz="1800"/>
          </a:p>
          <a:p>
            <a:pPr indent="0" lvl="0" marL="0" marR="0" rtl="0" algn="l">
              <a:lnSpc>
                <a:spcPct val="100000"/>
              </a:lnSpc>
              <a:spcBef>
                <a:spcPts val="0"/>
              </a:spcBef>
              <a:spcAft>
                <a:spcPts val="0"/>
              </a:spcAft>
              <a:buNone/>
            </a:pPr>
            <a:r>
              <a:t/>
            </a:r>
            <a:endParaRPr sz="1800"/>
          </a:p>
          <a:p>
            <a:pPr indent="0" lvl="0" marL="0" marR="0" rtl="0" algn="l">
              <a:lnSpc>
                <a:spcPct val="100000"/>
              </a:lnSpc>
              <a:spcBef>
                <a:spcPts val="0"/>
              </a:spcBef>
              <a:spcAft>
                <a:spcPts val="0"/>
              </a:spcAft>
              <a:buNone/>
            </a:pPr>
            <a:r>
              <a:rPr lang="en-IN" sz="2400">
                <a:solidFill>
                  <a:srgbClr val="000000"/>
                </a:solidFill>
                <a:latin typeface="Arial"/>
                <a:ea typeface="Arial"/>
                <a:cs typeface="Arial"/>
                <a:sym typeface="Arial"/>
              </a:rPr>
              <a:t>The path graph with n vertices is denoted as </a:t>
            </a:r>
            <a:r>
              <a:rPr b="1" lang="en-IN" sz="2400">
                <a:solidFill>
                  <a:srgbClr val="000000"/>
                </a:solidFill>
                <a:latin typeface="Arial"/>
                <a:ea typeface="Arial"/>
                <a:cs typeface="Arial"/>
                <a:sym typeface="Arial"/>
              </a:rPr>
              <a:t>P</a:t>
            </a:r>
            <a:r>
              <a:rPr b="1" baseline="-25000" lang="en-IN" sz="2400">
                <a:solidFill>
                  <a:srgbClr val="000000"/>
                </a:solidFill>
                <a:latin typeface="Arial"/>
                <a:ea typeface="Arial"/>
                <a:cs typeface="Arial"/>
                <a:sym typeface="Arial"/>
              </a:rPr>
              <a:t>n</a:t>
            </a:r>
            <a:r>
              <a:rPr lang="en-IN" sz="2400">
                <a:solidFill>
                  <a:srgbClr val="000000"/>
                </a:solidFill>
                <a:latin typeface="Arial"/>
                <a:ea typeface="Arial"/>
                <a:cs typeface="Arial"/>
                <a:sym typeface="Arial"/>
              </a:rPr>
              <a:t>.</a:t>
            </a:r>
            <a:endParaRPr sz="1800"/>
          </a:p>
          <a:p>
            <a:pPr indent="0" lvl="0" marL="0" marR="0" rtl="0" algn="l">
              <a:lnSpc>
                <a:spcPct val="100000"/>
              </a:lnSpc>
              <a:spcBef>
                <a:spcPts val="0"/>
              </a:spcBef>
              <a:spcAft>
                <a:spcPts val="0"/>
              </a:spcAft>
              <a:buNone/>
            </a:pPr>
            <a:r>
              <a:t/>
            </a:r>
            <a:endParaRPr sz="1800"/>
          </a:p>
          <a:p>
            <a:pPr indent="0" lvl="0" marL="0" marR="0" rtl="0" algn="l">
              <a:lnSpc>
                <a:spcPct val="100000"/>
              </a:lnSpc>
              <a:spcBef>
                <a:spcPts val="0"/>
              </a:spcBef>
              <a:spcAft>
                <a:spcPts val="0"/>
              </a:spcAft>
              <a:buNone/>
            </a:pPr>
            <a:r>
              <a:rPr lang="en-IN" sz="2400">
                <a:solidFill>
                  <a:srgbClr val="000000"/>
                </a:solidFill>
                <a:latin typeface="Arial"/>
                <a:ea typeface="Arial"/>
                <a:cs typeface="Arial"/>
                <a:sym typeface="Arial"/>
              </a:rPr>
              <a:t>Q: How many edges does a path graph </a:t>
            </a:r>
            <a:r>
              <a:rPr b="1" lang="en-IN" sz="2400">
                <a:solidFill>
                  <a:srgbClr val="000000"/>
                </a:solidFill>
                <a:latin typeface="Arial"/>
                <a:ea typeface="Arial"/>
                <a:cs typeface="Arial"/>
                <a:sym typeface="Arial"/>
              </a:rPr>
              <a:t>P</a:t>
            </a:r>
            <a:r>
              <a:rPr b="1" baseline="-25000" lang="en-IN" sz="2400">
                <a:solidFill>
                  <a:srgbClr val="000000"/>
                </a:solidFill>
                <a:latin typeface="Arial"/>
                <a:ea typeface="Arial"/>
                <a:cs typeface="Arial"/>
                <a:sym typeface="Arial"/>
              </a:rPr>
              <a:t>n</a:t>
            </a:r>
            <a:r>
              <a:rPr lang="en-IN" sz="2400">
                <a:solidFill>
                  <a:srgbClr val="000000"/>
                </a:solidFill>
                <a:latin typeface="Arial"/>
                <a:ea typeface="Arial"/>
                <a:cs typeface="Arial"/>
                <a:sym typeface="Arial"/>
              </a:rPr>
              <a:t> has?</a:t>
            </a:r>
            <a:endParaRPr sz="1800"/>
          </a:p>
        </p:txBody>
      </p:sp>
      <p:pic>
        <p:nvPicPr>
          <p:cNvPr id="584" name="Google Shape;584;p92"/>
          <p:cNvPicPr preferRelativeResize="0"/>
          <p:nvPr/>
        </p:nvPicPr>
        <p:blipFill rotWithShape="1">
          <a:blip r:embed="rId3">
            <a:alphaModFix/>
          </a:blip>
          <a:srcRect b="0" l="0" r="0" t="0"/>
          <a:stretch/>
        </p:blipFill>
        <p:spPr>
          <a:xfrm>
            <a:off x="445320" y="4037040"/>
            <a:ext cx="5761440" cy="2256480"/>
          </a:xfrm>
          <a:prstGeom prst="rect">
            <a:avLst/>
          </a:prstGeom>
          <a:noFill/>
          <a:ln>
            <a:noFill/>
          </a:ln>
        </p:spPr>
      </p:pic>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8" name="Shape 588"/>
        <p:cNvGrpSpPr/>
        <p:nvPr/>
      </p:nvGrpSpPr>
      <p:grpSpPr>
        <a:xfrm>
          <a:off x="0" y="0"/>
          <a:ext cx="0" cy="0"/>
          <a:chOff x="0" y="0"/>
          <a:chExt cx="0" cy="0"/>
        </a:xfrm>
      </p:grpSpPr>
      <p:sp>
        <p:nvSpPr>
          <p:cNvPr id="589" name="Google Shape;589;p93"/>
          <p:cNvSpPr/>
          <p:nvPr/>
        </p:nvSpPr>
        <p:spPr>
          <a:xfrm>
            <a:off x="271080" y="271080"/>
            <a:ext cx="8596440" cy="366012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None/>
            </a:pPr>
            <a:r>
              <a:rPr b="1" lang="en-IN" sz="2400">
                <a:solidFill>
                  <a:srgbClr val="000000"/>
                </a:solidFill>
                <a:latin typeface="Arial"/>
                <a:ea typeface="Arial"/>
                <a:cs typeface="Arial"/>
                <a:sym typeface="Arial"/>
              </a:rPr>
              <a:t>Special Graphs:</a:t>
            </a:r>
            <a:endParaRPr sz="1800"/>
          </a:p>
          <a:p>
            <a:pPr indent="0" lvl="0" marL="0" marR="0" rtl="0" algn="l">
              <a:lnSpc>
                <a:spcPct val="100000"/>
              </a:lnSpc>
              <a:spcBef>
                <a:spcPts val="0"/>
              </a:spcBef>
              <a:spcAft>
                <a:spcPts val="0"/>
              </a:spcAft>
              <a:buNone/>
            </a:pPr>
            <a:r>
              <a:rPr lang="en-IN" sz="2400">
                <a:solidFill>
                  <a:srgbClr val="000000"/>
                </a:solidFill>
                <a:latin typeface="Arial"/>
                <a:ea typeface="Arial"/>
                <a:cs typeface="Arial"/>
                <a:sym typeface="Arial"/>
              </a:rPr>
              <a:t>A </a:t>
            </a:r>
            <a:r>
              <a:rPr b="1" lang="en-IN" sz="2400">
                <a:solidFill>
                  <a:srgbClr val="000000"/>
                </a:solidFill>
                <a:latin typeface="Arial"/>
                <a:ea typeface="Arial"/>
                <a:cs typeface="Arial"/>
                <a:sym typeface="Arial"/>
              </a:rPr>
              <a:t>Cycle Graph</a:t>
            </a:r>
            <a:r>
              <a:rPr lang="en-IN" sz="2400">
                <a:solidFill>
                  <a:srgbClr val="000000"/>
                </a:solidFill>
                <a:latin typeface="Arial"/>
                <a:ea typeface="Arial"/>
                <a:cs typeface="Arial"/>
                <a:sym typeface="Arial"/>
              </a:rPr>
              <a:t> has vertices v</a:t>
            </a:r>
            <a:r>
              <a:rPr baseline="-25000" lang="en-IN" sz="2400">
                <a:solidFill>
                  <a:srgbClr val="000000"/>
                </a:solidFill>
                <a:latin typeface="Arial"/>
                <a:ea typeface="Arial"/>
                <a:cs typeface="Arial"/>
                <a:sym typeface="Arial"/>
              </a:rPr>
              <a:t>0</a:t>
            </a:r>
            <a:r>
              <a:rPr lang="en-IN" sz="2400">
                <a:solidFill>
                  <a:srgbClr val="000000"/>
                </a:solidFill>
                <a:latin typeface="Arial"/>
                <a:ea typeface="Arial"/>
                <a:cs typeface="Arial"/>
                <a:sym typeface="Arial"/>
              </a:rPr>
              <a:t>, v</a:t>
            </a:r>
            <a:r>
              <a:rPr baseline="-25000" lang="en-IN" sz="2400">
                <a:solidFill>
                  <a:srgbClr val="000000"/>
                </a:solidFill>
                <a:latin typeface="Arial"/>
                <a:ea typeface="Arial"/>
                <a:cs typeface="Arial"/>
                <a:sym typeface="Arial"/>
              </a:rPr>
              <a:t>1</a:t>
            </a:r>
            <a:r>
              <a:rPr lang="en-IN" sz="2400">
                <a:solidFill>
                  <a:srgbClr val="000000"/>
                </a:solidFill>
                <a:latin typeface="Arial"/>
                <a:ea typeface="Arial"/>
                <a:cs typeface="Arial"/>
                <a:sym typeface="Arial"/>
              </a:rPr>
              <a:t>, …, v</a:t>
            </a:r>
            <a:r>
              <a:rPr baseline="-25000" lang="en-IN" sz="2400">
                <a:solidFill>
                  <a:srgbClr val="000000"/>
                </a:solidFill>
                <a:latin typeface="Arial"/>
                <a:ea typeface="Arial"/>
                <a:cs typeface="Arial"/>
                <a:sym typeface="Arial"/>
              </a:rPr>
              <a:t>n-1</a:t>
            </a:r>
            <a:r>
              <a:rPr lang="en-IN" sz="2400">
                <a:solidFill>
                  <a:srgbClr val="000000"/>
                </a:solidFill>
                <a:latin typeface="Arial"/>
                <a:ea typeface="Arial"/>
                <a:cs typeface="Arial"/>
                <a:sym typeface="Arial"/>
              </a:rPr>
              <a:t> and edges e</a:t>
            </a:r>
            <a:r>
              <a:rPr baseline="-25000" lang="en-IN" sz="2400">
                <a:solidFill>
                  <a:srgbClr val="000000"/>
                </a:solidFill>
                <a:latin typeface="Arial"/>
                <a:ea typeface="Arial"/>
                <a:cs typeface="Arial"/>
                <a:sym typeface="Arial"/>
              </a:rPr>
              <a:t>0</a:t>
            </a:r>
            <a:r>
              <a:rPr lang="en-IN" sz="2400">
                <a:solidFill>
                  <a:srgbClr val="000000"/>
                </a:solidFill>
                <a:latin typeface="Arial"/>
                <a:ea typeface="Arial"/>
                <a:cs typeface="Arial"/>
                <a:sym typeface="Arial"/>
              </a:rPr>
              <a:t>, e</a:t>
            </a:r>
            <a:r>
              <a:rPr baseline="-25000" lang="en-IN" sz="2400">
                <a:solidFill>
                  <a:srgbClr val="000000"/>
                </a:solidFill>
                <a:latin typeface="Arial"/>
                <a:ea typeface="Arial"/>
                <a:cs typeface="Arial"/>
                <a:sym typeface="Arial"/>
              </a:rPr>
              <a:t>1</a:t>
            </a:r>
            <a:r>
              <a:rPr lang="en-IN" sz="2400">
                <a:solidFill>
                  <a:srgbClr val="000000"/>
                </a:solidFill>
                <a:latin typeface="Arial"/>
                <a:ea typeface="Arial"/>
                <a:cs typeface="Arial"/>
                <a:sym typeface="Arial"/>
              </a:rPr>
              <a:t>, …, e</a:t>
            </a:r>
            <a:r>
              <a:rPr baseline="-25000" lang="en-IN" sz="2400">
                <a:solidFill>
                  <a:srgbClr val="000000"/>
                </a:solidFill>
                <a:latin typeface="Arial"/>
                <a:ea typeface="Arial"/>
                <a:cs typeface="Arial"/>
                <a:sym typeface="Arial"/>
              </a:rPr>
              <a:t>n-1</a:t>
            </a:r>
            <a:r>
              <a:rPr lang="en-IN" sz="2400">
                <a:solidFill>
                  <a:srgbClr val="000000"/>
                </a:solidFill>
                <a:latin typeface="Arial"/>
                <a:ea typeface="Arial"/>
                <a:cs typeface="Arial"/>
                <a:sym typeface="Arial"/>
              </a:rPr>
              <a:t>, such that edge e</a:t>
            </a:r>
            <a:r>
              <a:rPr baseline="-25000" lang="en-IN" sz="2400">
                <a:solidFill>
                  <a:srgbClr val="000000"/>
                </a:solidFill>
                <a:latin typeface="Arial"/>
                <a:ea typeface="Arial"/>
                <a:cs typeface="Arial"/>
                <a:sym typeface="Arial"/>
              </a:rPr>
              <a:t>k</a:t>
            </a:r>
            <a:r>
              <a:rPr lang="en-IN" sz="2400">
                <a:solidFill>
                  <a:srgbClr val="000000"/>
                </a:solidFill>
                <a:latin typeface="Arial"/>
                <a:ea typeface="Arial"/>
                <a:cs typeface="Arial"/>
                <a:sym typeface="Arial"/>
              </a:rPr>
              <a:t> joins vertices v</a:t>
            </a:r>
            <a:r>
              <a:rPr baseline="-25000" lang="en-IN" sz="2400">
                <a:solidFill>
                  <a:srgbClr val="000000"/>
                </a:solidFill>
                <a:latin typeface="Arial"/>
                <a:ea typeface="Arial"/>
                <a:cs typeface="Arial"/>
                <a:sym typeface="Arial"/>
              </a:rPr>
              <a:t>k</a:t>
            </a:r>
            <a:r>
              <a:rPr lang="en-IN" sz="2400">
                <a:solidFill>
                  <a:srgbClr val="000000"/>
                </a:solidFill>
                <a:latin typeface="Arial"/>
                <a:ea typeface="Arial"/>
                <a:cs typeface="Arial"/>
                <a:sym typeface="Arial"/>
              </a:rPr>
              <a:t> and v</a:t>
            </a:r>
            <a:r>
              <a:rPr baseline="-25000" lang="en-IN" sz="2400">
                <a:solidFill>
                  <a:srgbClr val="000000"/>
                </a:solidFill>
                <a:latin typeface="Arial"/>
                <a:ea typeface="Arial"/>
                <a:cs typeface="Arial"/>
                <a:sym typeface="Arial"/>
              </a:rPr>
              <a:t>k+1 (mod n)</a:t>
            </a:r>
            <a:r>
              <a:rPr lang="en-IN" sz="2400">
                <a:solidFill>
                  <a:srgbClr val="000000"/>
                </a:solidFill>
                <a:latin typeface="Arial"/>
                <a:ea typeface="Arial"/>
                <a:cs typeface="Arial"/>
                <a:sym typeface="Arial"/>
              </a:rPr>
              <a:t>.</a:t>
            </a:r>
            <a:endParaRPr sz="1800"/>
          </a:p>
          <a:p>
            <a:pPr indent="0" lvl="0" marL="0" marR="0" rtl="0" algn="l">
              <a:lnSpc>
                <a:spcPct val="100000"/>
              </a:lnSpc>
              <a:spcBef>
                <a:spcPts val="0"/>
              </a:spcBef>
              <a:spcAft>
                <a:spcPts val="0"/>
              </a:spcAft>
              <a:buNone/>
            </a:pPr>
            <a:r>
              <a:t/>
            </a:r>
            <a:endParaRPr sz="1800"/>
          </a:p>
          <a:p>
            <a:pPr indent="0" lvl="0" marL="0" marR="0" rtl="0" algn="l">
              <a:lnSpc>
                <a:spcPct val="100000"/>
              </a:lnSpc>
              <a:spcBef>
                <a:spcPts val="0"/>
              </a:spcBef>
              <a:spcAft>
                <a:spcPts val="0"/>
              </a:spcAft>
              <a:buNone/>
            </a:pPr>
            <a:r>
              <a:rPr lang="en-IN" sz="2400">
                <a:solidFill>
                  <a:srgbClr val="000000"/>
                </a:solidFill>
                <a:latin typeface="Arial"/>
                <a:ea typeface="Arial"/>
                <a:cs typeface="Arial"/>
                <a:sym typeface="Arial"/>
              </a:rPr>
              <a:t>The cycle graph with n vertices is denoted as </a:t>
            </a:r>
            <a:r>
              <a:rPr b="1" lang="en-IN" sz="2400">
                <a:solidFill>
                  <a:srgbClr val="000000"/>
                </a:solidFill>
                <a:latin typeface="Arial"/>
                <a:ea typeface="Arial"/>
                <a:cs typeface="Arial"/>
                <a:sym typeface="Arial"/>
              </a:rPr>
              <a:t>C</a:t>
            </a:r>
            <a:r>
              <a:rPr b="1" baseline="-25000" lang="en-IN" sz="2400">
                <a:solidFill>
                  <a:srgbClr val="000000"/>
                </a:solidFill>
                <a:latin typeface="Arial"/>
                <a:ea typeface="Arial"/>
                <a:cs typeface="Arial"/>
                <a:sym typeface="Arial"/>
              </a:rPr>
              <a:t>n</a:t>
            </a:r>
            <a:r>
              <a:rPr lang="en-IN" sz="2400">
                <a:solidFill>
                  <a:srgbClr val="000000"/>
                </a:solidFill>
                <a:latin typeface="Arial"/>
                <a:ea typeface="Arial"/>
                <a:cs typeface="Arial"/>
                <a:sym typeface="Arial"/>
              </a:rPr>
              <a:t>.</a:t>
            </a:r>
            <a:endParaRPr sz="1800"/>
          </a:p>
          <a:p>
            <a:pPr indent="0" lvl="0" marL="0" marR="0" rtl="0" algn="l">
              <a:lnSpc>
                <a:spcPct val="100000"/>
              </a:lnSpc>
              <a:spcBef>
                <a:spcPts val="0"/>
              </a:spcBef>
              <a:spcAft>
                <a:spcPts val="0"/>
              </a:spcAft>
              <a:buNone/>
            </a:pPr>
            <a:r>
              <a:t/>
            </a:r>
            <a:endParaRPr sz="1800"/>
          </a:p>
          <a:p>
            <a:pPr indent="0" lvl="0" marL="0" marR="0" rtl="0" algn="l">
              <a:lnSpc>
                <a:spcPct val="100000"/>
              </a:lnSpc>
              <a:spcBef>
                <a:spcPts val="0"/>
              </a:spcBef>
              <a:spcAft>
                <a:spcPts val="0"/>
              </a:spcAft>
              <a:buNone/>
            </a:pPr>
            <a:r>
              <a:rPr lang="en-IN" sz="2400">
                <a:solidFill>
                  <a:srgbClr val="000000"/>
                </a:solidFill>
                <a:latin typeface="Arial"/>
                <a:ea typeface="Arial"/>
                <a:cs typeface="Arial"/>
                <a:sym typeface="Arial"/>
              </a:rPr>
              <a:t>Q: How many edges does a cycle graph </a:t>
            </a:r>
            <a:r>
              <a:rPr b="1" lang="en-IN" sz="2400">
                <a:solidFill>
                  <a:srgbClr val="000000"/>
                </a:solidFill>
                <a:latin typeface="Arial"/>
                <a:ea typeface="Arial"/>
                <a:cs typeface="Arial"/>
                <a:sym typeface="Arial"/>
              </a:rPr>
              <a:t>C</a:t>
            </a:r>
            <a:r>
              <a:rPr b="1" baseline="-25000" lang="en-IN" sz="2400">
                <a:solidFill>
                  <a:srgbClr val="000000"/>
                </a:solidFill>
                <a:latin typeface="Arial"/>
                <a:ea typeface="Arial"/>
                <a:cs typeface="Arial"/>
                <a:sym typeface="Arial"/>
              </a:rPr>
              <a:t>n</a:t>
            </a:r>
            <a:r>
              <a:rPr lang="en-IN" sz="2400">
                <a:solidFill>
                  <a:srgbClr val="000000"/>
                </a:solidFill>
                <a:latin typeface="Arial"/>
                <a:ea typeface="Arial"/>
                <a:cs typeface="Arial"/>
                <a:sym typeface="Arial"/>
              </a:rPr>
              <a:t> has?</a:t>
            </a:r>
            <a:endParaRPr sz="1800"/>
          </a:p>
        </p:txBody>
      </p:sp>
      <p:pic>
        <p:nvPicPr>
          <p:cNvPr id="590" name="Google Shape;590;p93"/>
          <p:cNvPicPr preferRelativeResize="0"/>
          <p:nvPr/>
        </p:nvPicPr>
        <p:blipFill rotWithShape="1">
          <a:blip r:embed="rId3">
            <a:alphaModFix/>
          </a:blip>
          <a:srcRect b="0" l="0" r="0" t="0"/>
          <a:stretch/>
        </p:blipFill>
        <p:spPr>
          <a:xfrm>
            <a:off x="445320" y="3438360"/>
            <a:ext cx="5761440" cy="2361240"/>
          </a:xfrm>
          <a:prstGeom prst="rect">
            <a:avLst/>
          </a:prstGeom>
          <a:noFill/>
          <a:ln>
            <a:noFill/>
          </a:ln>
        </p:spPr>
      </p:pic>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4" name="Shape 594"/>
        <p:cNvGrpSpPr/>
        <p:nvPr/>
      </p:nvGrpSpPr>
      <p:grpSpPr>
        <a:xfrm>
          <a:off x="0" y="0"/>
          <a:ext cx="0" cy="0"/>
          <a:chOff x="0" y="0"/>
          <a:chExt cx="0" cy="0"/>
        </a:xfrm>
      </p:grpSpPr>
      <p:sp>
        <p:nvSpPr>
          <p:cNvPr id="595" name="Google Shape;595;p94"/>
          <p:cNvSpPr/>
          <p:nvPr/>
        </p:nvSpPr>
        <p:spPr>
          <a:xfrm>
            <a:off x="271080" y="271080"/>
            <a:ext cx="8596440" cy="366012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None/>
            </a:pPr>
            <a:r>
              <a:rPr b="1" lang="en-IN" sz="2400">
                <a:solidFill>
                  <a:srgbClr val="000000"/>
                </a:solidFill>
                <a:latin typeface="Arial"/>
                <a:ea typeface="Arial"/>
                <a:cs typeface="Arial"/>
                <a:sym typeface="Arial"/>
              </a:rPr>
              <a:t>Special Graphs:</a:t>
            </a:r>
            <a:endParaRPr sz="1800"/>
          </a:p>
          <a:p>
            <a:pPr indent="0" lvl="0" marL="0" marR="0" rtl="0" algn="l">
              <a:lnSpc>
                <a:spcPct val="100000"/>
              </a:lnSpc>
              <a:spcBef>
                <a:spcPts val="0"/>
              </a:spcBef>
              <a:spcAft>
                <a:spcPts val="0"/>
              </a:spcAft>
              <a:buNone/>
            </a:pPr>
            <a:r>
              <a:rPr lang="en-IN" sz="2400">
                <a:solidFill>
                  <a:srgbClr val="000000"/>
                </a:solidFill>
                <a:latin typeface="Arial"/>
                <a:ea typeface="Arial"/>
                <a:cs typeface="Arial"/>
                <a:sym typeface="Arial"/>
              </a:rPr>
              <a:t>A </a:t>
            </a:r>
            <a:r>
              <a:rPr b="1" lang="en-IN" sz="2400">
                <a:solidFill>
                  <a:srgbClr val="000000"/>
                </a:solidFill>
                <a:latin typeface="Arial"/>
                <a:ea typeface="Arial"/>
                <a:cs typeface="Arial"/>
                <a:sym typeface="Arial"/>
              </a:rPr>
              <a:t>Wheel Graph</a:t>
            </a:r>
            <a:r>
              <a:rPr lang="en-IN" sz="2400">
                <a:solidFill>
                  <a:srgbClr val="000000"/>
                </a:solidFill>
                <a:latin typeface="Arial"/>
                <a:ea typeface="Arial"/>
                <a:cs typeface="Arial"/>
                <a:sym typeface="Arial"/>
              </a:rPr>
              <a:t> has a </a:t>
            </a:r>
            <a:r>
              <a:rPr b="1" lang="en-IN" sz="2400">
                <a:solidFill>
                  <a:srgbClr val="000000"/>
                </a:solidFill>
                <a:latin typeface="Arial"/>
                <a:ea typeface="Arial"/>
                <a:cs typeface="Arial"/>
                <a:sym typeface="Arial"/>
              </a:rPr>
              <a:t>hub vertex</a:t>
            </a:r>
            <a:r>
              <a:rPr lang="en-IN" sz="2400">
                <a:solidFill>
                  <a:srgbClr val="000000"/>
                </a:solidFill>
                <a:latin typeface="Arial"/>
                <a:ea typeface="Arial"/>
                <a:cs typeface="Arial"/>
                <a:sym typeface="Arial"/>
              </a:rPr>
              <a:t> joined to every other vertex and a cycle through all the other vertices.</a:t>
            </a:r>
            <a:endParaRPr sz="1800"/>
          </a:p>
          <a:p>
            <a:pPr indent="0" lvl="0" marL="0" marR="0" rtl="0" algn="l">
              <a:lnSpc>
                <a:spcPct val="100000"/>
              </a:lnSpc>
              <a:spcBef>
                <a:spcPts val="0"/>
              </a:spcBef>
              <a:spcAft>
                <a:spcPts val="0"/>
              </a:spcAft>
              <a:buNone/>
            </a:pPr>
            <a:r>
              <a:t/>
            </a:r>
            <a:endParaRPr sz="1800"/>
          </a:p>
          <a:p>
            <a:pPr indent="0" lvl="0" marL="0" marR="0" rtl="0" algn="l">
              <a:lnSpc>
                <a:spcPct val="100000"/>
              </a:lnSpc>
              <a:spcBef>
                <a:spcPts val="0"/>
              </a:spcBef>
              <a:spcAft>
                <a:spcPts val="0"/>
              </a:spcAft>
              <a:buNone/>
            </a:pPr>
            <a:r>
              <a:rPr lang="en-IN" sz="2400">
                <a:solidFill>
                  <a:srgbClr val="000000"/>
                </a:solidFill>
                <a:latin typeface="Arial"/>
                <a:ea typeface="Arial"/>
                <a:cs typeface="Arial"/>
                <a:sym typeface="Arial"/>
              </a:rPr>
              <a:t>The wheel graph whose rim is an n-cycle is denoted as </a:t>
            </a:r>
            <a:r>
              <a:rPr b="1" lang="en-IN" sz="2400">
                <a:solidFill>
                  <a:srgbClr val="000000"/>
                </a:solidFill>
                <a:latin typeface="Arial"/>
                <a:ea typeface="Arial"/>
                <a:cs typeface="Arial"/>
                <a:sym typeface="Arial"/>
              </a:rPr>
              <a:t>W</a:t>
            </a:r>
            <a:r>
              <a:rPr b="1" baseline="-25000" lang="en-IN" sz="2400">
                <a:solidFill>
                  <a:srgbClr val="000000"/>
                </a:solidFill>
                <a:latin typeface="Arial"/>
                <a:ea typeface="Arial"/>
                <a:cs typeface="Arial"/>
                <a:sym typeface="Arial"/>
              </a:rPr>
              <a:t>n</a:t>
            </a:r>
            <a:r>
              <a:rPr lang="en-IN" sz="2400">
                <a:solidFill>
                  <a:srgbClr val="000000"/>
                </a:solidFill>
                <a:latin typeface="Arial"/>
                <a:ea typeface="Arial"/>
                <a:cs typeface="Arial"/>
                <a:sym typeface="Arial"/>
              </a:rPr>
              <a:t>.</a:t>
            </a:r>
            <a:endParaRPr sz="1800"/>
          </a:p>
          <a:p>
            <a:pPr indent="0" lvl="0" marL="0" marR="0" rtl="0" algn="l">
              <a:lnSpc>
                <a:spcPct val="100000"/>
              </a:lnSpc>
              <a:spcBef>
                <a:spcPts val="0"/>
              </a:spcBef>
              <a:spcAft>
                <a:spcPts val="0"/>
              </a:spcAft>
              <a:buNone/>
            </a:pPr>
            <a:r>
              <a:t/>
            </a:r>
            <a:endParaRPr sz="1800"/>
          </a:p>
          <a:p>
            <a:pPr indent="0" lvl="0" marL="0" marR="0" rtl="0" algn="l">
              <a:lnSpc>
                <a:spcPct val="100000"/>
              </a:lnSpc>
              <a:spcBef>
                <a:spcPts val="0"/>
              </a:spcBef>
              <a:spcAft>
                <a:spcPts val="0"/>
              </a:spcAft>
              <a:buNone/>
            </a:pPr>
            <a:r>
              <a:rPr lang="en-IN" sz="2400">
                <a:solidFill>
                  <a:srgbClr val="000000"/>
                </a:solidFill>
                <a:latin typeface="Arial"/>
                <a:ea typeface="Arial"/>
                <a:cs typeface="Arial"/>
                <a:sym typeface="Arial"/>
              </a:rPr>
              <a:t>Q: How many edges does a wheel graph </a:t>
            </a:r>
            <a:r>
              <a:rPr b="1" lang="en-IN" sz="2400">
                <a:solidFill>
                  <a:srgbClr val="000000"/>
                </a:solidFill>
                <a:latin typeface="Arial"/>
                <a:ea typeface="Arial"/>
                <a:cs typeface="Arial"/>
                <a:sym typeface="Arial"/>
              </a:rPr>
              <a:t>W</a:t>
            </a:r>
            <a:r>
              <a:rPr b="1" baseline="-25000" lang="en-IN" sz="2400">
                <a:solidFill>
                  <a:srgbClr val="000000"/>
                </a:solidFill>
                <a:latin typeface="Arial"/>
                <a:ea typeface="Arial"/>
                <a:cs typeface="Arial"/>
                <a:sym typeface="Arial"/>
              </a:rPr>
              <a:t>n</a:t>
            </a:r>
            <a:r>
              <a:rPr lang="en-IN" sz="2400">
                <a:solidFill>
                  <a:srgbClr val="000000"/>
                </a:solidFill>
                <a:latin typeface="Arial"/>
                <a:ea typeface="Arial"/>
                <a:cs typeface="Arial"/>
                <a:sym typeface="Arial"/>
              </a:rPr>
              <a:t> has?</a:t>
            </a:r>
            <a:endParaRPr sz="1800"/>
          </a:p>
        </p:txBody>
      </p:sp>
      <p:pic>
        <p:nvPicPr>
          <p:cNvPr id="596" name="Google Shape;596;p94"/>
          <p:cNvPicPr preferRelativeResize="0"/>
          <p:nvPr/>
        </p:nvPicPr>
        <p:blipFill rotWithShape="1">
          <a:blip r:embed="rId3">
            <a:alphaModFix/>
          </a:blip>
          <a:srcRect b="0" l="0" r="0" t="0"/>
          <a:stretch/>
        </p:blipFill>
        <p:spPr>
          <a:xfrm>
            <a:off x="418680" y="3478320"/>
            <a:ext cx="5761440" cy="2361240"/>
          </a:xfrm>
          <a:prstGeom prst="rect">
            <a:avLst/>
          </a:prstGeom>
          <a:noFill/>
          <a:ln>
            <a:noFill/>
          </a:ln>
        </p:spPr>
      </p:pic>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0" name="Shape 600"/>
        <p:cNvGrpSpPr/>
        <p:nvPr/>
      </p:nvGrpSpPr>
      <p:grpSpPr>
        <a:xfrm>
          <a:off x="0" y="0"/>
          <a:ext cx="0" cy="0"/>
          <a:chOff x="0" y="0"/>
          <a:chExt cx="0" cy="0"/>
        </a:xfrm>
      </p:grpSpPr>
      <p:sp>
        <p:nvSpPr>
          <p:cNvPr id="601" name="Google Shape;601;p95"/>
          <p:cNvSpPr/>
          <p:nvPr/>
        </p:nvSpPr>
        <p:spPr>
          <a:xfrm>
            <a:off x="271080" y="271080"/>
            <a:ext cx="8596440" cy="380304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None/>
            </a:pPr>
            <a:r>
              <a:rPr b="1" lang="en-IN" sz="2400">
                <a:solidFill>
                  <a:srgbClr val="000000"/>
                </a:solidFill>
                <a:latin typeface="Arial"/>
                <a:ea typeface="Arial"/>
                <a:cs typeface="Arial"/>
                <a:sym typeface="Arial"/>
              </a:rPr>
              <a:t>Special Graphs:</a:t>
            </a:r>
            <a:endParaRPr sz="1800"/>
          </a:p>
          <a:p>
            <a:pPr indent="0" lvl="0" marL="0" marR="0" rtl="0" algn="l">
              <a:lnSpc>
                <a:spcPct val="100000"/>
              </a:lnSpc>
              <a:spcBef>
                <a:spcPts val="0"/>
              </a:spcBef>
              <a:spcAft>
                <a:spcPts val="0"/>
              </a:spcAft>
              <a:buNone/>
            </a:pPr>
            <a:r>
              <a:rPr lang="en-IN" sz="2400">
                <a:solidFill>
                  <a:srgbClr val="000000"/>
                </a:solidFill>
                <a:latin typeface="Arial"/>
                <a:ea typeface="Arial"/>
                <a:cs typeface="Arial"/>
                <a:sym typeface="Arial"/>
              </a:rPr>
              <a:t>A </a:t>
            </a:r>
            <a:r>
              <a:rPr b="1" lang="en-IN" sz="2400">
                <a:solidFill>
                  <a:srgbClr val="000000"/>
                </a:solidFill>
                <a:latin typeface="Arial"/>
                <a:ea typeface="Arial"/>
                <a:cs typeface="Arial"/>
                <a:sym typeface="Arial"/>
              </a:rPr>
              <a:t>bouquet</a:t>
            </a:r>
            <a:r>
              <a:rPr lang="en-IN" sz="2400">
                <a:solidFill>
                  <a:srgbClr val="000000"/>
                </a:solidFill>
                <a:latin typeface="Arial"/>
                <a:ea typeface="Arial"/>
                <a:cs typeface="Arial"/>
                <a:sym typeface="Arial"/>
              </a:rPr>
              <a:t> is a graph with only one vertex.</a:t>
            </a:r>
            <a:endParaRPr sz="1800"/>
          </a:p>
          <a:p>
            <a:pPr indent="0" lvl="0" marL="0" marR="0" rtl="0" algn="l">
              <a:lnSpc>
                <a:spcPct val="100000"/>
              </a:lnSpc>
              <a:spcBef>
                <a:spcPts val="0"/>
              </a:spcBef>
              <a:spcAft>
                <a:spcPts val="0"/>
              </a:spcAft>
              <a:buNone/>
            </a:pPr>
            <a:r>
              <a:t/>
            </a:r>
            <a:endParaRPr sz="1800"/>
          </a:p>
          <a:p>
            <a:pPr indent="0" lvl="0" marL="0" marR="0" rtl="0" algn="l">
              <a:lnSpc>
                <a:spcPct val="100000"/>
              </a:lnSpc>
              <a:spcBef>
                <a:spcPts val="0"/>
              </a:spcBef>
              <a:spcAft>
                <a:spcPts val="0"/>
              </a:spcAft>
              <a:buNone/>
            </a:pPr>
            <a:r>
              <a:rPr lang="en-IN" sz="2400">
                <a:solidFill>
                  <a:srgbClr val="000000"/>
                </a:solidFill>
                <a:latin typeface="Arial"/>
                <a:ea typeface="Arial"/>
                <a:cs typeface="Arial"/>
                <a:sym typeface="Arial"/>
              </a:rPr>
              <a:t>The </a:t>
            </a:r>
            <a:r>
              <a:rPr b="1" lang="en-IN" sz="2400">
                <a:solidFill>
                  <a:srgbClr val="000000"/>
                </a:solidFill>
                <a:latin typeface="Arial"/>
                <a:ea typeface="Arial"/>
                <a:cs typeface="Arial"/>
                <a:sym typeface="Arial"/>
              </a:rPr>
              <a:t>bouquet</a:t>
            </a:r>
            <a:r>
              <a:rPr lang="en-IN" sz="2400">
                <a:solidFill>
                  <a:srgbClr val="000000"/>
                </a:solidFill>
                <a:latin typeface="Arial"/>
                <a:ea typeface="Arial"/>
                <a:cs typeface="Arial"/>
                <a:sym typeface="Arial"/>
              </a:rPr>
              <a:t> on n edges is denoted by </a:t>
            </a:r>
            <a:r>
              <a:rPr b="1" lang="en-IN" sz="2400">
                <a:solidFill>
                  <a:srgbClr val="000000"/>
                </a:solidFill>
                <a:latin typeface="Arial"/>
                <a:ea typeface="Arial"/>
                <a:cs typeface="Arial"/>
                <a:sym typeface="Arial"/>
              </a:rPr>
              <a:t>B</a:t>
            </a:r>
            <a:r>
              <a:rPr b="1" baseline="-25000" lang="en-IN" sz="2400">
                <a:solidFill>
                  <a:srgbClr val="000000"/>
                </a:solidFill>
                <a:latin typeface="Arial"/>
                <a:ea typeface="Arial"/>
                <a:cs typeface="Arial"/>
                <a:sym typeface="Arial"/>
              </a:rPr>
              <a:t>n</a:t>
            </a:r>
            <a:r>
              <a:rPr lang="en-IN" sz="2400">
                <a:solidFill>
                  <a:srgbClr val="000000"/>
                </a:solidFill>
                <a:latin typeface="Arial"/>
                <a:ea typeface="Arial"/>
                <a:cs typeface="Arial"/>
                <a:sym typeface="Arial"/>
              </a:rPr>
              <a:t>.</a:t>
            </a:r>
            <a:endParaRPr sz="1800"/>
          </a:p>
        </p:txBody>
      </p:sp>
      <p:pic>
        <p:nvPicPr>
          <p:cNvPr id="602" name="Google Shape;602;p95"/>
          <p:cNvPicPr preferRelativeResize="0"/>
          <p:nvPr/>
        </p:nvPicPr>
        <p:blipFill rotWithShape="1">
          <a:blip r:embed="rId3">
            <a:alphaModFix/>
          </a:blip>
          <a:srcRect b="0" l="0" r="0" t="0"/>
          <a:stretch/>
        </p:blipFill>
        <p:spPr>
          <a:xfrm>
            <a:off x="863640" y="2781360"/>
            <a:ext cx="2831400" cy="2246760"/>
          </a:xfrm>
          <a:prstGeom prst="rect">
            <a:avLst/>
          </a:prstGeom>
          <a:noFill/>
          <a:ln>
            <a:noFill/>
          </a:ln>
        </p:spPr>
      </p:pic>
    </p:spTree>
  </p:cSld>
  <p:clrMapOvr>
    <a:masterClrMapping/>
  </p:clrMapOvr>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6" name="Shape 606"/>
        <p:cNvGrpSpPr/>
        <p:nvPr/>
      </p:nvGrpSpPr>
      <p:grpSpPr>
        <a:xfrm>
          <a:off x="0" y="0"/>
          <a:ext cx="0" cy="0"/>
          <a:chOff x="0" y="0"/>
          <a:chExt cx="0" cy="0"/>
        </a:xfrm>
      </p:grpSpPr>
      <p:sp>
        <p:nvSpPr>
          <p:cNvPr id="607" name="Google Shape;607;p96"/>
          <p:cNvSpPr/>
          <p:nvPr/>
        </p:nvSpPr>
        <p:spPr>
          <a:xfrm>
            <a:off x="271080" y="271080"/>
            <a:ext cx="8596440" cy="208152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None/>
            </a:pPr>
            <a:r>
              <a:rPr b="1" lang="en-IN" sz="2400">
                <a:solidFill>
                  <a:srgbClr val="000000"/>
                </a:solidFill>
                <a:latin typeface="Arial"/>
                <a:ea typeface="Arial"/>
                <a:cs typeface="Arial"/>
                <a:sym typeface="Arial"/>
              </a:rPr>
              <a:t>Special Graphs:</a:t>
            </a:r>
            <a:endParaRPr sz="1800"/>
          </a:p>
          <a:p>
            <a:pPr indent="0" lvl="0" marL="0" marR="0" rtl="0" algn="l">
              <a:lnSpc>
                <a:spcPct val="100000"/>
              </a:lnSpc>
              <a:spcBef>
                <a:spcPts val="0"/>
              </a:spcBef>
              <a:spcAft>
                <a:spcPts val="0"/>
              </a:spcAft>
              <a:buNone/>
            </a:pPr>
            <a:r>
              <a:rPr lang="en-IN" sz="2400">
                <a:solidFill>
                  <a:srgbClr val="000000"/>
                </a:solidFill>
                <a:latin typeface="Arial"/>
                <a:ea typeface="Arial"/>
                <a:cs typeface="Arial"/>
                <a:sym typeface="Arial"/>
              </a:rPr>
              <a:t>The </a:t>
            </a:r>
            <a:r>
              <a:rPr b="1" lang="en-IN" sz="2400">
                <a:solidFill>
                  <a:srgbClr val="000000"/>
                </a:solidFill>
                <a:latin typeface="Arial"/>
                <a:ea typeface="Arial"/>
                <a:cs typeface="Arial"/>
                <a:sym typeface="Arial"/>
              </a:rPr>
              <a:t>cube graph</a:t>
            </a:r>
            <a:r>
              <a:rPr lang="en-IN" sz="2400">
                <a:solidFill>
                  <a:srgbClr val="000000"/>
                </a:solidFill>
                <a:latin typeface="Arial"/>
                <a:ea typeface="Arial"/>
                <a:cs typeface="Arial"/>
                <a:sym typeface="Arial"/>
              </a:rPr>
              <a:t> of dimension n, denoted by </a:t>
            </a:r>
            <a:r>
              <a:rPr b="1" lang="en-IN" sz="2400">
                <a:solidFill>
                  <a:srgbClr val="000000"/>
                </a:solidFill>
                <a:latin typeface="Arial"/>
                <a:ea typeface="Arial"/>
                <a:cs typeface="Arial"/>
                <a:sym typeface="Arial"/>
              </a:rPr>
              <a:t>Q</a:t>
            </a:r>
            <a:r>
              <a:rPr b="1" baseline="-25000" lang="en-IN" sz="2400">
                <a:solidFill>
                  <a:srgbClr val="000000"/>
                </a:solidFill>
                <a:latin typeface="Arial"/>
                <a:ea typeface="Arial"/>
                <a:cs typeface="Arial"/>
                <a:sym typeface="Arial"/>
              </a:rPr>
              <a:t>n</a:t>
            </a:r>
            <a:r>
              <a:rPr lang="en-IN" sz="2400">
                <a:solidFill>
                  <a:srgbClr val="000000"/>
                </a:solidFill>
                <a:latin typeface="Arial"/>
                <a:ea typeface="Arial"/>
                <a:cs typeface="Arial"/>
                <a:sym typeface="Arial"/>
              </a:rPr>
              <a:t>, is an n-dimensional cube where each corner is a vertex and each edge of the figure is an edge of the graph.</a:t>
            </a:r>
            <a:endParaRPr sz="1800"/>
          </a:p>
        </p:txBody>
      </p:sp>
      <p:pic>
        <p:nvPicPr>
          <p:cNvPr id="608" name="Google Shape;608;p96"/>
          <p:cNvPicPr preferRelativeResize="0"/>
          <p:nvPr/>
        </p:nvPicPr>
        <p:blipFill rotWithShape="1">
          <a:blip r:embed="rId3">
            <a:alphaModFix/>
          </a:blip>
          <a:srcRect b="0" l="0" r="0" t="0"/>
          <a:stretch/>
        </p:blipFill>
        <p:spPr>
          <a:xfrm>
            <a:off x="612000" y="2736720"/>
            <a:ext cx="7381440" cy="2615040"/>
          </a:xfrm>
          <a:prstGeom prst="rect">
            <a:avLst/>
          </a:prstGeom>
          <a:noFill/>
          <a:ln>
            <a:noFill/>
          </a:ln>
        </p:spPr>
      </p:pic>
    </p:spTree>
  </p:cSld>
  <p:clrMapOvr>
    <a:masterClrMapping/>
  </p:clrMapOvr>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2" name="Shape 612"/>
        <p:cNvGrpSpPr/>
        <p:nvPr/>
      </p:nvGrpSpPr>
      <p:grpSpPr>
        <a:xfrm>
          <a:off x="0" y="0"/>
          <a:ext cx="0" cy="0"/>
          <a:chOff x="0" y="0"/>
          <a:chExt cx="0" cy="0"/>
        </a:xfrm>
      </p:grpSpPr>
      <p:sp>
        <p:nvSpPr>
          <p:cNvPr id="613" name="Google Shape;613;p97"/>
          <p:cNvSpPr/>
          <p:nvPr/>
        </p:nvSpPr>
        <p:spPr>
          <a:xfrm>
            <a:off x="271080" y="271080"/>
            <a:ext cx="8596440" cy="592848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None/>
            </a:pPr>
            <a:r>
              <a:rPr b="1" lang="en-IN" sz="2400">
                <a:solidFill>
                  <a:srgbClr val="000000"/>
                </a:solidFill>
                <a:latin typeface="Arial"/>
                <a:ea typeface="Arial"/>
                <a:cs typeface="Arial"/>
                <a:sym typeface="Arial"/>
              </a:rPr>
              <a:t>Regular Graphs:</a:t>
            </a:r>
            <a:endParaRPr sz="1800"/>
          </a:p>
          <a:p>
            <a:pPr indent="0" lvl="0" marL="0" marR="0" rtl="0" algn="l">
              <a:lnSpc>
                <a:spcPct val="100000"/>
              </a:lnSpc>
              <a:spcBef>
                <a:spcPts val="0"/>
              </a:spcBef>
              <a:spcAft>
                <a:spcPts val="0"/>
              </a:spcAft>
              <a:buNone/>
            </a:pPr>
            <a:r>
              <a:rPr lang="en-IN" sz="2400">
                <a:solidFill>
                  <a:srgbClr val="000000"/>
                </a:solidFill>
                <a:latin typeface="Arial"/>
                <a:ea typeface="Arial"/>
                <a:cs typeface="Arial"/>
                <a:sym typeface="Arial"/>
              </a:rPr>
              <a:t>A graph (not just a simple graph) is </a:t>
            </a:r>
            <a:r>
              <a:rPr b="1" lang="en-IN" sz="2400">
                <a:solidFill>
                  <a:srgbClr val="000000"/>
                </a:solidFill>
                <a:latin typeface="Arial"/>
                <a:ea typeface="Arial"/>
                <a:cs typeface="Arial"/>
                <a:sym typeface="Arial"/>
              </a:rPr>
              <a:t>regular</a:t>
            </a:r>
            <a:r>
              <a:rPr lang="en-IN" sz="2400">
                <a:solidFill>
                  <a:srgbClr val="000000"/>
                </a:solidFill>
                <a:latin typeface="Arial"/>
                <a:ea typeface="Arial"/>
                <a:cs typeface="Arial"/>
                <a:sym typeface="Arial"/>
              </a:rPr>
              <a:t> if every vertex has the same degree.</a:t>
            </a:r>
            <a:endParaRPr sz="1800"/>
          </a:p>
          <a:p>
            <a:pPr indent="0" lvl="0" marL="0" marR="0" rtl="0" algn="l">
              <a:lnSpc>
                <a:spcPct val="100000"/>
              </a:lnSpc>
              <a:spcBef>
                <a:spcPts val="0"/>
              </a:spcBef>
              <a:spcAft>
                <a:spcPts val="0"/>
              </a:spcAft>
              <a:buNone/>
            </a:pPr>
            <a:r>
              <a:t/>
            </a:r>
            <a:endParaRPr sz="1800"/>
          </a:p>
          <a:p>
            <a:pPr indent="0" lvl="0" marL="0" marR="0" rtl="0" algn="l">
              <a:lnSpc>
                <a:spcPct val="115000"/>
              </a:lnSpc>
              <a:spcBef>
                <a:spcPts val="0"/>
              </a:spcBef>
              <a:spcAft>
                <a:spcPts val="0"/>
              </a:spcAft>
              <a:buNone/>
            </a:pPr>
            <a:r>
              <a:rPr lang="en-IN" sz="2400">
                <a:solidFill>
                  <a:srgbClr val="000000"/>
                </a:solidFill>
                <a:latin typeface="Arial"/>
                <a:ea typeface="Arial"/>
                <a:cs typeface="Arial"/>
                <a:sym typeface="Arial"/>
              </a:rPr>
              <a:t>Are the following graphs are regular?</a:t>
            </a:r>
            <a:endParaRPr sz="1800"/>
          </a:p>
          <a:p>
            <a:pPr indent="-152400" lvl="0" marL="0" marR="0" rtl="0" algn="l">
              <a:lnSpc>
                <a:spcPct val="115000"/>
              </a:lnSpc>
              <a:spcBef>
                <a:spcPts val="0"/>
              </a:spcBef>
              <a:spcAft>
                <a:spcPts val="0"/>
              </a:spcAft>
              <a:buClr>
                <a:srgbClr val="000000"/>
              </a:buClr>
              <a:buSzPts val="2400"/>
              <a:buFont typeface="Arial"/>
              <a:buChar char="❏"/>
            </a:pPr>
            <a:r>
              <a:rPr lang="en-IN" sz="2400">
                <a:solidFill>
                  <a:srgbClr val="000000"/>
                </a:solidFill>
                <a:latin typeface="Arial"/>
                <a:ea typeface="Arial"/>
                <a:cs typeface="Arial"/>
                <a:sym typeface="Arial"/>
              </a:rPr>
              <a:t>A simple graph</a:t>
            </a:r>
            <a:endParaRPr sz="1800"/>
          </a:p>
          <a:p>
            <a:pPr indent="-152400" lvl="0" marL="0" marR="0" rtl="0" algn="l">
              <a:lnSpc>
                <a:spcPct val="115000"/>
              </a:lnSpc>
              <a:spcBef>
                <a:spcPts val="0"/>
              </a:spcBef>
              <a:spcAft>
                <a:spcPts val="0"/>
              </a:spcAft>
              <a:buClr>
                <a:srgbClr val="000000"/>
              </a:buClr>
              <a:buSzPts val="2400"/>
              <a:buFont typeface="Arial"/>
              <a:buChar char="❏"/>
            </a:pPr>
            <a:r>
              <a:rPr lang="en-IN" sz="2400">
                <a:solidFill>
                  <a:srgbClr val="000000"/>
                </a:solidFill>
                <a:latin typeface="Arial"/>
                <a:ea typeface="Arial"/>
                <a:cs typeface="Arial"/>
                <a:sym typeface="Arial"/>
              </a:rPr>
              <a:t>A complete graph K</a:t>
            </a:r>
            <a:r>
              <a:rPr baseline="-25000" lang="en-IN" sz="2400">
                <a:solidFill>
                  <a:srgbClr val="000000"/>
                </a:solidFill>
                <a:latin typeface="Arial"/>
                <a:ea typeface="Arial"/>
                <a:cs typeface="Arial"/>
                <a:sym typeface="Arial"/>
              </a:rPr>
              <a:t>n</a:t>
            </a:r>
            <a:endParaRPr sz="1800"/>
          </a:p>
          <a:p>
            <a:pPr indent="-152400" lvl="0" marL="0" marR="0" rtl="0" algn="l">
              <a:lnSpc>
                <a:spcPct val="115000"/>
              </a:lnSpc>
              <a:spcBef>
                <a:spcPts val="0"/>
              </a:spcBef>
              <a:spcAft>
                <a:spcPts val="0"/>
              </a:spcAft>
              <a:buClr>
                <a:srgbClr val="000000"/>
              </a:buClr>
              <a:buSzPts val="2400"/>
              <a:buFont typeface="Arial"/>
              <a:buChar char="❏"/>
            </a:pPr>
            <a:r>
              <a:rPr lang="en-IN" sz="2400">
                <a:solidFill>
                  <a:srgbClr val="000000"/>
                </a:solidFill>
                <a:latin typeface="Arial"/>
                <a:ea typeface="Arial"/>
                <a:cs typeface="Arial"/>
                <a:sym typeface="Arial"/>
              </a:rPr>
              <a:t>A path graph P</a:t>
            </a:r>
            <a:r>
              <a:rPr baseline="-25000" lang="en-IN" sz="2400">
                <a:solidFill>
                  <a:srgbClr val="000000"/>
                </a:solidFill>
                <a:latin typeface="Arial"/>
                <a:ea typeface="Arial"/>
                <a:cs typeface="Arial"/>
                <a:sym typeface="Arial"/>
              </a:rPr>
              <a:t>n</a:t>
            </a:r>
            <a:endParaRPr sz="1800"/>
          </a:p>
          <a:p>
            <a:pPr indent="-152400" lvl="0" marL="0" marR="0" rtl="0" algn="l">
              <a:lnSpc>
                <a:spcPct val="115000"/>
              </a:lnSpc>
              <a:spcBef>
                <a:spcPts val="0"/>
              </a:spcBef>
              <a:spcAft>
                <a:spcPts val="0"/>
              </a:spcAft>
              <a:buClr>
                <a:srgbClr val="000000"/>
              </a:buClr>
              <a:buSzPts val="2400"/>
              <a:buFont typeface="Arial"/>
              <a:buChar char="❏"/>
            </a:pPr>
            <a:r>
              <a:rPr lang="en-IN" sz="2400">
                <a:solidFill>
                  <a:srgbClr val="000000"/>
                </a:solidFill>
                <a:latin typeface="Arial"/>
                <a:ea typeface="Arial"/>
                <a:cs typeface="Arial"/>
                <a:sym typeface="Arial"/>
              </a:rPr>
              <a:t>A cycle graph C</a:t>
            </a:r>
            <a:r>
              <a:rPr baseline="-25000" lang="en-IN" sz="2400">
                <a:solidFill>
                  <a:srgbClr val="000000"/>
                </a:solidFill>
                <a:latin typeface="Arial"/>
                <a:ea typeface="Arial"/>
                <a:cs typeface="Arial"/>
                <a:sym typeface="Arial"/>
              </a:rPr>
              <a:t>n</a:t>
            </a:r>
            <a:endParaRPr sz="1800"/>
          </a:p>
          <a:p>
            <a:pPr indent="-152400" lvl="0" marL="0" marR="0" rtl="0" algn="l">
              <a:lnSpc>
                <a:spcPct val="115000"/>
              </a:lnSpc>
              <a:spcBef>
                <a:spcPts val="0"/>
              </a:spcBef>
              <a:spcAft>
                <a:spcPts val="0"/>
              </a:spcAft>
              <a:buClr>
                <a:srgbClr val="000000"/>
              </a:buClr>
              <a:buSzPts val="2400"/>
              <a:buFont typeface="Arial"/>
              <a:buChar char="❏"/>
            </a:pPr>
            <a:r>
              <a:rPr lang="en-IN" sz="2400">
                <a:solidFill>
                  <a:srgbClr val="000000"/>
                </a:solidFill>
                <a:latin typeface="Arial"/>
                <a:ea typeface="Arial"/>
                <a:cs typeface="Arial"/>
                <a:sym typeface="Arial"/>
              </a:rPr>
              <a:t>A cube graph Q</a:t>
            </a:r>
            <a:r>
              <a:rPr baseline="-25000" lang="en-IN" sz="2400">
                <a:solidFill>
                  <a:srgbClr val="000000"/>
                </a:solidFill>
                <a:latin typeface="Arial"/>
                <a:ea typeface="Arial"/>
                <a:cs typeface="Arial"/>
                <a:sym typeface="Arial"/>
              </a:rPr>
              <a:t>n</a:t>
            </a:r>
            <a:endParaRPr sz="1800"/>
          </a:p>
          <a:p>
            <a:pPr indent="-152400" lvl="0" marL="0" marR="0" rtl="0" algn="l">
              <a:lnSpc>
                <a:spcPct val="115000"/>
              </a:lnSpc>
              <a:spcBef>
                <a:spcPts val="0"/>
              </a:spcBef>
              <a:spcAft>
                <a:spcPts val="0"/>
              </a:spcAft>
              <a:buClr>
                <a:srgbClr val="000000"/>
              </a:buClr>
              <a:buSzPts val="2400"/>
              <a:buFont typeface="Arial"/>
              <a:buChar char="❏"/>
            </a:pPr>
            <a:r>
              <a:rPr lang="en-IN" sz="2400">
                <a:solidFill>
                  <a:srgbClr val="000000"/>
                </a:solidFill>
                <a:latin typeface="Arial"/>
                <a:ea typeface="Arial"/>
                <a:cs typeface="Arial"/>
                <a:sym typeface="Arial"/>
              </a:rPr>
              <a:t>A bouquet graph B</a:t>
            </a:r>
            <a:r>
              <a:rPr baseline="-25000" lang="en-IN" sz="2400">
                <a:solidFill>
                  <a:srgbClr val="000000"/>
                </a:solidFill>
                <a:latin typeface="Arial"/>
                <a:ea typeface="Arial"/>
                <a:cs typeface="Arial"/>
                <a:sym typeface="Arial"/>
              </a:rPr>
              <a:t>n</a:t>
            </a:r>
            <a:endParaRPr sz="1800"/>
          </a:p>
          <a:p>
            <a:pPr indent="-152400" lvl="0" marL="0" marR="0" rtl="0" algn="l">
              <a:lnSpc>
                <a:spcPct val="115000"/>
              </a:lnSpc>
              <a:spcBef>
                <a:spcPts val="0"/>
              </a:spcBef>
              <a:spcAft>
                <a:spcPts val="0"/>
              </a:spcAft>
              <a:buClr>
                <a:srgbClr val="000000"/>
              </a:buClr>
              <a:buSzPts val="2400"/>
              <a:buFont typeface="Arial"/>
              <a:buChar char="❏"/>
            </a:pPr>
            <a:r>
              <a:rPr lang="en-IN" sz="2400">
                <a:solidFill>
                  <a:srgbClr val="000000"/>
                </a:solidFill>
                <a:latin typeface="Arial"/>
                <a:ea typeface="Arial"/>
                <a:cs typeface="Arial"/>
                <a:sym typeface="Arial"/>
              </a:rPr>
              <a:t>A wheel graph W</a:t>
            </a:r>
            <a:r>
              <a:rPr baseline="-25000" lang="en-IN" sz="2400">
                <a:solidFill>
                  <a:srgbClr val="000000"/>
                </a:solidFill>
                <a:latin typeface="Arial"/>
                <a:ea typeface="Arial"/>
                <a:cs typeface="Arial"/>
                <a:sym typeface="Arial"/>
              </a:rPr>
              <a:t>n</a:t>
            </a:r>
            <a:endParaRPr sz="1800"/>
          </a:p>
          <a:p>
            <a:pPr indent="-152400" lvl="0" marL="0" marR="0" rtl="0" algn="l">
              <a:lnSpc>
                <a:spcPct val="115000"/>
              </a:lnSpc>
              <a:spcBef>
                <a:spcPts val="0"/>
              </a:spcBef>
              <a:spcAft>
                <a:spcPts val="0"/>
              </a:spcAft>
              <a:buClr>
                <a:srgbClr val="000000"/>
              </a:buClr>
              <a:buSzPts val="2400"/>
              <a:buFont typeface="Arial"/>
              <a:buChar char="❏"/>
            </a:pPr>
            <a:r>
              <a:rPr lang="en-IN" sz="2400">
                <a:solidFill>
                  <a:srgbClr val="000000"/>
                </a:solidFill>
                <a:latin typeface="Arial"/>
                <a:ea typeface="Arial"/>
                <a:cs typeface="Arial"/>
                <a:sym typeface="Arial"/>
              </a:rPr>
              <a:t>A null graph</a:t>
            </a:r>
            <a:endParaRPr sz="1800"/>
          </a:p>
        </p:txBody>
      </p:sp>
    </p:spTree>
  </p:cSld>
  <p:clrMapOvr>
    <a:masterClrMapping/>
  </p:clrMapOvr>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7" name="Shape 617"/>
        <p:cNvGrpSpPr/>
        <p:nvPr/>
      </p:nvGrpSpPr>
      <p:grpSpPr>
        <a:xfrm>
          <a:off x="0" y="0"/>
          <a:ext cx="0" cy="0"/>
          <a:chOff x="0" y="0"/>
          <a:chExt cx="0" cy="0"/>
        </a:xfrm>
      </p:grpSpPr>
      <p:sp>
        <p:nvSpPr>
          <p:cNvPr id="618" name="Google Shape;618;p98"/>
          <p:cNvSpPr/>
          <p:nvPr/>
        </p:nvSpPr>
        <p:spPr>
          <a:xfrm>
            <a:off x="271080" y="271080"/>
            <a:ext cx="8596440" cy="592848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None/>
            </a:pPr>
            <a:r>
              <a:rPr b="1" lang="en-IN" sz="2400">
                <a:solidFill>
                  <a:srgbClr val="000000"/>
                </a:solidFill>
                <a:latin typeface="Arial"/>
                <a:ea typeface="Arial"/>
                <a:cs typeface="Arial"/>
                <a:sym typeface="Arial"/>
              </a:rPr>
              <a:t>Regular Graphs:</a:t>
            </a:r>
            <a:endParaRPr sz="1800"/>
          </a:p>
          <a:p>
            <a:pPr indent="0" lvl="0" marL="0" marR="0" rtl="0" algn="l">
              <a:lnSpc>
                <a:spcPct val="100000"/>
              </a:lnSpc>
              <a:spcBef>
                <a:spcPts val="0"/>
              </a:spcBef>
              <a:spcAft>
                <a:spcPts val="0"/>
              </a:spcAft>
              <a:buNone/>
            </a:pPr>
            <a:r>
              <a:rPr lang="en-IN" sz="2400">
                <a:solidFill>
                  <a:srgbClr val="000000"/>
                </a:solidFill>
                <a:latin typeface="Arial"/>
                <a:ea typeface="Arial"/>
                <a:cs typeface="Arial"/>
                <a:sym typeface="Arial"/>
              </a:rPr>
              <a:t>A graph (not just a simple graph) is </a:t>
            </a:r>
            <a:r>
              <a:rPr b="1" lang="en-IN" sz="2400">
                <a:solidFill>
                  <a:srgbClr val="000000"/>
                </a:solidFill>
                <a:latin typeface="Arial"/>
                <a:ea typeface="Arial"/>
                <a:cs typeface="Arial"/>
                <a:sym typeface="Arial"/>
              </a:rPr>
              <a:t>regular</a:t>
            </a:r>
            <a:r>
              <a:rPr lang="en-IN" sz="2400">
                <a:solidFill>
                  <a:srgbClr val="000000"/>
                </a:solidFill>
                <a:latin typeface="Arial"/>
                <a:ea typeface="Arial"/>
                <a:cs typeface="Arial"/>
                <a:sym typeface="Arial"/>
              </a:rPr>
              <a:t> if every vertex has the same degree.</a:t>
            </a:r>
            <a:endParaRPr sz="1800"/>
          </a:p>
          <a:p>
            <a:pPr indent="0" lvl="0" marL="0" marR="0" rtl="0" algn="l">
              <a:lnSpc>
                <a:spcPct val="100000"/>
              </a:lnSpc>
              <a:spcBef>
                <a:spcPts val="0"/>
              </a:spcBef>
              <a:spcAft>
                <a:spcPts val="0"/>
              </a:spcAft>
              <a:buNone/>
            </a:pPr>
            <a:r>
              <a:t/>
            </a:r>
            <a:endParaRPr sz="1800"/>
          </a:p>
          <a:p>
            <a:pPr indent="0" lvl="0" marL="0" marR="0" rtl="0" algn="l">
              <a:lnSpc>
                <a:spcPct val="115000"/>
              </a:lnSpc>
              <a:spcBef>
                <a:spcPts val="0"/>
              </a:spcBef>
              <a:spcAft>
                <a:spcPts val="0"/>
              </a:spcAft>
              <a:buNone/>
            </a:pPr>
            <a:r>
              <a:rPr lang="en-IN" sz="2400">
                <a:solidFill>
                  <a:srgbClr val="000000"/>
                </a:solidFill>
                <a:latin typeface="Arial"/>
                <a:ea typeface="Arial"/>
                <a:cs typeface="Arial"/>
                <a:sym typeface="Arial"/>
              </a:rPr>
              <a:t>The following graphs are regular:</a:t>
            </a:r>
            <a:endParaRPr sz="1800"/>
          </a:p>
          <a:p>
            <a:pPr indent="-152400" lvl="0" marL="0" marR="0" rtl="0" algn="l">
              <a:lnSpc>
                <a:spcPct val="115000"/>
              </a:lnSpc>
              <a:spcBef>
                <a:spcPts val="0"/>
              </a:spcBef>
              <a:spcAft>
                <a:spcPts val="0"/>
              </a:spcAft>
              <a:buClr>
                <a:srgbClr val="000000"/>
              </a:buClr>
              <a:buSzPts val="2400"/>
              <a:buFont typeface="Arial"/>
              <a:buChar char="❏"/>
            </a:pPr>
            <a:r>
              <a:rPr lang="en-IN" sz="2400">
                <a:solidFill>
                  <a:srgbClr val="000000"/>
                </a:solidFill>
                <a:latin typeface="Arial"/>
                <a:ea typeface="Arial"/>
                <a:cs typeface="Arial"/>
                <a:sym typeface="Arial"/>
              </a:rPr>
              <a:t>Not all simple graphs are regular.</a:t>
            </a:r>
            <a:endParaRPr sz="1800"/>
          </a:p>
          <a:p>
            <a:pPr indent="-152400" lvl="0" marL="0" marR="0" rtl="0" algn="l">
              <a:lnSpc>
                <a:spcPct val="115000"/>
              </a:lnSpc>
              <a:spcBef>
                <a:spcPts val="0"/>
              </a:spcBef>
              <a:spcAft>
                <a:spcPts val="0"/>
              </a:spcAft>
              <a:buClr>
                <a:srgbClr val="000000"/>
              </a:buClr>
              <a:buSzPts val="2400"/>
              <a:buFont typeface="Arial"/>
              <a:buChar char="❏"/>
            </a:pPr>
            <a:r>
              <a:rPr lang="en-IN" sz="2400">
                <a:solidFill>
                  <a:srgbClr val="000000"/>
                </a:solidFill>
                <a:latin typeface="Arial"/>
                <a:ea typeface="Arial"/>
                <a:cs typeface="Arial"/>
                <a:sym typeface="Arial"/>
              </a:rPr>
              <a:t>The complete graph K</a:t>
            </a:r>
            <a:r>
              <a:rPr baseline="-25000" lang="en-IN" sz="2400">
                <a:solidFill>
                  <a:srgbClr val="000000"/>
                </a:solidFill>
                <a:latin typeface="Arial"/>
                <a:ea typeface="Arial"/>
                <a:cs typeface="Arial"/>
                <a:sym typeface="Arial"/>
              </a:rPr>
              <a:t>n</a:t>
            </a:r>
            <a:r>
              <a:rPr lang="en-IN" sz="2400">
                <a:solidFill>
                  <a:srgbClr val="000000"/>
                </a:solidFill>
                <a:latin typeface="Arial"/>
                <a:ea typeface="Arial"/>
                <a:cs typeface="Arial"/>
                <a:sym typeface="Arial"/>
              </a:rPr>
              <a:t> is regular of degree n-1.</a:t>
            </a:r>
            <a:endParaRPr sz="1800"/>
          </a:p>
          <a:p>
            <a:pPr indent="-152400" lvl="0" marL="0" marR="0" rtl="0" algn="l">
              <a:lnSpc>
                <a:spcPct val="115000"/>
              </a:lnSpc>
              <a:spcBef>
                <a:spcPts val="0"/>
              </a:spcBef>
              <a:spcAft>
                <a:spcPts val="0"/>
              </a:spcAft>
              <a:buClr>
                <a:srgbClr val="000000"/>
              </a:buClr>
              <a:buSzPts val="2400"/>
              <a:buFont typeface="Arial"/>
              <a:buChar char="❏"/>
            </a:pPr>
            <a:r>
              <a:rPr lang="en-IN" sz="2400">
                <a:solidFill>
                  <a:srgbClr val="000000"/>
                </a:solidFill>
                <a:latin typeface="Arial"/>
                <a:ea typeface="Arial"/>
                <a:cs typeface="Arial"/>
                <a:sym typeface="Arial"/>
              </a:rPr>
              <a:t>A cycle graph is regular of degree 2.</a:t>
            </a:r>
            <a:endParaRPr sz="1800"/>
          </a:p>
          <a:p>
            <a:pPr indent="-152400" lvl="0" marL="0" marR="0" rtl="0" algn="l">
              <a:lnSpc>
                <a:spcPct val="115000"/>
              </a:lnSpc>
              <a:spcBef>
                <a:spcPts val="0"/>
              </a:spcBef>
              <a:spcAft>
                <a:spcPts val="0"/>
              </a:spcAft>
              <a:buClr>
                <a:srgbClr val="000000"/>
              </a:buClr>
              <a:buSzPts val="2400"/>
              <a:buFont typeface="Arial"/>
              <a:buChar char="❏"/>
            </a:pPr>
            <a:r>
              <a:rPr lang="en-IN" sz="2400">
                <a:solidFill>
                  <a:srgbClr val="000000"/>
                </a:solidFill>
                <a:latin typeface="Arial"/>
                <a:ea typeface="Arial"/>
                <a:cs typeface="Arial"/>
                <a:sym typeface="Arial"/>
              </a:rPr>
              <a:t>The cube graph Q</a:t>
            </a:r>
            <a:r>
              <a:rPr baseline="-25000" lang="en-IN" sz="2400">
                <a:solidFill>
                  <a:srgbClr val="000000"/>
                </a:solidFill>
                <a:latin typeface="Arial"/>
                <a:ea typeface="Arial"/>
                <a:cs typeface="Arial"/>
                <a:sym typeface="Arial"/>
              </a:rPr>
              <a:t>n</a:t>
            </a:r>
            <a:r>
              <a:rPr lang="en-IN" sz="2400">
                <a:solidFill>
                  <a:srgbClr val="000000"/>
                </a:solidFill>
                <a:latin typeface="Arial"/>
                <a:ea typeface="Arial"/>
                <a:cs typeface="Arial"/>
                <a:sym typeface="Arial"/>
              </a:rPr>
              <a:t> is regular of degree n.</a:t>
            </a:r>
            <a:endParaRPr sz="1800"/>
          </a:p>
          <a:p>
            <a:pPr indent="-152400" lvl="0" marL="0" marR="0" rtl="0" algn="l">
              <a:lnSpc>
                <a:spcPct val="115000"/>
              </a:lnSpc>
              <a:spcBef>
                <a:spcPts val="0"/>
              </a:spcBef>
              <a:spcAft>
                <a:spcPts val="0"/>
              </a:spcAft>
              <a:buClr>
                <a:srgbClr val="000000"/>
              </a:buClr>
              <a:buSzPts val="2400"/>
              <a:buFont typeface="Arial"/>
              <a:buChar char="❏"/>
            </a:pPr>
            <a:r>
              <a:rPr lang="en-IN" sz="2400">
                <a:solidFill>
                  <a:srgbClr val="000000"/>
                </a:solidFill>
                <a:latin typeface="Arial"/>
                <a:ea typeface="Arial"/>
                <a:cs typeface="Arial"/>
                <a:sym typeface="Arial"/>
              </a:rPr>
              <a:t>The bouquet graph B</a:t>
            </a:r>
            <a:r>
              <a:rPr baseline="-25000" lang="en-IN" sz="2400">
                <a:solidFill>
                  <a:srgbClr val="000000"/>
                </a:solidFill>
                <a:latin typeface="Arial"/>
                <a:ea typeface="Arial"/>
                <a:cs typeface="Arial"/>
                <a:sym typeface="Arial"/>
              </a:rPr>
              <a:t>n</a:t>
            </a:r>
            <a:r>
              <a:rPr lang="en-IN" sz="2400">
                <a:solidFill>
                  <a:srgbClr val="000000"/>
                </a:solidFill>
                <a:latin typeface="Arial"/>
                <a:ea typeface="Arial"/>
                <a:cs typeface="Arial"/>
                <a:sym typeface="Arial"/>
              </a:rPr>
              <a:t> is regular of degree 2n.</a:t>
            </a:r>
            <a:endParaRPr sz="1800"/>
          </a:p>
          <a:p>
            <a:pPr indent="-152400" lvl="0" marL="0" marR="0" rtl="0" algn="l">
              <a:lnSpc>
                <a:spcPct val="115000"/>
              </a:lnSpc>
              <a:spcBef>
                <a:spcPts val="0"/>
              </a:spcBef>
              <a:spcAft>
                <a:spcPts val="0"/>
              </a:spcAft>
              <a:buClr>
                <a:srgbClr val="000000"/>
              </a:buClr>
              <a:buSzPts val="2400"/>
              <a:buFont typeface="Arial"/>
              <a:buChar char="❏"/>
            </a:pPr>
            <a:r>
              <a:rPr lang="en-IN" sz="2400">
                <a:solidFill>
                  <a:srgbClr val="000000"/>
                </a:solidFill>
                <a:latin typeface="Arial"/>
                <a:ea typeface="Arial"/>
                <a:cs typeface="Arial"/>
                <a:sym typeface="Arial"/>
              </a:rPr>
              <a:t>The wheel graph W</a:t>
            </a:r>
            <a:r>
              <a:rPr baseline="-25000" lang="en-IN" sz="2400">
                <a:solidFill>
                  <a:srgbClr val="000000"/>
                </a:solidFill>
                <a:latin typeface="Arial"/>
                <a:ea typeface="Arial"/>
                <a:cs typeface="Arial"/>
                <a:sym typeface="Arial"/>
              </a:rPr>
              <a:t>3</a:t>
            </a:r>
            <a:r>
              <a:rPr lang="en-IN" sz="2400">
                <a:solidFill>
                  <a:srgbClr val="000000"/>
                </a:solidFill>
                <a:latin typeface="Arial"/>
                <a:ea typeface="Arial"/>
                <a:cs typeface="Arial"/>
                <a:sym typeface="Arial"/>
              </a:rPr>
              <a:t> is regular. It is isomorphic to complete graph K</a:t>
            </a:r>
            <a:r>
              <a:rPr baseline="-25000" lang="en-IN" sz="2400">
                <a:solidFill>
                  <a:srgbClr val="000000"/>
                </a:solidFill>
                <a:latin typeface="Arial"/>
                <a:ea typeface="Arial"/>
                <a:cs typeface="Arial"/>
                <a:sym typeface="Arial"/>
              </a:rPr>
              <a:t>4</a:t>
            </a:r>
            <a:r>
              <a:rPr lang="en-IN" sz="2400">
                <a:solidFill>
                  <a:srgbClr val="000000"/>
                </a:solidFill>
                <a:latin typeface="Arial"/>
                <a:ea typeface="Arial"/>
                <a:cs typeface="Arial"/>
                <a:sym typeface="Arial"/>
              </a:rPr>
              <a:t>. W</a:t>
            </a:r>
            <a:r>
              <a:rPr baseline="-25000" lang="en-IN" sz="2400">
                <a:solidFill>
                  <a:srgbClr val="000000"/>
                </a:solidFill>
                <a:latin typeface="Arial"/>
                <a:ea typeface="Arial"/>
                <a:cs typeface="Arial"/>
                <a:sym typeface="Arial"/>
              </a:rPr>
              <a:t>n</a:t>
            </a:r>
            <a:r>
              <a:rPr lang="en-IN" sz="2400">
                <a:solidFill>
                  <a:srgbClr val="000000"/>
                </a:solidFill>
                <a:latin typeface="Arial"/>
                <a:ea typeface="Arial"/>
                <a:cs typeface="Arial"/>
                <a:sym typeface="Arial"/>
              </a:rPr>
              <a:t> with n&gt;3 are not regular graphs.</a:t>
            </a:r>
            <a:endParaRPr sz="1800"/>
          </a:p>
          <a:p>
            <a:pPr indent="-152400" lvl="0" marL="0" marR="0" rtl="0" algn="l">
              <a:lnSpc>
                <a:spcPct val="115000"/>
              </a:lnSpc>
              <a:spcBef>
                <a:spcPts val="0"/>
              </a:spcBef>
              <a:spcAft>
                <a:spcPts val="0"/>
              </a:spcAft>
              <a:buClr>
                <a:srgbClr val="000000"/>
              </a:buClr>
              <a:buSzPts val="2400"/>
              <a:buFont typeface="Arial"/>
              <a:buChar char="❏"/>
            </a:pPr>
            <a:r>
              <a:rPr lang="en-IN" sz="2400">
                <a:solidFill>
                  <a:srgbClr val="000000"/>
                </a:solidFill>
                <a:latin typeface="Arial"/>
                <a:ea typeface="Arial"/>
                <a:cs typeface="Arial"/>
                <a:sym typeface="Arial"/>
              </a:rPr>
              <a:t>All null graphs are regular of degree 0.</a:t>
            </a:r>
            <a:endParaRPr sz="1800"/>
          </a:p>
        </p:txBody>
      </p:sp>
    </p:spTree>
  </p:cSld>
  <p:clrMapOvr>
    <a:masterClrMapping/>
  </p:clrMapOvr>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2" name="Shape 622"/>
        <p:cNvGrpSpPr/>
        <p:nvPr/>
      </p:nvGrpSpPr>
      <p:grpSpPr>
        <a:xfrm>
          <a:off x="0" y="0"/>
          <a:ext cx="0" cy="0"/>
          <a:chOff x="0" y="0"/>
          <a:chExt cx="0" cy="0"/>
        </a:xfrm>
      </p:grpSpPr>
      <p:sp>
        <p:nvSpPr>
          <p:cNvPr id="623" name="Google Shape;623;p99"/>
          <p:cNvSpPr/>
          <p:nvPr/>
        </p:nvSpPr>
        <p:spPr>
          <a:xfrm>
            <a:off x="271080" y="271080"/>
            <a:ext cx="8596440" cy="592848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None/>
            </a:pPr>
            <a:r>
              <a:rPr b="1" lang="en-IN" sz="2400">
                <a:solidFill>
                  <a:srgbClr val="000000"/>
                </a:solidFill>
                <a:latin typeface="Arial"/>
                <a:ea typeface="Arial"/>
                <a:cs typeface="Arial"/>
                <a:sym typeface="Arial"/>
              </a:rPr>
              <a:t>Path in a graph (including non-simple graphs):</a:t>
            </a:r>
            <a:endParaRPr sz="1800"/>
          </a:p>
          <a:p>
            <a:pPr indent="0" lvl="0" marL="0" marR="0" rtl="0" algn="l">
              <a:lnSpc>
                <a:spcPct val="100000"/>
              </a:lnSpc>
              <a:spcBef>
                <a:spcPts val="0"/>
              </a:spcBef>
              <a:spcAft>
                <a:spcPts val="0"/>
              </a:spcAft>
              <a:buNone/>
            </a:pPr>
            <a:r>
              <a:t/>
            </a:r>
            <a:endParaRPr sz="1800"/>
          </a:p>
          <a:p>
            <a:pPr indent="0" lvl="0" marL="0" marR="0" rtl="0" algn="l">
              <a:lnSpc>
                <a:spcPct val="100000"/>
              </a:lnSpc>
              <a:spcBef>
                <a:spcPts val="0"/>
              </a:spcBef>
              <a:spcAft>
                <a:spcPts val="0"/>
              </a:spcAft>
              <a:buNone/>
            </a:pPr>
            <a:r>
              <a:rPr lang="en-IN" sz="2400">
                <a:solidFill>
                  <a:srgbClr val="000000"/>
                </a:solidFill>
                <a:latin typeface="Arial"/>
                <a:ea typeface="Arial"/>
                <a:cs typeface="Arial"/>
                <a:sym typeface="Arial"/>
              </a:rPr>
              <a:t>Let n be a nonnegative integer and G a graph. A path of </a:t>
            </a:r>
            <a:r>
              <a:rPr b="1" lang="en-IN" sz="2400">
                <a:solidFill>
                  <a:srgbClr val="000000"/>
                </a:solidFill>
                <a:latin typeface="Arial"/>
                <a:ea typeface="Arial"/>
                <a:cs typeface="Arial"/>
                <a:sym typeface="Arial"/>
              </a:rPr>
              <a:t>length n</a:t>
            </a:r>
            <a:r>
              <a:rPr lang="en-IN" sz="2400">
                <a:solidFill>
                  <a:srgbClr val="000000"/>
                </a:solidFill>
                <a:latin typeface="Arial"/>
                <a:ea typeface="Arial"/>
                <a:cs typeface="Arial"/>
                <a:sym typeface="Arial"/>
              </a:rPr>
              <a:t> from vertices u to v in G is a sequence of edges     </a:t>
            </a:r>
            <a:r>
              <a:rPr b="1" lang="en-IN" sz="2400">
                <a:solidFill>
                  <a:srgbClr val="000000"/>
                </a:solidFill>
                <a:latin typeface="Arial"/>
                <a:ea typeface="Arial"/>
                <a:cs typeface="Arial"/>
                <a:sym typeface="Arial"/>
              </a:rPr>
              <a:t>e</a:t>
            </a:r>
            <a:r>
              <a:rPr b="1" baseline="-25000" lang="en-IN" sz="2400">
                <a:solidFill>
                  <a:srgbClr val="000000"/>
                </a:solidFill>
                <a:latin typeface="Arial"/>
                <a:ea typeface="Arial"/>
                <a:cs typeface="Arial"/>
                <a:sym typeface="Arial"/>
              </a:rPr>
              <a:t>1</a:t>
            </a:r>
            <a:r>
              <a:rPr b="1" lang="en-IN" sz="2400">
                <a:solidFill>
                  <a:srgbClr val="000000"/>
                </a:solidFill>
                <a:latin typeface="Arial"/>
                <a:ea typeface="Arial"/>
                <a:cs typeface="Arial"/>
                <a:sym typeface="Arial"/>
              </a:rPr>
              <a:t>, e</a:t>
            </a:r>
            <a:r>
              <a:rPr b="1" baseline="-25000" lang="en-IN" sz="2400">
                <a:solidFill>
                  <a:srgbClr val="000000"/>
                </a:solidFill>
                <a:latin typeface="Arial"/>
                <a:ea typeface="Arial"/>
                <a:cs typeface="Arial"/>
                <a:sym typeface="Arial"/>
              </a:rPr>
              <a:t>2</a:t>
            </a:r>
            <a:r>
              <a:rPr b="1" lang="en-IN" sz="2400">
                <a:solidFill>
                  <a:srgbClr val="000000"/>
                </a:solidFill>
                <a:latin typeface="Arial"/>
                <a:ea typeface="Arial"/>
                <a:cs typeface="Arial"/>
                <a:sym typeface="Arial"/>
              </a:rPr>
              <a:t>, …, e</a:t>
            </a:r>
            <a:r>
              <a:rPr b="1" baseline="-25000" lang="en-IN" sz="2400">
                <a:solidFill>
                  <a:srgbClr val="000000"/>
                </a:solidFill>
                <a:latin typeface="Arial"/>
                <a:ea typeface="Arial"/>
                <a:cs typeface="Arial"/>
                <a:sym typeface="Arial"/>
              </a:rPr>
              <a:t>n</a:t>
            </a:r>
            <a:r>
              <a:rPr lang="en-IN" sz="2400">
                <a:solidFill>
                  <a:srgbClr val="000000"/>
                </a:solidFill>
                <a:latin typeface="Arial"/>
                <a:ea typeface="Arial"/>
                <a:cs typeface="Arial"/>
                <a:sym typeface="Arial"/>
              </a:rPr>
              <a:t> of G such that e</a:t>
            </a:r>
            <a:r>
              <a:rPr baseline="-25000" lang="en-IN" sz="2400">
                <a:solidFill>
                  <a:srgbClr val="000000"/>
                </a:solidFill>
                <a:latin typeface="Arial"/>
                <a:ea typeface="Arial"/>
                <a:cs typeface="Arial"/>
                <a:sym typeface="Arial"/>
              </a:rPr>
              <a:t>1</a:t>
            </a:r>
            <a:r>
              <a:rPr lang="en-IN" sz="2400">
                <a:solidFill>
                  <a:srgbClr val="000000"/>
                </a:solidFill>
                <a:latin typeface="Arial"/>
                <a:ea typeface="Arial"/>
                <a:cs typeface="Arial"/>
                <a:sym typeface="Arial"/>
              </a:rPr>
              <a:t> is associated with (x</a:t>
            </a:r>
            <a:r>
              <a:rPr baseline="-25000" lang="en-IN" sz="2400">
                <a:solidFill>
                  <a:srgbClr val="000000"/>
                </a:solidFill>
                <a:latin typeface="Arial"/>
                <a:ea typeface="Arial"/>
                <a:cs typeface="Arial"/>
                <a:sym typeface="Arial"/>
              </a:rPr>
              <a:t>0</a:t>
            </a:r>
            <a:r>
              <a:rPr lang="en-IN" sz="2400">
                <a:solidFill>
                  <a:srgbClr val="000000"/>
                </a:solidFill>
                <a:latin typeface="Arial"/>
                <a:ea typeface="Arial"/>
                <a:cs typeface="Arial"/>
                <a:sym typeface="Arial"/>
              </a:rPr>
              <a:t>, x</a:t>
            </a:r>
            <a:r>
              <a:rPr baseline="-25000" lang="en-IN" sz="2400">
                <a:solidFill>
                  <a:srgbClr val="000000"/>
                </a:solidFill>
                <a:latin typeface="Arial"/>
                <a:ea typeface="Arial"/>
                <a:cs typeface="Arial"/>
                <a:sym typeface="Arial"/>
              </a:rPr>
              <a:t>1</a:t>
            </a:r>
            <a:r>
              <a:rPr lang="en-IN" sz="2400">
                <a:solidFill>
                  <a:srgbClr val="000000"/>
                </a:solidFill>
                <a:latin typeface="Arial"/>
                <a:ea typeface="Arial"/>
                <a:cs typeface="Arial"/>
                <a:sym typeface="Arial"/>
              </a:rPr>
              <a:t>), e</a:t>
            </a:r>
            <a:r>
              <a:rPr baseline="-25000" lang="en-IN" sz="2400">
                <a:solidFill>
                  <a:srgbClr val="000000"/>
                </a:solidFill>
                <a:latin typeface="Arial"/>
                <a:ea typeface="Arial"/>
                <a:cs typeface="Arial"/>
                <a:sym typeface="Arial"/>
              </a:rPr>
              <a:t>2</a:t>
            </a:r>
            <a:r>
              <a:rPr lang="en-IN" sz="2400">
                <a:solidFill>
                  <a:srgbClr val="000000"/>
                </a:solidFill>
                <a:latin typeface="Arial"/>
                <a:ea typeface="Arial"/>
                <a:cs typeface="Arial"/>
                <a:sym typeface="Arial"/>
              </a:rPr>
              <a:t> with (x</a:t>
            </a:r>
            <a:r>
              <a:rPr baseline="-25000" lang="en-IN" sz="2400">
                <a:solidFill>
                  <a:srgbClr val="000000"/>
                </a:solidFill>
                <a:latin typeface="Arial"/>
                <a:ea typeface="Arial"/>
                <a:cs typeface="Arial"/>
                <a:sym typeface="Arial"/>
              </a:rPr>
              <a:t>1</a:t>
            </a:r>
            <a:r>
              <a:rPr lang="en-IN" sz="2400">
                <a:solidFill>
                  <a:srgbClr val="000000"/>
                </a:solidFill>
                <a:latin typeface="Arial"/>
                <a:ea typeface="Arial"/>
                <a:cs typeface="Arial"/>
                <a:sym typeface="Arial"/>
              </a:rPr>
              <a:t>, x</a:t>
            </a:r>
            <a:r>
              <a:rPr baseline="-25000" lang="en-IN" sz="2400">
                <a:solidFill>
                  <a:srgbClr val="000000"/>
                </a:solidFill>
                <a:latin typeface="Arial"/>
                <a:ea typeface="Arial"/>
                <a:cs typeface="Arial"/>
                <a:sym typeface="Arial"/>
              </a:rPr>
              <a:t>2</a:t>
            </a:r>
            <a:r>
              <a:rPr lang="en-IN" sz="2400">
                <a:solidFill>
                  <a:srgbClr val="000000"/>
                </a:solidFill>
                <a:latin typeface="Arial"/>
                <a:ea typeface="Arial"/>
                <a:cs typeface="Arial"/>
                <a:sym typeface="Arial"/>
              </a:rPr>
              <a:t>) and so on, with e</a:t>
            </a:r>
            <a:r>
              <a:rPr baseline="-25000" lang="en-IN" sz="2400">
                <a:solidFill>
                  <a:srgbClr val="000000"/>
                </a:solidFill>
                <a:latin typeface="Arial"/>
                <a:ea typeface="Arial"/>
                <a:cs typeface="Arial"/>
                <a:sym typeface="Arial"/>
              </a:rPr>
              <a:t>n</a:t>
            </a:r>
            <a:r>
              <a:rPr lang="en-IN" sz="2400">
                <a:solidFill>
                  <a:srgbClr val="000000"/>
                </a:solidFill>
                <a:latin typeface="Arial"/>
                <a:ea typeface="Arial"/>
                <a:cs typeface="Arial"/>
                <a:sym typeface="Arial"/>
              </a:rPr>
              <a:t> associated with (x</a:t>
            </a:r>
            <a:r>
              <a:rPr baseline="-25000" lang="en-IN" sz="2400">
                <a:solidFill>
                  <a:srgbClr val="000000"/>
                </a:solidFill>
                <a:latin typeface="Arial"/>
                <a:ea typeface="Arial"/>
                <a:cs typeface="Arial"/>
                <a:sym typeface="Arial"/>
              </a:rPr>
              <a:t>n-1</a:t>
            </a:r>
            <a:r>
              <a:rPr lang="en-IN" sz="2400">
                <a:solidFill>
                  <a:srgbClr val="000000"/>
                </a:solidFill>
                <a:latin typeface="Arial"/>
                <a:ea typeface="Arial"/>
                <a:cs typeface="Arial"/>
                <a:sym typeface="Arial"/>
              </a:rPr>
              <a:t>, x</a:t>
            </a:r>
            <a:r>
              <a:rPr baseline="-25000" lang="en-IN" sz="2400">
                <a:solidFill>
                  <a:srgbClr val="000000"/>
                </a:solidFill>
                <a:latin typeface="Arial"/>
                <a:ea typeface="Arial"/>
                <a:cs typeface="Arial"/>
                <a:sym typeface="Arial"/>
              </a:rPr>
              <a:t>n</a:t>
            </a:r>
            <a:r>
              <a:rPr lang="en-IN" sz="2400">
                <a:solidFill>
                  <a:srgbClr val="000000"/>
                </a:solidFill>
                <a:latin typeface="Arial"/>
                <a:ea typeface="Arial"/>
                <a:cs typeface="Arial"/>
                <a:sym typeface="Arial"/>
              </a:rPr>
              <a:t>), where x</a:t>
            </a:r>
            <a:r>
              <a:rPr baseline="-25000" lang="en-IN" sz="2400">
                <a:solidFill>
                  <a:srgbClr val="000000"/>
                </a:solidFill>
                <a:latin typeface="Arial"/>
                <a:ea typeface="Arial"/>
                <a:cs typeface="Arial"/>
                <a:sym typeface="Arial"/>
              </a:rPr>
              <a:t>0</a:t>
            </a:r>
            <a:r>
              <a:rPr lang="en-IN" sz="2400">
                <a:solidFill>
                  <a:srgbClr val="000000"/>
                </a:solidFill>
                <a:latin typeface="Arial"/>
                <a:ea typeface="Arial"/>
                <a:cs typeface="Arial"/>
                <a:sym typeface="Arial"/>
              </a:rPr>
              <a:t> = u and x</a:t>
            </a:r>
            <a:r>
              <a:rPr baseline="-25000" lang="en-IN" sz="2400">
                <a:solidFill>
                  <a:srgbClr val="000000"/>
                </a:solidFill>
                <a:latin typeface="Arial"/>
                <a:ea typeface="Arial"/>
                <a:cs typeface="Arial"/>
                <a:sym typeface="Arial"/>
              </a:rPr>
              <a:t>n</a:t>
            </a:r>
            <a:r>
              <a:rPr lang="en-IN" sz="2400">
                <a:solidFill>
                  <a:srgbClr val="000000"/>
                </a:solidFill>
                <a:latin typeface="Arial"/>
                <a:ea typeface="Arial"/>
                <a:cs typeface="Arial"/>
                <a:sym typeface="Arial"/>
              </a:rPr>
              <a:t> = v.</a:t>
            </a:r>
            <a:endParaRPr sz="1800"/>
          </a:p>
          <a:p>
            <a:pPr indent="0" lvl="0" marL="0" marR="0" rtl="0" algn="l">
              <a:lnSpc>
                <a:spcPct val="100000"/>
              </a:lnSpc>
              <a:spcBef>
                <a:spcPts val="0"/>
              </a:spcBef>
              <a:spcAft>
                <a:spcPts val="0"/>
              </a:spcAft>
              <a:buNone/>
            </a:pPr>
            <a:r>
              <a:t/>
            </a:r>
            <a:endParaRPr sz="1800"/>
          </a:p>
          <a:p>
            <a:pPr indent="-152400" lvl="0" marL="0" marR="0" rtl="0" algn="l">
              <a:lnSpc>
                <a:spcPct val="100000"/>
              </a:lnSpc>
              <a:spcBef>
                <a:spcPts val="0"/>
              </a:spcBef>
              <a:spcAft>
                <a:spcPts val="0"/>
              </a:spcAft>
              <a:buClr>
                <a:srgbClr val="000000"/>
              </a:buClr>
              <a:buSzPts val="2400"/>
              <a:buFont typeface="Arial"/>
              <a:buChar char="❏"/>
            </a:pPr>
            <a:r>
              <a:rPr lang="en-IN" sz="2400">
                <a:solidFill>
                  <a:srgbClr val="000000"/>
                </a:solidFill>
                <a:latin typeface="Arial"/>
                <a:ea typeface="Arial"/>
                <a:cs typeface="Arial"/>
                <a:sym typeface="Arial"/>
              </a:rPr>
              <a:t>When there are no multiple edges in the graph (</a:t>
            </a:r>
            <a:r>
              <a:rPr b="1" lang="en-IN" sz="2400">
                <a:solidFill>
                  <a:srgbClr val="000000"/>
                </a:solidFill>
                <a:latin typeface="Arial"/>
                <a:ea typeface="Arial"/>
                <a:cs typeface="Arial"/>
                <a:sym typeface="Arial"/>
              </a:rPr>
              <a:t>non-multigraph</a:t>
            </a:r>
            <a:r>
              <a:rPr lang="en-IN" sz="2400">
                <a:solidFill>
                  <a:srgbClr val="000000"/>
                </a:solidFill>
                <a:latin typeface="Arial"/>
                <a:ea typeface="Arial"/>
                <a:cs typeface="Arial"/>
                <a:sym typeface="Arial"/>
              </a:rPr>
              <a:t>), the path is denoted by its vertex sequence </a:t>
            </a:r>
            <a:r>
              <a:rPr b="1" lang="en-IN" sz="2400">
                <a:solidFill>
                  <a:srgbClr val="000000"/>
                </a:solidFill>
                <a:latin typeface="Arial"/>
                <a:ea typeface="Arial"/>
                <a:cs typeface="Arial"/>
                <a:sym typeface="Arial"/>
              </a:rPr>
              <a:t>x</a:t>
            </a:r>
            <a:r>
              <a:rPr b="1" baseline="-25000" lang="en-IN" sz="2400">
                <a:solidFill>
                  <a:srgbClr val="000000"/>
                </a:solidFill>
                <a:latin typeface="Arial"/>
                <a:ea typeface="Arial"/>
                <a:cs typeface="Arial"/>
                <a:sym typeface="Arial"/>
              </a:rPr>
              <a:t>0</a:t>
            </a:r>
            <a:r>
              <a:rPr b="1" lang="en-IN" sz="2400">
                <a:solidFill>
                  <a:srgbClr val="000000"/>
                </a:solidFill>
                <a:latin typeface="Arial"/>
                <a:ea typeface="Arial"/>
                <a:cs typeface="Arial"/>
                <a:sym typeface="Arial"/>
              </a:rPr>
              <a:t>, x</a:t>
            </a:r>
            <a:r>
              <a:rPr b="1" baseline="-25000" lang="en-IN" sz="2400">
                <a:solidFill>
                  <a:srgbClr val="000000"/>
                </a:solidFill>
                <a:latin typeface="Arial"/>
                <a:ea typeface="Arial"/>
                <a:cs typeface="Arial"/>
                <a:sym typeface="Arial"/>
              </a:rPr>
              <a:t>1</a:t>
            </a:r>
            <a:r>
              <a:rPr b="1" lang="en-IN" sz="2400">
                <a:solidFill>
                  <a:srgbClr val="000000"/>
                </a:solidFill>
                <a:latin typeface="Arial"/>
                <a:ea typeface="Arial"/>
                <a:cs typeface="Arial"/>
                <a:sym typeface="Arial"/>
              </a:rPr>
              <a:t>, …, x</a:t>
            </a:r>
            <a:r>
              <a:rPr b="1" baseline="-25000" lang="en-IN" sz="2400">
                <a:solidFill>
                  <a:srgbClr val="000000"/>
                </a:solidFill>
                <a:latin typeface="Arial"/>
                <a:ea typeface="Arial"/>
                <a:cs typeface="Arial"/>
                <a:sym typeface="Arial"/>
              </a:rPr>
              <a:t>n</a:t>
            </a:r>
            <a:r>
              <a:rPr lang="en-IN" sz="2400">
                <a:solidFill>
                  <a:srgbClr val="000000"/>
                </a:solidFill>
                <a:latin typeface="Arial"/>
                <a:ea typeface="Arial"/>
                <a:cs typeface="Arial"/>
                <a:sym typeface="Arial"/>
              </a:rPr>
              <a:t>.</a:t>
            </a:r>
            <a:endParaRPr sz="1800"/>
          </a:p>
          <a:p>
            <a:pPr indent="-152400" lvl="0" marL="0" marR="0" rtl="0" algn="l">
              <a:lnSpc>
                <a:spcPct val="100000"/>
              </a:lnSpc>
              <a:spcBef>
                <a:spcPts val="0"/>
              </a:spcBef>
              <a:spcAft>
                <a:spcPts val="0"/>
              </a:spcAft>
              <a:buClr>
                <a:srgbClr val="000000"/>
              </a:buClr>
              <a:buSzPts val="2400"/>
              <a:buFont typeface="Arial"/>
              <a:buChar char="❏"/>
            </a:pPr>
            <a:r>
              <a:rPr lang="en-IN" sz="2400">
                <a:solidFill>
                  <a:srgbClr val="000000"/>
                </a:solidFill>
                <a:latin typeface="Arial"/>
                <a:ea typeface="Arial"/>
                <a:cs typeface="Arial"/>
                <a:sym typeface="Arial"/>
              </a:rPr>
              <a:t>A path of length greater than zero that begins and ends at the same vertex is called a </a:t>
            </a:r>
            <a:r>
              <a:rPr b="1" lang="en-IN" sz="2400">
                <a:solidFill>
                  <a:srgbClr val="000000"/>
                </a:solidFill>
                <a:latin typeface="Arial"/>
                <a:ea typeface="Arial"/>
                <a:cs typeface="Arial"/>
                <a:sym typeface="Arial"/>
              </a:rPr>
              <a:t>circuit </a:t>
            </a:r>
            <a:r>
              <a:rPr lang="en-IN" sz="2400">
                <a:solidFill>
                  <a:srgbClr val="000000"/>
                </a:solidFill>
                <a:latin typeface="Arial"/>
                <a:ea typeface="Arial"/>
                <a:cs typeface="Arial"/>
                <a:sym typeface="Arial"/>
              </a:rPr>
              <a:t>(aka </a:t>
            </a:r>
            <a:r>
              <a:rPr b="1" lang="en-IN" sz="2400">
                <a:solidFill>
                  <a:srgbClr val="000000"/>
                </a:solidFill>
                <a:latin typeface="Arial"/>
                <a:ea typeface="Arial"/>
                <a:cs typeface="Arial"/>
                <a:sym typeface="Arial"/>
              </a:rPr>
              <a:t>cycle</a:t>
            </a:r>
            <a:r>
              <a:rPr lang="en-IN" sz="2400">
                <a:solidFill>
                  <a:srgbClr val="000000"/>
                </a:solidFill>
                <a:latin typeface="Arial"/>
                <a:ea typeface="Arial"/>
                <a:cs typeface="Arial"/>
                <a:sym typeface="Arial"/>
              </a:rPr>
              <a:t>).</a:t>
            </a:r>
            <a:endParaRPr sz="1800"/>
          </a:p>
          <a:p>
            <a:pPr indent="-152400" lvl="0" marL="0" marR="0" rtl="0" algn="l">
              <a:lnSpc>
                <a:spcPct val="100000"/>
              </a:lnSpc>
              <a:spcBef>
                <a:spcPts val="0"/>
              </a:spcBef>
              <a:spcAft>
                <a:spcPts val="0"/>
              </a:spcAft>
              <a:buClr>
                <a:srgbClr val="000000"/>
              </a:buClr>
              <a:buSzPts val="2400"/>
              <a:buFont typeface="Arial"/>
              <a:buChar char="❏"/>
            </a:pPr>
            <a:r>
              <a:rPr lang="en-IN" sz="2400">
                <a:solidFill>
                  <a:srgbClr val="000000"/>
                </a:solidFill>
                <a:latin typeface="Arial"/>
                <a:ea typeface="Arial"/>
                <a:cs typeface="Arial"/>
                <a:sym typeface="Arial"/>
              </a:rPr>
              <a:t>A path or circuit is called </a:t>
            </a:r>
            <a:r>
              <a:rPr b="1" lang="en-IN" sz="2400">
                <a:solidFill>
                  <a:srgbClr val="000000"/>
                </a:solidFill>
                <a:latin typeface="Arial"/>
                <a:ea typeface="Arial"/>
                <a:cs typeface="Arial"/>
                <a:sym typeface="Arial"/>
              </a:rPr>
              <a:t>simple</a:t>
            </a:r>
            <a:r>
              <a:rPr lang="en-IN" sz="2400">
                <a:solidFill>
                  <a:srgbClr val="000000"/>
                </a:solidFill>
                <a:latin typeface="Arial"/>
                <a:ea typeface="Arial"/>
                <a:cs typeface="Arial"/>
                <a:sym typeface="Arial"/>
              </a:rPr>
              <a:t> if it does not contain the same edge more than once.</a:t>
            </a:r>
            <a:endParaRPr sz="1800"/>
          </a:p>
        </p:txBody>
      </p:sp>
    </p:spTree>
  </p:cSld>
  <p:clrMapOvr>
    <a:masterClrMapping/>
  </p:clrMapOvr>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7" name="Shape 627"/>
        <p:cNvGrpSpPr/>
        <p:nvPr/>
      </p:nvGrpSpPr>
      <p:grpSpPr>
        <a:xfrm>
          <a:off x="0" y="0"/>
          <a:ext cx="0" cy="0"/>
          <a:chOff x="0" y="0"/>
          <a:chExt cx="0" cy="0"/>
        </a:xfrm>
      </p:grpSpPr>
      <p:sp>
        <p:nvSpPr>
          <p:cNvPr id="628" name="Google Shape;628;p100"/>
          <p:cNvSpPr/>
          <p:nvPr/>
        </p:nvSpPr>
        <p:spPr>
          <a:xfrm>
            <a:off x="273240" y="3194280"/>
            <a:ext cx="8596440" cy="309924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None/>
            </a:pPr>
            <a:r>
              <a:rPr lang="en-IN" sz="2400">
                <a:solidFill>
                  <a:srgbClr val="000000"/>
                </a:solidFill>
                <a:latin typeface="Arial"/>
                <a:ea typeface="Arial"/>
                <a:cs typeface="Arial"/>
                <a:sym typeface="Arial"/>
              </a:rPr>
              <a:t>&lt;a, b, e, f&gt;		simple path of length 3</a:t>
            </a:r>
            <a:endParaRPr sz="1800"/>
          </a:p>
          <a:p>
            <a:pPr indent="0" lvl="0" marL="0" marR="0" rtl="0" algn="l">
              <a:lnSpc>
                <a:spcPct val="100000"/>
              </a:lnSpc>
              <a:spcBef>
                <a:spcPts val="0"/>
              </a:spcBef>
              <a:spcAft>
                <a:spcPts val="0"/>
              </a:spcAft>
              <a:buNone/>
            </a:pPr>
            <a:r>
              <a:rPr lang="en-IN" sz="2400">
                <a:solidFill>
                  <a:srgbClr val="000000"/>
                </a:solidFill>
                <a:latin typeface="Arial"/>
                <a:ea typeface="Arial"/>
                <a:cs typeface="Arial"/>
                <a:sym typeface="Arial"/>
              </a:rPr>
              <a:t>&lt;a, b, e, f, b, c&gt;	simple path of length 5</a:t>
            </a:r>
            <a:endParaRPr sz="1800"/>
          </a:p>
          <a:p>
            <a:pPr indent="0" lvl="0" marL="0" marR="0" rtl="0" algn="l">
              <a:lnSpc>
                <a:spcPct val="100000"/>
              </a:lnSpc>
              <a:spcBef>
                <a:spcPts val="0"/>
              </a:spcBef>
              <a:spcAft>
                <a:spcPts val="0"/>
              </a:spcAft>
              <a:buNone/>
            </a:pPr>
            <a:r>
              <a:rPr lang="en-IN" sz="2400">
                <a:solidFill>
                  <a:srgbClr val="000000"/>
                </a:solidFill>
                <a:latin typeface="Arial"/>
                <a:ea typeface="Arial"/>
                <a:cs typeface="Arial"/>
                <a:sym typeface="Arial"/>
              </a:rPr>
              <a:t>&lt;a, b, e, b, c&gt;	non-simple path of length 4</a:t>
            </a:r>
            <a:endParaRPr sz="1800"/>
          </a:p>
          <a:p>
            <a:pPr indent="0" lvl="0" marL="0" marR="0" rtl="0" algn="l">
              <a:lnSpc>
                <a:spcPct val="100000"/>
              </a:lnSpc>
              <a:spcBef>
                <a:spcPts val="0"/>
              </a:spcBef>
              <a:spcAft>
                <a:spcPts val="0"/>
              </a:spcAft>
              <a:buNone/>
            </a:pPr>
            <a:r>
              <a:rPr lang="en-IN" sz="2400">
                <a:solidFill>
                  <a:srgbClr val="000000"/>
                </a:solidFill>
                <a:latin typeface="Arial"/>
                <a:ea typeface="Arial"/>
                <a:cs typeface="Arial"/>
                <a:sym typeface="Arial"/>
              </a:rPr>
              <a:t>&lt;a, b, d&gt;			not a valid path because (b,d) is not an edge</a:t>
            </a:r>
            <a:endParaRPr sz="1800"/>
          </a:p>
          <a:p>
            <a:pPr indent="0" lvl="0" marL="0" marR="0" rtl="0" algn="l">
              <a:lnSpc>
                <a:spcPct val="100000"/>
              </a:lnSpc>
              <a:spcBef>
                <a:spcPts val="0"/>
              </a:spcBef>
              <a:spcAft>
                <a:spcPts val="0"/>
              </a:spcAft>
              <a:buNone/>
            </a:pPr>
            <a:r>
              <a:rPr lang="en-IN" sz="2400">
                <a:solidFill>
                  <a:srgbClr val="000000"/>
                </a:solidFill>
                <a:latin typeface="Arial"/>
                <a:ea typeface="Arial"/>
                <a:cs typeface="Arial"/>
                <a:sym typeface="Arial"/>
              </a:rPr>
              <a:t>&lt;a, e, d, a&gt;			simple circuit of length 3</a:t>
            </a:r>
            <a:endParaRPr sz="1800"/>
          </a:p>
          <a:p>
            <a:pPr indent="0" lvl="0" marL="0" marR="0" rtl="0" algn="l">
              <a:lnSpc>
                <a:spcPct val="100000"/>
              </a:lnSpc>
              <a:spcBef>
                <a:spcPts val="0"/>
              </a:spcBef>
              <a:spcAft>
                <a:spcPts val="0"/>
              </a:spcAft>
              <a:buNone/>
            </a:pPr>
            <a:r>
              <a:rPr lang="en-IN" sz="2400">
                <a:solidFill>
                  <a:srgbClr val="000000"/>
                </a:solidFill>
                <a:latin typeface="Arial"/>
                <a:ea typeface="Arial"/>
                <a:cs typeface="Arial"/>
                <a:sym typeface="Arial"/>
              </a:rPr>
              <a:t>&lt;a, e, d, e, d, a&gt;		non-simple circuit of length 5</a:t>
            </a:r>
            <a:endParaRPr sz="1800"/>
          </a:p>
          <a:p>
            <a:pPr indent="0" lvl="0" marL="0" marR="0" rtl="0" algn="l">
              <a:lnSpc>
                <a:spcPct val="100000"/>
              </a:lnSpc>
              <a:spcBef>
                <a:spcPts val="0"/>
              </a:spcBef>
              <a:spcAft>
                <a:spcPts val="0"/>
              </a:spcAft>
              <a:buNone/>
            </a:pPr>
            <a:r>
              <a:rPr lang="en-IN" sz="2400">
                <a:solidFill>
                  <a:srgbClr val="000000"/>
                </a:solidFill>
                <a:latin typeface="Arial"/>
                <a:ea typeface="Arial"/>
                <a:cs typeface="Arial"/>
                <a:sym typeface="Arial"/>
              </a:rPr>
              <a:t>&lt;a, e, b, f, e, d, a&gt;	??</a:t>
            </a:r>
            <a:endParaRPr sz="1800"/>
          </a:p>
          <a:p>
            <a:pPr indent="0" lvl="0" marL="0" marR="0" rtl="0" algn="l">
              <a:lnSpc>
                <a:spcPct val="100000"/>
              </a:lnSpc>
              <a:spcBef>
                <a:spcPts val="0"/>
              </a:spcBef>
              <a:spcAft>
                <a:spcPts val="0"/>
              </a:spcAft>
              <a:buNone/>
            </a:pPr>
            <a:r>
              <a:rPr lang="en-IN" sz="2400">
                <a:solidFill>
                  <a:srgbClr val="000000"/>
                </a:solidFill>
                <a:latin typeface="Arial"/>
                <a:ea typeface="Arial"/>
                <a:cs typeface="Arial"/>
                <a:sym typeface="Arial"/>
              </a:rPr>
              <a:t>&lt;a, b, c, b&gt;			??</a:t>
            </a:r>
            <a:endParaRPr sz="1800"/>
          </a:p>
        </p:txBody>
      </p:sp>
      <p:pic>
        <p:nvPicPr>
          <p:cNvPr id="629" name="Google Shape;629;p100"/>
          <p:cNvPicPr preferRelativeResize="0"/>
          <p:nvPr/>
        </p:nvPicPr>
        <p:blipFill rotWithShape="1">
          <a:blip r:embed="rId3">
            <a:alphaModFix/>
          </a:blip>
          <a:srcRect b="0" l="0" r="0" t="0"/>
          <a:stretch/>
        </p:blipFill>
        <p:spPr>
          <a:xfrm>
            <a:off x="1345680" y="0"/>
            <a:ext cx="6451560" cy="3193200"/>
          </a:xfrm>
          <a:prstGeom prst="rect">
            <a:avLst/>
          </a:prstGeom>
          <a:noFill/>
          <a:ln>
            <a:noFill/>
          </a:ln>
        </p:spPr>
      </p:pic>
    </p:spTree>
  </p:cSld>
  <p:clrMapOvr>
    <a:masterClrMapping/>
  </p:clrMapOvr>
</p:sld>
</file>

<file path=ppt/slides/slide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3" name="Shape 633"/>
        <p:cNvGrpSpPr/>
        <p:nvPr/>
      </p:nvGrpSpPr>
      <p:grpSpPr>
        <a:xfrm>
          <a:off x="0" y="0"/>
          <a:ext cx="0" cy="0"/>
          <a:chOff x="0" y="0"/>
          <a:chExt cx="0" cy="0"/>
        </a:xfrm>
      </p:grpSpPr>
      <p:sp>
        <p:nvSpPr>
          <p:cNvPr id="634" name="Google Shape;634;p101"/>
          <p:cNvSpPr/>
          <p:nvPr/>
        </p:nvSpPr>
        <p:spPr>
          <a:xfrm>
            <a:off x="271080" y="271080"/>
            <a:ext cx="8596440" cy="526464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None/>
            </a:pPr>
            <a:r>
              <a:rPr lang="en-IN" sz="2400">
                <a:solidFill>
                  <a:srgbClr val="000000"/>
                </a:solidFill>
                <a:latin typeface="Arial"/>
                <a:ea typeface="Arial"/>
                <a:cs typeface="Arial"/>
                <a:sym typeface="Arial"/>
              </a:rPr>
              <a:t>An undirected graph is called </a:t>
            </a:r>
            <a:r>
              <a:rPr b="1" lang="en-IN" sz="2400">
                <a:solidFill>
                  <a:srgbClr val="000000"/>
                </a:solidFill>
                <a:latin typeface="Arial"/>
                <a:ea typeface="Arial"/>
                <a:cs typeface="Arial"/>
                <a:sym typeface="Arial"/>
              </a:rPr>
              <a:t>connected</a:t>
            </a:r>
            <a:r>
              <a:rPr lang="en-IN" sz="2400">
                <a:solidFill>
                  <a:srgbClr val="000000"/>
                </a:solidFill>
                <a:latin typeface="Arial"/>
                <a:ea typeface="Arial"/>
                <a:cs typeface="Arial"/>
                <a:sym typeface="Arial"/>
              </a:rPr>
              <a:t> if there is a path between every pair of distinct vertices of the graph.</a:t>
            </a:r>
            <a:endParaRPr sz="1800"/>
          </a:p>
          <a:p>
            <a:pPr indent="0" lvl="0" marL="0" marR="0" rtl="0" algn="l">
              <a:lnSpc>
                <a:spcPct val="100000"/>
              </a:lnSpc>
              <a:spcBef>
                <a:spcPts val="0"/>
              </a:spcBef>
              <a:spcAft>
                <a:spcPts val="0"/>
              </a:spcAft>
              <a:buNone/>
            </a:pPr>
            <a:r>
              <a:t/>
            </a:r>
            <a:endParaRPr sz="1800"/>
          </a:p>
          <a:p>
            <a:pPr indent="0" lvl="0" marL="0" marR="0" rtl="0" algn="l">
              <a:lnSpc>
                <a:spcPct val="100000"/>
              </a:lnSpc>
              <a:spcBef>
                <a:spcPts val="0"/>
              </a:spcBef>
              <a:spcAft>
                <a:spcPts val="0"/>
              </a:spcAft>
              <a:buNone/>
            </a:pPr>
            <a:r>
              <a:rPr b="1" lang="en-IN" sz="2400">
                <a:solidFill>
                  <a:srgbClr val="000000"/>
                </a:solidFill>
                <a:latin typeface="Arial"/>
                <a:ea typeface="Arial"/>
                <a:cs typeface="Arial"/>
                <a:sym typeface="Arial"/>
              </a:rPr>
              <a:t>Theorem:</a:t>
            </a:r>
            <a:r>
              <a:rPr lang="en-IN" sz="2400">
                <a:solidFill>
                  <a:srgbClr val="000000"/>
                </a:solidFill>
                <a:latin typeface="Arial"/>
                <a:ea typeface="Arial"/>
                <a:cs typeface="Arial"/>
                <a:sym typeface="Arial"/>
              </a:rPr>
              <a:t> There is a simple path between every pair of distinct vertices of a connected undirected graph.</a:t>
            </a:r>
            <a:endParaRPr sz="1800"/>
          </a:p>
          <a:p>
            <a:pPr indent="0" lvl="0" marL="0" marR="0" rtl="0" algn="l">
              <a:lnSpc>
                <a:spcPct val="100000"/>
              </a:lnSpc>
              <a:spcBef>
                <a:spcPts val="0"/>
              </a:spcBef>
              <a:spcAft>
                <a:spcPts val="0"/>
              </a:spcAft>
              <a:buNone/>
            </a:pPr>
            <a:r>
              <a:t/>
            </a:r>
            <a:endParaRPr sz="1800"/>
          </a:p>
          <a:p>
            <a:pPr indent="0" lvl="0" marL="0" marR="0" rtl="0" algn="l">
              <a:lnSpc>
                <a:spcPct val="100000"/>
              </a:lnSpc>
              <a:spcBef>
                <a:spcPts val="0"/>
              </a:spcBef>
              <a:spcAft>
                <a:spcPts val="0"/>
              </a:spcAft>
              <a:buNone/>
            </a:pPr>
            <a:r>
              <a:rPr lang="en-IN" sz="2400">
                <a:solidFill>
                  <a:srgbClr val="000000"/>
                </a:solidFill>
                <a:latin typeface="Arial"/>
                <a:ea typeface="Arial"/>
                <a:cs typeface="Arial"/>
                <a:sym typeface="Arial"/>
              </a:rPr>
              <a:t>Graph G</a:t>
            </a:r>
            <a:r>
              <a:rPr baseline="-25000" lang="en-IN" sz="2400">
                <a:solidFill>
                  <a:srgbClr val="000000"/>
                </a:solidFill>
                <a:latin typeface="Arial"/>
                <a:ea typeface="Arial"/>
                <a:cs typeface="Arial"/>
                <a:sym typeface="Arial"/>
              </a:rPr>
              <a:t>1</a:t>
            </a:r>
            <a:r>
              <a:rPr lang="en-IN" sz="2400">
                <a:solidFill>
                  <a:srgbClr val="000000"/>
                </a:solidFill>
                <a:latin typeface="Arial"/>
                <a:ea typeface="Arial"/>
                <a:cs typeface="Arial"/>
                <a:sym typeface="Arial"/>
              </a:rPr>
              <a:t> is connected</a:t>
            </a:r>
            <a:endParaRPr sz="1800"/>
          </a:p>
          <a:p>
            <a:pPr indent="0" lvl="0" marL="0" marR="0" rtl="0" algn="l">
              <a:lnSpc>
                <a:spcPct val="100000"/>
              </a:lnSpc>
              <a:spcBef>
                <a:spcPts val="0"/>
              </a:spcBef>
              <a:spcAft>
                <a:spcPts val="0"/>
              </a:spcAft>
              <a:buNone/>
            </a:pPr>
            <a:r>
              <a:rPr lang="en-IN" sz="2400">
                <a:solidFill>
                  <a:srgbClr val="000000"/>
                </a:solidFill>
                <a:latin typeface="Arial"/>
                <a:ea typeface="Arial"/>
                <a:cs typeface="Arial"/>
                <a:sym typeface="Arial"/>
              </a:rPr>
              <a:t>and G</a:t>
            </a:r>
            <a:r>
              <a:rPr baseline="-25000" lang="en-IN" sz="2400">
                <a:solidFill>
                  <a:srgbClr val="000000"/>
                </a:solidFill>
                <a:latin typeface="Arial"/>
                <a:ea typeface="Arial"/>
                <a:cs typeface="Arial"/>
                <a:sym typeface="Arial"/>
              </a:rPr>
              <a:t>2</a:t>
            </a:r>
            <a:r>
              <a:rPr lang="en-IN" sz="2400">
                <a:solidFill>
                  <a:srgbClr val="000000"/>
                </a:solidFill>
                <a:latin typeface="Arial"/>
                <a:ea typeface="Arial"/>
                <a:cs typeface="Arial"/>
                <a:sym typeface="Arial"/>
              </a:rPr>
              <a:t> is not.</a:t>
            </a:r>
            <a:endParaRPr sz="1800"/>
          </a:p>
          <a:p>
            <a:pPr indent="0" lvl="0" marL="0" marR="0" rtl="0" algn="l">
              <a:lnSpc>
                <a:spcPct val="100000"/>
              </a:lnSpc>
              <a:spcBef>
                <a:spcPts val="0"/>
              </a:spcBef>
              <a:spcAft>
                <a:spcPts val="0"/>
              </a:spcAft>
              <a:buNone/>
            </a:pPr>
            <a:r>
              <a:t/>
            </a:r>
            <a:endParaRPr sz="1800"/>
          </a:p>
          <a:p>
            <a:pPr indent="0" lvl="0" marL="0" marR="0" rtl="0" algn="l">
              <a:lnSpc>
                <a:spcPct val="100000"/>
              </a:lnSpc>
              <a:spcBef>
                <a:spcPts val="0"/>
              </a:spcBef>
              <a:spcAft>
                <a:spcPts val="0"/>
              </a:spcAft>
              <a:buNone/>
            </a:pPr>
            <a:r>
              <a:rPr lang="en-IN" sz="2400">
                <a:solidFill>
                  <a:srgbClr val="000000"/>
                </a:solidFill>
                <a:latin typeface="Arial"/>
                <a:ea typeface="Arial"/>
                <a:cs typeface="Arial"/>
                <a:sym typeface="Arial"/>
              </a:rPr>
              <a:t>Every connected </a:t>
            </a:r>
            <a:endParaRPr sz="1800"/>
          </a:p>
          <a:p>
            <a:pPr indent="0" lvl="0" marL="0" marR="0" rtl="0" algn="l">
              <a:lnSpc>
                <a:spcPct val="100000"/>
              </a:lnSpc>
              <a:spcBef>
                <a:spcPts val="0"/>
              </a:spcBef>
              <a:spcAft>
                <a:spcPts val="0"/>
              </a:spcAft>
              <a:buNone/>
            </a:pPr>
            <a:r>
              <a:rPr lang="en-IN" sz="2400">
                <a:solidFill>
                  <a:srgbClr val="000000"/>
                </a:solidFill>
                <a:latin typeface="Arial"/>
                <a:ea typeface="Arial"/>
                <a:cs typeface="Arial"/>
                <a:sym typeface="Arial"/>
              </a:rPr>
              <a:t>graph with n </a:t>
            </a:r>
            <a:endParaRPr sz="1800"/>
          </a:p>
          <a:p>
            <a:pPr indent="0" lvl="0" marL="0" marR="0" rtl="0" algn="l">
              <a:lnSpc>
                <a:spcPct val="100000"/>
              </a:lnSpc>
              <a:spcBef>
                <a:spcPts val="0"/>
              </a:spcBef>
              <a:spcAft>
                <a:spcPts val="0"/>
              </a:spcAft>
              <a:buNone/>
            </a:pPr>
            <a:r>
              <a:rPr lang="en-IN" sz="2400">
                <a:solidFill>
                  <a:srgbClr val="000000"/>
                </a:solidFill>
                <a:latin typeface="Arial"/>
                <a:ea typeface="Arial"/>
                <a:cs typeface="Arial"/>
                <a:sym typeface="Arial"/>
              </a:rPr>
              <a:t>vertices has at least </a:t>
            </a:r>
            <a:endParaRPr sz="1800"/>
          </a:p>
          <a:p>
            <a:pPr indent="0" lvl="0" marL="0" marR="0" rtl="0" algn="l">
              <a:lnSpc>
                <a:spcPct val="100000"/>
              </a:lnSpc>
              <a:spcBef>
                <a:spcPts val="0"/>
              </a:spcBef>
              <a:spcAft>
                <a:spcPts val="0"/>
              </a:spcAft>
              <a:buNone/>
            </a:pPr>
            <a:r>
              <a:rPr lang="en-IN" sz="2400">
                <a:solidFill>
                  <a:srgbClr val="000000"/>
                </a:solidFill>
                <a:latin typeface="Arial"/>
                <a:ea typeface="Arial"/>
                <a:cs typeface="Arial"/>
                <a:sym typeface="Arial"/>
              </a:rPr>
              <a:t>n-1 edges.</a:t>
            </a:r>
            <a:endParaRPr sz="1800"/>
          </a:p>
        </p:txBody>
      </p:sp>
      <p:pic>
        <p:nvPicPr>
          <p:cNvPr id="635" name="Google Shape;635;p101"/>
          <p:cNvPicPr preferRelativeResize="0"/>
          <p:nvPr/>
        </p:nvPicPr>
        <p:blipFill rotWithShape="1">
          <a:blip r:embed="rId3">
            <a:alphaModFix/>
          </a:blip>
          <a:srcRect b="0" l="0" r="0" t="0"/>
          <a:stretch/>
        </p:blipFill>
        <p:spPr>
          <a:xfrm>
            <a:off x="3510720" y="2304720"/>
            <a:ext cx="5356800" cy="401724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