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91" Type="http://schemas.openxmlformats.org/officeDocument/2006/relationships/slide" Target="slides/slide187.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89" Type="http://schemas.openxmlformats.org/officeDocument/2006/relationships/slide" Target="slides/slide185.xml"/><Relationship Id="rId100" Type="http://schemas.openxmlformats.org/officeDocument/2006/relationships/slide" Target="slides/slide96.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155bbb8a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155bbb8a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28b1b20e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28b1b20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bc27760d6_0_4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bc27760d6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bc27760d6_0_4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bc27760d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1625b780d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625b780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bc27760d6_0_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bc27760d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bc27760d6_0_4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bc27760d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bc27760d6_0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bc27760d6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bc27760d6_0_4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bc27760d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bc27760d6_0_4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bc27760d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bc27760d6_0_4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c27760d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bc27760d6_0_4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bc27760d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bc27760d6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c27760d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bc27760d6_0_4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bc27760d6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bc27760d6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bc27760d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bc27760d6_0_5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bc27760d6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16289e85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6289e85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bc27760d6_0_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bc27760d6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bc27760d6_0_5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bc27760d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bc27760d6_0_5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bc27760d6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bc27760d6_0_5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bc27760d6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bc27760d6_0_5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bc27760d6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bc27760d6_0_5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bc27760d6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60368074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036807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bc27760d6_0_5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c27760d6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bc27760d6_0_5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bc27760d6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bc27760d6_0_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bc27760d6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bc166fca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bc166fc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bba78180c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bba78180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bba78180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bba78180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gbba78180c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bba78180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bba78180c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bba78180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bba78180c_0_4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ba78180c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bba78180c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bba7818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bc27760d6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c27760d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gbba78180c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bba7818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bc166fca3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bc166fca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bba78180c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bba78180c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g162961948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6296194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gbba78180c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ba78180c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gbba78180c_0_5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bba78180c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Google Shape;885;g162e42680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62e4268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bc166fca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bc166fca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162961948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6296194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162961948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6296194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60368074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036807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gbba78180c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bba78180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bba78180c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bba78180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Google Shape;923;gbba78180c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bba78180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bba78180c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bba78180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g162e42680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62e4268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bba78180c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bba78180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bba78180c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ba78180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bba78180c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bba78180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gbba78180c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bba78180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g3f6144e16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f6144e1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60368074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0368074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g3f6144e16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3f6144e1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bba78180c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bba78180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gbba78180c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bba78180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bba78180c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bba78180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bba78180c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bba78180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16309913f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6309913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16309913f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6309913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16309913f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6309913f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g16309913f5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6309913f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g16309913f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6309913f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603680742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036807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Google Shape;1033;g16309913f5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6309913f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8" name="Shape 1038"/>
        <p:cNvGrpSpPr/>
        <p:nvPr/>
      </p:nvGrpSpPr>
      <p:grpSpPr>
        <a:xfrm>
          <a:off x="0" y="0"/>
          <a:ext cx="0" cy="0"/>
          <a:chOff x="0" y="0"/>
          <a:chExt cx="0" cy="0"/>
        </a:xfrm>
      </p:grpSpPr>
      <p:sp>
        <p:nvSpPr>
          <p:cNvPr id="1039" name="Google Shape;1039;gbc166fca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bc166fc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4" name="Shape 1044"/>
        <p:cNvGrpSpPr/>
        <p:nvPr/>
      </p:nvGrpSpPr>
      <p:grpSpPr>
        <a:xfrm>
          <a:off x="0" y="0"/>
          <a:ext cx="0" cy="0"/>
          <a:chOff x="0" y="0"/>
          <a:chExt cx="0" cy="0"/>
        </a:xfrm>
      </p:grpSpPr>
      <p:sp>
        <p:nvSpPr>
          <p:cNvPr id="1045" name="Google Shape;1045;g16309913f5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6309913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gbc166fca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bc166fc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Google Shape;1058;gbc166fca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bc166fc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bc166fca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bc166fc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9" name="Shape 1069"/>
        <p:cNvGrpSpPr/>
        <p:nvPr/>
      </p:nvGrpSpPr>
      <p:grpSpPr>
        <a:xfrm>
          <a:off x="0" y="0"/>
          <a:ext cx="0" cy="0"/>
          <a:chOff x="0" y="0"/>
          <a:chExt cx="0" cy="0"/>
        </a:xfrm>
      </p:grpSpPr>
      <p:sp>
        <p:nvSpPr>
          <p:cNvPr id="1070" name="Google Shape;1070;g16309913f5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6309913f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gbc166fca3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bc166fc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bba78180c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bba78180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Google Shape;1088;g16309913f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6309913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60368074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036807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Google Shape;1094;gbba78180c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ba78180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Google Shape;1100;g16337a68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6337a68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5" name="Shape 1105"/>
        <p:cNvGrpSpPr/>
        <p:nvPr/>
      </p:nvGrpSpPr>
      <p:grpSpPr>
        <a:xfrm>
          <a:off x="0" y="0"/>
          <a:ext cx="0" cy="0"/>
          <a:chOff x="0" y="0"/>
          <a:chExt cx="0" cy="0"/>
        </a:xfrm>
      </p:grpSpPr>
      <p:sp>
        <p:nvSpPr>
          <p:cNvPr id="1106" name="Google Shape;1106;gbba78180c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bba78180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g16337ad21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6337ad2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Google Shape;1118;g16337ad212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6337ad2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3" name="Shape 1123"/>
        <p:cNvGrpSpPr/>
        <p:nvPr/>
      </p:nvGrpSpPr>
      <p:grpSpPr>
        <a:xfrm>
          <a:off x="0" y="0"/>
          <a:ext cx="0" cy="0"/>
          <a:chOff x="0" y="0"/>
          <a:chExt cx="0" cy="0"/>
        </a:xfrm>
      </p:grpSpPr>
      <p:sp>
        <p:nvSpPr>
          <p:cNvPr id="1124" name="Google Shape;1124;g16337ad212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6337ad21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9" name="Shape 1129"/>
        <p:cNvGrpSpPr/>
        <p:nvPr/>
      </p:nvGrpSpPr>
      <p:grpSpPr>
        <a:xfrm>
          <a:off x="0" y="0"/>
          <a:ext cx="0" cy="0"/>
          <a:chOff x="0" y="0"/>
          <a:chExt cx="0" cy="0"/>
        </a:xfrm>
      </p:grpSpPr>
      <p:sp>
        <p:nvSpPr>
          <p:cNvPr id="1130" name="Google Shape;1130;g16337ad21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6337ad2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5" name="Shape 1135"/>
        <p:cNvGrpSpPr/>
        <p:nvPr/>
      </p:nvGrpSpPr>
      <p:grpSpPr>
        <a:xfrm>
          <a:off x="0" y="0"/>
          <a:ext cx="0" cy="0"/>
          <a:chOff x="0" y="0"/>
          <a:chExt cx="0" cy="0"/>
        </a:xfrm>
      </p:grpSpPr>
      <p:sp>
        <p:nvSpPr>
          <p:cNvPr id="1136" name="Google Shape;1136;g16337ad21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16337ad2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gd133665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d13366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7" name="Shape 1147"/>
        <p:cNvGrpSpPr/>
        <p:nvPr/>
      </p:nvGrpSpPr>
      <p:grpSpPr>
        <a:xfrm>
          <a:off x="0" y="0"/>
          <a:ext cx="0" cy="0"/>
          <a:chOff x="0" y="0"/>
          <a:chExt cx="0" cy="0"/>
        </a:xfrm>
      </p:grpSpPr>
      <p:sp>
        <p:nvSpPr>
          <p:cNvPr id="1148" name="Google Shape;1148;gd1dbc39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d1dbc39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bc27760d6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c27760d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3" name="Shape 1153"/>
        <p:cNvGrpSpPr/>
        <p:nvPr/>
      </p:nvGrpSpPr>
      <p:grpSpPr>
        <a:xfrm>
          <a:off x="0" y="0"/>
          <a:ext cx="0" cy="0"/>
          <a:chOff x="0" y="0"/>
          <a:chExt cx="0" cy="0"/>
        </a:xfrm>
      </p:grpSpPr>
      <p:sp>
        <p:nvSpPr>
          <p:cNvPr id="1154" name="Google Shape;1154;g3f6144e16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3f6144e1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9" name="Shape 1159"/>
        <p:cNvGrpSpPr/>
        <p:nvPr/>
      </p:nvGrpSpPr>
      <p:grpSpPr>
        <a:xfrm>
          <a:off x="0" y="0"/>
          <a:ext cx="0" cy="0"/>
          <a:chOff x="0" y="0"/>
          <a:chExt cx="0" cy="0"/>
        </a:xfrm>
      </p:grpSpPr>
      <p:sp>
        <p:nvSpPr>
          <p:cNvPr id="1160" name="Google Shape;1160;g164f468e4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164f468e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Google Shape;1166;g39891914214a951b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39891914214a951b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1" name="Shape 1171"/>
        <p:cNvGrpSpPr/>
        <p:nvPr/>
      </p:nvGrpSpPr>
      <p:grpSpPr>
        <a:xfrm>
          <a:off x="0" y="0"/>
          <a:ext cx="0" cy="0"/>
          <a:chOff x="0" y="0"/>
          <a:chExt cx="0" cy="0"/>
        </a:xfrm>
      </p:grpSpPr>
      <p:sp>
        <p:nvSpPr>
          <p:cNvPr id="1172" name="Google Shape;1172;g39891914214a951b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39891914214a951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7" name="Shape 1177"/>
        <p:cNvGrpSpPr/>
        <p:nvPr/>
      </p:nvGrpSpPr>
      <p:grpSpPr>
        <a:xfrm>
          <a:off x="0" y="0"/>
          <a:ext cx="0" cy="0"/>
          <a:chOff x="0" y="0"/>
          <a:chExt cx="0" cy="0"/>
        </a:xfrm>
      </p:grpSpPr>
      <p:sp>
        <p:nvSpPr>
          <p:cNvPr id="1178" name="Google Shape;1178;g39891914214a951b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39891914214a951b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3" name="Shape 1183"/>
        <p:cNvGrpSpPr/>
        <p:nvPr/>
      </p:nvGrpSpPr>
      <p:grpSpPr>
        <a:xfrm>
          <a:off x="0" y="0"/>
          <a:ext cx="0" cy="0"/>
          <a:chOff x="0" y="0"/>
          <a:chExt cx="0" cy="0"/>
        </a:xfrm>
      </p:grpSpPr>
      <p:sp>
        <p:nvSpPr>
          <p:cNvPr id="1184" name="Google Shape;1184;g39891914214a951b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39891914214a951b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9" name="Shape 1189"/>
        <p:cNvGrpSpPr/>
        <p:nvPr/>
      </p:nvGrpSpPr>
      <p:grpSpPr>
        <a:xfrm>
          <a:off x="0" y="0"/>
          <a:ext cx="0" cy="0"/>
          <a:chOff x="0" y="0"/>
          <a:chExt cx="0" cy="0"/>
        </a:xfrm>
      </p:grpSpPr>
      <p:sp>
        <p:nvSpPr>
          <p:cNvPr id="1190" name="Google Shape;1190;g39891914214a951b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39891914214a951b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Google Shape;1196;g3b56450e2_0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3b56450e2_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bc27760d6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27760d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bc27760d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bc27760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1603680742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0368074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bc27760d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c27760d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1603680742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0368074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bc27760d6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c27760d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603680742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0368074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bc27760d6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c27760d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bc27760d6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c27760d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603680742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0368074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bc27760d6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c27760d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bc27760d6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c27760d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bc27760d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bc27760d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bc27760d6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c27760d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603680742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60368074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bc27760d6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c27760d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bc27760d6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c27760d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603680742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60368074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bc27760d6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c27760d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1603680742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60368074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4cfe5777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cfe57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24cfe5777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cfe577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bc27760d6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c27760d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bc27760d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bc27760d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1603680742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0368074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bc27760d6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c27760d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03680742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0368074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bc27760d6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c27760d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bc27760d6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c27760d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bc27760d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c27760d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bc27760d6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c27760d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bc27760d6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c27760d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bc27760d6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c27760d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bc27760d6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c27760d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bc27760d6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c27760d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160d8b5b69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60d8b5b6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bc27760d6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c27760d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60d8b5b69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60d8b5b6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bc27760d6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c27760d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160d8b5b69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0d8b5b6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bc27760d6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c27760d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bc27760d6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c27760d6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bc27760d6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c27760d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bc27760d6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c27760d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bc27760d6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c27760d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bc27760d6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c27760d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bc27760d6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27760d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bc27760d6_0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c27760d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bc27760d6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c27760d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610f92d7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610f92d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bc27760d6_0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27760d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bc27760d6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c27760d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bc27760d6_0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c27760d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bc27760d6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bc27760d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bc27760d6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bc27760d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bc27760d6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c27760d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160d8b5b6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0d8b5b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bc27760d6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c27760d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bc27760d6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c27760d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bc27760d6_0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c27760d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bc27760d6_0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c27760d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bc27760d6_0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c27760d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bc27760d6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c27760d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160d8b5b69_1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60d8b5b69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bc27760d6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c27760d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bc27760d6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c27760d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bc27760d6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c27760d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bc27760d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c27760d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42145e839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2145e83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162c0951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62c0951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bc27760d6_0_3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bc27760d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bc27760d6_0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c27760d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bc27760d6_0_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bc27760d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42b7f2f0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2b7f2f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42145e839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42145e83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bc27760d6_0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bc27760d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130bb6181a87bd7b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30bb6181a87bd7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bc27760d6_0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bc27760d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603680742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0368074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bc27760d6_0_3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bc27760d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bc27760d6_0_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c27760d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bc27760d6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bc27760d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42b7f2f0c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2b7f2f0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bc27760d6_0_4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bc27760d6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bc27760d6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bc27760d6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bc27760d6_0_4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c27760d6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16160722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616072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130bb6181a87bd7b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30bb6181a87bd7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130bb6181a87bd7b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30bb6181a87bd7b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734343"/>
            <a:ext cx="7772400" cy="2245500"/>
          </a:xfrm>
          <a:prstGeom prst="rect">
            <a:avLst/>
          </a:prstGeom>
        </p:spPr>
        <p:txBody>
          <a:bodyPr anchorCtr="0" anchor="b" bIns="91425" lIns="91425" spcFirstLastPara="1" rIns="91425" wrap="square" tIns="91425"/>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2" name="Google Shape;12;p2"/>
          <p:cNvSpPr txBox="1"/>
          <p:nvPr>
            <p:ph idx="1" type="subTitle"/>
          </p:nvPr>
        </p:nvSpPr>
        <p:spPr>
          <a:xfrm>
            <a:off x="685800" y="4124476"/>
            <a:ext cx="7772400" cy="949800"/>
          </a:xfrm>
          <a:prstGeom prst="rect">
            <a:avLst/>
          </a:prstGeom>
        </p:spPr>
        <p:txBody>
          <a:bodyPr anchorCtr="0" anchor="ctr" bIns="91425" lIns="91425" spcFirstLastPara="1" rIns="91425" wrap="square" tIns="91425"/>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457200" y="274637"/>
            <a:ext cx="8229600" cy="15222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6" name="Google Shape;16;p3"/>
          <p:cNvSpPr txBox="1"/>
          <p:nvPr>
            <p:ph idx="1" type="body"/>
          </p:nvPr>
        </p:nvSpPr>
        <p:spPr>
          <a:xfrm>
            <a:off x="457200" y="1947332"/>
            <a:ext cx="8229600" cy="4620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457200" y="274637"/>
            <a:ext cx="8229600" cy="15222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1" name="Google Shape;21;p4"/>
          <p:cNvSpPr txBox="1"/>
          <p:nvPr>
            <p:ph idx="1" type="body"/>
          </p:nvPr>
        </p:nvSpPr>
        <p:spPr>
          <a:xfrm>
            <a:off x="457200" y="1947332"/>
            <a:ext cx="4030200" cy="4620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2" type="body"/>
          </p:nvPr>
        </p:nvSpPr>
        <p:spPr>
          <a:xfrm>
            <a:off x="4656667" y="1949212"/>
            <a:ext cx="4030200" cy="4620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57200" y="274637"/>
            <a:ext cx="8229600" cy="15222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7" name="Google Shape;27;p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 name="Shape 28"/>
        <p:cNvGrpSpPr/>
        <p:nvPr/>
      </p:nvGrpSpPr>
      <p:grpSpPr>
        <a:xfrm>
          <a:off x="0" y="0"/>
          <a:ext cx="0" cy="0"/>
          <a:chOff x="0" y="0"/>
          <a:chExt cx="0" cy="0"/>
        </a:xfrm>
      </p:grpSpPr>
      <p:sp>
        <p:nvSpPr>
          <p:cNvPr id="29" name="Google Shape;29;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6"/>
          <p:cNvSpPr txBox="1"/>
          <p:nvPr>
            <p:ph idx="1" type="body"/>
          </p:nvPr>
        </p:nvSpPr>
        <p:spPr>
          <a:xfrm>
            <a:off x="457200" y="5875079"/>
            <a:ext cx="8229600" cy="692700"/>
          </a:xfrm>
          <a:prstGeom prst="rect">
            <a:avLst/>
          </a:prstGeom>
        </p:spPr>
        <p:txBody>
          <a:bodyPr anchorCtr="0" anchor="ctr" bIns="91425" lIns="91425" spcFirstLastPara="1" rIns="91425" wrap="square" tIns="91425"/>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1" name="Google Shape;31;p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p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Relationship Id="rId3" Type="http://schemas.openxmlformats.org/officeDocument/2006/relationships/image" Target="../media/image1.png"/><Relationship Id="rId4" Type="http://schemas.openxmlformats.org/officeDocument/2006/relationships/image" Target="../media/image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5.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8.xml"/><Relationship Id="rId3" Type="http://schemas.openxmlformats.org/officeDocument/2006/relationships/image" Target="../media/image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9.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 Id="rId3"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2.xml"/><Relationship Id="rId3" Type="http://schemas.openxmlformats.org/officeDocument/2006/relationships/image" Target="../media/image4.png"/><Relationship Id="rId4" Type="http://schemas.openxmlformats.org/officeDocument/2006/relationships/image" Target="../media/image1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3.xml"/><Relationship Id="rId3" Type="http://schemas.openxmlformats.org/officeDocument/2006/relationships/image" Target="../media/image4.png"/><Relationship Id="rId4" Type="http://schemas.openxmlformats.org/officeDocument/2006/relationships/image" Target="../media/image1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4.xml"/><Relationship Id="rId3" Type="http://schemas.openxmlformats.org/officeDocument/2006/relationships/image" Target="../media/image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5.xml"/><Relationship Id="rId3" Type="http://schemas.openxmlformats.org/officeDocument/2006/relationships/image" Target="../media/image2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6.xml"/><Relationship Id="rId3" Type="http://schemas.openxmlformats.org/officeDocument/2006/relationships/image" Target="../media/image2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7.xml"/><Relationship Id="rId3" Type="http://schemas.openxmlformats.org/officeDocument/2006/relationships/image" Target="../media/image2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8.xml"/><Relationship Id="rId3" Type="http://schemas.openxmlformats.org/officeDocument/2006/relationships/image" Target="../media/image19.png"/><Relationship Id="rId4" Type="http://schemas.openxmlformats.org/officeDocument/2006/relationships/image" Target="../media/image18.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0.xml"/><Relationship Id="rId3" Type="http://schemas.openxmlformats.org/officeDocument/2006/relationships/image" Target="../media/image2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1.xml"/><Relationship Id="rId3" Type="http://schemas.openxmlformats.org/officeDocument/2006/relationships/image" Target="../media/image14.png"/><Relationship Id="rId4" Type="http://schemas.openxmlformats.org/officeDocument/2006/relationships/image" Target="../media/image1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2.xml"/><Relationship Id="rId3" Type="http://schemas.openxmlformats.org/officeDocument/2006/relationships/image" Target="../media/image27.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3.xml"/><Relationship Id="rId3" Type="http://schemas.openxmlformats.org/officeDocument/2006/relationships/image" Target="../media/image23.png"/><Relationship Id="rId4" Type="http://schemas.openxmlformats.org/officeDocument/2006/relationships/image" Target="../media/image2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0.xml"/><Relationship Id="rId3" Type="http://schemas.openxmlformats.org/officeDocument/2006/relationships/image" Target="../media/image2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1.xml"/><Relationship Id="rId3" Type="http://schemas.openxmlformats.org/officeDocument/2006/relationships/image" Target="../media/image32.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2.xml"/><Relationship Id="rId3" Type="http://schemas.openxmlformats.org/officeDocument/2006/relationships/image" Target="../media/image30.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6.xml"/><Relationship Id="rId3" Type="http://schemas.openxmlformats.org/officeDocument/2006/relationships/image" Target="../media/image28.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2.xml"/><Relationship Id="rId3" Type="http://schemas.openxmlformats.org/officeDocument/2006/relationships/image" Target="../media/image36.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3.xml"/><Relationship Id="rId3" Type="http://schemas.openxmlformats.org/officeDocument/2006/relationships/image" Target="../media/image3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2.xml"/><Relationship Id="rId3" Type="http://schemas.openxmlformats.org/officeDocument/2006/relationships/image" Target="../media/image34.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3.xml"/><Relationship Id="rId3" Type="http://schemas.openxmlformats.org/officeDocument/2006/relationships/image" Target="../media/image35.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4.xml"/><Relationship Id="rId3" Type="http://schemas.openxmlformats.org/officeDocument/2006/relationships/image" Target="../media/image39.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5.xml"/><Relationship Id="rId3" Type="http://schemas.openxmlformats.org/officeDocument/2006/relationships/image" Target="../media/image38.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6.xml"/><Relationship Id="rId3" Type="http://schemas.openxmlformats.org/officeDocument/2006/relationships/image" Target="../media/image37.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7.xml"/><Relationship Id="rId3" Type="http://schemas.openxmlformats.org/officeDocument/2006/relationships/image" Target="../media/image4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3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 Id="rId3"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 Id="rId3"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 Id="rId3" Type="http://schemas.openxmlformats.org/officeDocument/2006/relationships/image" Target="../media/image22.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 Id="rId3" Type="http://schemas.openxmlformats.org/officeDocument/2006/relationships/image" Target="../media/image1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 Id="rId3" Type="http://schemas.openxmlformats.org/officeDocument/2006/relationships/image" Target="../media/image1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txBox="1"/>
          <p:nvPr>
            <p:ph type="ctrTitle"/>
          </p:nvPr>
        </p:nvSpPr>
        <p:spPr>
          <a:xfrm>
            <a:off x="442000" y="1734350"/>
            <a:ext cx="8184000" cy="224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Discrete Mathematics and Logic (UE17CS205)</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Unit 3 - Counting</a:t>
            </a:r>
            <a:endParaRPr sz="3000"/>
          </a:p>
          <a:p>
            <a:pPr indent="0" lvl="0" marL="0" rtl="0" algn="l">
              <a:spcBef>
                <a:spcPts val="0"/>
              </a:spcBef>
              <a:spcAft>
                <a:spcPts val="0"/>
              </a:spcAft>
              <a:buNone/>
            </a:pPr>
            <a:r>
              <a:t/>
            </a:r>
            <a:endParaRPr sz="3000"/>
          </a:p>
        </p:txBody>
      </p:sp>
      <p:sp>
        <p:nvSpPr>
          <p:cNvPr id="39" name="Google Shape;39;p8"/>
          <p:cNvSpPr txBox="1"/>
          <p:nvPr/>
        </p:nvSpPr>
        <p:spPr>
          <a:xfrm>
            <a:off x="442000" y="4124475"/>
            <a:ext cx="80163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Mr. </a:t>
            </a:r>
            <a:r>
              <a:rPr lang="en" sz="2400">
                <a:solidFill>
                  <a:srgbClr val="FFFFFF"/>
                </a:solidFill>
              </a:rPr>
              <a:t>Channa Bankapur (channabankapur@pes.edu)</a:t>
            </a:r>
            <a:endParaRPr sz="2400">
              <a:solidFill>
                <a:srgbClr val="FFFFFF"/>
              </a:solidFill>
            </a:endParaRPr>
          </a:p>
          <a:p>
            <a:pPr indent="0" lvl="0" marL="0" rtl="0" algn="l">
              <a:spcBef>
                <a:spcPts val="0"/>
              </a:spcBef>
              <a:spcAft>
                <a:spcPts val="0"/>
              </a:spcAft>
              <a:buNone/>
            </a:pPr>
            <a:r>
              <a:rPr lang="en" sz="2400">
                <a:solidFill>
                  <a:srgbClr val="FFFFFF"/>
                </a:solidFill>
              </a:rPr>
              <a:t>Department of CS&amp;E, PES University</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What does it return?</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latin typeface="Courier New"/>
                <a:ea typeface="Courier New"/>
                <a:cs typeface="Courier New"/>
                <a:sym typeface="Courier New"/>
              </a:rPr>
              <a:t>foo(n)</a:t>
            </a:r>
            <a:endParaRPr sz="26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2600">
                <a:solidFill>
                  <a:schemeClr val="dk1"/>
                </a:solidFill>
                <a:latin typeface="Courier New"/>
                <a:ea typeface="Courier New"/>
                <a:cs typeface="Courier New"/>
                <a:sym typeface="Courier New"/>
              </a:rPr>
              <a:t>ctr ← 0</a:t>
            </a:r>
            <a:endParaRPr sz="26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2600">
                <a:solidFill>
                  <a:schemeClr val="dk1"/>
                </a:solidFill>
                <a:latin typeface="Courier New"/>
                <a:ea typeface="Courier New"/>
                <a:cs typeface="Courier New"/>
                <a:sym typeface="Courier New"/>
              </a:rPr>
              <a:t>for i ← 1 to </a:t>
            </a:r>
            <a:r>
              <a:rPr b="1" lang="en" sz="2600">
                <a:solidFill>
                  <a:schemeClr val="dk1"/>
                </a:solidFill>
                <a:latin typeface="Courier New"/>
                <a:ea typeface="Courier New"/>
                <a:cs typeface="Courier New"/>
                <a:sym typeface="Courier New"/>
              </a:rPr>
              <a:t>20</a:t>
            </a:r>
            <a:endParaRPr b="1" sz="26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lang="en" sz="2600">
                <a:solidFill>
                  <a:schemeClr val="dk1"/>
                </a:solidFill>
                <a:latin typeface="Courier New"/>
                <a:ea typeface="Courier New"/>
                <a:cs typeface="Courier New"/>
                <a:sym typeface="Courier New"/>
              </a:rPr>
              <a:t>for j ← 1 to </a:t>
            </a:r>
            <a:r>
              <a:rPr b="1" lang="en" sz="2600">
                <a:solidFill>
                  <a:schemeClr val="dk1"/>
                </a:solidFill>
                <a:latin typeface="Courier New"/>
                <a:ea typeface="Courier New"/>
                <a:cs typeface="Courier New"/>
                <a:sym typeface="Courier New"/>
              </a:rPr>
              <a:t>30</a:t>
            </a:r>
            <a:endParaRPr b="1" sz="26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2600">
                <a:solidFill>
                  <a:schemeClr val="dk1"/>
                </a:solidFill>
                <a:latin typeface="Courier New"/>
                <a:ea typeface="Courier New"/>
                <a:cs typeface="Courier New"/>
                <a:sym typeface="Courier New"/>
              </a:rPr>
              <a:t>		ctr ← ctr + 1</a:t>
            </a:r>
            <a:endParaRPr sz="26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2600">
                <a:solidFill>
                  <a:schemeClr val="dk1"/>
                </a:solidFill>
                <a:latin typeface="Courier New"/>
                <a:ea typeface="Courier New"/>
                <a:cs typeface="Courier New"/>
                <a:sym typeface="Courier New"/>
              </a:rPr>
              <a:t>return ctr</a:t>
            </a:r>
            <a:endParaRPr sz="2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Return value: </a:t>
            </a:r>
            <a:r>
              <a:rPr lang="en" sz="2400">
                <a:solidFill>
                  <a:schemeClr val="dk1"/>
                </a:solidFill>
              </a:rPr>
              <a:t>Return value: </a:t>
            </a:r>
            <a:r>
              <a:rPr b="1" lang="en" sz="2400">
                <a:solidFill>
                  <a:schemeClr val="dk1"/>
                </a:solidFill>
              </a:rPr>
              <a:t>20*30 = 600</a:t>
            </a:r>
            <a:endParaRPr b="1" sz="2400">
              <a:solidFill>
                <a:schemeClr val="dk1"/>
              </a:solidFill>
            </a:endParaRPr>
          </a:p>
          <a:p>
            <a:pPr indent="0" lvl="0" marL="0" rtl="0" algn="l">
              <a:spcBef>
                <a:spcPts val="0"/>
              </a:spcBef>
              <a:spcAft>
                <a:spcPts val="0"/>
              </a:spcAft>
              <a:buNone/>
            </a:pPr>
            <a:r>
              <a:rPr b="1" lang="en" sz="2400">
                <a:solidFill>
                  <a:schemeClr val="dk1"/>
                </a:solidFill>
              </a:rPr>
              <a:t>(the product rule)</a:t>
            </a:r>
            <a:endParaRPr b="1" sz="2400">
              <a:solidFill>
                <a:schemeClr val="dk1"/>
              </a:solidFill>
            </a:endParaRPr>
          </a:p>
          <a:p>
            <a:pPr indent="0" lvl="0" marL="0" rtl="0" algn="l">
              <a:spcBef>
                <a:spcPts val="0"/>
              </a:spcBef>
              <a:spcAft>
                <a:spcPts val="0"/>
              </a:spcAft>
              <a:buNone/>
            </a:pPr>
            <a:r>
              <a:t/>
            </a:r>
            <a:endParaRPr sz="2600">
              <a:solidFill>
                <a:schemeClr val="dk1"/>
              </a:solidFill>
            </a:endParaRPr>
          </a:p>
        </p:txBody>
      </p:sp>
      <p:sp>
        <p:nvSpPr>
          <p:cNvPr id="93" name="Google Shape;93;p1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10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r-permutation</a:t>
            </a:r>
            <a:r>
              <a:rPr lang="en" sz="2400"/>
              <a:t> of objects from a set of n objects</a:t>
            </a:r>
            <a:endParaRPr sz="2400"/>
          </a:p>
          <a:p>
            <a:pPr indent="0" lvl="0" marL="0" rtl="0" algn="l">
              <a:spcBef>
                <a:spcPts val="0"/>
              </a:spcBef>
              <a:spcAft>
                <a:spcPts val="0"/>
              </a:spcAft>
              <a:buNone/>
            </a:pPr>
            <a:r>
              <a:rPr b="1" lang="en" sz="2400"/>
              <a:t>Ordered r-selection</a:t>
            </a:r>
            <a:endParaRPr sz="2400"/>
          </a:p>
          <a:p>
            <a:pPr indent="0" lvl="0" marL="0" rtl="0" algn="l">
              <a:spcBef>
                <a:spcPts val="0"/>
              </a:spcBef>
              <a:spcAft>
                <a:spcPts val="0"/>
              </a:spcAft>
              <a:buNone/>
            </a:pPr>
            <a:r>
              <a:rPr lang="en" sz="2400">
                <a:solidFill>
                  <a:schemeClr val="dk1"/>
                </a:solidFill>
              </a:rPr>
              <a:t> </a:t>
            </a:r>
            <a:r>
              <a:rPr b="1" lang="en" sz="2400">
                <a:solidFill>
                  <a:schemeClr val="dk1"/>
                </a:solidFill>
              </a:rPr>
              <a:t>n</a:t>
            </a:r>
            <a:r>
              <a:rPr b="1" baseline="30000" lang="en" sz="2400" u="sng">
                <a:solidFill>
                  <a:schemeClr val="dk1"/>
                </a:solidFill>
              </a:rPr>
              <a:t>r</a:t>
            </a:r>
            <a:r>
              <a:rPr baseline="30000" lang="en" sz="2400">
                <a:solidFill>
                  <a:schemeClr val="dk1"/>
                </a:solidFill>
              </a:rPr>
              <a:t> </a:t>
            </a:r>
            <a:r>
              <a:rPr lang="en" sz="2400"/>
              <a:t>    or     </a:t>
            </a:r>
            <a:r>
              <a:rPr b="1" baseline="30000" lang="en" sz="2400">
                <a:solidFill>
                  <a:schemeClr val="dk1"/>
                </a:solidFill>
              </a:rPr>
              <a:t>n</a:t>
            </a:r>
            <a:r>
              <a:rPr b="1" lang="en" sz="2400">
                <a:solidFill>
                  <a:schemeClr val="dk1"/>
                </a:solidFill>
              </a:rPr>
              <a:t>P</a:t>
            </a:r>
            <a:r>
              <a:rPr b="1" baseline="-25000" lang="en" sz="2400">
                <a:solidFill>
                  <a:schemeClr val="dk1"/>
                </a:solidFill>
              </a:rPr>
              <a:t>r</a:t>
            </a:r>
            <a:r>
              <a:rPr lang="en" sz="2400">
                <a:solidFill>
                  <a:schemeClr val="dk1"/>
                </a:solidFill>
              </a:rPr>
              <a:t> </a:t>
            </a:r>
            <a:endParaRPr b="1" baseline="-25000"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P(n, r)</a:t>
            </a:r>
            <a:r>
              <a:rPr lang="en" sz="2400"/>
              <a:t> = n * (n - 1) * … * (n - r + 1) </a:t>
            </a:r>
            <a:r>
              <a:rPr lang="en" sz="2400">
                <a:solidFill>
                  <a:schemeClr val="dk1"/>
                </a:solidFill>
              </a:rPr>
              <a:t>= n! / (n - r)!</a:t>
            </a:r>
            <a:endParaRPr sz="2400"/>
          </a:p>
          <a:p>
            <a:pPr indent="0" lvl="0" marL="0" rtl="0" algn="l">
              <a:spcBef>
                <a:spcPts val="0"/>
              </a:spcBef>
              <a:spcAft>
                <a:spcPts val="0"/>
              </a:spcAft>
              <a:buNone/>
            </a:pPr>
            <a:r>
              <a:rPr lang="en" sz="2400"/>
              <a:t>P(n, 0) = 1</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r-combination</a:t>
            </a:r>
            <a:r>
              <a:rPr lang="en" sz="2400">
                <a:solidFill>
                  <a:schemeClr val="dk1"/>
                </a:solidFill>
              </a:rPr>
              <a:t> of objects from of a set of n obts</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Unordered r-selection</a:t>
            </a:r>
            <a:endParaRPr sz="2400">
              <a:solidFill>
                <a:schemeClr val="dk1"/>
              </a:solidFill>
            </a:endParaRPr>
          </a:p>
          <a:p>
            <a:pPr indent="0" lvl="0" marL="0" rtl="0" algn="l">
              <a:spcBef>
                <a:spcPts val="0"/>
              </a:spcBef>
              <a:spcAft>
                <a:spcPts val="0"/>
              </a:spcAft>
              <a:buNone/>
            </a:pPr>
            <a:r>
              <a:rPr lang="en" sz="2400">
                <a:solidFill>
                  <a:schemeClr val="dk1"/>
                </a:solidFill>
              </a:rPr>
              <a:t> </a:t>
            </a:r>
            <a:r>
              <a:rPr b="1" baseline="30000" lang="en" sz="2400">
                <a:solidFill>
                  <a:schemeClr val="dk1"/>
                </a:solidFill>
              </a:rPr>
              <a:t>n</a:t>
            </a:r>
            <a:r>
              <a:rPr b="1" lang="en" sz="2400">
                <a:solidFill>
                  <a:schemeClr val="dk1"/>
                </a:solidFill>
              </a:rPr>
              <a:t>C</a:t>
            </a:r>
            <a:r>
              <a:rPr b="1" baseline="-25000" lang="en" sz="2400">
                <a:solidFill>
                  <a:schemeClr val="dk1"/>
                </a:solidFill>
              </a:rPr>
              <a:t>r</a:t>
            </a:r>
            <a:r>
              <a:rPr lang="en" sz="2400">
                <a:solidFill>
                  <a:schemeClr val="dk1"/>
                </a:solidFill>
              </a:rPr>
              <a:t>    or   </a:t>
            </a:r>
            <a:r>
              <a:rPr b="1" lang="en" sz="3000">
                <a:solidFill>
                  <a:schemeClr val="dk1"/>
                </a:solidFill>
              </a:rPr>
              <a:t>(</a:t>
            </a:r>
            <a:r>
              <a:rPr b="1" baseline="30000" lang="en" sz="3000">
                <a:solidFill>
                  <a:schemeClr val="dk1"/>
                </a:solidFill>
              </a:rPr>
              <a:t>n</a:t>
            </a:r>
            <a:r>
              <a:rPr b="1" baseline="-25000" lang="en" sz="3000">
                <a:solidFill>
                  <a:schemeClr val="dk1"/>
                </a:solidFill>
              </a:rPr>
              <a:t>r</a:t>
            </a:r>
            <a:r>
              <a:rPr b="1" lang="en" sz="3000">
                <a:solidFill>
                  <a:schemeClr val="dk1"/>
                </a:solidFill>
              </a:rPr>
              <a:t>)</a:t>
            </a:r>
            <a:endParaRPr b="1" sz="3000">
              <a:solidFill>
                <a:schemeClr val="dk1"/>
              </a:solidFill>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rPr b="1" lang="en" sz="2400">
                <a:solidFill>
                  <a:schemeClr val="dk1"/>
                </a:solidFill>
              </a:rPr>
              <a:t>C(n, r)</a:t>
            </a:r>
            <a:r>
              <a:rPr lang="en" sz="2400">
                <a:solidFill>
                  <a:schemeClr val="dk1"/>
                </a:solidFill>
              </a:rPr>
              <a:t> = P(n, r) / r! = n! / ((n - r)! * r!)</a:t>
            </a:r>
            <a:endParaRPr sz="2400">
              <a:solidFill>
                <a:schemeClr val="dk1"/>
              </a:solidFill>
            </a:endParaRPr>
          </a:p>
          <a:p>
            <a:pPr indent="0" lvl="0" marL="0" rtl="0" algn="l">
              <a:spcBef>
                <a:spcPts val="0"/>
              </a:spcBef>
              <a:spcAft>
                <a:spcPts val="0"/>
              </a:spcAft>
              <a:buNone/>
            </a:pPr>
            <a:r>
              <a:rPr lang="en" sz="2400">
                <a:solidFill>
                  <a:schemeClr val="dk1"/>
                </a:solidFill>
              </a:rPr>
              <a:t>C(n, r) = C(n, n - r)</a:t>
            </a:r>
            <a:endParaRPr sz="2400">
              <a:solidFill>
                <a:schemeClr val="dk1"/>
              </a:solidFill>
            </a:endParaRPr>
          </a:p>
          <a:p>
            <a:pPr indent="0" lvl="0" marL="0" rtl="0" algn="l">
              <a:spcBef>
                <a:spcPts val="0"/>
              </a:spcBef>
              <a:spcAft>
                <a:spcPts val="0"/>
              </a:spcAft>
              <a:buNone/>
            </a:pPr>
            <a:r>
              <a:rPr lang="en" sz="2400">
                <a:solidFill>
                  <a:schemeClr val="dk1"/>
                </a:solidFill>
              </a:rPr>
              <a:t>C(n, 0) = 1</a:t>
            </a:r>
            <a:endParaRPr sz="2400">
              <a:solidFill>
                <a:schemeClr val="dk1"/>
              </a:solidFill>
            </a:endParaRPr>
          </a:p>
        </p:txBody>
      </p:sp>
      <p:sp>
        <p:nvSpPr>
          <p:cNvPr id="638" name="Google Shape;638;p10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108"/>
          <p:cNvSpPr txBox="1"/>
          <p:nvPr/>
        </p:nvSpPr>
        <p:spPr>
          <a:xfrm>
            <a:off x="270900" y="270900"/>
            <a:ext cx="4020600" cy="41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Pascal’s Triangle:</a:t>
            </a:r>
            <a:r>
              <a:rPr lang="en" sz="3000"/>
              <a:t> </a:t>
            </a:r>
            <a:endParaRPr sz="30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solidFill>
                  <a:schemeClr val="dk1"/>
                </a:solidFill>
              </a:rPr>
              <a:t>1</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1    1</a:t>
            </a:r>
            <a:endParaRPr sz="2400">
              <a:solidFill>
                <a:schemeClr val="dk1"/>
              </a:solidFill>
            </a:endParaRPr>
          </a:p>
          <a:p>
            <a:pPr indent="0" lvl="0" marL="0" rtl="0" algn="l">
              <a:spcBef>
                <a:spcPts val="0"/>
              </a:spcBef>
              <a:spcAft>
                <a:spcPts val="0"/>
              </a:spcAft>
              <a:buNone/>
            </a:pPr>
            <a:r>
              <a:rPr lang="en" sz="2400">
                <a:solidFill>
                  <a:schemeClr val="dk1"/>
                </a:solidFill>
              </a:rPr>
              <a:t>1    2    1</a:t>
            </a:r>
            <a:endParaRPr baseline="30000" sz="2400">
              <a:solidFill>
                <a:schemeClr val="dk1"/>
              </a:solidFill>
            </a:endParaRPr>
          </a:p>
          <a:p>
            <a:pPr indent="0" lvl="0" marL="0" rtl="0" algn="l">
              <a:spcBef>
                <a:spcPts val="0"/>
              </a:spcBef>
              <a:spcAft>
                <a:spcPts val="0"/>
              </a:spcAft>
              <a:buNone/>
            </a:pPr>
            <a:r>
              <a:rPr lang="en" sz="2400">
                <a:solidFill>
                  <a:schemeClr val="dk1"/>
                </a:solidFill>
              </a:rPr>
              <a:t>1    3    3     1</a:t>
            </a:r>
            <a:endParaRPr baseline="30000"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1    4    6     4     1</a:t>
            </a:r>
            <a:endParaRPr baseline="30000" sz="2400">
              <a:solidFill>
                <a:schemeClr val="dk1"/>
              </a:solidFill>
            </a:endParaRPr>
          </a:p>
          <a:p>
            <a:pPr indent="0" lvl="0" marL="0" rtl="0" algn="l">
              <a:spcBef>
                <a:spcPts val="0"/>
              </a:spcBef>
              <a:spcAft>
                <a:spcPts val="0"/>
              </a:spcAft>
              <a:buNone/>
            </a:pPr>
            <a:r>
              <a:rPr lang="en" sz="2400"/>
              <a:t>1    5    10   10    5     1</a:t>
            </a:r>
            <a:endParaRPr sz="2400"/>
          </a:p>
          <a:p>
            <a:pPr indent="0" lvl="0" marL="0" rtl="0" algn="l">
              <a:spcBef>
                <a:spcPts val="0"/>
              </a:spcBef>
              <a:spcAft>
                <a:spcPts val="0"/>
              </a:spcAft>
              <a:buNone/>
            </a:pPr>
            <a:r>
              <a:rPr lang="en" sz="2400">
                <a:solidFill>
                  <a:schemeClr val="dk1"/>
                </a:solidFill>
              </a:rPr>
              <a:t>1    6    15    20   15    6     1</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p:txBody>
      </p:sp>
      <p:sp>
        <p:nvSpPr>
          <p:cNvPr id="644" name="Google Shape;644;p108"/>
          <p:cNvSpPr txBox="1"/>
          <p:nvPr/>
        </p:nvSpPr>
        <p:spPr>
          <a:xfrm>
            <a:off x="4701825" y="1083600"/>
            <a:ext cx="39921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a:t>
            </a:r>
            <a:endParaRPr sz="2400">
              <a:solidFill>
                <a:schemeClr val="dk1"/>
              </a:solidFill>
            </a:endParaRPr>
          </a:p>
          <a:p>
            <a:pPr indent="0" lvl="0" marL="0" rtl="0" algn="l">
              <a:spcBef>
                <a:spcPts val="0"/>
              </a:spcBef>
              <a:spcAft>
                <a:spcPts val="0"/>
              </a:spcAft>
              <a:buNone/>
            </a:pPr>
            <a:r>
              <a:rPr lang="en" sz="2400">
                <a:solidFill>
                  <a:schemeClr val="dk1"/>
                </a:solidFill>
              </a:rPr>
              <a:t>               1    1</a:t>
            </a:r>
            <a:endParaRPr sz="2400">
              <a:solidFill>
                <a:schemeClr val="dk1"/>
              </a:solidFill>
            </a:endParaRPr>
          </a:p>
          <a:p>
            <a:pPr indent="0" lvl="0" marL="0" rtl="0" algn="l">
              <a:spcBef>
                <a:spcPts val="0"/>
              </a:spcBef>
              <a:spcAft>
                <a:spcPts val="0"/>
              </a:spcAft>
              <a:buNone/>
            </a:pPr>
            <a:r>
              <a:rPr lang="en" sz="2400">
                <a:solidFill>
                  <a:schemeClr val="dk1"/>
                </a:solidFill>
              </a:rPr>
              <a:t>            1    2    1</a:t>
            </a:r>
            <a:endParaRPr baseline="30000" sz="2400">
              <a:solidFill>
                <a:schemeClr val="dk1"/>
              </a:solidFill>
            </a:endParaRPr>
          </a:p>
          <a:p>
            <a:pPr indent="0" lvl="0" marL="0" rtl="0" algn="l">
              <a:spcBef>
                <a:spcPts val="0"/>
              </a:spcBef>
              <a:spcAft>
                <a:spcPts val="0"/>
              </a:spcAft>
              <a:buNone/>
            </a:pPr>
            <a:r>
              <a:rPr lang="en" sz="2400">
                <a:solidFill>
                  <a:schemeClr val="dk1"/>
                </a:solidFill>
              </a:rPr>
              <a:t>         1    3     3     1</a:t>
            </a:r>
            <a:endParaRPr baseline="30000" sz="2400">
              <a:solidFill>
                <a:schemeClr val="dk1"/>
              </a:solidFill>
            </a:endParaRPr>
          </a:p>
          <a:p>
            <a:pPr indent="0" lvl="0" marL="0" rtl="0" algn="l">
              <a:spcBef>
                <a:spcPts val="0"/>
              </a:spcBef>
              <a:spcAft>
                <a:spcPts val="0"/>
              </a:spcAft>
              <a:buNone/>
            </a:pPr>
            <a:r>
              <a:rPr lang="en" sz="2400">
                <a:solidFill>
                  <a:schemeClr val="dk1"/>
                </a:solidFill>
              </a:rPr>
              <a:t>      1    4     6      4     1</a:t>
            </a:r>
            <a:endParaRPr baseline="30000" sz="2400">
              <a:solidFill>
                <a:schemeClr val="dk1"/>
              </a:solidFill>
            </a:endParaRPr>
          </a:p>
          <a:p>
            <a:pPr indent="0" lvl="0" marL="0" rtl="0" algn="l">
              <a:spcBef>
                <a:spcPts val="0"/>
              </a:spcBef>
              <a:spcAft>
                <a:spcPts val="0"/>
              </a:spcAft>
              <a:buNone/>
            </a:pPr>
            <a:r>
              <a:rPr lang="en" sz="2400"/>
              <a:t>   1    5    10   10     5     1</a:t>
            </a:r>
            <a:endParaRPr sz="2400"/>
          </a:p>
          <a:p>
            <a:pPr indent="0" lvl="0" marL="0" rtl="0" algn="l">
              <a:spcBef>
                <a:spcPts val="0"/>
              </a:spcBef>
              <a:spcAft>
                <a:spcPts val="0"/>
              </a:spcAft>
              <a:buNone/>
            </a:pPr>
            <a:r>
              <a:rPr lang="en" sz="2400">
                <a:solidFill>
                  <a:schemeClr val="dk1"/>
                </a:solidFill>
              </a:rPr>
              <a:t>1    6    15    20   15    6     1</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645" name="Google Shape;645;p108"/>
          <p:cNvSpPr txBox="1"/>
          <p:nvPr/>
        </p:nvSpPr>
        <p:spPr>
          <a:xfrm>
            <a:off x="270900" y="4690500"/>
            <a:ext cx="8597400" cy="11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[OPTIONAL] Q: Write </a:t>
            </a:r>
            <a:r>
              <a:rPr lang="en" sz="2400">
                <a:solidFill>
                  <a:schemeClr val="dk1"/>
                </a:solidFill>
              </a:rPr>
              <a:t>a computer program to print Pascal’s triangle upto </a:t>
            </a:r>
            <a:r>
              <a:rPr b="1" lang="en" sz="2400">
                <a:solidFill>
                  <a:schemeClr val="dk1"/>
                </a:solidFill>
              </a:rPr>
              <a:t>n</a:t>
            </a:r>
            <a:r>
              <a:rPr lang="en" sz="2400">
                <a:solidFill>
                  <a:schemeClr val="dk1"/>
                </a:solidFill>
              </a:rPr>
              <a:t> rows.</a:t>
            </a:r>
            <a:endParaRPr sz="2400">
              <a:solidFill>
                <a:schemeClr val="dk1"/>
              </a:solidFill>
            </a:endParaRPr>
          </a:p>
        </p:txBody>
      </p:sp>
      <p:sp>
        <p:nvSpPr>
          <p:cNvPr id="646" name="Google Shape;646;p10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10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rPr b="1" lang="en" sz="2400"/>
              <a:t>B</a:t>
            </a:r>
            <a:r>
              <a:rPr b="1" lang="en" sz="2400"/>
              <a:t>inomial Expansion of (x+y)</a:t>
            </a:r>
            <a:r>
              <a:rPr b="1" baseline="30000" lang="en" sz="2400"/>
              <a:t>n</a:t>
            </a:r>
            <a:r>
              <a:rPr b="1" lang="en" sz="2400"/>
              <a:t>:</a:t>
            </a:r>
            <a:r>
              <a:rPr lang="en" sz="2400"/>
              <a:t> </a:t>
            </a:r>
            <a:endParaRPr sz="2400"/>
          </a:p>
          <a:p>
            <a:pPr indent="0" lvl="0" marL="0" rtl="0" algn="l">
              <a:lnSpc>
                <a:spcPct val="115000"/>
              </a:lnSpc>
              <a:spcBef>
                <a:spcPts val="0"/>
              </a:spcBef>
              <a:spcAft>
                <a:spcPts val="0"/>
              </a:spcAft>
              <a:buNone/>
            </a:pPr>
            <a:r>
              <a:rPr lang="en" sz="2400">
                <a:solidFill>
                  <a:schemeClr val="dk1"/>
                </a:solidFill>
              </a:rPr>
              <a:t>(x+y)</a:t>
            </a:r>
            <a:r>
              <a:rPr b="1" baseline="30000" lang="en" sz="2400">
                <a:solidFill>
                  <a:schemeClr val="dk1"/>
                </a:solidFill>
              </a:rPr>
              <a:t>0</a:t>
            </a:r>
            <a:r>
              <a:rPr lang="en" sz="2400">
                <a:solidFill>
                  <a:schemeClr val="dk1"/>
                </a:solidFill>
              </a:rPr>
              <a:t> = 1</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(x+y)</a:t>
            </a:r>
            <a:r>
              <a:rPr b="1" baseline="30000" lang="en" sz="2400">
                <a:solidFill>
                  <a:schemeClr val="dk1"/>
                </a:solidFill>
              </a:rPr>
              <a:t>1</a:t>
            </a:r>
            <a:r>
              <a:rPr lang="en" sz="2400">
                <a:solidFill>
                  <a:schemeClr val="dk1"/>
                </a:solidFill>
              </a:rPr>
              <a:t> = x + y</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(x+y)</a:t>
            </a:r>
            <a:r>
              <a:rPr b="1" baseline="30000" lang="en" sz="2400">
                <a:solidFill>
                  <a:schemeClr val="dk1"/>
                </a:solidFill>
              </a:rPr>
              <a:t>2</a:t>
            </a:r>
            <a:r>
              <a:rPr lang="en" sz="2400">
                <a:solidFill>
                  <a:schemeClr val="dk1"/>
                </a:solidFill>
              </a:rPr>
              <a:t> = x</a:t>
            </a:r>
            <a:r>
              <a:rPr baseline="30000" lang="en" sz="2400">
                <a:solidFill>
                  <a:schemeClr val="dk1"/>
                </a:solidFill>
              </a:rPr>
              <a:t>2</a:t>
            </a:r>
            <a:r>
              <a:rPr lang="en" sz="2400">
                <a:solidFill>
                  <a:schemeClr val="dk1"/>
                </a:solidFill>
              </a:rPr>
              <a:t> + 2xy + y</a:t>
            </a:r>
            <a:r>
              <a:rPr baseline="30000" lang="en" sz="2400">
                <a:solidFill>
                  <a:schemeClr val="dk1"/>
                </a:solidFill>
              </a:rPr>
              <a:t>2</a:t>
            </a:r>
            <a:endParaRPr baseline="30000" sz="2400">
              <a:solidFill>
                <a:schemeClr val="dk1"/>
              </a:solidFill>
            </a:endParaRPr>
          </a:p>
          <a:p>
            <a:pPr indent="0" lvl="0" marL="0" rtl="0" algn="l">
              <a:lnSpc>
                <a:spcPct val="115000"/>
              </a:lnSpc>
              <a:spcBef>
                <a:spcPts val="0"/>
              </a:spcBef>
              <a:spcAft>
                <a:spcPts val="0"/>
              </a:spcAft>
              <a:buNone/>
            </a:pPr>
            <a:r>
              <a:rPr lang="en" sz="2400">
                <a:solidFill>
                  <a:schemeClr val="dk1"/>
                </a:solidFill>
              </a:rPr>
              <a:t>(x+y)</a:t>
            </a:r>
            <a:r>
              <a:rPr b="1" baseline="30000" lang="en" sz="2400">
                <a:solidFill>
                  <a:schemeClr val="dk1"/>
                </a:solidFill>
              </a:rPr>
              <a:t>3</a:t>
            </a:r>
            <a:r>
              <a:rPr lang="en" sz="2400">
                <a:solidFill>
                  <a:schemeClr val="dk1"/>
                </a:solidFill>
              </a:rPr>
              <a:t> = x</a:t>
            </a:r>
            <a:r>
              <a:rPr baseline="30000" lang="en" sz="2400">
                <a:solidFill>
                  <a:schemeClr val="dk1"/>
                </a:solidFill>
              </a:rPr>
              <a:t>3</a:t>
            </a:r>
            <a:r>
              <a:rPr lang="en" sz="2400">
                <a:solidFill>
                  <a:schemeClr val="dk1"/>
                </a:solidFill>
              </a:rPr>
              <a:t> + 3x</a:t>
            </a:r>
            <a:r>
              <a:rPr baseline="30000" lang="en" sz="2400">
                <a:solidFill>
                  <a:schemeClr val="dk1"/>
                </a:solidFill>
              </a:rPr>
              <a:t>2</a:t>
            </a:r>
            <a:r>
              <a:rPr lang="en" sz="2400">
                <a:solidFill>
                  <a:schemeClr val="dk1"/>
                </a:solidFill>
              </a:rPr>
              <a:t>y + 3x</a:t>
            </a:r>
            <a:r>
              <a:rPr baseline="30000" lang="en" sz="2400">
                <a:solidFill>
                  <a:schemeClr val="dk1"/>
                </a:solidFill>
              </a:rPr>
              <a:t>2</a:t>
            </a:r>
            <a:r>
              <a:rPr lang="en" sz="2400">
                <a:solidFill>
                  <a:schemeClr val="dk1"/>
                </a:solidFill>
              </a:rPr>
              <a:t>y + y</a:t>
            </a:r>
            <a:r>
              <a:rPr baseline="30000" lang="en" sz="2400">
                <a:solidFill>
                  <a:schemeClr val="dk1"/>
                </a:solidFill>
              </a:rPr>
              <a:t>3</a:t>
            </a:r>
            <a:endParaRPr baseline="30000" sz="2400">
              <a:solidFill>
                <a:schemeClr val="dk1"/>
              </a:solidFill>
            </a:endParaRPr>
          </a:p>
          <a:p>
            <a:pPr indent="0" lvl="0" marL="0" rtl="0" algn="l">
              <a:lnSpc>
                <a:spcPct val="115000"/>
              </a:lnSpc>
              <a:spcBef>
                <a:spcPts val="0"/>
              </a:spcBef>
              <a:spcAft>
                <a:spcPts val="0"/>
              </a:spcAft>
              <a:buNone/>
            </a:pPr>
            <a:r>
              <a:rPr lang="en" sz="2400">
                <a:solidFill>
                  <a:schemeClr val="dk1"/>
                </a:solidFill>
              </a:rPr>
              <a:t>(x+y)</a:t>
            </a:r>
            <a:r>
              <a:rPr b="1" baseline="30000" lang="en" sz="2400">
                <a:solidFill>
                  <a:schemeClr val="dk1"/>
                </a:solidFill>
              </a:rPr>
              <a:t>4</a:t>
            </a:r>
            <a:r>
              <a:rPr lang="en" sz="2400">
                <a:solidFill>
                  <a:schemeClr val="dk1"/>
                </a:solidFill>
              </a:rPr>
              <a:t> = x</a:t>
            </a:r>
            <a:r>
              <a:rPr baseline="30000" lang="en" sz="2400">
                <a:solidFill>
                  <a:schemeClr val="dk1"/>
                </a:solidFill>
              </a:rPr>
              <a:t>4</a:t>
            </a:r>
            <a:r>
              <a:rPr lang="en" sz="2400">
                <a:solidFill>
                  <a:schemeClr val="dk1"/>
                </a:solidFill>
              </a:rPr>
              <a:t> + 4x</a:t>
            </a:r>
            <a:r>
              <a:rPr baseline="30000" lang="en" sz="2400">
                <a:solidFill>
                  <a:schemeClr val="dk1"/>
                </a:solidFill>
              </a:rPr>
              <a:t>3</a:t>
            </a:r>
            <a:r>
              <a:rPr lang="en" sz="2400">
                <a:solidFill>
                  <a:schemeClr val="dk1"/>
                </a:solidFill>
              </a:rPr>
              <a:t>y + 6x</a:t>
            </a:r>
            <a:r>
              <a:rPr baseline="30000" lang="en" sz="2400">
                <a:solidFill>
                  <a:schemeClr val="dk1"/>
                </a:solidFill>
              </a:rPr>
              <a:t>2</a:t>
            </a:r>
            <a:r>
              <a:rPr lang="en" sz="2400">
                <a:solidFill>
                  <a:schemeClr val="dk1"/>
                </a:solidFill>
              </a:rPr>
              <a:t>y</a:t>
            </a:r>
            <a:r>
              <a:rPr baseline="30000" lang="en" sz="2400">
                <a:solidFill>
                  <a:schemeClr val="dk1"/>
                </a:solidFill>
              </a:rPr>
              <a:t>2</a:t>
            </a:r>
            <a:r>
              <a:rPr lang="en" sz="2400">
                <a:solidFill>
                  <a:schemeClr val="dk1"/>
                </a:solidFill>
              </a:rPr>
              <a:t> + 4xy</a:t>
            </a:r>
            <a:r>
              <a:rPr baseline="30000" lang="en" sz="2400">
                <a:solidFill>
                  <a:schemeClr val="dk1"/>
                </a:solidFill>
              </a:rPr>
              <a:t>3 </a:t>
            </a:r>
            <a:r>
              <a:rPr lang="en" sz="2400">
                <a:solidFill>
                  <a:schemeClr val="dk1"/>
                </a:solidFill>
              </a:rPr>
              <a:t>+ y</a:t>
            </a:r>
            <a:r>
              <a:rPr baseline="30000" lang="en" sz="2400">
                <a:solidFill>
                  <a:schemeClr val="dk1"/>
                </a:solidFill>
              </a:rPr>
              <a:t>4</a:t>
            </a:r>
            <a:endParaRPr baseline="30000" sz="2400">
              <a:solidFill>
                <a:schemeClr val="dk1"/>
              </a:solidFill>
            </a:endParaRPr>
          </a:p>
          <a:p>
            <a:pPr indent="0" lvl="0" marL="0" rtl="0" algn="l">
              <a:lnSpc>
                <a:spcPct val="115000"/>
              </a:lnSpc>
              <a:spcBef>
                <a:spcPts val="0"/>
              </a:spcBef>
              <a:spcAft>
                <a:spcPts val="0"/>
              </a:spcAft>
              <a:buNone/>
            </a:pPr>
            <a:r>
              <a:rPr lang="en" sz="2400"/>
              <a:t>             1     5         10        10      5      1</a:t>
            </a:r>
            <a:endParaRPr sz="2400"/>
          </a:p>
          <a:p>
            <a:pPr indent="0" lvl="0" marL="0" rtl="0" algn="l">
              <a:lnSpc>
                <a:spcPct val="115000"/>
              </a:lnSpc>
              <a:spcBef>
                <a:spcPts val="0"/>
              </a:spcBef>
              <a:spcAft>
                <a:spcPts val="0"/>
              </a:spcAft>
              <a:buNone/>
            </a:pPr>
            <a:r>
              <a:rPr lang="en" sz="2400">
                <a:solidFill>
                  <a:schemeClr val="dk1"/>
                </a:solidFill>
              </a:rPr>
              <a:t>             1     6         15        20     15     6     1</a:t>
            </a:r>
            <a:endParaRPr sz="2400"/>
          </a:p>
        </p:txBody>
      </p:sp>
      <p:sp>
        <p:nvSpPr>
          <p:cNvPr id="652" name="Google Shape;652;p10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3" name="Google Shape;653;p109"/>
          <p:cNvSpPr txBox="1"/>
          <p:nvPr/>
        </p:nvSpPr>
        <p:spPr>
          <a:xfrm>
            <a:off x="4847700" y="270900"/>
            <a:ext cx="4020600" cy="41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1                   Pascal’s</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    1             Triangle</a:t>
            </a:r>
            <a:endParaRPr sz="2400">
              <a:solidFill>
                <a:schemeClr val="dk1"/>
              </a:solidFill>
            </a:endParaRPr>
          </a:p>
          <a:p>
            <a:pPr indent="0" lvl="0" marL="0" rtl="0" algn="l">
              <a:spcBef>
                <a:spcPts val="0"/>
              </a:spcBef>
              <a:spcAft>
                <a:spcPts val="0"/>
              </a:spcAft>
              <a:buNone/>
            </a:pPr>
            <a:r>
              <a:rPr lang="en" sz="2400">
                <a:solidFill>
                  <a:schemeClr val="dk1"/>
                </a:solidFill>
              </a:rPr>
              <a:t>1    2    1</a:t>
            </a:r>
            <a:endParaRPr baseline="30000" sz="2400">
              <a:solidFill>
                <a:schemeClr val="dk1"/>
              </a:solidFill>
            </a:endParaRPr>
          </a:p>
          <a:p>
            <a:pPr indent="0" lvl="0" marL="0" rtl="0" algn="l">
              <a:spcBef>
                <a:spcPts val="0"/>
              </a:spcBef>
              <a:spcAft>
                <a:spcPts val="0"/>
              </a:spcAft>
              <a:buNone/>
            </a:pPr>
            <a:r>
              <a:rPr lang="en" sz="2400">
                <a:solidFill>
                  <a:schemeClr val="dk1"/>
                </a:solidFill>
              </a:rPr>
              <a:t>1    3    3     1</a:t>
            </a:r>
            <a:endParaRPr baseline="30000"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1    4    6     4     1</a:t>
            </a:r>
            <a:endParaRPr baseline="30000" sz="2400">
              <a:solidFill>
                <a:schemeClr val="dk1"/>
              </a:solidFill>
            </a:endParaRPr>
          </a:p>
          <a:p>
            <a:pPr indent="0" lvl="0" marL="0" rtl="0" algn="l">
              <a:spcBef>
                <a:spcPts val="0"/>
              </a:spcBef>
              <a:spcAft>
                <a:spcPts val="0"/>
              </a:spcAft>
              <a:buNone/>
            </a:pPr>
            <a:r>
              <a:rPr lang="en" sz="2400"/>
              <a:t>1    5    10   10    5     1</a:t>
            </a:r>
            <a:endParaRPr sz="2400"/>
          </a:p>
          <a:p>
            <a:pPr indent="0" lvl="0" marL="0" rtl="0" algn="l">
              <a:spcBef>
                <a:spcPts val="0"/>
              </a:spcBef>
              <a:spcAft>
                <a:spcPts val="0"/>
              </a:spcAft>
              <a:buNone/>
            </a:pPr>
            <a:r>
              <a:rPr lang="en" sz="2400">
                <a:solidFill>
                  <a:schemeClr val="dk1"/>
                </a:solidFill>
              </a:rPr>
              <a:t>1    6    15    20   15    6     1</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11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The Binomial Theorem gives the coefficients of the expansion of powers of binomial expressions.</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Binomial Theorem:</a:t>
            </a:r>
            <a:r>
              <a:rPr lang="en" sz="2400"/>
              <a:t> In the expansion of (x+y)</a:t>
            </a:r>
            <a:r>
              <a:rPr b="1" baseline="30000" lang="en" sz="2400"/>
              <a:t>n</a:t>
            </a:r>
            <a:r>
              <a:rPr lang="en" sz="2400"/>
              <a:t> , the coefficient of x</a:t>
            </a:r>
            <a:r>
              <a:rPr b="1" baseline="30000" lang="en" sz="2400"/>
              <a:t>n-r</a:t>
            </a:r>
            <a:r>
              <a:rPr lang="en" sz="2400"/>
              <a:t>y</a:t>
            </a:r>
            <a:r>
              <a:rPr b="1" baseline="30000" lang="en" sz="2400"/>
              <a:t>r</a:t>
            </a:r>
            <a:r>
              <a:rPr lang="en" sz="2400"/>
              <a:t> equals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3000">
                <a:solidFill>
                  <a:schemeClr val="dk1"/>
                </a:solidFill>
              </a:rPr>
              <a:t>Eg: (x+y)</a:t>
            </a:r>
            <a:r>
              <a:rPr baseline="30000" lang="en" sz="3000">
                <a:solidFill>
                  <a:schemeClr val="dk1"/>
                </a:solidFill>
              </a:rPr>
              <a:t>3</a:t>
            </a:r>
            <a:r>
              <a:rPr lang="en" sz="3000">
                <a:solidFill>
                  <a:schemeClr val="dk1"/>
                </a:solidFill>
              </a:rPr>
              <a:t> = (x+y)(x+y)(x+y)</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 = xxx + </a:t>
            </a:r>
            <a:r>
              <a:rPr b="1" lang="en" sz="3000">
                <a:solidFill>
                  <a:schemeClr val="dk1"/>
                </a:solidFill>
              </a:rPr>
              <a:t>xxy</a:t>
            </a:r>
            <a:r>
              <a:rPr lang="en" sz="3000">
                <a:solidFill>
                  <a:schemeClr val="dk1"/>
                </a:solidFill>
              </a:rPr>
              <a:t> + </a:t>
            </a:r>
            <a:r>
              <a:rPr b="1" lang="en" sz="3000">
                <a:solidFill>
                  <a:schemeClr val="dk1"/>
                </a:solidFill>
              </a:rPr>
              <a:t>xyx</a:t>
            </a:r>
            <a:r>
              <a:rPr lang="en" sz="3000">
                <a:solidFill>
                  <a:schemeClr val="dk1"/>
                </a:solidFill>
              </a:rPr>
              <a:t> + </a:t>
            </a:r>
            <a:r>
              <a:rPr b="1" lang="en" sz="3000">
                <a:solidFill>
                  <a:schemeClr val="dk1"/>
                </a:solidFill>
              </a:rPr>
              <a:t>yxx</a:t>
            </a:r>
            <a:r>
              <a:rPr lang="en" sz="3000">
                <a:solidFill>
                  <a:schemeClr val="dk1"/>
                </a:solidFill>
              </a:rPr>
              <a:t> + xyy + yxy + yyx + yyy</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 =  x</a:t>
            </a:r>
            <a:r>
              <a:rPr baseline="30000" lang="en" sz="3000">
                <a:solidFill>
                  <a:schemeClr val="dk1"/>
                </a:solidFill>
              </a:rPr>
              <a:t>3</a:t>
            </a:r>
            <a:r>
              <a:rPr lang="en" sz="3000">
                <a:solidFill>
                  <a:schemeClr val="dk1"/>
                </a:solidFill>
              </a:rPr>
              <a:t>   + 3x</a:t>
            </a:r>
            <a:r>
              <a:rPr baseline="30000" lang="en" sz="3000">
                <a:solidFill>
                  <a:schemeClr val="dk1"/>
                </a:solidFill>
              </a:rPr>
              <a:t>2</a:t>
            </a:r>
            <a:r>
              <a:rPr lang="en" sz="3000">
                <a:solidFill>
                  <a:schemeClr val="dk1"/>
                </a:solidFill>
              </a:rPr>
              <a:t>y + 3xy</a:t>
            </a:r>
            <a:r>
              <a:rPr baseline="30000" lang="en" sz="3000">
                <a:solidFill>
                  <a:schemeClr val="dk1"/>
                </a:solidFill>
              </a:rPr>
              <a:t>2</a:t>
            </a:r>
            <a:r>
              <a:rPr lang="en" sz="3000">
                <a:solidFill>
                  <a:schemeClr val="dk1"/>
                </a:solidFill>
              </a:rPr>
              <a:t> + y</a:t>
            </a:r>
            <a:r>
              <a:rPr baseline="30000" lang="en" sz="3000">
                <a:solidFill>
                  <a:schemeClr val="dk1"/>
                </a:solidFill>
              </a:rPr>
              <a:t>3</a:t>
            </a:r>
            <a:r>
              <a:rPr lang="en" sz="3000">
                <a:solidFill>
                  <a:schemeClr val="dk1"/>
                </a:solidFill>
              </a:rPr>
              <a:t> </a:t>
            </a:r>
            <a:endParaRPr sz="3000">
              <a:solidFill>
                <a:schemeClr val="dk1"/>
              </a:solidFill>
            </a:endParaRPr>
          </a:p>
          <a:p>
            <a:pPr indent="0" lvl="0" marL="0" rtl="0" algn="l">
              <a:lnSpc>
                <a:spcPct val="115000"/>
              </a:lnSpc>
              <a:spcBef>
                <a:spcPts val="0"/>
              </a:spcBef>
              <a:spcAft>
                <a:spcPts val="0"/>
              </a:spcAft>
              <a:buNone/>
            </a:pPr>
            <a:r>
              <a:t/>
            </a:r>
            <a:endParaRPr b="1" sz="2400"/>
          </a:p>
        </p:txBody>
      </p:sp>
      <p:pic>
        <p:nvPicPr>
          <p:cNvPr id="659" name="Google Shape;659;p110"/>
          <p:cNvPicPr preferRelativeResize="0"/>
          <p:nvPr/>
        </p:nvPicPr>
        <p:blipFill>
          <a:blip r:embed="rId3">
            <a:alphaModFix/>
          </a:blip>
          <a:stretch>
            <a:fillRect/>
          </a:stretch>
        </p:blipFill>
        <p:spPr>
          <a:xfrm>
            <a:off x="380524" y="2866575"/>
            <a:ext cx="3936975" cy="1034675"/>
          </a:xfrm>
          <a:prstGeom prst="rect">
            <a:avLst/>
          </a:prstGeom>
          <a:noFill/>
          <a:ln>
            <a:noFill/>
          </a:ln>
        </p:spPr>
      </p:pic>
      <p:pic>
        <p:nvPicPr>
          <p:cNvPr id="660" name="Google Shape;660;p110"/>
          <p:cNvPicPr preferRelativeResize="0"/>
          <p:nvPr/>
        </p:nvPicPr>
        <p:blipFill>
          <a:blip r:embed="rId4">
            <a:alphaModFix/>
          </a:blip>
          <a:stretch>
            <a:fillRect/>
          </a:stretch>
        </p:blipFill>
        <p:spPr>
          <a:xfrm>
            <a:off x="3841350" y="1959925"/>
            <a:ext cx="628650" cy="666750"/>
          </a:xfrm>
          <a:prstGeom prst="rect">
            <a:avLst/>
          </a:prstGeom>
          <a:noFill/>
          <a:ln>
            <a:noFill/>
          </a:ln>
        </p:spPr>
      </p:pic>
      <p:sp>
        <p:nvSpPr>
          <p:cNvPr id="661" name="Google Shape;661;p11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11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Eg:</a:t>
            </a:r>
            <a:r>
              <a:rPr lang="en" sz="3000">
                <a:solidFill>
                  <a:schemeClr val="dk1"/>
                </a:solidFill>
              </a:rPr>
              <a:t> </a:t>
            </a:r>
            <a:r>
              <a:rPr lang="en" sz="3000">
                <a:solidFill>
                  <a:schemeClr val="dk1"/>
                </a:solidFill>
              </a:rPr>
              <a:t>(x+y)</a:t>
            </a:r>
            <a:r>
              <a:rPr baseline="30000" lang="en" sz="3000">
                <a:solidFill>
                  <a:schemeClr val="dk1"/>
                </a:solidFill>
              </a:rPr>
              <a:t>4</a:t>
            </a:r>
            <a:r>
              <a:rPr lang="en" sz="3000">
                <a:solidFill>
                  <a:schemeClr val="dk1"/>
                </a:solidFill>
              </a:rPr>
              <a:t> =  (x+y)(x+y)(x+y)(x+y)</a:t>
            </a:r>
            <a:endParaRPr sz="3000">
              <a:solidFill>
                <a:schemeClr val="dk1"/>
              </a:solidFill>
            </a:endParaRPr>
          </a:p>
          <a:p>
            <a:pPr indent="0" lvl="0" marL="0" rtl="0" algn="l">
              <a:spcBef>
                <a:spcPts val="0"/>
              </a:spcBef>
              <a:spcAft>
                <a:spcPts val="0"/>
              </a:spcAft>
              <a:buNone/>
            </a:pPr>
            <a:r>
              <a:rPr lang="en" sz="3000">
                <a:solidFill>
                  <a:schemeClr val="dk1"/>
                </a:solidFill>
              </a:rPr>
              <a:t> =	C(4,0) xxxx +</a:t>
            </a:r>
            <a:endParaRPr sz="3000">
              <a:solidFill>
                <a:schemeClr val="dk1"/>
              </a:solidFill>
            </a:endParaRPr>
          </a:p>
          <a:p>
            <a:pPr indent="457200" lvl="0" marL="0" rtl="0" algn="l">
              <a:spcBef>
                <a:spcPts val="0"/>
              </a:spcBef>
              <a:spcAft>
                <a:spcPts val="0"/>
              </a:spcAft>
              <a:buNone/>
            </a:pPr>
            <a:r>
              <a:rPr lang="en" sz="3000">
                <a:solidFill>
                  <a:schemeClr val="dk1"/>
                </a:solidFill>
              </a:rPr>
              <a:t>C(4,1) xxxy + </a:t>
            </a:r>
            <a:endParaRPr sz="3000">
              <a:solidFill>
                <a:schemeClr val="dk1"/>
              </a:solidFill>
            </a:endParaRPr>
          </a:p>
          <a:p>
            <a:pPr indent="457200" lvl="0" marL="0" rtl="0" algn="l">
              <a:spcBef>
                <a:spcPts val="0"/>
              </a:spcBef>
              <a:spcAft>
                <a:spcPts val="0"/>
              </a:spcAft>
              <a:buNone/>
            </a:pPr>
            <a:r>
              <a:rPr lang="en" sz="3000">
                <a:solidFill>
                  <a:schemeClr val="dk1"/>
                </a:solidFill>
              </a:rPr>
              <a:t>C(4,2) xxyy + </a:t>
            </a:r>
            <a:endParaRPr sz="3000">
              <a:solidFill>
                <a:schemeClr val="dk1"/>
              </a:solidFill>
            </a:endParaRPr>
          </a:p>
          <a:p>
            <a:pPr indent="457200" lvl="0" marL="0" rtl="0" algn="l">
              <a:spcBef>
                <a:spcPts val="0"/>
              </a:spcBef>
              <a:spcAft>
                <a:spcPts val="0"/>
              </a:spcAft>
              <a:buNone/>
            </a:pPr>
            <a:r>
              <a:rPr lang="en" sz="3000">
                <a:solidFill>
                  <a:schemeClr val="dk1"/>
                </a:solidFill>
              </a:rPr>
              <a:t>C(4,3) xyyy + </a:t>
            </a:r>
            <a:endParaRPr sz="3000">
              <a:solidFill>
                <a:schemeClr val="dk1"/>
              </a:solidFill>
            </a:endParaRPr>
          </a:p>
          <a:p>
            <a:pPr indent="457200" lvl="0" marL="0" rtl="0" algn="l">
              <a:spcBef>
                <a:spcPts val="0"/>
              </a:spcBef>
              <a:spcAft>
                <a:spcPts val="0"/>
              </a:spcAft>
              <a:buNone/>
            </a:pPr>
            <a:r>
              <a:rPr lang="en" sz="3000">
                <a:solidFill>
                  <a:schemeClr val="dk1"/>
                </a:solidFill>
              </a:rPr>
              <a:t>C(4,4) yyyy </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 	x</a:t>
            </a:r>
            <a:r>
              <a:rPr baseline="30000" lang="en" sz="3000">
                <a:solidFill>
                  <a:schemeClr val="dk1"/>
                </a:solidFill>
              </a:rPr>
              <a:t>4</a:t>
            </a:r>
            <a:r>
              <a:rPr lang="en" sz="3000">
                <a:solidFill>
                  <a:schemeClr val="dk1"/>
                </a:solidFill>
              </a:rPr>
              <a:t> + 4x</a:t>
            </a:r>
            <a:r>
              <a:rPr baseline="30000" lang="en" sz="3000">
                <a:solidFill>
                  <a:schemeClr val="dk1"/>
                </a:solidFill>
              </a:rPr>
              <a:t>3</a:t>
            </a:r>
            <a:r>
              <a:rPr lang="en" sz="3000">
                <a:solidFill>
                  <a:schemeClr val="dk1"/>
                </a:solidFill>
              </a:rPr>
              <a:t>y + 6x</a:t>
            </a:r>
            <a:r>
              <a:rPr baseline="30000" lang="en" sz="3000">
                <a:solidFill>
                  <a:schemeClr val="dk1"/>
                </a:solidFill>
              </a:rPr>
              <a:t>2</a:t>
            </a:r>
            <a:r>
              <a:rPr lang="en" sz="3000">
                <a:solidFill>
                  <a:schemeClr val="dk1"/>
                </a:solidFill>
              </a:rPr>
              <a:t>y</a:t>
            </a:r>
            <a:r>
              <a:rPr baseline="30000" lang="en" sz="3000">
                <a:solidFill>
                  <a:schemeClr val="dk1"/>
                </a:solidFill>
              </a:rPr>
              <a:t>2</a:t>
            </a:r>
            <a:r>
              <a:rPr lang="en" sz="3000">
                <a:solidFill>
                  <a:schemeClr val="dk1"/>
                </a:solidFill>
              </a:rPr>
              <a:t> + 4xy</a:t>
            </a:r>
            <a:r>
              <a:rPr baseline="30000" lang="en" sz="3000">
                <a:solidFill>
                  <a:schemeClr val="dk1"/>
                </a:solidFill>
              </a:rPr>
              <a:t>3</a:t>
            </a:r>
            <a:r>
              <a:rPr lang="en" sz="3000">
                <a:solidFill>
                  <a:schemeClr val="dk1"/>
                </a:solidFill>
              </a:rPr>
              <a:t> + y</a:t>
            </a:r>
            <a:r>
              <a:rPr baseline="30000" lang="en" sz="3000">
                <a:solidFill>
                  <a:schemeClr val="dk1"/>
                </a:solidFill>
              </a:rPr>
              <a:t>4</a:t>
            </a:r>
            <a:r>
              <a:rPr lang="en" sz="3000">
                <a:solidFill>
                  <a:schemeClr val="dk1"/>
                </a:solidFill>
              </a:rPr>
              <a:t> </a:t>
            </a:r>
            <a:endParaRPr sz="3000">
              <a:solidFill>
                <a:schemeClr val="dk1"/>
              </a:solidFill>
            </a:endParaRPr>
          </a:p>
        </p:txBody>
      </p:sp>
      <p:sp>
        <p:nvSpPr>
          <p:cNvPr id="667" name="Google Shape;667;p11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11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Binomial Theorem:</a:t>
            </a:r>
            <a:r>
              <a:rPr lang="en" sz="2600"/>
              <a:t> In the expansion of (x+y)</a:t>
            </a:r>
            <a:r>
              <a:rPr b="1" baseline="30000" lang="en" sz="2600"/>
              <a:t>n</a:t>
            </a:r>
            <a:r>
              <a:rPr lang="en" sz="2600"/>
              <a:t> , the coefficient of x</a:t>
            </a:r>
            <a:r>
              <a:rPr b="1" baseline="30000" lang="en" sz="2600"/>
              <a:t>n-r</a:t>
            </a:r>
            <a:r>
              <a:rPr lang="en" sz="2600"/>
              <a:t>y</a:t>
            </a:r>
            <a:r>
              <a:rPr b="1" baseline="30000" lang="en" sz="2600"/>
              <a:t>r</a:t>
            </a:r>
            <a:r>
              <a:rPr b="1" lang="en" sz="2600"/>
              <a:t> </a:t>
            </a:r>
            <a:r>
              <a:rPr lang="en" sz="2600"/>
              <a:t>equals        .</a:t>
            </a:r>
            <a:endParaRPr sz="2600"/>
          </a:p>
          <a:p>
            <a:pPr indent="0" lvl="0" marL="0" rtl="0" algn="l">
              <a:spcBef>
                <a:spcPts val="0"/>
              </a:spcBef>
              <a:spcAft>
                <a:spcPts val="0"/>
              </a:spcAft>
              <a:buNone/>
            </a:pPr>
            <a:r>
              <a:t/>
            </a:r>
            <a:endParaRPr b="1" sz="1200"/>
          </a:p>
          <a:p>
            <a:pPr indent="0" lvl="0" marL="0" rtl="0" algn="l">
              <a:spcBef>
                <a:spcPts val="0"/>
              </a:spcBef>
              <a:spcAft>
                <a:spcPts val="0"/>
              </a:spcAft>
              <a:buNone/>
            </a:pPr>
            <a:r>
              <a:rPr b="1" lang="en" sz="2600"/>
              <a:t>Proof:</a:t>
            </a:r>
            <a:r>
              <a:rPr lang="en" sz="2600"/>
              <a:t> We can prove it by a combinatorial method.</a:t>
            </a:r>
            <a:endParaRPr sz="2600"/>
          </a:p>
          <a:p>
            <a:pPr indent="0" lvl="0" marL="0" rtl="0" algn="l">
              <a:spcBef>
                <a:spcPts val="0"/>
              </a:spcBef>
              <a:spcAft>
                <a:spcPts val="0"/>
              </a:spcAft>
              <a:buNone/>
            </a:pPr>
            <a:r>
              <a:t/>
            </a:r>
            <a:endParaRPr sz="1200"/>
          </a:p>
          <a:p>
            <a:pPr indent="0" lvl="0" marL="0" rtl="0" algn="l">
              <a:spcBef>
                <a:spcPts val="0"/>
              </a:spcBef>
              <a:spcAft>
                <a:spcPts val="0"/>
              </a:spcAft>
              <a:buNone/>
            </a:pPr>
            <a:r>
              <a:rPr lang="en" sz="2600"/>
              <a:t>The terms in the product when it is expanded are of the form x</a:t>
            </a:r>
            <a:r>
              <a:rPr b="1" baseline="30000" lang="en" sz="2600"/>
              <a:t>n-r</a:t>
            </a:r>
            <a:r>
              <a:rPr lang="en" sz="2600"/>
              <a:t>y</a:t>
            </a:r>
            <a:r>
              <a:rPr b="1" baseline="30000" lang="en" sz="2600"/>
              <a:t>r</a:t>
            </a:r>
            <a:r>
              <a:rPr lang="en" sz="2600"/>
              <a:t> for r=0,1,2, …, n.</a:t>
            </a:r>
            <a:endParaRPr sz="2600"/>
          </a:p>
          <a:p>
            <a:pPr indent="0" lvl="0" marL="0" rtl="0" algn="l">
              <a:spcBef>
                <a:spcPts val="0"/>
              </a:spcBef>
              <a:spcAft>
                <a:spcPts val="0"/>
              </a:spcAft>
              <a:buNone/>
            </a:pPr>
            <a:r>
              <a:t/>
            </a:r>
            <a:endParaRPr sz="1200"/>
          </a:p>
          <a:p>
            <a:pPr indent="0" lvl="0" marL="0" rtl="0" algn="l">
              <a:spcBef>
                <a:spcPts val="0"/>
              </a:spcBef>
              <a:spcAft>
                <a:spcPts val="0"/>
              </a:spcAft>
              <a:buNone/>
            </a:pPr>
            <a:r>
              <a:rPr lang="en" sz="2600"/>
              <a:t>To count the number of terms of the form </a:t>
            </a:r>
            <a:r>
              <a:rPr lang="en" sz="2600">
                <a:solidFill>
                  <a:schemeClr val="dk1"/>
                </a:solidFill>
              </a:rPr>
              <a:t>x</a:t>
            </a:r>
            <a:r>
              <a:rPr b="1" baseline="30000" lang="en" sz="2600">
                <a:solidFill>
                  <a:schemeClr val="dk1"/>
                </a:solidFill>
              </a:rPr>
              <a:t>n-r</a:t>
            </a:r>
            <a:r>
              <a:rPr lang="en" sz="2600">
                <a:solidFill>
                  <a:schemeClr val="dk1"/>
                </a:solidFill>
              </a:rPr>
              <a:t>y</a:t>
            </a:r>
            <a:r>
              <a:rPr b="1" baseline="30000" lang="en" sz="2600">
                <a:solidFill>
                  <a:schemeClr val="dk1"/>
                </a:solidFill>
              </a:rPr>
              <a:t>r</a:t>
            </a:r>
            <a:r>
              <a:rPr lang="en" sz="2600">
                <a:solidFill>
                  <a:schemeClr val="dk1"/>
                </a:solidFill>
              </a:rPr>
              <a:t> , note that to obtain such a term it is necessary to choose </a:t>
            </a:r>
            <a:r>
              <a:rPr b="1" lang="en" sz="2600">
                <a:solidFill>
                  <a:schemeClr val="dk1"/>
                </a:solidFill>
              </a:rPr>
              <a:t>n-r</a:t>
            </a:r>
            <a:r>
              <a:rPr lang="en" sz="2600">
                <a:solidFill>
                  <a:schemeClr val="dk1"/>
                </a:solidFill>
              </a:rPr>
              <a:t> </a:t>
            </a:r>
            <a:r>
              <a:rPr b="1" lang="en" sz="2600">
                <a:solidFill>
                  <a:schemeClr val="dk1"/>
                </a:solidFill>
              </a:rPr>
              <a:t>x</a:t>
            </a:r>
            <a:r>
              <a:rPr lang="en" sz="2600">
                <a:solidFill>
                  <a:schemeClr val="dk1"/>
                </a:solidFill>
              </a:rPr>
              <a:t>s from the </a:t>
            </a:r>
            <a:r>
              <a:rPr b="1" lang="en" sz="2600">
                <a:solidFill>
                  <a:schemeClr val="dk1"/>
                </a:solidFill>
              </a:rPr>
              <a:t>n</a:t>
            </a:r>
            <a:r>
              <a:rPr lang="en" sz="2600">
                <a:solidFill>
                  <a:schemeClr val="dk1"/>
                </a:solidFill>
              </a:rPr>
              <a:t> sums and the other </a:t>
            </a:r>
            <a:r>
              <a:rPr b="1" lang="en" sz="2600">
                <a:solidFill>
                  <a:schemeClr val="dk1"/>
                </a:solidFill>
              </a:rPr>
              <a:t>r</a:t>
            </a:r>
            <a:r>
              <a:rPr lang="en" sz="2600">
                <a:solidFill>
                  <a:schemeClr val="dk1"/>
                </a:solidFill>
              </a:rPr>
              <a:t> terms in the product are obviously </a:t>
            </a:r>
            <a:r>
              <a:rPr b="1" lang="en" sz="2600">
                <a:solidFill>
                  <a:schemeClr val="dk1"/>
                </a:solidFill>
              </a:rPr>
              <a:t>y</a:t>
            </a:r>
            <a:r>
              <a:rPr lang="en" sz="2600">
                <a:solidFill>
                  <a:schemeClr val="dk1"/>
                </a:solidFill>
              </a:rPr>
              <a:t>s.</a:t>
            </a:r>
            <a:endParaRPr sz="26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2600">
                <a:solidFill>
                  <a:schemeClr val="dk1"/>
                </a:solidFill>
              </a:rPr>
              <a:t>Therefore, the coefficient of x</a:t>
            </a:r>
            <a:r>
              <a:rPr b="1" baseline="30000" lang="en" sz="2600">
                <a:solidFill>
                  <a:schemeClr val="dk1"/>
                </a:solidFill>
              </a:rPr>
              <a:t>n-r</a:t>
            </a:r>
            <a:r>
              <a:rPr lang="en" sz="2600">
                <a:solidFill>
                  <a:schemeClr val="dk1"/>
                </a:solidFill>
              </a:rPr>
              <a:t>y</a:t>
            </a:r>
            <a:r>
              <a:rPr b="1" baseline="30000" lang="en" sz="2600">
                <a:solidFill>
                  <a:schemeClr val="dk1"/>
                </a:solidFill>
              </a:rPr>
              <a:t>r</a:t>
            </a:r>
            <a:r>
              <a:rPr lang="en" sz="2600">
                <a:solidFill>
                  <a:schemeClr val="dk1"/>
                </a:solidFill>
              </a:rPr>
              <a:t> is </a:t>
            </a:r>
            <a:r>
              <a:rPr lang="en" sz="3600">
                <a:solidFill>
                  <a:schemeClr val="dk1"/>
                </a:solidFill>
              </a:rPr>
              <a:t>        </a:t>
            </a:r>
            <a:r>
              <a:rPr lang="en" sz="2600">
                <a:solidFill>
                  <a:schemeClr val="dk1"/>
                </a:solidFill>
              </a:rPr>
              <a:t>, which is equal to       </a:t>
            </a:r>
            <a:r>
              <a:rPr b="1" lang="en" sz="3600">
                <a:solidFill>
                  <a:schemeClr val="dk1"/>
                </a:solidFill>
              </a:rPr>
              <a:t> </a:t>
            </a:r>
            <a:r>
              <a:rPr lang="en" sz="2600">
                <a:solidFill>
                  <a:schemeClr val="dk1"/>
                </a:solidFill>
              </a:rPr>
              <a:t>. Hence the proof.</a:t>
            </a:r>
            <a:endParaRPr sz="2600">
              <a:solidFill>
                <a:schemeClr val="dk1"/>
              </a:solidFill>
            </a:endParaRPr>
          </a:p>
        </p:txBody>
      </p:sp>
      <p:pic>
        <p:nvPicPr>
          <p:cNvPr id="673" name="Google Shape;673;p112"/>
          <p:cNvPicPr preferRelativeResize="0"/>
          <p:nvPr/>
        </p:nvPicPr>
        <p:blipFill>
          <a:blip r:embed="rId3">
            <a:alphaModFix/>
          </a:blip>
          <a:stretch>
            <a:fillRect/>
          </a:stretch>
        </p:blipFill>
        <p:spPr>
          <a:xfrm>
            <a:off x="4100850" y="676725"/>
            <a:ext cx="628650" cy="666750"/>
          </a:xfrm>
          <a:prstGeom prst="rect">
            <a:avLst/>
          </a:prstGeom>
          <a:noFill/>
          <a:ln>
            <a:noFill/>
          </a:ln>
        </p:spPr>
      </p:pic>
      <p:pic>
        <p:nvPicPr>
          <p:cNvPr id="674" name="Google Shape;674;p112"/>
          <p:cNvPicPr preferRelativeResize="0"/>
          <p:nvPr/>
        </p:nvPicPr>
        <p:blipFill>
          <a:blip r:embed="rId4">
            <a:alphaModFix/>
          </a:blip>
          <a:stretch>
            <a:fillRect/>
          </a:stretch>
        </p:blipFill>
        <p:spPr>
          <a:xfrm>
            <a:off x="5593138" y="4640475"/>
            <a:ext cx="942975" cy="704850"/>
          </a:xfrm>
          <a:prstGeom prst="rect">
            <a:avLst/>
          </a:prstGeom>
          <a:noFill/>
          <a:ln>
            <a:noFill/>
          </a:ln>
        </p:spPr>
      </p:pic>
      <p:pic>
        <p:nvPicPr>
          <p:cNvPr id="675" name="Google Shape;675;p112"/>
          <p:cNvPicPr preferRelativeResize="0"/>
          <p:nvPr/>
        </p:nvPicPr>
        <p:blipFill>
          <a:blip r:embed="rId5">
            <a:alphaModFix/>
          </a:blip>
          <a:stretch>
            <a:fillRect/>
          </a:stretch>
        </p:blipFill>
        <p:spPr>
          <a:xfrm>
            <a:off x="1620625" y="5231275"/>
            <a:ext cx="609600" cy="590550"/>
          </a:xfrm>
          <a:prstGeom prst="rect">
            <a:avLst/>
          </a:prstGeom>
          <a:noFill/>
          <a:ln>
            <a:noFill/>
          </a:ln>
        </p:spPr>
      </p:pic>
      <p:sp>
        <p:nvSpPr>
          <p:cNvPr id="676" name="Google Shape;676;p11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11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t>Eg</a:t>
            </a:r>
            <a:r>
              <a:rPr lang="en" sz="2600"/>
              <a:t>: What is the expansion of (x+y)</a:t>
            </a:r>
            <a:r>
              <a:rPr baseline="30000" lang="en" sz="2600"/>
              <a:t>5</a:t>
            </a:r>
            <a:r>
              <a:rPr lang="en" sz="2600"/>
              <a:t>?</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a:t>
            </a:r>
            <a:r>
              <a:rPr lang="en" sz="2600"/>
              <a:t> </a:t>
            </a:r>
            <a:r>
              <a:rPr lang="en" sz="2600">
                <a:solidFill>
                  <a:schemeClr val="dk1"/>
                </a:solidFill>
              </a:rPr>
              <a:t>x</a:t>
            </a:r>
            <a:r>
              <a:rPr baseline="30000" lang="en" sz="2600">
                <a:solidFill>
                  <a:schemeClr val="dk1"/>
                </a:solidFill>
              </a:rPr>
              <a:t>5</a:t>
            </a:r>
            <a:r>
              <a:rPr lang="en" sz="2600">
                <a:solidFill>
                  <a:schemeClr val="dk1"/>
                </a:solidFill>
              </a:rPr>
              <a:t> + 5x</a:t>
            </a:r>
            <a:r>
              <a:rPr baseline="30000" lang="en" sz="2600">
                <a:solidFill>
                  <a:schemeClr val="dk1"/>
                </a:solidFill>
              </a:rPr>
              <a:t>4</a:t>
            </a:r>
            <a:r>
              <a:rPr lang="en" sz="2600">
                <a:solidFill>
                  <a:schemeClr val="dk1"/>
                </a:solidFill>
              </a:rPr>
              <a:t>y + 10x</a:t>
            </a:r>
            <a:r>
              <a:rPr baseline="30000" lang="en" sz="2600">
                <a:solidFill>
                  <a:schemeClr val="dk1"/>
                </a:solidFill>
              </a:rPr>
              <a:t>3</a:t>
            </a:r>
            <a:r>
              <a:rPr lang="en" sz="2600">
                <a:solidFill>
                  <a:schemeClr val="dk1"/>
                </a:solidFill>
              </a:rPr>
              <a:t>y</a:t>
            </a:r>
            <a:r>
              <a:rPr baseline="30000" lang="en" sz="2600">
                <a:solidFill>
                  <a:schemeClr val="dk1"/>
                </a:solidFill>
              </a:rPr>
              <a:t>2</a:t>
            </a:r>
            <a:r>
              <a:rPr lang="en" sz="2600">
                <a:solidFill>
                  <a:schemeClr val="dk1"/>
                </a:solidFill>
              </a:rPr>
              <a:t> + 10x</a:t>
            </a:r>
            <a:r>
              <a:rPr baseline="30000" lang="en" sz="2600">
                <a:solidFill>
                  <a:schemeClr val="dk1"/>
                </a:solidFill>
              </a:rPr>
              <a:t>2</a:t>
            </a:r>
            <a:r>
              <a:rPr lang="en" sz="2600">
                <a:solidFill>
                  <a:schemeClr val="dk1"/>
                </a:solidFill>
              </a:rPr>
              <a:t>y</a:t>
            </a:r>
            <a:r>
              <a:rPr baseline="30000" lang="en" sz="2600">
                <a:solidFill>
                  <a:schemeClr val="dk1"/>
                </a:solidFill>
              </a:rPr>
              <a:t>3</a:t>
            </a:r>
            <a:r>
              <a:rPr lang="en" sz="2600">
                <a:solidFill>
                  <a:schemeClr val="dk1"/>
                </a:solidFill>
              </a:rPr>
              <a:t> + 5xy</a:t>
            </a:r>
            <a:r>
              <a:rPr baseline="30000" lang="en" sz="2600">
                <a:solidFill>
                  <a:schemeClr val="dk1"/>
                </a:solidFill>
              </a:rPr>
              <a:t>4</a:t>
            </a:r>
            <a:r>
              <a:rPr lang="en" sz="2600">
                <a:solidFill>
                  <a:schemeClr val="dk1"/>
                </a:solidFill>
              </a:rPr>
              <a:t> + y</a:t>
            </a:r>
            <a:r>
              <a:rPr baseline="30000" lang="en" sz="2600">
                <a:solidFill>
                  <a:schemeClr val="dk1"/>
                </a:solidFill>
              </a:rPr>
              <a:t>5</a:t>
            </a:r>
            <a:r>
              <a:rPr lang="en" sz="2600">
                <a:solidFill>
                  <a:schemeClr val="dk1"/>
                </a:solidFill>
              </a:rPr>
              <a:t> </a:t>
            </a:r>
            <a:endParaRPr sz="2600"/>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rPr lang="en" sz="2600">
                <a:solidFill>
                  <a:schemeClr val="dk1"/>
                </a:solidFill>
              </a:rPr>
              <a:t>Eg</a:t>
            </a:r>
            <a:r>
              <a:rPr lang="en" sz="2600">
                <a:solidFill>
                  <a:schemeClr val="dk1"/>
                </a:solidFill>
              </a:rPr>
              <a:t>: What is the coefficient of x</a:t>
            </a:r>
            <a:r>
              <a:rPr baseline="30000" lang="en" sz="2600">
                <a:solidFill>
                  <a:schemeClr val="dk1"/>
                </a:solidFill>
              </a:rPr>
              <a:t>3</a:t>
            </a:r>
            <a:r>
              <a:rPr lang="en" sz="2600">
                <a:solidFill>
                  <a:schemeClr val="dk1"/>
                </a:solidFill>
              </a:rPr>
              <a:t>y</a:t>
            </a:r>
            <a:r>
              <a:rPr baseline="30000" lang="en" sz="2600">
                <a:solidFill>
                  <a:schemeClr val="dk1"/>
                </a:solidFill>
              </a:rPr>
              <a:t>2</a:t>
            </a:r>
            <a:r>
              <a:rPr lang="en" sz="2600">
                <a:solidFill>
                  <a:schemeClr val="dk1"/>
                </a:solidFill>
              </a:rPr>
              <a:t> in the expansion of (x+y)</a:t>
            </a:r>
            <a:r>
              <a:rPr baseline="30000" lang="en" sz="2600">
                <a:solidFill>
                  <a:schemeClr val="dk1"/>
                </a:solidFill>
              </a:rPr>
              <a:t>5</a:t>
            </a:r>
            <a:r>
              <a:rPr lang="en" sz="2600">
                <a:solidFill>
                  <a:schemeClr val="dk1"/>
                </a:solidFill>
              </a:rPr>
              <a:t> ?</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Soln:</a:t>
            </a:r>
            <a:r>
              <a:rPr lang="en" sz="2600">
                <a:solidFill>
                  <a:schemeClr val="dk1"/>
                </a:solidFill>
              </a:rPr>
              <a:t> C(5,3)</a:t>
            </a:r>
            <a:endParaRPr sz="2600">
              <a:solidFill>
                <a:schemeClr val="dk1"/>
              </a:solidFill>
            </a:endParaRPr>
          </a:p>
        </p:txBody>
      </p:sp>
      <p:sp>
        <p:nvSpPr>
          <p:cNvPr id="682" name="Google Shape;682;p11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11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chemeClr val="dk1"/>
                </a:solidFill>
              </a:rPr>
              <a:t>Eg</a:t>
            </a:r>
            <a:r>
              <a:rPr lang="en" sz="2600">
                <a:solidFill>
                  <a:schemeClr val="dk1"/>
                </a:solidFill>
              </a:rPr>
              <a:t>: What is the coefficient of x</a:t>
            </a:r>
            <a:r>
              <a:rPr baseline="30000" lang="en" sz="2600">
                <a:solidFill>
                  <a:schemeClr val="dk1"/>
                </a:solidFill>
              </a:rPr>
              <a:t>13</a:t>
            </a:r>
            <a:r>
              <a:rPr lang="en" sz="2600">
                <a:solidFill>
                  <a:schemeClr val="dk1"/>
                </a:solidFill>
              </a:rPr>
              <a:t>y</a:t>
            </a:r>
            <a:r>
              <a:rPr baseline="30000" lang="en" sz="2600">
                <a:solidFill>
                  <a:schemeClr val="dk1"/>
                </a:solidFill>
              </a:rPr>
              <a:t>14</a:t>
            </a:r>
            <a:r>
              <a:rPr lang="en" sz="2600">
                <a:solidFill>
                  <a:schemeClr val="dk1"/>
                </a:solidFill>
              </a:rPr>
              <a:t> in the expansion of (x+y)</a:t>
            </a:r>
            <a:r>
              <a:rPr baseline="30000" lang="en" sz="2600">
                <a:solidFill>
                  <a:schemeClr val="dk1"/>
                </a:solidFill>
              </a:rPr>
              <a:t>27</a:t>
            </a:r>
            <a:r>
              <a:rPr lang="en" sz="2600">
                <a:solidFill>
                  <a:schemeClr val="dk1"/>
                </a:solidFill>
              </a:rPr>
              <a:t> ?</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Soln:</a:t>
            </a:r>
            <a:r>
              <a:rPr lang="en" sz="2600">
                <a:solidFill>
                  <a:schemeClr val="dk1"/>
                </a:solidFill>
              </a:rPr>
              <a:t> C(27, 13)</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rPr lang="en" sz="2600">
                <a:solidFill>
                  <a:schemeClr val="dk1"/>
                </a:solidFill>
              </a:rPr>
              <a:t>Eg</a:t>
            </a:r>
            <a:r>
              <a:rPr lang="en" sz="2600">
                <a:solidFill>
                  <a:schemeClr val="dk1"/>
                </a:solidFill>
              </a:rPr>
              <a:t>: What is the coefficient of x</a:t>
            </a:r>
            <a:r>
              <a:rPr baseline="30000" lang="en" sz="2600">
                <a:solidFill>
                  <a:schemeClr val="dk1"/>
                </a:solidFill>
              </a:rPr>
              <a:t>12</a:t>
            </a:r>
            <a:r>
              <a:rPr lang="en" sz="2600">
                <a:solidFill>
                  <a:schemeClr val="dk1"/>
                </a:solidFill>
              </a:rPr>
              <a:t>y</a:t>
            </a:r>
            <a:r>
              <a:rPr baseline="30000" lang="en" sz="2600">
                <a:solidFill>
                  <a:schemeClr val="dk1"/>
                </a:solidFill>
              </a:rPr>
              <a:t>13</a:t>
            </a:r>
            <a:r>
              <a:rPr lang="en" sz="2600">
                <a:solidFill>
                  <a:schemeClr val="dk1"/>
                </a:solidFill>
              </a:rPr>
              <a:t> and also </a:t>
            </a:r>
            <a:r>
              <a:rPr lang="en" sz="2600">
                <a:solidFill>
                  <a:schemeClr val="dk1"/>
                </a:solidFill>
              </a:rPr>
              <a:t>x</a:t>
            </a:r>
            <a:r>
              <a:rPr baseline="30000" lang="en" sz="2600">
                <a:solidFill>
                  <a:schemeClr val="dk1"/>
                </a:solidFill>
              </a:rPr>
              <a:t>13</a:t>
            </a:r>
            <a:r>
              <a:rPr lang="en" sz="2600">
                <a:solidFill>
                  <a:schemeClr val="dk1"/>
                </a:solidFill>
              </a:rPr>
              <a:t>y</a:t>
            </a:r>
            <a:r>
              <a:rPr baseline="30000" lang="en" sz="2600">
                <a:solidFill>
                  <a:schemeClr val="dk1"/>
                </a:solidFill>
              </a:rPr>
              <a:t>12</a:t>
            </a:r>
            <a:r>
              <a:rPr lang="en" sz="2600">
                <a:solidFill>
                  <a:schemeClr val="dk1"/>
                </a:solidFill>
              </a:rPr>
              <a:t> </a:t>
            </a:r>
            <a:r>
              <a:rPr lang="en" sz="2600">
                <a:solidFill>
                  <a:schemeClr val="dk1"/>
                </a:solidFill>
              </a:rPr>
              <a:t>in the expansion of (2x - 3y)</a:t>
            </a:r>
            <a:r>
              <a:rPr baseline="30000" lang="en" sz="2600">
                <a:solidFill>
                  <a:schemeClr val="dk1"/>
                </a:solidFill>
              </a:rPr>
              <a:t>25</a:t>
            </a:r>
            <a:r>
              <a:rPr lang="en" sz="2600">
                <a:solidFill>
                  <a:schemeClr val="dk1"/>
                </a:solidFill>
              </a:rPr>
              <a:t> ?</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Soln:</a:t>
            </a:r>
            <a:r>
              <a:rPr lang="en" sz="2600">
                <a:solidFill>
                  <a:schemeClr val="dk1"/>
                </a:solidFill>
              </a:rPr>
              <a:t>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C(25, 12) * 2</a:t>
            </a:r>
            <a:r>
              <a:rPr baseline="30000" lang="en" sz="2600">
                <a:solidFill>
                  <a:schemeClr val="dk1"/>
                </a:solidFill>
              </a:rPr>
              <a:t>12</a:t>
            </a:r>
            <a:r>
              <a:rPr lang="en" sz="2600">
                <a:solidFill>
                  <a:schemeClr val="dk1"/>
                </a:solidFill>
              </a:rPr>
              <a:t> * (-3)</a:t>
            </a:r>
            <a:r>
              <a:rPr baseline="30000" lang="en" sz="2600">
                <a:solidFill>
                  <a:schemeClr val="dk1"/>
                </a:solidFill>
              </a:rPr>
              <a:t>13</a:t>
            </a:r>
            <a:endParaRPr baseline="30000"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C(25, 12) * 2</a:t>
            </a:r>
            <a:r>
              <a:rPr baseline="30000" lang="en" sz="2600">
                <a:solidFill>
                  <a:schemeClr val="dk1"/>
                </a:solidFill>
              </a:rPr>
              <a:t>13</a:t>
            </a:r>
            <a:r>
              <a:rPr lang="en" sz="2600">
                <a:solidFill>
                  <a:schemeClr val="dk1"/>
                </a:solidFill>
              </a:rPr>
              <a:t> * </a:t>
            </a:r>
            <a:r>
              <a:rPr lang="en" sz="2600">
                <a:solidFill>
                  <a:schemeClr val="dk1"/>
                </a:solidFill>
              </a:rPr>
              <a:t>(-3)</a:t>
            </a:r>
            <a:r>
              <a:rPr baseline="30000" lang="en" sz="2600">
                <a:solidFill>
                  <a:schemeClr val="dk1"/>
                </a:solidFill>
              </a:rPr>
              <a:t>12</a:t>
            </a:r>
            <a:endParaRPr baseline="30000"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p:txBody>
      </p:sp>
      <p:sp>
        <p:nvSpPr>
          <p:cNvPr id="688" name="Google Shape;688;p11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11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Corollary</a:t>
            </a:r>
            <a:r>
              <a:rPr b="1" lang="en" sz="2600"/>
              <a:t>:</a:t>
            </a:r>
            <a:r>
              <a:rPr lang="en" sz="2600"/>
              <a:t> Let n be a nonnegative integer. Then</a:t>
            </a:r>
            <a:endParaRPr sz="2600"/>
          </a:p>
          <a:p>
            <a:pPr indent="0" lvl="0" marL="0" rtl="0" algn="l">
              <a:spcBef>
                <a:spcPts val="0"/>
              </a:spcBef>
              <a:spcAft>
                <a:spcPts val="0"/>
              </a:spcAft>
              <a:buClr>
                <a:schemeClr val="dk1"/>
              </a:buClr>
              <a:buSzPts val="1100"/>
              <a:buFont typeface="Arial"/>
              <a:buNone/>
            </a:pPr>
            <a:r>
              <a:t/>
            </a:r>
            <a:endParaRPr b="1"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                 </a:t>
            </a:r>
            <a:endParaRPr sz="2600">
              <a:solidFill>
                <a:schemeClr val="dk1"/>
              </a:solidFill>
            </a:endParaRPr>
          </a:p>
          <a:p>
            <a:pPr indent="0" lvl="0" marL="1371600" rtl="0" algn="l">
              <a:spcBef>
                <a:spcPts val="0"/>
              </a:spcBef>
              <a:spcAft>
                <a:spcPts val="0"/>
              </a:spcAft>
              <a:buClr>
                <a:schemeClr val="dk1"/>
              </a:buClr>
              <a:buSzPts val="1100"/>
              <a:buFont typeface="Arial"/>
              <a:buNone/>
            </a:pPr>
            <a:r>
              <a:rPr lang="en" sz="2600">
                <a:solidFill>
                  <a:schemeClr val="dk1"/>
                </a:solidFill>
              </a:rPr>
              <a:t>   = ?</a:t>
            </a:r>
            <a:endParaRPr baseline="30000"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Hint:</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(x+y)</a:t>
            </a:r>
            <a:r>
              <a:rPr baseline="30000" lang="en" sz="2600">
                <a:solidFill>
                  <a:schemeClr val="dk1"/>
                </a:solidFill>
              </a:rPr>
              <a:t>3</a:t>
            </a:r>
            <a:r>
              <a:rPr lang="en" sz="2600">
                <a:solidFill>
                  <a:schemeClr val="dk1"/>
                </a:solidFill>
              </a:rPr>
              <a:t> = (x+y)(x+y)(x+y)</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 = xxx + xxy + xyx + xyy + yxx + yxy + yyx + yyy</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 =  x</a:t>
            </a:r>
            <a:r>
              <a:rPr baseline="30000" lang="en" sz="2600">
                <a:solidFill>
                  <a:schemeClr val="dk1"/>
                </a:solidFill>
              </a:rPr>
              <a:t>3</a:t>
            </a:r>
            <a:r>
              <a:rPr lang="en" sz="2600">
                <a:solidFill>
                  <a:schemeClr val="dk1"/>
                </a:solidFill>
              </a:rPr>
              <a:t> + 3x</a:t>
            </a:r>
            <a:r>
              <a:rPr baseline="30000" lang="en" sz="2600">
                <a:solidFill>
                  <a:schemeClr val="dk1"/>
                </a:solidFill>
              </a:rPr>
              <a:t>2</a:t>
            </a:r>
            <a:r>
              <a:rPr lang="en" sz="2600">
                <a:solidFill>
                  <a:schemeClr val="dk1"/>
                </a:solidFill>
              </a:rPr>
              <a:t>y + 3xy</a:t>
            </a:r>
            <a:r>
              <a:rPr baseline="30000" lang="en" sz="2600">
                <a:solidFill>
                  <a:schemeClr val="dk1"/>
                </a:solidFill>
              </a:rPr>
              <a:t>2</a:t>
            </a:r>
            <a:r>
              <a:rPr lang="en" sz="2600">
                <a:solidFill>
                  <a:schemeClr val="dk1"/>
                </a:solidFill>
              </a:rPr>
              <a:t> + y</a:t>
            </a:r>
            <a:r>
              <a:rPr baseline="30000" lang="en" sz="2600">
                <a:solidFill>
                  <a:schemeClr val="dk1"/>
                </a:solidFill>
              </a:rPr>
              <a:t>3</a:t>
            </a:r>
            <a:r>
              <a:rPr lang="en" sz="2600">
                <a:solidFill>
                  <a:schemeClr val="dk1"/>
                </a:solidFill>
              </a:rPr>
              <a:t>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(x+y)</a:t>
            </a:r>
            <a:r>
              <a:rPr baseline="30000" lang="en" sz="2600">
                <a:solidFill>
                  <a:schemeClr val="dk1"/>
                </a:solidFill>
              </a:rPr>
              <a:t>4</a:t>
            </a:r>
            <a:r>
              <a:rPr lang="en" sz="2600">
                <a:solidFill>
                  <a:schemeClr val="dk1"/>
                </a:solidFill>
              </a:rPr>
              <a:t> =  (x+y)(x+y)(x+y)(x+y)</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 = 	x</a:t>
            </a:r>
            <a:r>
              <a:rPr baseline="30000" lang="en" sz="2600">
                <a:solidFill>
                  <a:schemeClr val="dk1"/>
                </a:solidFill>
              </a:rPr>
              <a:t>4</a:t>
            </a:r>
            <a:r>
              <a:rPr lang="en" sz="2600">
                <a:solidFill>
                  <a:schemeClr val="dk1"/>
                </a:solidFill>
              </a:rPr>
              <a:t> + 4x</a:t>
            </a:r>
            <a:r>
              <a:rPr baseline="30000" lang="en" sz="2600">
                <a:solidFill>
                  <a:schemeClr val="dk1"/>
                </a:solidFill>
              </a:rPr>
              <a:t>3</a:t>
            </a:r>
            <a:r>
              <a:rPr lang="en" sz="2600">
                <a:solidFill>
                  <a:schemeClr val="dk1"/>
                </a:solidFill>
              </a:rPr>
              <a:t>y + 6x</a:t>
            </a:r>
            <a:r>
              <a:rPr baseline="30000" lang="en" sz="2600">
                <a:solidFill>
                  <a:schemeClr val="dk1"/>
                </a:solidFill>
              </a:rPr>
              <a:t>2</a:t>
            </a:r>
            <a:r>
              <a:rPr lang="en" sz="2600">
                <a:solidFill>
                  <a:schemeClr val="dk1"/>
                </a:solidFill>
              </a:rPr>
              <a:t>y</a:t>
            </a:r>
            <a:r>
              <a:rPr baseline="30000" lang="en" sz="2600">
                <a:solidFill>
                  <a:schemeClr val="dk1"/>
                </a:solidFill>
              </a:rPr>
              <a:t>2</a:t>
            </a:r>
            <a:r>
              <a:rPr lang="en" sz="2600">
                <a:solidFill>
                  <a:schemeClr val="dk1"/>
                </a:solidFill>
              </a:rPr>
              <a:t> + 4xy</a:t>
            </a:r>
            <a:r>
              <a:rPr baseline="30000" lang="en" sz="2600">
                <a:solidFill>
                  <a:schemeClr val="dk1"/>
                </a:solidFill>
              </a:rPr>
              <a:t>3</a:t>
            </a:r>
            <a:r>
              <a:rPr lang="en" sz="2600">
                <a:solidFill>
                  <a:schemeClr val="dk1"/>
                </a:solidFill>
              </a:rPr>
              <a:t> + y</a:t>
            </a:r>
            <a:r>
              <a:rPr baseline="30000" lang="en" sz="2600">
                <a:solidFill>
                  <a:schemeClr val="dk1"/>
                </a:solidFill>
              </a:rPr>
              <a:t>4</a:t>
            </a:r>
            <a:r>
              <a:rPr lang="en" sz="2600">
                <a:solidFill>
                  <a:schemeClr val="dk1"/>
                </a:solidFill>
              </a:rPr>
              <a:t> </a:t>
            </a:r>
            <a:endParaRPr sz="2600"/>
          </a:p>
        </p:txBody>
      </p:sp>
      <p:pic>
        <p:nvPicPr>
          <p:cNvPr id="694" name="Google Shape;694;p115"/>
          <p:cNvPicPr preferRelativeResize="0"/>
          <p:nvPr/>
        </p:nvPicPr>
        <p:blipFill>
          <a:blip r:embed="rId3">
            <a:alphaModFix/>
          </a:blip>
          <a:stretch>
            <a:fillRect/>
          </a:stretch>
        </p:blipFill>
        <p:spPr>
          <a:xfrm>
            <a:off x="535725" y="1247063"/>
            <a:ext cx="1257300" cy="1095375"/>
          </a:xfrm>
          <a:prstGeom prst="rect">
            <a:avLst/>
          </a:prstGeom>
          <a:noFill/>
          <a:ln>
            <a:noFill/>
          </a:ln>
        </p:spPr>
      </p:pic>
      <p:sp>
        <p:nvSpPr>
          <p:cNvPr id="695" name="Google Shape;695;p11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116"/>
          <p:cNvSpPr txBox="1"/>
          <p:nvPr/>
        </p:nvSpPr>
        <p:spPr>
          <a:xfrm>
            <a:off x="146475" y="1639650"/>
            <a:ext cx="8721900" cy="45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 number of </a:t>
            </a:r>
            <a:r>
              <a:rPr lang="en" sz="2600">
                <a:solidFill>
                  <a:schemeClr val="dk1"/>
                </a:solidFill>
              </a:rPr>
              <a:t>bit strings of length </a:t>
            </a:r>
            <a:r>
              <a:rPr b="1" lang="en" sz="2600">
                <a:solidFill>
                  <a:schemeClr val="dk1"/>
                </a:solidFill>
              </a:rPr>
              <a:t>n</a:t>
            </a:r>
            <a:r>
              <a:rPr lang="en" sz="2600">
                <a:solidFill>
                  <a:schemeClr val="dk1"/>
                </a:solidFill>
              </a:rPr>
              <a:t> having </a:t>
            </a:r>
            <a:r>
              <a:rPr b="1" lang="en" sz="2600">
                <a:solidFill>
                  <a:schemeClr val="dk1"/>
                </a:solidFill>
              </a:rPr>
              <a:t>0</a:t>
            </a:r>
            <a:r>
              <a:rPr lang="en" sz="2600">
                <a:solidFill>
                  <a:schemeClr val="dk1"/>
                </a:solidFill>
              </a:rPr>
              <a:t> 1s</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 number of </a:t>
            </a:r>
            <a:r>
              <a:rPr lang="en" sz="2600">
                <a:solidFill>
                  <a:schemeClr val="dk1"/>
                </a:solidFill>
              </a:rPr>
              <a:t>bit strings of length </a:t>
            </a:r>
            <a:r>
              <a:rPr b="1" lang="en" sz="2600">
                <a:solidFill>
                  <a:schemeClr val="dk1"/>
                </a:solidFill>
              </a:rPr>
              <a:t>n</a:t>
            </a:r>
            <a:r>
              <a:rPr lang="en" sz="2600">
                <a:solidFill>
                  <a:schemeClr val="dk1"/>
                </a:solidFill>
              </a:rPr>
              <a:t> having </a:t>
            </a:r>
            <a:r>
              <a:rPr b="1" lang="en" sz="2600">
                <a:solidFill>
                  <a:schemeClr val="dk1"/>
                </a:solidFill>
              </a:rPr>
              <a:t>1</a:t>
            </a:r>
            <a:r>
              <a:rPr lang="en" sz="2600">
                <a:solidFill>
                  <a:schemeClr val="dk1"/>
                </a:solidFill>
              </a:rPr>
              <a:t> 1s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 number of </a:t>
            </a:r>
            <a:r>
              <a:rPr lang="en" sz="2600">
                <a:solidFill>
                  <a:schemeClr val="dk1"/>
                </a:solidFill>
              </a:rPr>
              <a:t>bit strings of length </a:t>
            </a:r>
            <a:r>
              <a:rPr b="1" lang="en" sz="2600">
                <a:solidFill>
                  <a:schemeClr val="dk1"/>
                </a:solidFill>
              </a:rPr>
              <a:t>n</a:t>
            </a:r>
            <a:r>
              <a:rPr lang="en" sz="2600">
                <a:solidFill>
                  <a:schemeClr val="dk1"/>
                </a:solidFill>
              </a:rPr>
              <a:t> having </a:t>
            </a:r>
            <a:r>
              <a:rPr b="1" lang="en" sz="2600">
                <a:solidFill>
                  <a:schemeClr val="dk1"/>
                </a:solidFill>
              </a:rPr>
              <a:t>2</a:t>
            </a:r>
            <a:r>
              <a:rPr lang="en" sz="2600">
                <a:solidFill>
                  <a:schemeClr val="dk1"/>
                </a:solidFill>
              </a:rPr>
              <a:t> 1s </a:t>
            </a:r>
            <a:endParaRPr sz="2600">
              <a:solidFill>
                <a:schemeClr val="dk1"/>
              </a:solidFill>
            </a:endParaRPr>
          </a:p>
          <a:p>
            <a:pPr indent="0" lvl="0" marL="0" rtl="0" algn="l">
              <a:spcBef>
                <a:spcPts val="0"/>
              </a:spcBef>
              <a:spcAft>
                <a:spcPts val="0"/>
              </a:spcAft>
              <a:buNone/>
            </a:pPr>
            <a:r>
              <a:rPr lang="en" sz="2600">
                <a:solidFill>
                  <a:schemeClr val="dk1"/>
                </a:solidFill>
              </a:rPr>
              <a:t>…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 number of </a:t>
            </a:r>
            <a:r>
              <a:rPr lang="en" sz="2600">
                <a:solidFill>
                  <a:schemeClr val="dk1"/>
                </a:solidFill>
              </a:rPr>
              <a:t>bit strings of length </a:t>
            </a:r>
            <a:r>
              <a:rPr b="1" lang="en" sz="2600">
                <a:solidFill>
                  <a:schemeClr val="dk1"/>
                </a:solidFill>
              </a:rPr>
              <a:t>n</a:t>
            </a:r>
            <a:r>
              <a:rPr lang="en" sz="2600">
                <a:solidFill>
                  <a:schemeClr val="dk1"/>
                </a:solidFill>
              </a:rPr>
              <a:t> having </a:t>
            </a:r>
            <a:r>
              <a:rPr b="1" lang="en" sz="2600">
                <a:solidFill>
                  <a:schemeClr val="dk1"/>
                </a:solidFill>
              </a:rPr>
              <a:t>n</a:t>
            </a:r>
            <a:r>
              <a:rPr lang="en" sz="2600">
                <a:solidFill>
                  <a:schemeClr val="dk1"/>
                </a:solidFill>
              </a:rPr>
              <a:t> 1s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all possible </a:t>
            </a:r>
            <a:r>
              <a:rPr lang="en" sz="2600">
                <a:solidFill>
                  <a:schemeClr val="dk1"/>
                </a:solidFill>
              </a:rPr>
              <a:t>bit strings of length </a:t>
            </a:r>
            <a:r>
              <a:rPr b="1" lang="en" sz="2600">
                <a:solidFill>
                  <a:schemeClr val="dk1"/>
                </a:solidFill>
              </a:rPr>
              <a:t>n</a:t>
            </a:r>
            <a:r>
              <a:rPr lang="en" sz="2600">
                <a:solidFill>
                  <a:schemeClr val="dk1"/>
                </a:solidFill>
              </a:rPr>
              <a:t> counted exactly once</a:t>
            </a:r>
            <a:endParaRPr sz="2600">
              <a:solidFill>
                <a:schemeClr val="dk1"/>
              </a:solidFill>
            </a:endParaRPr>
          </a:p>
          <a:p>
            <a:pPr indent="0" lvl="0" marL="0" rtl="0" algn="l">
              <a:spcBef>
                <a:spcPts val="0"/>
              </a:spcBef>
              <a:spcAft>
                <a:spcPts val="0"/>
              </a:spcAft>
              <a:buNone/>
            </a:pPr>
            <a:r>
              <a:rPr lang="en" sz="2600">
                <a:solidFill>
                  <a:schemeClr val="dk1"/>
                </a:solidFill>
              </a:rPr>
              <a:t>= </a:t>
            </a:r>
            <a:r>
              <a:rPr b="1" lang="en" sz="2600">
                <a:solidFill>
                  <a:schemeClr val="dk1"/>
                </a:solidFill>
              </a:rPr>
              <a:t>2</a:t>
            </a:r>
            <a:r>
              <a:rPr b="1" baseline="30000" lang="en" sz="2600">
                <a:solidFill>
                  <a:schemeClr val="dk1"/>
                </a:solidFill>
              </a:rPr>
              <a:t>n</a:t>
            </a:r>
            <a:endParaRPr baseline="-25000"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We could also explain using subsets of a set adding up to power set.</a:t>
            </a:r>
            <a:endParaRPr sz="2600">
              <a:solidFill>
                <a:schemeClr val="dk1"/>
              </a:solidFill>
            </a:endParaRPr>
          </a:p>
        </p:txBody>
      </p:sp>
      <p:pic>
        <p:nvPicPr>
          <p:cNvPr id="701" name="Google Shape;701;p116"/>
          <p:cNvPicPr preferRelativeResize="0"/>
          <p:nvPr/>
        </p:nvPicPr>
        <p:blipFill>
          <a:blip r:embed="rId3">
            <a:alphaModFix/>
          </a:blip>
          <a:stretch>
            <a:fillRect/>
          </a:stretch>
        </p:blipFill>
        <p:spPr>
          <a:xfrm>
            <a:off x="416427" y="371952"/>
            <a:ext cx="7308625" cy="1267700"/>
          </a:xfrm>
          <a:prstGeom prst="rect">
            <a:avLst/>
          </a:prstGeom>
          <a:noFill/>
          <a:ln>
            <a:noFill/>
          </a:ln>
        </p:spPr>
      </p:pic>
      <p:sp>
        <p:nvSpPr>
          <p:cNvPr id="702" name="Google Shape;702;p11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Eg: </a:t>
            </a:r>
            <a:r>
              <a:rPr lang="en" sz="2400"/>
              <a:t>Suppose there are 10 contestants for a race. There will be a 1</a:t>
            </a:r>
            <a:r>
              <a:rPr baseline="30000" lang="en" sz="2400"/>
              <a:t>st</a:t>
            </a:r>
            <a:r>
              <a:rPr lang="en" sz="2400"/>
              <a:t> and a 2</a:t>
            </a:r>
            <a:r>
              <a:rPr baseline="30000" lang="en" sz="2400"/>
              <a:t>nd</a:t>
            </a:r>
            <a:r>
              <a:rPr lang="en" sz="2400"/>
              <a:t> prize winners. In how many ways the prizes can be awarded?</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Soln:</a:t>
            </a:r>
            <a:r>
              <a:rPr b="1" lang="en" sz="2400"/>
              <a:t> </a:t>
            </a:r>
            <a:r>
              <a:rPr lang="en" sz="2400">
                <a:solidFill>
                  <a:schemeClr val="dk1"/>
                </a:solidFill>
              </a:rPr>
              <a:t>… </a:t>
            </a:r>
            <a:endParaRPr sz="2400"/>
          </a:p>
        </p:txBody>
      </p:sp>
      <p:sp>
        <p:nvSpPr>
          <p:cNvPr id="99" name="Google Shape;99;p1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11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Corollary:</a:t>
            </a:r>
            <a:r>
              <a:rPr lang="en" sz="3000"/>
              <a:t> Let n be a nonnegative integer. Then</a:t>
            </a:r>
            <a:endParaRPr sz="3000"/>
          </a:p>
          <a:p>
            <a:pPr indent="0" lvl="0" marL="0" rtl="0" algn="l">
              <a:spcBef>
                <a:spcPts val="0"/>
              </a:spcBef>
              <a:spcAft>
                <a:spcPts val="0"/>
              </a:spcAft>
              <a:buNone/>
            </a:pPr>
            <a:r>
              <a:rPr lang="en" sz="2400">
                <a:solidFill>
                  <a:schemeClr val="dk1"/>
                </a:solidFill>
              </a:rPr>
              <a:t>  </a:t>
            </a:r>
            <a:endParaRPr sz="2400">
              <a:solidFill>
                <a:schemeClr val="dk1"/>
              </a:solidFill>
            </a:endParaRPr>
          </a:p>
          <a:p>
            <a:pPr indent="0" lvl="0" marL="0" rtl="0" algn="l">
              <a:spcBef>
                <a:spcPts val="0"/>
              </a:spcBef>
              <a:spcAft>
                <a:spcPts val="0"/>
              </a:spcAft>
              <a:buNone/>
            </a:pPr>
            <a:r>
              <a:rPr lang="en" sz="3600">
                <a:solidFill>
                  <a:schemeClr val="dk1"/>
                </a:solidFill>
              </a:rPr>
              <a:t>          = 2</a:t>
            </a:r>
            <a:r>
              <a:rPr baseline="30000" lang="en" sz="3600">
                <a:solidFill>
                  <a:schemeClr val="dk1"/>
                </a:solidFill>
              </a:rPr>
              <a:t>n</a:t>
            </a:r>
            <a:endParaRPr baseline="30000" sz="36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en" sz="3000">
                <a:solidFill>
                  <a:schemeClr val="dk1"/>
                </a:solidFill>
              </a:rPr>
              <a:t>Proof: (algebraic) </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2</a:t>
            </a:r>
            <a:r>
              <a:rPr baseline="30000" lang="en" sz="3000">
                <a:solidFill>
                  <a:schemeClr val="dk1"/>
                </a:solidFill>
              </a:rPr>
              <a:t>n</a:t>
            </a:r>
            <a:r>
              <a:rPr lang="en" sz="3000">
                <a:solidFill>
                  <a:schemeClr val="dk1"/>
                </a:solidFill>
              </a:rPr>
              <a:t> = (1+1)</a:t>
            </a:r>
            <a:r>
              <a:rPr baseline="30000" lang="en" sz="3000">
                <a:solidFill>
                  <a:schemeClr val="dk1"/>
                </a:solidFill>
              </a:rPr>
              <a:t>n</a:t>
            </a:r>
            <a:r>
              <a:rPr lang="en" sz="3000">
                <a:solidFill>
                  <a:schemeClr val="dk1"/>
                </a:solidFill>
              </a:rPr>
              <a:t> =              1</a:t>
            </a:r>
            <a:r>
              <a:rPr baseline="30000" lang="en" sz="3000">
                <a:solidFill>
                  <a:schemeClr val="dk1"/>
                </a:solidFill>
              </a:rPr>
              <a:t>r</a:t>
            </a:r>
            <a:r>
              <a:rPr lang="en" sz="3000">
                <a:solidFill>
                  <a:schemeClr val="dk1"/>
                </a:solidFill>
              </a:rPr>
              <a:t>1</a:t>
            </a:r>
            <a:r>
              <a:rPr baseline="30000" lang="en" sz="3000">
                <a:solidFill>
                  <a:schemeClr val="dk1"/>
                </a:solidFill>
              </a:rPr>
              <a:t>n-r  </a:t>
            </a:r>
            <a:r>
              <a:rPr lang="en" sz="3000">
                <a:solidFill>
                  <a:schemeClr val="dk1"/>
                </a:solidFill>
              </a:rPr>
              <a:t>=  </a:t>
            </a:r>
            <a:endParaRPr baseline="30000" sz="36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en" sz="3000">
                <a:solidFill>
                  <a:schemeClr val="dk1"/>
                </a:solidFill>
              </a:rPr>
              <a:t>The proof using set theory principles is a “combinatorial proof”.</a:t>
            </a:r>
            <a:endParaRPr sz="3000">
              <a:solidFill>
                <a:schemeClr val="dk1"/>
              </a:solidFill>
            </a:endParaRPr>
          </a:p>
        </p:txBody>
      </p:sp>
      <p:pic>
        <p:nvPicPr>
          <p:cNvPr id="708" name="Google Shape;708;p117"/>
          <p:cNvPicPr preferRelativeResize="0"/>
          <p:nvPr/>
        </p:nvPicPr>
        <p:blipFill>
          <a:blip r:embed="rId3">
            <a:alphaModFix/>
          </a:blip>
          <a:stretch>
            <a:fillRect/>
          </a:stretch>
        </p:blipFill>
        <p:spPr>
          <a:xfrm>
            <a:off x="270900" y="923101"/>
            <a:ext cx="1263975" cy="1153625"/>
          </a:xfrm>
          <a:prstGeom prst="rect">
            <a:avLst/>
          </a:prstGeom>
          <a:noFill/>
          <a:ln>
            <a:noFill/>
          </a:ln>
        </p:spPr>
      </p:pic>
      <p:pic>
        <p:nvPicPr>
          <p:cNvPr id="709" name="Google Shape;709;p117"/>
          <p:cNvPicPr preferRelativeResize="0"/>
          <p:nvPr/>
        </p:nvPicPr>
        <p:blipFill>
          <a:blip r:embed="rId4">
            <a:alphaModFix/>
          </a:blip>
          <a:stretch>
            <a:fillRect/>
          </a:stretch>
        </p:blipFill>
        <p:spPr>
          <a:xfrm>
            <a:off x="2670025" y="3033701"/>
            <a:ext cx="1263975" cy="1153628"/>
          </a:xfrm>
          <a:prstGeom prst="rect">
            <a:avLst/>
          </a:prstGeom>
          <a:noFill/>
          <a:ln>
            <a:noFill/>
          </a:ln>
        </p:spPr>
      </p:pic>
      <p:pic>
        <p:nvPicPr>
          <p:cNvPr id="710" name="Google Shape;710;p117"/>
          <p:cNvPicPr preferRelativeResize="0"/>
          <p:nvPr/>
        </p:nvPicPr>
        <p:blipFill>
          <a:blip r:embed="rId5">
            <a:alphaModFix/>
          </a:blip>
          <a:stretch>
            <a:fillRect/>
          </a:stretch>
        </p:blipFill>
        <p:spPr>
          <a:xfrm>
            <a:off x="5298850" y="3033701"/>
            <a:ext cx="1263975" cy="1153628"/>
          </a:xfrm>
          <a:prstGeom prst="rect">
            <a:avLst/>
          </a:prstGeom>
          <a:noFill/>
          <a:ln>
            <a:noFill/>
          </a:ln>
        </p:spPr>
      </p:pic>
      <p:sp>
        <p:nvSpPr>
          <p:cNvPr id="711" name="Google Shape;711;p11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11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Corollary:</a:t>
            </a:r>
            <a:r>
              <a:rPr lang="en" sz="3000"/>
              <a:t> For a positive integer n, prove that</a:t>
            </a:r>
            <a:endParaRPr sz="3000"/>
          </a:p>
          <a:p>
            <a:pPr indent="0" lvl="0" marL="0" rtl="0" algn="l">
              <a:spcBef>
                <a:spcPts val="0"/>
              </a:spcBef>
              <a:spcAft>
                <a:spcPts val="0"/>
              </a:spcAft>
              <a:buClr>
                <a:schemeClr val="dk1"/>
              </a:buClr>
              <a:buSzPts val="1100"/>
              <a:buFont typeface="Arial"/>
              <a:buNone/>
            </a:pPr>
            <a:r>
              <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               (-1)</a:t>
            </a:r>
            <a:r>
              <a:rPr baseline="30000" lang="en" sz="3000">
                <a:solidFill>
                  <a:schemeClr val="dk1"/>
                </a:solidFill>
              </a:rPr>
              <a:t>r</a:t>
            </a:r>
            <a:r>
              <a:rPr lang="en" sz="3000">
                <a:solidFill>
                  <a:schemeClr val="dk1"/>
                </a:solidFill>
              </a:rPr>
              <a:t> = 0</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t/>
            </a:r>
            <a:endParaRPr sz="3000"/>
          </a:p>
          <a:p>
            <a:pPr indent="0" lvl="0" marL="0" rtl="0" algn="l">
              <a:spcBef>
                <a:spcPts val="0"/>
              </a:spcBef>
              <a:spcAft>
                <a:spcPts val="0"/>
              </a:spcAft>
              <a:buNone/>
            </a:pPr>
            <a:r>
              <a:rPr lang="en" sz="3000"/>
              <a:t>Proof: (algebraic)</a:t>
            </a:r>
            <a:endParaRPr sz="3000"/>
          </a:p>
          <a:p>
            <a:pPr indent="0" lvl="0" marL="0" rtl="0" algn="l">
              <a:spcBef>
                <a:spcPts val="0"/>
              </a:spcBef>
              <a:spcAft>
                <a:spcPts val="0"/>
              </a:spcAft>
              <a:buClr>
                <a:schemeClr val="dk1"/>
              </a:buClr>
              <a:buSzPts val="1100"/>
              <a:buFont typeface="Arial"/>
              <a:buNone/>
            </a:pPr>
            <a:r>
              <a:rPr lang="en" sz="2400">
                <a:solidFill>
                  <a:schemeClr val="dk1"/>
                </a:solidFill>
              </a:rPr>
              <a:t>                                       </a:t>
            </a:r>
            <a:endParaRPr sz="24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0 = 0</a:t>
            </a:r>
            <a:r>
              <a:rPr baseline="30000" lang="en" sz="3000">
                <a:solidFill>
                  <a:schemeClr val="dk1"/>
                </a:solidFill>
              </a:rPr>
              <a:t>n</a:t>
            </a:r>
            <a:r>
              <a:rPr lang="en" sz="3000">
                <a:solidFill>
                  <a:schemeClr val="dk1"/>
                </a:solidFill>
              </a:rPr>
              <a:t> = ((-1)+1)</a:t>
            </a:r>
            <a:r>
              <a:rPr b="1" baseline="30000" lang="en" sz="3000">
                <a:solidFill>
                  <a:schemeClr val="dk1"/>
                </a:solidFill>
              </a:rPr>
              <a:t>n</a:t>
            </a:r>
            <a:r>
              <a:rPr lang="en" sz="30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            (-1)</a:t>
            </a:r>
            <a:r>
              <a:rPr baseline="30000" lang="en" sz="3000">
                <a:solidFill>
                  <a:schemeClr val="dk1"/>
                </a:solidFill>
              </a:rPr>
              <a:t>r</a:t>
            </a:r>
            <a:r>
              <a:rPr lang="en" sz="3000">
                <a:solidFill>
                  <a:schemeClr val="dk1"/>
                </a:solidFill>
              </a:rPr>
              <a:t>1</a:t>
            </a:r>
            <a:r>
              <a:rPr baseline="30000" lang="en" sz="3000">
                <a:solidFill>
                  <a:schemeClr val="dk1"/>
                </a:solidFill>
              </a:rPr>
              <a:t>n-r  </a:t>
            </a:r>
            <a:r>
              <a:rPr lang="en" sz="3000">
                <a:solidFill>
                  <a:schemeClr val="dk1"/>
                </a:solidFill>
              </a:rPr>
              <a:t>=             </a:t>
            </a:r>
            <a:r>
              <a:rPr lang="en" sz="3600">
                <a:solidFill>
                  <a:schemeClr val="dk1"/>
                </a:solidFill>
              </a:rPr>
              <a:t>(-1)</a:t>
            </a:r>
            <a:r>
              <a:rPr baseline="30000" lang="en" sz="3600">
                <a:solidFill>
                  <a:schemeClr val="dk1"/>
                </a:solidFill>
              </a:rPr>
              <a:t>r</a:t>
            </a:r>
            <a:endParaRPr baseline="30000" sz="3600">
              <a:solidFill>
                <a:schemeClr val="dk1"/>
              </a:solidFill>
            </a:endParaRPr>
          </a:p>
          <a:p>
            <a:pPr indent="0" lvl="0" marL="0" rtl="0" algn="l">
              <a:spcBef>
                <a:spcPts val="0"/>
              </a:spcBef>
              <a:spcAft>
                <a:spcPts val="0"/>
              </a:spcAft>
              <a:buNone/>
            </a:pPr>
            <a:r>
              <a:t/>
            </a:r>
            <a:endParaRPr sz="3000"/>
          </a:p>
        </p:txBody>
      </p:sp>
      <p:pic>
        <p:nvPicPr>
          <p:cNvPr id="717" name="Google Shape;717;p118"/>
          <p:cNvPicPr preferRelativeResize="0"/>
          <p:nvPr/>
        </p:nvPicPr>
        <p:blipFill>
          <a:blip r:embed="rId3">
            <a:alphaModFix/>
          </a:blip>
          <a:stretch>
            <a:fillRect/>
          </a:stretch>
        </p:blipFill>
        <p:spPr>
          <a:xfrm>
            <a:off x="3498550" y="4440326"/>
            <a:ext cx="1263975" cy="1153625"/>
          </a:xfrm>
          <a:prstGeom prst="rect">
            <a:avLst/>
          </a:prstGeom>
          <a:noFill/>
          <a:ln>
            <a:noFill/>
          </a:ln>
        </p:spPr>
      </p:pic>
      <p:pic>
        <p:nvPicPr>
          <p:cNvPr id="718" name="Google Shape;718;p118"/>
          <p:cNvPicPr preferRelativeResize="0"/>
          <p:nvPr/>
        </p:nvPicPr>
        <p:blipFill>
          <a:blip r:embed="rId3">
            <a:alphaModFix/>
          </a:blip>
          <a:stretch>
            <a:fillRect/>
          </a:stretch>
        </p:blipFill>
        <p:spPr>
          <a:xfrm>
            <a:off x="608675" y="4440326"/>
            <a:ext cx="1263975" cy="1153625"/>
          </a:xfrm>
          <a:prstGeom prst="rect">
            <a:avLst/>
          </a:prstGeom>
          <a:noFill/>
          <a:ln>
            <a:noFill/>
          </a:ln>
        </p:spPr>
      </p:pic>
      <p:pic>
        <p:nvPicPr>
          <p:cNvPr id="719" name="Google Shape;719;p118"/>
          <p:cNvPicPr preferRelativeResize="0"/>
          <p:nvPr/>
        </p:nvPicPr>
        <p:blipFill>
          <a:blip r:embed="rId3">
            <a:alphaModFix/>
          </a:blip>
          <a:stretch>
            <a:fillRect/>
          </a:stretch>
        </p:blipFill>
        <p:spPr>
          <a:xfrm>
            <a:off x="608675" y="952526"/>
            <a:ext cx="1263975" cy="1153625"/>
          </a:xfrm>
          <a:prstGeom prst="rect">
            <a:avLst/>
          </a:prstGeom>
          <a:noFill/>
          <a:ln>
            <a:noFill/>
          </a:ln>
        </p:spPr>
      </p:pic>
      <p:sp>
        <p:nvSpPr>
          <p:cNvPr id="720" name="Google Shape;720;p11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11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             (-1)</a:t>
            </a:r>
            <a:r>
              <a:rPr baseline="30000" lang="en" sz="3000">
                <a:solidFill>
                  <a:schemeClr val="dk1"/>
                </a:solidFill>
              </a:rPr>
              <a:t>r</a:t>
            </a:r>
            <a:r>
              <a:rPr lang="en" sz="3000">
                <a:solidFill>
                  <a:schemeClr val="dk1"/>
                </a:solidFill>
              </a:rPr>
              <a:t> = 0</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lang="en" sz="2400">
                <a:solidFill>
                  <a:schemeClr val="dk1"/>
                </a:solidFill>
              </a:rPr>
              <a:t>1</a:t>
            </a:r>
            <a:endParaRPr sz="2400">
              <a:solidFill>
                <a:schemeClr val="dk1"/>
              </a:solidFill>
            </a:endParaRPr>
          </a:p>
          <a:p>
            <a:pPr indent="0" lvl="0" marL="0" rtl="0" algn="l">
              <a:spcBef>
                <a:spcPts val="0"/>
              </a:spcBef>
              <a:spcAft>
                <a:spcPts val="0"/>
              </a:spcAft>
              <a:buNone/>
            </a:pPr>
            <a:r>
              <a:rPr lang="en" sz="2400">
                <a:solidFill>
                  <a:schemeClr val="dk1"/>
                </a:solidFill>
              </a:rPr>
              <a:t>1 - 1 = 0</a:t>
            </a:r>
            <a:endParaRPr sz="2400">
              <a:solidFill>
                <a:schemeClr val="dk1"/>
              </a:solidFill>
            </a:endParaRPr>
          </a:p>
          <a:p>
            <a:pPr indent="0" lvl="0" marL="0" rtl="0" algn="l">
              <a:spcBef>
                <a:spcPts val="0"/>
              </a:spcBef>
              <a:spcAft>
                <a:spcPts val="0"/>
              </a:spcAft>
              <a:buNone/>
            </a:pPr>
            <a:r>
              <a:rPr lang="en" sz="2400">
                <a:solidFill>
                  <a:schemeClr val="dk1"/>
                </a:solidFill>
              </a:rPr>
              <a:t>1 - 2 + 1 = 0</a:t>
            </a:r>
            <a:endParaRPr baseline="30000" sz="2400">
              <a:solidFill>
                <a:schemeClr val="dk1"/>
              </a:solidFill>
            </a:endParaRPr>
          </a:p>
          <a:p>
            <a:pPr indent="0" lvl="0" marL="0" rtl="0" algn="l">
              <a:spcBef>
                <a:spcPts val="0"/>
              </a:spcBef>
              <a:spcAft>
                <a:spcPts val="0"/>
              </a:spcAft>
              <a:buNone/>
            </a:pPr>
            <a:r>
              <a:rPr lang="en" sz="2400">
                <a:solidFill>
                  <a:schemeClr val="dk1"/>
                </a:solidFill>
              </a:rPr>
              <a:t>1 - 3 + 3 - 1 = 0</a:t>
            </a:r>
            <a:endParaRPr baseline="30000" sz="2400">
              <a:solidFill>
                <a:schemeClr val="dk1"/>
              </a:solidFill>
            </a:endParaRPr>
          </a:p>
          <a:p>
            <a:pPr indent="0" lvl="0" marL="0" rtl="0" algn="l">
              <a:spcBef>
                <a:spcPts val="0"/>
              </a:spcBef>
              <a:spcAft>
                <a:spcPts val="0"/>
              </a:spcAft>
              <a:buNone/>
            </a:pPr>
            <a:r>
              <a:rPr lang="en" sz="2400">
                <a:solidFill>
                  <a:schemeClr val="dk1"/>
                </a:solidFill>
              </a:rPr>
              <a:t>1 - 4 + 6 - 4 + 1 = 0</a:t>
            </a:r>
            <a:endParaRPr baseline="30000" sz="2400">
              <a:solidFill>
                <a:schemeClr val="dk1"/>
              </a:solidFill>
            </a:endParaRPr>
          </a:p>
          <a:p>
            <a:pPr indent="0" lvl="0" marL="0" rtl="0" algn="l">
              <a:spcBef>
                <a:spcPts val="0"/>
              </a:spcBef>
              <a:spcAft>
                <a:spcPts val="0"/>
              </a:spcAft>
              <a:buNone/>
            </a:pPr>
            <a:r>
              <a:rPr lang="en" sz="2400">
                <a:solidFill>
                  <a:schemeClr val="dk1"/>
                </a:solidFill>
              </a:rPr>
              <a:t>1 - 5 + 10 -10 + 5 - 1 = 0</a:t>
            </a:r>
            <a:endParaRPr sz="2400">
              <a:solidFill>
                <a:schemeClr val="dk1"/>
              </a:solidFill>
            </a:endParaRPr>
          </a:p>
          <a:p>
            <a:pPr indent="0" lvl="0" marL="0" rtl="0" algn="l">
              <a:spcBef>
                <a:spcPts val="0"/>
              </a:spcBef>
              <a:spcAft>
                <a:spcPts val="0"/>
              </a:spcAft>
              <a:buNone/>
            </a:pPr>
            <a:r>
              <a:rPr lang="en" sz="2400">
                <a:solidFill>
                  <a:schemeClr val="dk1"/>
                </a:solidFill>
              </a:rPr>
              <a:t>1 - 6 + 15 - 20 + 15 - 6 + 1 = 0</a:t>
            </a:r>
            <a:endParaRPr sz="2400">
              <a:solidFill>
                <a:schemeClr val="dk1"/>
              </a:solidFill>
            </a:endParaRPr>
          </a:p>
          <a:p>
            <a:pPr indent="0" lvl="0" marL="0" rtl="0" algn="l">
              <a:spcBef>
                <a:spcPts val="0"/>
              </a:spcBef>
              <a:spcAft>
                <a:spcPts val="0"/>
              </a:spcAft>
              <a:buNone/>
            </a:pPr>
            <a:r>
              <a:rPr lang="en" sz="2400">
                <a:solidFill>
                  <a:schemeClr val="dk1"/>
                </a:solidFill>
              </a:rPr>
              <a:t>1 - 7 + 21 - 35 + 35 - 21 + 7 - 1 = 0</a:t>
            </a:r>
            <a:endParaRPr sz="2400">
              <a:solidFill>
                <a:schemeClr val="dk1"/>
              </a:solidFill>
            </a:endParaRPr>
          </a:p>
          <a:p>
            <a:pPr indent="0" lvl="0" marL="0" rtl="0" algn="l">
              <a:spcBef>
                <a:spcPts val="0"/>
              </a:spcBef>
              <a:spcAft>
                <a:spcPts val="0"/>
              </a:spcAft>
              <a:buNone/>
            </a:pPr>
            <a:r>
              <a:rPr lang="en" sz="2400">
                <a:solidFill>
                  <a:schemeClr val="dk1"/>
                </a:solidFill>
              </a:rPr>
              <a:t>1 - 8 + 28 - 56 + 70 - 56 + 28 - 8 + 1 = 0</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p:txBody>
      </p:sp>
      <p:pic>
        <p:nvPicPr>
          <p:cNvPr id="726" name="Google Shape;726;p119"/>
          <p:cNvPicPr preferRelativeResize="0"/>
          <p:nvPr/>
        </p:nvPicPr>
        <p:blipFill>
          <a:blip r:embed="rId3">
            <a:alphaModFix/>
          </a:blip>
          <a:stretch>
            <a:fillRect/>
          </a:stretch>
        </p:blipFill>
        <p:spPr>
          <a:xfrm>
            <a:off x="370675" y="376851"/>
            <a:ext cx="1263975" cy="1153625"/>
          </a:xfrm>
          <a:prstGeom prst="rect">
            <a:avLst/>
          </a:prstGeom>
          <a:noFill/>
          <a:ln>
            <a:noFill/>
          </a:ln>
        </p:spPr>
      </p:pic>
      <p:pic>
        <p:nvPicPr>
          <p:cNvPr id="727" name="Google Shape;727;p119"/>
          <p:cNvPicPr preferRelativeResize="0"/>
          <p:nvPr/>
        </p:nvPicPr>
        <p:blipFill>
          <a:blip r:embed="rId4">
            <a:alphaModFix/>
          </a:blip>
          <a:stretch>
            <a:fillRect/>
          </a:stretch>
        </p:blipFill>
        <p:spPr>
          <a:xfrm>
            <a:off x="1334625" y="1397825"/>
            <a:ext cx="7374399" cy="1771500"/>
          </a:xfrm>
          <a:prstGeom prst="rect">
            <a:avLst/>
          </a:prstGeom>
          <a:noFill/>
          <a:ln>
            <a:noFill/>
          </a:ln>
        </p:spPr>
      </p:pic>
      <p:sp>
        <p:nvSpPr>
          <p:cNvPr id="728" name="Google Shape;728;p11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12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             (-1)</a:t>
            </a:r>
            <a:r>
              <a:rPr baseline="30000" lang="en" sz="3000">
                <a:solidFill>
                  <a:schemeClr val="dk1"/>
                </a:solidFill>
              </a:rPr>
              <a:t>r</a:t>
            </a:r>
            <a:r>
              <a:rPr lang="en" sz="3000">
                <a:solidFill>
                  <a:schemeClr val="dk1"/>
                </a:solidFill>
              </a:rPr>
              <a:t> = 0</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lang="en" sz="2400">
                <a:solidFill>
                  <a:schemeClr val="dk1"/>
                </a:solidFill>
              </a:rPr>
              <a:t>Any combinatorial proof for the corollary?</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Eg: How many bit strings of length 10 have even number of 1s in it?</a:t>
            </a:r>
            <a:endParaRPr sz="2400">
              <a:solidFill>
                <a:schemeClr val="dk1"/>
              </a:solidFill>
            </a:endParaRPr>
          </a:p>
          <a:p>
            <a:pPr indent="0" lvl="0" marL="0" rtl="0" algn="l">
              <a:spcBef>
                <a:spcPts val="0"/>
              </a:spcBef>
              <a:spcAft>
                <a:spcPts val="0"/>
              </a:spcAft>
              <a:buNone/>
            </a:pPr>
            <a:r>
              <a:rPr lang="en" sz="2400">
                <a:solidFill>
                  <a:schemeClr val="dk1"/>
                </a:solidFill>
              </a:rPr>
              <a:t>Soln:</a:t>
            </a:r>
            <a:r>
              <a:rPr lang="en" sz="2400">
                <a:solidFill>
                  <a:schemeClr val="dk1"/>
                </a:solidFill>
              </a:rPr>
              <a:t> Same as that the odd number of 1s in it.</a:t>
            </a:r>
            <a:endParaRPr sz="2400">
              <a:solidFill>
                <a:schemeClr val="dk1"/>
              </a:solidFill>
            </a:endParaRPr>
          </a:p>
          <a:p>
            <a:pPr indent="0" lvl="0" marL="0" rtl="0" algn="l">
              <a:spcBef>
                <a:spcPts val="0"/>
              </a:spcBef>
              <a:spcAft>
                <a:spcPts val="0"/>
              </a:spcAft>
              <a:buNone/>
            </a:pPr>
            <a:r>
              <a:rPr lang="en" sz="2400">
                <a:solidFill>
                  <a:schemeClr val="dk1"/>
                </a:solidFill>
              </a:rPr>
              <a:t>= 2</a:t>
            </a:r>
            <a:r>
              <a:rPr baseline="30000" lang="en" sz="2400">
                <a:solidFill>
                  <a:schemeClr val="dk1"/>
                </a:solidFill>
              </a:rPr>
              <a:t>n</a:t>
            </a:r>
            <a:r>
              <a:rPr lang="en" sz="2400">
                <a:solidFill>
                  <a:schemeClr val="dk1"/>
                </a:solidFill>
              </a:rPr>
              <a:t> / 2 = 2</a:t>
            </a:r>
            <a:r>
              <a:rPr baseline="30000" lang="en" sz="2400">
                <a:solidFill>
                  <a:schemeClr val="dk1"/>
                </a:solidFill>
              </a:rPr>
              <a:t>n-1</a:t>
            </a:r>
            <a:endParaRPr sz="2400">
              <a:solidFill>
                <a:schemeClr val="dk1"/>
              </a:solidFill>
            </a:endParaRPr>
          </a:p>
        </p:txBody>
      </p:sp>
      <p:pic>
        <p:nvPicPr>
          <p:cNvPr id="734" name="Google Shape;734;p120"/>
          <p:cNvPicPr preferRelativeResize="0"/>
          <p:nvPr/>
        </p:nvPicPr>
        <p:blipFill>
          <a:blip r:embed="rId3">
            <a:alphaModFix/>
          </a:blip>
          <a:stretch>
            <a:fillRect/>
          </a:stretch>
        </p:blipFill>
        <p:spPr>
          <a:xfrm>
            <a:off x="370675" y="376851"/>
            <a:ext cx="1263975" cy="1153625"/>
          </a:xfrm>
          <a:prstGeom prst="rect">
            <a:avLst/>
          </a:prstGeom>
          <a:noFill/>
          <a:ln>
            <a:noFill/>
          </a:ln>
        </p:spPr>
      </p:pic>
      <p:pic>
        <p:nvPicPr>
          <p:cNvPr id="735" name="Google Shape;735;p120"/>
          <p:cNvPicPr preferRelativeResize="0"/>
          <p:nvPr/>
        </p:nvPicPr>
        <p:blipFill>
          <a:blip r:embed="rId4">
            <a:alphaModFix/>
          </a:blip>
          <a:stretch>
            <a:fillRect/>
          </a:stretch>
        </p:blipFill>
        <p:spPr>
          <a:xfrm>
            <a:off x="370678" y="1716803"/>
            <a:ext cx="6326325" cy="1519725"/>
          </a:xfrm>
          <a:prstGeom prst="rect">
            <a:avLst/>
          </a:prstGeom>
          <a:noFill/>
          <a:ln>
            <a:noFill/>
          </a:ln>
        </p:spPr>
      </p:pic>
      <p:sp>
        <p:nvSpPr>
          <p:cNvPr id="736" name="Google Shape;736;p12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12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Corollary:</a:t>
            </a:r>
            <a:r>
              <a:rPr lang="en" sz="3000"/>
              <a:t> For a positive integer n, prove that</a:t>
            </a:r>
            <a:endParaRPr sz="3000"/>
          </a:p>
          <a:p>
            <a:pPr indent="0" lvl="0" marL="0" rtl="0" algn="l">
              <a:spcBef>
                <a:spcPts val="0"/>
              </a:spcBef>
              <a:spcAft>
                <a:spcPts val="0"/>
              </a:spcAft>
              <a:buNone/>
            </a:pPr>
            <a:r>
              <a:t/>
            </a:r>
            <a:endParaRPr sz="3000"/>
          </a:p>
          <a:p>
            <a:pPr indent="0" lvl="0" marL="0" rtl="0" algn="l">
              <a:spcBef>
                <a:spcPts val="0"/>
              </a:spcBef>
              <a:spcAft>
                <a:spcPts val="0"/>
              </a:spcAft>
              <a:buClr>
                <a:schemeClr val="dk1"/>
              </a:buClr>
              <a:buSzPts val="1100"/>
              <a:buFont typeface="Arial"/>
              <a:buNone/>
            </a:pPr>
            <a:r>
              <a:rPr lang="en" sz="2400">
                <a:solidFill>
                  <a:schemeClr val="dk1"/>
                </a:solidFill>
              </a:rPr>
              <a:t>  </a:t>
            </a:r>
            <a:r>
              <a:rPr lang="en" sz="4800">
                <a:solidFill>
                  <a:schemeClr val="dk1"/>
                </a:solidFill>
              </a:rPr>
              <a:t>       </a:t>
            </a:r>
            <a:r>
              <a:rPr lang="en" sz="3600">
                <a:solidFill>
                  <a:schemeClr val="dk1"/>
                </a:solidFill>
              </a:rPr>
              <a:t>2</a:t>
            </a:r>
            <a:r>
              <a:rPr baseline="30000" lang="en" sz="3600">
                <a:solidFill>
                  <a:schemeClr val="dk1"/>
                </a:solidFill>
              </a:rPr>
              <a:t>r</a:t>
            </a:r>
            <a:r>
              <a:rPr lang="en" sz="3600">
                <a:solidFill>
                  <a:schemeClr val="dk1"/>
                </a:solidFill>
              </a:rPr>
              <a:t> = 3</a:t>
            </a:r>
            <a:r>
              <a:rPr baseline="30000" lang="en" sz="3600">
                <a:solidFill>
                  <a:schemeClr val="dk1"/>
                </a:solidFill>
              </a:rPr>
              <a:t>n</a:t>
            </a:r>
            <a:endParaRPr baseline="30000" sz="3600">
              <a:solidFill>
                <a:schemeClr val="dk1"/>
              </a:solidFill>
            </a:endParaRPr>
          </a:p>
          <a:p>
            <a:pPr indent="0" lvl="0" marL="0" rtl="0" algn="l">
              <a:spcBef>
                <a:spcPts val="0"/>
              </a:spcBef>
              <a:spcAft>
                <a:spcPts val="0"/>
              </a:spcAft>
              <a:buClr>
                <a:schemeClr val="dk1"/>
              </a:buClr>
              <a:buSzPts val="1100"/>
              <a:buFont typeface="Arial"/>
              <a:buNone/>
            </a:pPr>
            <a:r>
              <a:t/>
            </a:r>
            <a:endParaRPr sz="3000">
              <a:solidFill>
                <a:schemeClr val="dk1"/>
              </a:solidFill>
            </a:endParaRPr>
          </a:p>
          <a:p>
            <a:pPr indent="0" lvl="0" marL="0" rtl="0" algn="l">
              <a:spcBef>
                <a:spcPts val="0"/>
              </a:spcBef>
              <a:spcAft>
                <a:spcPts val="0"/>
              </a:spcAft>
              <a:buNone/>
            </a:pPr>
            <a:r>
              <a:t/>
            </a:r>
            <a:endParaRPr sz="3000"/>
          </a:p>
          <a:p>
            <a:pPr indent="0" lvl="0" marL="0" rtl="0" algn="l">
              <a:spcBef>
                <a:spcPts val="0"/>
              </a:spcBef>
              <a:spcAft>
                <a:spcPts val="0"/>
              </a:spcAft>
              <a:buNone/>
            </a:pPr>
            <a:r>
              <a:rPr lang="en" sz="3000"/>
              <a:t>Proof: (algebraic)</a:t>
            </a:r>
            <a:endParaRPr sz="3000"/>
          </a:p>
          <a:p>
            <a:pPr indent="0" lvl="0" marL="0" rtl="0" algn="l">
              <a:spcBef>
                <a:spcPts val="0"/>
              </a:spcBef>
              <a:spcAft>
                <a:spcPts val="0"/>
              </a:spcAft>
              <a:buNone/>
            </a:pPr>
            <a:r>
              <a:rPr lang="en" sz="3600">
                <a:solidFill>
                  <a:schemeClr val="dk1"/>
                </a:solidFill>
              </a:rPr>
              <a:t>3</a:t>
            </a:r>
            <a:r>
              <a:rPr baseline="30000" lang="en" sz="3600">
                <a:solidFill>
                  <a:schemeClr val="dk1"/>
                </a:solidFill>
              </a:rPr>
              <a:t>n</a:t>
            </a:r>
            <a:r>
              <a:rPr lang="en" sz="3600">
                <a:solidFill>
                  <a:schemeClr val="dk1"/>
                </a:solidFill>
              </a:rPr>
              <a:t> = (1+2)</a:t>
            </a:r>
            <a:r>
              <a:rPr baseline="30000" lang="en" sz="3600">
                <a:solidFill>
                  <a:schemeClr val="dk1"/>
                </a:solidFill>
              </a:rPr>
              <a:t>n</a:t>
            </a:r>
            <a:r>
              <a:rPr lang="en" sz="3600">
                <a:solidFill>
                  <a:schemeClr val="dk1"/>
                </a:solidFill>
              </a:rPr>
              <a:t> =</a:t>
            </a:r>
            <a:r>
              <a:rPr lang="en" sz="3600"/>
              <a:t> … </a:t>
            </a:r>
            <a:endParaRPr sz="3600"/>
          </a:p>
          <a:p>
            <a:pPr indent="0" lvl="0" marL="0" rtl="0" algn="l">
              <a:spcBef>
                <a:spcPts val="0"/>
              </a:spcBef>
              <a:spcAft>
                <a:spcPts val="0"/>
              </a:spcAft>
              <a:buNone/>
            </a:pPr>
            <a:r>
              <a:t/>
            </a:r>
            <a:endParaRPr sz="3000"/>
          </a:p>
          <a:p>
            <a:pPr indent="0" lvl="0" marL="0" rtl="0" algn="l">
              <a:spcBef>
                <a:spcPts val="0"/>
              </a:spcBef>
              <a:spcAft>
                <a:spcPts val="0"/>
              </a:spcAft>
              <a:buClr>
                <a:schemeClr val="dk1"/>
              </a:buClr>
              <a:buSzPts val="1100"/>
              <a:buFont typeface="Arial"/>
              <a:buNone/>
            </a:pPr>
            <a:r>
              <a:rPr lang="en" sz="3000">
                <a:solidFill>
                  <a:schemeClr val="dk1"/>
                </a:solidFill>
              </a:rPr>
              <a:t>Any combinatorial proof for the corollary?</a:t>
            </a:r>
            <a:endParaRPr sz="3000"/>
          </a:p>
        </p:txBody>
      </p:sp>
      <p:pic>
        <p:nvPicPr>
          <p:cNvPr id="742" name="Google Shape;742;p121"/>
          <p:cNvPicPr preferRelativeResize="0"/>
          <p:nvPr/>
        </p:nvPicPr>
        <p:blipFill>
          <a:blip r:embed="rId3">
            <a:alphaModFix/>
          </a:blip>
          <a:stretch>
            <a:fillRect/>
          </a:stretch>
        </p:blipFill>
        <p:spPr>
          <a:xfrm>
            <a:off x="376100" y="1156600"/>
            <a:ext cx="1212800" cy="1106925"/>
          </a:xfrm>
          <a:prstGeom prst="rect">
            <a:avLst/>
          </a:prstGeom>
          <a:noFill/>
          <a:ln>
            <a:noFill/>
          </a:ln>
        </p:spPr>
      </p:pic>
      <p:sp>
        <p:nvSpPr>
          <p:cNvPr id="743" name="Google Shape;743;p12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122"/>
          <p:cNvSpPr txBox="1"/>
          <p:nvPr/>
        </p:nvSpPr>
        <p:spPr>
          <a:xfrm>
            <a:off x="270900" y="270900"/>
            <a:ext cx="4020600" cy="3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Pascal’s Identity:</a:t>
            </a:r>
            <a:r>
              <a:rPr lang="en" sz="3000"/>
              <a:t> </a:t>
            </a:r>
            <a:endParaRPr sz="3000"/>
          </a:p>
          <a:p>
            <a:pPr indent="0" lvl="0" marL="0" rtl="0" algn="l">
              <a:spcBef>
                <a:spcPts val="0"/>
              </a:spcBef>
              <a:spcAft>
                <a:spcPts val="0"/>
              </a:spcAft>
              <a:buClr>
                <a:schemeClr val="dk1"/>
              </a:buClr>
              <a:buSzPts val="1100"/>
              <a:buFont typeface="Arial"/>
              <a:buNone/>
            </a:pPr>
            <a:r>
              <a:rPr lang="en" sz="2400">
                <a:solidFill>
                  <a:schemeClr val="dk1"/>
                </a:solidFill>
              </a:rPr>
              <a:t>1</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1    1</a:t>
            </a:r>
            <a:endParaRPr sz="2400">
              <a:solidFill>
                <a:schemeClr val="dk1"/>
              </a:solidFill>
            </a:endParaRPr>
          </a:p>
          <a:p>
            <a:pPr indent="0" lvl="0" marL="0" rtl="0" algn="l">
              <a:spcBef>
                <a:spcPts val="0"/>
              </a:spcBef>
              <a:spcAft>
                <a:spcPts val="0"/>
              </a:spcAft>
              <a:buNone/>
            </a:pPr>
            <a:r>
              <a:rPr lang="en" sz="2400">
                <a:solidFill>
                  <a:schemeClr val="dk1"/>
                </a:solidFill>
              </a:rPr>
              <a:t>1    </a:t>
            </a:r>
            <a:r>
              <a:rPr lang="en" sz="2400">
                <a:solidFill>
                  <a:srgbClr val="FF0000"/>
                </a:solidFill>
              </a:rPr>
              <a:t>2    1</a:t>
            </a:r>
            <a:endParaRPr baseline="30000" sz="2400">
              <a:solidFill>
                <a:srgbClr val="FF0000"/>
              </a:solidFill>
            </a:endParaRPr>
          </a:p>
          <a:p>
            <a:pPr indent="0" lvl="0" marL="0" rtl="0" algn="l">
              <a:spcBef>
                <a:spcPts val="0"/>
              </a:spcBef>
              <a:spcAft>
                <a:spcPts val="0"/>
              </a:spcAft>
              <a:buNone/>
            </a:pPr>
            <a:r>
              <a:rPr lang="en" sz="2400">
                <a:solidFill>
                  <a:schemeClr val="dk1"/>
                </a:solidFill>
              </a:rPr>
              <a:t>1    3    </a:t>
            </a:r>
            <a:r>
              <a:rPr lang="en" sz="2400">
                <a:solidFill>
                  <a:srgbClr val="FF0000"/>
                </a:solidFill>
              </a:rPr>
              <a:t>3</a:t>
            </a:r>
            <a:r>
              <a:rPr lang="en" sz="2400">
                <a:solidFill>
                  <a:schemeClr val="dk1"/>
                </a:solidFill>
              </a:rPr>
              <a:t>     1</a:t>
            </a:r>
            <a:endParaRPr baseline="30000"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1    4    6     4     1</a:t>
            </a:r>
            <a:endParaRPr baseline="30000" sz="2400">
              <a:solidFill>
                <a:schemeClr val="dk1"/>
              </a:solidFill>
            </a:endParaRPr>
          </a:p>
          <a:p>
            <a:pPr indent="0" lvl="0" marL="0" rtl="0" algn="l">
              <a:spcBef>
                <a:spcPts val="0"/>
              </a:spcBef>
              <a:spcAft>
                <a:spcPts val="0"/>
              </a:spcAft>
              <a:buNone/>
            </a:pPr>
            <a:r>
              <a:rPr lang="en" sz="2400"/>
              <a:t>1    </a:t>
            </a:r>
            <a:r>
              <a:rPr lang="en" sz="2400">
                <a:solidFill>
                  <a:srgbClr val="FF0000"/>
                </a:solidFill>
              </a:rPr>
              <a:t>5    10</a:t>
            </a:r>
            <a:r>
              <a:rPr lang="en" sz="2400"/>
              <a:t>   10    5     1</a:t>
            </a:r>
            <a:endParaRPr sz="2400"/>
          </a:p>
          <a:p>
            <a:pPr indent="0" lvl="0" marL="0" rtl="0" algn="l">
              <a:spcBef>
                <a:spcPts val="0"/>
              </a:spcBef>
              <a:spcAft>
                <a:spcPts val="0"/>
              </a:spcAft>
              <a:buNone/>
            </a:pPr>
            <a:r>
              <a:rPr lang="en" sz="2400">
                <a:solidFill>
                  <a:schemeClr val="dk1"/>
                </a:solidFill>
              </a:rPr>
              <a:t>1    6    </a:t>
            </a:r>
            <a:r>
              <a:rPr lang="en" sz="2400">
                <a:solidFill>
                  <a:srgbClr val="FF0000"/>
                </a:solidFill>
              </a:rPr>
              <a:t>15</a:t>
            </a:r>
            <a:r>
              <a:rPr lang="en" sz="2400">
                <a:solidFill>
                  <a:schemeClr val="dk1"/>
                </a:solidFill>
              </a:rPr>
              <a:t>    20   15    6     1</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p:txBody>
      </p:sp>
      <p:sp>
        <p:nvSpPr>
          <p:cNvPr id="749" name="Google Shape;749;p122"/>
          <p:cNvSpPr txBox="1"/>
          <p:nvPr/>
        </p:nvSpPr>
        <p:spPr>
          <a:xfrm>
            <a:off x="4701825" y="755700"/>
            <a:ext cx="39921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a:t>
            </a:r>
            <a:endParaRPr sz="2400">
              <a:solidFill>
                <a:schemeClr val="dk1"/>
              </a:solidFill>
            </a:endParaRPr>
          </a:p>
          <a:p>
            <a:pPr indent="0" lvl="0" marL="0" rtl="0" algn="l">
              <a:spcBef>
                <a:spcPts val="0"/>
              </a:spcBef>
              <a:spcAft>
                <a:spcPts val="0"/>
              </a:spcAft>
              <a:buNone/>
            </a:pPr>
            <a:r>
              <a:rPr lang="en" sz="2400">
                <a:solidFill>
                  <a:schemeClr val="dk1"/>
                </a:solidFill>
              </a:rPr>
              <a:t>               1    1</a:t>
            </a:r>
            <a:endParaRPr sz="2400">
              <a:solidFill>
                <a:schemeClr val="dk1"/>
              </a:solidFill>
            </a:endParaRPr>
          </a:p>
          <a:p>
            <a:pPr indent="0" lvl="0" marL="0" rtl="0" algn="l">
              <a:spcBef>
                <a:spcPts val="0"/>
              </a:spcBef>
              <a:spcAft>
                <a:spcPts val="0"/>
              </a:spcAft>
              <a:buNone/>
            </a:pPr>
            <a:r>
              <a:rPr lang="en" sz="2400">
                <a:solidFill>
                  <a:schemeClr val="dk1"/>
                </a:solidFill>
              </a:rPr>
              <a:t>            1    </a:t>
            </a:r>
            <a:r>
              <a:rPr lang="en" sz="2400">
                <a:solidFill>
                  <a:srgbClr val="FF0000"/>
                </a:solidFill>
              </a:rPr>
              <a:t>2    1</a:t>
            </a:r>
            <a:endParaRPr baseline="30000" sz="2400">
              <a:solidFill>
                <a:srgbClr val="FF0000"/>
              </a:solidFill>
            </a:endParaRPr>
          </a:p>
          <a:p>
            <a:pPr indent="0" lvl="0" marL="0" rtl="0" algn="l">
              <a:spcBef>
                <a:spcPts val="0"/>
              </a:spcBef>
              <a:spcAft>
                <a:spcPts val="0"/>
              </a:spcAft>
              <a:buNone/>
            </a:pPr>
            <a:r>
              <a:rPr lang="en" sz="2400">
                <a:solidFill>
                  <a:schemeClr val="dk1"/>
                </a:solidFill>
              </a:rPr>
              <a:t>         1    3     </a:t>
            </a:r>
            <a:r>
              <a:rPr lang="en" sz="2400">
                <a:solidFill>
                  <a:srgbClr val="FF0000"/>
                </a:solidFill>
              </a:rPr>
              <a:t>3</a:t>
            </a:r>
            <a:r>
              <a:rPr lang="en" sz="2400">
                <a:solidFill>
                  <a:schemeClr val="dk1"/>
                </a:solidFill>
              </a:rPr>
              <a:t>     1</a:t>
            </a:r>
            <a:endParaRPr baseline="30000" sz="2400">
              <a:solidFill>
                <a:schemeClr val="dk1"/>
              </a:solidFill>
            </a:endParaRPr>
          </a:p>
          <a:p>
            <a:pPr indent="0" lvl="0" marL="0" rtl="0" algn="l">
              <a:spcBef>
                <a:spcPts val="0"/>
              </a:spcBef>
              <a:spcAft>
                <a:spcPts val="0"/>
              </a:spcAft>
              <a:buNone/>
            </a:pPr>
            <a:r>
              <a:rPr lang="en" sz="2400">
                <a:solidFill>
                  <a:schemeClr val="dk1"/>
                </a:solidFill>
              </a:rPr>
              <a:t>      1    4     6      4     1</a:t>
            </a:r>
            <a:endParaRPr baseline="30000" sz="2400">
              <a:solidFill>
                <a:schemeClr val="dk1"/>
              </a:solidFill>
            </a:endParaRPr>
          </a:p>
          <a:p>
            <a:pPr indent="0" lvl="0" marL="0" rtl="0" algn="l">
              <a:spcBef>
                <a:spcPts val="0"/>
              </a:spcBef>
              <a:spcAft>
                <a:spcPts val="0"/>
              </a:spcAft>
              <a:buNone/>
            </a:pPr>
            <a:r>
              <a:rPr lang="en" sz="2400"/>
              <a:t>   1    </a:t>
            </a:r>
            <a:r>
              <a:rPr lang="en" sz="2400">
                <a:solidFill>
                  <a:srgbClr val="FF0000"/>
                </a:solidFill>
              </a:rPr>
              <a:t>5    10</a:t>
            </a:r>
            <a:r>
              <a:rPr lang="en" sz="2400"/>
              <a:t>   10     5     1</a:t>
            </a:r>
            <a:endParaRPr sz="2400"/>
          </a:p>
          <a:p>
            <a:pPr indent="0" lvl="0" marL="0" rtl="0" algn="l">
              <a:spcBef>
                <a:spcPts val="0"/>
              </a:spcBef>
              <a:spcAft>
                <a:spcPts val="0"/>
              </a:spcAft>
              <a:buNone/>
            </a:pPr>
            <a:r>
              <a:rPr lang="en" sz="2400">
                <a:solidFill>
                  <a:schemeClr val="dk1"/>
                </a:solidFill>
              </a:rPr>
              <a:t>1    6    </a:t>
            </a:r>
            <a:r>
              <a:rPr lang="en" sz="2400">
                <a:solidFill>
                  <a:srgbClr val="FF0000"/>
                </a:solidFill>
              </a:rPr>
              <a:t>15</a:t>
            </a:r>
            <a:r>
              <a:rPr lang="en" sz="2400">
                <a:solidFill>
                  <a:schemeClr val="dk1"/>
                </a:solidFill>
              </a:rPr>
              <a:t>    20   15    6     1</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750" name="Google Shape;750;p122"/>
          <p:cNvSpPr txBox="1"/>
          <p:nvPr/>
        </p:nvSpPr>
        <p:spPr>
          <a:xfrm>
            <a:off x="270900" y="3935100"/>
            <a:ext cx="8597400" cy="23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rPr>
              <a:t>Theorem:</a:t>
            </a:r>
            <a:r>
              <a:rPr lang="en" sz="2800">
                <a:solidFill>
                  <a:schemeClr val="dk1"/>
                </a:solidFill>
              </a:rPr>
              <a:t> Let n and k be positive integers with </a:t>
            </a:r>
            <a:endParaRPr sz="2800">
              <a:solidFill>
                <a:schemeClr val="dk1"/>
              </a:solidFill>
            </a:endParaRPr>
          </a:p>
          <a:p>
            <a:pPr indent="0" lvl="0" marL="0" rtl="0" algn="l">
              <a:spcBef>
                <a:spcPts val="0"/>
              </a:spcBef>
              <a:spcAft>
                <a:spcPts val="0"/>
              </a:spcAft>
              <a:buNone/>
            </a:pPr>
            <a:r>
              <a:rPr lang="en" sz="2800">
                <a:solidFill>
                  <a:schemeClr val="dk1"/>
                </a:solidFill>
              </a:rPr>
              <a:t>n &gt;= k. Then</a:t>
            </a:r>
            <a:endParaRPr sz="2800">
              <a:solidFill>
                <a:schemeClr val="dk1"/>
              </a:solidFill>
            </a:endParaRPr>
          </a:p>
        </p:txBody>
      </p:sp>
      <p:pic>
        <p:nvPicPr>
          <p:cNvPr id="751" name="Google Shape;751;p122"/>
          <p:cNvPicPr preferRelativeResize="0"/>
          <p:nvPr/>
        </p:nvPicPr>
        <p:blipFill>
          <a:blip r:embed="rId3">
            <a:alphaModFix/>
          </a:blip>
          <a:stretch>
            <a:fillRect/>
          </a:stretch>
        </p:blipFill>
        <p:spPr>
          <a:xfrm>
            <a:off x="338425" y="5048900"/>
            <a:ext cx="4363400" cy="872680"/>
          </a:xfrm>
          <a:prstGeom prst="rect">
            <a:avLst/>
          </a:prstGeom>
          <a:noFill/>
          <a:ln>
            <a:noFill/>
          </a:ln>
        </p:spPr>
      </p:pic>
      <p:sp>
        <p:nvSpPr>
          <p:cNvPr id="752" name="Google Shape;752;p12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pic>
        <p:nvPicPr>
          <p:cNvPr id="757" name="Google Shape;757;p123"/>
          <p:cNvPicPr preferRelativeResize="0"/>
          <p:nvPr/>
        </p:nvPicPr>
        <p:blipFill>
          <a:blip r:embed="rId3">
            <a:alphaModFix/>
          </a:blip>
          <a:stretch>
            <a:fillRect/>
          </a:stretch>
        </p:blipFill>
        <p:spPr>
          <a:xfrm>
            <a:off x="447675" y="802725"/>
            <a:ext cx="8248649" cy="5611150"/>
          </a:xfrm>
          <a:prstGeom prst="rect">
            <a:avLst/>
          </a:prstGeom>
          <a:noFill/>
          <a:ln>
            <a:noFill/>
          </a:ln>
        </p:spPr>
      </p:pic>
      <p:sp>
        <p:nvSpPr>
          <p:cNvPr id="758" name="Google Shape;758;p12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9" name="Google Shape;759;p123"/>
          <p:cNvSpPr txBox="1"/>
          <p:nvPr/>
        </p:nvSpPr>
        <p:spPr>
          <a:xfrm>
            <a:off x="270900" y="158575"/>
            <a:ext cx="85974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Pascal’s Identity: (Algebraic Proof)</a:t>
            </a:r>
            <a:endParaRPr sz="2800">
              <a:solidFill>
                <a:schemeClr val="dk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124"/>
          <p:cNvSpPr txBox="1"/>
          <p:nvPr/>
        </p:nvSpPr>
        <p:spPr>
          <a:xfrm>
            <a:off x="270900" y="285150"/>
            <a:ext cx="8597400" cy="60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Proof: (Combinatorial method)</a:t>
            </a:r>
            <a:endParaRPr b="1"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Suppose that </a:t>
            </a:r>
            <a:r>
              <a:rPr b="1" lang="en" sz="2600">
                <a:solidFill>
                  <a:schemeClr val="dk1"/>
                </a:solidFill>
              </a:rPr>
              <a:t>T</a:t>
            </a:r>
            <a:r>
              <a:rPr lang="en" sz="2600">
                <a:solidFill>
                  <a:schemeClr val="dk1"/>
                </a:solidFill>
              </a:rPr>
              <a:t> is a set containing </a:t>
            </a:r>
            <a:r>
              <a:rPr b="1" lang="en" sz="2600">
                <a:solidFill>
                  <a:schemeClr val="dk1"/>
                </a:solidFill>
              </a:rPr>
              <a:t>n+1</a:t>
            </a:r>
            <a:r>
              <a:rPr lang="en" sz="2600">
                <a:solidFill>
                  <a:schemeClr val="dk1"/>
                </a:solidFill>
              </a:rPr>
              <a:t> elements.</a:t>
            </a:r>
            <a:endParaRPr sz="2600">
              <a:solidFill>
                <a:schemeClr val="dk1"/>
              </a:solidFill>
            </a:endParaRPr>
          </a:p>
          <a:p>
            <a:pPr indent="0" lvl="0" marL="0" rtl="0" algn="l">
              <a:spcBef>
                <a:spcPts val="0"/>
              </a:spcBef>
              <a:spcAft>
                <a:spcPts val="0"/>
              </a:spcAft>
              <a:buNone/>
            </a:pPr>
            <a:r>
              <a:rPr lang="en" sz="2600">
                <a:solidFill>
                  <a:schemeClr val="dk1"/>
                </a:solidFill>
              </a:rPr>
              <a:t>There are </a:t>
            </a:r>
            <a:r>
              <a:rPr lang="en" sz="4800">
                <a:solidFill>
                  <a:schemeClr val="dk1"/>
                </a:solidFill>
              </a:rPr>
              <a:t>        </a:t>
            </a:r>
            <a:r>
              <a:rPr lang="en" sz="2600">
                <a:solidFill>
                  <a:schemeClr val="dk1"/>
                </a:solidFill>
              </a:rPr>
              <a:t>subsets of </a:t>
            </a:r>
            <a:r>
              <a:rPr b="1" lang="en" sz="2600">
                <a:solidFill>
                  <a:schemeClr val="dk1"/>
                </a:solidFill>
              </a:rPr>
              <a:t>T</a:t>
            </a:r>
            <a:r>
              <a:rPr lang="en" sz="2600">
                <a:solidFill>
                  <a:schemeClr val="dk1"/>
                </a:solidFill>
              </a:rPr>
              <a:t> containing </a:t>
            </a:r>
            <a:r>
              <a:rPr b="1" lang="en" sz="2600">
                <a:solidFill>
                  <a:schemeClr val="dk1"/>
                </a:solidFill>
              </a:rPr>
              <a:t>k</a:t>
            </a:r>
            <a:r>
              <a:rPr lang="en" sz="2600">
                <a:solidFill>
                  <a:schemeClr val="dk1"/>
                </a:solidFill>
              </a:rPr>
              <a:t> elements.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Let </a:t>
            </a:r>
            <a:r>
              <a:rPr b="1" lang="en" sz="2600">
                <a:solidFill>
                  <a:schemeClr val="dk1"/>
                </a:solidFill>
              </a:rPr>
              <a:t>‘a’</a:t>
            </a:r>
            <a:r>
              <a:rPr lang="en" sz="2600">
                <a:solidFill>
                  <a:schemeClr val="dk1"/>
                </a:solidFill>
              </a:rPr>
              <a:t> be an element in </a:t>
            </a:r>
            <a:r>
              <a:rPr b="1" lang="en" sz="2600">
                <a:solidFill>
                  <a:schemeClr val="dk1"/>
                </a:solidFill>
              </a:rPr>
              <a:t>T</a:t>
            </a:r>
            <a:r>
              <a:rPr lang="en" sz="2600">
                <a:solidFill>
                  <a:schemeClr val="dk1"/>
                </a:solidFill>
              </a:rPr>
              <a:t>.</a:t>
            </a:r>
            <a:endParaRPr sz="2600">
              <a:solidFill>
                <a:schemeClr val="dk1"/>
              </a:solidFill>
            </a:endParaRPr>
          </a:p>
          <a:p>
            <a:pPr indent="0" lvl="0" marL="0" rtl="0" algn="l">
              <a:spcBef>
                <a:spcPts val="0"/>
              </a:spcBef>
              <a:spcAft>
                <a:spcPts val="0"/>
              </a:spcAft>
              <a:buNone/>
            </a:pPr>
            <a:r>
              <a:rPr lang="en" sz="2600">
                <a:solidFill>
                  <a:schemeClr val="dk1"/>
                </a:solidFill>
              </a:rPr>
              <a:t>A subset of </a:t>
            </a:r>
            <a:r>
              <a:rPr b="1" lang="en" sz="2600">
                <a:solidFill>
                  <a:schemeClr val="dk1"/>
                </a:solidFill>
              </a:rPr>
              <a:t>T</a:t>
            </a:r>
            <a:r>
              <a:rPr lang="en" sz="2600">
                <a:solidFill>
                  <a:schemeClr val="dk1"/>
                </a:solidFill>
              </a:rPr>
              <a:t> either contains </a:t>
            </a:r>
            <a:r>
              <a:rPr b="1" lang="en" sz="2600">
                <a:solidFill>
                  <a:schemeClr val="dk1"/>
                </a:solidFill>
              </a:rPr>
              <a:t>a</a:t>
            </a:r>
            <a:r>
              <a:rPr lang="en" sz="2600">
                <a:solidFill>
                  <a:schemeClr val="dk1"/>
                </a:solidFill>
              </a:rPr>
              <a:t> along with </a:t>
            </a:r>
            <a:r>
              <a:rPr b="1" lang="en" sz="2600">
                <a:solidFill>
                  <a:schemeClr val="dk1"/>
                </a:solidFill>
              </a:rPr>
              <a:t>k-1</a:t>
            </a:r>
            <a:r>
              <a:rPr lang="en" sz="2600">
                <a:solidFill>
                  <a:schemeClr val="dk1"/>
                </a:solidFill>
              </a:rPr>
              <a:t> elements from </a:t>
            </a:r>
            <a:r>
              <a:rPr b="1" lang="en" sz="2600">
                <a:solidFill>
                  <a:schemeClr val="dk1"/>
                </a:solidFill>
              </a:rPr>
              <a:t>T - {a}</a:t>
            </a:r>
            <a:r>
              <a:rPr lang="en" sz="2600">
                <a:solidFill>
                  <a:schemeClr val="dk1"/>
                </a:solidFill>
              </a:rPr>
              <a:t>, </a:t>
            </a:r>
            <a:r>
              <a:rPr b="1" lang="en" sz="2600">
                <a:solidFill>
                  <a:schemeClr val="dk1"/>
                </a:solidFill>
              </a:rPr>
              <a:t>or</a:t>
            </a:r>
            <a:r>
              <a:rPr lang="en" sz="2600">
                <a:solidFill>
                  <a:schemeClr val="dk1"/>
                </a:solidFill>
              </a:rPr>
              <a:t> doesn’t contains </a:t>
            </a:r>
            <a:r>
              <a:rPr b="1" lang="en" sz="2600">
                <a:solidFill>
                  <a:schemeClr val="dk1"/>
                </a:solidFill>
              </a:rPr>
              <a:t>a</a:t>
            </a:r>
            <a:r>
              <a:rPr lang="en" sz="2600">
                <a:solidFill>
                  <a:schemeClr val="dk1"/>
                </a:solidFill>
              </a:rPr>
              <a:t> and contains </a:t>
            </a:r>
            <a:r>
              <a:rPr b="1" lang="en" sz="2600">
                <a:solidFill>
                  <a:schemeClr val="dk1"/>
                </a:solidFill>
              </a:rPr>
              <a:t>k</a:t>
            </a:r>
            <a:r>
              <a:rPr lang="en" sz="2600">
                <a:solidFill>
                  <a:schemeClr val="dk1"/>
                </a:solidFill>
              </a:rPr>
              <a:t> elements from </a:t>
            </a:r>
            <a:r>
              <a:rPr b="1" lang="en" sz="2600">
                <a:solidFill>
                  <a:schemeClr val="dk1"/>
                </a:solidFill>
              </a:rPr>
              <a:t>T - {a}</a:t>
            </a:r>
            <a:r>
              <a:rPr lang="en" sz="2600">
                <a:solidFill>
                  <a:schemeClr val="dk1"/>
                </a:solidFill>
              </a:rPr>
              <a:t>. These two sets are disjoint.</a:t>
            </a:r>
            <a:endParaRPr sz="2600">
              <a:solidFill>
                <a:schemeClr val="dk1"/>
              </a:solidFill>
            </a:endParaRPr>
          </a:p>
        </p:txBody>
      </p:sp>
      <p:pic>
        <p:nvPicPr>
          <p:cNvPr id="765" name="Google Shape;765;p124"/>
          <p:cNvPicPr preferRelativeResize="0"/>
          <p:nvPr/>
        </p:nvPicPr>
        <p:blipFill>
          <a:blip r:embed="rId3">
            <a:alphaModFix/>
          </a:blip>
          <a:stretch>
            <a:fillRect/>
          </a:stretch>
        </p:blipFill>
        <p:spPr>
          <a:xfrm>
            <a:off x="2066613" y="1743163"/>
            <a:ext cx="1038225" cy="695325"/>
          </a:xfrm>
          <a:prstGeom prst="rect">
            <a:avLst/>
          </a:prstGeom>
          <a:noFill/>
          <a:ln>
            <a:noFill/>
          </a:ln>
        </p:spPr>
      </p:pic>
      <p:sp>
        <p:nvSpPr>
          <p:cNvPr id="766" name="Google Shape;766;p12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125"/>
          <p:cNvSpPr txBox="1"/>
          <p:nvPr/>
        </p:nvSpPr>
        <p:spPr>
          <a:xfrm>
            <a:off x="270900" y="285150"/>
            <a:ext cx="8597400" cy="60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en" sz="3000">
                <a:solidFill>
                  <a:schemeClr val="dk1"/>
                </a:solidFill>
              </a:rPr>
              <a:t>      </a:t>
            </a:r>
            <a:r>
              <a:rPr lang="en" sz="3000">
                <a:solidFill>
                  <a:schemeClr val="dk1"/>
                </a:solidFill>
              </a:rPr>
              <a:t>        subsets of </a:t>
            </a:r>
            <a:r>
              <a:rPr b="1" lang="en" sz="3000">
                <a:solidFill>
                  <a:schemeClr val="dk1"/>
                </a:solidFill>
              </a:rPr>
              <a:t>T</a:t>
            </a:r>
            <a:r>
              <a:rPr lang="en" sz="3000">
                <a:solidFill>
                  <a:schemeClr val="dk1"/>
                </a:solidFill>
              </a:rPr>
              <a:t> containing </a:t>
            </a:r>
            <a:r>
              <a:rPr b="1" lang="en" sz="3000">
                <a:solidFill>
                  <a:schemeClr val="dk1"/>
                </a:solidFill>
              </a:rPr>
              <a:t>k</a:t>
            </a:r>
            <a:r>
              <a:rPr lang="en" sz="3000">
                <a:solidFill>
                  <a:schemeClr val="dk1"/>
                </a:solidFill>
              </a:rPr>
              <a:t> elements </a:t>
            </a:r>
            <a:endParaRPr sz="3000">
              <a:solidFill>
                <a:schemeClr val="dk1"/>
              </a:solidFill>
            </a:endParaRPr>
          </a:p>
          <a:p>
            <a:pPr indent="0" lvl="0" marL="0" rtl="0" algn="l">
              <a:spcBef>
                <a:spcPts val="0"/>
              </a:spcBef>
              <a:spcAft>
                <a:spcPts val="0"/>
              </a:spcAft>
              <a:buNone/>
            </a:pPr>
            <a:r>
              <a:rPr lang="en" sz="3000">
                <a:solidFill>
                  <a:schemeClr val="dk1"/>
                </a:solidFill>
              </a:rPr>
              <a:t>                             </a:t>
            </a:r>
            <a:r>
              <a:rPr b="1" lang="en" sz="3000">
                <a:solidFill>
                  <a:schemeClr val="dk1"/>
                </a:solidFill>
              </a:rPr>
              <a:t>=</a:t>
            </a:r>
            <a:endParaRPr b="1" sz="3000">
              <a:solidFill>
                <a:schemeClr val="dk1"/>
              </a:solidFill>
            </a:endParaRPr>
          </a:p>
          <a:p>
            <a:pPr indent="0" lvl="0" marL="0" rtl="0" algn="l">
              <a:spcBef>
                <a:spcPts val="0"/>
              </a:spcBef>
              <a:spcAft>
                <a:spcPts val="0"/>
              </a:spcAft>
              <a:buNone/>
            </a:pPr>
            <a:r>
              <a:rPr lang="en" sz="3000">
                <a:solidFill>
                  <a:schemeClr val="dk1"/>
                </a:solidFill>
              </a:rPr>
              <a:t>Subsets containing </a:t>
            </a:r>
            <a:r>
              <a:rPr b="1" lang="en" sz="3000">
                <a:solidFill>
                  <a:schemeClr val="dk1"/>
                </a:solidFill>
              </a:rPr>
              <a:t>a</a:t>
            </a:r>
            <a:r>
              <a:rPr lang="en" sz="3000">
                <a:solidFill>
                  <a:schemeClr val="dk1"/>
                </a:solidFill>
              </a:rPr>
              <a:t> with </a:t>
            </a:r>
            <a:r>
              <a:rPr b="1" lang="en" sz="3000">
                <a:solidFill>
                  <a:schemeClr val="dk1"/>
                </a:solidFill>
              </a:rPr>
              <a:t>k-1</a:t>
            </a:r>
            <a:r>
              <a:rPr lang="en" sz="3000">
                <a:solidFill>
                  <a:schemeClr val="dk1"/>
                </a:solidFill>
              </a:rPr>
              <a:t> elements </a:t>
            </a:r>
            <a:r>
              <a:rPr lang="en" sz="3000">
                <a:solidFill>
                  <a:schemeClr val="dk1"/>
                </a:solidFill>
              </a:rPr>
              <a:t>from T-{a}</a:t>
            </a:r>
            <a:endParaRPr sz="3000">
              <a:solidFill>
                <a:schemeClr val="dk1"/>
              </a:solidFill>
            </a:endParaRPr>
          </a:p>
          <a:p>
            <a:pPr indent="0" lvl="0" marL="0" rtl="0" algn="l">
              <a:spcBef>
                <a:spcPts val="0"/>
              </a:spcBef>
              <a:spcAft>
                <a:spcPts val="0"/>
              </a:spcAft>
              <a:buNone/>
            </a:pPr>
            <a:r>
              <a:rPr lang="en" sz="3000">
                <a:solidFill>
                  <a:schemeClr val="dk1"/>
                </a:solidFill>
              </a:rPr>
              <a:t>                             </a:t>
            </a:r>
            <a:r>
              <a:rPr b="1" lang="en" sz="3000">
                <a:solidFill>
                  <a:schemeClr val="dk1"/>
                </a:solidFill>
              </a:rPr>
              <a:t>+</a:t>
            </a:r>
            <a:endParaRPr b="1" sz="3000">
              <a:solidFill>
                <a:schemeClr val="dk1"/>
              </a:solidFill>
            </a:endParaRPr>
          </a:p>
          <a:p>
            <a:pPr indent="0" lvl="0" marL="0" rtl="0" algn="l">
              <a:spcBef>
                <a:spcPts val="0"/>
              </a:spcBef>
              <a:spcAft>
                <a:spcPts val="0"/>
              </a:spcAft>
              <a:buNone/>
            </a:pPr>
            <a:r>
              <a:rPr lang="en" sz="3000">
                <a:solidFill>
                  <a:schemeClr val="dk1"/>
                </a:solidFill>
              </a:rPr>
              <a:t>Subsets not containing </a:t>
            </a:r>
            <a:r>
              <a:rPr b="1" lang="en" sz="3000">
                <a:solidFill>
                  <a:schemeClr val="dk1"/>
                </a:solidFill>
              </a:rPr>
              <a:t>a</a:t>
            </a:r>
            <a:r>
              <a:rPr lang="en" sz="3000">
                <a:solidFill>
                  <a:schemeClr val="dk1"/>
                </a:solidFill>
              </a:rPr>
              <a:t> and containing </a:t>
            </a:r>
            <a:r>
              <a:rPr b="1" lang="en" sz="3000">
                <a:solidFill>
                  <a:schemeClr val="dk1"/>
                </a:solidFill>
              </a:rPr>
              <a:t>k</a:t>
            </a:r>
            <a:r>
              <a:rPr lang="en" sz="3000">
                <a:solidFill>
                  <a:schemeClr val="dk1"/>
                </a:solidFill>
              </a:rPr>
              <a:t> elements </a:t>
            </a:r>
            <a:r>
              <a:rPr lang="en" sz="3000">
                <a:solidFill>
                  <a:schemeClr val="dk1"/>
                </a:solidFill>
              </a:rPr>
              <a:t>from T-{a}</a:t>
            </a:r>
            <a:r>
              <a:rPr lang="en" sz="3000">
                <a:solidFill>
                  <a:schemeClr val="dk1"/>
                </a:solidFill>
              </a:rPr>
              <a:t>.</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en" sz="4800">
                <a:solidFill>
                  <a:schemeClr val="dk1"/>
                </a:solidFill>
              </a:rPr>
              <a:t>∴</a:t>
            </a:r>
            <a:r>
              <a:rPr lang="en" sz="3000">
                <a:solidFill>
                  <a:schemeClr val="dk1"/>
                </a:solidFill>
              </a:rPr>
              <a:t> </a:t>
            </a:r>
            <a:endParaRPr sz="3000">
              <a:solidFill>
                <a:schemeClr val="dk1"/>
              </a:solidFill>
            </a:endParaRPr>
          </a:p>
        </p:txBody>
      </p:sp>
      <p:pic>
        <p:nvPicPr>
          <p:cNvPr id="772" name="Google Shape;772;p125"/>
          <p:cNvPicPr preferRelativeResize="0"/>
          <p:nvPr/>
        </p:nvPicPr>
        <p:blipFill>
          <a:blip r:embed="rId3">
            <a:alphaModFix/>
          </a:blip>
          <a:stretch>
            <a:fillRect/>
          </a:stretch>
        </p:blipFill>
        <p:spPr>
          <a:xfrm>
            <a:off x="499503" y="748478"/>
            <a:ext cx="1253575" cy="839550"/>
          </a:xfrm>
          <a:prstGeom prst="rect">
            <a:avLst/>
          </a:prstGeom>
          <a:noFill/>
          <a:ln>
            <a:noFill/>
          </a:ln>
        </p:spPr>
      </p:pic>
      <p:sp>
        <p:nvSpPr>
          <p:cNvPr id="773" name="Google Shape;773;p12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4" name="Google Shape;774;p125"/>
          <p:cNvPicPr preferRelativeResize="0"/>
          <p:nvPr/>
        </p:nvPicPr>
        <p:blipFill>
          <a:blip r:embed="rId4">
            <a:alphaModFix/>
          </a:blip>
          <a:stretch>
            <a:fillRect/>
          </a:stretch>
        </p:blipFill>
        <p:spPr>
          <a:xfrm>
            <a:off x="814875" y="4044750"/>
            <a:ext cx="4411875" cy="882375"/>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26"/>
          <p:cNvSpPr txBox="1"/>
          <p:nvPr/>
        </p:nvSpPr>
        <p:spPr>
          <a:xfrm>
            <a:off x="270900" y="270900"/>
            <a:ext cx="4020600" cy="35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1</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1    1</a:t>
            </a:r>
            <a:endParaRPr sz="2400">
              <a:solidFill>
                <a:schemeClr val="dk1"/>
              </a:solidFill>
            </a:endParaRPr>
          </a:p>
          <a:p>
            <a:pPr indent="0" lvl="0" marL="0" rtl="0" algn="l">
              <a:spcBef>
                <a:spcPts val="0"/>
              </a:spcBef>
              <a:spcAft>
                <a:spcPts val="0"/>
              </a:spcAft>
              <a:buNone/>
            </a:pPr>
            <a:r>
              <a:rPr lang="en" sz="2400">
                <a:solidFill>
                  <a:schemeClr val="dk1"/>
                </a:solidFill>
              </a:rPr>
              <a:t>1    2    1</a:t>
            </a:r>
            <a:endParaRPr baseline="30000" sz="2400">
              <a:solidFill>
                <a:schemeClr val="dk1"/>
              </a:solidFill>
            </a:endParaRPr>
          </a:p>
          <a:p>
            <a:pPr indent="0" lvl="0" marL="0" rtl="0" algn="l">
              <a:spcBef>
                <a:spcPts val="0"/>
              </a:spcBef>
              <a:spcAft>
                <a:spcPts val="0"/>
              </a:spcAft>
              <a:buNone/>
            </a:pPr>
            <a:r>
              <a:rPr lang="en" sz="2400">
                <a:solidFill>
                  <a:schemeClr val="dk1"/>
                </a:solidFill>
              </a:rPr>
              <a:t>1    3    3     1</a:t>
            </a:r>
            <a:endParaRPr baseline="30000"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1    4    6     4     1</a:t>
            </a:r>
            <a:endParaRPr baseline="30000" sz="2400">
              <a:solidFill>
                <a:schemeClr val="dk1"/>
              </a:solidFill>
            </a:endParaRPr>
          </a:p>
          <a:p>
            <a:pPr indent="0" lvl="0" marL="0" rtl="0" algn="l">
              <a:spcBef>
                <a:spcPts val="0"/>
              </a:spcBef>
              <a:spcAft>
                <a:spcPts val="0"/>
              </a:spcAft>
              <a:buNone/>
            </a:pPr>
            <a:r>
              <a:rPr lang="en" sz="2400"/>
              <a:t>1    5    10   10    5     1</a:t>
            </a:r>
            <a:endParaRPr sz="2400"/>
          </a:p>
          <a:p>
            <a:pPr indent="0" lvl="0" marL="0" rtl="0" algn="l">
              <a:spcBef>
                <a:spcPts val="0"/>
              </a:spcBef>
              <a:spcAft>
                <a:spcPts val="0"/>
              </a:spcAft>
              <a:buNone/>
            </a:pPr>
            <a:r>
              <a:rPr lang="en" sz="2400">
                <a:solidFill>
                  <a:schemeClr val="dk1"/>
                </a:solidFill>
              </a:rPr>
              <a:t>1    6    15    20   15    6     1</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p:txBody>
      </p:sp>
      <p:sp>
        <p:nvSpPr>
          <p:cNvPr id="780" name="Google Shape;780;p126"/>
          <p:cNvSpPr txBox="1"/>
          <p:nvPr/>
        </p:nvSpPr>
        <p:spPr>
          <a:xfrm>
            <a:off x="4701825" y="245400"/>
            <a:ext cx="39921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a:t>
            </a:r>
            <a:endParaRPr sz="2400">
              <a:solidFill>
                <a:schemeClr val="dk1"/>
              </a:solidFill>
            </a:endParaRPr>
          </a:p>
          <a:p>
            <a:pPr indent="0" lvl="0" marL="0" rtl="0" algn="l">
              <a:spcBef>
                <a:spcPts val="0"/>
              </a:spcBef>
              <a:spcAft>
                <a:spcPts val="0"/>
              </a:spcAft>
              <a:buNone/>
            </a:pPr>
            <a:r>
              <a:rPr lang="en" sz="2400">
                <a:solidFill>
                  <a:schemeClr val="dk1"/>
                </a:solidFill>
              </a:rPr>
              <a:t>               1    1</a:t>
            </a:r>
            <a:endParaRPr sz="2400">
              <a:solidFill>
                <a:schemeClr val="dk1"/>
              </a:solidFill>
            </a:endParaRPr>
          </a:p>
          <a:p>
            <a:pPr indent="0" lvl="0" marL="0" rtl="0" algn="l">
              <a:spcBef>
                <a:spcPts val="0"/>
              </a:spcBef>
              <a:spcAft>
                <a:spcPts val="0"/>
              </a:spcAft>
              <a:buNone/>
            </a:pPr>
            <a:r>
              <a:rPr lang="en" sz="2400">
                <a:solidFill>
                  <a:schemeClr val="dk1"/>
                </a:solidFill>
              </a:rPr>
              <a:t>            1    2    1</a:t>
            </a:r>
            <a:endParaRPr baseline="30000" sz="2400">
              <a:solidFill>
                <a:schemeClr val="dk1"/>
              </a:solidFill>
            </a:endParaRPr>
          </a:p>
          <a:p>
            <a:pPr indent="0" lvl="0" marL="0" rtl="0" algn="l">
              <a:spcBef>
                <a:spcPts val="0"/>
              </a:spcBef>
              <a:spcAft>
                <a:spcPts val="0"/>
              </a:spcAft>
              <a:buNone/>
            </a:pPr>
            <a:r>
              <a:rPr lang="en" sz="2400">
                <a:solidFill>
                  <a:schemeClr val="dk1"/>
                </a:solidFill>
              </a:rPr>
              <a:t>         1    3     3     1</a:t>
            </a:r>
            <a:endParaRPr baseline="30000" sz="2400">
              <a:solidFill>
                <a:schemeClr val="dk1"/>
              </a:solidFill>
            </a:endParaRPr>
          </a:p>
          <a:p>
            <a:pPr indent="0" lvl="0" marL="0" rtl="0" algn="l">
              <a:spcBef>
                <a:spcPts val="0"/>
              </a:spcBef>
              <a:spcAft>
                <a:spcPts val="0"/>
              </a:spcAft>
              <a:buNone/>
            </a:pPr>
            <a:r>
              <a:rPr lang="en" sz="2400">
                <a:solidFill>
                  <a:schemeClr val="dk1"/>
                </a:solidFill>
              </a:rPr>
              <a:t>      1    4     6      4     1</a:t>
            </a:r>
            <a:endParaRPr baseline="30000" sz="2400">
              <a:solidFill>
                <a:schemeClr val="dk1"/>
              </a:solidFill>
            </a:endParaRPr>
          </a:p>
          <a:p>
            <a:pPr indent="0" lvl="0" marL="0" rtl="0" algn="l">
              <a:spcBef>
                <a:spcPts val="0"/>
              </a:spcBef>
              <a:spcAft>
                <a:spcPts val="0"/>
              </a:spcAft>
              <a:buNone/>
            </a:pPr>
            <a:r>
              <a:rPr lang="en" sz="2400"/>
              <a:t>   1    5    10   10     5     1</a:t>
            </a:r>
            <a:endParaRPr sz="2400"/>
          </a:p>
          <a:p>
            <a:pPr indent="0" lvl="0" marL="0" rtl="0" algn="l">
              <a:spcBef>
                <a:spcPts val="0"/>
              </a:spcBef>
              <a:spcAft>
                <a:spcPts val="0"/>
              </a:spcAft>
              <a:buNone/>
            </a:pPr>
            <a:r>
              <a:rPr lang="en" sz="2400">
                <a:solidFill>
                  <a:schemeClr val="dk1"/>
                </a:solidFill>
              </a:rPr>
              <a:t>1    6    15    20   15    6     1</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781" name="Google Shape;781;p126"/>
          <p:cNvSpPr txBox="1"/>
          <p:nvPr/>
        </p:nvSpPr>
        <p:spPr>
          <a:xfrm>
            <a:off x="270900" y="3424800"/>
            <a:ext cx="8597400" cy="28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Pascal’s Triangle generation:</a:t>
            </a:r>
            <a:endParaRPr b="1" sz="3000">
              <a:solidFill>
                <a:schemeClr val="dk1"/>
              </a:solidFill>
            </a:endParaRPr>
          </a:p>
          <a:p>
            <a:pPr indent="0" lvl="0" marL="0" rtl="0" algn="l">
              <a:spcBef>
                <a:spcPts val="0"/>
              </a:spcBef>
              <a:spcAft>
                <a:spcPts val="0"/>
              </a:spcAft>
              <a:buNone/>
            </a:pPr>
            <a:r>
              <a:rPr b="1" lang="en" sz="2800">
                <a:solidFill>
                  <a:schemeClr val="dk1"/>
                </a:solidFill>
              </a:rPr>
              <a:t>[</a:t>
            </a:r>
            <a:r>
              <a:rPr b="1" lang="en" sz="2800">
                <a:solidFill>
                  <a:schemeClr val="dk1"/>
                </a:solidFill>
              </a:rPr>
              <a:t>Optional]</a:t>
            </a:r>
            <a:r>
              <a:rPr lang="en" sz="2800">
                <a:solidFill>
                  <a:schemeClr val="dk1"/>
                </a:solidFill>
              </a:rPr>
              <a:t> Write a computer program to print Pascal’s triangle upto n rows using Pascal’s identity.</a:t>
            </a:r>
            <a:endParaRPr sz="2800">
              <a:solidFill>
                <a:schemeClr val="dk1"/>
              </a:solidFill>
            </a:endParaRPr>
          </a:p>
          <a:p>
            <a:pPr indent="0" lvl="0" marL="0" rtl="0" algn="l">
              <a:spcBef>
                <a:spcPts val="0"/>
              </a:spcBef>
              <a:spcAft>
                <a:spcPts val="0"/>
              </a:spcAft>
              <a:buNone/>
            </a:pPr>
            <a:r>
              <a:rPr lang="en" sz="2800">
                <a:solidFill>
                  <a:schemeClr val="dk1"/>
                </a:solidFill>
              </a:rPr>
              <a:t>Base cases: </a:t>
            </a:r>
            <a:r>
              <a:rPr lang="en" sz="3000">
                <a:solidFill>
                  <a:schemeClr val="dk1"/>
                </a:solidFill>
              </a:rPr>
              <a:t>(</a:t>
            </a:r>
            <a:r>
              <a:rPr baseline="30000" lang="en" sz="3000">
                <a:solidFill>
                  <a:schemeClr val="dk1"/>
                </a:solidFill>
              </a:rPr>
              <a:t>n</a:t>
            </a:r>
            <a:r>
              <a:rPr baseline="-25000" lang="en" sz="3000">
                <a:solidFill>
                  <a:schemeClr val="dk1"/>
                </a:solidFill>
              </a:rPr>
              <a:t>0</a:t>
            </a:r>
            <a:r>
              <a:rPr lang="en" sz="3000">
                <a:solidFill>
                  <a:schemeClr val="dk1"/>
                </a:solidFill>
              </a:rPr>
              <a:t>) = (</a:t>
            </a:r>
            <a:r>
              <a:rPr baseline="30000" lang="en" sz="3000">
                <a:solidFill>
                  <a:schemeClr val="dk1"/>
                </a:solidFill>
              </a:rPr>
              <a:t>n</a:t>
            </a:r>
            <a:r>
              <a:rPr baseline="-25000" lang="en" sz="3000">
                <a:solidFill>
                  <a:schemeClr val="dk1"/>
                </a:solidFill>
              </a:rPr>
              <a:t>n</a:t>
            </a:r>
            <a:r>
              <a:rPr lang="en" sz="3000">
                <a:solidFill>
                  <a:schemeClr val="dk1"/>
                </a:solidFill>
              </a:rPr>
              <a:t>) = 1</a:t>
            </a:r>
            <a:endParaRPr sz="3000">
              <a:solidFill>
                <a:schemeClr val="dk1"/>
              </a:solidFill>
            </a:endParaRPr>
          </a:p>
          <a:p>
            <a:pPr indent="0" lvl="0" marL="0" rtl="0" algn="l">
              <a:spcBef>
                <a:spcPts val="0"/>
              </a:spcBef>
              <a:spcAft>
                <a:spcPts val="0"/>
              </a:spcAft>
              <a:buNone/>
            </a:pPr>
            <a:r>
              <a:rPr lang="en" sz="2800">
                <a:solidFill>
                  <a:schemeClr val="dk1"/>
                </a:solidFill>
              </a:rPr>
              <a:t>You won’t need multiplications, only additions are good enough.</a:t>
            </a:r>
            <a:endParaRPr sz="2800">
              <a:solidFill>
                <a:schemeClr val="dk1"/>
              </a:solidFill>
            </a:endParaRPr>
          </a:p>
        </p:txBody>
      </p:sp>
      <p:sp>
        <p:nvSpPr>
          <p:cNvPr id="782" name="Google Shape;782;p12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Eg: </a:t>
            </a:r>
            <a:r>
              <a:rPr lang="en" sz="2400"/>
              <a:t>Suppose there are 10 contestants for a race. There will be a 1</a:t>
            </a:r>
            <a:r>
              <a:rPr baseline="30000" lang="en" sz="2400"/>
              <a:t>st</a:t>
            </a:r>
            <a:r>
              <a:rPr lang="en" sz="2400"/>
              <a:t> and a 2</a:t>
            </a:r>
            <a:r>
              <a:rPr baseline="30000" lang="en" sz="2400"/>
              <a:t>nd</a:t>
            </a:r>
            <a:r>
              <a:rPr lang="en" sz="2400"/>
              <a:t> prize winners. In how many ways the prizes can be awarded?</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Soln:</a:t>
            </a:r>
            <a:r>
              <a:rPr b="1" lang="en" sz="2400"/>
              <a:t> </a:t>
            </a:r>
            <a:r>
              <a:rPr lang="en" sz="2400">
                <a:solidFill>
                  <a:schemeClr val="dk1"/>
                </a:solidFill>
              </a:rPr>
              <a:t>There are 10 ways to choose the 1st prize winner. For each of the 10 ways, there are 9 ways to choose the 2nd prize winner.</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10 * 9 = 90 ways.</a:t>
            </a:r>
            <a:endParaRPr sz="2400"/>
          </a:p>
        </p:txBody>
      </p:sp>
      <p:sp>
        <p:nvSpPr>
          <p:cNvPr id="105" name="Google Shape;105;p1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pic>
        <p:nvPicPr>
          <p:cNvPr id="787" name="Google Shape;787;p127"/>
          <p:cNvPicPr preferRelativeResize="0"/>
          <p:nvPr/>
        </p:nvPicPr>
        <p:blipFill>
          <a:blip r:embed="rId3">
            <a:alphaModFix/>
          </a:blip>
          <a:stretch>
            <a:fillRect/>
          </a:stretch>
        </p:blipFill>
        <p:spPr>
          <a:xfrm>
            <a:off x="140474" y="358250"/>
            <a:ext cx="8796100" cy="4848500"/>
          </a:xfrm>
          <a:prstGeom prst="rect">
            <a:avLst/>
          </a:prstGeom>
          <a:noFill/>
          <a:ln>
            <a:noFill/>
          </a:ln>
        </p:spPr>
      </p:pic>
      <p:sp>
        <p:nvSpPr>
          <p:cNvPr id="788" name="Google Shape;788;p12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12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Corollary: For a nonnegative integer n, prove that</a:t>
            </a:r>
            <a:endParaRPr sz="3000"/>
          </a:p>
          <a:p>
            <a:pPr indent="0" lvl="0" marL="0" rtl="0" algn="l">
              <a:spcBef>
                <a:spcPts val="0"/>
              </a:spcBef>
              <a:spcAft>
                <a:spcPts val="0"/>
              </a:spcAft>
              <a:buClr>
                <a:schemeClr val="dk1"/>
              </a:buClr>
              <a:buSzPts val="1100"/>
              <a:buFont typeface="Arial"/>
              <a:buNone/>
            </a:pPr>
            <a:r>
              <a:rPr lang="en" sz="2400">
                <a:solidFill>
                  <a:schemeClr val="dk1"/>
                </a:solidFill>
              </a:rPr>
              <a:t>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lang="en" sz="3000"/>
              <a:t>Proof: By Vandermonde’s identity</a:t>
            </a:r>
            <a:endParaRPr sz="3000"/>
          </a:p>
          <a:p>
            <a:pPr indent="0" lvl="0" marL="0" rtl="0" algn="l">
              <a:spcBef>
                <a:spcPts val="0"/>
              </a:spcBef>
              <a:spcAft>
                <a:spcPts val="0"/>
              </a:spcAft>
              <a:buNone/>
            </a:pPr>
            <a:r>
              <a:t/>
            </a:r>
            <a:endParaRPr sz="3000">
              <a:solidFill>
                <a:schemeClr val="dk1"/>
              </a:solidFill>
            </a:endParaRPr>
          </a:p>
        </p:txBody>
      </p:sp>
      <p:pic>
        <p:nvPicPr>
          <p:cNvPr id="794" name="Google Shape;794;p128"/>
          <p:cNvPicPr preferRelativeResize="0"/>
          <p:nvPr/>
        </p:nvPicPr>
        <p:blipFill>
          <a:blip r:embed="rId3">
            <a:alphaModFix/>
          </a:blip>
          <a:stretch>
            <a:fillRect/>
          </a:stretch>
        </p:blipFill>
        <p:spPr>
          <a:xfrm>
            <a:off x="382075" y="1042000"/>
            <a:ext cx="3325900" cy="1353300"/>
          </a:xfrm>
          <a:prstGeom prst="rect">
            <a:avLst/>
          </a:prstGeom>
          <a:noFill/>
          <a:ln>
            <a:noFill/>
          </a:ln>
        </p:spPr>
      </p:pic>
      <p:pic>
        <p:nvPicPr>
          <p:cNvPr id="795" name="Google Shape;795;p128"/>
          <p:cNvPicPr preferRelativeResize="0"/>
          <p:nvPr/>
        </p:nvPicPr>
        <p:blipFill>
          <a:blip r:embed="rId4">
            <a:alphaModFix/>
          </a:blip>
          <a:stretch>
            <a:fillRect/>
          </a:stretch>
        </p:blipFill>
        <p:spPr>
          <a:xfrm>
            <a:off x="382077" y="3499452"/>
            <a:ext cx="6539055" cy="1353300"/>
          </a:xfrm>
          <a:prstGeom prst="rect">
            <a:avLst/>
          </a:prstGeom>
          <a:noFill/>
          <a:ln>
            <a:noFill/>
          </a:ln>
        </p:spPr>
      </p:pic>
      <p:sp>
        <p:nvSpPr>
          <p:cNvPr id="796" name="Google Shape;796;p12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29"/>
          <p:cNvSpPr txBox="1"/>
          <p:nvPr/>
        </p:nvSpPr>
        <p:spPr>
          <a:xfrm>
            <a:off x="270900" y="270900"/>
            <a:ext cx="8597400" cy="19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Binomial Coefficients: </a:t>
            </a:r>
            <a:r>
              <a:rPr lang="en" sz="3000">
                <a:solidFill>
                  <a:schemeClr val="dk1"/>
                </a:solidFill>
              </a:rPr>
              <a:t>are the coefficients of the terms </a:t>
            </a:r>
            <a:r>
              <a:rPr b="1" lang="en" sz="3000">
                <a:solidFill>
                  <a:schemeClr val="dk1"/>
                </a:solidFill>
              </a:rPr>
              <a:t>x</a:t>
            </a:r>
            <a:r>
              <a:rPr b="1" baseline="30000" lang="en" sz="3000">
                <a:solidFill>
                  <a:schemeClr val="dk1"/>
                </a:solidFill>
              </a:rPr>
              <a:t>r</a:t>
            </a:r>
            <a:r>
              <a:rPr lang="en" sz="3000">
                <a:solidFill>
                  <a:schemeClr val="dk1"/>
                </a:solidFill>
              </a:rPr>
              <a:t> in the expansion of the binomial </a:t>
            </a:r>
            <a:r>
              <a:rPr b="1" lang="en" sz="3000">
                <a:solidFill>
                  <a:schemeClr val="dk1"/>
                </a:solidFill>
              </a:rPr>
              <a:t>(1+</a:t>
            </a:r>
            <a:r>
              <a:rPr b="1" lang="en" sz="3000">
                <a:solidFill>
                  <a:schemeClr val="dk1"/>
                </a:solidFill>
              </a:rPr>
              <a:t>x</a:t>
            </a:r>
            <a:r>
              <a:rPr b="1" lang="en" sz="3000">
                <a:solidFill>
                  <a:schemeClr val="dk1"/>
                </a:solidFill>
              </a:rPr>
              <a:t>)</a:t>
            </a:r>
            <a:r>
              <a:rPr b="1" baseline="30000" lang="en" sz="3000">
                <a:solidFill>
                  <a:schemeClr val="dk1"/>
                </a:solidFill>
              </a:rPr>
              <a:t>n</a:t>
            </a:r>
            <a:r>
              <a:rPr b="1" lang="en" sz="3000">
                <a:solidFill>
                  <a:schemeClr val="dk1"/>
                </a:solidFill>
              </a:rPr>
              <a:t> </a:t>
            </a:r>
            <a:endParaRPr b="1" sz="3000"/>
          </a:p>
        </p:txBody>
      </p:sp>
      <p:pic>
        <p:nvPicPr>
          <p:cNvPr id="802" name="Google Shape;802;p129"/>
          <p:cNvPicPr preferRelativeResize="0"/>
          <p:nvPr/>
        </p:nvPicPr>
        <p:blipFill>
          <a:blip r:embed="rId3">
            <a:alphaModFix/>
          </a:blip>
          <a:stretch>
            <a:fillRect/>
          </a:stretch>
        </p:blipFill>
        <p:spPr>
          <a:xfrm>
            <a:off x="216675" y="1742050"/>
            <a:ext cx="8519524" cy="4223750"/>
          </a:xfrm>
          <a:prstGeom prst="rect">
            <a:avLst/>
          </a:prstGeom>
          <a:noFill/>
          <a:ln>
            <a:noFill/>
          </a:ln>
        </p:spPr>
      </p:pic>
      <p:sp>
        <p:nvSpPr>
          <p:cNvPr id="803" name="Google Shape;803;p12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130"/>
          <p:cNvSpPr txBox="1"/>
          <p:nvPr/>
        </p:nvSpPr>
        <p:spPr>
          <a:xfrm>
            <a:off x="270900" y="270900"/>
            <a:ext cx="8597400" cy="29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r-permutation</a:t>
            </a:r>
            <a:r>
              <a:rPr lang="en" sz="3000"/>
              <a:t> of objects from a set of n objects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Clr>
                <a:schemeClr val="dk1"/>
              </a:buClr>
              <a:buSzPts val="1100"/>
              <a:buFont typeface="Arial"/>
              <a:buNone/>
            </a:pPr>
            <a:r>
              <a:rPr b="1" lang="en" sz="3000">
                <a:solidFill>
                  <a:schemeClr val="dk1"/>
                </a:solidFill>
              </a:rPr>
              <a:t>r-combination</a:t>
            </a:r>
            <a:r>
              <a:rPr lang="en" sz="3000">
                <a:solidFill>
                  <a:schemeClr val="dk1"/>
                </a:solidFill>
              </a:rPr>
              <a:t> of objects from of a set of n obts</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pic>
        <p:nvPicPr>
          <p:cNvPr id="809" name="Google Shape;809;p130"/>
          <p:cNvPicPr preferRelativeResize="0"/>
          <p:nvPr/>
        </p:nvPicPr>
        <p:blipFill>
          <a:blip r:embed="rId3">
            <a:alphaModFix/>
          </a:blip>
          <a:stretch>
            <a:fillRect/>
          </a:stretch>
        </p:blipFill>
        <p:spPr>
          <a:xfrm>
            <a:off x="331425" y="1008975"/>
            <a:ext cx="6288724" cy="1177200"/>
          </a:xfrm>
          <a:prstGeom prst="rect">
            <a:avLst/>
          </a:prstGeom>
          <a:noFill/>
          <a:ln>
            <a:noFill/>
          </a:ln>
        </p:spPr>
      </p:pic>
      <p:pic>
        <p:nvPicPr>
          <p:cNvPr id="810" name="Google Shape;810;p130"/>
          <p:cNvPicPr preferRelativeResize="0"/>
          <p:nvPr/>
        </p:nvPicPr>
        <p:blipFill>
          <a:blip r:embed="rId4">
            <a:alphaModFix/>
          </a:blip>
          <a:stretch>
            <a:fillRect/>
          </a:stretch>
        </p:blipFill>
        <p:spPr>
          <a:xfrm>
            <a:off x="331425" y="3257400"/>
            <a:ext cx="7213700" cy="970875"/>
          </a:xfrm>
          <a:prstGeom prst="rect">
            <a:avLst/>
          </a:prstGeom>
          <a:noFill/>
          <a:ln>
            <a:noFill/>
          </a:ln>
        </p:spPr>
      </p:pic>
      <p:sp>
        <p:nvSpPr>
          <p:cNvPr id="811" name="Google Shape;811;p13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13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t>Permutations with repetitions:</a:t>
            </a:r>
            <a:br>
              <a:rPr lang="en" sz="3000"/>
            </a:br>
            <a:r>
              <a:rPr lang="en" sz="3000"/>
              <a:t>Eg: 26</a:t>
            </a:r>
            <a:r>
              <a:rPr baseline="30000" lang="en" sz="3000"/>
              <a:t>4</a:t>
            </a:r>
            <a:r>
              <a:rPr lang="en" sz="3000"/>
              <a:t> four-letter strings can be formed from the English alphabet:</a:t>
            </a:r>
            <a:endParaRPr sz="3000"/>
          </a:p>
          <a:p>
            <a:pPr indent="0" lvl="0" marL="0" rtl="0" algn="l">
              <a:spcBef>
                <a:spcPts val="0"/>
              </a:spcBef>
              <a:spcAft>
                <a:spcPts val="0"/>
              </a:spcAft>
              <a:buClr>
                <a:schemeClr val="dk1"/>
              </a:buClr>
              <a:buSzPts val="1100"/>
              <a:buFont typeface="Arial"/>
              <a:buNone/>
            </a:pPr>
            <a:r>
              <a:rPr lang="en" sz="3000"/>
              <a:t>AAAA, AAAB, ...</a:t>
            </a:r>
            <a:r>
              <a:rPr lang="en" sz="3000">
                <a:solidFill>
                  <a:schemeClr val="dk1"/>
                </a:solidFill>
              </a:rPr>
              <a:t>, ZZZY</a:t>
            </a:r>
            <a:r>
              <a:rPr lang="en" sz="3000"/>
              <a:t>, ZZZZ.</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1" lang="en" sz="3000"/>
              <a:t>Theorem:</a:t>
            </a:r>
            <a:endParaRPr b="1" sz="3000"/>
          </a:p>
          <a:p>
            <a:pPr indent="0" lvl="0" marL="0" rtl="0" algn="l">
              <a:spcBef>
                <a:spcPts val="0"/>
              </a:spcBef>
              <a:spcAft>
                <a:spcPts val="0"/>
              </a:spcAft>
              <a:buClr>
                <a:schemeClr val="dk1"/>
              </a:buClr>
              <a:buSzPts val="1100"/>
              <a:buFont typeface="Arial"/>
              <a:buNone/>
            </a:pPr>
            <a:r>
              <a:rPr lang="en" sz="3000"/>
              <a:t>The number of r-permutations of a set of n objects with repetition allowed is </a:t>
            </a:r>
            <a:r>
              <a:rPr b="1" lang="en" sz="3000"/>
              <a:t>n</a:t>
            </a:r>
            <a:r>
              <a:rPr b="1" baseline="30000" lang="en" sz="3000"/>
              <a:t>r</a:t>
            </a:r>
            <a:r>
              <a:rPr lang="en" sz="3000"/>
              <a: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Proof: Using the product rule.</a:t>
            </a:r>
            <a:endParaRPr sz="3000"/>
          </a:p>
          <a:p>
            <a:pPr indent="0" lvl="0" marL="0" rtl="0" algn="l">
              <a:spcBef>
                <a:spcPts val="0"/>
              </a:spcBef>
              <a:spcAft>
                <a:spcPts val="0"/>
              </a:spcAft>
              <a:buNone/>
            </a:pPr>
            <a:r>
              <a:t/>
            </a:r>
            <a:endParaRPr b="1" baseline="30000" sz="3000"/>
          </a:p>
        </p:txBody>
      </p:sp>
      <p:sp>
        <p:nvSpPr>
          <p:cNvPr id="817" name="Google Shape;817;p13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13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Combinations with Repetitions:</a:t>
            </a:r>
            <a:endParaRPr b="1" sz="3000"/>
          </a:p>
          <a:p>
            <a:pPr indent="0" lvl="0" marL="0" rtl="0" algn="l">
              <a:spcBef>
                <a:spcPts val="0"/>
              </a:spcBef>
              <a:spcAft>
                <a:spcPts val="0"/>
              </a:spcAft>
              <a:buNone/>
            </a:pPr>
            <a:r>
              <a:rPr lang="en" sz="3000"/>
              <a:t>Eg: How many ways are there to select 2 coins from a cash box containing 1, 2, 5 and 10 rupees coins?</a:t>
            </a:r>
            <a:endParaRPr sz="3000"/>
          </a:p>
          <a:p>
            <a:pPr indent="0" lvl="0" marL="0" rtl="0" algn="l">
              <a:spcBef>
                <a:spcPts val="0"/>
              </a:spcBef>
              <a:spcAft>
                <a:spcPts val="0"/>
              </a:spcAft>
              <a:buNone/>
            </a:pPr>
            <a:r>
              <a:rPr lang="en" sz="3000"/>
              <a:t>- Order of selection doesn’t matter</a:t>
            </a:r>
            <a:endParaRPr sz="3000"/>
          </a:p>
          <a:p>
            <a:pPr indent="0" lvl="0" marL="0" rtl="0" algn="l">
              <a:spcBef>
                <a:spcPts val="0"/>
              </a:spcBef>
              <a:spcAft>
                <a:spcPts val="0"/>
              </a:spcAft>
              <a:buNone/>
            </a:pPr>
            <a:r>
              <a:rPr lang="en" sz="3000"/>
              <a:t>- Coins of a denomination are indistinguishable.</a:t>
            </a:r>
            <a:endParaRPr sz="3000"/>
          </a:p>
          <a:p>
            <a:pPr indent="0" lvl="0" marL="0" rtl="0" algn="l">
              <a:spcBef>
                <a:spcPts val="0"/>
              </a:spcBef>
              <a:spcAft>
                <a:spcPts val="0"/>
              </a:spcAft>
              <a:buNone/>
            </a:pPr>
            <a:r>
              <a:rPr lang="en" sz="3000"/>
              <a:t>- Practically, there are infinite coins in each box.</a:t>
            </a:r>
            <a:endParaRPr sz="3000"/>
          </a:p>
        </p:txBody>
      </p:sp>
      <p:sp>
        <p:nvSpPr>
          <p:cNvPr id="823" name="Google Shape;823;p13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13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t>Eg</a:t>
            </a:r>
            <a:r>
              <a:rPr lang="en" sz="2600"/>
              <a:t>: </a:t>
            </a:r>
            <a:r>
              <a:rPr lang="en" sz="2600">
                <a:solidFill>
                  <a:schemeClr val="dk1"/>
                </a:solidFill>
              </a:rPr>
              <a:t>How many ways are there to select 2 coins from a cash box containing 1, 2, 5 and 10 rupees coins?</a:t>
            </a:r>
            <a:endParaRPr sz="2600"/>
          </a:p>
          <a:p>
            <a:pPr indent="0" lvl="0" marL="0" rtl="0" algn="l">
              <a:spcBef>
                <a:spcPts val="0"/>
              </a:spcBef>
              <a:spcAft>
                <a:spcPts val="0"/>
              </a:spcAft>
              <a:buNone/>
            </a:pPr>
            <a:r>
              <a:rPr lang="en" sz="2600"/>
              <a:t>Soln:		</a:t>
            </a:r>
            <a:endParaRPr sz="2600"/>
          </a:p>
          <a:p>
            <a:pPr indent="0" lvl="0" marL="0" rtl="0" algn="l">
              <a:spcBef>
                <a:spcPts val="0"/>
              </a:spcBef>
              <a:spcAft>
                <a:spcPts val="0"/>
              </a:spcAft>
              <a:buNone/>
            </a:pPr>
            <a:r>
              <a:rPr lang="en" sz="2600"/>
              <a:t>1 1,		1 2,		1 5,		1 10,		</a:t>
            </a:r>
            <a:endParaRPr sz="2600"/>
          </a:p>
          <a:p>
            <a:pPr indent="0" lvl="0" marL="0" rtl="0" algn="l">
              <a:spcBef>
                <a:spcPts val="0"/>
              </a:spcBef>
              <a:spcAft>
                <a:spcPts val="0"/>
              </a:spcAft>
              <a:buNone/>
            </a:pPr>
            <a:r>
              <a:rPr lang="en" sz="2600"/>
              <a:t>2 2,		2 5,		2 10,		</a:t>
            </a:r>
            <a:endParaRPr sz="2600"/>
          </a:p>
          <a:p>
            <a:pPr indent="0" lvl="0" marL="0" rtl="0" algn="l">
              <a:spcBef>
                <a:spcPts val="0"/>
              </a:spcBef>
              <a:spcAft>
                <a:spcPts val="0"/>
              </a:spcAft>
              <a:buNone/>
            </a:pPr>
            <a:r>
              <a:rPr lang="en" sz="2600"/>
              <a:t>5 5,		5 10,		</a:t>
            </a:r>
            <a:endParaRPr sz="2600"/>
          </a:p>
          <a:p>
            <a:pPr indent="0" lvl="0" marL="0" rtl="0" algn="l">
              <a:spcBef>
                <a:spcPts val="0"/>
              </a:spcBef>
              <a:spcAft>
                <a:spcPts val="0"/>
              </a:spcAft>
              <a:buNone/>
            </a:pPr>
            <a:r>
              <a:rPr lang="en" sz="2600"/>
              <a:t>10 10</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solidFill>
                  <a:schemeClr val="dk1"/>
                </a:solidFill>
              </a:rPr>
              <a:t>Eg: How many ways are there to select 6 coins from a cash box containing 1, 2, 5 and 10 rupees coins?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Eg: How many ways are there to distribute 6 chocolates to 4 kids where chocolates are indistinguishable?</a:t>
            </a:r>
            <a:endParaRPr sz="2600">
              <a:solidFill>
                <a:schemeClr val="dk1"/>
              </a:solidFill>
            </a:endParaRPr>
          </a:p>
        </p:txBody>
      </p:sp>
      <p:sp>
        <p:nvSpPr>
          <p:cNvPr id="829" name="Google Shape;829;p13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13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Eg:</a:t>
            </a:r>
            <a:r>
              <a:rPr lang="en" sz="3000"/>
              <a:t> How many ways are there to distribute 6 chocolates to 4 kids where </a:t>
            </a:r>
            <a:r>
              <a:rPr lang="en" sz="3000"/>
              <a:t>chocolates</a:t>
            </a:r>
            <a:r>
              <a:rPr lang="en" sz="3000"/>
              <a:t> are indistinguishable?</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4 kids each with a partition </a:t>
            </a:r>
            <a:r>
              <a:rPr lang="en" sz="3000"/>
              <a:t>makes</a:t>
            </a:r>
            <a:r>
              <a:rPr lang="en" sz="3000"/>
              <a:t> 4-1=3 separators and 6 chocolates to be distributed into the 4 partitions. 3 bars (separators), 6 stars (chocolates) can be mapped to bit strings of </a:t>
            </a:r>
            <a:r>
              <a:rPr lang="en" sz="3000">
                <a:solidFill>
                  <a:schemeClr val="dk1"/>
                </a:solidFill>
              </a:rPr>
              <a:t>length 9 ( = 3+6) </a:t>
            </a:r>
            <a:r>
              <a:rPr lang="en" sz="3000"/>
              <a:t>having three 1s and six 0s.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C(4 - 1 + 6, 6) = C(9, 6) </a:t>
            </a:r>
            <a:endParaRPr sz="3000"/>
          </a:p>
          <a:p>
            <a:pPr indent="0" lvl="0" marL="0" rtl="0" algn="l">
              <a:spcBef>
                <a:spcPts val="0"/>
              </a:spcBef>
              <a:spcAft>
                <a:spcPts val="0"/>
              </a:spcAft>
              <a:buNone/>
            </a:pPr>
            <a:r>
              <a:rPr lang="en" sz="3000"/>
              <a:t>= 9*8*7 / (2*3)</a:t>
            </a:r>
            <a:endParaRPr sz="3000"/>
          </a:p>
          <a:p>
            <a:pPr indent="0" lvl="0" marL="0" rtl="0" algn="l">
              <a:spcBef>
                <a:spcPts val="0"/>
              </a:spcBef>
              <a:spcAft>
                <a:spcPts val="0"/>
              </a:spcAft>
              <a:buNone/>
            </a:pPr>
            <a:r>
              <a:rPr lang="en" sz="3000"/>
              <a:t>= 84 ways</a:t>
            </a:r>
            <a:endParaRPr sz="3000"/>
          </a:p>
        </p:txBody>
      </p:sp>
      <p:sp>
        <p:nvSpPr>
          <p:cNvPr id="835" name="Google Shape;835;p13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13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Combinations with Repetitions:</a:t>
            </a:r>
            <a:endParaRPr b="1" sz="3000"/>
          </a:p>
          <a:p>
            <a:pPr indent="0" lvl="0" marL="0" rtl="0" algn="l">
              <a:spcBef>
                <a:spcPts val="0"/>
              </a:spcBef>
              <a:spcAft>
                <a:spcPts val="0"/>
              </a:spcAft>
              <a:buNone/>
            </a:pPr>
            <a:r>
              <a:rPr lang="en" sz="3000"/>
              <a:t>Eg: There are 3 piles of Apples, Blackberries and Android mobile phones. All the phones in a pile are identical. How many ways are there to select 5 of them for your team?</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Soln:</a:t>
            </a:r>
            <a:r>
              <a:rPr lang="en" sz="3000"/>
              <a:t> 3 - 1 bars and 5 stars… </a:t>
            </a:r>
            <a:endParaRPr sz="3000"/>
          </a:p>
          <a:p>
            <a:pPr indent="0" lvl="0" marL="0" rtl="0" algn="l">
              <a:spcBef>
                <a:spcPts val="0"/>
              </a:spcBef>
              <a:spcAft>
                <a:spcPts val="0"/>
              </a:spcAft>
              <a:buNone/>
            </a:pPr>
            <a:r>
              <a:rPr lang="en" sz="3000"/>
              <a:t>C(3-1+5, 5) = C(7, 5) = 21 ways</a:t>
            </a:r>
            <a:endParaRPr sz="3000"/>
          </a:p>
          <a:p>
            <a:pPr indent="0" lvl="0" marL="0" rtl="0" algn="l">
              <a:spcBef>
                <a:spcPts val="0"/>
              </a:spcBef>
              <a:spcAft>
                <a:spcPts val="0"/>
              </a:spcAft>
              <a:buNone/>
            </a:pPr>
            <a:r>
              <a:t/>
            </a:r>
            <a:endParaRPr sz="3000"/>
          </a:p>
        </p:txBody>
      </p:sp>
      <p:sp>
        <p:nvSpPr>
          <p:cNvPr id="841" name="Google Shape;841;p13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13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dk1"/>
                </a:solidFill>
              </a:rPr>
              <a:t>Combinations with Repetitions:</a:t>
            </a:r>
            <a:endParaRPr b="1" sz="3000">
              <a:solidFill>
                <a:schemeClr val="dk1"/>
              </a:solidFill>
            </a:endParaRPr>
          </a:p>
          <a:p>
            <a:pPr indent="0" lvl="0" marL="0" rtl="0" algn="l">
              <a:spcBef>
                <a:spcPts val="0"/>
              </a:spcBef>
              <a:spcAft>
                <a:spcPts val="0"/>
              </a:spcAft>
              <a:buNone/>
            </a:pPr>
            <a:r>
              <a:rPr b="1" lang="en" sz="3000"/>
              <a:t>Theorem:</a:t>
            </a:r>
            <a:r>
              <a:rPr lang="en" sz="3000"/>
              <a:t> There are </a:t>
            </a:r>
            <a:r>
              <a:rPr b="1" lang="en" sz="3000"/>
              <a:t>C(n-1+r, r)</a:t>
            </a:r>
            <a:r>
              <a:rPr lang="en" sz="3000"/>
              <a:t> </a:t>
            </a:r>
            <a:r>
              <a:rPr b="1" lang="en" sz="3000"/>
              <a:t>r</a:t>
            </a:r>
            <a:r>
              <a:rPr lang="en" sz="3000"/>
              <a:t>-combinations from a set with </a:t>
            </a:r>
            <a:r>
              <a:rPr b="1" lang="en" sz="3000"/>
              <a:t>n</a:t>
            </a:r>
            <a:r>
              <a:rPr lang="en" sz="3000"/>
              <a:t> elements when repetition of elements is allowed.</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1" lang="en" sz="3000"/>
              <a:t>Proof:</a:t>
            </a:r>
            <a:r>
              <a:rPr lang="en" sz="3000"/>
              <a:t> Prove using </a:t>
            </a:r>
            <a:r>
              <a:rPr b="1" lang="en" sz="3000"/>
              <a:t>n-1</a:t>
            </a:r>
            <a:r>
              <a:rPr lang="en" sz="3000"/>
              <a:t> bars making space for </a:t>
            </a:r>
            <a:r>
              <a:rPr b="1" lang="en" sz="3000"/>
              <a:t>n</a:t>
            </a:r>
            <a:r>
              <a:rPr lang="en" sz="3000"/>
              <a:t> kinds of elements and </a:t>
            </a:r>
            <a:r>
              <a:rPr b="1" lang="en" sz="3000"/>
              <a:t>r</a:t>
            </a:r>
            <a:r>
              <a:rPr lang="en" sz="3000"/>
              <a:t> stars representing the possible positions of </a:t>
            </a:r>
            <a:r>
              <a:rPr b="1" lang="en" sz="3000"/>
              <a:t>r</a:t>
            </a:r>
            <a:r>
              <a:rPr lang="en" sz="3000"/>
              <a:t> objects.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Also, </a:t>
            </a:r>
            <a:r>
              <a:rPr b="1" lang="en" sz="3000">
                <a:solidFill>
                  <a:schemeClr val="dk1"/>
                </a:solidFill>
              </a:rPr>
              <a:t>C(n-1+r, r)</a:t>
            </a:r>
            <a:r>
              <a:rPr lang="en" sz="3000">
                <a:solidFill>
                  <a:schemeClr val="dk1"/>
                </a:solidFill>
              </a:rPr>
              <a:t> = C(n-1+r, n-1)</a:t>
            </a:r>
            <a:endParaRPr sz="3000"/>
          </a:p>
        </p:txBody>
      </p:sp>
      <p:sp>
        <p:nvSpPr>
          <p:cNvPr id="847" name="Google Shape;847;p13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Eg: </a:t>
            </a:r>
            <a:r>
              <a:rPr lang="en" sz="2400"/>
              <a:t>Suppose there are five empty chairs in a row. A couple (two people) is allowed to occupy any of the seats. How many unique ways are there for them to sit?</a:t>
            </a:r>
            <a:endParaRPr sz="2400"/>
          </a:p>
          <a:p>
            <a:pPr indent="0" lvl="0" marL="0" rtl="0" algn="l">
              <a:lnSpc>
                <a:spcPct val="115000"/>
              </a:lnSpc>
              <a:spcBef>
                <a:spcPts val="0"/>
              </a:spcBef>
              <a:spcAft>
                <a:spcPts val="0"/>
              </a:spcAft>
              <a:buNone/>
            </a:pPr>
            <a:r>
              <a:rPr lang="en" sz="2400"/>
              <a:t>OR</a:t>
            </a:r>
            <a:endParaRPr sz="2400"/>
          </a:p>
          <a:p>
            <a:pPr indent="0" lvl="0" marL="0" rtl="0" algn="l">
              <a:lnSpc>
                <a:spcPct val="115000"/>
              </a:lnSpc>
              <a:spcBef>
                <a:spcPts val="0"/>
              </a:spcBef>
              <a:spcAft>
                <a:spcPts val="0"/>
              </a:spcAft>
              <a:buNone/>
            </a:pPr>
            <a:r>
              <a:rPr lang="en" sz="2400"/>
              <a:t>How many ways are there to arrange two people in five chairs?</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Soln:</a:t>
            </a:r>
            <a:r>
              <a:rPr b="1" lang="en" sz="2400"/>
              <a:t> </a:t>
            </a:r>
            <a:r>
              <a:rPr lang="en" sz="2400"/>
              <a:t>… </a:t>
            </a:r>
            <a:endParaRPr sz="2400"/>
          </a:p>
        </p:txBody>
      </p:sp>
      <p:sp>
        <p:nvSpPr>
          <p:cNvPr id="111" name="Google Shape;111;p2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13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53" name="Google Shape;853;p137"/>
          <p:cNvPicPr preferRelativeResize="0"/>
          <p:nvPr/>
        </p:nvPicPr>
        <p:blipFill>
          <a:blip r:embed="rId3">
            <a:alphaModFix/>
          </a:blip>
          <a:stretch>
            <a:fillRect/>
          </a:stretch>
        </p:blipFill>
        <p:spPr>
          <a:xfrm>
            <a:off x="220550" y="175800"/>
            <a:ext cx="8779774" cy="5440099"/>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13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Eg:</a:t>
            </a:r>
            <a:r>
              <a:rPr lang="en" sz="3000"/>
              <a:t> How many solutions does the equation x</a:t>
            </a:r>
            <a:r>
              <a:rPr baseline="-25000" lang="en" sz="3000"/>
              <a:t>1</a:t>
            </a:r>
            <a:r>
              <a:rPr lang="en" sz="3000"/>
              <a:t>+x</a:t>
            </a:r>
            <a:r>
              <a:rPr baseline="-25000" lang="en" sz="3000"/>
              <a:t>2</a:t>
            </a:r>
            <a:r>
              <a:rPr lang="en" sz="3000"/>
              <a:t>+x</a:t>
            </a:r>
            <a:r>
              <a:rPr baseline="-25000" lang="en" sz="3000"/>
              <a:t>3</a:t>
            </a:r>
            <a:r>
              <a:rPr lang="en" sz="3000"/>
              <a:t>+x</a:t>
            </a:r>
            <a:r>
              <a:rPr baseline="-25000" lang="en" sz="3000"/>
              <a:t>4</a:t>
            </a:r>
            <a:r>
              <a:rPr lang="en" sz="3000"/>
              <a:t> = 2 have, where the variables are nonnegative integers?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It’s the number of ways of distributing 2 chocolates to 4 kids.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Using the formula for 2-combinations with repetition allowed from a set of 4 elements,</a:t>
            </a:r>
            <a:endParaRPr sz="3000"/>
          </a:p>
          <a:p>
            <a:pPr indent="0" lvl="0" marL="0" rtl="0" algn="l">
              <a:spcBef>
                <a:spcPts val="0"/>
              </a:spcBef>
              <a:spcAft>
                <a:spcPts val="0"/>
              </a:spcAft>
              <a:buNone/>
            </a:pPr>
            <a:r>
              <a:rPr lang="en" sz="3000"/>
              <a:t>C(n-1+r, r) = C(4-1+2, 2) = C(5, 2)</a:t>
            </a:r>
            <a:endParaRPr sz="3000"/>
          </a:p>
          <a:p>
            <a:pPr indent="0" lvl="0" marL="0" rtl="0" algn="l">
              <a:spcBef>
                <a:spcPts val="0"/>
              </a:spcBef>
              <a:spcAft>
                <a:spcPts val="0"/>
              </a:spcAft>
              <a:buNone/>
            </a:pPr>
            <a:r>
              <a:rPr lang="en" sz="3000"/>
              <a:t>= 10 is the number of solutions the equation has.</a:t>
            </a:r>
            <a:endParaRPr sz="3000"/>
          </a:p>
        </p:txBody>
      </p:sp>
      <p:sp>
        <p:nvSpPr>
          <p:cNvPr id="859" name="Google Shape;859;p13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13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Eg:</a:t>
            </a:r>
            <a:r>
              <a:rPr lang="en" sz="3000"/>
              <a:t> How many solutions does the equation x</a:t>
            </a:r>
            <a:r>
              <a:rPr baseline="-25000" lang="en" sz="3000"/>
              <a:t>1</a:t>
            </a:r>
            <a:r>
              <a:rPr lang="en" sz="3000"/>
              <a:t>+x</a:t>
            </a:r>
            <a:r>
              <a:rPr baseline="-25000" lang="en" sz="3000"/>
              <a:t>2</a:t>
            </a:r>
            <a:r>
              <a:rPr lang="en" sz="3000"/>
              <a:t>+x</a:t>
            </a:r>
            <a:r>
              <a:rPr baseline="-25000" lang="en" sz="3000"/>
              <a:t>3</a:t>
            </a:r>
            <a:r>
              <a:rPr lang="en" sz="3000"/>
              <a:t> = 11 have</a:t>
            </a:r>
            <a:r>
              <a:rPr lang="en" sz="3000">
                <a:solidFill>
                  <a:schemeClr val="dk1"/>
                </a:solidFill>
              </a:rPr>
              <a:t>, where the variables are nonnegative integers</a:t>
            </a:r>
            <a:r>
              <a:rPr lang="en" sz="3000"/>
              <a: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To find the number of solutions, we can use</a:t>
            </a:r>
            <a:endParaRPr sz="3000"/>
          </a:p>
          <a:p>
            <a:pPr indent="0" lvl="0" marL="0" rtl="0" algn="l">
              <a:spcBef>
                <a:spcPts val="0"/>
              </a:spcBef>
              <a:spcAft>
                <a:spcPts val="0"/>
              </a:spcAft>
              <a:buNone/>
            </a:pPr>
            <a:r>
              <a:rPr lang="en" sz="3000"/>
              <a:t>r-combinations with repetition allowed from a set with n elements, C(n-1+r, r) where n=3 and r=11.</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 C(3-1+11, 11) = C(13,11) = 13*12/2</a:t>
            </a:r>
            <a:endParaRPr sz="3000"/>
          </a:p>
          <a:p>
            <a:pPr indent="0" lvl="0" marL="0" rtl="0" algn="l">
              <a:spcBef>
                <a:spcPts val="0"/>
              </a:spcBef>
              <a:spcAft>
                <a:spcPts val="0"/>
              </a:spcAft>
              <a:buNone/>
            </a:pPr>
            <a:r>
              <a:rPr lang="en" sz="3000"/>
              <a:t>= 78 is the number of solutions the equation has.</a:t>
            </a:r>
            <a:endParaRPr sz="3000"/>
          </a:p>
        </p:txBody>
      </p:sp>
      <p:sp>
        <p:nvSpPr>
          <p:cNvPr id="865" name="Google Shape;865;p13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14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Eg:</a:t>
            </a:r>
            <a:r>
              <a:rPr lang="en" sz="3000"/>
              <a:t> How many solutions does the equation x</a:t>
            </a:r>
            <a:r>
              <a:rPr baseline="-25000" lang="en" sz="3000"/>
              <a:t>1</a:t>
            </a:r>
            <a:r>
              <a:rPr lang="en" sz="3000"/>
              <a:t>+x</a:t>
            </a:r>
            <a:r>
              <a:rPr baseline="-25000" lang="en" sz="3000"/>
              <a:t>2</a:t>
            </a:r>
            <a:r>
              <a:rPr lang="en" sz="3000"/>
              <a:t>+x</a:t>
            </a:r>
            <a:r>
              <a:rPr baseline="-25000" lang="en" sz="3000"/>
              <a:t>3</a:t>
            </a:r>
            <a:r>
              <a:rPr lang="en" sz="3000"/>
              <a:t> = 11 have</a:t>
            </a:r>
            <a:r>
              <a:rPr lang="en" sz="3000">
                <a:solidFill>
                  <a:schemeClr val="dk1"/>
                </a:solidFill>
              </a:rPr>
              <a:t>, where the variables are </a:t>
            </a:r>
            <a:r>
              <a:rPr b="1" lang="en" sz="3000">
                <a:solidFill>
                  <a:schemeClr val="dk1"/>
                </a:solidFill>
              </a:rPr>
              <a:t>positive </a:t>
            </a:r>
            <a:r>
              <a:rPr lang="en" sz="3000">
                <a:solidFill>
                  <a:schemeClr val="dk1"/>
                </a:solidFill>
              </a:rPr>
              <a:t>integers</a:t>
            </a:r>
            <a:r>
              <a:rPr lang="en" sz="3000"/>
              <a: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Analogy: 11 chocolates to be distributed to 3 kids with at least one choc to each. Give a choc to each to start with. Now, we are left with distributing 8 chocs for 3 kids. That’s </a:t>
            </a:r>
            <a:r>
              <a:rPr lang="en" sz="3000">
                <a:solidFill>
                  <a:schemeClr val="dk1"/>
                </a:solidFill>
              </a:rPr>
              <a:t>x</a:t>
            </a:r>
            <a:r>
              <a:rPr baseline="-25000" lang="en" sz="3000">
                <a:solidFill>
                  <a:schemeClr val="dk1"/>
                </a:solidFill>
              </a:rPr>
              <a:t>1</a:t>
            </a:r>
            <a:r>
              <a:rPr lang="en" sz="3000">
                <a:solidFill>
                  <a:schemeClr val="dk1"/>
                </a:solidFill>
              </a:rPr>
              <a:t>+x</a:t>
            </a:r>
            <a:r>
              <a:rPr baseline="-25000" lang="en" sz="3000">
                <a:solidFill>
                  <a:schemeClr val="dk1"/>
                </a:solidFill>
              </a:rPr>
              <a:t>2</a:t>
            </a:r>
            <a:r>
              <a:rPr lang="en" sz="3000">
                <a:solidFill>
                  <a:schemeClr val="dk1"/>
                </a:solidFill>
              </a:rPr>
              <a:t>+x</a:t>
            </a:r>
            <a:r>
              <a:rPr baseline="-25000" lang="en" sz="3000">
                <a:solidFill>
                  <a:schemeClr val="dk1"/>
                </a:solidFill>
              </a:rPr>
              <a:t>3</a:t>
            </a:r>
            <a:r>
              <a:rPr lang="en" sz="3000">
                <a:solidFill>
                  <a:schemeClr val="dk1"/>
                </a:solidFill>
              </a:rPr>
              <a:t> = 8 where the variables are </a:t>
            </a:r>
            <a:r>
              <a:rPr b="1" lang="en" sz="3000">
                <a:solidFill>
                  <a:schemeClr val="dk1"/>
                </a:solidFill>
              </a:rPr>
              <a:t>nonnegative </a:t>
            </a:r>
            <a:r>
              <a:rPr lang="en" sz="3000">
                <a:solidFill>
                  <a:schemeClr val="dk1"/>
                </a:solidFill>
              </a:rPr>
              <a:t>integers.</a:t>
            </a:r>
            <a:endParaRPr sz="3000"/>
          </a:p>
          <a:p>
            <a:pPr indent="0" lvl="0" marL="0" rtl="0" algn="l">
              <a:spcBef>
                <a:spcPts val="0"/>
              </a:spcBef>
              <a:spcAft>
                <a:spcPts val="0"/>
              </a:spcAft>
              <a:buNone/>
            </a:pPr>
            <a:r>
              <a:rPr lang="en" sz="3000"/>
              <a:t>Ans is C(n-1+r, r) where n=3 and r=8.</a:t>
            </a:r>
            <a:endParaRPr sz="3000"/>
          </a:p>
          <a:p>
            <a:pPr indent="0" lvl="0" marL="0" rtl="0" algn="l">
              <a:spcBef>
                <a:spcPts val="0"/>
              </a:spcBef>
              <a:spcAft>
                <a:spcPts val="0"/>
              </a:spcAft>
              <a:buNone/>
            </a:pPr>
            <a:r>
              <a:rPr lang="en" sz="3000"/>
              <a:t>= C(3-1+8, 8) = C(10, 8) = 10*9/2</a:t>
            </a:r>
            <a:endParaRPr sz="3000"/>
          </a:p>
          <a:p>
            <a:pPr indent="0" lvl="0" marL="0" rtl="0" algn="l">
              <a:spcBef>
                <a:spcPts val="0"/>
              </a:spcBef>
              <a:spcAft>
                <a:spcPts val="0"/>
              </a:spcAft>
              <a:buNone/>
            </a:pPr>
            <a:r>
              <a:rPr lang="en" sz="3000"/>
              <a:t>= 45 is the number of solutions the equation has.</a:t>
            </a:r>
            <a:endParaRPr sz="3000"/>
          </a:p>
        </p:txBody>
      </p:sp>
      <p:sp>
        <p:nvSpPr>
          <p:cNvPr id="871" name="Google Shape;871;p14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14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Eg:</a:t>
            </a:r>
            <a:r>
              <a:rPr lang="en" sz="3000"/>
              <a:t> How many solutions does the equation x</a:t>
            </a:r>
            <a:r>
              <a:rPr baseline="-25000" lang="en" sz="3000"/>
              <a:t>1</a:t>
            </a:r>
            <a:r>
              <a:rPr lang="en" sz="3000"/>
              <a:t>+x</a:t>
            </a:r>
            <a:r>
              <a:rPr baseline="-25000" lang="en" sz="3000"/>
              <a:t>2</a:t>
            </a:r>
            <a:r>
              <a:rPr lang="en" sz="3000"/>
              <a:t>+x</a:t>
            </a:r>
            <a:r>
              <a:rPr baseline="-25000" lang="en" sz="3000"/>
              <a:t>3</a:t>
            </a:r>
            <a:r>
              <a:rPr lang="en" sz="3000"/>
              <a:t> = 11 have</a:t>
            </a:r>
            <a:r>
              <a:rPr lang="en" sz="3000">
                <a:solidFill>
                  <a:schemeClr val="dk1"/>
                </a:solidFill>
              </a:rPr>
              <a:t>, where the variables are nonnegative integers and </a:t>
            </a:r>
            <a:r>
              <a:rPr b="1" lang="en" sz="3000">
                <a:solidFill>
                  <a:schemeClr val="dk1"/>
                </a:solidFill>
              </a:rPr>
              <a:t>x</a:t>
            </a:r>
            <a:r>
              <a:rPr b="1" baseline="-25000" lang="en" sz="3000">
                <a:solidFill>
                  <a:schemeClr val="dk1"/>
                </a:solidFill>
              </a:rPr>
              <a:t>1 </a:t>
            </a:r>
            <a:r>
              <a:rPr b="1" lang="en" sz="3000">
                <a:solidFill>
                  <a:schemeClr val="dk1"/>
                </a:solidFill>
              </a:rPr>
              <a:t>≥ 1, x</a:t>
            </a:r>
            <a:r>
              <a:rPr b="1" baseline="-25000" lang="en" sz="3000">
                <a:solidFill>
                  <a:schemeClr val="dk1"/>
                </a:solidFill>
              </a:rPr>
              <a:t>2 </a:t>
            </a:r>
            <a:r>
              <a:rPr b="1" lang="en" sz="3000">
                <a:solidFill>
                  <a:schemeClr val="dk1"/>
                </a:solidFill>
              </a:rPr>
              <a:t>≥ 2, x</a:t>
            </a:r>
            <a:r>
              <a:rPr b="1" baseline="-25000" lang="en" sz="3000">
                <a:solidFill>
                  <a:schemeClr val="dk1"/>
                </a:solidFill>
              </a:rPr>
              <a:t>3 </a:t>
            </a:r>
            <a:r>
              <a:rPr b="1" lang="en" sz="3000">
                <a:solidFill>
                  <a:schemeClr val="dk1"/>
                </a:solidFill>
              </a:rPr>
              <a:t>≥ 3</a:t>
            </a:r>
            <a:r>
              <a:rPr lang="en" sz="3000">
                <a:solidFill>
                  <a:schemeClr val="dk1"/>
                </a:solidFill>
              </a:rPr>
              <a:t>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Minimum of 1, 2 and 3, in total 6 allocated to the variables. For the remaining 5, we have a case of 5-combinations from a set of 3 elements when repetition is allowed. </a:t>
            </a:r>
            <a:endParaRPr sz="3000"/>
          </a:p>
          <a:p>
            <a:pPr indent="0" lvl="0" marL="0" rtl="0" algn="l">
              <a:spcBef>
                <a:spcPts val="0"/>
              </a:spcBef>
              <a:spcAft>
                <a:spcPts val="0"/>
              </a:spcAft>
              <a:buNone/>
            </a:pPr>
            <a:r>
              <a:rPr lang="en" sz="3000"/>
              <a:t>C(n-1+r, r) where n=3 and r=5.</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b="1" lang="en" sz="3000"/>
              <a:t>C(3-1+5, 5)</a:t>
            </a:r>
            <a:r>
              <a:rPr lang="en" sz="3000"/>
              <a:t> = C(7, 5) = 7*6/2</a:t>
            </a:r>
            <a:endParaRPr sz="3000"/>
          </a:p>
          <a:p>
            <a:pPr indent="0" lvl="0" marL="0" rtl="0" algn="l">
              <a:spcBef>
                <a:spcPts val="0"/>
              </a:spcBef>
              <a:spcAft>
                <a:spcPts val="0"/>
              </a:spcAft>
              <a:buNone/>
            </a:pPr>
            <a:r>
              <a:rPr lang="en" sz="3000"/>
              <a:t>= </a:t>
            </a:r>
            <a:r>
              <a:rPr b="1" lang="en" sz="3000"/>
              <a:t>21</a:t>
            </a:r>
            <a:r>
              <a:rPr lang="en" sz="3000"/>
              <a:t> is the number of solutions the equation has.</a:t>
            </a:r>
            <a:endParaRPr sz="3000"/>
          </a:p>
        </p:txBody>
      </p:sp>
      <p:sp>
        <p:nvSpPr>
          <p:cNvPr id="877" name="Google Shape;877;p14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Google Shape;882;p14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Permutations with Indistinguishable Objects:</a:t>
            </a:r>
            <a:endParaRPr b="1" sz="3000"/>
          </a:p>
          <a:p>
            <a:pPr indent="0" lvl="0" marL="0" rtl="0" algn="l">
              <a:spcBef>
                <a:spcPts val="0"/>
              </a:spcBef>
              <a:spcAft>
                <a:spcPts val="0"/>
              </a:spcAft>
              <a:buNone/>
            </a:pPr>
            <a:r>
              <a:rPr b="1" lang="en" sz="3000"/>
              <a:t>Eg:</a:t>
            </a:r>
            <a:r>
              <a:rPr lang="en" sz="3000"/>
              <a:t> How many different strings can be made by reordering the letters of the word PESU?</a:t>
            </a:r>
            <a:endParaRPr sz="3000"/>
          </a:p>
          <a:p>
            <a:pPr indent="0" lvl="0" marL="0" rtl="0" algn="l">
              <a:spcBef>
                <a:spcPts val="0"/>
              </a:spcBef>
              <a:spcAft>
                <a:spcPts val="0"/>
              </a:spcAft>
              <a:buNone/>
            </a:pPr>
            <a:r>
              <a:rPr b="1" lang="en" sz="3000"/>
              <a:t>= 4!</a:t>
            </a:r>
            <a:endParaRPr b="1" sz="3000"/>
          </a:p>
          <a:p>
            <a:pPr indent="0" lvl="0" marL="0" rtl="0" algn="l">
              <a:spcBef>
                <a:spcPts val="0"/>
              </a:spcBef>
              <a:spcAft>
                <a:spcPts val="0"/>
              </a:spcAft>
              <a:buClr>
                <a:schemeClr val="dk1"/>
              </a:buClr>
              <a:buSzPts val="1100"/>
              <a:buFont typeface="Arial"/>
              <a:buNone/>
            </a:pPr>
            <a:r>
              <a:t/>
            </a:r>
            <a:endParaRPr sz="3000">
              <a:solidFill>
                <a:schemeClr val="dk1"/>
              </a:solidFill>
            </a:endParaRPr>
          </a:p>
          <a:p>
            <a:pPr indent="0" lvl="0" marL="0" rtl="0" algn="l">
              <a:spcBef>
                <a:spcPts val="0"/>
              </a:spcBef>
              <a:spcAft>
                <a:spcPts val="0"/>
              </a:spcAft>
              <a:buClr>
                <a:schemeClr val="dk1"/>
              </a:buClr>
              <a:buSzPts val="1100"/>
              <a:buFont typeface="Arial"/>
              <a:buNone/>
            </a:pPr>
            <a:r>
              <a:rPr b="1" lang="en" sz="3000">
                <a:solidFill>
                  <a:schemeClr val="dk1"/>
                </a:solidFill>
              </a:rPr>
              <a:t>Eg:</a:t>
            </a:r>
            <a:r>
              <a:rPr lang="en" sz="3000">
                <a:solidFill>
                  <a:schemeClr val="dk1"/>
                </a:solidFill>
              </a:rPr>
              <a:t> How many different strings can be made by reordering the letters of the word LOL?</a:t>
            </a:r>
            <a:endParaRPr sz="3000">
              <a:solidFill>
                <a:schemeClr val="dk1"/>
              </a:solidFill>
            </a:endParaRPr>
          </a:p>
          <a:p>
            <a:pPr indent="0" lvl="0" marL="0" rtl="0" algn="l">
              <a:spcBef>
                <a:spcPts val="0"/>
              </a:spcBef>
              <a:spcAft>
                <a:spcPts val="0"/>
              </a:spcAft>
              <a:buNone/>
            </a:pPr>
            <a:r>
              <a:t/>
            </a:r>
            <a:endParaRPr sz="3000"/>
          </a:p>
        </p:txBody>
      </p:sp>
      <p:sp>
        <p:nvSpPr>
          <p:cNvPr id="883" name="Google Shape;883;p14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Google Shape;888;p14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Permutations with Indistinguishable Objects:</a:t>
            </a:r>
            <a:endParaRPr b="1" sz="3000"/>
          </a:p>
          <a:p>
            <a:pPr indent="0" lvl="0" marL="0" rtl="0" algn="l">
              <a:spcBef>
                <a:spcPts val="0"/>
              </a:spcBef>
              <a:spcAft>
                <a:spcPts val="0"/>
              </a:spcAft>
              <a:buClr>
                <a:schemeClr val="dk1"/>
              </a:buClr>
              <a:buSzPts val="1100"/>
              <a:buFont typeface="Arial"/>
              <a:buNone/>
            </a:pPr>
            <a:r>
              <a:rPr b="1" lang="en" sz="3000">
                <a:solidFill>
                  <a:schemeClr val="dk1"/>
                </a:solidFill>
              </a:rPr>
              <a:t>Eg:</a:t>
            </a:r>
            <a:r>
              <a:rPr lang="en" sz="3000">
                <a:solidFill>
                  <a:schemeClr val="dk1"/>
                </a:solidFill>
              </a:rPr>
              <a:t> How many different strings can be made by reordering the letters of the word LOL?</a:t>
            </a:r>
            <a:endParaRPr sz="3000">
              <a:solidFill>
                <a:schemeClr val="dk1"/>
              </a:solidFill>
            </a:endParaRPr>
          </a:p>
          <a:p>
            <a:pPr indent="0" lvl="0" marL="0" rtl="0" algn="l">
              <a:spcBef>
                <a:spcPts val="0"/>
              </a:spcBef>
              <a:spcAft>
                <a:spcPts val="0"/>
              </a:spcAft>
              <a:buNone/>
            </a:pPr>
            <a:r>
              <a:rPr b="1" lang="en" sz="3000">
                <a:solidFill>
                  <a:schemeClr val="dk1"/>
                </a:solidFill>
              </a:rPr>
              <a:t>&lt; 3!</a:t>
            </a:r>
            <a:r>
              <a:rPr lang="en" sz="3000">
                <a:solidFill>
                  <a:schemeClr val="dk1"/>
                </a:solidFill>
              </a:rPr>
              <a:t> (</a:t>
            </a:r>
            <a:r>
              <a:rPr lang="en" sz="3000">
                <a:solidFill>
                  <a:srgbClr val="FF0000"/>
                </a:solidFill>
              </a:rPr>
              <a:t>L</a:t>
            </a:r>
            <a:r>
              <a:rPr lang="en" sz="3000">
                <a:solidFill>
                  <a:schemeClr val="dk1"/>
                </a:solidFill>
              </a:rPr>
              <a:t>LO, L</a:t>
            </a:r>
            <a:r>
              <a:rPr lang="en" sz="3000">
                <a:solidFill>
                  <a:srgbClr val="FF0000"/>
                </a:solidFill>
              </a:rPr>
              <a:t>L</a:t>
            </a:r>
            <a:r>
              <a:rPr lang="en" sz="3000">
                <a:solidFill>
                  <a:schemeClr val="dk1"/>
                </a:solidFill>
              </a:rPr>
              <a:t>O, </a:t>
            </a:r>
            <a:r>
              <a:rPr lang="en" sz="3000">
                <a:solidFill>
                  <a:srgbClr val="FF0000"/>
                </a:solidFill>
              </a:rPr>
              <a:t>L</a:t>
            </a:r>
            <a:r>
              <a:rPr lang="en" sz="3000">
                <a:solidFill>
                  <a:schemeClr val="dk1"/>
                </a:solidFill>
              </a:rPr>
              <a:t>OL, LO</a:t>
            </a:r>
            <a:r>
              <a:rPr lang="en" sz="3000">
                <a:solidFill>
                  <a:srgbClr val="FF0000"/>
                </a:solidFill>
              </a:rPr>
              <a:t>L</a:t>
            </a:r>
            <a:r>
              <a:rPr lang="en" sz="3000">
                <a:solidFill>
                  <a:schemeClr val="dk1"/>
                </a:solidFill>
              </a:rPr>
              <a:t>, O</a:t>
            </a:r>
            <a:r>
              <a:rPr lang="en" sz="3000">
                <a:solidFill>
                  <a:srgbClr val="FF0000"/>
                </a:solidFill>
              </a:rPr>
              <a:t>L</a:t>
            </a:r>
            <a:r>
              <a:rPr lang="en" sz="3000">
                <a:solidFill>
                  <a:schemeClr val="dk1"/>
                </a:solidFill>
              </a:rPr>
              <a:t>L, OL</a:t>
            </a:r>
            <a:r>
              <a:rPr lang="en" sz="3000">
                <a:solidFill>
                  <a:srgbClr val="FF0000"/>
                </a:solidFill>
              </a:rPr>
              <a:t>L</a:t>
            </a:r>
            <a:r>
              <a:rPr lang="en" sz="3000">
                <a:solidFill>
                  <a:schemeClr val="dk1"/>
                </a:solidFill>
              </a:rPr>
              <a:t>)</a:t>
            </a:r>
            <a:endParaRPr sz="3000">
              <a:solidFill>
                <a:schemeClr val="dk1"/>
              </a:solidFill>
            </a:endParaRPr>
          </a:p>
          <a:p>
            <a:pPr indent="0" lvl="0" marL="0" rtl="0" algn="l">
              <a:spcBef>
                <a:spcPts val="0"/>
              </a:spcBef>
              <a:spcAft>
                <a:spcPts val="0"/>
              </a:spcAft>
              <a:buNone/>
            </a:pPr>
            <a:r>
              <a:rPr b="1" lang="en" sz="3000">
                <a:solidFill>
                  <a:schemeClr val="dk1"/>
                </a:solidFill>
              </a:rPr>
              <a:t>= 3 </a:t>
            </a:r>
            <a:r>
              <a:rPr lang="en" sz="3000">
                <a:solidFill>
                  <a:schemeClr val="dk1"/>
                </a:solidFill>
              </a:rPr>
              <a:t>(LLO, LOL, OLL)</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3000">
              <a:solidFill>
                <a:schemeClr val="dk1"/>
              </a:solidFill>
            </a:endParaRPr>
          </a:p>
          <a:p>
            <a:pPr indent="0" lvl="0" marL="0" rtl="0" algn="l">
              <a:spcBef>
                <a:spcPts val="0"/>
              </a:spcBef>
              <a:spcAft>
                <a:spcPts val="0"/>
              </a:spcAft>
              <a:buNone/>
            </a:pPr>
            <a:r>
              <a:rPr b="1" lang="en" sz="3000">
                <a:solidFill>
                  <a:schemeClr val="dk1"/>
                </a:solidFill>
              </a:rPr>
              <a:t>Eg:</a:t>
            </a:r>
            <a:r>
              <a:rPr lang="en" sz="3000">
                <a:solidFill>
                  <a:schemeClr val="dk1"/>
                </a:solidFill>
              </a:rPr>
              <a:t> How many different strings can be made by reordering the letters of the word LOLL?</a:t>
            </a:r>
            <a:endParaRPr sz="3000">
              <a:solidFill>
                <a:schemeClr val="dk1"/>
              </a:solidFill>
            </a:endParaRPr>
          </a:p>
          <a:p>
            <a:pPr indent="0" lvl="0" marL="0" rtl="0" algn="l">
              <a:spcBef>
                <a:spcPts val="0"/>
              </a:spcBef>
              <a:spcAft>
                <a:spcPts val="0"/>
              </a:spcAft>
              <a:buNone/>
            </a:pPr>
            <a:r>
              <a:t/>
            </a:r>
            <a:endParaRPr sz="3000"/>
          </a:p>
        </p:txBody>
      </p:sp>
      <p:sp>
        <p:nvSpPr>
          <p:cNvPr id="889" name="Google Shape;889;p14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14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Permutations with Indistinguishable Objects:</a:t>
            </a:r>
            <a:endParaRPr b="1" sz="3000"/>
          </a:p>
          <a:p>
            <a:pPr indent="0" lvl="0" marL="0" rtl="0" algn="l">
              <a:spcBef>
                <a:spcPts val="0"/>
              </a:spcBef>
              <a:spcAft>
                <a:spcPts val="0"/>
              </a:spcAft>
              <a:buNone/>
            </a:pPr>
            <a:r>
              <a:rPr b="1" lang="en" sz="3000">
                <a:solidFill>
                  <a:schemeClr val="dk1"/>
                </a:solidFill>
              </a:rPr>
              <a:t>Eg:</a:t>
            </a:r>
            <a:r>
              <a:rPr lang="en" sz="3000">
                <a:solidFill>
                  <a:schemeClr val="dk1"/>
                </a:solidFill>
              </a:rPr>
              <a:t> How many different strings can be made by reordering the letters of the word LOLL?</a:t>
            </a:r>
            <a:endParaRPr sz="3000">
              <a:solidFill>
                <a:schemeClr val="dk1"/>
              </a:solidFill>
            </a:endParaRPr>
          </a:p>
          <a:p>
            <a:pPr indent="0" lvl="0" marL="0" rtl="0" algn="l">
              <a:spcBef>
                <a:spcPts val="0"/>
              </a:spcBef>
              <a:spcAft>
                <a:spcPts val="0"/>
              </a:spcAft>
              <a:buNone/>
            </a:pPr>
            <a:r>
              <a:rPr b="1" lang="en" sz="3000">
                <a:solidFill>
                  <a:schemeClr val="dk1"/>
                </a:solidFill>
              </a:rPr>
              <a:t>&lt; 4!</a:t>
            </a:r>
            <a:r>
              <a:rPr lang="en" sz="3000">
                <a:solidFill>
                  <a:schemeClr val="dk1"/>
                </a:solidFill>
              </a:rPr>
              <a:t> (</a:t>
            </a:r>
            <a:r>
              <a:rPr lang="en" sz="3000">
                <a:solidFill>
                  <a:srgbClr val="FF0000"/>
                </a:solidFill>
              </a:rPr>
              <a:t>L</a:t>
            </a:r>
            <a:r>
              <a:rPr lang="en" sz="3000">
                <a:solidFill>
                  <a:srgbClr val="0000FF"/>
                </a:solidFill>
              </a:rPr>
              <a:t>L</a:t>
            </a:r>
            <a:r>
              <a:rPr lang="en" sz="3000">
                <a:solidFill>
                  <a:schemeClr val="dk1"/>
                </a:solidFill>
              </a:rPr>
              <a:t>LO, </a:t>
            </a:r>
            <a:r>
              <a:rPr lang="en" sz="3000">
                <a:solidFill>
                  <a:srgbClr val="0000FF"/>
                </a:solidFill>
              </a:rPr>
              <a:t>L</a:t>
            </a:r>
            <a:r>
              <a:rPr lang="en" sz="3000">
                <a:solidFill>
                  <a:schemeClr val="dk1"/>
                </a:solidFill>
              </a:rPr>
              <a:t>L</a:t>
            </a:r>
            <a:r>
              <a:rPr lang="en" sz="3000">
                <a:solidFill>
                  <a:srgbClr val="FF0000"/>
                </a:solidFill>
              </a:rPr>
              <a:t>L</a:t>
            </a:r>
            <a:r>
              <a:rPr lang="en" sz="3000">
                <a:solidFill>
                  <a:schemeClr val="dk1"/>
                </a:solidFill>
              </a:rPr>
              <a:t>O, , L</a:t>
            </a:r>
            <a:r>
              <a:rPr lang="en" sz="3000">
                <a:solidFill>
                  <a:srgbClr val="FF0000"/>
                </a:solidFill>
              </a:rPr>
              <a:t>L</a:t>
            </a:r>
            <a:r>
              <a:rPr lang="en" sz="3000">
                <a:solidFill>
                  <a:srgbClr val="0000FF"/>
                </a:solidFill>
              </a:rPr>
              <a:t>L</a:t>
            </a:r>
            <a:r>
              <a:rPr lang="en" sz="3000">
                <a:solidFill>
                  <a:schemeClr val="dk1"/>
                </a:solidFill>
              </a:rPr>
              <a:t>O, </a:t>
            </a:r>
            <a:r>
              <a:rPr lang="en" sz="3000">
                <a:solidFill>
                  <a:srgbClr val="0000FF"/>
                </a:solidFill>
              </a:rPr>
              <a:t>L</a:t>
            </a:r>
            <a:r>
              <a:rPr lang="en" sz="3000">
                <a:solidFill>
                  <a:srgbClr val="FF0000"/>
                </a:solidFill>
              </a:rPr>
              <a:t>L</a:t>
            </a:r>
            <a:r>
              <a:rPr lang="en" sz="3000">
                <a:solidFill>
                  <a:schemeClr val="dk1"/>
                </a:solidFill>
              </a:rPr>
              <a:t>LO, </a:t>
            </a:r>
            <a:r>
              <a:rPr lang="en" sz="3000">
                <a:solidFill>
                  <a:srgbClr val="FF0000"/>
                </a:solidFill>
              </a:rPr>
              <a:t>L</a:t>
            </a:r>
            <a:r>
              <a:rPr lang="en" sz="3000">
                <a:solidFill>
                  <a:schemeClr val="dk1"/>
                </a:solidFill>
              </a:rPr>
              <a:t>L</a:t>
            </a:r>
            <a:r>
              <a:rPr lang="en" sz="3000">
                <a:solidFill>
                  <a:srgbClr val="0000FF"/>
                </a:solidFill>
              </a:rPr>
              <a:t>L</a:t>
            </a:r>
            <a:r>
              <a:rPr lang="en" sz="3000">
                <a:solidFill>
                  <a:schemeClr val="dk1"/>
                </a:solidFill>
              </a:rPr>
              <a:t>O, , L</a:t>
            </a:r>
            <a:r>
              <a:rPr lang="en" sz="3000">
                <a:solidFill>
                  <a:srgbClr val="0000FF"/>
                </a:solidFill>
              </a:rPr>
              <a:t>L</a:t>
            </a:r>
            <a:r>
              <a:rPr lang="en" sz="3000">
                <a:solidFill>
                  <a:srgbClr val="FF0000"/>
                </a:solidFill>
              </a:rPr>
              <a:t>L</a:t>
            </a:r>
            <a:r>
              <a:rPr lang="en" sz="3000">
                <a:solidFill>
                  <a:schemeClr val="dk1"/>
                </a:solidFill>
              </a:rPr>
              <a:t>O)</a:t>
            </a:r>
            <a:endParaRPr sz="3000">
              <a:solidFill>
                <a:schemeClr val="dk1"/>
              </a:solidFill>
            </a:endParaRPr>
          </a:p>
          <a:p>
            <a:pPr indent="0" lvl="0" marL="0" rtl="0" algn="l">
              <a:spcBef>
                <a:spcPts val="0"/>
              </a:spcBef>
              <a:spcAft>
                <a:spcPts val="0"/>
              </a:spcAft>
              <a:buNone/>
            </a:pPr>
            <a:r>
              <a:rPr b="1" lang="en" sz="3000">
                <a:solidFill>
                  <a:schemeClr val="dk1"/>
                </a:solidFill>
              </a:rPr>
              <a:t>= 4!/3! = 4 </a:t>
            </a:r>
            <a:r>
              <a:rPr lang="en" sz="3000">
                <a:solidFill>
                  <a:schemeClr val="dk1"/>
                </a:solidFill>
              </a:rPr>
              <a:t>(LLLO, LOLL, LLOL, LLOL)</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b="1" lang="en" sz="3000">
                <a:solidFill>
                  <a:schemeClr val="dk1"/>
                </a:solidFill>
              </a:rPr>
              <a:t>Eg:</a:t>
            </a:r>
            <a:r>
              <a:rPr lang="en" sz="3000">
                <a:solidFill>
                  <a:schemeClr val="dk1"/>
                </a:solidFill>
              </a:rPr>
              <a:t> How many different strings can be made by reordering the letters of the word LOLOL?</a:t>
            </a:r>
            <a:endParaRPr sz="3000">
              <a:solidFill>
                <a:schemeClr val="dk1"/>
              </a:solidFill>
            </a:endParaRPr>
          </a:p>
          <a:p>
            <a:pPr indent="0" lvl="0" marL="0" rtl="0" algn="l">
              <a:spcBef>
                <a:spcPts val="0"/>
              </a:spcBef>
              <a:spcAft>
                <a:spcPts val="0"/>
              </a:spcAft>
              <a:buNone/>
            </a:pPr>
            <a:r>
              <a:rPr b="1" lang="en" sz="3000">
                <a:solidFill>
                  <a:schemeClr val="dk1"/>
                </a:solidFill>
              </a:rPr>
              <a:t>= 5!/(3!*2!) = 10</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sp>
        <p:nvSpPr>
          <p:cNvPr id="895" name="Google Shape;895;p14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14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Permutations with Indistinguishable Objects:</a:t>
            </a:r>
            <a:endParaRPr b="1" sz="3000"/>
          </a:p>
          <a:p>
            <a:pPr indent="0" lvl="0" marL="0" rtl="0" algn="l">
              <a:spcBef>
                <a:spcPts val="0"/>
              </a:spcBef>
              <a:spcAft>
                <a:spcPts val="0"/>
              </a:spcAft>
              <a:buNone/>
            </a:pPr>
            <a:r>
              <a:rPr b="1" lang="en" sz="3000">
                <a:solidFill>
                  <a:schemeClr val="dk1"/>
                </a:solidFill>
              </a:rPr>
              <a:t>Eg:</a:t>
            </a:r>
            <a:r>
              <a:rPr lang="en" sz="3000">
                <a:solidFill>
                  <a:schemeClr val="dk1"/>
                </a:solidFill>
              </a:rPr>
              <a:t> How many bit strings of length 8 has exactly three </a:t>
            </a:r>
            <a:r>
              <a:rPr lang="en" sz="3000">
                <a:solidFill>
                  <a:schemeClr val="dk1"/>
                </a:solidFill>
              </a:rPr>
              <a:t>1</a:t>
            </a:r>
            <a:r>
              <a:rPr lang="en" sz="3000">
                <a:solidFill>
                  <a:schemeClr val="dk1"/>
                </a:solidFill>
              </a:rPr>
              <a:t>s?</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en" sz="3000">
                <a:solidFill>
                  <a:schemeClr val="dk1"/>
                </a:solidFill>
              </a:rPr>
              <a:t>C(8, 3) = 8! / (5! * 3!) = 56</a:t>
            </a:r>
            <a:endParaRPr sz="3000">
              <a:solidFill>
                <a:schemeClr val="dk1"/>
              </a:solidFill>
            </a:endParaRPr>
          </a:p>
          <a:p>
            <a:pPr indent="0" lvl="0" marL="0" rtl="0" algn="l">
              <a:spcBef>
                <a:spcPts val="0"/>
              </a:spcBef>
              <a:spcAft>
                <a:spcPts val="0"/>
              </a:spcAft>
              <a:buNone/>
            </a:pPr>
            <a:r>
              <a:rPr lang="en" sz="3000">
                <a:solidFill>
                  <a:schemeClr val="dk1"/>
                </a:solidFill>
              </a:rPr>
              <a:t>It’s also number of permutations of 8 objects in which 5 are of Type 1 and 3 are of type 2.</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b="1" lang="en" sz="3000">
                <a:solidFill>
                  <a:schemeClr val="dk1"/>
                </a:solidFill>
              </a:rPr>
              <a:t>Eg:</a:t>
            </a:r>
            <a:r>
              <a:rPr lang="en" sz="3000">
                <a:solidFill>
                  <a:schemeClr val="dk1"/>
                </a:solidFill>
              </a:rPr>
              <a:t> How many numbers of length 10 in base-3 has exactly two 0s, three 1s and remaining five 2s?</a:t>
            </a:r>
            <a:endParaRPr sz="3000">
              <a:solidFill>
                <a:schemeClr val="dk1"/>
              </a:solidFill>
            </a:endParaRPr>
          </a:p>
        </p:txBody>
      </p:sp>
      <p:sp>
        <p:nvSpPr>
          <p:cNvPr id="901" name="Google Shape;901;p14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14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Permutations with Indistinguishable Objects:</a:t>
            </a:r>
            <a:endParaRPr b="1" sz="3000"/>
          </a:p>
          <a:p>
            <a:pPr indent="0" lvl="0" marL="0" rtl="0" algn="l">
              <a:spcBef>
                <a:spcPts val="0"/>
              </a:spcBef>
              <a:spcAft>
                <a:spcPts val="0"/>
              </a:spcAft>
              <a:buNone/>
            </a:pPr>
            <a:r>
              <a:rPr lang="en" sz="3000">
                <a:solidFill>
                  <a:schemeClr val="dk1"/>
                </a:solidFill>
              </a:rPr>
              <a:t>Eg: </a:t>
            </a:r>
            <a:r>
              <a:rPr lang="en" sz="3000">
                <a:solidFill>
                  <a:schemeClr val="dk1"/>
                </a:solidFill>
              </a:rPr>
              <a:t>How many numbers of length 10 in base-3 has exactly two 0s, three 1s and remaining five 2s?</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lang="en" sz="3000">
                <a:solidFill>
                  <a:schemeClr val="dk1"/>
                </a:solidFill>
              </a:rPr>
              <a:t>C(10, 2) * C(8, 3) * C(5, 5)</a:t>
            </a:r>
            <a:endParaRPr sz="3000">
              <a:solidFill>
                <a:schemeClr val="dk1"/>
              </a:solidFill>
            </a:endParaRPr>
          </a:p>
          <a:p>
            <a:pPr indent="0" lvl="0" marL="0" rtl="0" algn="l">
              <a:spcBef>
                <a:spcPts val="0"/>
              </a:spcBef>
              <a:spcAft>
                <a:spcPts val="0"/>
              </a:spcAft>
              <a:buNone/>
            </a:pPr>
            <a:r>
              <a:rPr lang="en" sz="3000">
                <a:solidFill>
                  <a:schemeClr val="dk1"/>
                </a:solidFill>
              </a:rPr>
              <a:t>= 10! / (8! 2!) * 8! / (5! 3!) * 5! / (5! * 0!)</a:t>
            </a:r>
            <a:endParaRPr sz="3000">
              <a:solidFill>
                <a:schemeClr val="dk1"/>
              </a:solidFill>
            </a:endParaRPr>
          </a:p>
          <a:p>
            <a:pPr indent="0" lvl="0" marL="0" rtl="0" algn="l">
              <a:spcBef>
                <a:spcPts val="0"/>
              </a:spcBef>
              <a:spcAft>
                <a:spcPts val="0"/>
              </a:spcAft>
              <a:buNone/>
            </a:pPr>
            <a:r>
              <a:rPr lang="en" sz="3000">
                <a:solidFill>
                  <a:schemeClr val="dk1"/>
                </a:solidFill>
              </a:rPr>
              <a:t>= 10! / (2! 3! 5!)</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sp>
        <p:nvSpPr>
          <p:cNvPr id="907" name="Google Shape;907;p14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Eg: </a:t>
            </a:r>
            <a:r>
              <a:rPr lang="en" sz="2400"/>
              <a:t>Suppose there are five empty chairs</a:t>
            </a:r>
            <a:r>
              <a:rPr lang="en" sz="2400">
                <a:solidFill>
                  <a:schemeClr val="dk1"/>
                </a:solidFill>
              </a:rPr>
              <a:t> in a row</a:t>
            </a:r>
            <a:r>
              <a:rPr lang="en" sz="2400"/>
              <a:t>. A couple (two people) is allowed to occupy any of the seats. How many unique ways are there for them to sit?</a:t>
            </a:r>
            <a:endParaRPr sz="2400"/>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OR</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How many ways are there to arrange two people in five chairs?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None/>
            </a:pPr>
            <a:r>
              <a:rPr b="1" lang="en" sz="2400"/>
              <a:t>Soln:</a:t>
            </a:r>
            <a:r>
              <a:rPr b="1" lang="en" sz="2400"/>
              <a:t> </a:t>
            </a:r>
            <a:r>
              <a:rPr lang="en" sz="2400"/>
              <a:t>5 * 4 = 20 ways </a:t>
            </a:r>
            <a:endParaRPr sz="2400"/>
          </a:p>
          <a:p>
            <a:pPr indent="0" lvl="0" marL="0" rtl="0" algn="l">
              <a:lnSpc>
                <a:spcPct val="115000"/>
              </a:lnSpc>
              <a:spcBef>
                <a:spcPts val="0"/>
              </a:spcBef>
              <a:spcAft>
                <a:spcPts val="0"/>
              </a:spcAft>
              <a:buNone/>
            </a:pPr>
            <a:r>
              <a:rPr lang="en" sz="2400"/>
              <a:t>Orders matters here. It’s not just about which two chairs are occupied. It’s also about who among the two sits on it.</a:t>
            </a:r>
            <a:endParaRPr sz="2400"/>
          </a:p>
          <a:p>
            <a:pPr indent="0" lvl="0" marL="0" rtl="0" algn="l">
              <a:lnSpc>
                <a:spcPct val="115000"/>
              </a:lnSpc>
              <a:spcBef>
                <a:spcPts val="0"/>
              </a:spcBef>
              <a:spcAft>
                <a:spcPts val="0"/>
              </a:spcAft>
              <a:buNone/>
            </a:pPr>
            <a:r>
              <a:rPr lang="en" sz="2400"/>
              <a:t>That is, chairs are labeled and so are the people.</a:t>
            </a:r>
            <a:endParaRPr sz="2400"/>
          </a:p>
        </p:txBody>
      </p:sp>
      <p:sp>
        <p:nvSpPr>
          <p:cNvPr id="117" name="Google Shape;117;p2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14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Eg:</a:t>
            </a:r>
            <a:r>
              <a:rPr lang="en" sz="3000">
                <a:solidFill>
                  <a:schemeClr val="dk1"/>
                </a:solidFill>
              </a:rPr>
              <a:t> How many different strings can be made by reordering the letters of the word SUCCESS?</a:t>
            </a:r>
            <a:endParaRPr sz="3000">
              <a:solidFill>
                <a:schemeClr val="dk1"/>
              </a:solidFill>
            </a:endParaRPr>
          </a:p>
          <a:p>
            <a:pPr indent="0" lvl="0" marL="0" rtl="0" algn="l">
              <a:spcBef>
                <a:spcPts val="0"/>
              </a:spcBef>
              <a:spcAft>
                <a:spcPts val="0"/>
              </a:spcAft>
              <a:buNone/>
            </a:pPr>
            <a:r>
              <a:rPr b="1" lang="en" sz="3000">
                <a:solidFill>
                  <a:schemeClr val="dk1"/>
                </a:solidFill>
              </a:rPr>
              <a:t>Less than</a:t>
            </a:r>
            <a:r>
              <a:rPr b="1" lang="en" sz="3000">
                <a:solidFill>
                  <a:schemeClr val="dk1"/>
                </a:solidFill>
              </a:rPr>
              <a:t> 7!</a:t>
            </a:r>
            <a:endParaRPr b="1" sz="3000">
              <a:solidFill>
                <a:schemeClr val="dk1"/>
              </a:solidFill>
            </a:endParaRPr>
          </a:p>
          <a:p>
            <a:pPr indent="0" lvl="0" marL="0" rtl="0" algn="l">
              <a:spcBef>
                <a:spcPts val="0"/>
              </a:spcBef>
              <a:spcAft>
                <a:spcPts val="0"/>
              </a:spcAft>
              <a:buClr>
                <a:schemeClr val="dk1"/>
              </a:buClr>
              <a:buSzPts val="1100"/>
              <a:buFont typeface="Arial"/>
              <a:buNone/>
            </a:pPr>
            <a:r>
              <a:t/>
            </a:r>
            <a:endParaRPr b="1" sz="3000">
              <a:solidFill>
                <a:schemeClr val="dk1"/>
              </a:solidFill>
            </a:endParaRPr>
          </a:p>
          <a:p>
            <a:pPr indent="0" lvl="0" marL="0" rtl="0" algn="l">
              <a:spcBef>
                <a:spcPts val="0"/>
              </a:spcBef>
              <a:spcAft>
                <a:spcPts val="0"/>
              </a:spcAft>
              <a:buNone/>
            </a:pPr>
            <a:r>
              <a:rPr lang="en" sz="3000">
                <a:solidFill>
                  <a:schemeClr val="dk1"/>
                </a:solidFill>
              </a:rPr>
              <a:t>3 </a:t>
            </a:r>
            <a:r>
              <a:rPr b="1" lang="en" sz="3000">
                <a:solidFill>
                  <a:schemeClr val="dk1"/>
                </a:solidFill>
              </a:rPr>
              <a:t>S</a:t>
            </a:r>
            <a:r>
              <a:rPr lang="en" sz="3000">
                <a:solidFill>
                  <a:schemeClr val="dk1"/>
                </a:solidFill>
              </a:rPr>
              <a:t>s placed among 7 positions: C(7,3)</a:t>
            </a:r>
            <a:endParaRPr sz="3000">
              <a:solidFill>
                <a:schemeClr val="dk1"/>
              </a:solidFill>
            </a:endParaRPr>
          </a:p>
          <a:p>
            <a:pPr indent="0" lvl="0" marL="0" rtl="0" algn="l">
              <a:spcBef>
                <a:spcPts val="0"/>
              </a:spcBef>
              <a:spcAft>
                <a:spcPts val="0"/>
              </a:spcAft>
              <a:buNone/>
            </a:pPr>
            <a:r>
              <a:rPr lang="en" sz="3000">
                <a:solidFill>
                  <a:schemeClr val="dk1"/>
                </a:solidFill>
              </a:rPr>
              <a:t>2 </a:t>
            </a:r>
            <a:r>
              <a:rPr b="1" lang="en" sz="3000">
                <a:solidFill>
                  <a:schemeClr val="dk1"/>
                </a:solidFill>
              </a:rPr>
              <a:t>C</a:t>
            </a:r>
            <a:r>
              <a:rPr lang="en" sz="3000">
                <a:solidFill>
                  <a:schemeClr val="dk1"/>
                </a:solidFill>
              </a:rPr>
              <a:t>s placed among 4 positions: C(4,2)</a:t>
            </a:r>
            <a:endParaRPr sz="3000">
              <a:solidFill>
                <a:schemeClr val="dk1"/>
              </a:solidFill>
            </a:endParaRPr>
          </a:p>
          <a:p>
            <a:pPr indent="0" lvl="0" marL="0" rtl="0" algn="l">
              <a:spcBef>
                <a:spcPts val="0"/>
              </a:spcBef>
              <a:spcAft>
                <a:spcPts val="0"/>
              </a:spcAft>
              <a:buNone/>
            </a:pPr>
            <a:r>
              <a:rPr lang="en" sz="3000">
                <a:solidFill>
                  <a:schemeClr val="dk1"/>
                </a:solidFill>
              </a:rPr>
              <a:t>1 </a:t>
            </a:r>
            <a:r>
              <a:rPr b="1" lang="en" sz="3000">
                <a:solidFill>
                  <a:schemeClr val="dk1"/>
                </a:solidFill>
              </a:rPr>
              <a:t>U</a:t>
            </a:r>
            <a:r>
              <a:rPr lang="en" sz="3000">
                <a:solidFill>
                  <a:schemeClr val="dk1"/>
                </a:solidFill>
              </a:rPr>
              <a:t>   placed among 2 positions: C(2,1)</a:t>
            </a:r>
            <a:endParaRPr sz="3000">
              <a:solidFill>
                <a:schemeClr val="dk1"/>
              </a:solidFill>
            </a:endParaRPr>
          </a:p>
          <a:p>
            <a:pPr indent="0" lvl="0" marL="0" rtl="0" algn="l">
              <a:spcBef>
                <a:spcPts val="0"/>
              </a:spcBef>
              <a:spcAft>
                <a:spcPts val="0"/>
              </a:spcAft>
              <a:buNone/>
            </a:pPr>
            <a:r>
              <a:rPr lang="en" sz="3000">
                <a:solidFill>
                  <a:schemeClr val="dk1"/>
                </a:solidFill>
              </a:rPr>
              <a:t>1 </a:t>
            </a:r>
            <a:r>
              <a:rPr b="1" lang="en" sz="3000">
                <a:solidFill>
                  <a:schemeClr val="dk1"/>
                </a:solidFill>
              </a:rPr>
              <a:t>E</a:t>
            </a:r>
            <a:r>
              <a:rPr lang="en" sz="3000">
                <a:solidFill>
                  <a:schemeClr val="dk1"/>
                </a:solidFill>
              </a:rPr>
              <a:t>   placed among 1 position: C(1,1)</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rPr b="1" lang="en" sz="3000">
                <a:solidFill>
                  <a:schemeClr val="dk1"/>
                </a:solidFill>
              </a:rPr>
              <a:t>= C(7,3) * C(4,2) * C(2,1) * C(1,1)</a:t>
            </a:r>
            <a:endParaRPr b="1" sz="3000">
              <a:solidFill>
                <a:schemeClr val="dk1"/>
              </a:solidFill>
            </a:endParaRPr>
          </a:p>
          <a:p>
            <a:pPr indent="0" lvl="0" marL="0" rtl="0" algn="l">
              <a:spcBef>
                <a:spcPts val="0"/>
              </a:spcBef>
              <a:spcAft>
                <a:spcPts val="0"/>
              </a:spcAft>
              <a:buNone/>
            </a:pPr>
            <a:r>
              <a:rPr b="1" lang="en" sz="3000">
                <a:solidFill>
                  <a:schemeClr val="dk1"/>
                </a:solidFill>
              </a:rPr>
              <a:t>= 7! / (3!*4!) * 4!/ (2!*2!) *2!/(1!*1!) *1!/(1!*0!)</a:t>
            </a:r>
            <a:endParaRPr b="1" sz="3000">
              <a:solidFill>
                <a:schemeClr val="dk1"/>
              </a:solidFill>
            </a:endParaRPr>
          </a:p>
          <a:p>
            <a:pPr indent="0" lvl="0" marL="0" rtl="0" algn="l">
              <a:spcBef>
                <a:spcPts val="0"/>
              </a:spcBef>
              <a:spcAft>
                <a:spcPts val="0"/>
              </a:spcAft>
              <a:buNone/>
            </a:pPr>
            <a:r>
              <a:rPr b="1" lang="en" sz="3000">
                <a:solidFill>
                  <a:schemeClr val="dk1"/>
                </a:solidFill>
              </a:rPr>
              <a:t>= 7! / (3!*2!*1!*1!)</a:t>
            </a:r>
            <a:endParaRPr sz="3000">
              <a:solidFill>
                <a:schemeClr val="dk1"/>
              </a:solidFill>
            </a:endParaRPr>
          </a:p>
        </p:txBody>
      </p:sp>
      <p:sp>
        <p:nvSpPr>
          <p:cNvPr id="913" name="Google Shape;913;p14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148"/>
          <p:cNvSpPr txBox="1"/>
          <p:nvPr/>
        </p:nvSpPr>
        <p:spPr>
          <a:xfrm>
            <a:off x="270900" y="270900"/>
            <a:ext cx="85974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Permutations with Indistinguishable Objects:</a:t>
            </a:r>
            <a:endParaRPr b="1" sz="3000"/>
          </a:p>
          <a:p>
            <a:pPr indent="0" lvl="0" marL="0" rtl="0" algn="l">
              <a:spcBef>
                <a:spcPts val="0"/>
              </a:spcBef>
              <a:spcAft>
                <a:spcPts val="0"/>
              </a:spcAft>
              <a:buNone/>
            </a:pPr>
            <a:r>
              <a:t/>
            </a:r>
            <a:endParaRPr b="1" sz="3000">
              <a:solidFill>
                <a:schemeClr val="dk1"/>
              </a:solidFill>
            </a:endParaRPr>
          </a:p>
        </p:txBody>
      </p:sp>
      <p:pic>
        <p:nvPicPr>
          <p:cNvPr id="919" name="Google Shape;919;p148"/>
          <p:cNvPicPr preferRelativeResize="0"/>
          <p:nvPr/>
        </p:nvPicPr>
        <p:blipFill>
          <a:blip r:embed="rId3">
            <a:alphaModFix/>
          </a:blip>
          <a:stretch>
            <a:fillRect/>
          </a:stretch>
        </p:blipFill>
        <p:spPr>
          <a:xfrm>
            <a:off x="0" y="1034660"/>
            <a:ext cx="9144000" cy="3548280"/>
          </a:xfrm>
          <a:prstGeom prst="rect">
            <a:avLst/>
          </a:prstGeom>
          <a:noFill/>
          <a:ln>
            <a:noFill/>
          </a:ln>
        </p:spPr>
      </p:pic>
      <p:sp>
        <p:nvSpPr>
          <p:cNvPr id="920" name="Google Shape;920;p148"/>
          <p:cNvSpPr txBox="1"/>
          <p:nvPr/>
        </p:nvSpPr>
        <p:spPr>
          <a:xfrm>
            <a:off x="270900" y="4582950"/>
            <a:ext cx="8597400" cy="17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Proof:</a:t>
            </a:r>
            <a:r>
              <a:rPr lang="en" sz="3000"/>
              <a:t> Use the explanation of the example.</a:t>
            </a:r>
            <a:endParaRPr sz="3000"/>
          </a:p>
          <a:p>
            <a:pPr indent="0" lvl="0" marL="0" rtl="0" algn="l">
              <a:spcBef>
                <a:spcPts val="0"/>
              </a:spcBef>
              <a:spcAft>
                <a:spcPts val="0"/>
              </a:spcAft>
              <a:buNone/>
            </a:pPr>
            <a:r>
              <a:rPr lang="en" sz="2400">
                <a:solidFill>
                  <a:schemeClr val="dk1"/>
                </a:solidFill>
              </a:rPr>
              <a:t>n</a:t>
            </a:r>
            <a:r>
              <a:rPr baseline="-25000" lang="en" sz="2400">
                <a:solidFill>
                  <a:schemeClr val="dk1"/>
                </a:solidFill>
              </a:rPr>
              <a:t>1</a:t>
            </a:r>
            <a:r>
              <a:rPr lang="en" sz="2400">
                <a:solidFill>
                  <a:schemeClr val="dk1"/>
                </a:solidFill>
              </a:rPr>
              <a:t> </a:t>
            </a:r>
            <a:r>
              <a:rPr b="1" lang="en" sz="2400">
                <a:solidFill>
                  <a:schemeClr val="dk1"/>
                </a:solidFill>
              </a:rPr>
              <a:t>a</a:t>
            </a:r>
            <a:r>
              <a:rPr b="1" baseline="-25000" lang="en" sz="2400">
                <a:solidFill>
                  <a:schemeClr val="dk1"/>
                </a:solidFill>
              </a:rPr>
              <a:t>1</a:t>
            </a:r>
            <a:r>
              <a:rPr lang="en" sz="2400">
                <a:solidFill>
                  <a:schemeClr val="dk1"/>
                </a:solidFill>
              </a:rPr>
              <a:t>s can be placed among </a:t>
            </a:r>
            <a:r>
              <a:rPr b="1" lang="en" sz="2400">
                <a:solidFill>
                  <a:schemeClr val="dk1"/>
                </a:solidFill>
              </a:rPr>
              <a:t>n</a:t>
            </a:r>
            <a:r>
              <a:rPr lang="en" sz="2400">
                <a:solidFill>
                  <a:schemeClr val="dk1"/>
                </a:solidFill>
              </a:rPr>
              <a:t> positions in C(</a:t>
            </a:r>
            <a:r>
              <a:rPr b="1" lang="en" sz="2400">
                <a:solidFill>
                  <a:schemeClr val="dk1"/>
                </a:solidFill>
              </a:rPr>
              <a:t>n,n</a:t>
            </a:r>
            <a:r>
              <a:rPr b="1" baseline="-25000" lang="en" sz="2400">
                <a:solidFill>
                  <a:schemeClr val="dk1"/>
                </a:solidFill>
              </a:rPr>
              <a:t>1</a:t>
            </a:r>
            <a:r>
              <a:rPr lang="en" sz="2400">
                <a:solidFill>
                  <a:schemeClr val="dk1"/>
                </a:solidFill>
              </a:rPr>
              <a:t>) ways</a:t>
            </a:r>
            <a:endParaRPr b="1" sz="3000"/>
          </a:p>
          <a:p>
            <a:pPr indent="0" lvl="0" marL="0" rtl="0" algn="l">
              <a:spcBef>
                <a:spcPts val="0"/>
              </a:spcBef>
              <a:spcAft>
                <a:spcPts val="0"/>
              </a:spcAft>
              <a:buNone/>
            </a:pPr>
            <a:r>
              <a:rPr lang="en" sz="2400">
                <a:solidFill>
                  <a:schemeClr val="dk1"/>
                </a:solidFill>
              </a:rPr>
              <a:t>n</a:t>
            </a:r>
            <a:r>
              <a:rPr baseline="-25000" lang="en" sz="2400">
                <a:solidFill>
                  <a:schemeClr val="dk1"/>
                </a:solidFill>
              </a:rPr>
              <a:t>2</a:t>
            </a:r>
            <a:r>
              <a:rPr lang="en" sz="2400">
                <a:solidFill>
                  <a:schemeClr val="dk1"/>
                </a:solidFill>
              </a:rPr>
              <a:t> </a:t>
            </a:r>
            <a:r>
              <a:rPr b="1" lang="en" sz="2400">
                <a:solidFill>
                  <a:schemeClr val="dk1"/>
                </a:solidFill>
              </a:rPr>
              <a:t>a</a:t>
            </a:r>
            <a:r>
              <a:rPr b="1" baseline="-25000" lang="en" sz="2400">
                <a:solidFill>
                  <a:schemeClr val="dk1"/>
                </a:solidFill>
              </a:rPr>
              <a:t>2</a:t>
            </a:r>
            <a:r>
              <a:rPr lang="en" sz="2400">
                <a:solidFill>
                  <a:schemeClr val="dk1"/>
                </a:solidFill>
              </a:rPr>
              <a:t>s can be placed among (</a:t>
            </a:r>
            <a:r>
              <a:rPr b="1" lang="en" sz="2400">
                <a:solidFill>
                  <a:schemeClr val="dk1"/>
                </a:solidFill>
              </a:rPr>
              <a:t>n-n</a:t>
            </a:r>
            <a:r>
              <a:rPr b="1" baseline="-25000" lang="en" sz="2400">
                <a:solidFill>
                  <a:schemeClr val="dk1"/>
                </a:solidFill>
              </a:rPr>
              <a:t>1</a:t>
            </a:r>
            <a:r>
              <a:rPr lang="en" sz="2400">
                <a:solidFill>
                  <a:schemeClr val="dk1"/>
                </a:solidFill>
              </a:rPr>
              <a:t>) positions in C(</a:t>
            </a:r>
            <a:r>
              <a:rPr b="1" lang="en" sz="2400">
                <a:solidFill>
                  <a:schemeClr val="dk1"/>
                </a:solidFill>
              </a:rPr>
              <a:t>n-n</a:t>
            </a:r>
            <a:r>
              <a:rPr b="1" baseline="-25000" lang="en" sz="2400">
                <a:solidFill>
                  <a:schemeClr val="dk1"/>
                </a:solidFill>
              </a:rPr>
              <a:t>1</a:t>
            </a:r>
            <a:r>
              <a:rPr b="1" lang="en" sz="2400">
                <a:solidFill>
                  <a:schemeClr val="dk1"/>
                </a:solidFill>
              </a:rPr>
              <a:t>,n</a:t>
            </a:r>
            <a:r>
              <a:rPr b="1" baseline="-25000" lang="en" sz="2400">
                <a:solidFill>
                  <a:schemeClr val="dk1"/>
                </a:solidFill>
              </a:rPr>
              <a:t>2</a:t>
            </a:r>
            <a:r>
              <a:rPr lang="en" sz="2400">
                <a:solidFill>
                  <a:schemeClr val="dk1"/>
                </a:solidFill>
              </a:rPr>
              <a:t>) ways</a:t>
            </a:r>
            <a:endParaRPr b="1" sz="3000"/>
          </a:p>
        </p:txBody>
      </p:sp>
      <p:sp>
        <p:nvSpPr>
          <p:cNvPr id="921" name="Google Shape;921;p14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sp>
        <p:nvSpPr>
          <p:cNvPr id="926" name="Google Shape;926;p149"/>
          <p:cNvSpPr txBox="1"/>
          <p:nvPr/>
        </p:nvSpPr>
        <p:spPr>
          <a:xfrm>
            <a:off x="270900" y="270900"/>
            <a:ext cx="8597400" cy="15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By the product rule, the total number of different permutations is</a:t>
            </a:r>
            <a:endParaRPr sz="3000"/>
          </a:p>
          <a:p>
            <a:pPr indent="0" lvl="0" marL="0" rtl="0" algn="l">
              <a:spcBef>
                <a:spcPts val="0"/>
              </a:spcBef>
              <a:spcAft>
                <a:spcPts val="0"/>
              </a:spcAft>
              <a:buNone/>
            </a:pPr>
            <a:r>
              <a:rPr lang="en" sz="2400">
                <a:solidFill>
                  <a:schemeClr val="dk1"/>
                </a:solidFill>
              </a:rPr>
              <a:t>C(</a:t>
            </a:r>
            <a:r>
              <a:rPr b="1" lang="en" sz="2400">
                <a:solidFill>
                  <a:schemeClr val="dk1"/>
                </a:solidFill>
              </a:rPr>
              <a:t>n,n</a:t>
            </a:r>
            <a:r>
              <a:rPr b="1" baseline="-25000" lang="en" sz="2400">
                <a:solidFill>
                  <a:schemeClr val="dk1"/>
                </a:solidFill>
              </a:rPr>
              <a:t>1</a:t>
            </a:r>
            <a:r>
              <a:rPr lang="en" sz="2400">
                <a:solidFill>
                  <a:schemeClr val="dk1"/>
                </a:solidFill>
              </a:rPr>
              <a:t>)C(</a:t>
            </a:r>
            <a:r>
              <a:rPr b="1" lang="en" sz="2400">
                <a:solidFill>
                  <a:schemeClr val="dk1"/>
                </a:solidFill>
              </a:rPr>
              <a:t>n-n</a:t>
            </a:r>
            <a:r>
              <a:rPr b="1" baseline="-25000" lang="en" sz="2400">
                <a:solidFill>
                  <a:schemeClr val="dk1"/>
                </a:solidFill>
              </a:rPr>
              <a:t>1</a:t>
            </a:r>
            <a:r>
              <a:rPr b="1" lang="en" sz="2400">
                <a:solidFill>
                  <a:schemeClr val="dk1"/>
                </a:solidFill>
              </a:rPr>
              <a:t>,n</a:t>
            </a:r>
            <a:r>
              <a:rPr b="1" baseline="-25000" lang="en" sz="2400">
                <a:solidFill>
                  <a:schemeClr val="dk1"/>
                </a:solidFill>
              </a:rPr>
              <a:t>2</a:t>
            </a:r>
            <a:r>
              <a:rPr lang="en" sz="2400">
                <a:solidFill>
                  <a:schemeClr val="dk1"/>
                </a:solidFill>
              </a:rPr>
              <a:t>)C(</a:t>
            </a:r>
            <a:r>
              <a:rPr b="1" lang="en" sz="2400">
                <a:solidFill>
                  <a:schemeClr val="dk1"/>
                </a:solidFill>
              </a:rPr>
              <a:t>n-n</a:t>
            </a:r>
            <a:r>
              <a:rPr b="1" baseline="-25000" lang="en" sz="2400">
                <a:solidFill>
                  <a:schemeClr val="dk1"/>
                </a:solidFill>
              </a:rPr>
              <a:t>1</a:t>
            </a:r>
            <a:r>
              <a:rPr b="1" lang="en" sz="2400">
                <a:solidFill>
                  <a:schemeClr val="dk1"/>
                </a:solidFill>
              </a:rPr>
              <a:t>-n</a:t>
            </a:r>
            <a:r>
              <a:rPr b="1" baseline="-25000" lang="en" sz="2400">
                <a:solidFill>
                  <a:schemeClr val="dk1"/>
                </a:solidFill>
              </a:rPr>
              <a:t>2</a:t>
            </a:r>
            <a:r>
              <a:rPr b="1" lang="en" sz="2400">
                <a:solidFill>
                  <a:schemeClr val="dk1"/>
                </a:solidFill>
              </a:rPr>
              <a:t>,n</a:t>
            </a:r>
            <a:r>
              <a:rPr b="1" baseline="-25000" lang="en" sz="2400">
                <a:solidFill>
                  <a:schemeClr val="dk1"/>
                </a:solidFill>
              </a:rPr>
              <a:t>3</a:t>
            </a:r>
            <a:r>
              <a:rPr lang="en" sz="2400">
                <a:solidFill>
                  <a:schemeClr val="dk1"/>
                </a:solidFill>
              </a:rPr>
              <a:t>) … C(</a:t>
            </a:r>
            <a:r>
              <a:rPr b="1" lang="en" sz="2400">
                <a:solidFill>
                  <a:schemeClr val="dk1"/>
                </a:solidFill>
              </a:rPr>
              <a:t>n-n</a:t>
            </a:r>
            <a:r>
              <a:rPr b="1" baseline="-25000" lang="en" sz="2400">
                <a:solidFill>
                  <a:schemeClr val="dk1"/>
                </a:solidFill>
              </a:rPr>
              <a:t>1</a:t>
            </a:r>
            <a:r>
              <a:rPr b="1" lang="en" sz="2400">
                <a:solidFill>
                  <a:schemeClr val="dk1"/>
                </a:solidFill>
              </a:rPr>
              <a:t>-n</a:t>
            </a:r>
            <a:r>
              <a:rPr b="1" baseline="-25000" lang="en" sz="2400">
                <a:solidFill>
                  <a:schemeClr val="dk1"/>
                </a:solidFill>
              </a:rPr>
              <a:t>2</a:t>
            </a:r>
            <a:r>
              <a:rPr b="1" lang="en" sz="2400">
                <a:solidFill>
                  <a:schemeClr val="dk1"/>
                </a:solidFill>
              </a:rPr>
              <a:t>- … -n</a:t>
            </a:r>
            <a:r>
              <a:rPr b="1" baseline="-25000" lang="en" sz="2400">
                <a:solidFill>
                  <a:schemeClr val="dk1"/>
                </a:solidFill>
              </a:rPr>
              <a:t>k-1</a:t>
            </a:r>
            <a:r>
              <a:rPr b="1" lang="en" sz="2400">
                <a:solidFill>
                  <a:schemeClr val="dk1"/>
                </a:solidFill>
              </a:rPr>
              <a:t>, n</a:t>
            </a:r>
            <a:r>
              <a:rPr b="1" baseline="-25000" lang="en" sz="2400">
                <a:solidFill>
                  <a:schemeClr val="dk1"/>
                </a:solidFill>
              </a:rPr>
              <a:t>k</a:t>
            </a:r>
            <a:r>
              <a:rPr lang="en" sz="2400">
                <a:solidFill>
                  <a:schemeClr val="dk1"/>
                </a:solidFill>
              </a:rPr>
              <a:t>)</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927" name="Google Shape;927;p14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8" name="Google Shape;928;p149"/>
          <p:cNvPicPr preferRelativeResize="0"/>
          <p:nvPr/>
        </p:nvPicPr>
        <p:blipFill>
          <a:blip r:embed="rId3">
            <a:alphaModFix/>
          </a:blip>
          <a:stretch>
            <a:fillRect/>
          </a:stretch>
        </p:blipFill>
        <p:spPr>
          <a:xfrm>
            <a:off x="0" y="1988815"/>
            <a:ext cx="9105476" cy="3489735"/>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15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Distributing Objects into Boxes:</a:t>
            </a:r>
            <a:endParaRPr b="1"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Objects can be distinguishable / in</a:t>
            </a:r>
            <a:r>
              <a:rPr lang="en" sz="3000">
                <a:solidFill>
                  <a:schemeClr val="dk1"/>
                </a:solidFill>
              </a:rPr>
              <a:t>distinguishable</a:t>
            </a:r>
            <a:endParaRPr sz="3000">
              <a:solidFill>
                <a:schemeClr val="dk1"/>
              </a:solidFill>
            </a:endParaRPr>
          </a:p>
          <a:p>
            <a:pPr indent="0" lvl="0" marL="0" rtl="0" algn="l">
              <a:spcBef>
                <a:spcPts val="0"/>
              </a:spcBef>
              <a:spcAft>
                <a:spcPts val="0"/>
              </a:spcAft>
              <a:buNone/>
            </a:pPr>
            <a:r>
              <a:rPr lang="en" sz="3000">
                <a:solidFill>
                  <a:schemeClr val="dk1"/>
                </a:solidFill>
              </a:rPr>
              <a:t>(aka labeled / unlabeled)</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Boxes can be distinguishable / indistinguishable</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(aka labeled / unlabeled)</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3000">
              <a:solidFill>
                <a:schemeClr val="dk1"/>
              </a:solidFill>
            </a:endParaRPr>
          </a:p>
          <a:p>
            <a:pPr indent="0" lvl="0" marL="0" rtl="0" algn="l">
              <a:spcBef>
                <a:spcPts val="0"/>
              </a:spcBef>
              <a:spcAft>
                <a:spcPts val="0"/>
              </a:spcAft>
              <a:buClr>
                <a:schemeClr val="dk1"/>
              </a:buClr>
              <a:buSzPts val="1100"/>
              <a:buFont typeface="Arial"/>
              <a:buNone/>
            </a:pPr>
            <a:r>
              <a:rPr lang="en" sz="3000">
                <a:solidFill>
                  <a:schemeClr val="dk1"/>
                </a:solidFill>
              </a:rPr>
              <a:t>Distributing </a:t>
            </a:r>
            <a:r>
              <a:rPr b="1" lang="en" sz="3000">
                <a:solidFill>
                  <a:schemeClr val="dk1"/>
                </a:solidFill>
              </a:rPr>
              <a:t>r</a:t>
            </a:r>
            <a:r>
              <a:rPr lang="en" sz="3000">
                <a:solidFill>
                  <a:schemeClr val="dk1"/>
                </a:solidFill>
              </a:rPr>
              <a:t> distinguishable / indistinguishable objects into </a:t>
            </a:r>
            <a:r>
              <a:rPr b="1" lang="en" sz="3000">
                <a:solidFill>
                  <a:schemeClr val="dk1"/>
                </a:solidFill>
              </a:rPr>
              <a:t>n</a:t>
            </a:r>
            <a:r>
              <a:rPr lang="en" sz="3000">
                <a:solidFill>
                  <a:schemeClr val="dk1"/>
                </a:solidFill>
              </a:rPr>
              <a:t> distinguishable / indistinguishable boxes.</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sp>
        <p:nvSpPr>
          <p:cNvPr id="934" name="Google Shape;934;p15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Google Shape;939;p15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Distinguishable Objects and Distinguishable Boxes:</a:t>
            </a:r>
            <a:endParaRPr b="1" sz="2600">
              <a:solidFill>
                <a:schemeClr val="dk1"/>
              </a:solidFill>
            </a:endParaRPr>
          </a:p>
          <a:p>
            <a:pPr indent="0" lvl="0" marL="0" rtl="0" algn="l">
              <a:spcBef>
                <a:spcPts val="0"/>
              </a:spcBef>
              <a:spcAft>
                <a:spcPts val="0"/>
              </a:spcAft>
              <a:buNone/>
            </a:pPr>
            <a:r>
              <a:rPr b="1" lang="en" sz="2600">
                <a:solidFill>
                  <a:schemeClr val="dk1"/>
                </a:solidFill>
              </a:rPr>
              <a:t>Eg:</a:t>
            </a:r>
            <a:r>
              <a:rPr lang="en" sz="2600">
                <a:solidFill>
                  <a:schemeClr val="dk1"/>
                </a:solidFill>
              </a:rPr>
              <a:t> For 4 mentors, how many ways are there to make teams of 5 students each from a class of 52 students?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Students are the Objects.</a:t>
            </a:r>
            <a:endParaRPr sz="2600">
              <a:solidFill>
                <a:schemeClr val="dk1"/>
              </a:solidFill>
            </a:endParaRPr>
          </a:p>
          <a:p>
            <a:pPr indent="0" lvl="0" marL="0" rtl="0" algn="l">
              <a:spcBef>
                <a:spcPts val="0"/>
              </a:spcBef>
              <a:spcAft>
                <a:spcPts val="0"/>
              </a:spcAft>
              <a:buNone/>
            </a:pPr>
            <a:r>
              <a:rPr lang="en" sz="2600">
                <a:solidFill>
                  <a:schemeClr val="dk1"/>
                </a:solidFill>
              </a:rPr>
              <a:t>Mentors are the Boxes.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C(52,5) * C(47,5) * C(42,5) * C(37,5)</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(52!/(47!*5!)) * (47!/(42!*5!)) * (42!/(37!*5!)) * (37!/(32!*5!))</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52! / (5! * 5! * 5! * 5! * 32!)</a:t>
            </a:r>
            <a:endParaRPr sz="2600">
              <a:solidFill>
                <a:schemeClr val="dk1"/>
              </a:solidFill>
            </a:endParaRPr>
          </a:p>
        </p:txBody>
      </p:sp>
      <p:sp>
        <p:nvSpPr>
          <p:cNvPr id="940" name="Google Shape;940;p15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15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Distinguishable Objects and Distinguishable Boxes:</a:t>
            </a:r>
            <a:endParaRPr b="1" sz="2600">
              <a:solidFill>
                <a:schemeClr val="dk1"/>
              </a:solidFill>
            </a:endParaRPr>
          </a:p>
          <a:p>
            <a:pPr indent="0" lvl="0" marL="0" rtl="0" algn="l">
              <a:spcBef>
                <a:spcPts val="0"/>
              </a:spcBef>
              <a:spcAft>
                <a:spcPts val="0"/>
              </a:spcAft>
              <a:buNone/>
            </a:pPr>
            <a:r>
              <a:rPr b="1" lang="en" sz="2600">
                <a:solidFill>
                  <a:schemeClr val="dk1"/>
                </a:solidFill>
              </a:rPr>
              <a:t>Eg:</a:t>
            </a:r>
            <a:r>
              <a:rPr lang="en" sz="2600">
                <a:solidFill>
                  <a:schemeClr val="dk1"/>
                </a:solidFill>
              </a:rPr>
              <a:t> How many ways are there to distribute hands of 5 cards to each of the 4 players from the standard deck of 52 cards?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Cards are the Objects.</a:t>
            </a:r>
            <a:endParaRPr sz="2600">
              <a:solidFill>
                <a:schemeClr val="dk1"/>
              </a:solidFill>
            </a:endParaRPr>
          </a:p>
          <a:p>
            <a:pPr indent="0" lvl="0" marL="0" rtl="0" algn="l">
              <a:spcBef>
                <a:spcPts val="0"/>
              </a:spcBef>
              <a:spcAft>
                <a:spcPts val="0"/>
              </a:spcAft>
              <a:buNone/>
            </a:pPr>
            <a:r>
              <a:rPr lang="en" sz="2600">
                <a:solidFill>
                  <a:schemeClr val="dk1"/>
                </a:solidFill>
              </a:rPr>
              <a:t>Players are the Boxes.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C(52,5) * C(47,5) * C(42,5) * C(37,5)</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(52!/(47!*5!)) * (47!/(42!*5!)) * (42!/(37!*5!)) * (37!/(32!*5!))</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52! / (5! * 5! * 5! * 5! * 32!)</a:t>
            </a:r>
            <a:endParaRPr sz="2600">
              <a:solidFill>
                <a:schemeClr val="dk1"/>
              </a:solidFill>
            </a:endParaRPr>
          </a:p>
        </p:txBody>
      </p:sp>
      <p:sp>
        <p:nvSpPr>
          <p:cNvPr id="946" name="Google Shape;946;p15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153"/>
          <p:cNvSpPr txBox="1"/>
          <p:nvPr/>
        </p:nvSpPr>
        <p:spPr>
          <a:xfrm>
            <a:off x="270900" y="270900"/>
            <a:ext cx="8597400" cy="24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rPr>
              <a:t>Distinguishable Objects &amp; Distinguishable Boxes:</a:t>
            </a:r>
            <a:endParaRPr b="1" sz="2800"/>
          </a:p>
          <a:p>
            <a:pPr indent="0" lvl="0" marL="0" rtl="0" algn="l">
              <a:spcBef>
                <a:spcPts val="0"/>
              </a:spcBef>
              <a:spcAft>
                <a:spcPts val="0"/>
              </a:spcAft>
              <a:buNone/>
            </a:pPr>
            <a:r>
              <a:rPr lang="en" sz="2800">
                <a:solidFill>
                  <a:schemeClr val="dk1"/>
                </a:solidFill>
              </a:rPr>
              <a:t>Number of ways to distribute </a:t>
            </a:r>
            <a:r>
              <a:rPr b="1" lang="en" sz="2800">
                <a:solidFill>
                  <a:schemeClr val="dk1"/>
                </a:solidFill>
              </a:rPr>
              <a:t>n</a:t>
            </a:r>
            <a:r>
              <a:rPr lang="en" sz="2800">
                <a:solidFill>
                  <a:schemeClr val="dk1"/>
                </a:solidFill>
              </a:rPr>
              <a:t> distinguishable objects into </a:t>
            </a:r>
            <a:r>
              <a:rPr b="1" lang="en" sz="2800">
                <a:solidFill>
                  <a:schemeClr val="dk1"/>
                </a:solidFill>
              </a:rPr>
              <a:t>k</a:t>
            </a:r>
            <a:r>
              <a:rPr lang="en" sz="2800">
                <a:solidFill>
                  <a:schemeClr val="dk1"/>
                </a:solidFill>
              </a:rPr>
              <a:t> distinguishable boxes so that </a:t>
            </a:r>
            <a:r>
              <a:rPr b="1" lang="en" sz="2800">
                <a:solidFill>
                  <a:schemeClr val="dk1"/>
                </a:solidFill>
              </a:rPr>
              <a:t>n</a:t>
            </a:r>
            <a:r>
              <a:rPr b="1" baseline="-25000" lang="en" sz="2800">
                <a:solidFill>
                  <a:schemeClr val="dk1"/>
                </a:solidFill>
              </a:rPr>
              <a:t>i</a:t>
            </a:r>
            <a:r>
              <a:rPr lang="en" sz="2800">
                <a:solidFill>
                  <a:schemeClr val="dk1"/>
                </a:solidFill>
              </a:rPr>
              <a:t> objects are placed into box </a:t>
            </a:r>
            <a:r>
              <a:rPr b="1" lang="en" sz="2800">
                <a:solidFill>
                  <a:schemeClr val="dk1"/>
                </a:solidFill>
              </a:rPr>
              <a:t>i</a:t>
            </a:r>
            <a:r>
              <a:rPr lang="en" sz="2800">
                <a:solidFill>
                  <a:schemeClr val="dk1"/>
                </a:solidFill>
              </a:rPr>
              <a:t>, </a:t>
            </a:r>
            <a:r>
              <a:rPr b="1" lang="en" sz="2800">
                <a:solidFill>
                  <a:schemeClr val="dk1"/>
                </a:solidFill>
              </a:rPr>
              <a:t>i</a:t>
            </a:r>
            <a:r>
              <a:rPr lang="en" sz="2800">
                <a:solidFill>
                  <a:schemeClr val="dk1"/>
                </a:solidFill>
              </a:rPr>
              <a:t> = 1,2, …,k, equals</a:t>
            </a:r>
            <a:endParaRPr sz="2800">
              <a:solidFill>
                <a:schemeClr val="dk1"/>
              </a:solidFill>
            </a:endParaRPr>
          </a:p>
        </p:txBody>
      </p:sp>
      <p:pic>
        <p:nvPicPr>
          <p:cNvPr id="952" name="Google Shape;952;p153"/>
          <p:cNvPicPr preferRelativeResize="0"/>
          <p:nvPr/>
        </p:nvPicPr>
        <p:blipFill>
          <a:blip r:embed="rId3">
            <a:alphaModFix/>
          </a:blip>
          <a:stretch>
            <a:fillRect/>
          </a:stretch>
        </p:blipFill>
        <p:spPr>
          <a:xfrm>
            <a:off x="2010538" y="2963700"/>
            <a:ext cx="4391025" cy="1619250"/>
          </a:xfrm>
          <a:prstGeom prst="rect">
            <a:avLst/>
          </a:prstGeom>
          <a:noFill/>
          <a:ln>
            <a:noFill/>
          </a:ln>
        </p:spPr>
      </p:pic>
      <p:sp>
        <p:nvSpPr>
          <p:cNvPr id="953" name="Google Shape;953;p15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15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Indistinguishable Objects &amp; Distinguishable Boxes:</a:t>
            </a:r>
            <a:endParaRPr b="1" sz="2600">
              <a:solidFill>
                <a:schemeClr val="dk1"/>
              </a:solidFill>
            </a:endParaRPr>
          </a:p>
          <a:p>
            <a:pPr indent="0" lvl="0" marL="0" rtl="0" algn="l">
              <a:spcBef>
                <a:spcPts val="0"/>
              </a:spcBef>
              <a:spcAft>
                <a:spcPts val="0"/>
              </a:spcAft>
              <a:buNone/>
            </a:pPr>
            <a:r>
              <a:rPr lang="en" sz="2600">
                <a:solidFill>
                  <a:schemeClr val="dk1"/>
                </a:solidFill>
              </a:rPr>
              <a:t>Eg: How many ways are there to place 10 indistinguishable balls into eight distinguishable bins?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This is same as distributing 10 chocolates to 8 kids.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It’s 10-combinations with repetition allowed from a set of 8 elements.</a:t>
            </a:r>
            <a:endParaRPr sz="2600">
              <a:solidFill>
                <a:schemeClr val="dk1"/>
              </a:solidFill>
            </a:endParaRPr>
          </a:p>
          <a:p>
            <a:pPr indent="0" lvl="0" marL="0" rtl="0" algn="l">
              <a:spcBef>
                <a:spcPts val="0"/>
              </a:spcBef>
              <a:spcAft>
                <a:spcPts val="0"/>
              </a:spcAft>
              <a:buNone/>
            </a:pPr>
            <a:r>
              <a:rPr lang="en" sz="2600">
                <a:solidFill>
                  <a:schemeClr val="dk1"/>
                </a:solidFill>
              </a:rPr>
              <a:t>= C(8-1+10, 10)</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
        <p:nvSpPr>
          <p:cNvPr id="959" name="Google Shape;959;p15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15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Indistinguishable Objects &amp; Distinguishable Boxes:</a:t>
            </a:r>
            <a:endParaRPr b="1"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T</a:t>
            </a:r>
            <a:r>
              <a:rPr lang="en" sz="2600">
                <a:solidFill>
                  <a:schemeClr val="dk1"/>
                </a:solidFill>
              </a:rPr>
              <a:t>here are </a:t>
            </a:r>
            <a:r>
              <a:rPr b="1" lang="en" sz="2600">
                <a:solidFill>
                  <a:schemeClr val="dk1"/>
                </a:solidFill>
              </a:rPr>
              <a:t>C(n-1+r, r)</a:t>
            </a:r>
            <a:r>
              <a:rPr lang="en" sz="2600">
                <a:solidFill>
                  <a:schemeClr val="dk1"/>
                </a:solidFill>
              </a:rPr>
              <a:t> ways to place </a:t>
            </a:r>
            <a:r>
              <a:rPr b="1" lang="en" sz="2600">
                <a:solidFill>
                  <a:schemeClr val="dk1"/>
                </a:solidFill>
              </a:rPr>
              <a:t>r</a:t>
            </a:r>
            <a:r>
              <a:rPr lang="en" sz="2600">
                <a:solidFill>
                  <a:schemeClr val="dk1"/>
                </a:solidFill>
              </a:rPr>
              <a:t> indistinguishable objects into </a:t>
            </a:r>
            <a:r>
              <a:rPr b="1" lang="en" sz="2600">
                <a:solidFill>
                  <a:schemeClr val="dk1"/>
                </a:solidFill>
              </a:rPr>
              <a:t>n</a:t>
            </a:r>
            <a:r>
              <a:rPr lang="en" sz="2600">
                <a:solidFill>
                  <a:schemeClr val="dk1"/>
                </a:solidFill>
              </a:rPr>
              <a:t> distinguishable boxes.</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
        <p:nvSpPr>
          <p:cNvPr id="965" name="Google Shape;965;p15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15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How many ways are there to distribute 6 chocolates to 4 kids? (Note that chocolates are indistinguishable and kids are distinguishable)</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Eg: How many ways are there to distribute 6 distinguishable toys to 4 kids? (Note that toys are distinguishable here and kids are also distinguishable as usual)</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
        <p:nvSpPr>
          <p:cNvPr id="971" name="Google Shape;971;p15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Eg: </a:t>
            </a:r>
            <a:r>
              <a:rPr lang="en" sz="2400"/>
              <a:t>Suppose there are five empty chairs</a:t>
            </a:r>
            <a:r>
              <a:rPr lang="en" sz="2400">
                <a:solidFill>
                  <a:schemeClr val="dk1"/>
                </a:solidFill>
              </a:rPr>
              <a:t> in a row</a:t>
            </a:r>
            <a:r>
              <a:rPr lang="en" sz="2400"/>
              <a:t>. Three people are allowed to occupy any of the seats. How many unique ways are there for the them to sit?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Soln:</a:t>
            </a:r>
            <a:r>
              <a:rPr b="1" lang="en" sz="2400"/>
              <a:t> … </a:t>
            </a:r>
            <a:endParaRPr sz="2400"/>
          </a:p>
          <a:p>
            <a:pPr indent="0" lvl="0" marL="0" rtl="0" algn="l">
              <a:lnSpc>
                <a:spcPct val="115000"/>
              </a:lnSpc>
              <a:spcBef>
                <a:spcPts val="0"/>
              </a:spcBef>
              <a:spcAft>
                <a:spcPts val="0"/>
              </a:spcAft>
              <a:buNone/>
            </a:pPr>
            <a:r>
              <a:t/>
            </a:r>
            <a:endParaRPr sz="2400"/>
          </a:p>
        </p:txBody>
      </p:sp>
      <p:sp>
        <p:nvSpPr>
          <p:cNvPr id="123" name="Google Shape;123;p2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Google Shape;976;p15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How many ways are there to distribute 6 chocolates to 4 kids? (Note that chocolates are indistinguishable and kids are distinguishable)</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C(4-1+6, 6) = C(9, 6) = 9! / (3! * 6!) = 84</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Eg: How many ways are there to distribute 6 distinguishable toys to 4 kids? (Note that toys are distinguishable here and kids are also distinguishable as usual)</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 4</a:t>
            </a:r>
            <a:r>
              <a:rPr baseline="30000" lang="en" sz="2600">
                <a:solidFill>
                  <a:schemeClr val="dk1"/>
                </a:solidFill>
              </a:rPr>
              <a:t>6</a:t>
            </a:r>
            <a:r>
              <a:rPr lang="en" sz="2600">
                <a:solidFill>
                  <a:schemeClr val="dk1"/>
                </a:solidFill>
              </a:rPr>
              <a:t> because each toy has a choice of 4 kids to go to!</a:t>
            </a:r>
            <a:endParaRPr sz="2600">
              <a:solidFill>
                <a:schemeClr val="dk1"/>
              </a:solidFill>
            </a:endParaRPr>
          </a:p>
          <a:p>
            <a:pPr indent="0" lvl="0" marL="0" rtl="0" algn="l">
              <a:spcBef>
                <a:spcPts val="0"/>
              </a:spcBef>
              <a:spcAft>
                <a:spcPts val="0"/>
              </a:spcAft>
              <a:buNone/>
            </a:pPr>
            <a:r>
              <a:rPr lang="en" sz="2600">
                <a:solidFill>
                  <a:schemeClr val="dk1"/>
                </a:solidFill>
              </a:rPr>
              <a:t>Incorrect answers: 9!/3!, C(9,6)*6!, P(6,4)</a:t>
            </a:r>
            <a:endParaRPr sz="2600">
              <a:solidFill>
                <a:schemeClr val="dk1"/>
              </a:solidFill>
            </a:endParaRPr>
          </a:p>
        </p:txBody>
      </p:sp>
      <p:sp>
        <p:nvSpPr>
          <p:cNvPr id="977" name="Google Shape;977;p15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15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Distinguishable Objects &amp; Indistinguishable Boxes:</a:t>
            </a:r>
            <a:endParaRPr b="1" sz="2400">
              <a:solidFill>
                <a:schemeClr val="dk1"/>
              </a:solidFill>
            </a:endParaRPr>
          </a:p>
          <a:p>
            <a:pPr indent="0" lvl="0" marL="0" rtl="0" algn="l">
              <a:spcBef>
                <a:spcPts val="0"/>
              </a:spcBef>
              <a:spcAft>
                <a:spcPts val="0"/>
              </a:spcAft>
              <a:buNone/>
            </a:pPr>
            <a:r>
              <a:rPr lang="en" sz="2400">
                <a:solidFill>
                  <a:schemeClr val="dk1"/>
                </a:solidFill>
              </a:rPr>
              <a:t>Eg: How many ways are there to distribute 80 different students into 25 indistinguishable team?</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Eg: How many ways are there to assign 4 students into 3 indistinguishable team (not more than 3 teams)?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4 students </a:t>
            </a:r>
            <a:r>
              <a:rPr b="1" lang="en" sz="2400">
                <a:solidFill>
                  <a:schemeClr val="dk1"/>
                </a:solidFill>
              </a:rPr>
              <a:t>in 1 team:</a:t>
            </a:r>
            <a:r>
              <a:rPr lang="en" sz="2400"/>
              <a:t>           </a:t>
            </a:r>
            <a:r>
              <a:rPr b="1" lang="en" sz="2400"/>
              <a:t>{</a:t>
            </a:r>
            <a:r>
              <a:rPr lang="en" sz="2400"/>
              <a:t>{A,B,C,D}</a:t>
            </a:r>
            <a:r>
              <a:rPr b="1" lang="en" sz="2400"/>
              <a:t>}</a:t>
            </a:r>
            <a:endParaRPr sz="2400"/>
          </a:p>
          <a:p>
            <a:pPr indent="0" lvl="0" marL="0" rtl="0" algn="l">
              <a:spcBef>
                <a:spcPts val="0"/>
              </a:spcBef>
              <a:spcAft>
                <a:spcPts val="0"/>
              </a:spcAft>
              <a:buNone/>
            </a:pPr>
            <a:r>
              <a:rPr b="1" lang="en" sz="2400"/>
              <a:t>in 2 teams:</a:t>
            </a:r>
            <a:r>
              <a:rPr lang="en" sz="2400"/>
              <a:t>	</a:t>
            </a:r>
            <a:r>
              <a:rPr b="1" lang="en" sz="2400"/>
              <a:t>{</a:t>
            </a:r>
            <a:r>
              <a:rPr lang="en" sz="2400"/>
              <a:t>{A,B,C},{D}</a:t>
            </a:r>
            <a:r>
              <a:rPr b="1" lang="en" sz="2400"/>
              <a:t>},   {</a:t>
            </a:r>
            <a:r>
              <a:rPr lang="en" sz="2400"/>
              <a:t>{A,B,D},{C}</a:t>
            </a:r>
            <a:r>
              <a:rPr b="1" lang="en" sz="2400"/>
              <a:t>}, </a:t>
            </a:r>
            <a:endParaRPr b="1" sz="2400"/>
          </a:p>
          <a:p>
            <a:pPr indent="457200" lvl="0" marL="1371600" rtl="0" algn="l">
              <a:spcBef>
                <a:spcPts val="0"/>
              </a:spcBef>
              <a:spcAft>
                <a:spcPts val="0"/>
              </a:spcAft>
              <a:buNone/>
            </a:pPr>
            <a:r>
              <a:rPr b="1" lang="en" sz="2400"/>
              <a:t>{</a:t>
            </a:r>
            <a:r>
              <a:rPr lang="en" sz="2400"/>
              <a:t>{A,C,D},{B}</a:t>
            </a:r>
            <a:r>
              <a:rPr b="1" lang="en" sz="2400"/>
              <a:t>},     {</a:t>
            </a:r>
            <a:r>
              <a:rPr lang="en" sz="2400"/>
              <a:t>{B,C,D},{A}</a:t>
            </a:r>
            <a:r>
              <a:rPr b="1" lang="en" sz="2400"/>
              <a:t>}, </a:t>
            </a:r>
            <a:endParaRPr b="1" sz="2400"/>
          </a:p>
          <a:p>
            <a:pPr indent="0" lvl="0" marL="1828800" rtl="0" algn="l">
              <a:spcBef>
                <a:spcPts val="0"/>
              </a:spcBef>
              <a:spcAft>
                <a:spcPts val="0"/>
              </a:spcAft>
              <a:buNone/>
            </a:pPr>
            <a:r>
              <a:rPr b="1" lang="en" sz="2400"/>
              <a:t>{</a:t>
            </a:r>
            <a:r>
              <a:rPr lang="en" sz="2400"/>
              <a:t>{A,B},{C,D}</a:t>
            </a:r>
            <a:r>
              <a:rPr b="1" lang="en" sz="2400"/>
              <a:t>},   {</a:t>
            </a:r>
            <a:r>
              <a:rPr lang="en" sz="2400"/>
              <a:t>{A,C},{B,D}</a:t>
            </a:r>
            <a:r>
              <a:rPr b="1" lang="en" sz="2400"/>
              <a:t>}, {</a:t>
            </a:r>
            <a:r>
              <a:rPr lang="en" sz="2400"/>
              <a:t>{A,D},{B,C}</a:t>
            </a:r>
            <a:r>
              <a:rPr b="1" lang="en" sz="2400"/>
              <a:t>}</a:t>
            </a:r>
            <a:endParaRPr b="1" sz="2400"/>
          </a:p>
          <a:p>
            <a:pPr indent="0" lvl="0" marL="0" rtl="0" algn="l">
              <a:spcBef>
                <a:spcPts val="0"/>
              </a:spcBef>
              <a:spcAft>
                <a:spcPts val="0"/>
              </a:spcAft>
              <a:buNone/>
            </a:pPr>
            <a:r>
              <a:rPr b="1" lang="en" sz="2400"/>
              <a:t>in 3 teams:</a:t>
            </a:r>
            <a:r>
              <a:rPr lang="en" sz="2400"/>
              <a:t> 	</a:t>
            </a:r>
            <a:r>
              <a:rPr b="1" lang="en" sz="2400"/>
              <a:t>{</a:t>
            </a:r>
            <a:r>
              <a:rPr lang="en" sz="2400"/>
              <a:t>{A,B},{C},{D}</a:t>
            </a:r>
            <a:r>
              <a:rPr b="1" lang="en" sz="2400"/>
              <a:t>}, {</a:t>
            </a:r>
            <a:r>
              <a:rPr lang="en" sz="2400"/>
              <a:t>{A,C},{B},{D}</a:t>
            </a:r>
            <a:r>
              <a:rPr b="1" lang="en" sz="2400"/>
              <a:t>}, </a:t>
            </a:r>
            <a:endParaRPr b="1" sz="2400"/>
          </a:p>
          <a:p>
            <a:pPr indent="457200" lvl="0" marL="1371600" rtl="0" algn="l">
              <a:spcBef>
                <a:spcPts val="0"/>
              </a:spcBef>
              <a:spcAft>
                <a:spcPts val="0"/>
              </a:spcAft>
              <a:buNone/>
            </a:pPr>
            <a:r>
              <a:rPr b="1" lang="en" sz="2400"/>
              <a:t>{</a:t>
            </a:r>
            <a:r>
              <a:rPr lang="en" sz="2400"/>
              <a:t>{A,D},{B},{C}</a:t>
            </a:r>
            <a:r>
              <a:rPr b="1" lang="en" sz="2400"/>
              <a:t>}, {</a:t>
            </a:r>
            <a:r>
              <a:rPr lang="en" sz="2400"/>
              <a:t>{B,C},{A},{D}</a:t>
            </a:r>
            <a:r>
              <a:rPr b="1" lang="en" sz="2400"/>
              <a:t>}, </a:t>
            </a:r>
            <a:endParaRPr b="1" sz="2400"/>
          </a:p>
          <a:p>
            <a:pPr indent="457200" lvl="0" marL="1371600" rtl="0" algn="l">
              <a:spcBef>
                <a:spcPts val="0"/>
              </a:spcBef>
              <a:spcAft>
                <a:spcPts val="0"/>
              </a:spcAft>
              <a:buNone/>
            </a:pPr>
            <a:r>
              <a:rPr b="1" lang="en" sz="2400"/>
              <a:t>{</a:t>
            </a:r>
            <a:r>
              <a:rPr lang="en" sz="2400"/>
              <a:t>{B,D},{A},{C}</a:t>
            </a:r>
            <a:r>
              <a:rPr b="1" lang="en" sz="2400"/>
              <a:t>},</a:t>
            </a:r>
            <a:r>
              <a:rPr b="1" lang="en" sz="2400">
                <a:solidFill>
                  <a:schemeClr val="dk1"/>
                </a:solidFill>
              </a:rPr>
              <a:t> {</a:t>
            </a:r>
            <a:r>
              <a:rPr lang="en" sz="2400">
                <a:solidFill>
                  <a:schemeClr val="dk1"/>
                </a:solidFill>
              </a:rPr>
              <a:t>{C,D},{A},{B}</a:t>
            </a:r>
            <a:r>
              <a:rPr b="1" lang="en" sz="2400">
                <a:solidFill>
                  <a:schemeClr val="dk1"/>
                </a:solidFill>
              </a:rPr>
              <a:t>}</a:t>
            </a:r>
            <a:endParaRPr sz="2400">
              <a:solidFill>
                <a:schemeClr val="dk1"/>
              </a:solidFill>
            </a:endParaRPr>
          </a:p>
          <a:p>
            <a:pPr indent="0" lvl="0" marL="0" rtl="0" algn="l">
              <a:spcBef>
                <a:spcPts val="0"/>
              </a:spcBef>
              <a:spcAft>
                <a:spcPts val="0"/>
              </a:spcAft>
              <a:buNone/>
            </a:pPr>
            <a:r>
              <a:rPr lang="en" sz="2400">
                <a:solidFill>
                  <a:schemeClr val="dk1"/>
                </a:solidFill>
              </a:rPr>
              <a:t>Possibilities = 1+7+6 = 14 ways</a:t>
            </a:r>
            <a:endParaRPr sz="2400">
              <a:solidFill>
                <a:schemeClr val="dk1"/>
              </a:solidFill>
            </a:endParaRPr>
          </a:p>
        </p:txBody>
      </p:sp>
      <p:sp>
        <p:nvSpPr>
          <p:cNvPr id="983" name="Google Shape;983;p15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15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9" name="Google Shape;989;p159"/>
          <p:cNvPicPr preferRelativeResize="0"/>
          <p:nvPr/>
        </p:nvPicPr>
        <p:blipFill>
          <a:blip r:embed="rId3">
            <a:alphaModFix/>
          </a:blip>
          <a:stretch>
            <a:fillRect/>
          </a:stretch>
        </p:blipFill>
        <p:spPr>
          <a:xfrm>
            <a:off x="169030" y="396255"/>
            <a:ext cx="8805928" cy="6333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sp>
        <p:nvSpPr>
          <p:cNvPr id="994" name="Google Shape;994;p160"/>
          <p:cNvSpPr txBox="1"/>
          <p:nvPr/>
        </p:nvSpPr>
        <p:spPr>
          <a:xfrm>
            <a:off x="270900" y="270900"/>
            <a:ext cx="8597400" cy="6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Indistinguishable Objects &amp; </a:t>
            </a:r>
            <a:endParaRPr b="1" sz="2600">
              <a:solidFill>
                <a:schemeClr val="dk1"/>
              </a:solidFill>
            </a:endParaRPr>
          </a:p>
          <a:p>
            <a:pPr indent="0" lvl="0" marL="0" rtl="0" algn="l">
              <a:spcBef>
                <a:spcPts val="0"/>
              </a:spcBef>
              <a:spcAft>
                <a:spcPts val="0"/>
              </a:spcAft>
              <a:buNone/>
            </a:pPr>
            <a:r>
              <a:rPr b="1" lang="en" sz="2600">
                <a:solidFill>
                  <a:schemeClr val="dk1"/>
                </a:solidFill>
              </a:rPr>
              <a:t>Indistinguishable Boxes:</a:t>
            </a:r>
            <a:endParaRPr b="1" sz="2600">
              <a:solidFill>
                <a:schemeClr val="dk1"/>
              </a:solidFill>
            </a:endParaRPr>
          </a:p>
          <a:p>
            <a:pPr indent="0" lvl="0" marL="0" rtl="0" algn="l">
              <a:spcBef>
                <a:spcPts val="0"/>
              </a:spcBef>
              <a:spcAft>
                <a:spcPts val="0"/>
              </a:spcAft>
              <a:buNone/>
            </a:pPr>
            <a:r>
              <a:rPr lang="en" sz="2600">
                <a:solidFill>
                  <a:schemeClr val="dk1"/>
                </a:solidFill>
              </a:rPr>
              <a:t>Eg: How many ways are there to pack 6 copies of the same book into 4 identical bundles (not more than 4 bundles)?</a:t>
            </a:r>
            <a:endParaRPr sz="2600">
              <a:solidFill>
                <a:schemeClr val="dk1"/>
              </a:solidFill>
            </a:endParaRPr>
          </a:p>
          <a:p>
            <a:pPr indent="0" lvl="0" marL="0" rtl="0" algn="l">
              <a:spcBef>
                <a:spcPts val="0"/>
              </a:spcBef>
              <a:spcAft>
                <a:spcPts val="0"/>
              </a:spcAft>
              <a:buNone/>
            </a:pPr>
            <a:r>
              <a:rPr lang="en" sz="2600">
                <a:solidFill>
                  <a:schemeClr val="dk1"/>
                </a:solidFill>
              </a:rPr>
              <a:t>6</a:t>
            </a:r>
            <a:endParaRPr sz="2600">
              <a:solidFill>
                <a:schemeClr val="dk1"/>
              </a:solidFill>
            </a:endParaRPr>
          </a:p>
          <a:p>
            <a:pPr indent="0" lvl="0" marL="0" rtl="0" algn="l">
              <a:spcBef>
                <a:spcPts val="0"/>
              </a:spcBef>
              <a:spcAft>
                <a:spcPts val="0"/>
              </a:spcAft>
              <a:buNone/>
            </a:pPr>
            <a:r>
              <a:rPr lang="en" sz="2600">
                <a:solidFill>
                  <a:schemeClr val="dk1"/>
                </a:solidFill>
              </a:rPr>
              <a:t>5,1</a:t>
            </a:r>
            <a:endParaRPr sz="2600">
              <a:solidFill>
                <a:schemeClr val="dk1"/>
              </a:solidFill>
            </a:endParaRPr>
          </a:p>
          <a:p>
            <a:pPr indent="0" lvl="0" marL="0" rtl="0" algn="l">
              <a:spcBef>
                <a:spcPts val="0"/>
              </a:spcBef>
              <a:spcAft>
                <a:spcPts val="0"/>
              </a:spcAft>
              <a:buNone/>
            </a:pPr>
            <a:r>
              <a:rPr lang="en" sz="2600">
                <a:solidFill>
                  <a:schemeClr val="dk1"/>
                </a:solidFill>
              </a:rPr>
              <a:t>4,2</a:t>
            </a:r>
            <a:endParaRPr sz="2600">
              <a:solidFill>
                <a:schemeClr val="dk1"/>
              </a:solidFill>
            </a:endParaRPr>
          </a:p>
          <a:p>
            <a:pPr indent="0" lvl="0" marL="0" rtl="0" algn="l">
              <a:spcBef>
                <a:spcPts val="0"/>
              </a:spcBef>
              <a:spcAft>
                <a:spcPts val="0"/>
              </a:spcAft>
              <a:buNone/>
            </a:pPr>
            <a:r>
              <a:rPr lang="en" sz="2600">
                <a:solidFill>
                  <a:schemeClr val="dk1"/>
                </a:solidFill>
              </a:rPr>
              <a:t>4,1,1</a:t>
            </a:r>
            <a:endParaRPr sz="2600">
              <a:solidFill>
                <a:schemeClr val="dk1"/>
              </a:solidFill>
            </a:endParaRPr>
          </a:p>
          <a:p>
            <a:pPr indent="0" lvl="0" marL="0" rtl="0" algn="l">
              <a:spcBef>
                <a:spcPts val="0"/>
              </a:spcBef>
              <a:spcAft>
                <a:spcPts val="0"/>
              </a:spcAft>
              <a:buNone/>
            </a:pPr>
            <a:r>
              <a:rPr lang="en" sz="2600">
                <a:solidFill>
                  <a:schemeClr val="dk1"/>
                </a:solidFill>
              </a:rPr>
              <a:t>3,3</a:t>
            </a:r>
            <a:endParaRPr sz="2600">
              <a:solidFill>
                <a:schemeClr val="dk1"/>
              </a:solidFill>
            </a:endParaRPr>
          </a:p>
          <a:p>
            <a:pPr indent="0" lvl="0" marL="0" rtl="0" algn="l">
              <a:spcBef>
                <a:spcPts val="0"/>
              </a:spcBef>
              <a:spcAft>
                <a:spcPts val="0"/>
              </a:spcAft>
              <a:buNone/>
            </a:pPr>
            <a:r>
              <a:rPr lang="en" sz="2600">
                <a:solidFill>
                  <a:schemeClr val="dk1"/>
                </a:solidFill>
              </a:rPr>
              <a:t>3,2,1</a:t>
            </a:r>
            <a:endParaRPr sz="2600">
              <a:solidFill>
                <a:schemeClr val="dk1"/>
              </a:solidFill>
            </a:endParaRPr>
          </a:p>
          <a:p>
            <a:pPr indent="0" lvl="0" marL="0" rtl="0" algn="l">
              <a:spcBef>
                <a:spcPts val="0"/>
              </a:spcBef>
              <a:spcAft>
                <a:spcPts val="0"/>
              </a:spcAft>
              <a:buNone/>
            </a:pPr>
            <a:r>
              <a:rPr lang="en" sz="2600">
                <a:solidFill>
                  <a:schemeClr val="dk1"/>
                </a:solidFill>
              </a:rPr>
              <a:t>3,1,1,1</a:t>
            </a:r>
            <a:endParaRPr sz="2600">
              <a:solidFill>
                <a:schemeClr val="dk1"/>
              </a:solidFill>
            </a:endParaRPr>
          </a:p>
          <a:p>
            <a:pPr indent="0" lvl="0" marL="0" rtl="0" algn="l">
              <a:spcBef>
                <a:spcPts val="0"/>
              </a:spcBef>
              <a:spcAft>
                <a:spcPts val="0"/>
              </a:spcAft>
              <a:buNone/>
            </a:pPr>
            <a:r>
              <a:rPr lang="en" sz="2600">
                <a:solidFill>
                  <a:schemeClr val="dk1"/>
                </a:solidFill>
              </a:rPr>
              <a:t>2,2,2</a:t>
            </a:r>
            <a:endParaRPr sz="2600">
              <a:solidFill>
                <a:schemeClr val="dk1"/>
              </a:solidFill>
            </a:endParaRPr>
          </a:p>
          <a:p>
            <a:pPr indent="0" lvl="0" marL="0" rtl="0" algn="l">
              <a:spcBef>
                <a:spcPts val="0"/>
              </a:spcBef>
              <a:spcAft>
                <a:spcPts val="0"/>
              </a:spcAft>
              <a:buNone/>
            </a:pPr>
            <a:r>
              <a:rPr lang="en" sz="2600">
                <a:solidFill>
                  <a:schemeClr val="dk1"/>
                </a:solidFill>
              </a:rPr>
              <a:t>2,2,1,1</a:t>
            </a:r>
            <a:endParaRPr sz="2600">
              <a:solidFill>
                <a:schemeClr val="dk1"/>
              </a:solidFill>
            </a:endParaRPr>
          </a:p>
          <a:p>
            <a:pPr indent="0" lvl="0" marL="0" rtl="0" algn="l">
              <a:spcBef>
                <a:spcPts val="0"/>
              </a:spcBef>
              <a:spcAft>
                <a:spcPts val="0"/>
              </a:spcAft>
              <a:buNone/>
            </a:pPr>
            <a:r>
              <a:rPr b="1" lang="en" sz="2600">
                <a:solidFill>
                  <a:schemeClr val="dk1"/>
                </a:solidFill>
              </a:rPr>
              <a:t>= 9 ways</a:t>
            </a:r>
            <a:endParaRPr b="1" sz="2600">
              <a:solidFill>
                <a:schemeClr val="dk1"/>
              </a:solidFill>
            </a:endParaRPr>
          </a:p>
        </p:txBody>
      </p:sp>
      <p:sp>
        <p:nvSpPr>
          <p:cNvPr id="995" name="Google Shape;995;p16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16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rPr>
              <a:t>n Indistinguishable Objects &amp; </a:t>
            </a:r>
            <a:endParaRPr b="1" sz="2800">
              <a:solidFill>
                <a:schemeClr val="dk1"/>
              </a:solidFill>
            </a:endParaRPr>
          </a:p>
          <a:p>
            <a:pPr indent="0" lvl="0" marL="0" rtl="0" algn="l">
              <a:spcBef>
                <a:spcPts val="0"/>
              </a:spcBef>
              <a:spcAft>
                <a:spcPts val="0"/>
              </a:spcAft>
              <a:buNone/>
            </a:pPr>
            <a:r>
              <a:rPr b="1" lang="en" sz="2800">
                <a:solidFill>
                  <a:schemeClr val="dk1"/>
                </a:solidFill>
              </a:rPr>
              <a:t>r Indistinguishable Boxes:</a:t>
            </a:r>
            <a:endParaRPr b="1" sz="2800">
              <a:solidFill>
                <a:schemeClr val="dk1"/>
              </a:solidFill>
            </a:endParaRPr>
          </a:p>
          <a:p>
            <a:pPr indent="0" lvl="0" marL="0" rtl="0" algn="l">
              <a:spcBef>
                <a:spcPts val="0"/>
              </a:spcBef>
              <a:spcAft>
                <a:spcPts val="0"/>
              </a:spcAft>
              <a:buNone/>
            </a:pPr>
            <a:r>
              <a:rPr b="1" lang="en" sz="2800">
                <a:solidFill>
                  <a:schemeClr val="dk1"/>
                </a:solidFill>
              </a:rPr>
              <a:t>n</a:t>
            </a:r>
            <a:r>
              <a:rPr lang="en" sz="2800">
                <a:solidFill>
                  <a:schemeClr val="dk1"/>
                </a:solidFill>
              </a:rPr>
              <a:t> as the sum of at most </a:t>
            </a:r>
            <a:r>
              <a:rPr b="1" lang="en" sz="2800">
                <a:solidFill>
                  <a:schemeClr val="dk1"/>
                </a:solidFill>
              </a:rPr>
              <a:t>r</a:t>
            </a:r>
            <a:r>
              <a:rPr lang="en" sz="2800">
                <a:solidFill>
                  <a:schemeClr val="dk1"/>
                </a:solidFill>
              </a:rPr>
              <a:t> positive integers in non-decreasing order.</a:t>
            </a:r>
            <a:endParaRPr sz="28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800">
                <a:solidFill>
                  <a:schemeClr val="dk1"/>
                </a:solidFill>
              </a:rPr>
              <a:t>a</a:t>
            </a:r>
            <a:r>
              <a:rPr baseline="-25000" lang="en" sz="2800">
                <a:solidFill>
                  <a:schemeClr val="dk1"/>
                </a:solidFill>
              </a:rPr>
              <a:t>1</a:t>
            </a:r>
            <a:r>
              <a:rPr lang="en" sz="2800">
                <a:solidFill>
                  <a:schemeClr val="dk1"/>
                </a:solidFill>
              </a:rPr>
              <a:t>+a</a:t>
            </a:r>
            <a:r>
              <a:rPr baseline="-25000" lang="en" sz="2800">
                <a:solidFill>
                  <a:schemeClr val="dk1"/>
                </a:solidFill>
              </a:rPr>
              <a:t>2</a:t>
            </a:r>
            <a:r>
              <a:rPr lang="en" sz="2800">
                <a:solidFill>
                  <a:schemeClr val="dk1"/>
                </a:solidFill>
              </a:rPr>
              <a:t>+ … +a</a:t>
            </a:r>
            <a:r>
              <a:rPr baseline="-25000" lang="en" sz="2800">
                <a:solidFill>
                  <a:schemeClr val="dk1"/>
                </a:solidFill>
              </a:rPr>
              <a:t>j</a:t>
            </a:r>
            <a:r>
              <a:rPr lang="en" sz="2800">
                <a:solidFill>
                  <a:schemeClr val="dk1"/>
                </a:solidFill>
              </a:rPr>
              <a:t> = n</a:t>
            </a:r>
            <a:endParaRPr sz="2800">
              <a:solidFill>
                <a:schemeClr val="dk1"/>
              </a:solidFill>
            </a:endParaRPr>
          </a:p>
          <a:p>
            <a:pPr indent="0" lvl="0" marL="0" rtl="0" algn="l">
              <a:spcBef>
                <a:spcPts val="0"/>
              </a:spcBef>
              <a:spcAft>
                <a:spcPts val="0"/>
              </a:spcAft>
              <a:buNone/>
            </a:pPr>
            <a:r>
              <a:rPr lang="en" sz="2800">
                <a:solidFill>
                  <a:schemeClr val="dk1"/>
                </a:solidFill>
              </a:rPr>
              <a:t>0 &lt; a</a:t>
            </a:r>
            <a:r>
              <a:rPr baseline="-25000" lang="en" sz="2800">
                <a:solidFill>
                  <a:schemeClr val="dk1"/>
                </a:solidFill>
              </a:rPr>
              <a:t>1</a:t>
            </a:r>
            <a:r>
              <a:rPr lang="en" sz="2800">
                <a:solidFill>
                  <a:schemeClr val="dk1"/>
                </a:solidFill>
              </a:rPr>
              <a:t> ≤ a</a:t>
            </a:r>
            <a:r>
              <a:rPr baseline="-25000" lang="en" sz="2800">
                <a:solidFill>
                  <a:schemeClr val="dk1"/>
                </a:solidFill>
              </a:rPr>
              <a:t>2</a:t>
            </a:r>
            <a:r>
              <a:rPr lang="en" sz="2800">
                <a:solidFill>
                  <a:schemeClr val="dk1"/>
                </a:solidFill>
              </a:rPr>
              <a:t> ≤ … ≤ a</a:t>
            </a:r>
            <a:r>
              <a:rPr baseline="-25000" lang="en" sz="2800">
                <a:solidFill>
                  <a:schemeClr val="dk1"/>
                </a:solidFill>
              </a:rPr>
              <a:t>j</a:t>
            </a:r>
            <a:r>
              <a:rPr lang="en" sz="2800">
                <a:solidFill>
                  <a:schemeClr val="dk1"/>
                </a:solidFill>
              </a:rPr>
              <a:t>, and j ≤ r</a:t>
            </a:r>
            <a:endParaRPr sz="2800">
              <a:solidFill>
                <a:schemeClr val="dk1"/>
              </a:solidFill>
            </a:endParaRPr>
          </a:p>
          <a:p>
            <a:pPr indent="0" lvl="0" marL="0" rtl="0" algn="l">
              <a:spcBef>
                <a:spcPts val="0"/>
              </a:spcBef>
              <a:spcAft>
                <a:spcPts val="0"/>
              </a:spcAft>
              <a:buNone/>
            </a:pPr>
            <a:r>
              <a:rPr lang="en" sz="2800">
                <a:solidFill>
                  <a:schemeClr val="dk1"/>
                </a:solidFill>
              </a:rPr>
              <a:t>a</a:t>
            </a:r>
            <a:r>
              <a:rPr baseline="-25000" lang="en" sz="2800">
                <a:solidFill>
                  <a:schemeClr val="dk1"/>
                </a:solidFill>
              </a:rPr>
              <a:t>1</a:t>
            </a:r>
            <a:r>
              <a:rPr lang="en" sz="2800">
                <a:solidFill>
                  <a:schemeClr val="dk1"/>
                </a:solidFill>
              </a:rPr>
              <a:t>,a</a:t>
            </a:r>
            <a:r>
              <a:rPr baseline="-25000" lang="en" sz="2800">
                <a:solidFill>
                  <a:schemeClr val="dk1"/>
                </a:solidFill>
              </a:rPr>
              <a:t>2</a:t>
            </a:r>
            <a:r>
              <a:rPr lang="en" sz="2800">
                <a:solidFill>
                  <a:schemeClr val="dk1"/>
                </a:solidFill>
              </a:rPr>
              <a:t>, … , a</a:t>
            </a:r>
            <a:r>
              <a:rPr baseline="-25000" lang="en" sz="2800">
                <a:solidFill>
                  <a:schemeClr val="dk1"/>
                </a:solidFill>
              </a:rPr>
              <a:t>j </a:t>
            </a:r>
            <a:r>
              <a:rPr lang="en" sz="2800">
                <a:solidFill>
                  <a:schemeClr val="dk1"/>
                </a:solidFill>
              </a:rPr>
              <a:t> is a partition of </a:t>
            </a:r>
            <a:r>
              <a:rPr b="1" lang="en" sz="2800">
                <a:solidFill>
                  <a:schemeClr val="dk1"/>
                </a:solidFill>
              </a:rPr>
              <a:t>n</a:t>
            </a:r>
            <a:r>
              <a:rPr lang="en" sz="2800">
                <a:solidFill>
                  <a:schemeClr val="dk1"/>
                </a:solidFill>
              </a:rPr>
              <a:t> into </a:t>
            </a:r>
            <a:r>
              <a:rPr b="1" lang="en" sz="2800">
                <a:solidFill>
                  <a:schemeClr val="dk1"/>
                </a:solidFill>
              </a:rPr>
              <a:t>j</a:t>
            </a:r>
            <a:r>
              <a:rPr lang="en" sz="2800">
                <a:solidFill>
                  <a:schemeClr val="dk1"/>
                </a:solidFill>
              </a:rPr>
              <a:t> positive ints.</a:t>
            </a:r>
            <a:endParaRPr sz="28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There are </a:t>
            </a:r>
            <a:r>
              <a:rPr b="1" lang="en" sz="2600">
                <a:solidFill>
                  <a:schemeClr val="dk1"/>
                </a:solidFill>
              </a:rPr>
              <a:t>P</a:t>
            </a:r>
            <a:r>
              <a:rPr b="1" baseline="-25000" lang="en" sz="2600">
                <a:solidFill>
                  <a:schemeClr val="dk1"/>
                </a:solidFill>
              </a:rPr>
              <a:t>r</a:t>
            </a:r>
            <a:r>
              <a:rPr b="1" lang="en" sz="2600">
                <a:solidFill>
                  <a:schemeClr val="dk1"/>
                </a:solidFill>
              </a:rPr>
              <a:t>(n)</a:t>
            </a:r>
            <a:r>
              <a:rPr lang="en" sz="2600">
                <a:solidFill>
                  <a:schemeClr val="dk1"/>
                </a:solidFill>
              </a:rPr>
              <a:t> ways to distribute </a:t>
            </a:r>
            <a:r>
              <a:rPr b="1" lang="en" sz="2600">
                <a:solidFill>
                  <a:schemeClr val="dk1"/>
                </a:solidFill>
              </a:rPr>
              <a:t>n</a:t>
            </a:r>
            <a:r>
              <a:rPr lang="en" sz="2600">
                <a:solidFill>
                  <a:schemeClr val="dk1"/>
                </a:solidFill>
              </a:rPr>
              <a:t> indistinguishable objects into </a:t>
            </a:r>
            <a:r>
              <a:rPr b="1" lang="en" sz="2600">
                <a:solidFill>
                  <a:schemeClr val="dk1"/>
                </a:solidFill>
              </a:rPr>
              <a:t>r</a:t>
            </a:r>
            <a:r>
              <a:rPr lang="en" sz="2600">
                <a:solidFill>
                  <a:schemeClr val="dk1"/>
                </a:solidFill>
              </a:rPr>
              <a:t> indistinguishable boxes. No simple closed formula exists for this number.</a:t>
            </a:r>
            <a:endParaRPr sz="2600">
              <a:solidFill>
                <a:schemeClr val="dk1"/>
              </a:solidFill>
            </a:endParaRPr>
          </a:p>
        </p:txBody>
      </p:sp>
      <p:sp>
        <p:nvSpPr>
          <p:cNvPr id="1001" name="Google Shape;1001;p16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16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600">
                <a:solidFill>
                  <a:schemeClr val="dk1"/>
                </a:solidFill>
              </a:rPr>
              <a:t>Eg:</a:t>
            </a:r>
            <a:r>
              <a:rPr lang="en" sz="2600">
                <a:solidFill>
                  <a:schemeClr val="dk1"/>
                </a:solidFill>
              </a:rPr>
              <a:t> </a:t>
            </a:r>
            <a:r>
              <a:rPr lang="en" sz="2600"/>
              <a:t>In a batch of 12 students, three of them will be awarded “A” grade, four of them “B” grade and the rest “C” grade. In how many ways the grades can be awarded for the 12 students? </a:t>
            </a:r>
            <a:r>
              <a:rPr b="1" lang="en" sz="2600">
                <a:solidFill>
                  <a:schemeClr val="dk1"/>
                </a:solidFill>
              </a:rPr>
              <a:t>[2015 April] </a:t>
            </a:r>
            <a:endParaRPr sz="2600"/>
          </a:p>
          <a:p>
            <a:pPr indent="0" lvl="0" marL="0" marR="0" rtl="0" algn="l">
              <a:lnSpc>
                <a:spcPct val="100000"/>
              </a:lnSpc>
              <a:spcBef>
                <a:spcPts val="0"/>
              </a:spcBef>
              <a:spcAft>
                <a:spcPts val="0"/>
              </a:spcAft>
              <a:buNone/>
            </a:pPr>
            <a:r>
              <a:t/>
            </a:r>
            <a:endParaRPr sz="2600"/>
          </a:p>
          <a:p>
            <a:pPr indent="0" lvl="0" marL="0" marR="0" rtl="0" algn="l">
              <a:lnSpc>
                <a:spcPct val="100000"/>
              </a:lnSpc>
              <a:spcBef>
                <a:spcPts val="0"/>
              </a:spcBef>
              <a:spcAft>
                <a:spcPts val="0"/>
              </a:spcAft>
              <a:buNone/>
            </a:pPr>
            <a:r>
              <a:t/>
            </a:r>
            <a:endParaRPr sz="2600"/>
          </a:p>
          <a:p>
            <a:pPr indent="0" lvl="0" marL="0" rtl="0" algn="l">
              <a:spcBef>
                <a:spcPts val="0"/>
              </a:spcBef>
              <a:spcAft>
                <a:spcPts val="0"/>
              </a:spcAft>
              <a:buNone/>
            </a:pPr>
            <a:r>
              <a:rPr b="1" lang="en" sz="2600">
                <a:solidFill>
                  <a:schemeClr val="dk1"/>
                </a:solidFill>
              </a:rPr>
              <a:t>Eg:</a:t>
            </a:r>
            <a:r>
              <a:rPr lang="en" sz="2600">
                <a:solidFill>
                  <a:schemeClr val="dk1"/>
                </a:solidFill>
              </a:rPr>
              <a:t> </a:t>
            </a:r>
            <a:r>
              <a:rPr lang="en" sz="2600">
                <a:solidFill>
                  <a:schemeClr val="dk1"/>
                </a:solidFill>
              </a:rPr>
              <a:t>How many positive integers below ten thousand are there in which the sum of the digits adds up to 12? </a:t>
            </a:r>
            <a:r>
              <a:rPr b="1" lang="en" sz="2600">
                <a:solidFill>
                  <a:schemeClr val="dk1"/>
                </a:solidFill>
              </a:rPr>
              <a:t>[2015 April]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marR="0" rtl="0" algn="l">
              <a:lnSpc>
                <a:spcPct val="100000"/>
              </a:lnSpc>
              <a:spcBef>
                <a:spcPts val="0"/>
              </a:spcBef>
              <a:spcAft>
                <a:spcPts val="0"/>
              </a:spcAft>
              <a:buNone/>
            </a:pPr>
            <a:r>
              <a:t/>
            </a:r>
            <a:endParaRPr b="1" sz="2600"/>
          </a:p>
          <a:p>
            <a:pPr indent="0" lvl="0" marL="0" marR="0" rtl="0" algn="l">
              <a:lnSpc>
                <a:spcPct val="100000"/>
              </a:lnSpc>
              <a:spcBef>
                <a:spcPts val="0"/>
              </a:spcBef>
              <a:spcAft>
                <a:spcPts val="0"/>
              </a:spcAft>
              <a:buNone/>
            </a:pPr>
            <a:r>
              <a:t/>
            </a:r>
            <a:endParaRPr sz="2600"/>
          </a:p>
        </p:txBody>
      </p:sp>
      <p:sp>
        <p:nvSpPr>
          <p:cNvPr id="1007" name="Google Shape;1007;p16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163"/>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chemeClr val="dk1"/>
                </a:solidFill>
              </a:rPr>
              <a:t>Eg:</a:t>
            </a:r>
            <a:r>
              <a:rPr lang="en" sz="2600">
                <a:solidFill>
                  <a:schemeClr val="dk1"/>
                </a:solidFill>
              </a:rPr>
              <a:t> In a batch of 12 students, three of them will be awarded “A” grade, four of them “B” grade and the rest “C” grade. In how many ways the grades can be awarded for the 12 students? </a:t>
            </a:r>
            <a:r>
              <a:rPr b="1" lang="en" sz="2600">
                <a:solidFill>
                  <a:schemeClr val="dk1"/>
                </a:solidFill>
              </a:rPr>
              <a:t>[2015 April] </a:t>
            </a:r>
            <a:endParaRPr sz="2600"/>
          </a:p>
          <a:p>
            <a:pPr indent="0" lvl="0" marL="0" marR="0" rtl="0" algn="l">
              <a:lnSpc>
                <a:spcPct val="100000"/>
              </a:lnSpc>
              <a:spcBef>
                <a:spcPts val="0"/>
              </a:spcBef>
              <a:spcAft>
                <a:spcPts val="0"/>
              </a:spcAft>
              <a:buNone/>
            </a:pPr>
            <a:r>
              <a:t/>
            </a:r>
            <a:endParaRPr sz="2600"/>
          </a:p>
          <a:p>
            <a:pPr indent="0" lvl="0" marL="0" marR="0" rtl="0" algn="l">
              <a:lnSpc>
                <a:spcPct val="100000"/>
              </a:lnSpc>
              <a:spcBef>
                <a:spcPts val="0"/>
              </a:spcBef>
              <a:spcAft>
                <a:spcPts val="0"/>
              </a:spcAft>
              <a:buNone/>
            </a:pPr>
            <a:r>
              <a:rPr b="1" lang="en" sz="2600"/>
              <a:t>Solution 1:</a:t>
            </a:r>
            <a:r>
              <a:rPr lang="en" sz="2600"/>
              <a:t> It’s a case of labelled objects into labelled boxes.</a:t>
            </a:r>
            <a:endParaRPr sz="2600"/>
          </a:p>
          <a:p>
            <a:pPr indent="0" lvl="0" marL="0" rtl="0" algn="l">
              <a:spcBef>
                <a:spcPts val="0"/>
              </a:spcBef>
              <a:spcAft>
                <a:spcPts val="0"/>
              </a:spcAft>
              <a:buNone/>
            </a:pPr>
            <a:r>
              <a:rPr lang="en" sz="2600"/>
              <a:t>12! / (3! * 4! * 5!)</a:t>
            </a:r>
            <a:endParaRPr sz="2600"/>
          </a:p>
          <a:p>
            <a:pPr indent="0" lvl="0" marL="0" rtl="0" algn="l">
              <a:spcBef>
                <a:spcPts val="0"/>
              </a:spcBef>
              <a:spcAft>
                <a:spcPts val="0"/>
              </a:spcAft>
              <a:buNone/>
            </a:pPr>
            <a:r>
              <a:rPr lang="en" sz="2600"/>
              <a:t>= 27720 ways</a:t>
            </a:r>
            <a:endParaRPr sz="2600"/>
          </a:p>
          <a:p>
            <a:pPr indent="0" lvl="0" marL="0" marR="0" rtl="0" algn="l">
              <a:lnSpc>
                <a:spcPct val="100000"/>
              </a:lnSpc>
              <a:spcBef>
                <a:spcPts val="0"/>
              </a:spcBef>
              <a:spcAft>
                <a:spcPts val="0"/>
              </a:spcAft>
              <a:buNone/>
            </a:pPr>
            <a:r>
              <a:t/>
            </a:r>
            <a:endParaRPr sz="2600"/>
          </a:p>
          <a:p>
            <a:pPr indent="0" lvl="0" marL="0" rtl="0" algn="l">
              <a:spcBef>
                <a:spcPts val="0"/>
              </a:spcBef>
              <a:spcAft>
                <a:spcPts val="0"/>
              </a:spcAft>
              <a:buNone/>
            </a:pPr>
            <a:r>
              <a:rPr b="1" lang="en" sz="2600">
                <a:solidFill>
                  <a:schemeClr val="dk1"/>
                </a:solidFill>
              </a:rPr>
              <a:t>Solution 2:</a:t>
            </a:r>
            <a:r>
              <a:rPr lang="en" sz="2600">
                <a:solidFill>
                  <a:schemeClr val="dk1"/>
                </a:solidFill>
              </a:rPr>
              <a:t> Permutation with some indistinguishable objects</a:t>
            </a:r>
            <a:endParaRPr sz="2600">
              <a:solidFill>
                <a:schemeClr val="dk1"/>
              </a:solidFill>
            </a:endParaRPr>
          </a:p>
          <a:p>
            <a:pPr indent="0" lvl="0" marL="0" marR="0" rtl="0" algn="l">
              <a:lnSpc>
                <a:spcPct val="100000"/>
              </a:lnSpc>
              <a:spcBef>
                <a:spcPts val="0"/>
              </a:spcBef>
              <a:spcAft>
                <a:spcPts val="0"/>
              </a:spcAft>
              <a:buNone/>
            </a:pPr>
            <a:r>
              <a:rPr lang="en" sz="2600"/>
              <a:t>C(12, 3) * C(9, 4) * C(5, 5)</a:t>
            </a:r>
            <a:endParaRPr sz="2600"/>
          </a:p>
          <a:p>
            <a:pPr indent="0" lvl="0" marL="0" marR="0" rtl="0" algn="l">
              <a:lnSpc>
                <a:spcPct val="100000"/>
              </a:lnSpc>
              <a:spcBef>
                <a:spcPts val="0"/>
              </a:spcBef>
              <a:spcAft>
                <a:spcPts val="0"/>
              </a:spcAft>
              <a:buNone/>
            </a:pPr>
            <a:r>
              <a:rPr lang="en" sz="2600"/>
              <a:t>= 220 * 126 * 1</a:t>
            </a:r>
            <a:endParaRPr sz="2600"/>
          </a:p>
          <a:p>
            <a:pPr indent="0" lvl="0" marL="0" marR="0" rtl="0" algn="l">
              <a:lnSpc>
                <a:spcPct val="100000"/>
              </a:lnSpc>
              <a:spcBef>
                <a:spcPts val="0"/>
              </a:spcBef>
              <a:spcAft>
                <a:spcPts val="0"/>
              </a:spcAft>
              <a:buNone/>
            </a:pPr>
            <a:r>
              <a:rPr lang="en" sz="2600"/>
              <a:t>= 27720 ways</a:t>
            </a:r>
            <a:endParaRPr sz="2600"/>
          </a:p>
        </p:txBody>
      </p:sp>
      <p:sp>
        <p:nvSpPr>
          <p:cNvPr id="1013" name="Google Shape;1013;p16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16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chemeClr val="dk1"/>
                </a:solidFill>
              </a:rPr>
              <a:t>Eg:</a:t>
            </a:r>
            <a:r>
              <a:rPr lang="en" sz="2600">
                <a:solidFill>
                  <a:schemeClr val="dk1"/>
                </a:solidFill>
              </a:rPr>
              <a:t> How many positive integers below ten thousand are there in which the sum of the digits adds up to 12? </a:t>
            </a:r>
            <a:r>
              <a:rPr b="1" lang="en" sz="2600">
                <a:solidFill>
                  <a:schemeClr val="dk1"/>
                </a:solidFill>
              </a:rPr>
              <a:t>[2015 April] </a:t>
            </a:r>
            <a:endParaRPr sz="2600">
              <a:solidFill>
                <a:schemeClr val="dk1"/>
              </a:solidFill>
            </a:endParaRPr>
          </a:p>
          <a:p>
            <a:pPr indent="0" lvl="0" marL="0" marR="0" rtl="0" algn="l">
              <a:lnSpc>
                <a:spcPct val="100000"/>
              </a:lnSpc>
              <a:spcBef>
                <a:spcPts val="0"/>
              </a:spcBef>
              <a:spcAft>
                <a:spcPts val="0"/>
              </a:spcAft>
              <a:buNone/>
            </a:pPr>
            <a:r>
              <a:t/>
            </a:r>
            <a:endParaRPr sz="2600"/>
          </a:p>
          <a:p>
            <a:pPr indent="0" lvl="0" marL="0" marR="0" rtl="0" algn="l">
              <a:lnSpc>
                <a:spcPct val="100000"/>
              </a:lnSpc>
              <a:spcBef>
                <a:spcPts val="0"/>
              </a:spcBef>
              <a:spcAft>
                <a:spcPts val="0"/>
              </a:spcAft>
              <a:buNone/>
            </a:pPr>
            <a:r>
              <a:rPr b="1" lang="en" sz="2600"/>
              <a:t>Solution:</a:t>
            </a:r>
            <a:r>
              <a:rPr lang="en" sz="2600"/>
              <a:t> 4 digit numbers.</a:t>
            </a:r>
            <a:endParaRPr sz="2600"/>
          </a:p>
          <a:p>
            <a:pPr indent="0" lvl="0" marL="0" marR="0" rtl="0" algn="l">
              <a:lnSpc>
                <a:spcPct val="150000"/>
              </a:lnSpc>
              <a:spcBef>
                <a:spcPts val="0"/>
              </a:spcBef>
              <a:spcAft>
                <a:spcPts val="0"/>
              </a:spcAft>
              <a:buNone/>
            </a:pPr>
            <a:r>
              <a:rPr lang="en" sz="2600"/>
              <a:t>x</a:t>
            </a:r>
            <a:r>
              <a:rPr baseline="-25000" lang="en" sz="2600"/>
              <a:t>1</a:t>
            </a:r>
            <a:r>
              <a:rPr lang="en" sz="2600"/>
              <a:t> + x</a:t>
            </a:r>
            <a:r>
              <a:rPr baseline="-25000" lang="en" sz="2600"/>
              <a:t>2</a:t>
            </a:r>
            <a:r>
              <a:rPr lang="en" sz="2600"/>
              <a:t> + x</a:t>
            </a:r>
            <a:r>
              <a:rPr baseline="-25000" lang="en" sz="2600"/>
              <a:t>3</a:t>
            </a:r>
            <a:r>
              <a:rPr lang="en" sz="2600"/>
              <a:t> + x</a:t>
            </a:r>
            <a:r>
              <a:rPr baseline="-25000" lang="en" sz="2600"/>
              <a:t>4</a:t>
            </a:r>
            <a:r>
              <a:rPr lang="en" sz="2600"/>
              <a:t> = 12, where x</a:t>
            </a:r>
            <a:r>
              <a:rPr baseline="-25000" lang="en" sz="2600"/>
              <a:t>i</a:t>
            </a:r>
            <a:r>
              <a:rPr lang="en" sz="2600"/>
              <a:t> ≤ 9 for i = 1, 2, 3, 4.</a:t>
            </a:r>
            <a:endParaRPr sz="2600"/>
          </a:p>
          <a:p>
            <a:pPr indent="0" lvl="0" marL="0" marR="0" rtl="0" algn="l">
              <a:lnSpc>
                <a:spcPct val="100000"/>
              </a:lnSpc>
              <a:spcBef>
                <a:spcPts val="0"/>
              </a:spcBef>
              <a:spcAft>
                <a:spcPts val="0"/>
              </a:spcAft>
              <a:buNone/>
            </a:pPr>
            <a:r>
              <a:rPr lang="en" sz="2600"/>
              <a:t>C(4 – 1 + 12, 12) = C(15, 12) solutions without the condition of x</a:t>
            </a:r>
            <a:r>
              <a:rPr baseline="-25000" lang="en" sz="2600"/>
              <a:t>i</a:t>
            </a:r>
            <a:r>
              <a:rPr lang="en" sz="2600"/>
              <a:t> </a:t>
            </a:r>
            <a:r>
              <a:rPr lang="en" sz="2600">
                <a:solidFill>
                  <a:schemeClr val="dk1"/>
                </a:solidFill>
              </a:rPr>
              <a:t>≤</a:t>
            </a:r>
            <a:r>
              <a:rPr lang="en" sz="2600"/>
              <a:t> 9.</a:t>
            </a:r>
            <a:endParaRPr sz="2600"/>
          </a:p>
          <a:p>
            <a:pPr indent="0" lvl="0" marL="0" marR="0" rtl="0" algn="l">
              <a:lnSpc>
                <a:spcPct val="100000"/>
              </a:lnSpc>
              <a:spcBef>
                <a:spcPts val="0"/>
              </a:spcBef>
              <a:spcAft>
                <a:spcPts val="0"/>
              </a:spcAft>
              <a:buNone/>
            </a:pPr>
            <a:r>
              <a:t/>
            </a:r>
            <a:endParaRPr sz="2600"/>
          </a:p>
          <a:p>
            <a:pPr indent="0" lvl="0" marL="0" marR="0" rtl="0" algn="l">
              <a:lnSpc>
                <a:spcPct val="100000"/>
              </a:lnSpc>
              <a:spcBef>
                <a:spcPts val="0"/>
              </a:spcBef>
              <a:spcAft>
                <a:spcPts val="0"/>
              </a:spcAft>
              <a:buNone/>
            </a:pPr>
            <a:r>
              <a:rPr lang="en" sz="2600"/>
              <a:t>Negate the cases where an x</a:t>
            </a:r>
            <a:r>
              <a:rPr baseline="-25000" lang="en" sz="2600"/>
              <a:t>i</a:t>
            </a:r>
            <a:r>
              <a:rPr lang="en" sz="2600"/>
              <a:t> ≥ 10.</a:t>
            </a:r>
            <a:endParaRPr sz="2600"/>
          </a:p>
          <a:p>
            <a:pPr indent="0" lvl="0" marL="0" marR="0" rtl="0" algn="l">
              <a:lnSpc>
                <a:spcPct val="150000"/>
              </a:lnSpc>
              <a:spcBef>
                <a:spcPts val="0"/>
              </a:spcBef>
              <a:spcAft>
                <a:spcPts val="0"/>
              </a:spcAft>
              <a:buNone/>
            </a:pPr>
            <a:r>
              <a:rPr lang="en" sz="2600">
                <a:solidFill>
                  <a:schemeClr val="dk1"/>
                </a:solidFill>
              </a:rPr>
              <a:t>x</a:t>
            </a:r>
            <a:r>
              <a:rPr baseline="-25000" lang="en" sz="2600">
                <a:solidFill>
                  <a:schemeClr val="dk1"/>
                </a:solidFill>
              </a:rPr>
              <a:t>1</a:t>
            </a:r>
            <a:r>
              <a:rPr lang="en" sz="2600">
                <a:solidFill>
                  <a:schemeClr val="dk1"/>
                </a:solidFill>
              </a:rPr>
              <a:t> + x</a:t>
            </a:r>
            <a:r>
              <a:rPr baseline="-25000" lang="en" sz="2600">
                <a:solidFill>
                  <a:schemeClr val="dk1"/>
                </a:solidFill>
              </a:rPr>
              <a:t>2</a:t>
            </a:r>
            <a:r>
              <a:rPr lang="en" sz="2600">
                <a:solidFill>
                  <a:schemeClr val="dk1"/>
                </a:solidFill>
              </a:rPr>
              <a:t> + x</a:t>
            </a:r>
            <a:r>
              <a:rPr baseline="-25000" lang="en" sz="2600">
                <a:solidFill>
                  <a:schemeClr val="dk1"/>
                </a:solidFill>
              </a:rPr>
              <a:t>3</a:t>
            </a:r>
            <a:r>
              <a:rPr lang="en" sz="2600">
                <a:solidFill>
                  <a:schemeClr val="dk1"/>
                </a:solidFill>
              </a:rPr>
              <a:t> + x</a:t>
            </a:r>
            <a:r>
              <a:rPr baseline="-25000" lang="en" sz="2600">
                <a:solidFill>
                  <a:schemeClr val="dk1"/>
                </a:solidFill>
              </a:rPr>
              <a:t>4</a:t>
            </a:r>
            <a:r>
              <a:rPr lang="en" sz="2600">
                <a:solidFill>
                  <a:schemeClr val="dk1"/>
                </a:solidFill>
              </a:rPr>
              <a:t> </a:t>
            </a:r>
            <a:r>
              <a:rPr lang="en" sz="2600"/>
              <a:t>= 2 because only one digit can be </a:t>
            </a:r>
            <a:r>
              <a:rPr lang="en" sz="2600">
                <a:solidFill>
                  <a:schemeClr val="dk1"/>
                </a:solidFill>
              </a:rPr>
              <a:t>≥</a:t>
            </a:r>
            <a:r>
              <a:rPr lang="en" sz="2600"/>
              <a:t> 10.</a:t>
            </a:r>
            <a:endParaRPr sz="2600"/>
          </a:p>
          <a:p>
            <a:pPr indent="0" lvl="0" marL="0" marR="0" rtl="0" algn="l">
              <a:lnSpc>
                <a:spcPct val="100000"/>
              </a:lnSpc>
              <a:spcBef>
                <a:spcPts val="0"/>
              </a:spcBef>
              <a:spcAft>
                <a:spcPts val="0"/>
              </a:spcAft>
              <a:buNone/>
            </a:pPr>
            <a:r>
              <a:rPr lang="en" sz="2600"/>
              <a:t>Answer = C(15, 12) – 4* C(5, 2)</a:t>
            </a:r>
            <a:endParaRPr sz="2600"/>
          </a:p>
          <a:p>
            <a:pPr indent="0" lvl="0" marL="0" marR="0" rtl="0" algn="l">
              <a:lnSpc>
                <a:spcPct val="100000"/>
              </a:lnSpc>
              <a:spcBef>
                <a:spcPts val="0"/>
              </a:spcBef>
              <a:spcAft>
                <a:spcPts val="0"/>
              </a:spcAft>
              <a:buNone/>
            </a:pPr>
            <a:r>
              <a:rPr lang="en" sz="2600"/>
              <a:t>= 455 – 4 * 10 = </a:t>
            </a:r>
            <a:r>
              <a:rPr b="1" lang="en" sz="2600"/>
              <a:t>415</a:t>
            </a:r>
            <a:endParaRPr b="1" sz="2600"/>
          </a:p>
        </p:txBody>
      </p:sp>
      <p:sp>
        <p:nvSpPr>
          <p:cNvPr id="1019" name="Google Shape;1019;p16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165"/>
          <p:cNvSpPr txBox="1"/>
          <p:nvPr/>
        </p:nvSpPr>
        <p:spPr>
          <a:xfrm>
            <a:off x="171775" y="198200"/>
            <a:ext cx="8879700" cy="600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600"/>
              <a:t>E</a:t>
            </a:r>
            <a:r>
              <a:rPr b="1" lang="en" sz="2600"/>
              <a:t>g:</a:t>
            </a:r>
            <a:r>
              <a:rPr lang="en" sz="2600"/>
              <a:t> </a:t>
            </a:r>
            <a:r>
              <a:rPr lang="en" sz="2600"/>
              <a:t>Suppose an username to sign up for an account has to be 8, 9 or 10 characters long. Characters are to be case-insensitive alphanumeric and the first character cannot be a digit. Also, the usernames cannot be palindromes. How many usernames the system supports? (Palindrome: reads the same backwards as forwards) </a:t>
            </a:r>
            <a:r>
              <a:rPr b="1" lang="en" sz="2600">
                <a:solidFill>
                  <a:schemeClr val="dk1"/>
                </a:solidFill>
              </a:rPr>
              <a:t>[2014 April]</a:t>
            </a:r>
            <a:endParaRPr sz="2600"/>
          </a:p>
          <a:p>
            <a:pPr indent="0" lvl="0" marL="0" marR="0" rtl="0" algn="l">
              <a:lnSpc>
                <a:spcPct val="100000"/>
              </a:lnSpc>
              <a:spcBef>
                <a:spcPts val="0"/>
              </a:spcBef>
              <a:spcAft>
                <a:spcPts val="0"/>
              </a:spcAft>
              <a:buNone/>
            </a:pPr>
            <a:r>
              <a:t/>
            </a:r>
            <a:endParaRPr sz="2600"/>
          </a:p>
          <a:p>
            <a:pPr indent="0" lvl="0" marL="0" rtl="0" algn="l">
              <a:spcBef>
                <a:spcPts val="0"/>
              </a:spcBef>
              <a:spcAft>
                <a:spcPts val="0"/>
              </a:spcAft>
              <a:buNone/>
            </a:pPr>
            <a:r>
              <a:rPr b="1" lang="en" sz="2600">
                <a:solidFill>
                  <a:schemeClr val="dk1"/>
                </a:solidFill>
              </a:rPr>
              <a:t>Eg:</a:t>
            </a:r>
            <a:r>
              <a:rPr lang="en" sz="2600">
                <a:solidFill>
                  <a:schemeClr val="dk1"/>
                </a:solidFill>
              </a:rPr>
              <a:t> </a:t>
            </a:r>
            <a:r>
              <a:rPr lang="en" sz="2600">
                <a:solidFill>
                  <a:schemeClr val="dk1"/>
                </a:solidFill>
              </a:rPr>
              <a:t>A group contains n married couples (a husband and his wife makes a couple); n men and n women. How many ways are there to arrange:</a:t>
            </a:r>
            <a:endParaRPr sz="2600">
              <a:solidFill>
                <a:schemeClr val="dk1"/>
              </a:solidFill>
            </a:endParaRPr>
          </a:p>
          <a:p>
            <a:pPr indent="0" lvl="0" marL="0" rtl="0" algn="l">
              <a:spcBef>
                <a:spcPts val="0"/>
              </a:spcBef>
              <a:spcAft>
                <a:spcPts val="0"/>
              </a:spcAft>
              <a:buNone/>
            </a:pPr>
            <a:r>
              <a:rPr lang="en" sz="2600">
                <a:solidFill>
                  <a:schemeClr val="dk1"/>
                </a:solidFill>
              </a:rPr>
              <a:t>(i) these people in a row?</a:t>
            </a:r>
            <a:endParaRPr sz="2600">
              <a:solidFill>
                <a:schemeClr val="dk1"/>
              </a:solidFill>
            </a:endParaRPr>
          </a:p>
          <a:p>
            <a:pPr indent="0" lvl="0" marL="0" rtl="0" algn="l">
              <a:spcBef>
                <a:spcPts val="0"/>
              </a:spcBef>
              <a:spcAft>
                <a:spcPts val="0"/>
              </a:spcAft>
              <a:buNone/>
            </a:pPr>
            <a:r>
              <a:rPr lang="en" sz="2600">
                <a:solidFill>
                  <a:schemeClr val="dk1"/>
                </a:solidFill>
              </a:rPr>
              <a:t>(ii) these people in a row if the men and women alternate?</a:t>
            </a:r>
            <a:endParaRPr sz="2600">
              <a:solidFill>
                <a:schemeClr val="dk1"/>
              </a:solidFill>
            </a:endParaRPr>
          </a:p>
          <a:p>
            <a:pPr indent="0" lvl="0" marL="0" rtl="0" algn="l">
              <a:spcBef>
                <a:spcPts val="0"/>
              </a:spcBef>
              <a:spcAft>
                <a:spcPts val="0"/>
              </a:spcAft>
              <a:buNone/>
            </a:pPr>
            <a:r>
              <a:rPr lang="en" sz="2600">
                <a:solidFill>
                  <a:schemeClr val="dk1"/>
                </a:solidFill>
              </a:rPr>
              <a:t>(iii) these people in a row if couples are next to each other? </a:t>
            </a:r>
            <a:r>
              <a:rPr b="1" lang="en" sz="2600">
                <a:solidFill>
                  <a:schemeClr val="dk1"/>
                </a:solidFill>
              </a:rPr>
              <a:t>[2014 April]</a:t>
            </a:r>
            <a:endParaRPr sz="2600"/>
          </a:p>
        </p:txBody>
      </p:sp>
      <p:sp>
        <p:nvSpPr>
          <p:cNvPr id="1025" name="Google Shape;1025;p16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Google Shape;1030;p16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600"/>
              <a:t>Eg:</a:t>
            </a:r>
            <a:r>
              <a:rPr lang="en" sz="2600"/>
              <a:t> Suppose an username to sign up for an account has to be 8, 9 or 10 characters long. Characters are to be case-insensitive alphanumeric and the first character cannot be a digit. Also, the usernames cannot be palindromes. How many usernames the system supports? (Palindrome: reads the same backwards as forwards) </a:t>
            </a:r>
            <a:r>
              <a:rPr b="1" lang="en" sz="2600">
                <a:solidFill>
                  <a:schemeClr val="dk1"/>
                </a:solidFill>
              </a:rPr>
              <a:t>[2014 April]</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a:t>
            </a:r>
            <a:r>
              <a:rPr lang="en" sz="2600"/>
              <a:t> </a:t>
            </a:r>
            <a:endParaRPr sz="2600"/>
          </a:p>
          <a:p>
            <a:pPr indent="0" lvl="0" marL="0" rtl="0" algn="l">
              <a:spcBef>
                <a:spcPts val="0"/>
              </a:spcBef>
              <a:spcAft>
                <a:spcPts val="0"/>
              </a:spcAft>
              <a:buNone/>
            </a:pPr>
            <a:r>
              <a:rPr lang="en" sz="2600"/>
              <a:t>Number of palindromes = (26*36</a:t>
            </a:r>
            <a:r>
              <a:rPr baseline="30000" lang="en" sz="2600"/>
              <a:t>3</a:t>
            </a:r>
            <a:r>
              <a:rPr lang="en" sz="2600"/>
              <a:t>) + </a:t>
            </a:r>
            <a:r>
              <a:rPr lang="en" sz="2600">
                <a:solidFill>
                  <a:schemeClr val="dk1"/>
                </a:solidFill>
              </a:rPr>
              <a:t>(26*36</a:t>
            </a:r>
            <a:r>
              <a:rPr baseline="30000" lang="en" sz="2600">
                <a:solidFill>
                  <a:schemeClr val="dk1"/>
                </a:solidFill>
              </a:rPr>
              <a:t>4</a:t>
            </a:r>
            <a:r>
              <a:rPr lang="en" sz="2600">
                <a:solidFill>
                  <a:schemeClr val="dk1"/>
                </a:solidFill>
              </a:rPr>
              <a:t>) + (26*36</a:t>
            </a:r>
            <a:r>
              <a:rPr baseline="30000" lang="en" sz="2600">
                <a:solidFill>
                  <a:schemeClr val="dk1"/>
                </a:solidFill>
              </a:rPr>
              <a:t>4</a:t>
            </a:r>
            <a:r>
              <a:rPr lang="en" sz="2600">
                <a:solidFill>
                  <a:schemeClr val="dk1"/>
                </a:solidFill>
              </a:rPr>
              <a:t>)</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Required answer would be: </a:t>
            </a:r>
            <a:endParaRPr sz="2600"/>
          </a:p>
          <a:p>
            <a:pPr indent="0" lvl="0" marL="0" rtl="0" algn="l">
              <a:spcBef>
                <a:spcPts val="0"/>
              </a:spcBef>
              <a:spcAft>
                <a:spcPts val="0"/>
              </a:spcAft>
              <a:buClr>
                <a:schemeClr val="dk1"/>
              </a:buClr>
              <a:buSzPts val="1100"/>
              <a:buFont typeface="Arial"/>
              <a:buNone/>
            </a:pPr>
            <a:r>
              <a:rPr lang="en" sz="2600">
                <a:solidFill>
                  <a:schemeClr val="dk1"/>
                </a:solidFill>
              </a:rPr>
              <a:t>(26*36</a:t>
            </a:r>
            <a:r>
              <a:rPr baseline="30000" lang="en" sz="2600">
                <a:solidFill>
                  <a:schemeClr val="dk1"/>
                </a:solidFill>
              </a:rPr>
              <a:t>7</a:t>
            </a:r>
            <a:r>
              <a:rPr lang="en" sz="2600">
                <a:solidFill>
                  <a:schemeClr val="dk1"/>
                </a:solidFill>
              </a:rPr>
              <a:t>)-(26*36</a:t>
            </a:r>
            <a:r>
              <a:rPr baseline="30000" lang="en" sz="2600">
                <a:solidFill>
                  <a:schemeClr val="dk1"/>
                </a:solidFill>
              </a:rPr>
              <a:t>3</a:t>
            </a:r>
            <a:r>
              <a:rPr lang="en" sz="2600">
                <a:solidFill>
                  <a:schemeClr val="dk1"/>
                </a:solidFill>
              </a:rPr>
              <a:t>) + (26*36</a:t>
            </a:r>
            <a:r>
              <a:rPr baseline="30000" lang="en" sz="2600">
                <a:solidFill>
                  <a:schemeClr val="dk1"/>
                </a:solidFill>
              </a:rPr>
              <a:t>8</a:t>
            </a:r>
            <a:r>
              <a:rPr lang="en" sz="2600">
                <a:solidFill>
                  <a:schemeClr val="dk1"/>
                </a:solidFill>
              </a:rPr>
              <a:t>)-(26*36</a:t>
            </a:r>
            <a:r>
              <a:rPr baseline="30000" lang="en" sz="2600">
                <a:solidFill>
                  <a:schemeClr val="dk1"/>
                </a:solidFill>
              </a:rPr>
              <a:t>4</a:t>
            </a:r>
            <a:r>
              <a:rPr lang="en" sz="2600">
                <a:solidFill>
                  <a:schemeClr val="dk1"/>
                </a:solidFill>
              </a:rPr>
              <a:t>) + (26*36</a:t>
            </a:r>
            <a:r>
              <a:rPr baseline="30000" lang="en" sz="2600">
                <a:solidFill>
                  <a:schemeClr val="dk1"/>
                </a:solidFill>
              </a:rPr>
              <a:t>9</a:t>
            </a:r>
            <a:r>
              <a:rPr lang="en" sz="2600">
                <a:solidFill>
                  <a:schemeClr val="dk1"/>
                </a:solidFill>
              </a:rPr>
              <a:t>)-(26*36</a:t>
            </a:r>
            <a:r>
              <a:rPr baseline="30000" lang="en" sz="2600">
                <a:solidFill>
                  <a:schemeClr val="dk1"/>
                </a:solidFill>
              </a:rPr>
              <a:t>4</a:t>
            </a:r>
            <a:r>
              <a:rPr lang="en" sz="2600">
                <a:solidFill>
                  <a:schemeClr val="dk1"/>
                </a:solidFill>
              </a:rPr>
              <a:t>)</a:t>
            </a:r>
            <a:endParaRPr sz="2600"/>
          </a:p>
        </p:txBody>
      </p:sp>
      <p:sp>
        <p:nvSpPr>
          <p:cNvPr id="1031" name="Google Shape;1031;p16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Eg: </a:t>
            </a:r>
            <a:r>
              <a:rPr lang="en" sz="2400"/>
              <a:t>Suppose there are five empty chairs</a:t>
            </a:r>
            <a:r>
              <a:rPr lang="en" sz="2400">
                <a:solidFill>
                  <a:schemeClr val="dk1"/>
                </a:solidFill>
              </a:rPr>
              <a:t> in a row</a:t>
            </a:r>
            <a:r>
              <a:rPr lang="en" sz="2400"/>
              <a:t>. Three people are allowed to occupy any of the seats. How many unique ways are there for the them to sit?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Soln:</a:t>
            </a:r>
            <a:r>
              <a:rPr b="1" lang="en" sz="2400"/>
              <a:t> </a:t>
            </a:r>
            <a:r>
              <a:rPr lang="en" sz="2400"/>
              <a:t>5 * 4 * 3 = 60 ways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solidFill>
                  <a:schemeClr val="dk1"/>
                </a:solidFill>
              </a:rPr>
              <a:t>Eg: </a:t>
            </a:r>
            <a:r>
              <a:rPr lang="en" sz="2400">
                <a:solidFill>
                  <a:schemeClr val="dk1"/>
                </a:solidFill>
              </a:rPr>
              <a:t>Suppose there is a pool of five elective courses to choose one from. Three friends choose one each. In how many ways they can choose the electives?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Soln:</a:t>
            </a:r>
            <a:r>
              <a:rPr b="1" lang="en" sz="2400">
                <a:solidFill>
                  <a:schemeClr val="dk1"/>
                </a:solidFill>
              </a:rPr>
              <a:t> </a:t>
            </a:r>
            <a:r>
              <a:rPr lang="en" sz="2400">
                <a:solidFill>
                  <a:schemeClr val="dk1"/>
                </a:solidFill>
              </a:rPr>
              <a:t>… </a:t>
            </a:r>
            <a:endParaRPr sz="2400">
              <a:solidFill>
                <a:schemeClr val="dk1"/>
              </a:solidFill>
            </a:endParaRPr>
          </a:p>
          <a:p>
            <a:pPr indent="0" lvl="0" marL="0" rtl="0" algn="l">
              <a:lnSpc>
                <a:spcPct val="115000"/>
              </a:lnSpc>
              <a:spcBef>
                <a:spcPts val="0"/>
              </a:spcBef>
              <a:spcAft>
                <a:spcPts val="0"/>
              </a:spcAft>
              <a:buNone/>
            </a:pPr>
            <a:r>
              <a:t/>
            </a:r>
            <a:endParaRPr sz="2400"/>
          </a:p>
        </p:txBody>
      </p:sp>
      <p:sp>
        <p:nvSpPr>
          <p:cNvPr id="129" name="Google Shape;129;p2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5" name="Shape 1035"/>
        <p:cNvGrpSpPr/>
        <p:nvPr/>
      </p:nvGrpSpPr>
      <p:grpSpPr>
        <a:xfrm>
          <a:off x="0" y="0"/>
          <a:ext cx="0" cy="0"/>
          <a:chOff x="0" y="0"/>
          <a:chExt cx="0" cy="0"/>
        </a:xfrm>
      </p:grpSpPr>
      <p:sp>
        <p:nvSpPr>
          <p:cNvPr id="1036" name="Google Shape;1036;p167"/>
          <p:cNvSpPr txBox="1"/>
          <p:nvPr/>
        </p:nvSpPr>
        <p:spPr>
          <a:xfrm>
            <a:off x="270900" y="270900"/>
            <a:ext cx="87543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Eg:</a:t>
            </a:r>
            <a:r>
              <a:rPr lang="en" sz="2600">
                <a:solidFill>
                  <a:schemeClr val="dk1"/>
                </a:solidFill>
              </a:rPr>
              <a:t> A group contains n married couples (a husband and his wife make a couple); n men and n women. How many ways are there to arrange:</a:t>
            </a:r>
            <a:endParaRPr sz="2600">
              <a:solidFill>
                <a:schemeClr val="dk1"/>
              </a:solidFill>
            </a:endParaRPr>
          </a:p>
          <a:p>
            <a:pPr indent="0" lvl="0" marL="0" rtl="0" algn="l">
              <a:spcBef>
                <a:spcPts val="0"/>
              </a:spcBef>
              <a:spcAft>
                <a:spcPts val="0"/>
              </a:spcAft>
              <a:buNone/>
            </a:pPr>
            <a:r>
              <a:rPr lang="en" sz="2600">
                <a:solidFill>
                  <a:schemeClr val="dk1"/>
                </a:solidFill>
              </a:rPr>
              <a:t>(i) these people in a row?</a:t>
            </a:r>
            <a:endParaRPr sz="2600">
              <a:solidFill>
                <a:schemeClr val="dk1"/>
              </a:solidFill>
            </a:endParaRPr>
          </a:p>
          <a:p>
            <a:pPr indent="0" lvl="0" marL="0" rtl="0" algn="l">
              <a:spcBef>
                <a:spcPts val="0"/>
              </a:spcBef>
              <a:spcAft>
                <a:spcPts val="0"/>
              </a:spcAft>
              <a:buNone/>
            </a:pPr>
            <a:r>
              <a:rPr lang="en" sz="2600">
                <a:solidFill>
                  <a:schemeClr val="dk1"/>
                </a:solidFill>
              </a:rPr>
              <a:t>(ii) these people in a row if the men and women alternate?</a:t>
            </a:r>
            <a:endParaRPr sz="2600">
              <a:solidFill>
                <a:schemeClr val="dk1"/>
              </a:solidFill>
            </a:endParaRPr>
          </a:p>
          <a:p>
            <a:pPr indent="0" lvl="0" marL="0" rtl="0" algn="l">
              <a:spcBef>
                <a:spcPts val="0"/>
              </a:spcBef>
              <a:spcAft>
                <a:spcPts val="0"/>
              </a:spcAft>
              <a:buNone/>
            </a:pPr>
            <a:r>
              <a:rPr lang="en" sz="2600">
                <a:solidFill>
                  <a:schemeClr val="dk1"/>
                </a:solidFill>
              </a:rPr>
              <a:t>(iii) these people in a row if couples are next to each other? </a:t>
            </a:r>
            <a:r>
              <a:rPr b="1" lang="en" sz="2600">
                <a:solidFill>
                  <a:schemeClr val="dk1"/>
                </a:solidFill>
              </a:rPr>
              <a:t>[2014 April]</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Soln:</a:t>
            </a:r>
            <a:r>
              <a:rPr lang="en" sz="2600">
                <a:solidFill>
                  <a:schemeClr val="dk1"/>
                </a:solidFill>
              </a:rPr>
              <a:t> </a:t>
            </a:r>
            <a:endParaRPr sz="2600">
              <a:solidFill>
                <a:schemeClr val="dk1"/>
              </a:solidFill>
            </a:endParaRPr>
          </a:p>
          <a:p>
            <a:pPr indent="0" lvl="0" marL="0" rtl="0" algn="l">
              <a:spcBef>
                <a:spcPts val="0"/>
              </a:spcBef>
              <a:spcAft>
                <a:spcPts val="0"/>
              </a:spcAft>
              <a:buNone/>
            </a:pPr>
            <a:r>
              <a:rPr lang="en" sz="2600">
                <a:solidFill>
                  <a:schemeClr val="dk1"/>
                </a:solidFill>
              </a:rPr>
              <a:t>(i) (2n)!</a:t>
            </a:r>
            <a:endParaRPr sz="2600">
              <a:solidFill>
                <a:schemeClr val="dk1"/>
              </a:solidFill>
            </a:endParaRPr>
          </a:p>
          <a:p>
            <a:pPr indent="0" lvl="0" marL="0" rtl="0" algn="l">
              <a:spcBef>
                <a:spcPts val="0"/>
              </a:spcBef>
              <a:spcAft>
                <a:spcPts val="0"/>
              </a:spcAft>
              <a:buNone/>
            </a:pPr>
            <a:r>
              <a:rPr lang="en" sz="2600">
                <a:solidFill>
                  <a:schemeClr val="dk1"/>
                </a:solidFill>
              </a:rPr>
              <a:t>(ii) 2(n!)</a:t>
            </a:r>
            <a:r>
              <a:rPr baseline="30000" lang="en" sz="2600">
                <a:solidFill>
                  <a:schemeClr val="dk1"/>
                </a:solidFill>
              </a:rPr>
              <a:t>2</a:t>
            </a:r>
            <a:endParaRPr baseline="30000" sz="2600">
              <a:solidFill>
                <a:schemeClr val="dk1"/>
              </a:solidFill>
            </a:endParaRPr>
          </a:p>
          <a:p>
            <a:pPr indent="0" lvl="0" marL="0" rtl="0" algn="l">
              <a:spcBef>
                <a:spcPts val="0"/>
              </a:spcBef>
              <a:spcAft>
                <a:spcPts val="0"/>
              </a:spcAft>
              <a:buNone/>
            </a:pPr>
            <a:r>
              <a:rPr lang="en" sz="2600">
                <a:solidFill>
                  <a:schemeClr val="dk1"/>
                </a:solidFill>
              </a:rPr>
              <a:t>(iii) n! * 2</a:t>
            </a:r>
            <a:r>
              <a:rPr baseline="30000" lang="en" sz="2600">
                <a:solidFill>
                  <a:schemeClr val="dk1"/>
                </a:solidFill>
              </a:rPr>
              <a:t>n</a:t>
            </a:r>
            <a:endParaRPr baseline="30000" sz="2600">
              <a:solidFill>
                <a:schemeClr val="dk1"/>
              </a:solidFill>
            </a:endParaRPr>
          </a:p>
        </p:txBody>
      </p:sp>
      <p:sp>
        <p:nvSpPr>
          <p:cNvPr id="1037" name="Google Shape;1037;p16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1" name="Shape 1041"/>
        <p:cNvGrpSpPr/>
        <p:nvPr/>
      </p:nvGrpSpPr>
      <p:grpSpPr>
        <a:xfrm>
          <a:off x="0" y="0"/>
          <a:ext cx="0" cy="0"/>
          <a:chOff x="0" y="0"/>
          <a:chExt cx="0" cy="0"/>
        </a:xfrm>
      </p:grpSpPr>
      <p:sp>
        <p:nvSpPr>
          <p:cNvPr id="1042" name="Google Shape;1042;p16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There are 4 piles one of each of Orange, </a:t>
            </a:r>
            <a:r>
              <a:rPr lang="en" sz="2600">
                <a:solidFill>
                  <a:schemeClr val="dk1"/>
                </a:solidFill>
              </a:rPr>
              <a:t>Mosambi</a:t>
            </a:r>
            <a:r>
              <a:rPr lang="en" sz="2600">
                <a:solidFill>
                  <a:schemeClr val="dk1"/>
                </a:solidFill>
              </a:rPr>
              <a:t>, Mango and Bananas. All the fruits in a pile are identical. How many ways are there to select 5 of them?</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Eg: How many ways are there to distribute 80 different students into not more than 12 indistinguishable team?</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Eg: In how many different ways can 5 elements be selected in order from a set with 4 elements when repetition is allowed?</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p:txBody>
      </p:sp>
      <p:sp>
        <p:nvSpPr>
          <p:cNvPr id="1043" name="Google Shape;1043;p16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p16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There are 4 piles one of each of Orange, Mosambi, Mango and Bananas. All the fruits in a pile are identical. How many ways are there to select 5 of them?</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Soln: C(4-1+5, 5) = C(8, 5) = 56</a:t>
            </a:r>
            <a:endParaRPr sz="2600">
              <a:solidFill>
                <a:schemeClr val="dk1"/>
              </a:solidFill>
            </a:endParaRPr>
          </a:p>
        </p:txBody>
      </p:sp>
      <p:sp>
        <p:nvSpPr>
          <p:cNvPr id="1049" name="Google Shape;1049;p16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170"/>
          <p:cNvSpPr txBox="1"/>
          <p:nvPr/>
        </p:nvSpPr>
        <p:spPr>
          <a:xfrm>
            <a:off x="270900" y="270900"/>
            <a:ext cx="8597400" cy="17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How many ways are there to distribute 80 differen</a:t>
            </a:r>
            <a:r>
              <a:rPr lang="en" sz="2600">
                <a:solidFill>
                  <a:schemeClr val="dk1"/>
                </a:solidFill>
              </a:rPr>
              <a:t>t</a:t>
            </a:r>
            <a:r>
              <a:rPr lang="en" sz="2600">
                <a:solidFill>
                  <a:schemeClr val="dk1"/>
                </a:solidFill>
              </a:rPr>
              <a:t> students into not more than 12 indistinguishable team?</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a:t>
            </a:r>
            <a:endParaRPr sz="2600"/>
          </a:p>
          <a:p>
            <a:pPr indent="0" lvl="0" marL="0" rtl="0" algn="l">
              <a:spcBef>
                <a:spcPts val="0"/>
              </a:spcBef>
              <a:spcAft>
                <a:spcPts val="0"/>
              </a:spcAft>
              <a:buNone/>
            </a:pPr>
            <a:r>
              <a:t/>
            </a:r>
            <a:endParaRPr sz="3000"/>
          </a:p>
        </p:txBody>
      </p:sp>
      <p:sp>
        <p:nvSpPr>
          <p:cNvPr id="1055" name="Google Shape;1055;p17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6" name="Google Shape;1056;p170"/>
          <p:cNvPicPr preferRelativeResize="0"/>
          <p:nvPr/>
        </p:nvPicPr>
        <p:blipFill>
          <a:blip r:embed="rId3">
            <a:alphaModFix/>
          </a:blip>
          <a:stretch>
            <a:fillRect/>
          </a:stretch>
        </p:blipFill>
        <p:spPr>
          <a:xfrm>
            <a:off x="270900" y="2038200"/>
            <a:ext cx="8676801" cy="1196800"/>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0" name="Shape 1060"/>
        <p:cNvGrpSpPr/>
        <p:nvPr/>
      </p:nvGrpSpPr>
      <p:grpSpPr>
        <a:xfrm>
          <a:off x="0" y="0"/>
          <a:ext cx="0" cy="0"/>
          <a:chOff x="0" y="0"/>
          <a:chExt cx="0" cy="0"/>
        </a:xfrm>
      </p:grpSpPr>
      <p:sp>
        <p:nvSpPr>
          <p:cNvPr id="1061" name="Google Shape;1061;p17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a:t>
            </a:r>
            <a:r>
              <a:rPr lang="en" sz="2600">
                <a:solidFill>
                  <a:schemeClr val="dk1"/>
                </a:solidFill>
              </a:rPr>
              <a:t>Eg: In how many different ways can 5 elements be selected in order from a set with 4 elements when repetition is allowed?</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 </a:t>
            </a:r>
            <a:r>
              <a:rPr b="1" lang="en" sz="2600"/>
              <a:t>4</a:t>
            </a:r>
            <a:r>
              <a:rPr b="1" baseline="30000" lang="en" sz="2600"/>
              <a:t>5</a:t>
            </a:r>
            <a:endParaRPr b="1" baseline="30000" sz="2600"/>
          </a:p>
        </p:txBody>
      </p:sp>
      <p:sp>
        <p:nvSpPr>
          <p:cNvPr id="1062" name="Google Shape;1062;p17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17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Every day Pappu randomly chooses a sandwich for lunch from </a:t>
            </a:r>
            <a:r>
              <a:rPr b="1" lang="en" sz="2600">
                <a:solidFill>
                  <a:schemeClr val="dk1"/>
                </a:solidFill>
              </a:rPr>
              <a:t>three</a:t>
            </a:r>
            <a:r>
              <a:rPr lang="en" sz="2600">
                <a:solidFill>
                  <a:schemeClr val="dk1"/>
                </a:solidFill>
              </a:rPr>
              <a:t> choices of sandwiches. How many different ways are there for </a:t>
            </a:r>
            <a:r>
              <a:rPr lang="en" sz="2600">
                <a:solidFill>
                  <a:schemeClr val="dk1"/>
                </a:solidFill>
              </a:rPr>
              <a:t>Pappu</a:t>
            </a:r>
            <a:r>
              <a:rPr lang="en" sz="2600">
                <a:solidFill>
                  <a:schemeClr val="dk1"/>
                </a:solidFill>
              </a:rPr>
              <a:t> to choose sandwiches for the </a:t>
            </a:r>
            <a:r>
              <a:rPr b="1" lang="en" sz="2600">
                <a:solidFill>
                  <a:schemeClr val="dk1"/>
                </a:solidFill>
              </a:rPr>
              <a:t>5</a:t>
            </a:r>
            <a:r>
              <a:rPr lang="en" sz="2600">
                <a:solidFill>
                  <a:schemeClr val="dk1"/>
                </a:solidFill>
              </a:rPr>
              <a:t> working days of a week if the </a:t>
            </a:r>
            <a:r>
              <a:rPr b="1" lang="en" sz="2600">
                <a:solidFill>
                  <a:schemeClr val="dk1"/>
                </a:solidFill>
              </a:rPr>
              <a:t>order</a:t>
            </a:r>
            <a:r>
              <a:rPr lang="en" sz="2600">
                <a:solidFill>
                  <a:schemeClr val="dk1"/>
                </a:solidFill>
              </a:rPr>
              <a:t> in which the sandwiches are chosen </a:t>
            </a:r>
            <a:r>
              <a:rPr b="1" lang="en" sz="2600">
                <a:solidFill>
                  <a:schemeClr val="dk1"/>
                </a:solidFill>
              </a:rPr>
              <a:t>matters</a:t>
            </a:r>
            <a:r>
              <a:rPr lang="en" sz="2600">
                <a:solidFill>
                  <a:schemeClr val="dk1"/>
                </a:solidFill>
              </a:rPr>
              <a:t>?</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rPr lang="en" sz="2600">
                <a:solidFill>
                  <a:schemeClr val="dk1"/>
                </a:solidFill>
              </a:rPr>
              <a:t>Eg: Every day </a:t>
            </a:r>
            <a:r>
              <a:rPr lang="en" sz="2600">
                <a:solidFill>
                  <a:schemeClr val="dk1"/>
                </a:solidFill>
              </a:rPr>
              <a:t>Pappu</a:t>
            </a:r>
            <a:r>
              <a:rPr lang="en" sz="2600">
                <a:solidFill>
                  <a:schemeClr val="dk1"/>
                </a:solidFill>
              </a:rPr>
              <a:t> randomly chooses a sandwich for lunch from </a:t>
            </a:r>
            <a:r>
              <a:rPr b="1" lang="en" sz="2600">
                <a:solidFill>
                  <a:schemeClr val="dk1"/>
                </a:solidFill>
              </a:rPr>
              <a:t>three</a:t>
            </a:r>
            <a:r>
              <a:rPr lang="en" sz="2600">
                <a:solidFill>
                  <a:schemeClr val="dk1"/>
                </a:solidFill>
              </a:rPr>
              <a:t> choices of sandwiches. How many different ways are there for </a:t>
            </a:r>
            <a:r>
              <a:rPr lang="en" sz="2600">
                <a:solidFill>
                  <a:schemeClr val="dk1"/>
                </a:solidFill>
              </a:rPr>
              <a:t>Pappu</a:t>
            </a:r>
            <a:r>
              <a:rPr lang="en" sz="2600">
                <a:solidFill>
                  <a:schemeClr val="dk1"/>
                </a:solidFill>
              </a:rPr>
              <a:t> to choose sandwiches for the </a:t>
            </a:r>
            <a:r>
              <a:rPr b="1" lang="en" sz="2600">
                <a:solidFill>
                  <a:schemeClr val="dk1"/>
                </a:solidFill>
              </a:rPr>
              <a:t>5</a:t>
            </a:r>
            <a:r>
              <a:rPr lang="en" sz="2600">
                <a:solidFill>
                  <a:schemeClr val="dk1"/>
                </a:solidFill>
              </a:rPr>
              <a:t> working days of a week if the </a:t>
            </a:r>
            <a:r>
              <a:rPr b="1" lang="en" sz="2600">
                <a:solidFill>
                  <a:schemeClr val="dk1"/>
                </a:solidFill>
              </a:rPr>
              <a:t>order</a:t>
            </a:r>
            <a:r>
              <a:rPr lang="en" sz="2600">
                <a:solidFill>
                  <a:schemeClr val="dk1"/>
                </a:solidFill>
              </a:rPr>
              <a:t> in which the sandwiches are chosen </a:t>
            </a:r>
            <a:r>
              <a:rPr b="1" lang="en" sz="2600">
                <a:solidFill>
                  <a:schemeClr val="dk1"/>
                </a:solidFill>
              </a:rPr>
              <a:t>does not</a:t>
            </a:r>
            <a:r>
              <a:rPr lang="en" sz="2600">
                <a:solidFill>
                  <a:schemeClr val="dk1"/>
                </a:solidFill>
              </a:rPr>
              <a:t> </a:t>
            </a:r>
            <a:r>
              <a:rPr b="1" lang="en" sz="2600">
                <a:solidFill>
                  <a:schemeClr val="dk1"/>
                </a:solidFill>
              </a:rPr>
              <a:t>matters</a:t>
            </a:r>
            <a:r>
              <a:rPr lang="en" sz="2600">
                <a:solidFill>
                  <a:schemeClr val="dk1"/>
                </a:solidFill>
              </a:rPr>
              <a:t>?</a:t>
            </a:r>
            <a:endParaRPr b="1" baseline="30000" sz="2600"/>
          </a:p>
        </p:txBody>
      </p:sp>
      <p:sp>
        <p:nvSpPr>
          <p:cNvPr id="1068" name="Google Shape;1068;p17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2" name="Shape 1072"/>
        <p:cNvGrpSpPr/>
        <p:nvPr/>
      </p:nvGrpSpPr>
      <p:grpSpPr>
        <a:xfrm>
          <a:off x="0" y="0"/>
          <a:ext cx="0" cy="0"/>
          <a:chOff x="0" y="0"/>
          <a:chExt cx="0" cy="0"/>
        </a:xfrm>
      </p:grpSpPr>
      <p:sp>
        <p:nvSpPr>
          <p:cNvPr id="1073" name="Google Shape;1073;p17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a:t>
            </a:r>
            <a:r>
              <a:rPr lang="en" sz="2600">
                <a:solidFill>
                  <a:schemeClr val="dk1"/>
                </a:solidFill>
              </a:rPr>
              <a:t>Every day </a:t>
            </a:r>
            <a:r>
              <a:rPr lang="en" sz="2600">
                <a:solidFill>
                  <a:schemeClr val="dk1"/>
                </a:solidFill>
              </a:rPr>
              <a:t>Pappu</a:t>
            </a:r>
            <a:r>
              <a:rPr lang="en" sz="2600">
                <a:solidFill>
                  <a:schemeClr val="dk1"/>
                </a:solidFill>
              </a:rPr>
              <a:t> randomly chooses a sandwich for lunch from </a:t>
            </a:r>
            <a:r>
              <a:rPr b="1" lang="en" sz="2600">
                <a:solidFill>
                  <a:schemeClr val="dk1"/>
                </a:solidFill>
              </a:rPr>
              <a:t>three</a:t>
            </a:r>
            <a:r>
              <a:rPr lang="en" sz="2600">
                <a:solidFill>
                  <a:schemeClr val="dk1"/>
                </a:solidFill>
              </a:rPr>
              <a:t> choices of sandwiches. How many different ways are there for </a:t>
            </a:r>
            <a:r>
              <a:rPr lang="en" sz="2600">
                <a:solidFill>
                  <a:schemeClr val="dk1"/>
                </a:solidFill>
              </a:rPr>
              <a:t>Pappu</a:t>
            </a:r>
            <a:r>
              <a:rPr lang="en" sz="2600">
                <a:solidFill>
                  <a:schemeClr val="dk1"/>
                </a:solidFill>
              </a:rPr>
              <a:t> to choose sandwiches for the </a:t>
            </a:r>
            <a:r>
              <a:rPr b="1" lang="en" sz="2600">
                <a:solidFill>
                  <a:schemeClr val="dk1"/>
                </a:solidFill>
              </a:rPr>
              <a:t>5</a:t>
            </a:r>
            <a:r>
              <a:rPr lang="en" sz="2600">
                <a:solidFill>
                  <a:schemeClr val="dk1"/>
                </a:solidFill>
              </a:rPr>
              <a:t> working days of a week if the </a:t>
            </a:r>
            <a:r>
              <a:rPr b="1" lang="en" sz="2600">
                <a:solidFill>
                  <a:schemeClr val="dk1"/>
                </a:solidFill>
              </a:rPr>
              <a:t>order</a:t>
            </a:r>
            <a:r>
              <a:rPr lang="en" sz="2600">
                <a:solidFill>
                  <a:schemeClr val="dk1"/>
                </a:solidFill>
              </a:rPr>
              <a:t> in which the sandwiches are chosen </a:t>
            </a:r>
            <a:r>
              <a:rPr b="1" lang="en" sz="2600">
                <a:solidFill>
                  <a:schemeClr val="dk1"/>
                </a:solidFill>
              </a:rPr>
              <a:t>matters</a:t>
            </a:r>
            <a:r>
              <a:rPr lang="en" sz="2600">
                <a:solidFill>
                  <a:schemeClr val="dk1"/>
                </a:solidFill>
              </a:rPr>
              <a:t>?</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 </a:t>
            </a:r>
            <a:r>
              <a:rPr b="1" lang="en" sz="2600"/>
              <a:t>3</a:t>
            </a:r>
            <a:r>
              <a:rPr b="1" baseline="30000" lang="en" sz="2600"/>
              <a:t>5</a:t>
            </a:r>
            <a:endParaRPr b="1" baseline="30000" sz="2600"/>
          </a:p>
        </p:txBody>
      </p:sp>
      <p:sp>
        <p:nvSpPr>
          <p:cNvPr id="1074" name="Google Shape;1074;p17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sp>
        <p:nvSpPr>
          <p:cNvPr id="1079" name="Google Shape;1079;p17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a:t>
            </a:r>
            <a:r>
              <a:rPr lang="en" sz="2600">
                <a:solidFill>
                  <a:schemeClr val="dk1"/>
                </a:solidFill>
              </a:rPr>
              <a:t>Every day </a:t>
            </a:r>
            <a:r>
              <a:rPr lang="en" sz="2600">
                <a:solidFill>
                  <a:schemeClr val="dk1"/>
                </a:solidFill>
              </a:rPr>
              <a:t>Pappu</a:t>
            </a:r>
            <a:r>
              <a:rPr lang="en" sz="2600">
                <a:solidFill>
                  <a:schemeClr val="dk1"/>
                </a:solidFill>
              </a:rPr>
              <a:t> randomly chooses a sandwich for lunch from </a:t>
            </a:r>
            <a:r>
              <a:rPr b="1" lang="en" sz="2600">
                <a:solidFill>
                  <a:schemeClr val="dk1"/>
                </a:solidFill>
              </a:rPr>
              <a:t>three</a:t>
            </a:r>
            <a:r>
              <a:rPr lang="en" sz="2600">
                <a:solidFill>
                  <a:schemeClr val="dk1"/>
                </a:solidFill>
              </a:rPr>
              <a:t> choices of sandwiches. How many different ways are there for </a:t>
            </a:r>
            <a:r>
              <a:rPr lang="en" sz="2600">
                <a:solidFill>
                  <a:schemeClr val="dk1"/>
                </a:solidFill>
              </a:rPr>
              <a:t>Pappu</a:t>
            </a:r>
            <a:r>
              <a:rPr lang="en" sz="2600">
                <a:solidFill>
                  <a:schemeClr val="dk1"/>
                </a:solidFill>
              </a:rPr>
              <a:t> to choose sandwiches for the </a:t>
            </a:r>
            <a:r>
              <a:rPr b="1" lang="en" sz="2600">
                <a:solidFill>
                  <a:schemeClr val="dk1"/>
                </a:solidFill>
              </a:rPr>
              <a:t>5</a:t>
            </a:r>
            <a:r>
              <a:rPr lang="en" sz="2600">
                <a:solidFill>
                  <a:schemeClr val="dk1"/>
                </a:solidFill>
              </a:rPr>
              <a:t> working days of a week if the </a:t>
            </a:r>
            <a:r>
              <a:rPr b="1" lang="en" sz="2600">
                <a:solidFill>
                  <a:schemeClr val="dk1"/>
                </a:solidFill>
              </a:rPr>
              <a:t>order</a:t>
            </a:r>
            <a:r>
              <a:rPr lang="en" sz="2600">
                <a:solidFill>
                  <a:schemeClr val="dk1"/>
                </a:solidFill>
              </a:rPr>
              <a:t> in which the sandwiches are chosen </a:t>
            </a:r>
            <a:r>
              <a:rPr b="1" lang="en" sz="2600">
                <a:solidFill>
                  <a:schemeClr val="dk1"/>
                </a:solidFill>
              </a:rPr>
              <a:t>does not</a:t>
            </a:r>
            <a:r>
              <a:rPr lang="en" sz="2600">
                <a:solidFill>
                  <a:schemeClr val="dk1"/>
                </a:solidFill>
              </a:rPr>
              <a:t> </a:t>
            </a:r>
            <a:r>
              <a:rPr b="1" lang="en" sz="2600">
                <a:solidFill>
                  <a:schemeClr val="dk1"/>
                </a:solidFill>
              </a:rPr>
              <a:t>matters</a:t>
            </a:r>
            <a:r>
              <a:rPr lang="en" sz="2600">
                <a:solidFill>
                  <a:schemeClr val="dk1"/>
                </a:solidFill>
              </a:rPr>
              <a:t>?</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 C(</a:t>
            </a:r>
            <a:r>
              <a:rPr b="1" lang="en" sz="2600"/>
              <a:t>3-1+5, 5</a:t>
            </a:r>
            <a:r>
              <a:rPr lang="en" sz="2600"/>
              <a:t>) = C(7, 5) = 21</a:t>
            </a:r>
            <a:endParaRPr sz="2600"/>
          </a:p>
        </p:txBody>
      </p:sp>
      <p:sp>
        <p:nvSpPr>
          <p:cNvPr id="1080" name="Google Shape;1080;p17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17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How many ways are there to assign </a:t>
            </a:r>
            <a:r>
              <a:rPr b="1" lang="en" sz="2600">
                <a:solidFill>
                  <a:schemeClr val="dk1"/>
                </a:solidFill>
              </a:rPr>
              <a:t>3 distinct jobs</a:t>
            </a:r>
            <a:r>
              <a:rPr lang="en" sz="2600">
                <a:solidFill>
                  <a:schemeClr val="dk1"/>
                </a:solidFill>
              </a:rPr>
              <a:t> to </a:t>
            </a:r>
            <a:r>
              <a:rPr b="1" lang="en" sz="2600">
                <a:solidFill>
                  <a:schemeClr val="dk1"/>
                </a:solidFill>
              </a:rPr>
              <a:t>5</a:t>
            </a:r>
            <a:r>
              <a:rPr lang="en" sz="2600">
                <a:solidFill>
                  <a:schemeClr val="dk1"/>
                </a:solidFill>
              </a:rPr>
              <a:t> employees if each employee can be given </a:t>
            </a:r>
            <a:r>
              <a:rPr b="1" lang="en" sz="2600">
                <a:solidFill>
                  <a:schemeClr val="dk1"/>
                </a:solidFill>
              </a:rPr>
              <a:t>at most one job</a:t>
            </a:r>
            <a:r>
              <a:rPr lang="en" sz="2600">
                <a:solidFill>
                  <a:schemeClr val="dk1"/>
                </a:solidFill>
              </a:rPr>
              <a:t>?</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rPr lang="en" sz="2600">
                <a:solidFill>
                  <a:schemeClr val="dk1"/>
                </a:solidFill>
              </a:rPr>
              <a:t>Eg: How many ways are there to assign </a:t>
            </a:r>
            <a:r>
              <a:rPr b="1" lang="en" sz="2600">
                <a:solidFill>
                  <a:schemeClr val="dk1"/>
                </a:solidFill>
              </a:rPr>
              <a:t>3 distinct jobs</a:t>
            </a:r>
            <a:r>
              <a:rPr lang="en" sz="2600">
                <a:solidFill>
                  <a:schemeClr val="dk1"/>
                </a:solidFill>
              </a:rPr>
              <a:t> to </a:t>
            </a:r>
            <a:r>
              <a:rPr b="1" lang="en" sz="2600">
                <a:solidFill>
                  <a:schemeClr val="dk1"/>
                </a:solidFill>
              </a:rPr>
              <a:t>5</a:t>
            </a:r>
            <a:r>
              <a:rPr lang="en" sz="2600">
                <a:solidFill>
                  <a:schemeClr val="dk1"/>
                </a:solidFill>
              </a:rPr>
              <a:t> employees if each employee can be given </a:t>
            </a:r>
            <a:r>
              <a:rPr b="1" lang="en" sz="2600">
                <a:solidFill>
                  <a:schemeClr val="dk1"/>
                </a:solidFill>
              </a:rPr>
              <a:t>more than one job</a:t>
            </a:r>
            <a:r>
              <a:rPr lang="en" sz="2600">
                <a:solidFill>
                  <a:schemeClr val="dk1"/>
                </a:solidFill>
              </a:rPr>
              <a:t>?</a:t>
            </a:r>
            <a:endParaRPr sz="2600"/>
          </a:p>
        </p:txBody>
      </p:sp>
      <p:sp>
        <p:nvSpPr>
          <p:cNvPr id="1086" name="Google Shape;1086;p17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0" name="Shape 1090"/>
        <p:cNvGrpSpPr/>
        <p:nvPr/>
      </p:nvGrpSpPr>
      <p:grpSpPr>
        <a:xfrm>
          <a:off x="0" y="0"/>
          <a:ext cx="0" cy="0"/>
          <a:chOff x="0" y="0"/>
          <a:chExt cx="0" cy="0"/>
        </a:xfrm>
      </p:grpSpPr>
      <p:sp>
        <p:nvSpPr>
          <p:cNvPr id="1091" name="Google Shape;1091;p17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How many ways are there to assign </a:t>
            </a:r>
            <a:r>
              <a:rPr b="1" lang="en" sz="2600">
                <a:solidFill>
                  <a:schemeClr val="dk1"/>
                </a:solidFill>
              </a:rPr>
              <a:t>3 distinct jobs</a:t>
            </a:r>
            <a:r>
              <a:rPr lang="en" sz="2600">
                <a:solidFill>
                  <a:schemeClr val="dk1"/>
                </a:solidFill>
              </a:rPr>
              <a:t> to </a:t>
            </a:r>
            <a:r>
              <a:rPr b="1" lang="en" sz="2600">
                <a:solidFill>
                  <a:schemeClr val="dk1"/>
                </a:solidFill>
              </a:rPr>
              <a:t>5</a:t>
            </a:r>
            <a:r>
              <a:rPr lang="en" sz="2600">
                <a:solidFill>
                  <a:schemeClr val="dk1"/>
                </a:solidFill>
              </a:rPr>
              <a:t> employees if each employee can be given </a:t>
            </a:r>
            <a:r>
              <a:rPr b="1" lang="en" sz="2600">
                <a:solidFill>
                  <a:schemeClr val="dk1"/>
                </a:solidFill>
              </a:rPr>
              <a:t>at most one job</a:t>
            </a:r>
            <a:r>
              <a:rPr lang="en" sz="2600">
                <a:solidFill>
                  <a:schemeClr val="dk1"/>
                </a:solidFill>
              </a:rPr>
              <a:t>?</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 P(5, 3) = 60</a:t>
            </a:r>
            <a:endParaRPr sz="2600"/>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rPr lang="en" sz="2600">
                <a:solidFill>
                  <a:schemeClr val="dk1"/>
                </a:solidFill>
              </a:rPr>
              <a:t>Eg: How many ways are there to assign </a:t>
            </a:r>
            <a:r>
              <a:rPr b="1" lang="en" sz="2600">
                <a:solidFill>
                  <a:schemeClr val="dk1"/>
                </a:solidFill>
              </a:rPr>
              <a:t>3 distinct jobs</a:t>
            </a:r>
            <a:r>
              <a:rPr lang="en" sz="2600">
                <a:solidFill>
                  <a:schemeClr val="dk1"/>
                </a:solidFill>
              </a:rPr>
              <a:t> to </a:t>
            </a:r>
            <a:r>
              <a:rPr b="1" lang="en" sz="2600">
                <a:solidFill>
                  <a:schemeClr val="dk1"/>
                </a:solidFill>
              </a:rPr>
              <a:t>5</a:t>
            </a:r>
            <a:r>
              <a:rPr lang="en" sz="2600">
                <a:solidFill>
                  <a:schemeClr val="dk1"/>
                </a:solidFill>
              </a:rPr>
              <a:t> employees if each employee can be given </a:t>
            </a:r>
            <a:r>
              <a:rPr b="1" lang="en" sz="2600">
                <a:solidFill>
                  <a:schemeClr val="dk1"/>
                </a:solidFill>
              </a:rPr>
              <a:t>more than one job</a:t>
            </a:r>
            <a:r>
              <a:rPr lang="en" sz="2600">
                <a:solidFill>
                  <a:schemeClr val="dk1"/>
                </a:solidFill>
              </a:rPr>
              <a:t>?</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Soln: 5</a:t>
            </a:r>
            <a:r>
              <a:rPr baseline="30000" lang="en" sz="2600">
                <a:solidFill>
                  <a:schemeClr val="dk1"/>
                </a:solidFill>
              </a:rPr>
              <a:t>3</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Why not 3</a:t>
            </a:r>
            <a:r>
              <a:rPr baseline="30000" lang="en" sz="2600">
                <a:solidFill>
                  <a:schemeClr val="dk1"/>
                </a:solidFill>
              </a:rPr>
              <a:t>5</a:t>
            </a:r>
            <a:r>
              <a:rPr lang="en" sz="2600">
                <a:solidFill>
                  <a:schemeClr val="dk1"/>
                </a:solidFill>
              </a:rPr>
              <a:t>?</a:t>
            </a:r>
            <a:endParaRPr sz="2600"/>
          </a:p>
        </p:txBody>
      </p:sp>
      <p:sp>
        <p:nvSpPr>
          <p:cNvPr id="1092" name="Google Shape;1092;p17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 </a:t>
            </a:r>
            <a:r>
              <a:rPr lang="en" sz="2400">
                <a:solidFill>
                  <a:schemeClr val="dk1"/>
                </a:solidFill>
              </a:rPr>
              <a:t>Suppose there are five empty chairs. Three people are allowed to occupy any of the seats. How many unique ways are there for the them to sit?</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Soln:</a:t>
            </a:r>
            <a:r>
              <a:rPr b="1" lang="en" sz="2400">
                <a:solidFill>
                  <a:schemeClr val="dk1"/>
                </a:solidFill>
              </a:rPr>
              <a:t> </a:t>
            </a:r>
            <a:r>
              <a:rPr lang="en" sz="2400">
                <a:solidFill>
                  <a:schemeClr val="dk1"/>
                </a:solidFill>
              </a:rPr>
              <a:t>5 * 4 * 3 = 60 ways </a:t>
            </a:r>
            <a:endParaRPr sz="2400">
              <a:solidFill>
                <a:schemeClr val="dk1"/>
              </a:solidFill>
            </a:endParaRPr>
          </a:p>
          <a:p>
            <a:pPr indent="0" lvl="0" marL="0" rtl="0" algn="l">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rPr b="1" lang="en" sz="2400"/>
              <a:t>Eg: </a:t>
            </a:r>
            <a:r>
              <a:rPr lang="en" sz="2400"/>
              <a:t>Suppose there is a pool of five elective courses to choose one from. Three friends choose one each. In how many ways they can choose the electives?</a:t>
            </a:r>
            <a:endParaRPr sz="2400"/>
          </a:p>
          <a:p>
            <a:pPr indent="0" lvl="0" marL="0" rtl="0" algn="l">
              <a:lnSpc>
                <a:spcPct val="115000"/>
              </a:lnSpc>
              <a:spcBef>
                <a:spcPts val="0"/>
              </a:spcBef>
              <a:spcAft>
                <a:spcPts val="0"/>
              </a:spcAft>
              <a:buNone/>
            </a:pPr>
            <a:r>
              <a:rPr b="1" lang="en" sz="2400"/>
              <a:t>Soln:</a:t>
            </a:r>
            <a:r>
              <a:rPr b="1" lang="en" sz="2400"/>
              <a:t> </a:t>
            </a:r>
            <a:r>
              <a:rPr lang="en" sz="2400"/>
              <a:t>5 * 5 * 5 = 125 ways </a:t>
            </a:r>
            <a:endParaRPr sz="2400"/>
          </a:p>
          <a:p>
            <a:pPr indent="0" lvl="0" marL="0" rtl="0" algn="l">
              <a:lnSpc>
                <a:spcPct val="115000"/>
              </a:lnSpc>
              <a:spcBef>
                <a:spcPts val="0"/>
              </a:spcBef>
              <a:spcAft>
                <a:spcPts val="0"/>
              </a:spcAft>
              <a:buNone/>
            </a:pPr>
            <a:r>
              <a:rPr lang="en" sz="2400"/>
              <a:t>Choices are allowed </a:t>
            </a:r>
            <a:r>
              <a:rPr b="1" lang="en" sz="2400"/>
              <a:t>with replacement</a:t>
            </a:r>
            <a:r>
              <a:rPr lang="en" sz="2400"/>
              <a: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In the previous example of “seats”, it’s </a:t>
            </a:r>
            <a:r>
              <a:rPr b="1" lang="en" sz="2400"/>
              <a:t>without replacement</a:t>
            </a:r>
            <a:r>
              <a:rPr lang="en" sz="2400"/>
              <a:t>.</a:t>
            </a:r>
            <a:endParaRPr sz="2400"/>
          </a:p>
        </p:txBody>
      </p:sp>
      <p:sp>
        <p:nvSpPr>
          <p:cNvPr id="135" name="Google Shape;135;p2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6" name="Shape 1096"/>
        <p:cNvGrpSpPr/>
        <p:nvPr/>
      </p:nvGrpSpPr>
      <p:grpSpPr>
        <a:xfrm>
          <a:off x="0" y="0"/>
          <a:ext cx="0" cy="0"/>
          <a:chOff x="0" y="0"/>
          <a:chExt cx="0" cy="0"/>
        </a:xfrm>
      </p:grpSpPr>
      <p:sp>
        <p:nvSpPr>
          <p:cNvPr id="1097" name="Google Shape;1097;p17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How many different combinations of </a:t>
            </a:r>
            <a:r>
              <a:rPr b="1" lang="en" sz="2600">
                <a:solidFill>
                  <a:schemeClr val="dk1"/>
                </a:solidFill>
              </a:rPr>
              <a:t>1, 2, 5 and 10 rupee coins </a:t>
            </a:r>
            <a:r>
              <a:rPr lang="en" sz="2600">
                <a:solidFill>
                  <a:schemeClr val="dk1"/>
                </a:solidFill>
              </a:rPr>
              <a:t>can a piggy bank contain if it has </a:t>
            </a:r>
            <a:r>
              <a:rPr b="1" lang="en" sz="2600">
                <a:solidFill>
                  <a:schemeClr val="dk1"/>
                </a:solidFill>
              </a:rPr>
              <a:t>10 coins</a:t>
            </a:r>
            <a:r>
              <a:rPr lang="en" sz="2600">
                <a:solidFill>
                  <a:schemeClr val="dk1"/>
                </a:solidFill>
              </a:rPr>
              <a:t> in it?</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rPr lang="en" sz="2600">
                <a:solidFill>
                  <a:schemeClr val="dk1"/>
                </a:solidFill>
              </a:rPr>
              <a:t>Eg: A mobile store has </a:t>
            </a:r>
            <a:r>
              <a:rPr b="1" lang="en" sz="2600">
                <a:solidFill>
                  <a:schemeClr val="dk1"/>
                </a:solidFill>
              </a:rPr>
              <a:t>3000 identical</a:t>
            </a:r>
            <a:r>
              <a:rPr lang="en" sz="2600">
                <a:solidFill>
                  <a:schemeClr val="dk1"/>
                </a:solidFill>
              </a:rPr>
              <a:t> Android phones. How many ways are there to store these phones in their </a:t>
            </a:r>
            <a:r>
              <a:rPr b="1" lang="en" sz="2600">
                <a:solidFill>
                  <a:schemeClr val="dk1"/>
                </a:solidFill>
              </a:rPr>
              <a:t>3 unlabelled storerooms</a:t>
            </a:r>
            <a:r>
              <a:rPr lang="en" sz="2600">
                <a:solidFill>
                  <a:schemeClr val="dk1"/>
                </a:solidFill>
              </a:rPr>
              <a:t>?</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None/>
            </a:pPr>
            <a:r>
              <a:t/>
            </a:r>
            <a:endParaRPr sz="2600"/>
          </a:p>
        </p:txBody>
      </p:sp>
      <p:sp>
        <p:nvSpPr>
          <p:cNvPr id="1098" name="Google Shape;1098;p17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sp>
        <p:nvSpPr>
          <p:cNvPr id="1103" name="Google Shape;1103;p17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How many different combinations of </a:t>
            </a:r>
            <a:r>
              <a:rPr b="1" lang="en" sz="2600">
                <a:solidFill>
                  <a:schemeClr val="dk1"/>
                </a:solidFill>
              </a:rPr>
              <a:t>1, 2, 5 and 10 rupee coins </a:t>
            </a:r>
            <a:r>
              <a:rPr lang="en" sz="2600">
                <a:solidFill>
                  <a:schemeClr val="dk1"/>
                </a:solidFill>
              </a:rPr>
              <a:t>can a piggy bank contain if it has </a:t>
            </a:r>
            <a:r>
              <a:rPr b="1" lang="en" sz="2600">
                <a:solidFill>
                  <a:schemeClr val="dk1"/>
                </a:solidFill>
              </a:rPr>
              <a:t>10 coins</a:t>
            </a:r>
            <a:r>
              <a:rPr lang="en" sz="2600">
                <a:solidFill>
                  <a:schemeClr val="dk1"/>
                </a:solidFill>
              </a:rPr>
              <a:t> in it?</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 It’s 10-combinations from a set of 4 elements with repetition allowed.</a:t>
            </a:r>
            <a:endParaRPr sz="2600"/>
          </a:p>
          <a:p>
            <a:pPr indent="0" lvl="0" marL="0" rtl="0" algn="l">
              <a:spcBef>
                <a:spcPts val="0"/>
              </a:spcBef>
              <a:spcAft>
                <a:spcPts val="0"/>
              </a:spcAft>
              <a:buNone/>
            </a:pPr>
            <a:r>
              <a:rPr lang="en" sz="2600"/>
              <a:t>C(4-1+10, 10) </a:t>
            </a:r>
            <a:endParaRPr sz="2600"/>
          </a:p>
          <a:p>
            <a:pPr indent="0" lvl="0" marL="0" rtl="0" algn="l">
              <a:spcBef>
                <a:spcPts val="0"/>
              </a:spcBef>
              <a:spcAft>
                <a:spcPts val="0"/>
              </a:spcAft>
              <a:buNone/>
            </a:pPr>
            <a:r>
              <a:rPr lang="en" sz="2600"/>
              <a:t>= C(13, 10)</a:t>
            </a:r>
            <a:endParaRPr sz="2600"/>
          </a:p>
          <a:p>
            <a:pPr indent="0" lvl="0" marL="0" rtl="0" algn="l">
              <a:spcBef>
                <a:spcPts val="0"/>
              </a:spcBef>
              <a:spcAft>
                <a:spcPts val="0"/>
              </a:spcAft>
              <a:buNone/>
            </a:pPr>
            <a:r>
              <a:rPr lang="en" sz="2600"/>
              <a:t>= 13*12*11/3!</a:t>
            </a:r>
            <a:endParaRPr sz="2600"/>
          </a:p>
          <a:p>
            <a:pPr indent="0" lvl="0" marL="0" rtl="0" algn="l">
              <a:spcBef>
                <a:spcPts val="0"/>
              </a:spcBef>
              <a:spcAft>
                <a:spcPts val="0"/>
              </a:spcAft>
              <a:buNone/>
            </a:pPr>
            <a:r>
              <a:rPr lang="en" sz="2600"/>
              <a:t>= 286 </a:t>
            </a:r>
            <a:endParaRPr sz="2600"/>
          </a:p>
        </p:txBody>
      </p:sp>
      <p:sp>
        <p:nvSpPr>
          <p:cNvPr id="1104" name="Google Shape;1104;p17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8" name="Shape 1108"/>
        <p:cNvGrpSpPr/>
        <p:nvPr/>
      </p:nvGrpSpPr>
      <p:grpSpPr>
        <a:xfrm>
          <a:off x="0" y="0"/>
          <a:ext cx="0" cy="0"/>
          <a:chOff x="0" y="0"/>
          <a:chExt cx="0" cy="0"/>
        </a:xfrm>
      </p:grpSpPr>
      <p:sp>
        <p:nvSpPr>
          <p:cNvPr id="1109" name="Google Shape;1109;p17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Eg: A mobile store has </a:t>
            </a:r>
            <a:r>
              <a:rPr b="1" lang="en" sz="2600">
                <a:solidFill>
                  <a:schemeClr val="dk1"/>
                </a:solidFill>
              </a:rPr>
              <a:t>3000 identical</a:t>
            </a:r>
            <a:r>
              <a:rPr lang="en" sz="2600">
                <a:solidFill>
                  <a:schemeClr val="dk1"/>
                </a:solidFill>
              </a:rPr>
              <a:t> Android phones. How many ways are there to store these phones in their </a:t>
            </a:r>
            <a:r>
              <a:rPr b="1" lang="en" sz="2600">
                <a:solidFill>
                  <a:schemeClr val="dk1"/>
                </a:solidFill>
              </a:rPr>
              <a:t>3 unlabelled storerooms</a:t>
            </a:r>
            <a:r>
              <a:rPr lang="en" sz="2600">
                <a:solidFill>
                  <a:schemeClr val="dk1"/>
                </a:solidFill>
              </a:rPr>
              <a:t>?</a:t>
            </a:r>
            <a:endParaRPr sz="2600">
              <a:solidFill>
                <a:schemeClr val="dk1"/>
              </a:solidFill>
            </a:endParaRPr>
          </a:p>
          <a:p>
            <a:pPr indent="0" lvl="0" marL="0" rtl="0" algn="l">
              <a:spcBef>
                <a:spcPts val="0"/>
              </a:spcBef>
              <a:spcAft>
                <a:spcPts val="0"/>
              </a:spcAft>
              <a:buNone/>
            </a:pPr>
            <a:r>
              <a:t/>
            </a:r>
            <a:endParaRPr sz="2600"/>
          </a:p>
          <a:p>
            <a:pPr indent="0" lvl="0" marL="0" rtl="0" algn="l">
              <a:spcBef>
                <a:spcPts val="0"/>
              </a:spcBef>
              <a:spcAft>
                <a:spcPts val="0"/>
              </a:spcAft>
              <a:buNone/>
            </a:pPr>
            <a:r>
              <a:rPr lang="en" sz="2600"/>
              <a:t>Soln: 3000 unlabelled objects to be placed into 3 unlabelled boxes.</a:t>
            </a:r>
            <a:endParaRPr sz="2600"/>
          </a:p>
          <a:p>
            <a:pPr indent="0" lvl="0" marL="0" rtl="0" algn="l">
              <a:spcBef>
                <a:spcPts val="0"/>
              </a:spcBef>
              <a:spcAft>
                <a:spcPts val="0"/>
              </a:spcAft>
              <a:buNone/>
            </a:pPr>
            <a:r>
              <a:rPr lang="en" sz="2600"/>
              <a:t>P</a:t>
            </a:r>
            <a:r>
              <a:rPr baseline="-25000" lang="en" sz="2600"/>
              <a:t>r</a:t>
            </a:r>
            <a:r>
              <a:rPr lang="en" sz="2600"/>
              <a:t>(n) = P</a:t>
            </a:r>
            <a:r>
              <a:rPr baseline="-25000" lang="en" sz="2600"/>
              <a:t>3000</a:t>
            </a:r>
            <a:r>
              <a:rPr lang="en" sz="2600"/>
              <a:t>(3) is the number of ways of distributing 3000 unlabelled objects into 3 unlabelled boxes.</a:t>
            </a:r>
            <a:endParaRPr sz="2600"/>
          </a:p>
          <a:p>
            <a:pPr indent="0" lvl="0" marL="0" rtl="0" algn="l">
              <a:spcBef>
                <a:spcPts val="0"/>
              </a:spcBef>
              <a:spcAft>
                <a:spcPts val="0"/>
              </a:spcAft>
              <a:buNone/>
            </a:pPr>
            <a:r>
              <a:t/>
            </a:r>
            <a:endParaRPr sz="2600"/>
          </a:p>
        </p:txBody>
      </p:sp>
      <p:sp>
        <p:nvSpPr>
          <p:cNvPr id="1110" name="Google Shape;1110;p17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sp>
        <p:nvSpPr>
          <p:cNvPr id="1115" name="Google Shape;1115;p18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Eg</a:t>
            </a:r>
            <a:r>
              <a:rPr lang="en" sz="2600">
                <a:solidFill>
                  <a:schemeClr val="dk1"/>
                </a:solidFill>
              </a:rPr>
              <a:t>: How many solutions are there to the equation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x</a:t>
            </a:r>
            <a:r>
              <a:rPr baseline="-25000" lang="en" sz="2600">
                <a:solidFill>
                  <a:schemeClr val="dk1"/>
                </a:solidFill>
              </a:rPr>
              <a:t>1</a:t>
            </a:r>
            <a:r>
              <a:rPr lang="en" sz="2600">
                <a:solidFill>
                  <a:schemeClr val="dk1"/>
                </a:solidFill>
              </a:rPr>
              <a:t> + x</a:t>
            </a:r>
            <a:r>
              <a:rPr baseline="-25000" lang="en" sz="2600">
                <a:solidFill>
                  <a:schemeClr val="dk1"/>
                </a:solidFill>
              </a:rPr>
              <a:t>2</a:t>
            </a:r>
            <a:r>
              <a:rPr lang="en" sz="2600">
                <a:solidFill>
                  <a:schemeClr val="dk1"/>
                </a:solidFill>
              </a:rPr>
              <a:t> + x</a:t>
            </a:r>
            <a:r>
              <a:rPr baseline="-25000" lang="en" sz="2600">
                <a:solidFill>
                  <a:schemeClr val="dk1"/>
                </a:solidFill>
              </a:rPr>
              <a:t>3</a:t>
            </a:r>
            <a:r>
              <a:rPr lang="en" sz="2600">
                <a:solidFill>
                  <a:schemeClr val="dk1"/>
                </a:solidFill>
              </a:rPr>
              <a:t> + x</a:t>
            </a:r>
            <a:r>
              <a:rPr baseline="-25000" lang="en" sz="2600">
                <a:solidFill>
                  <a:schemeClr val="dk1"/>
                </a:solidFill>
              </a:rPr>
              <a:t>4</a:t>
            </a:r>
            <a:r>
              <a:rPr lang="en" sz="2600">
                <a:solidFill>
                  <a:schemeClr val="dk1"/>
                </a:solidFill>
              </a:rPr>
              <a:t> + x</a:t>
            </a:r>
            <a:r>
              <a:rPr baseline="-25000" lang="en" sz="2600">
                <a:solidFill>
                  <a:schemeClr val="dk1"/>
                </a:solidFill>
              </a:rPr>
              <a:t>5</a:t>
            </a:r>
            <a:r>
              <a:rPr lang="en" sz="2600">
                <a:solidFill>
                  <a:schemeClr val="dk1"/>
                </a:solidFill>
              </a:rPr>
              <a:t> = 21</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(x</a:t>
            </a:r>
            <a:r>
              <a:rPr baseline="-25000" lang="en" sz="2600">
                <a:solidFill>
                  <a:schemeClr val="dk1"/>
                </a:solidFill>
              </a:rPr>
              <a:t>i</a:t>
            </a:r>
            <a:r>
              <a:rPr lang="en" sz="2600">
                <a:solidFill>
                  <a:schemeClr val="dk1"/>
                </a:solidFill>
              </a:rPr>
              <a:t> are nonnegative ints) with the following conditions.</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no conditions</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x</a:t>
            </a:r>
            <a:r>
              <a:rPr baseline="-25000" lang="en" sz="2600">
                <a:solidFill>
                  <a:schemeClr val="dk1"/>
                </a:solidFill>
              </a:rPr>
              <a:t>1</a:t>
            </a:r>
            <a:r>
              <a:rPr lang="en" sz="2600">
                <a:solidFill>
                  <a:schemeClr val="dk1"/>
                </a:solidFill>
              </a:rPr>
              <a:t> ≥ 1</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x</a:t>
            </a:r>
            <a:r>
              <a:rPr baseline="-25000" lang="en" sz="2600">
                <a:solidFill>
                  <a:schemeClr val="dk1"/>
                </a:solidFill>
              </a:rPr>
              <a:t>i</a:t>
            </a:r>
            <a:r>
              <a:rPr lang="en" sz="2600">
                <a:solidFill>
                  <a:schemeClr val="dk1"/>
                </a:solidFill>
              </a:rPr>
              <a:t> ≥ 2 for i = 1, 2, 3, 4, 5</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0 ≤ x</a:t>
            </a:r>
            <a:r>
              <a:rPr baseline="-25000" lang="en" sz="2600">
                <a:solidFill>
                  <a:schemeClr val="dk1"/>
                </a:solidFill>
              </a:rPr>
              <a:t>1</a:t>
            </a:r>
            <a:r>
              <a:rPr lang="en" sz="2600">
                <a:solidFill>
                  <a:schemeClr val="dk1"/>
                </a:solidFill>
              </a:rPr>
              <a:t> ≤ 10</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2 ≤ x</a:t>
            </a:r>
            <a:r>
              <a:rPr baseline="-25000" lang="en" sz="2600">
                <a:solidFill>
                  <a:schemeClr val="dk1"/>
                </a:solidFill>
              </a:rPr>
              <a:t>1</a:t>
            </a:r>
            <a:r>
              <a:rPr lang="en" sz="2600">
                <a:solidFill>
                  <a:schemeClr val="dk1"/>
                </a:solidFill>
              </a:rPr>
              <a:t> &lt; 5</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x</a:t>
            </a:r>
            <a:r>
              <a:rPr baseline="-25000" lang="en" sz="2600">
                <a:solidFill>
                  <a:schemeClr val="dk1"/>
                </a:solidFill>
              </a:rPr>
              <a:t>1</a:t>
            </a:r>
            <a:r>
              <a:rPr lang="en" sz="2600">
                <a:solidFill>
                  <a:schemeClr val="dk1"/>
                </a:solidFill>
              </a:rPr>
              <a:t> ≤ 3, x</a:t>
            </a:r>
            <a:r>
              <a:rPr baseline="-25000" lang="en" sz="2600">
                <a:solidFill>
                  <a:schemeClr val="dk1"/>
                </a:solidFill>
              </a:rPr>
              <a:t>2 </a:t>
            </a:r>
            <a:r>
              <a:rPr lang="en" sz="2600">
                <a:solidFill>
                  <a:schemeClr val="dk1"/>
                </a:solidFill>
              </a:rPr>
              <a:t>≤ 4</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0 ≤ x</a:t>
            </a:r>
            <a:r>
              <a:rPr baseline="-25000" lang="en" sz="2600">
                <a:solidFill>
                  <a:schemeClr val="dk1"/>
                </a:solidFill>
              </a:rPr>
              <a:t>1</a:t>
            </a:r>
            <a:r>
              <a:rPr lang="en" sz="2600">
                <a:solidFill>
                  <a:schemeClr val="dk1"/>
                </a:solidFill>
              </a:rPr>
              <a:t> ≤ 3, 1 ≤ x</a:t>
            </a:r>
            <a:r>
              <a:rPr baseline="-25000" lang="en" sz="2600">
                <a:solidFill>
                  <a:schemeClr val="dk1"/>
                </a:solidFill>
              </a:rPr>
              <a:t>2</a:t>
            </a:r>
            <a:r>
              <a:rPr lang="en" sz="2600">
                <a:solidFill>
                  <a:schemeClr val="dk1"/>
                </a:solidFill>
              </a:rPr>
              <a:t> &lt; 4, x</a:t>
            </a:r>
            <a:r>
              <a:rPr baseline="-25000" lang="en" sz="2600">
                <a:solidFill>
                  <a:schemeClr val="dk1"/>
                </a:solidFill>
              </a:rPr>
              <a:t>3</a:t>
            </a:r>
            <a:r>
              <a:rPr lang="en" sz="2600">
                <a:solidFill>
                  <a:schemeClr val="dk1"/>
                </a:solidFill>
              </a:rPr>
              <a:t> ≥ 15</a:t>
            </a:r>
            <a:endParaRPr sz="2600">
              <a:solidFill>
                <a:schemeClr val="dk1"/>
              </a:solidFill>
            </a:endParaRPr>
          </a:p>
        </p:txBody>
      </p:sp>
      <p:sp>
        <p:nvSpPr>
          <p:cNvPr id="1116" name="Google Shape;1116;p18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Google Shape;1121;p18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x</a:t>
            </a:r>
            <a:r>
              <a:rPr baseline="-25000" lang="en" sz="2600">
                <a:solidFill>
                  <a:schemeClr val="dk1"/>
                </a:solidFill>
              </a:rPr>
              <a:t>1</a:t>
            </a:r>
            <a:r>
              <a:rPr lang="en" sz="2600">
                <a:solidFill>
                  <a:schemeClr val="dk1"/>
                </a:solidFill>
              </a:rPr>
              <a:t> + x</a:t>
            </a:r>
            <a:r>
              <a:rPr baseline="-25000" lang="en" sz="2600">
                <a:solidFill>
                  <a:schemeClr val="dk1"/>
                </a:solidFill>
              </a:rPr>
              <a:t>2</a:t>
            </a:r>
            <a:r>
              <a:rPr lang="en" sz="2600">
                <a:solidFill>
                  <a:schemeClr val="dk1"/>
                </a:solidFill>
              </a:rPr>
              <a:t> + x</a:t>
            </a:r>
            <a:r>
              <a:rPr baseline="-25000" lang="en" sz="2600">
                <a:solidFill>
                  <a:schemeClr val="dk1"/>
                </a:solidFill>
              </a:rPr>
              <a:t>3</a:t>
            </a:r>
            <a:r>
              <a:rPr lang="en" sz="2600">
                <a:solidFill>
                  <a:schemeClr val="dk1"/>
                </a:solidFill>
              </a:rPr>
              <a:t> + x</a:t>
            </a:r>
            <a:r>
              <a:rPr baseline="-25000" lang="en" sz="2600">
                <a:solidFill>
                  <a:schemeClr val="dk1"/>
                </a:solidFill>
              </a:rPr>
              <a:t>4</a:t>
            </a:r>
            <a:r>
              <a:rPr lang="en" sz="2600">
                <a:solidFill>
                  <a:schemeClr val="dk1"/>
                </a:solidFill>
              </a:rPr>
              <a:t> + x</a:t>
            </a:r>
            <a:r>
              <a:rPr baseline="-25000" lang="en" sz="2600">
                <a:solidFill>
                  <a:schemeClr val="dk1"/>
                </a:solidFill>
              </a:rPr>
              <a:t>5</a:t>
            </a:r>
            <a:r>
              <a:rPr lang="en" sz="2600">
                <a:solidFill>
                  <a:schemeClr val="dk1"/>
                </a:solidFill>
              </a:rPr>
              <a:t> = 21</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no conditions</a:t>
            </a:r>
            <a:endParaRPr sz="2600">
              <a:solidFill>
                <a:schemeClr val="dk1"/>
              </a:solidFill>
            </a:endParaRPr>
          </a:p>
          <a:p>
            <a:pPr indent="-393700" lvl="1" marL="914400" rtl="0" algn="l">
              <a:lnSpc>
                <a:spcPct val="115000"/>
              </a:lnSpc>
              <a:spcBef>
                <a:spcPts val="0"/>
              </a:spcBef>
              <a:spcAft>
                <a:spcPts val="0"/>
              </a:spcAft>
              <a:buClr>
                <a:schemeClr val="dk1"/>
              </a:buClr>
              <a:buSzPts val="2600"/>
              <a:buAutoNum type="alphaLcParenR"/>
            </a:pPr>
            <a:r>
              <a:rPr lang="en" sz="2600">
                <a:solidFill>
                  <a:schemeClr val="dk1"/>
                </a:solidFill>
              </a:rPr>
              <a:t>C(5-1+21, 21) = C(25, 21) = 12650</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x</a:t>
            </a:r>
            <a:r>
              <a:rPr baseline="-25000" lang="en" sz="2600">
                <a:solidFill>
                  <a:schemeClr val="dk1"/>
                </a:solidFill>
              </a:rPr>
              <a:t>1</a:t>
            </a:r>
            <a:r>
              <a:rPr lang="en" sz="2600">
                <a:solidFill>
                  <a:schemeClr val="dk1"/>
                </a:solidFill>
              </a:rPr>
              <a:t> ≥ 1</a:t>
            </a:r>
            <a:endParaRPr sz="2600">
              <a:solidFill>
                <a:schemeClr val="dk1"/>
              </a:solidFill>
            </a:endParaRPr>
          </a:p>
          <a:p>
            <a:pPr indent="-393700" lvl="1" marL="914400" rtl="0" algn="l">
              <a:lnSpc>
                <a:spcPct val="115000"/>
              </a:lnSpc>
              <a:spcBef>
                <a:spcPts val="0"/>
              </a:spcBef>
              <a:spcAft>
                <a:spcPts val="0"/>
              </a:spcAft>
              <a:buClr>
                <a:schemeClr val="dk1"/>
              </a:buClr>
              <a:buSzPts val="2600"/>
              <a:buAutoNum type="alphaLcParenR"/>
            </a:pPr>
            <a:r>
              <a:rPr lang="en" sz="2600">
                <a:solidFill>
                  <a:schemeClr val="dk1"/>
                </a:solidFill>
              </a:rPr>
              <a:t>x</a:t>
            </a:r>
            <a:r>
              <a:rPr baseline="-25000" lang="en" sz="2600">
                <a:solidFill>
                  <a:schemeClr val="dk1"/>
                </a:solidFill>
              </a:rPr>
              <a:t>1</a:t>
            </a:r>
            <a:r>
              <a:rPr lang="en" sz="2600">
                <a:solidFill>
                  <a:schemeClr val="dk1"/>
                </a:solidFill>
              </a:rPr>
              <a:t> + x</a:t>
            </a:r>
            <a:r>
              <a:rPr baseline="-25000" lang="en" sz="2600">
                <a:solidFill>
                  <a:schemeClr val="dk1"/>
                </a:solidFill>
              </a:rPr>
              <a:t>2</a:t>
            </a:r>
            <a:r>
              <a:rPr lang="en" sz="2600">
                <a:solidFill>
                  <a:schemeClr val="dk1"/>
                </a:solidFill>
              </a:rPr>
              <a:t> + x</a:t>
            </a:r>
            <a:r>
              <a:rPr baseline="-25000" lang="en" sz="2600">
                <a:solidFill>
                  <a:schemeClr val="dk1"/>
                </a:solidFill>
              </a:rPr>
              <a:t>3</a:t>
            </a:r>
            <a:r>
              <a:rPr lang="en" sz="2600">
                <a:solidFill>
                  <a:schemeClr val="dk1"/>
                </a:solidFill>
              </a:rPr>
              <a:t> + x</a:t>
            </a:r>
            <a:r>
              <a:rPr baseline="-25000" lang="en" sz="2600">
                <a:solidFill>
                  <a:schemeClr val="dk1"/>
                </a:solidFill>
              </a:rPr>
              <a:t>4</a:t>
            </a:r>
            <a:r>
              <a:rPr lang="en" sz="2600">
                <a:solidFill>
                  <a:schemeClr val="dk1"/>
                </a:solidFill>
              </a:rPr>
              <a:t> + x</a:t>
            </a:r>
            <a:r>
              <a:rPr baseline="-25000" lang="en" sz="2600">
                <a:solidFill>
                  <a:schemeClr val="dk1"/>
                </a:solidFill>
              </a:rPr>
              <a:t>5</a:t>
            </a:r>
            <a:r>
              <a:rPr lang="en" sz="2600">
                <a:solidFill>
                  <a:schemeClr val="dk1"/>
                </a:solidFill>
              </a:rPr>
              <a:t> = 20</a:t>
            </a:r>
            <a:endParaRPr sz="2600">
              <a:solidFill>
                <a:schemeClr val="dk1"/>
              </a:solidFill>
            </a:endParaRPr>
          </a:p>
          <a:p>
            <a:pPr indent="0" lvl="0" marL="457200" rtl="0" algn="l">
              <a:lnSpc>
                <a:spcPct val="115000"/>
              </a:lnSpc>
              <a:spcBef>
                <a:spcPts val="0"/>
              </a:spcBef>
              <a:spcAft>
                <a:spcPts val="0"/>
              </a:spcAft>
              <a:buNone/>
            </a:pPr>
            <a:r>
              <a:rPr lang="en" sz="2600">
                <a:solidFill>
                  <a:schemeClr val="dk1"/>
                </a:solidFill>
              </a:rPr>
              <a:t>	C(5-1+20, 20) = C(24, 20) = 10626</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x</a:t>
            </a:r>
            <a:r>
              <a:rPr baseline="-25000" lang="en" sz="2600">
                <a:solidFill>
                  <a:schemeClr val="dk1"/>
                </a:solidFill>
              </a:rPr>
              <a:t>i</a:t>
            </a:r>
            <a:r>
              <a:rPr lang="en" sz="2600">
                <a:solidFill>
                  <a:schemeClr val="dk1"/>
                </a:solidFill>
              </a:rPr>
              <a:t> ≥ 2 for i = 1, 2, 3, 4, 5</a:t>
            </a:r>
            <a:endParaRPr sz="2600">
              <a:solidFill>
                <a:schemeClr val="dk1"/>
              </a:solidFill>
            </a:endParaRPr>
          </a:p>
          <a:p>
            <a:pPr indent="-393700" lvl="1" marL="914400" rtl="0" algn="l">
              <a:lnSpc>
                <a:spcPct val="115000"/>
              </a:lnSpc>
              <a:spcBef>
                <a:spcPts val="0"/>
              </a:spcBef>
              <a:spcAft>
                <a:spcPts val="0"/>
              </a:spcAft>
              <a:buClr>
                <a:schemeClr val="dk1"/>
              </a:buClr>
              <a:buSzPts val="2600"/>
              <a:buAutoNum type="alphaLcParenR"/>
            </a:pPr>
            <a:r>
              <a:rPr lang="en" sz="2600">
                <a:solidFill>
                  <a:schemeClr val="dk1"/>
                </a:solidFill>
              </a:rPr>
              <a:t>x</a:t>
            </a:r>
            <a:r>
              <a:rPr baseline="-25000" lang="en" sz="2600">
                <a:solidFill>
                  <a:schemeClr val="dk1"/>
                </a:solidFill>
              </a:rPr>
              <a:t>1</a:t>
            </a:r>
            <a:r>
              <a:rPr lang="en" sz="2600">
                <a:solidFill>
                  <a:schemeClr val="dk1"/>
                </a:solidFill>
              </a:rPr>
              <a:t> + x</a:t>
            </a:r>
            <a:r>
              <a:rPr baseline="-25000" lang="en" sz="2600">
                <a:solidFill>
                  <a:schemeClr val="dk1"/>
                </a:solidFill>
              </a:rPr>
              <a:t>2</a:t>
            </a:r>
            <a:r>
              <a:rPr lang="en" sz="2600">
                <a:solidFill>
                  <a:schemeClr val="dk1"/>
                </a:solidFill>
              </a:rPr>
              <a:t> + x</a:t>
            </a:r>
            <a:r>
              <a:rPr baseline="-25000" lang="en" sz="2600">
                <a:solidFill>
                  <a:schemeClr val="dk1"/>
                </a:solidFill>
              </a:rPr>
              <a:t>3</a:t>
            </a:r>
            <a:r>
              <a:rPr lang="en" sz="2600">
                <a:solidFill>
                  <a:schemeClr val="dk1"/>
                </a:solidFill>
              </a:rPr>
              <a:t> + x</a:t>
            </a:r>
            <a:r>
              <a:rPr baseline="-25000" lang="en" sz="2600">
                <a:solidFill>
                  <a:schemeClr val="dk1"/>
                </a:solidFill>
              </a:rPr>
              <a:t>4</a:t>
            </a:r>
            <a:r>
              <a:rPr lang="en" sz="2600">
                <a:solidFill>
                  <a:schemeClr val="dk1"/>
                </a:solidFill>
              </a:rPr>
              <a:t> + x</a:t>
            </a:r>
            <a:r>
              <a:rPr baseline="-25000" lang="en" sz="2600">
                <a:solidFill>
                  <a:schemeClr val="dk1"/>
                </a:solidFill>
              </a:rPr>
              <a:t>5</a:t>
            </a:r>
            <a:r>
              <a:rPr lang="en" sz="2600">
                <a:solidFill>
                  <a:schemeClr val="dk1"/>
                </a:solidFill>
              </a:rPr>
              <a:t> = 11</a:t>
            </a:r>
            <a:endParaRPr sz="2600">
              <a:solidFill>
                <a:schemeClr val="dk1"/>
              </a:solidFill>
            </a:endParaRPr>
          </a:p>
          <a:p>
            <a:pPr indent="0" lvl="0" marL="457200" rtl="0" algn="l">
              <a:lnSpc>
                <a:spcPct val="115000"/>
              </a:lnSpc>
              <a:spcBef>
                <a:spcPts val="0"/>
              </a:spcBef>
              <a:spcAft>
                <a:spcPts val="0"/>
              </a:spcAft>
              <a:buSzPts val="1100"/>
              <a:buNone/>
            </a:pPr>
            <a:r>
              <a:rPr lang="en" sz="2600">
                <a:solidFill>
                  <a:schemeClr val="dk1"/>
                </a:solidFill>
              </a:rPr>
              <a:t>	C(5-1+11, 11) = C(15, 11) = 1365</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0 ≤ x</a:t>
            </a:r>
            <a:r>
              <a:rPr baseline="-25000" lang="en" sz="2600">
                <a:solidFill>
                  <a:schemeClr val="dk1"/>
                </a:solidFill>
              </a:rPr>
              <a:t>1</a:t>
            </a:r>
            <a:r>
              <a:rPr lang="en" sz="2600">
                <a:solidFill>
                  <a:schemeClr val="dk1"/>
                </a:solidFill>
              </a:rPr>
              <a:t> ≤ 10</a:t>
            </a:r>
            <a:endParaRPr sz="2600">
              <a:solidFill>
                <a:schemeClr val="dk1"/>
              </a:solidFill>
            </a:endParaRPr>
          </a:p>
          <a:p>
            <a:pPr indent="-393700" lvl="1" marL="914400" rtl="0" algn="l">
              <a:lnSpc>
                <a:spcPct val="115000"/>
              </a:lnSpc>
              <a:spcBef>
                <a:spcPts val="0"/>
              </a:spcBef>
              <a:spcAft>
                <a:spcPts val="0"/>
              </a:spcAft>
              <a:buClr>
                <a:schemeClr val="dk1"/>
              </a:buClr>
              <a:buSzPts val="2600"/>
              <a:buAutoNum type="alphaLcParenR"/>
            </a:pPr>
            <a:r>
              <a:rPr lang="en" sz="2600">
                <a:solidFill>
                  <a:schemeClr val="dk1"/>
                </a:solidFill>
              </a:rPr>
              <a:t>12650 - (when x</a:t>
            </a:r>
            <a:r>
              <a:rPr baseline="-25000" lang="en" sz="2600">
                <a:solidFill>
                  <a:schemeClr val="dk1"/>
                </a:solidFill>
              </a:rPr>
              <a:t>1</a:t>
            </a:r>
            <a:r>
              <a:rPr lang="en" sz="2600">
                <a:solidFill>
                  <a:schemeClr val="dk1"/>
                </a:solidFill>
              </a:rPr>
              <a:t>≥11) = 12650 - C(14,10) = 11649</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a:pPr>
            <a:r>
              <a:rPr lang="en" sz="2600">
                <a:solidFill>
                  <a:schemeClr val="dk1"/>
                </a:solidFill>
              </a:rPr>
              <a:t>2 ≤ x</a:t>
            </a:r>
            <a:r>
              <a:rPr baseline="-25000" lang="en" sz="2600">
                <a:solidFill>
                  <a:schemeClr val="dk1"/>
                </a:solidFill>
              </a:rPr>
              <a:t>1</a:t>
            </a:r>
            <a:r>
              <a:rPr lang="en" sz="2600">
                <a:solidFill>
                  <a:schemeClr val="dk1"/>
                </a:solidFill>
              </a:rPr>
              <a:t> &lt; 5</a:t>
            </a:r>
            <a:endParaRPr sz="2600">
              <a:solidFill>
                <a:schemeClr val="dk1"/>
              </a:solidFill>
            </a:endParaRPr>
          </a:p>
          <a:p>
            <a:pPr indent="-393700" lvl="1" marL="914400" rtl="0" algn="l">
              <a:lnSpc>
                <a:spcPct val="115000"/>
              </a:lnSpc>
              <a:spcBef>
                <a:spcPts val="0"/>
              </a:spcBef>
              <a:spcAft>
                <a:spcPts val="0"/>
              </a:spcAft>
              <a:buClr>
                <a:schemeClr val="dk1"/>
              </a:buClr>
              <a:buSzPts val="2600"/>
              <a:buAutoNum type="alphaLcParenR"/>
            </a:pPr>
            <a:r>
              <a:rPr lang="en" sz="2600">
                <a:solidFill>
                  <a:schemeClr val="dk1"/>
                </a:solidFill>
              </a:rPr>
              <a:t>...</a:t>
            </a:r>
            <a:endParaRPr sz="2600">
              <a:solidFill>
                <a:schemeClr val="dk1"/>
              </a:solidFill>
            </a:endParaRPr>
          </a:p>
        </p:txBody>
      </p:sp>
      <p:sp>
        <p:nvSpPr>
          <p:cNvPr id="1122" name="Google Shape;1122;p18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6" name="Shape 1126"/>
        <p:cNvGrpSpPr/>
        <p:nvPr/>
      </p:nvGrpSpPr>
      <p:grpSpPr>
        <a:xfrm>
          <a:off x="0" y="0"/>
          <a:ext cx="0" cy="0"/>
          <a:chOff x="0" y="0"/>
          <a:chExt cx="0" cy="0"/>
        </a:xfrm>
      </p:grpSpPr>
      <p:sp>
        <p:nvSpPr>
          <p:cNvPr id="1127" name="Google Shape;1127;p18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x</a:t>
            </a:r>
            <a:r>
              <a:rPr baseline="-25000" lang="en" sz="2600">
                <a:solidFill>
                  <a:schemeClr val="dk1"/>
                </a:solidFill>
              </a:rPr>
              <a:t>1</a:t>
            </a:r>
            <a:r>
              <a:rPr lang="en" sz="2600">
                <a:solidFill>
                  <a:schemeClr val="dk1"/>
                </a:solidFill>
              </a:rPr>
              <a:t> + x</a:t>
            </a:r>
            <a:r>
              <a:rPr baseline="-25000" lang="en" sz="2600">
                <a:solidFill>
                  <a:schemeClr val="dk1"/>
                </a:solidFill>
              </a:rPr>
              <a:t>2</a:t>
            </a:r>
            <a:r>
              <a:rPr lang="en" sz="2600">
                <a:solidFill>
                  <a:schemeClr val="dk1"/>
                </a:solidFill>
              </a:rPr>
              <a:t> + x</a:t>
            </a:r>
            <a:r>
              <a:rPr baseline="-25000" lang="en" sz="2600">
                <a:solidFill>
                  <a:schemeClr val="dk1"/>
                </a:solidFill>
              </a:rPr>
              <a:t>3</a:t>
            </a:r>
            <a:r>
              <a:rPr lang="en" sz="2600">
                <a:solidFill>
                  <a:schemeClr val="dk1"/>
                </a:solidFill>
              </a:rPr>
              <a:t> + x</a:t>
            </a:r>
            <a:r>
              <a:rPr baseline="-25000" lang="en" sz="2600">
                <a:solidFill>
                  <a:schemeClr val="dk1"/>
                </a:solidFill>
              </a:rPr>
              <a:t>4</a:t>
            </a:r>
            <a:r>
              <a:rPr lang="en" sz="2600">
                <a:solidFill>
                  <a:schemeClr val="dk1"/>
                </a:solidFill>
              </a:rPr>
              <a:t> + x</a:t>
            </a:r>
            <a:r>
              <a:rPr baseline="-25000" lang="en" sz="2600">
                <a:solidFill>
                  <a:schemeClr val="dk1"/>
                </a:solidFill>
              </a:rPr>
              <a:t>5</a:t>
            </a:r>
            <a:r>
              <a:rPr lang="en" sz="2600">
                <a:solidFill>
                  <a:schemeClr val="dk1"/>
                </a:solidFill>
              </a:rPr>
              <a:t> = 21</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startAt="5"/>
            </a:pPr>
            <a:r>
              <a:rPr lang="en" sz="2600">
                <a:solidFill>
                  <a:schemeClr val="dk1"/>
                </a:solidFill>
              </a:rPr>
              <a:t>2 ≤ x</a:t>
            </a:r>
            <a:r>
              <a:rPr baseline="-25000" lang="en" sz="2600">
                <a:solidFill>
                  <a:schemeClr val="dk1"/>
                </a:solidFill>
              </a:rPr>
              <a:t>1</a:t>
            </a:r>
            <a:r>
              <a:rPr lang="en" sz="2600">
                <a:solidFill>
                  <a:schemeClr val="dk1"/>
                </a:solidFill>
              </a:rPr>
              <a:t> &lt; 5</a:t>
            </a:r>
            <a:endParaRPr sz="2600">
              <a:solidFill>
                <a:schemeClr val="dk1"/>
              </a:solidFill>
            </a:endParaRPr>
          </a:p>
          <a:p>
            <a:pPr indent="-393700" lvl="1" marL="914400" rtl="0" algn="l">
              <a:lnSpc>
                <a:spcPct val="115000"/>
              </a:lnSpc>
              <a:spcBef>
                <a:spcPts val="0"/>
              </a:spcBef>
              <a:spcAft>
                <a:spcPts val="0"/>
              </a:spcAft>
              <a:buClr>
                <a:schemeClr val="dk1"/>
              </a:buClr>
              <a:buSzPts val="2600"/>
              <a:buAutoNum type="alphaLcParenR"/>
            </a:pPr>
            <a:r>
              <a:rPr lang="en" sz="2600">
                <a:solidFill>
                  <a:schemeClr val="dk1"/>
                </a:solidFill>
              </a:rPr>
              <a:t>x</a:t>
            </a:r>
            <a:r>
              <a:rPr baseline="-25000" lang="en" sz="2600">
                <a:solidFill>
                  <a:schemeClr val="dk1"/>
                </a:solidFill>
              </a:rPr>
              <a:t>1</a:t>
            </a:r>
            <a:r>
              <a:rPr lang="en" sz="2600">
                <a:solidFill>
                  <a:schemeClr val="dk1"/>
                </a:solidFill>
              </a:rPr>
              <a:t> + x</a:t>
            </a:r>
            <a:r>
              <a:rPr baseline="-25000" lang="en" sz="2600">
                <a:solidFill>
                  <a:schemeClr val="dk1"/>
                </a:solidFill>
              </a:rPr>
              <a:t>2</a:t>
            </a:r>
            <a:r>
              <a:rPr lang="en" sz="2600">
                <a:solidFill>
                  <a:schemeClr val="dk1"/>
                </a:solidFill>
              </a:rPr>
              <a:t> + x</a:t>
            </a:r>
            <a:r>
              <a:rPr baseline="-25000" lang="en" sz="2600">
                <a:solidFill>
                  <a:schemeClr val="dk1"/>
                </a:solidFill>
              </a:rPr>
              <a:t>3</a:t>
            </a:r>
            <a:r>
              <a:rPr lang="en" sz="2600">
                <a:solidFill>
                  <a:schemeClr val="dk1"/>
                </a:solidFill>
              </a:rPr>
              <a:t> + x</a:t>
            </a:r>
            <a:r>
              <a:rPr baseline="-25000" lang="en" sz="2600">
                <a:solidFill>
                  <a:schemeClr val="dk1"/>
                </a:solidFill>
              </a:rPr>
              <a:t>4</a:t>
            </a:r>
            <a:r>
              <a:rPr lang="en" sz="2600">
                <a:solidFill>
                  <a:schemeClr val="dk1"/>
                </a:solidFill>
              </a:rPr>
              <a:t> + x</a:t>
            </a:r>
            <a:r>
              <a:rPr baseline="-25000" lang="en" sz="2600">
                <a:solidFill>
                  <a:schemeClr val="dk1"/>
                </a:solidFill>
              </a:rPr>
              <a:t>5</a:t>
            </a:r>
            <a:r>
              <a:rPr lang="en" sz="2600">
                <a:solidFill>
                  <a:schemeClr val="dk1"/>
                </a:solidFill>
              </a:rPr>
              <a:t> = 21-2, and x</a:t>
            </a:r>
            <a:r>
              <a:rPr baseline="-25000" lang="en" sz="2600">
                <a:solidFill>
                  <a:schemeClr val="dk1"/>
                </a:solidFill>
              </a:rPr>
              <a:t>1</a:t>
            </a:r>
            <a:r>
              <a:rPr lang="en" sz="2600">
                <a:solidFill>
                  <a:schemeClr val="dk1"/>
                </a:solidFill>
              </a:rPr>
              <a:t> &lt; 3</a:t>
            </a:r>
            <a:endParaRPr sz="2600">
              <a:solidFill>
                <a:schemeClr val="dk1"/>
              </a:solidFill>
            </a:endParaRPr>
          </a:p>
          <a:p>
            <a:pPr indent="0" lvl="0" marL="457200" rtl="0" algn="l">
              <a:lnSpc>
                <a:spcPct val="115000"/>
              </a:lnSpc>
              <a:spcBef>
                <a:spcPts val="0"/>
              </a:spcBef>
              <a:spcAft>
                <a:spcPts val="0"/>
              </a:spcAft>
              <a:buNone/>
            </a:pPr>
            <a:r>
              <a:rPr lang="en" sz="2600">
                <a:solidFill>
                  <a:schemeClr val="dk1"/>
                </a:solidFill>
              </a:rPr>
              <a:t>	C(23,19) - (when x</a:t>
            </a:r>
            <a:r>
              <a:rPr baseline="-25000" lang="en" sz="2600">
                <a:solidFill>
                  <a:schemeClr val="dk1"/>
                </a:solidFill>
              </a:rPr>
              <a:t>1</a:t>
            </a:r>
            <a:r>
              <a:rPr lang="en" sz="2600">
                <a:solidFill>
                  <a:schemeClr val="dk1"/>
                </a:solidFill>
              </a:rPr>
              <a:t>≥3) = C(23,19) - C(20,16)</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startAt="5"/>
            </a:pPr>
            <a:r>
              <a:rPr lang="en" sz="2600">
                <a:solidFill>
                  <a:schemeClr val="dk1"/>
                </a:solidFill>
              </a:rPr>
              <a:t>0 ≤ x</a:t>
            </a:r>
            <a:r>
              <a:rPr baseline="-25000" lang="en" sz="2600">
                <a:solidFill>
                  <a:schemeClr val="dk1"/>
                </a:solidFill>
              </a:rPr>
              <a:t>1</a:t>
            </a:r>
            <a:r>
              <a:rPr lang="en" sz="2600">
                <a:solidFill>
                  <a:schemeClr val="dk1"/>
                </a:solidFill>
              </a:rPr>
              <a:t> ≤ 3, 0 ≤ x</a:t>
            </a:r>
            <a:r>
              <a:rPr baseline="-25000" lang="en" sz="2600">
                <a:solidFill>
                  <a:schemeClr val="dk1"/>
                </a:solidFill>
              </a:rPr>
              <a:t>2 </a:t>
            </a:r>
            <a:r>
              <a:rPr lang="en" sz="2600">
                <a:solidFill>
                  <a:schemeClr val="dk1"/>
                </a:solidFill>
              </a:rPr>
              <a:t>≤ 4</a:t>
            </a:r>
            <a:endParaRPr sz="2600">
              <a:solidFill>
                <a:schemeClr val="dk1"/>
              </a:solidFill>
            </a:endParaRPr>
          </a:p>
          <a:p>
            <a:pPr indent="-393700" lvl="1" marL="914400" rtl="0" algn="l">
              <a:lnSpc>
                <a:spcPct val="115000"/>
              </a:lnSpc>
              <a:spcBef>
                <a:spcPts val="0"/>
              </a:spcBef>
              <a:spcAft>
                <a:spcPts val="0"/>
              </a:spcAft>
              <a:buClr>
                <a:schemeClr val="dk1"/>
              </a:buClr>
              <a:buSzPts val="2600"/>
              <a:buAutoNum type="alphaLcParenR"/>
            </a:pPr>
            <a:r>
              <a:rPr lang="en" sz="2600">
                <a:solidFill>
                  <a:schemeClr val="dk1"/>
                </a:solidFill>
              </a:rPr>
              <a:t>C(25,21) - (when x</a:t>
            </a:r>
            <a:r>
              <a:rPr baseline="-25000" lang="en" sz="2600">
                <a:solidFill>
                  <a:schemeClr val="dk1"/>
                </a:solidFill>
              </a:rPr>
              <a:t>1 </a:t>
            </a:r>
            <a:r>
              <a:rPr lang="en" sz="2600">
                <a:solidFill>
                  <a:schemeClr val="dk1"/>
                </a:solidFill>
              </a:rPr>
              <a:t>≥ 4 or x</a:t>
            </a:r>
            <a:r>
              <a:rPr baseline="-25000" lang="en" sz="2600">
                <a:solidFill>
                  <a:schemeClr val="dk1"/>
                </a:solidFill>
              </a:rPr>
              <a:t>2 </a:t>
            </a:r>
            <a:r>
              <a:rPr lang="en" sz="2600">
                <a:solidFill>
                  <a:schemeClr val="dk1"/>
                </a:solidFill>
              </a:rPr>
              <a:t>≥ 5)</a:t>
            </a:r>
            <a:endParaRPr sz="2600">
              <a:solidFill>
                <a:schemeClr val="dk1"/>
              </a:solidFill>
            </a:endParaRPr>
          </a:p>
          <a:p>
            <a:pPr indent="0" lvl="0" marL="914400" rtl="0" algn="l">
              <a:lnSpc>
                <a:spcPct val="115000"/>
              </a:lnSpc>
              <a:spcBef>
                <a:spcPts val="0"/>
              </a:spcBef>
              <a:spcAft>
                <a:spcPts val="0"/>
              </a:spcAft>
              <a:buNone/>
            </a:pPr>
            <a:r>
              <a:rPr lang="en" sz="2600">
                <a:solidFill>
                  <a:schemeClr val="dk1"/>
                </a:solidFill>
              </a:rPr>
              <a:t>= C(25,21) - ((x</a:t>
            </a:r>
            <a:r>
              <a:rPr baseline="-25000" lang="en" sz="2600">
                <a:solidFill>
                  <a:schemeClr val="dk1"/>
                </a:solidFill>
              </a:rPr>
              <a:t>1 </a:t>
            </a:r>
            <a:r>
              <a:rPr lang="en" sz="2600">
                <a:solidFill>
                  <a:schemeClr val="dk1"/>
                </a:solidFill>
              </a:rPr>
              <a:t>≥ 4) + (x</a:t>
            </a:r>
            <a:r>
              <a:rPr baseline="-25000" lang="en" sz="2600">
                <a:solidFill>
                  <a:schemeClr val="dk1"/>
                </a:solidFill>
              </a:rPr>
              <a:t>2 </a:t>
            </a:r>
            <a:r>
              <a:rPr lang="en" sz="2600">
                <a:solidFill>
                  <a:schemeClr val="dk1"/>
                </a:solidFill>
              </a:rPr>
              <a:t>≥ 5) - (x</a:t>
            </a:r>
            <a:r>
              <a:rPr baseline="-25000" lang="en" sz="2600">
                <a:solidFill>
                  <a:schemeClr val="dk1"/>
                </a:solidFill>
              </a:rPr>
              <a:t>1 </a:t>
            </a:r>
            <a:r>
              <a:rPr lang="en" sz="2600">
                <a:solidFill>
                  <a:schemeClr val="dk1"/>
                </a:solidFill>
              </a:rPr>
              <a:t>≥ 4 and x</a:t>
            </a:r>
            <a:r>
              <a:rPr baseline="-25000" lang="en" sz="2600">
                <a:solidFill>
                  <a:schemeClr val="dk1"/>
                </a:solidFill>
              </a:rPr>
              <a:t>2 </a:t>
            </a:r>
            <a:r>
              <a:rPr lang="en" sz="2600">
                <a:solidFill>
                  <a:schemeClr val="dk1"/>
                </a:solidFill>
              </a:rPr>
              <a:t>≥ 5))</a:t>
            </a:r>
            <a:endParaRPr sz="2600">
              <a:solidFill>
                <a:schemeClr val="dk1"/>
              </a:solidFill>
            </a:endParaRPr>
          </a:p>
          <a:p>
            <a:pPr indent="0" lvl="0" marL="914400" rtl="0" algn="l">
              <a:lnSpc>
                <a:spcPct val="115000"/>
              </a:lnSpc>
              <a:spcBef>
                <a:spcPts val="0"/>
              </a:spcBef>
              <a:spcAft>
                <a:spcPts val="0"/>
              </a:spcAft>
              <a:buNone/>
            </a:pPr>
            <a:r>
              <a:rPr lang="en" sz="2600">
                <a:solidFill>
                  <a:schemeClr val="dk1"/>
                </a:solidFill>
              </a:rPr>
              <a:t>= C(25,21) - C(21,17) - C(20,16) + C(16,12)</a:t>
            </a:r>
            <a:endParaRPr sz="2600">
              <a:solidFill>
                <a:schemeClr val="dk1"/>
              </a:solidFill>
            </a:endParaRPr>
          </a:p>
          <a:p>
            <a:pPr indent="-393700" lvl="0" marL="457200" rtl="0" algn="l">
              <a:lnSpc>
                <a:spcPct val="115000"/>
              </a:lnSpc>
              <a:spcBef>
                <a:spcPts val="0"/>
              </a:spcBef>
              <a:spcAft>
                <a:spcPts val="0"/>
              </a:spcAft>
              <a:buClr>
                <a:schemeClr val="dk1"/>
              </a:buClr>
              <a:buSzPts val="2600"/>
              <a:buAutoNum type="arabicParenR" startAt="5"/>
            </a:pPr>
            <a:r>
              <a:rPr lang="en" sz="2600">
                <a:solidFill>
                  <a:schemeClr val="dk1"/>
                </a:solidFill>
              </a:rPr>
              <a:t>0 ≤ x</a:t>
            </a:r>
            <a:r>
              <a:rPr baseline="-25000" lang="en" sz="2600">
                <a:solidFill>
                  <a:schemeClr val="dk1"/>
                </a:solidFill>
              </a:rPr>
              <a:t>1</a:t>
            </a:r>
            <a:r>
              <a:rPr lang="en" sz="2600">
                <a:solidFill>
                  <a:schemeClr val="dk1"/>
                </a:solidFill>
              </a:rPr>
              <a:t> ≤ 3, 1 ≤ x</a:t>
            </a:r>
            <a:r>
              <a:rPr baseline="-25000" lang="en" sz="2600">
                <a:solidFill>
                  <a:schemeClr val="dk1"/>
                </a:solidFill>
              </a:rPr>
              <a:t>2</a:t>
            </a:r>
            <a:r>
              <a:rPr lang="en" sz="2600">
                <a:solidFill>
                  <a:schemeClr val="dk1"/>
                </a:solidFill>
              </a:rPr>
              <a:t> &lt; 4, x</a:t>
            </a:r>
            <a:r>
              <a:rPr baseline="-25000" lang="en" sz="2600">
                <a:solidFill>
                  <a:schemeClr val="dk1"/>
                </a:solidFill>
              </a:rPr>
              <a:t>3</a:t>
            </a:r>
            <a:r>
              <a:rPr lang="en" sz="2600">
                <a:solidFill>
                  <a:schemeClr val="dk1"/>
                </a:solidFill>
              </a:rPr>
              <a:t> ≥ 15</a:t>
            </a:r>
            <a:endParaRPr sz="2600">
              <a:solidFill>
                <a:schemeClr val="dk1"/>
              </a:solidFill>
            </a:endParaRPr>
          </a:p>
          <a:p>
            <a:pPr indent="-393700" lvl="1" marL="914400" rtl="0" algn="l">
              <a:lnSpc>
                <a:spcPct val="115000"/>
              </a:lnSpc>
              <a:spcBef>
                <a:spcPts val="0"/>
              </a:spcBef>
              <a:spcAft>
                <a:spcPts val="0"/>
              </a:spcAft>
              <a:buClr>
                <a:schemeClr val="dk1"/>
              </a:buClr>
              <a:buSzPts val="2600"/>
              <a:buAutoNum type="alphaLcParenR"/>
            </a:pPr>
            <a:r>
              <a:rPr lang="en" sz="2600">
                <a:solidFill>
                  <a:schemeClr val="dk1"/>
                </a:solidFill>
              </a:rPr>
              <a:t>x</a:t>
            </a:r>
            <a:r>
              <a:rPr baseline="-25000" lang="en" sz="2600">
                <a:solidFill>
                  <a:schemeClr val="dk1"/>
                </a:solidFill>
              </a:rPr>
              <a:t>1</a:t>
            </a:r>
            <a:r>
              <a:rPr lang="en" sz="2600">
                <a:solidFill>
                  <a:schemeClr val="dk1"/>
                </a:solidFill>
              </a:rPr>
              <a:t> + x</a:t>
            </a:r>
            <a:r>
              <a:rPr baseline="-25000" lang="en" sz="2600">
                <a:solidFill>
                  <a:schemeClr val="dk1"/>
                </a:solidFill>
              </a:rPr>
              <a:t>2</a:t>
            </a:r>
            <a:r>
              <a:rPr lang="en" sz="2600">
                <a:solidFill>
                  <a:schemeClr val="dk1"/>
                </a:solidFill>
              </a:rPr>
              <a:t> + x</a:t>
            </a:r>
            <a:r>
              <a:rPr baseline="-25000" lang="en" sz="2600">
                <a:solidFill>
                  <a:schemeClr val="dk1"/>
                </a:solidFill>
              </a:rPr>
              <a:t>3</a:t>
            </a:r>
            <a:r>
              <a:rPr lang="en" sz="2600">
                <a:solidFill>
                  <a:schemeClr val="dk1"/>
                </a:solidFill>
              </a:rPr>
              <a:t> + x</a:t>
            </a:r>
            <a:r>
              <a:rPr baseline="-25000" lang="en" sz="2600">
                <a:solidFill>
                  <a:schemeClr val="dk1"/>
                </a:solidFill>
              </a:rPr>
              <a:t>4</a:t>
            </a:r>
            <a:r>
              <a:rPr lang="en" sz="2600">
                <a:solidFill>
                  <a:schemeClr val="dk1"/>
                </a:solidFill>
              </a:rPr>
              <a:t> + x</a:t>
            </a:r>
            <a:r>
              <a:rPr baseline="-25000" lang="en" sz="2600">
                <a:solidFill>
                  <a:schemeClr val="dk1"/>
                </a:solidFill>
              </a:rPr>
              <a:t>5</a:t>
            </a:r>
            <a:r>
              <a:rPr lang="en" sz="2600">
                <a:solidFill>
                  <a:schemeClr val="dk1"/>
                </a:solidFill>
              </a:rPr>
              <a:t> = 5 with x</a:t>
            </a:r>
            <a:r>
              <a:rPr baseline="-25000" lang="en" sz="2600">
                <a:solidFill>
                  <a:schemeClr val="dk1"/>
                </a:solidFill>
              </a:rPr>
              <a:t>1</a:t>
            </a:r>
            <a:r>
              <a:rPr lang="en" sz="2600">
                <a:solidFill>
                  <a:schemeClr val="dk1"/>
                </a:solidFill>
              </a:rPr>
              <a:t> ≤ 3 and x</a:t>
            </a:r>
            <a:r>
              <a:rPr baseline="-25000" lang="en" sz="2600">
                <a:solidFill>
                  <a:schemeClr val="dk1"/>
                </a:solidFill>
              </a:rPr>
              <a:t>2</a:t>
            </a:r>
            <a:r>
              <a:rPr lang="en" sz="2600">
                <a:solidFill>
                  <a:schemeClr val="dk1"/>
                </a:solidFill>
              </a:rPr>
              <a:t> &lt; 3</a:t>
            </a:r>
            <a:endParaRPr sz="2600">
              <a:solidFill>
                <a:schemeClr val="dk1"/>
              </a:solidFill>
            </a:endParaRPr>
          </a:p>
          <a:p>
            <a:pPr indent="0" lvl="0" marL="457200" rtl="0" algn="l">
              <a:lnSpc>
                <a:spcPct val="115000"/>
              </a:lnSpc>
              <a:spcBef>
                <a:spcPts val="0"/>
              </a:spcBef>
              <a:spcAft>
                <a:spcPts val="0"/>
              </a:spcAft>
              <a:buNone/>
            </a:pPr>
            <a:r>
              <a:rPr lang="en" sz="2600">
                <a:solidFill>
                  <a:schemeClr val="dk1"/>
                </a:solidFill>
              </a:rPr>
              <a:t>	= C(9,5) - ((x</a:t>
            </a:r>
            <a:r>
              <a:rPr baseline="-25000" lang="en" sz="2600">
                <a:solidFill>
                  <a:schemeClr val="dk1"/>
                </a:solidFill>
              </a:rPr>
              <a:t>1 </a:t>
            </a:r>
            <a:r>
              <a:rPr lang="en" sz="2600">
                <a:solidFill>
                  <a:schemeClr val="dk1"/>
                </a:solidFill>
              </a:rPr>
              <a:t>≥ 4) + (x</a:t>
            </a:r>
            <a:r>
              <a:rPr baseline="-25000" lang="en" sz="2600">
                <a:solidFill>
                  <a:schemeClr val="dk1"/>
                </a:solidFill>
              </a:rPr>
              <a:t>2 </a:t>
            </a:r>
            <a:r>
              <a:rPr lang="en" sz="2600">
                <a:solidFill>
                  <a:schemeClr val="dk1"/>
                </a:solidFill>
              </a:rPr>
              <a:t>≥ 3) - ((x</a:t>
            </a:r>
            <a:r>
              <a:rPr baseline="-25000" lang="en" sz="2600">
                <a:solidFill>
                  <a:schemeClr val="dk1"/>
                </a:solidFill>
              </a:rPr>
              <a:t>1 </a:t>
            </a:r>
            <a:r>
              <a:rPr lang="en" sz="2600">
                <a:solidFill>
                  <a:schemeClr val="dk1"/>
                </a:solidFill>
              </a:rPr>
              <a:t>≥ 4) and (x</a:t>
            </a:r>
            <a:r>
              <a:rPr baseline="-25000" lang="en" sz="2600">
                <a:solidFill>
                  <a:schemeClr val="dk1"/>
                </a:solidFill>
              </a:rPr>
              <a:t>2 </a:t>
            </a:r>
            <a:r>
              <a:rPr lang="en" sz="2600">
                <a:solidFill>
                  <a:schemeClr val="dk1"/>
                </a:solidFill>
              </a:rPr>
              <a:t>≥ 3)))</a:t>
            </a:r>
            <a:endParaRPr sz="2600">
              <a:solidFill>
                <a:schemeClr val="dk1"/>
              </a:solidFill>
            </a:endParaRPr>
          </a:p>
          <a:p>
            <a:pPr indent="0" lvl="0" marL="457200" rtl="0" algn="l">
              <a:lnSpc>
                <a:spcPct val="115000"/>
              </a:lnSpc>
              <a:spcBef>
                <a:spcPts val="0"/>
              </a:spcBef>
              <a:spcAft>
                <a:spcPts val="0"/>
              </a:spcAft>
              <a:buNone/>
            </a:pPr>
            <a:r>
              <a:rPr lang="en" sz="2600">
                <a:solidFill>
                  <a:schemeClr val="dk1"/>
                </a:solidFill>
              </a:rPr>
              <a:t>	= C(9,5) - C(5,1) - C(6,2) + 0</a:t>
            </a:r>
            <a:endParaRPr sz="2600">
              <a:solidFill>
                <a:schemeClr val="dk1"/>
              </a:solidFill>
            </a:endParaRPr>
          </a:p>
          <a:p>
            <a:pPr indent="0" lvl="0" marL="457200" rtl="0" algn="l">
              <a:lnSpc>
                <a:spcPct val="115000"/>
              </a:lnSpc>
              <a:spcBef>
                <a:spcPts val="0"/>
              </a:spcBef>
              <a:spcAft>
                <a:spcPts val="0"/>
              </a:spcAft>
              <a:buNone/>
            </a:pPr>
            <a:r>
              <a:rPr lang="en" sz="2600">
                <a:solidFill>
                  <a:schemeClr val="dk1"/>
                </a:solidFill>
              </a:rPr>
              <a:t>	= 126 - 5 - 15 = 106</a:t>
            </a:r>
            <a:endParaRPr sz="2600">
              <a:solidFill>
                <a:schemeClr val="dk1"/>
              </a:solidFill>
            </a:endParaRPr>
          </a:p>
        </p:txBody>
      </p:sp>
      <p:sp>
        <p:nvSpPr>
          <p:cNvPr id="1128" name="Google Shape;1128;p18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sp>
        <p:nvSpPr>
          <p:cNvPr id="1133" name="Google Shape;1133;p18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chemeClr val="dk1"/>
                </a:solidFill>
              </a:rPr>
              <a:t>Eg</a:t>
            </a:r>
            <a:r>
              <a:rPr b="1" lang="en" sz="2600">
                <a:solidFill>
                  <a:schemeClr val="dk1"/>
                </a:solidFill>
              </a:rPr>
              <a:t>:</a:t>
            </a:r>
            <a:r>
              <a:rPr lang="en" sz="2600">
                <a:solidFill>
                  <a:schemeClr val="dk1"/>
                </a:solidFill>
              </a:rPr>
              <a:t> Given infinite number of red and blue balls, how many ways are there to arrange n balls such that no two red balls are adjacent?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Number of red balls can only from 0 to </a:t>
            </a:r>
            <a:r>
              <a:rPr lang="en" sz="2600">
                <a:solidFill>
                  <a:schemeClr val="dk1"/>
                </a:solidFill>
              </a:rPr>
              <a:t>⌈n/2⌉</a:t>
            </a:r>
            <a:r>
              <a:rPr lang="en" sz="2600">
                <a:solidFill>
                  <a:schemeClr val="dk1"/>
                </a:solidFill>
              </a:rPr>
              <a:t>. Number of arrangements based on number of red balls:</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0: 1</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 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2: three bars and n-3 stars = C(n, 3)</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Two red can’t be next to each other and hence consider one of the blue in between the red balls as a “bar” along with the two blue balls.</a:t>
            </a:r>
            <a:endParaRPr sz="2600">
              <a:solidFill>
                <a:schemeClr val="dk1"/>
              </a:solidFill>
            </a:endParaRPr>
          </a:p>
        </p:txBody>
      </p:sp>
      <p:sp>
        <p:nvSpPr>
          <p:cNvPr id="1134" name="Google Shape;1134;p18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8" name="Shape 1138"/>
        <p:cNvGrpSpPr/>
        <p:nvPr/>
      </p:nvGrpSpPr>
      <p:grpSpPr>
        <a:xfrm>
          <a:off x="0" y="0"/>
          <a:ext cx="0" cy="0"/>
          <a:chOff x="0" y="0"/>
          <a:chExt cx="0" cy="0"/>
        </a:xfrm>
      </p:grpSpPr>
      <p:sp>
        <p:nvSpPr>
          <p:cNvPr id="1139" name="Google Shape;1139;p18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0: 1</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1: 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2: three bars and n-3 stars = C(n, 3)</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3: five bars and n-5 stars = C(n, 2*3-1)</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4: 4+3 bars and n-7 stars = C(n, 2*4-1)</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5: 5+4 bars and n-9 stars = C(n, 2*5-1)</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6</a:t>
            </a:r>
            <a:r>
              <a:rPr lang="en" sz="2600">
                <a:solidFill>
                  <a:schemeClr val="dk1"/>
                </a:solidFill>
              </a:rPr>
              <a:t>: 2*6-1 bars and n-(2*6-1) stars = C(n, 2*6-1)</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 ≤ </a:t>
            </a:r>
            <a:r>
              <a:rPr lang="en" sz="2600">
                <a:solidFill>
                  <a:schemeClr val="dk1"/>
                </a:solidFill>
              </a:rPr>
              <a:t>⌈n/2⌉</a:t>
            </a:r>
            <a:r>
              <a:rPr lang="en" sz="2600">
                <a:solidFill>
                  <a:schemeClr val="dk1"/>
                </a:solidFill>
              </a:rPr>
              <a:t>: 2*i-1 bars and n-(2*i-1) stars = C(n, 2*i-1)</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aseline="-25000" lang="en" sz="3000">
                <a:solidFill>
                  <a:schemeClr val="dk1"/>
                </a:solidFill>
              </a:rPr>
              <a:t>               ⌈n/2⌉</a:t>
            </a:r>
            <a:endParaRPr baseline="-25000" sz="3000">
              <a:solidFill>
                <a:schemeClr val="dk1"/>
              </a:solidFill>
            </a:endParaRPr>
          </a:p>
          <a:p>
            <a:pPr indent="0" lvl="0" marL="0" rtl="0" algn="l">
              <a:lnSpc>
                <a:spcPct val="115000"/>
              </a:lnSpc>
              <a:spcBef>
                <a:spcPts val="0"/>
              </a:spcBef>
              <a:spcAft>
                <a:spcPts val="0"/>
              </a:spcAft>
              <a:buNone/>
            </a:pPr>
            <a:r>
              <a:rPr lang="en" sz="3000">
                <a:solidFill>
                  <a:schemeClr val="dk1"/>
                </a:solidFill>
              </a:rPr>
              <a:t>Soln:</a:t>
            </a:r>
            <a:r>
              <a:rPr lang="en" sz="3000">
                <a:solidFill>
                  <a:schemeClr val="dk1"/>
                </a:solidFill>
              </a:rPr>
              <a:t>   </a:t>
            </a:r>
            <a:r>
              <a:rPr lang="en" sz="3000">
                <a:solidFill>
                  <a:schemeClr val="dk1"/>
                </a:solidFill>
              </a:rPr>
              <a:t>𝚺</a:t>
            </a:r>
            <a:r>
              <a:rPr lang="en" sz="3000">
                <a:solidFill>
                  <a:schemeClr val="dk1"/>
                </a:solidFill>
              </a:rPr>
              <a:t>    C(</a:t>
            </a:r>
            <a:r>
              <a:rPr lang="en" sz="3000">
                <a:solidFill>
                  <a:schemeClr val="dk1"/>
                </a:solidFill>
              </a:rPr>
              <a:t>n, 2 * i - 1 )</a:t>
            </a:r>
            <a:endParaRPr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aseline="30000" lang="en" sz="3000">
                <a:solidFill>
                  <a:schemeClr val="dk1"/>
                </a:solidFill>
              </a:rPr>
              <a:t>                i=0</a:t>
            </a:r>
            <a:endParaRPr baseline="30000" sz="3000">
              <a:solidFill>
                <a:schemeClr val="dk1"/>
              </a:solidFill>
            </a:endParaRPr>
          </a:p>
          <a:p>
            <a:pPr indent="0" lvl="0" marL="0" rtl="0" algn="l">
              <a:lnSpc>
                <a:spcPct val="115000"/>
              </a:lnSpc>
              <a:spcBef>
                <a:spcPts val="0"/>
              </a:spcBef>
              <a:spcAft>
                <a:spcPts val="0"/>
              </a:spcAft>
              <a:buNone/>
            </a:pPr>
            <a:r>
              <a:t/>
            </a:r>
            <a:endParaRPr baseline="30000" sz="2600">
              <a:solidFill>
                <a:schemeClr val="dk1"/>
              </a:solidFill>
            </a:endParaRPr>
          </a:p>
        </p:txBody>
      </p:sp>
      <p:sp>
        <p:nvSpPr>
          <p:cNvPr id="1140" name="Google Shape;1140;p18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185"/>
          <p:cNvSpPr txBox="1"/>
          <p:nvPr/>
        </p:nvSpPr>
        <p:spPr>
          <a:xfrm>
            <a:off x="132150" y="132150"/>
            <a:ext cx="8736300" cy="606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How many ways are there to distribute </a:t>
            </a:r>
            <a:r>
              <a:rPr b="1" lang="en" sz="2400">
                <a:solidFill>
                  <a:schemeClr val="dk1"/>
                </a:solidFill>
                <a:latin typeface="Verdana"/>
                <a:ea typeface="Verdana"/>
                <a:cs typeface="Verdana"/>
                <a:sym typeface="Verdana"/>
              </a:rPr>
              <a:t>5 balls</a:t>
            </a:r>
            <a:r>
              <a:rPr lang="en" sz="2400">
                <a:solidFill>
                  <a:schemeClr val="dk1"/>
                </a:solidFill>
                <a:latin typeface="Verdana"/>
                <a:ea typeface="Verdana"/>
                <a:cs typeface="Verdana"/>
                <a:sym typeface="Verdana"/>
              </a:rPr>
              <a:t> into </a:t>
            </a:r>
            <a:r>
              <a:rPr b="1" lang="en" sz="2400">
                <a:solidFill>
                  <a:schemeClr val="dk1"/>
                </a:solidFill>
                <a:latin typeface="Verdana"/>
                <a:ea typeface="Verdana"/>
                <a:cs typeface="Verdana"/>
                <a:sym typeface="Verdana"/>
              </a:rPr>
              <a:t>3 boxes</a:t>
            </a:r>
            <a:r>
              <a:rPr lang="en" sz="2400">
                <a:solidFill>
                  <a:schemeClr val="dk1"/>
                </a:solidFill>
                <a:latin typeface="Verdana"/>
                <a:ea typeface="Verdana"/>
                <a:cs typeface="Verdana"/>
                <a:sym typeface="Verdana"/>
              </a:rPr>
              <a:t> if each box must have </a:t>
            </a:r>
            <a:r>
              <a:rPr b="1" lang="en" sz="2400">
                <a:solidFill>
                  <a:schemeClr val="dk1"/>
                </a:solidFill>
                <a:latin typeface="Verdana"/>
                <a:ea typeface="Verdana"/>
                <a:cs typeface="Verdana"/>
                <a:sym typeface="Verdana"/>
              </a:rPr>
              <a:t>at least 1 ball</a:t>
            </a:r>
            <a:r>
              <a:rPr lang="en" sz="2400">
                <a:solidFill>
                  <a:schemeClr val="dk1"/>
                </a:solidFill>
                <a:latin typeface="Verdana"/>
                <a:ea typeface="Verdana"/>
                <a:cs typeface="Verdana"/>
                <a:sym typeface="Verdana"/>
              </a:rPr>
              <a:t> in it if</a:t>
            </a:r>
            <a:endParaRPr sz="2400">
              <a:solidFill>
                <a:schemeClr val="dk1"/>
              </a:solidFill>
              <a:latin typeface="Verdana"/>
              <a:ea typeface="Verdana"/>
              <a:cs typeface="Verdana"/>
              <a:sym typeface="Verdana"/>
            </a:endParaRPr>
          </a:p>
          <a:p>
            <a:pPr indent="-381000" lvl="0" marL="457200" rtl="0" algn="l">
              <a:lnSpc>
                <a:spcPct val="115000"/>
              </a:lnSpc>
              <a:spcBef>
                <a:spcPts val="0"/>
              </a:spcBef>
              <a:spcAft>
                <a:spcPts val="0"/>
              </a:spcAft>
              <a:buClr>
                <a:schemeClr val="dk1"/>
              </a:buClr>
              <a:buSzPts val="2400"/>
              <a:buFont typeface="Verdana"/>
              <a:buAutoNum type="alphaLcPeriod"/>
            </a:pPr>
            <a:r>
              <a:rPr lang="en" sz="2400">
                <a:solidFill>
                  <a:schemeClr val="dk1"/>
                </a:solidFill>
                <a:latin typeface="Verdana"/>
                <a:ea typeface="Verdana"/>
                <a:cs typeface="Verdana"/>
                <a:sym typeface="Verdana"/>
              </a:rPr>
              <a:t>both the balls and boxes are </a:t>
            </a:r>
            <a:r>
              <a:rPr b="1" lang="en" sz="2400">
                <a:solidFill>
                  <a:schemeClr val="dk1"/>
                </a:solidFill>
                <a:latin typeface="Verdana"/>
                <a:ea typeface="Verdana"/>
                <a:cs typeface="Verdana"/>
                <a:sym typeface="Verdana"/>
              </a:rPr>
              <a:t>labeled</a:t>
            </a: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381000" lvl="0" marL="457200" rtl="0" algn="l">
              <a:lnSpc>
                <a:spcPct val="115000"/>
              </a:lnSpc>
              <a:spcBef>
                <a:spcPts val="0"/>
              </a:spcBef>
              <a:spcAft>
                <a:spcPts val="0"/>
              </a:spcAft>
              <a:buClr>
                <a:schemeClr val="dk1"/>
              </a:buClr>
              <a:buSzPts val="2400"/>
              <a:buFont typeface="Verdana"/>
              <a:buAutoNum type="alphaLcPeriod"/>
            </a:pPr>
            <a:r>
              <a:rPr lang="en" sz="2400">
                <a:solidFill>
                  <a:schemeClr val="dk1"/>
                </a:solidFill>
                <a:latin typeface="Verdana"/>
                <a:ea typeface="Verdana"/>
                <a:cs typeface="Verdana"/>
                <a:sym typeface="Verdana"/>
              </a:rPr>
              <a:t>the </a:t>
            </a:r>
            <a:r>
              <a:rPr b="1" lang="en" sz="2400">
                <a:solidFill>
                  <a:schemeClr val="dk1"/>
                </a:solidFill>
                <a:latin typeface="Verdana"/>
                <a:ea typeface="Verdana"/>
                <a:cs typeface="Verdana"/>
                <a:sym typeface="Verdana"/>
              </a:rPr>
              <a:t>boxes are labeled</a:t>
            </a:r>
            <a:r>
              <a:rPr lang="en" sz="2400">
                <a:solidFill>
                  <a:schemeClr val="dk1"/>
                </a:solidFill>
                <a:latin typeface="Verdana"/>
                <a:ea typeface="Verdana"/>
                <a:cs typeface="Verdana"/>
                <a:sym typeface="Verdana"/>
              </a:rPr>
              <a:t>, but balls are not?</a:t>
            </a:r>
            <a:endParaRPr sz="2400">
              <a:solidFill>
                <a:schemeClr val="dk1"/>
              </a:solidFill>
              <a:latin typeface="Verdana"/>
              <a:ea typeface="Verdana"/>
              <a:cs typeface="Verdana"/>
              <a:sym typeface="Verdana"/>
            </a:endParaRPr>
          </a:p>
          <a:p>
            <a:pPr indent="-381000" lvl="0" marL="457200" rtl="0" algn="l">
              <a:lnSpc>
                <a:spcPct val="115000"/>
              </a:lnSpc>
              <a:spcBef>
                <a:spcPts val="0"/>
              </a:spcBef>
              <a:spcAft>
                <a:spcPts val="0"/>
              </a:spcAft>
              <a:buClr>
                <a:schemeClr val="dk1"/>
              </a:buClr>
              <a:buSzPts val="2400"/>
              <a:buFont typeface="Verdana"/>
              <a:buAutoNum type="alphaLcPeriod"/>
            </a:pPr>
            <a:r>
              <a:rPr lang="en" sz="2400">
                <a:solidFill>
                  <a:schemeClr val="dk1"/>
                </a:solidFill>
                <a:latin typeface="Verdana"/>
                <a:ea typeface="Verdana"/>
                <a:cs typeface="Verdana"/>
                <a:sym typeface="Verdana"/>
              </a:rPr>
              <a:t>the </a:t>
            </a:r>
            <a:r>
              <a:rPr b="1" lang="en" sz="2400">
                <a:solidFill>
                  <a:schemeClr val="dk1"/>
                </a:solidFill>
                <a:latin typeface="Verdana"/>
                <a:ea typeface="Verdana"/>
                <a:cs typeface="Verdana"/>
                <a:sym typeface="Verdana"/>
              </a:rPr>
              <a:t>balls are labeled</a:t>
            </a:r>
            <a:r>
              <a:rPr lang="en" sz="2400">
                <a:solidFill>
                  <a:schemeClr val="dk1"/>
                </a:solidFill>
                <a:latin typeface="Verdana"/>
                <a:ea typeface="Verdana"/>
                <a:cs typeface="Verdana"/>
                <a:sym typeface="Verdana"/>
              </a:rPr>
              <a:t>, but boxes are not?</a:t>
            </a:r>
            <a:endParaRPr sz="2400">
              <a:solidFill>
                <a:schemeClr val="dk1"/>
              </a:solidFill>
              <a:latin typeface="Verdana"/>
              <a:ea typeface="Verdana"/>
              <a:cs typeface="Verdana"/>
              <a:sym typeface="Verdana"/>
            </a:endParaRPr>
          </a:p>
          <a:p>
            <a:pPr indent="-381000" lvl="0" marL="457200" rtl="0" algn="l">
              <a:lnSpc>
                <a:spcPct val="115000"/>
              </a:lnSpc>
              <a:spcBef>
                <a:spcPts val="0"/>
              </a:spcBef>
              <a:spcAft>
                <a:spcPts val="0"/>
              </a:spcAft>
              <a:buClr>
                <a:schemeClr val="dk1"/>
              </a:buClr>
              <a:buSzPts val="2400"/>
              <a:buFont typeface="Verdana"/>
              <a:buAutoNum type="alphaLcPeriod"/>
            </a:pPr>
            <a:r>
              <a:rPr lang="en" sz="2400">
                <a:solidFill>
                  <a:schemeClr val="dk1"/>
                </a:solidFill>
                <a:latin typeface="Verdana"/>
                <a:ea typeface="Verdana"/>
                <a:cs typeface="Verdana"/>
                <a:sym typeface="Verdana"/>
              </a:rPr>
              <a:t>both the balls and boxes are </a:t>
            </a:r>
            <a:r>
              <a:rPr b="1" lang="en" sz="2400">
                <a:solidFill>
                  <a:schemeClr val="dk1"/>
                </a:solidFill>
                <a:latin typeface="Verdana"/>
                <a:ea typeface="Verdana"/>
                <a:cs typeface="Verdana"/>
                <a:sym typeface="Verdana"/>
              </a:rPr>
              <a:t>unlabeled</a:t>
            </a: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24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Verdana"/>
                <a:ea typeface="Verdana"/>
                <a:cs typeface="Verdana"/>
                <a:sym typeface="Verdana"/>
              </a:rPr>
              <a:t>Eg</a:t>
            </a:r>
            <a:r>
              <a:rPr lang="en" sz="2400">
                <a:solidFill>
                  <a:schemeClr val="dk1"/>
                </a:solidFill>
                <a:latin typeface="Verdana"/>
                <a:ea typeface="Verdana"/>
                <a:cs typeface="Verdana"/>
                <a:sym typeface="Verdana"/>
              </a:rPr>
              <a:t>: How many ways are there to distribute </a:t>
            </a:r>
            <a:r>
              <a:rPr b="1" lang="en" sz="2400">
                <a:solidFill>
                  <a:schemeClr val="dk1"/>
                </a:solidFill>
                <a:latin typeface="Verdana"/>
                <a:ea typeface="Verdana"/>
                <a:cs typeface="Verdana"/>
                <a:sym typeface="Verdana"/>
              </a:rPr>
              <a:t>5 balls</a:t>
            </a:r>
            <a:r>
              <a:rPr lang="en" sz="2400">
                <a:solidFill>
                  <a:schemeClr val="dk1"/>
                </a:solidFill>
                <a:latin typeface="Verdana"/>
                <a:ea typeface="Verdana"/>
                <a:cs typeface="Verdana"/>
                <a:sym typeface="Verdana"/>
              </a:rPr>
              <a:t> into </a:t>
            </a:r>
            <a:r>
              <a:rPr b="1" lang="en" sz="2400">
                <a:solidFill>
                  <a:schemeClr val="dk1"/>
                </a:solidFill>
                <a:latin typeface="Verdana"/>
                <a:ea typeface="Verdana"/>
                <a:cs typeface="Verdana"/>
                <a:sym typeface="Verdana"/>
              </a:rPr>
              <a:t>7 boxes</a:t>
            </a:r>
            <a:r>
              <a:rPr lang="en" sz="2400">
                <a:solidFill>
                  <a:schemeClr val="dk1"/>
                </a:solidFill>
                <a:latin typeface="Verdana"/>
                <a:ea typeface="Verdana"/>
                <a:cs typeface="Verdana"/>
                <a:sym typeface="Verdana"/>
              </a:rPr>
              <a:t> if each box must have </a:t>
            </a:r>
            <a:r>
              <a:rPr b="1" lang="en" sz="2400">
                <a:solidFill>
                  <a:schemeClr val="dk1"/>
                </a:solidFill>
                <a:latin typeface="Verdana"/>
                <a:ea typeface="Verdana"/>
                <a:cs typeface="Verdana"/>
                <a:sym typeface="Verdana"/>
              </a:rPr>
              <a:t>at most 1 ball</a:t>
            </a:r>
            <a:r>
              <a:rPr lang="en" sz="2400">
                <a:solidFill>
                  <a:schemeClr val="dk1"/>
                </a:solidFill>
                <a:latin typeface="Verdana"/>
                <a:ea typeface="Verdana"/>
                <a:cs typeface="Verdana"/>
                <a:sym typeface="Verdana"/>
              </a:rPr>
              <a:t> in it if</a:t>
            </a:r>
            <a:endParaRPr sz="2400">
              <a:solidFill>
                <a:schemeClr val="dk1"/>
              </a:solidFill>
              <a:latin typeface="Verdana"/>
              <a:ea typeface="Verdana"/>
              <a:cs typeface="Verdana"/>
              <a:sym typeface="Verdana"/>
            </a:endParaRPr>
          </a:p>
          <a:p>
            <a:pPr indent="-381000" lvl="0" marL="457200" rtl="0" algn="l">
              <a:lnSpc>
                <a:spcPct val="115000"/>
              </a:lnSpc>
              <a:spcBef>
                <a:spcPts val="0"/>
              </a:spcBef>
              <a:spcAft>
                <a:spcPts val="0"/>
              </a:spcAft>
              <a:buClr>
                <a:schemeClr val="dk1"/>
              </a:buClr>
              <a:buSzPts val="2400"/>
              <a:buFont typeface="Verdana"/>
              <a:buAutoNum type="alphaLcPeriod"/>
            </a:pPr>
            <a:r>
              <a:rPr lang="en" sz="2400">
                <a:solidFill>
                  <a:schemeClr val="dk1"/>
                </a:solidFill>
                <a:latin typeface="Verdana"/>
                <a:ea typeface="Verdana"/>
                <a:cs typeface="Verdana"/>
                <a:sym typeface="Verdana"/>
              </a:rPr>
              <a:t>both the balls and boxes are </a:t>
            </a:r>
            <a:r>
              <a:rPr b="1" lang="en" sz="2400">
                <a:solidFill>
                  <a:schemeClr val="dk1"/>
                </a:solidFill>
                <a:latin typeface="Verdana"/>
                <a:ea typeface="Verdana"/>
                <a:cs typeface="Verdana"/>
                <a:sym typeface="Verdana"/>
              </a:rPr>
              <a:t>labeled</a:t>
            </a: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381000" lvl="0" marL="457200" rtl="0" algn="l">
              <a:lnSpc>
                <a:spcPct val="115000"/>
              </a:lnSpc>
              <a:spcBef>
                <a:spcPts val="0"/>
              </a:spcBef>
              <a:spcAft>
                <a:spcPts val="0"/>
              </a:spcAft>
              <a:buClr>
                <a:schemeClr val="dk1"/>
              </a:buClr>
              <a:buSzPts val="2400"/>
              <a:buFont typeface="Verdana"/>
              <a:buAutoNum type="alphaLcPeriod"/>
            </a:pPr>
            <a:r>
              <a:rPr lang="en" sz="2400">
                <a:solidFill>
                  <a:schemeClr val="dk1"/>
                </a:solidFill>
                <a:latin typeface="Verdana"/>
                <a:ea typeface="Verdana"/>
                <a:cs typeface="Verdana"/>
                <a:sym typeface="Verdana"/>
              </a:rPr>
              <a:t>the </a:t>
            </a:r>
            <a:r>
              <a:rPr b="1" lang="en" sz="2400">
                <a:solidFill>
                  <a:schemeClr val="dk1"/>
                </a:solidFill>
                <a:latin typeface="Verdana"/>
                <a:ea typeface="Verdana"/>
                <a:cs typeface="Verdana"/>
                <a:sym typeface="Verdana"/>
              </a:rPr>
              <a:t>boxes are labeled</a:t>
            </a:r>
            <a:r>
              <a:rPr lang="en" sz="2400">
                <a:solidFill>
                  <a:schemeClr val="dk1"/>
                </a:solidFill>
                <a:latin typeface="Verdana"/>
                <a:ea typeface="Verdana"/>
                <a:cs typeface="Verdana"/>
                <a:sym typeface="Verdana"/>
              </a:rPr>
              <a:t>, but balls are not?</a:t>
            </a:r>
            <a:endParaRPr sz="2400">
              <a:solidFill>
                <a:schemeClr val="dk1"/>
              </a:solidFill>
              <a:latin typeface="Verdana"/>
              <a:ea typeface="Verdana"/>
              <a:cs typeface="Verdana"/>
              <a:sym typeface="Verdana"/>
            </a:endParaRPr>
          </a:p>
          <a:p>
            <a:pPr indent="-381000" lvl="0" marL="457200" rtl="0" algn="l">
              <a:lnSpc>
                <a:spcPct val="115000"/>
              </a:lnSpc>
              <a:spcBef>
                <a:spcPts val="0"/>
              </a:spcBef>
              <a:spcAft>
                <a:spcPts val="0"/>
              </a:spcAft>
              <a:buClr>
                <a:schemeClr val="dk1"/>
              </a:buClr>
              <a:buSzPts val="2400"/>
              <a:buFont typeface="Verdana"/>
              <a:buAutoNum type="alphaLcPeriod"/>
            </a:pPr>
            <a:r>
              <a:rPr lang="en" sz="2400">
                <a:solidFill>
                  <a:schemeClr val="dk1"/>
                </a:solidFill>
                <a:latin typeface="Verdana"/>
                <a:ea typeface="Verdana"/>
                <a:cs typeface="Verdana"/>
                <a:sym typeface="Verdana"/>
              </a:rPr>
              <a:t>the </a:t>
            </a:r>
            <a:r>
              <a:rPr b="1" lang="en" sz="2400">
                <a:solidFill>
                  <a:schemeClr val="dk1"/>
                </a:solidFill>
                <a:latin typeface="Verdana"/>
                <a:ea typeface="Verdana"/>
                <a:cs typeface="Verdana"/>
                <a:sym typeface="Verdana"/>
              </a:rPr>
              <a:t>balls are labeled</a:t>
            </a:r>
            <a:r>
              <a:rPr lang="en" sz="2400">
                <a:solidFill>
                  <a:schemeClr val="dk1"/>
                </a:solidFill>
                <a:latin typeface="Verdana"/>
                <a:ea typeface="Verdana"/>
                <a:cs typeface="Verdana"/>
                <a:sym typeface="Verdana"/>
              </a:rPr>
              <a:t>, but boxes are not?</a:t>
            </a:r>
            <a:endParaRPr sz="2400">
              <a:solidFill>
                <a:schemeClr val="dk1"/>
              </a:solidFill>
              <a:latin typeface="Verdana"/>
              <a:ea typeface="Verdana"/>
              <a:cs typeface="Verdana"/>
              <a:sym typeface="Verdana"/>
            </a:endParaRPr>
          </a:p>
          <a:p>
            <a:pPr indent="-381000" lvl="0" marL="457200" rtl="0" algn="l">
              <a:lnSpc>
                <a:spcPct val="115000"/>
              </a:lnSpc>
              <a:spcBef>
                <a:spcPts val="0"/>
              </a:spcBef>
              <a:spcAft>
                <a:spcPts val="0"/>
              </a:spcAft>
              <a:buClr>
                <a:schemeClr val="dk1"/>
              </a:buClr>
              <a:buSzPts val="2400"/>
              <a:buFont typeface="Verdana"/>
              <a:buAutoNum type="alphaLcPeriod"/>
            </a:pPr>
            <a:r>
              <a:rPr lang="en" sz="2400">
                <a:solidFill>
                  <a:schemeClr val="dk1"/>
                </a:solidFill>
                <a:latin typeface="Verdana"/>
                <a:ea typeface="Verdana"/>
                <a:cs typeface="Verdana"/>
                <a:sym typeface="Verdana"/>
              </a:rPr>
              <a:t>both the balls and boxes are </a:t>
            </a:r>
            <a:r>
              <a:rPr b="1" lang="en" sz="2400">
                <a:solidFill>
                  <a:schemeClr val="dk1"/>
                </a:solidFill>
                <a:latin typeface="Verdana"/>
                <a:ea typeface="Verdana"/>
                <a:cs typeface="Verdana"/>
                <a:sym typeface="Verdana"/>
              </a:rPr>
              <a:t>unlabeled</a:t>
            </a:r>
            <a:r>
              <a:rPr lang="e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p:txBody>
      </p:sp>
      <p:sp>
        <p:nvSpPr>
          <p:cNvPr id="1146" name="Google Shape;1146;p18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0" name="Shape 1150"/>
        <p:cNvGrpSpPr/>
        <p:nvPr/>
      </p:nvGrpSpPr>
      <p:grpSpPr>
        <a:xfrm>
          <a:off x="0" y="0"/>
          <a:ext cx="0" cy="0"/>
          <a:chOff x="0" y="0"/>
          <a:chExt cx="0" cy="0"/>
        </a:xfrm>
      </p:grpSpPr>
      <p:sp>
        <p:nvSpPr>
          <p:cNvPr id="1151" name="Google Shape;1151;p186"/>
          <p:cNvSpPr txBox="1"/>
          <p:nvPr/>
        </p:nvSpPr>
        <p:spPr>
          <a:xfrm>
            <a:off x="93400" y="173450"/>
            <a:ext cx="8775000" cy="602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Eg: </a:t>
            </a:r>
            <a:r>
              <a:rPr lang="en" sz="2600"/>
              <a:t>How many ways can </a:t>
            </a:r>
            <a:r>
              <a:rPr b="1" lang="en" sz="2600"/>
              <a:t>n</a:t>
            </a:r>
            <a:r>
              <a:rPr lang="en" sz="2600"/>
              <a:t> books be placed on </a:t>
            </a:r>
            <a:r>
              <a:rPr b="1" lang="en" sz="2600"/>
              <a:t>k</a:t>
            </a:r>
            <a:r>
              <a:rPr lang="en" sz="2600"/>
              <a:t> distinguishable shelves</a:t>
            </a:r>
            <a:endParaRPr sz="2600"/>
          </a:p>
          <a:p>
            <a:pPr indent="0" lvl="0" marL="0" rtl="0" algn="l">
              <a:lnSpc>
                <a:spcPct val="150000"/>
              </a:lnSpc>
              <a:spcBef>
                <a:spcPts val="0"/>
              </a:spcBef>
              <a:spcAft>
                <a:spcPts val="0"/>
              </a:spcAft>
              <a:buNone/>
            </a:pPr>
            <a:r>
              <a:rPr lang="en" sz="2600"/>
              <a:t>(i) if the books are indistinguishable copies of the same title?</a:t>
            </a:r>
            <a:endParaRPr sz="2600"/>
          </a:p>
          <a:p>
            <a:pPr indent="0" lvl="0" marL="0" rtl="0" algn="l">
              <a:lnSpc>
                <a:spcPct val="150000"/>
              </a:lnSpc>
              <a:spcBef>
                <a:spcPts val="0"/>
              </a:spcBef>
              <a:spcAft>
                <a:spcPts val="0"/>
              </a:spcAft>
              <a:buNone/>
            </a:pPr>
            <a:r>
              <a:rPr lang="en" sz="2600"/>
              <a:t>(ii) if no two books are the same?</a:t>
            </a:r>
            <a:endParaRPr sz="2600"/>
          </a:p>
          <a:p>
            <a:pPr indent="0" lvl="0" marL="0" rtl="0" algn="l">
              <a:lnSpc>
                <a:spcPct val="150000"/>
              </a:lnSpc>
              <a:spcBef>
                <a:spcPts val="0"/>
              </a:spcBef>
              <a:spcAft>
                <a:spcPts val="0"/>
              </a:spcAft>
              <a:buClr>
                <a:schemeClr val="dk1"/>
              </a:buClr>
              <a:buSzPts val="1100"/>
              <a:buFont typeface="Arial"/>
              <a:buNone/>
            </a:pPr>
            <a:r>
              <a:rPr lang="en" sz="2600">
                <a:solidFill>
                  <a:schemeClr val="dk1"/>
                </a:solidFill>
              </a:rPr>
              <a:t>(iii) if no two books are the same, and the positions of the books on the shelves matter?</a:t>
            </a:r>
            <a:endParaRPr sz="2600"/>
          </a:p>
        </p:txBody>
      </p:sp>
      <p:sp>
        <p:nvSpPr>
          <p:cNvPr id="1152" name="Google Shape;1152;p18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Generalization of the Product Rule</a:t>
            </a:r>
            <a:endParaRPr b="1" sz="2400"/>
          </a:p>
          <a:p>
            <a:pPr indent="0" lvl="0" marL="0" rtl="0" algn="l">
              <a:lnSpc>
                <a:spcPct val="115000"/>
              </a:lnSpc>
              <a:spcBef>
                <a:spcPts val="0"/>
              </a:spcBef>
              <a:spcAft>
                <a:spcPts val="0"/>
              </a:spcAft>
              <a:buNone/>
            </a:pPr>
            <a:r>
              <a:rPr lang="en" sz="2400"/>
              <a:t>Suppose that a procedure is carried out by performing the tasks </a:t>
            </a:r>
            <a:r>
              <a:rPr b="1" lang="en" sz="2400"/>
              <a:t>T</a:t>
            </a:r>
            <a:r>
              <a:rPr b="1" baseline="-25000" lang="en" sz="2400"/>
              <a:t>1</a:t>
            </a:r>
            <a:r>
              <a:rPr b="1" lang="en" sz="2400"/>
              <a:t>, T</a:t>
            </a:r>
            <a:r>
              <a:rPr b="1" baseline="-25000" lang="en" sz="2400"/>
              <a:t>2</a:t>
            </a:r>
            <a:r>
              <a:rPr b="1" lang="en" sz="2400"/>
              <a:t>, …, T</a:t>
            </a:r>
            <a:r>
              <a:rPr b="1" baseline="-25000" lang="en" sz="2400"/>
              <a:t>m</a:t>
            </a:r>
            <a:r>
              <a:rPr lang="en" sz="2400"/>
              <a:t> in sequence. If each task </a:t>
            </a:r>
            <a:r>
              <a:rPr b="1" lang="en" sz="2400"/>
              <a:t>T</a:t>
            </a:r>
            <a:r>
              <a:rPr b="1" baseline="-25000" lang="en" sz="2400"/>
              <a:t>i</a:t>
            </a:r>
            <a:r>
              <a:rPr lang="en" sz="2400"/>
              <a:t> can be done in </a:t>
            </a:r>
            <a:r>
              <a:rPr b="1" lang="en" sz="2400"/>
              <a:t>n</a:t>
            </a:r>
            <a:r>
              <a:rPr b="1" baseline="-25000" lang="en" sz="2400"/>
              <a:t>i</a:t>
            </a:r>
            <a:r>
              <a:rPr lang="en" sz="2400"/>
              <a:t> ways, regardless of how the previous tasks were done, then there are </a:t>
            </a:r>
            <a:r>
              <a:rPr b="1" lang="en" sz="2400"/>
              <a:t>n</a:t>
            </a:r>
            <a:r>
              <a:rPr b="1" baseline="-25000" lang="en" sz="2400">
                <a:solidFill>
                  <a:schemeClr val="dk1"/>
                </a:solidFill>
              </a:rPr>
              <a:t>1</a:t>
            </a:r>
            <a:r>
              <a:rPr b="1" lang="en" sz="2400">
                <a:solidFill>
                  <a:schemeClr val="dk1"/>
                </a:solidFill>
              </a:rPr>
              <a:t> * n</a:t>
            </a:r>
            <a:r>
              <a:rPr b="1" baseline="-25000" lang="en" sz="2400">
                <a:solidFill>
                  <a:schemeClr val="dk1"/>
                </a:solidFill>
              </a:rPr>
              <a:t>2 </a:t>
            </a:r>
            <a:r>
              <a:rPr b="1" lang="en" sz="2400">
                <a:solidFill>
                  <a:schemeClr val="dk1"/>
                </a:solidFill>
              </a:rPr>
              <a:t>* … * n</a:t>
            </a:r>
            <a:r>
              <a:rPr b="1" baseline="-25000" lang="en" sz="2400">
                <a:solidFill>
                  <a:schemeClr val="dk1"/>
                </a:solidFill>
              </a:rPr>
              <a:t>m</a:t>
            </a:r>
            <a:r>
              <a:rPr lang="en" sz="2400">
                <a:solidFill>
                  <a:schemeClr val="dk1"/>
                </a:solidFill>
              </a:rPr>
              <a:t> ways to do the procedure.</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Eg: When assembling a certain type of computer, there are </a:t>
            </a:r>
            <a:r>
              <a:rPr b="1" lang="en" sz="2400">
                <a:solidFill>
                  <a:schemeClr val="dk1"/>
                </a:solidFill>
              </a:rPr>
              <a:t>3</a:t>
            </a:r>
            <a:r>
              <a:rPr lang="en" sz="2400">
                <a:solidFill>
                  <a:schemeClr val="dk1"/>
                </a:solidFill>
              </a:rPr>
              <a:t> choices of hard drive, </a:t>
            </a:r>
            <a:r>
              <a:rPr b="1" lang="en" sz="2400">
                <a:solidFill>
                  <a:schemeClr val="dk1"/>
                </a:solidFill>
              </a:rPr>
              <a:t>4</a:t>
            </a:r>
            <a:r>
              <a:rPr lang="en" sz="2400">
                <a:solidFill>
                  <a:schemeClr val="dk1"/>
                </a:solidFill>
              </a:rPr>
              <a:t> choices for the amount of memory, </a:t>
            </a:r>
            <a:r>
              <a:rPr b="1" lang="en" sz="2400">
                <a:solidFill>
                  <a:schemeClr val="dk1"/>
                </a:solidFill>
              </a:rPr>
              <a:t>2</a:t>
            </a:r>
            <a:r>
              <a:rPr lang="en" sz="2400">
                <a:solidFill>
                  <a:schemeClr val="dk1"/>
                </a:solidFill>
              </a:rPr>
              <a:t> choices of video card, and </a:t>
            </a:r>
            <a:r>
              <a:rPr b="1" lang="en" sz="2400">
                <a:solidFill>
                  <a:schemeClr val="dk1"/>
                </a:solidFill>
              </a:rPr>
              <a:t>3</a:t>
            </a:r>
            <a:r>
              <a:rPr lang="en" sz="2400">
                <a:solidFill>
                  <a:schemeClr val="dk1"/>
                </a:solidFill>
              </a:rPr>
              <a:t> choices of monitor. The number of ways a computer can be </a:t>
            </a:r>
            <a:r>
              <a:rPr lang="en" sz="2400">
                <a:solidFill>
                  <a:schemeClr val="dk1"/>
                </a:solidFill>
              </a:rPr>
              <a:t>assembled</a:t>
            </a:r>
            <a:r>
              <a:rPr lang="en" sz="2400">
                <a:solidFill>
                  <a:schemeClr val="dk1"/>
                </a:solidFill>
              </a:rPr>
              <a:t> is </a:t>
            </a:r>
            <a:r>
              <a:rPr b="1" lang="en" sz="2400">
                <a:solidFill>
                  <a:schemeClr val="dk1"/>
                </a:solidFill>
              </a:rPr>
              <a:t>3*4*2*3 = 72</a:t>
            </a:r>
            <a:r>
              <a:rPr lang="en" sz="2400">
                <a:solidFill>
                  <a:schemeClr val="dk1"/>
                </a:solidFill>
              </a:rPr>
              <a:t> ways.</a:t>
            </a:r>
            <a:endParaRPr sz="2400">
              <a:solidFill>
                <a:schemeClr val="dk1"/>
              </a:solidFill>
            </a:endParaRPr>
          </a:p>
        </p:txBody>
      </p:sp>
      <p:sp>
        <p:nvSpPr>
          <p:cNvPr id="141" name="Google Shape;141;p2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6" name="Shape 1156"/>
        <p:cNvGrpSpPr/>
        <p:nvPr/>
      </p:nvGrpSpPr>
      <p:grpSpPr>
        <a:xfrm>
          <a:off x="0" y="0"/>
          <a:ext cx="0" cy="0"/>
          <a:chOff x="0" y="0"/>
          <a:chExt cx="0" cy="0"/>
        </a:xfrm>
      </p:grpSpPr>
      <p:sp>
        <p:nvSpPr>
          <p:cNvPr id="1157" name="Google Shape;1157;p187"/>
          <p:cNvSpPr txBox="1"/>
          <p:nvPr/>
        </p:nvSpPr>
        <p:spPr>
          <a:xfrm>
            <a:off x="93400" y="173450"/>
            <a:ext cx="8775000" cy="602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600"/>
              <a:t>Eg: How many ways can </a:t>
            </a:r>
            <a:r>
              <a:rPr b="1" lang="en" sz="2600"/>
              <a:t>n</a:t>
            </a:r>
            <a:r>
              <a:rPr lang="en" sz="2600"/>
              <a:t> books be placed on </a:t>
            </a:r>
            <a:r>
              <a:rPr b="1" lang="en" sz="2600"/>
              <a:t>k</a:t>
            </a:r>
            <a:r>
              <a:rPr lang="en" sz="2600"/>
              <a:t> distinguishable shelves</a:t>
            </a:r>
            <a:endParaRPr sz="2600"/>
          </a:p>
          <a:p>
            <a:pPr indent="0" lvl="0" marL="0" rtl="0" algn="l">
              <a:lnSpc>
                <a:spcPct val="150000"/>
              </a:lnSpc>
              <a:spcBef>
                <a:spcPts val="0"/>
              </a:spcBef>
              <a:spcAft>
                <a:spcPts val="0"/>
              </a:spcAft>
              <a:buNone/>
            </a:pPr>
            <a:r>
              <a:rPr lang="en" sz="2600"/>
              <a:t>(i) </a:t>
            </a:r>
            <a:r>
              <a:rPr lang="en" sz="2400"/>
              <a:t>if the books are indistinguishable copies of the same title?</a:t>
            </a:r>
            <a:endParaRPr sz="2400"/>
          </a:p>
          <a:p>
            <a:pPr indent="0" lvl="0" marL="0" rtl="0" algn="l">
              <a:lnSpc>
                <a:spcPct val="150000"/>
              </a:lnSpc>
              <a:spcBef>
                <a:spcPts val="0"/>
              </a:spcBef>
              <a:spcAft>
                <a:spcPts val="0"/>
              </a:spcAft>
              <a:buNone/>
            </a:pPr>
            <a:r>
              <a:rPr b="1" lang="en" sz="2600"/>
              <a:t>= C(k-1+n, n)</a:t>
            </a:r>
            <a:endParaRPr b="1" sz="2600"/>
          </a:p>
          <a:p>
            <a:pPr indent="0" lvl="0" marL="0" rtl="0" algn="l">
              <a:lnSpc>
                <a:spcPct val="150000"/>
              </a:lnSpc>
              <a:spcBef>
                <a:spcPts val="0"/>
              </a:spcBef>
              <a:spcAft>
                <a:spcPts val="0"/>
              </a:spcAft>
              <a:buNone/>
            </a:pPr>
            <a:r>
              <a:rPr lang="en" sz="2600"/>
              <a:t>(ii) if no two books are the same?</a:t>
            </a:r>
            <a:endParaRPr sz="2600"/>
          </a:p>
          <a:p>
            <a:pPr indent="0" lvl="0" marL="0" rtl="0" algn="l">
              <a:lnSpc>
                <a:spcPct val="150000"/>
              </a:lnSpc>
              <a:spcBef>
                <a:spcPts val="0"/>
              </a:spcBef>
              <a:spcAft>
                <a:spcPts val="0"/>
              </a:spcAft>
              <a:buNone/>
            </a:pPr>
            <a:r>
              <a:rPr b="1" lang="en" sz="2600"/>
              <a:t>= k</a:t>
            </a:r>
            <a:r>
              <a:rPr b="1" baseline="30000" lang="en" sz="2600"/>
              <a:t>n</a:t>
            </a:r>
            <a:endParaRPr baseline="30000" sz="2600"/>
          </a:p>
          <a:p>
            <a:pPr indent="0" lvl="0" marL="0" rtl="0" algn="l">
              <a:lnSpc>
                <a:spcPct val="150000"/>
              </a:lnSpc>
              <a:spcBef>
                <a:spcPts val="0"/>
              </a:spcBef>
              <a:spcAft>
                <a:spcPts val="0"/>
              </a:spcAft>
              <a:buClr>
                <a:schemeClr val="dk1"/>
              </a:buClr>
              <a:buSzPts val="1100"/>
              <a:buFont typeface="Arial"/>
              <a:buNone/>
            </a:pPr>
            <a:r>
              <a:rPr lang="en" sz="2600">
                <a:solidFill>
                  <a:schemeClr val="dk1"/>
                </a:solidFill>
              </a:rPr>
              <a:t>(iii) if no two books are the same, and the positions of the books on the shelves matter?</a:t>
            </a:r>
            <a:endParaRPr sz="2600">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 sz="2600">
                <a:solidFill>
                  <a:schemeClr val="dk1"/>
                </a:solidFill>
              </a:rPr>
              <a:t>= (k-1+n)! / (k-1)!</a:t>
            </a:r>
            <a:endParaRPr sz="2600"/>
          </a:p>
        </p:txBody>
      </p:sp>
      <p:sp>
        <p:nvSpPr>
          <p:cNvPr id="1158" name="Google Shape;1158;p18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2" name="Shape 1162"/>
        <p:cNvGrpSpPr/>
        <p:nvPr/>
      </p:nvGrpSpPr>
      <p:grpSpPr>
        <a:xfrm>
          <a:off x="0" y="0"/>
          <a:ext cx="0" cy="0"/>
          <a:chOff x="0" y="0"/>
          <a:chExt cx="0" cy="0"/>
        </a:xfrm>
      </p:grpSpPr>
      <p:sp>
        <p:nvSpPr>
          <p:cNvPr id="1163" name="Google Shape;1163;p188"/>
          <p:cNvSpPr txBox="1"/>
          <p:nvPr/>
        </p:nvSpPr>
        <p:spPr>
          <a:xfrm>
            <a:off x="128325" y="128325"/>
            <a:ext cx="8882700" cy="60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rPr>
              <a:t>Eg:</a:t>
            </a:r>
            <a:r>
              <a:rPr lang="en" sz="2000">
                <a:solidFill>
                  <a:schemeClr val="dk1"/>
                </a:solidFill>
              </a:rPr>
              <a:t> Suppose that a basketball league has 32 teams, split into 2 conferences of 16 teams each. Each conference is split into 3 divisions. Suppose that the North Central Division (NCD) has 5 teams. Each of the teams in NCD plays 4 games against each of the other teams in this division, 3 games against each of the 11 remaining teams in its conference, and 2 games against each of the 16 teams in the other conference. In how many different orders can the games of one of the teams in the NCD be scheduled?</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rPr b="1" lang="en" sz="2000">
                <a:solidFill>
                  <a:schemeClr val="dk1"/>
                </a:solidFill>
              </a:rPr>
              <a:t>Soln: </a:t>
            </a:r>
            <a:r>
              <a:rPr lang="en" sz="2000">
                <a:solidFill>
                  <a:schemeClr val="dk1"/>
                </a:solidFill>
              </a:rPr>
              <a:t>A team in NCD plays</a:t>
            </a:r>
            <a:endParaRPr sz="2000">
              <a:solidFill>
                <a:schemeClr val="dk1"/>
              </a:solidFill>
            </a:endParaRPr>
          </a:p>
          <a:p>
            <a:pPr indent="0" lvl="0" marL="0" rtl="0" algn="l">
              <a:lnSpc>
                <a:spcPct val="115000"/>
              </a:lnSpc>
              <a:spcBef>
                <a:spcPts val="0"/>
              </a:spcBef>
              <a:spcAft>
                <a:spcPts val="0"/>
              </a:spcAft>
              <a:buNone/>
            </a:pPr>
            <a:r>
              <a:rPr lang="en" sz="2000">
                <a:solidFill>
                  <a:schemeClr val="dk1"/>
                </a:solidFill>
              </a:rPr>
              <a:t>4 games with each of 4 teams a1, .. a4.</a:t>
            </a:r>
            <a:endParaRPr sz="2000">
              <a:solidFill>
                <a:schemeClr val="dk1"/>
              </a:solidFill>
            </a:endParaRPr>
          </a:p>
          <a:p>
            <a:pPr indent="0" lvl="0" marL="0" rtl="0" algn="l">
              <a:lnSpc>
                <a:spcPct val="115000"/>
              </a:lnSpc>
              <a:spcBef>
                <a:spcPts val="0"/>
              </a:spcBef>
              <a:spcAft>
                <a:spcPts val="0"/>
              </a:spcAft>
              <a:buNone/>
            </a:pPr>
            <a:r>
              <a:rPr lang="en" sz="2000">
                <a:solidFill>
                  <a:schemeClr val="dk1"/>
                </a:solidFill>
              </a:rPr>
              <a:t>3 games with each of 11 teams b1, .. b11.</a:t>
            </a:r>
            <a:endParaRPr sz="2000">
              <a:solidFill>
                <a:schemeClr val="dk1"/>
              </a:solidFill>
            </a:endParaRPr>
          </a:p>
          <a:p>
            <a:pPr indent="0" lvl="0" marL="0" rtl="0" algn="l">
              <a:lnSpc>
                <a:spcPct val="115000"/>
              </a:lnSpc>
              <a:spcBef>
                <a:spcPts val="0"/>
              </a:spcBef>
              <a:spcAft>
                <a:spcPts val="0"/>
              </a:spcAft>
              <a:buNone/>
            </a:pPr>
            <a:r>
              <a:rPr lang="en" sz="2000">
                <a:solidFill>
                  <a:schemeClr val="dk1"/>
                </a:solidFill>
              </a:rPr>
              <a:t>2 games with each of 16 teams c1, .. c16.</a:t>
            </a:r>
            <a:endParaRPr sz="2000">
              <a:solidFill>
                <a:schemeClr val="dk1"/>
              </a:solidFill>
            </a:endParaRPr>
          </a:p>
          <a:p>
            <a:pPr indent="0" lvl="0" marL="0" rtl="0" algn="l">
              <a:lnSpc>
                <a:spcPct val="115000"/>
              </a:lnSpc>
              <a:spcBef>
                <a:spcPts val="0"/>
              </a:spcBef>
              <a:spcAft>
                <a:spcPts val="0"/>
              </a:spcAft>
              <a:buNone/>
            </a:pPr>
            <a:r>
              <a:rPr lang="en" sz="2000">
                <a:solidFill>
                  <a:schemeClr val="dk1"/>
                </a:solidFill>
              </a:rPr>
              <a:t>Total games = 4*4 + 3*11 + 2*16 = 81 games.</a:t>
            </a:r>
            <a:endParaRPr sz="2000">
              <a:solidFill>
                <a:schemeClr val="dk1"/>
              </a:solidFill>
            </a:endParaRPr>
          </a:p>
          <a:p>
            <a:pPr indent="0" lvl="0" marL="0" rtl="0" algn="l">
              <a:lnSpc>
                <a:spcPct val="115000"/>
              </a:lnSpc>
              <a:spcBef>
                <a:spcPts val="0"/>
              </a:spcBef>
              <a:spcAft>
                <a:spcPts val="0"/>
              </a:spcAft>
              <a:buNone/>
            </a:pPr>
            <a:r>
              <a:rPr lang="en" sz="2000">
                <a:solidFill>
                  <a:schemeClr val="dk1"/>
                </a:solidFill>
              </a:rPr>
              <a:t>The solution can be visualized as the number of arrangements of 81-character long string in which a1 appears 4 times, a2 appears 4 times, etc. It’s a problem of permutation with some indistinguishable objects. The answer would be: 81! </a:t>
            </a:r>
            <a:r>
              <a:rPr b="1" lang="en" sz="2000">
                <a:solidFill>
                  <a:schemeClr val="dk1"/>
                </a:solidFill>
              </a:rPr>
              <a:t>/</a:t>
            </a:r>
            <a:r>
              <a:rPr lang="en" sz="2000">
                <a:solidFill>
                  <a:schemeClr val="dk1"/>
                </a:solidFill>
              </a:rPr>
              <a:t> </a:t>
            </a:r>
            <a:r>
              <a:rPr b="1" lang="en" sz="2000">
                <a:solidFill>
                  <a:schemeClr val="dk1"/>
                </a:solidFill>
              </a:rPr>
              <a:t>(</a:t>
            </a:r>
            <a:r>
              <a:rPr lang="en" sz="2000">
                <a:solidFill>
                  <a:schemeClr val="dk1"/>
                </a:solidFill>
              </a:rPr>
              <a:t> (4!)</a:t>
            </a:r>
            <a:r>
              <a:rPr baseline="30000" lang="en" sz="2000">
                <a:solidFill>
                  <a:schemeClr val="dk1"/>
                </a:solidFill>
              </a:rPr>
              <a:t>4</a:t>
            </a:r>
            <a:r>
              <a:rPr lang="en" sz="2000">
                <a:solidFill>
                  <a:schemeClr val="dk1"/>
                </a:solidFill>
              </a:rPr>
              <a:t>(3!)</a:t>
            </a:r>
            <a:r>
              <a:rPr baseline="30000" lang="en" sz="2000">
                <a:solidFill>
                  <a:schemeClr val="dk1"/>
                </a:solidFill>
              </a:rPr>
              <a:t>11</a:t>
            </a:r>
            <a:r>
              <a:rPr lang="en" sz="2000">
                <a:solidFill>
                  <a:schemeClr val="dk1"/>
                </a:solidFill>
              </a:rPr>
              <a:t>(2!)</a:t>
            </a:r>
            <a:r>
              <a:rPr baseline="30000" lang="en" sz="2000">
                <a:solidFill>
                  <a:schemeClr val="dk1"/>
                </a:solidFill>
              </a:rPr>
              <a:t>16</a:t>
            </a:r>
            <a:r>
              <a:rPr lang="en" sz="2000">
                <a:solidFill>
                  <a:schemeClr val="dk1"/>
                </a:solidFill>
              </a:rPr>
              <a:t> </a:t>
            </a:r>
            <a:r>
              <a:rPr b="1" lang="en" sz="2000">
                <a:solidFill>
                  <a:schemeClr val="dk1"/>
                </a:solidFill>
              </a:rPr>
              <a:t>)</a:t>
            </a:r>
            <a:endParaRPr b="1" sz="2000">
              <a:solidFill>
                <a:schemeClr val="dk1"/>
              </a:solidFill>
              <a:highlight>
                <a:srgbClr val="FFFFFF"/>
              </a:highlight>
            </a:endParaRPr>
          </a:p>
        </p:txBody>
      </p:sp>
      <p:sp>
        <p:nvSpPr>
          <p:cNvPr id="1164" name="Google Shape;1164;p18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8" name="Shape 1168"/>
        <p:cNvGrpSpPr/>
        <p:nvPr/>
      </p:nvGrpSpPr>
      <p:grpSpPr>
        <a:xfrm>
          <a:off x="0" y="0"/>
          <a:ext cx="0" cy="0"/>
          <a:chOff x="0" y="0"/>
          <a:chExt cx="0" cy="0"/>
        </a:xfrm>
      </p:grpSpPr>
      <p:pic>
        <p:nvPicPr>
          <p:cNvPr id="1169" name="Google Shape;1169;p189"/>
          <p:cNvPicPr preferRelativeResize="0"/>
          <p:nvPr/>
        </p:nvPicPr>
        <p:blipFill>
          <a:blip r:embed="rId3">
            <a:alphaModFix/>
          </a:blip>
          <a:stretch>
            <a:fillRect/>
          </a:stretch>
        </p:blipFill>
        <p:spPr>
          <a:xfrm>
            <a:off x="1176225" y="0"/>
            <a:ext cx="6351729" cy="6413875"/>
          </a:xfrm>
          <a:prstGeom prst="rect">
            <a:avLst/>
          </a:prstGeom>
          <a:noFill/>
          <a:ln>
            <a:noFill/>
          </a:ln>
        </p:spPr>
      </p:pic>
      <p:sp>
        <p:nvSpPr>
          <p:cNvPr id="1170" name="Google Shape;1170;p18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4" name="Shape 1174"/>
        <p:cNvGrpSpPr/>
        <p:nvPr/>
      </p:nvGrpSpPr>
      <p:grpSpPr>
        <a:xfrm>
          <a:off x="0" y="0"/>
          <a:ext cx="0" cy="0"/>
          <a:chOff x="0" y="0"/>
          <a:chExt cx="0" cy="0"/>
        </a:xfrm>
      </p:grpSpPr>
      <p:pic>
        <p:nvPicPr>
          <p:cNvPr id="1175" name="Google Shape;1175;p190"/>
          <p:cNvPicPr preferRelativeResize="0"/>
          <p:nvPr/>
        </p:nvPicPr>
        <p:blipFill>
          <a:blip r:embed="rId3">
            <a:alphaModFix/>
          </a:blip>
          <a:stretch>
            <a:fillRect/>
          </a:stretch>
        </p:blipFill>
        <p:spPr>
          <a:xfrm>
            <a:off x="1256075" y="0"/>
            <a:ext cx="5854671" cy="6413876"/>
          </a:xfrm>
          <a:prstGeom prst="rect">
            <a:avLst/>
          </a:prstGeom>
          <a:noFill/>
          <a:ln>
            <a:noFill/>
          </a:ln>
        </p:spPr>
      </p:pic>
      <p:sp>
        <p:nvSpPr>
          <p:cNvPr id="1176" name="Google Shape;1176;p19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0" name="Shape 1180"/>
        <p:cNvGrpSpPr/>
        <p:nvPr/>
      </p:nvGrpSpPr>
      <p:grpSpPr>
        <a:xfrm>
          <a:off x="0" y="0"/>
          <a:ext cx="0" cy="0"/>
          <a:chOff x="0" y="0"/>
          <a:chExt cx="0" cy="0"/>
        </a:xfrm>
      </p:grpSpPr>
      <p:pic>
        <p:nvPicPr>
          <p:cNvPr id="1181" name="Google Shape;1181;p191"/>
          <p:cNvPicPr preferRelativeResize="0"/>
          <p:nvPr/>
        </p:nvPicPr>
        <p:blipFill>
          <a:blip r:embed="rId3">
            <a:alphaModFix/>
          </a:blip>
          <a:stretch>
            <a:fillRect/>
          </a:stretch>
        </p:blipFill>
        <p:spPr>
          <a:xfrm>
            <a:off x="1063275" y="0"/>
            <a:ext cx="6126687" cy="6413875"/>
          </a:xfrm>
          <a:prstGeom prst="rect">
            <a:avLst/>
          </a:prstGeom>
          <a:noFill/>
          <a:ln>
            <a:noFill/>
          </a:ln>
        </p:spPr>
      </p:pic>
      <p:sp>
        <p:nvSpPr>
          <p:cNvPr id="1182" name="Google Shape;1182;p19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6" name="Shape 1186"/>
        <p:cNvGrpSpPr/>
        <p:nvPr/>
      </p:nvGrpSpPr>
      <p:grpSpPr>
        <a:xfrm>
          <a:off x="0" y="0"/>
          <a:ext cx="0" cy="0"/>
          <a:chOff x="0" y="0"/>
          <a:chExt cx="0" cy="0"/>
        </a:xfrm>
      </p:grpSpPr>
      <p:pic>
        <p:nvPicPr>
          <p:cNvPr id="1187" name="Google Shape;1187;p192"/>
          <p:cNvPicPr preferRelativeResize="0"/>
          <p:nvPr/>
        </p:nvPicPr>
        <p:blipFill>
          <a:blip r:embed="rId3">
            <a:alphaModFix/>
          </a:blip>
          <a:stretch>
            <a:fillRect/>
          </a:stretch>
        </p:blipFill>
        <p:spPr>
          <a:xfrm>
            <a:off x="1051775" y="0"/>
            <a:ext cx="6082542" cy="6413875"/>
          </a:xfrm>
          <a:prstGeom prst="rect">
            <a:avLst/>
          </a:prstGeom>
          <a:noFill/>
          <a:ln>
            <a:noFill/>
          </a:ln>
        </p:spPr>
      </p:pic>
      <p:sp>
        <p:nvSpPr>
          <p:cNvPr id="1188" name="Google Shape;1188;p19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2" name="Shape 1192"/>
        <p:cNvGrpSpPr/>
        <p:nvPr/>
      </p:nvGrpSpPr>
      <p:grpSpPr>
        <a:xfrm>
          <a:off x="0" y="0"/>
          <a:ext cx="0" cy="0"/>
          <a:chOff x="0" y="0"/>
          <a:chExt cx="0" cy="0"/>
        </a:xfrm>
      </p:grpSpPr>
      <p:pic>
        <p:nvPicPr>
          <p:cNvPr id="1193" name="Google Shape;1193;p193"/>
          <p:cNvPicPr preferRelativeResize="0"/>
          <p:nvPr/>
        </p:nvPicPr>
        <p:blipFill>
          <a:blip r:embed="rId3">
            <a:alphaModFix/>
          </a:blip>
          <a:stretch>
            <a:fillRect/>
          </a:stretch>
        </p:blipFill>
        <p:spPr>
          <a:xfrm>
            <a:off x="734908" y="111925"/>
            <a:ext cx="7572175" cy="6191100"/>
          </a:xfrm>
          <a:prstGeom prst="rect">
            <a:avLst/>
          </a:prstGeom>
          <a:noFill/>
          <a:ln>
            <a:noFill/>
          </a:ln>
        </p:spPr>
      </p:pic>
      <p:sp>
        <p:nvSpPr>
          <p:cNvPr id="1194" name="Google Shape;1194;p19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8" name="Shape 1198"/>
        <p:cNvGrpSpPr/>
        <p:nvPr/>
      </p:nvGrpSpPr>
      <p:grpSpPr>
        <a:xfrm>
          <a:off x="0" y="0"/>
          <a:ext cx="0" cy="0"/>
          <a:chOff x="0" y="0"/>
          <a:chExt cx="0" cy="0"/>
        </a:xfrm>
      </p:grpSpPr>
      <p:sp>
        <p:nvSpPr>
          <p:cNvPr id="1199" name="Google Shape;1199;p194"/>
          <p:cNvSpPr txBox="1"/>
          <p:nvPr/>
        </p:nvSpPr>
        <p:spPr>
          <a:xfrm>
            <a:off x="270900" y="270900"/>
            <a:ext cx="8597400" cy="23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Make the days count instead of counting the days!</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&lt; End of Counting /&gt;</a:t>
            </a:r>
            <a:endParaRPr sz="2400"/>
          </a:p>
        </p:txBody>
      </p:sp>
      <p:pic>
        <p:nvPicPr>
          <p:cNvPr id="1200" name="Google Shape;1200;p194"/>
          <p:cNvPicPr preferRelativeResize="0"/>
          <p:nvPr/>
        </p:nvPicPr>
        <p:blipFill>
          <a:blip r:embed="rId3">
            <a:alphaModFix/>
          </a:blip>
          <a:stretch>
            <a:fillRect/>
          </a:stretch>
        </p:blipFill>
        <p:spPr>
          <a:xfrm>
            <a:off x="2352075" y="1742475"/>
            <a:ext cx="4439849" cy="4439849"/>
          </a:xfrm>
          <a:prstGeom prst="rect">
            <a:avLst/>
          </a:prstGeom>
          <a:noFill/>
          <a:ln>
            <a:noFill/>
          </a:ln>
        </p:spPr>
      </p:pic>
      <p:sp>
        <p:nvSpPr>
          <p:cNvPr id="1201" name="Google Shape;1201;p19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Eg:</a:t>
            </a:r>
            <a:r>
              <a:rPr lang="en" sz="2400"/>
              <a:t> Suppose there are 10 contestants for a race. There will be a 1</a:t>
            </a:r>
            <a:r>
              <a:rPr baseline="30000" lang="en" sz="2400"/>
              <a:t>st</a:t>
            </a:r>
            <a:r>
              <a:rPr lang="en" sz="2400"/>
              <a:t>, a 2</a:t>
            </a:r>
            <a:r>
              <a:rPr baseline="30000" lang="en" sz="2400"/>
              <a:t>nd</a:t>
            </a:r>
            <a:r>
              <a:rPr lang="en" sz="2400"/>
              <a:t> and a 3</a:t>
            </a:r>
            <a:r>
              <a:rPr baseline="30000" lang="en" sz="2400"/>
              <a:t>rd</a:t>
            </a:r>
            <a:r>
              <a:rPr lang="en" sz="2400"/>
              <a:t> prize winners. How many ways the prizes can be awarded?</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b="1" lang="en" sz="2400"/>
              <a:t>Soln</a:t>
            </a:r>
            <a:r>
              <a:rPr b="1" lang="en" sz="2400"/>
              <a:t>:</a:t>
            </a:r>
            <a:r>
              <a:rPr lang="en" sz="2400"/>
              <a:t> </a:t>
            </a:r>
            <a:r>
              <a:rPr lang="en" sz="2400">
                <a:solidFill>
                  <a:schemeClr val="dk1"/>
                </a:solidFill>
              </a:rPr>
              <a:t>There are 10 ways to choose the 1</a:t>
            </a:r>
            <a:r>
              <a:rPr baseline="30000" lang="en" sz="2400">
                <a:solidFill>
                  <a:schemeClr val="dk1"/>
                </a:solidFill>
              </a:rPr>
              <a:t>st</a:t>
            </a:r>
            <a:r>
              <a:rPr lang="en" sz="2400">
                <a:solidFill>
                  <a:schemeClr val="dk1"/>
                </a:solidFill>
              </a:rPr>
              <a:t> prize winner. For each of the 10 ways, there are 9 ways for the 2</a:t>
            </a:r>
            <a:r>
              <a:rPr baseline="30000" lang="en" sz="2400">
                <a:solidFill>
                  <a:schemeClr val="dk1"/>
                </a:solidFill>
              </a:rPr>
              <a:t>nd</a:t>
            </a:r>
            <a:r>
              <a:rPr lang="en" sz="2400">
                <a:solidFill>
                  <a:schemeClr val="dk1"/>
                </a:solidFill>
              </a:rPr>
              <a:t> prize winner. For each of the 10 * 9 ways, there are 8 ways for the 3</a:t>
            </a:r>
            <a:r>
              <a:rPr baseline="30000" lang="en" sz="2400">
                <a:solidFill>
                  <a:schemeClr val="dk1"/>
                </a:solidFill>
              </a:rPr>
              <a:t>rd</a:t>
            </a:r>
            <a:r>
              <a:rPr lang="en" sz="2400">
                <a:solidFill>
                  <a:schemeClr val="dk1"/>
                </a:solidFill>
              </a:rPr>
              <a:t> prize winner.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10 * 9 * 8 = 720 ways.</a:t>
            </a:r>
            <a:endParaRPr sz="2400"/>
          </a:p>
        </p:txBody>
      </p:sp>
      <p:sp>
        <p:nvSpPr>
          <p:cNvPr id="147" name="Google Shape;147;p2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txBox="1"/>
          <p:nvPr/>
        </p:nvSpPr>
        <p:spPr>
          <a:xfrm>
            <a:off x="129400" y="194100"/>
            <a:ext cx="8739000" cy="60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rPr>
              <a:t>Counting is a basic human trait. There is archeological evidence suggesting that humans have been counting for at least 50,000 years.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Combinatorics</a:t>
            </a:r>
            <a:r>
              <a:rPr lang="en" sz="2400">
                <a:solidFill>
                  <a:schemeClr val="dk1"/>
                </a:solidFill>
              </a:rPr>
              <a:t> is the study of arrangement of objects.</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Counting</a:t>
            </a:r>
            <a:r>
              <a:rPr lang="en" sz="2400">
                <a:solidFill>
                  <a:schemeClr val="dk1"/>
                </a:solidFill>
              </a:rPr>
              <a:t> is the significant part of Combinatorics. It is the action of finding the number of elements of a finite set of objects.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In mathematics, the essence of counting a set (cardinality of) and finding a result </a:t>
            </a:r>
            <a:r>
              <a:rPr b="1" lang="en" sz="2400">
                <a:solidFill>
                  <a:schemeClr val="dk1"/>
                </a:solidFill>
              </a:rPr>
              <a:t>n</a:t>
            </a:r>
            <a:r>
              <a:rPr lang="en" sz="2400">
                <a:solidFill>
                  <a:schemeClr val="dk1"/>
                </a:solidFill>
              </a:rPr>
              <a:t>, is that it establishes a one-to-one correspondence of the set with the set of natural numbers     {0, 1, 2, ..., n}.</a:t>
            </a:r>
            <a:endParaRPr b="1" sz="2400">
              <a:solidFill>
                <a:schemeClr val="dk1"/>
              </a:solidFill>
            </a:endParaRPr>
          </a:p>
        </p:txBody>
      </p:sp>
      <p:sp>
        <p:nvSpPr>
          <p:cNvPr id="45" name="Google Shape;45;p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Suppose four people sit on four of the available five empty chairs. How many ways are there for them to sit when the order of their seating matters?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Soln</a:t>
            </a:r>
            <a:r>
              <a:rPr b="1" lang="en" sz="2400">
                <a:solidFill>
                  <a:schemeClr val="dk1"/>
                </a:solidFill>
              </a:rPr>
              <a:t>:</a:t>
            </a:r>
            <a:r>
              <a:rPr lang="en" sz="2400">
                <a:solidFill>
                  <a:schemeClr val="dk1"/>
                </a:solidFill>
              </a:rPr>
              <a:t> There are 5 ways to </a:t>
            </a:r>
            <a:r>
              <a:rPr lang="en" sz="2400">
                <a:solidFill>
                  <a:schemeClr val="dk1"/>
                </a:solidFill>
              </a:rPr>
              <a:t>choose</a:t>
            </a:r>
            <a:r>
              <a:rPr lang="en" sz="2400">
                <a:solidFill>
                  <a:schemeClr val="dk1"/>
                </a:solidFill>
              </a:rPr>
              <a:t> a chair for the first person. For each of the 5 ways, there are 4 ways for the second person to </a:t>
            </a:r>
            <a:r>
              <a:rPr lang="en" sz="2400">
                <a:solidFill>
                  <a:schemeClr val="dk1"/>
                </a:solidFill>
              </a:rPr>
              <a:t>choose</a:t>
            </a:r>
            <a:r>
              <a:rPr lang="en" sz="2400">
                <a:solidFill>
                  <a:schemeClr val="dk1"/>
                </a:solidFill>
              </a:rPr>
              <a:t> a chair. For each of the 5*4 ways, there are 3 ways for the third person to </a:t>
            </a:r>
            <a:r>
              <a:rPr lang="en" sz="2400">
                <a:solidFill>
                  <a:schemeClr val="dk1"/>
                </a:solidFill>
              </a:rPr>
              <a:t>choose</a:t>
            </a:r>
            <a:r>
              <a:rPr lang="en" sz="2400">
                <a:solidFill>
                  <a:schemeClr val="dk1"/>
                </a:solidFill>
              </a:rPr>
              <a:t> a chair. For each of the 5*4*3 ways, there are 2 ways for the fourth person to </a:t>
            </a:r>
            <a:r>
              <a:rPr lang="en" sz="2400">
                <a:solidFill>
                  <a:schemeClr val="dk1"/>
                </a:solidFill>
              </a:rPr>
              <a:t>choose</a:t>
            </a:r>
            <a:r>
              <a:rPr lang="en" sz="2400">
                <a:solidFill>
                  <a:schemeClr val="dk1"/>
                </a:solidFill>
              </a:rPr>
              <a:t> a chair.</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5 * 4 * 3 * 2 = 120 ways.</a:t>
            </a:r>
            <a:endParaRPr sz="2400">
              <a:solidFill>
                <a:schemeClr val="dk1"/>
              </a:solidFill>
            </a:endParaRPr>
          </a:p>
        </p:txBody>
      </p:sp>
      <p:sp>
        <p:nvSpPr>
          <p:cNvPr id="153" name="Google Shape;153;p2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Suppose that a password for encrypted network packet is eight characters long, alphanumeric and case-sensitive. How many passwords a hacker needs to loop through to decode the network packet in the worst-case?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 </a:t>
            </a:r>
            <a:endParaRPr sz="2400">
              <a:solidFill>
                <a:schemeClr val="dk1"/>
              </a:solidFill>
            </a:endParaRPr>
          </a:p>
        </p:txBody>
      </p:sp>
      <p:sp>
        <p:nvSpPr>
          <p:cNvPr id="159" name="Google Shape;159;p2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Suppose that a password for encrypted network packet is eight characters long, alphanumeric and case-sensitive. How many passwords a hacker needs to loop through to decode the network packet in the worst-case?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b="1" lang="en" sz="2400">
                <a:solidFill>
                  <a:schemeClr val="dk1"/>
                </a:solidFill>
              </a:rPr>
              <a:t>:</a:t>
            </a:r>
            <a:r>
              <a:rPr lang="en" sz="2400">
                <a:solidFill>
                  <a:schemeClr val="dk1"/>
                </a:solidFill>
              </a:rPr>
              <a:t> 62*62*62*62*62*62*62*62 = 62</a:t>
            </a:r>
            <a:r>
              <a:rPr baseline="30000" lang="en" sz="2400">
                <a:solidFill>
                  <a:schemeClr val="dk1"/>
                </a:solidFill>
              </a:rPr>
              <a:t>8</a:t>
            </a:r>
            <a:r>
              <a:rPr lang="en" sz="2400">
                <a:solidFill>
                  <a:schemeClr val="dk1"/>
                </a:solidFill>
              </a:rPr>
              <a:t> different possibilities of the password.</a:t>
            </a:r>
            <a:endParaRPr sz="2400">
              <a:solidFill>
                <a:schemeClr val="dk1"/>
              </a:solidFill>
            </a:endParaRPr>
          </a:p>
        </p:txBody>
      </p:sp>
      <p:sp>
        <p:nvSpPr>
          <p:cNvPr id="165" name="Google Shape;165;p2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the value of </a:t>
            </a:r>
            <a:r>
              <a:rPr b="1" lang="en" sz="2400">
                <a:latin typeface="Courier New"/>
                <a:ea typeface="Courier New"/>
                <a:cs typeface="Courier New"/>
                <a:sym typeface="Courier New"/>
              </a:rPr>
              <a:t>ctr</a:t>
            </a:r>
            <a:r>
              <a:rPr lang="en" sz="2400"/>
              <a:t> printed?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ctr = 0</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for i = 1 to </a:t>
            </a:r>
            <a:r>
              <a:rPr b="1" lang="en" sz="2400">
                <a:solidFill>
                  <a:schemeClr val="dk1"/>
                </a:solidFill>
                <a:latin typeface="Courier New"/>
                <a:ea typeface="Courier New"/>
                <a:cs typeface="Courier New"/>
                <a:sym typeface="Courier New"/>
              </a:rPr>
              <a:t>100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for j = 1 to 500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for k = 1 to 1000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ctr = ctr + 1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print ctr</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Output:</a:t>
            </a:r>
            <a:r>
              <a:rPr lang="en" sz="2400">
                <a:solidFill>
                  <a:schemeClr val="dk1"/>
                </a:solidFill>
              </a:rPr>
              <a:t> … </a:t>
            </a:r>
            <a:endParaRPr sz="2400">
              <a:solidFill>
                <a:schemeClr val="dk1"/>
              </a:solidFill>
            </a:endParaRPr>
          </a:p>
        </p:txBody>
      </p:sp>
      <p:sp>
        <p:nvSpPr>
          <p:cNvPr id="171" name="Google Shape;171;p3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the value of </a:t>
            </a:r>
            <a:r>
              <a:rPr b="1" lang="en" sz="2400">
                <a:latin typeface="Courier New"/>
                <a:ea typeface="Courier New"/>
                <a:cs typeface="Courier New"/>
                <a:sym typeface="Courier New"/>
              </a:rPr>
              <a:t>ctr</a:t>
            </a:r>
            <a:r>
              <a:rPr lang="en" sz="2400"/>
              <a:t> printed?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ctr = 0</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for i = 1 to </a:t>
            </a:r>
            <a:r>
              <a:rPr b="1" lang="en" sz="2400">
                <a:solidFill>
                  <a:schemeClr val="dk1"/>
                </a:solidFill>
                <a:latin typeface="Courier New"/>
                <a:ea typeface="Courier New"/>
                <a:cs typeface="Courier New"/>
                <a:sym typeface="Courier New"/>
              </a:rPr>
              <a:t>100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for j = 1 to 500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for k = 1 to 1000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ctr = ctr + 1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print ctr</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Output:</a:t>
            </a:r>
            <a:r>
              <a:rPr lang="en" sz="2400">
                <a:solidFill>
                  <a:schemeClr val="dk1"/>
                </a:solidFill>
              </a:rPr>
              <a:t> 50,000,000 </a:t>
            </a:r>
            <a:endParaRPr sz="2400">
              <a:solidFill>
                <a:schemeClr val="dk1"/>
              </a:solidFill>
            </a:endParaRPr>
          </a:p>
          <a:p>
            <a:pPr indent="0" lvl="0" marL="0" rtl="0" algn="l">
              <a:spcBef>
                <a:spcPts val="0"/>
              </a:spcBef>
              <a:spcAft>
                <a:spcPts val="0"/>
              </a:spcAft>
              <a:buNone/>
            </a:pPr>
            <a:r>
              <a:rPr lang="en" sz="2400">
                <a:solidFill>
                  <a:schemeClr val="dk1"/>
                </a:solidFill>
              </a:rPr>
              <a:t>(= 100 * 500 * 1000)</a:t>
            </a:r>
            <a:endParaRPr sz="2400">
              <a:solidFill>
                <a:schemeClr val="dk1"/>
              </a:solidFill>
            </a:endParaRPr>
          </a:p>
        </p:txBody>
      </p:sp>
      <p:sp>
        <p:nvSpPr>
          <p:cNvPr id="177" name="Google Shape;177;p3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the value of k printed?</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k = 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a:t>
            </a:r>
            <a:r>
              <a:rPr b="1" baseline="-25000" lang="en" sz="2400">
                <a:solidFill>
                  <a:schemeClr val="dk1"/>
                </a:solidFill>
                <a:latin typeface="Courier New"/>
                <a:ea typeface="Courier New"/>
                <a:cs typeface="Courier New"/>
                <a:sym typeface="Courier New"/>
              </a:rPr>
              <a:t>1</a:t>
            </a:r>
            <a:r>
              <a:rPr b="1" lang="en" sz="2400">
                <a:solidFill>
                  <a:schemeClr val="dk1"/>
                </a:solidFill>
                <a:latin typeface="Courier New"/>
                <a:ea typeface="Courier New"/>
                <a:cs typeface="Courier New"/>
                <a:sym typeface="Courier New"/>
              </a:rPr>
              <a:t> = 1 to n</a:t>
            </a:r>
            <a:r>
              <a:rPr b="1" baseline="-25000" lang="en" sz="2400">
                <a:solidFill>
                  <a:schemeClr val="dk1"/>
                </a:solidFill>
                <a:latin typeface="Courier New"/>
                <a:ea typeface="Courier New"/>
                <a:cs typeface="Courier New"/>
                <a:sym typeface="Courier New"/>
              </a:rPr>
              <a:t>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for i</a:t>
            </a:r>
            <a:r>
              <a:rPr b="1" baseline="-25000" lang="en" sz="2400">
                <a:solidFill>
                  <a:schemeClr val="dk1"/>
                </a:solidFill>
                <a:latin typeface="Courier New"/>
                <a:ea typeface="Courier New"/>
                <a:cs typeface="Courier New"/>
                <a:sym typeface="Courier New"/>
              </a:rPr>
              <a:t>2</a:t>
            </a:r>
            <a:r>
              <a:rPr b="1" lang="en" sz="2400">
                <a:solidFill>
                  <a:schemeClr val="dk1"/>
                </a:solidFill>
                <a:latin typeface="Courier New"/>
                <a:ea typeface="Courier New"/>
                <a:cs typeface="Courier New"/>
                <a:sym typeface="Courier New"/>
              </a:rPr>
              <a:t> = 1 to n</a:t>
            </a:r>
            <a:r>
              <a:rPr b="1" baseline="-25000" lang="en" sz="2400">
                <a:solidFill>
                  <a:schemeClr val="dk1"/>
                </a:solidFill>
                <a:latin typeface="Courier New"/>
                <a:ea typeface="Courier New"/>
                <a:cs typeface="Courier New"/>
                <a:sym typeface="Courier New"/>
              </a:rPr>
              <a:t>2</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for i</a:t>
            </a:r>
            <a:r>
              <a:rPr b="1" baseline="-25000" lang="en" sz="2400">
                <a:solidFill>
                  <a:schemeClr val="dk1"/>
                </a:solidFill>
                <a:latin typeface="Courier New"/>
                <a:ea typeface="Courier New"/>
                <a:cs typeface="Courier New"/>
                <a:sym typeface="Courier New"/>
              </a:rPr>
              <a:t>m</a:t>
            </a:r>
            <a:r>
              <a:rPr b="1" lang="en" sz="2400">
                <a:solidFill>
                  <a:schemeClr val="dk1"/>
                </a:solidFill>
                <a:latin typeface="Courier New"/>
                <a:ea typeface="Courier New"/>
                <a:cs typeface="Courier New"/>
                <a:sym typeface="Courier New"/>
              </a:rPr>
              <a:t> = 1 to n</a:t>
            </a:r>
            <a:r>
              <a:rPr b="1" baseline="-25000" lang="en" sz="2400">
                <a:solidFill>
                  <a:schemeClr val="dk1"/>
                </a:solidFill>
                <a:latin typeface="Courier New"/>
                <a:ea typeface="Courier New"/>
                <a:cs typeface="Courier New"/>
                <a:sym typeface="Courier New"/>
              </a:rPr>
              <a:t>m</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k = k + 1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print k</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Output: </a:t>
            </a:r>
            <a:r>
              <a:rPr lang="en" sz="2400">
                <a:solidFill>
                  <a:schemeClr val="dk1"/>
                </a:solidFill>
              </a:rPr>
              <a:t>n</a:t>
            </a:r>
            <a:r>
              <a:rPr baseline="-25000" lang="en" sz="2400">
                <a:solidFill>
                  <a:schemeClr val="dk1"/>
                </a:solidFill>
              </a:rPr>
              <a:t>1</a:t>
            </a:r>
            <a:r>
              <a:rPr lang="en" sz="2400">
                <a:solidFill>
                  <a:schemeClr val="dk1"/>
                </a:solidFill>
              </a:rPr>
              <a:t> * n</a:t>
            </a:r>
            <a:r>
              <a:rPr baseline="-25000" lang="en" sz="2400">
                <a:solidFill>
                  <a:schemeClr val="dk1"/>
                </a:solidFill>
              </a:rPr>
              <a:t>2</a:t>
            </a:r>
            <a:r>
              <a:rPr lang="en" sz="2400">
                <a:solidFill>
                  <a:schemeClr val="dk1"/>
                </a:solidFill>
              </a:rPr>
              <a:t> * ... * n</a:t>
            </a:r>
            <a:r>
              <a:rPr baseline="-25000" lang="en" sz="2400">
                <a:solidFill>
                  <a:schemeClr val="dk1"/>
                </a:solidFill>
              </a:rPr>
              <a:t>m</a:t>
            </a:r>
            <a:endParaRPr baseline="-25000" sz="2400">
              <a:solidFill>
                <a:schemeClr val="dk1"/>
              </a:solidFill>
            </a:endParaRPr>
          </a:p>
        </p:txBody>
      </p:sp>
      <p:sp>
        <p:nvSpPr>
          <p:cNvPr id="183" name="Google Shape;183;p3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An ATM card takes a 4-digit secret pin code to draw money from the ATM. </a:t>
            </a:r>
            <a:r>
              <a:rPr lang="en" sz="2400">
                <a:solidFill>
                  <a:schemeClr val="dk1"/>
                </a:solidFill>
              </a:rPr>
              <a:t>Suppose a thief steals an ATM card. </a:t>
            </a:r>
            <a:r>
              <a:rPr lang="en" sz="2400">
                <a:solidFill>
                  <a:schemeClr val="dk1"/>
                </a:solidFill>
              </a:rPr>
              <a:t>How many combinations the thief has to try at worst to steal some money?</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Eg:</a:t>
            </a:r>
            <a:r>
              <a:rPr lang="en" sz="2400">
                <a:solidFill>
                  <a:schemeClr val="dk1"/>
                </a:solidFill>
              </a:rPr>
              <a:t> What if the thief knows that the pin code has unique digits in it (no digit is repeated)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What if the thief knows that the pin code is a palindrome (it reads the same backwards as forwards)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 </a:t>
            </a:r>
            <a:endParaRPr sz="2400">
              <a:solidFill>
                <a:schemeClr val="dk1"/>
              </a:solidFill>
            </a:endParaRPr>
          </a:p>
        </p:txBody>
      </p:sp>
      <p:sp>
        <p:nvSpPr>
          <p:cNvPr id="189" name="Google Shape;189;p3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An ATM card takes a 4-digit secret pin code to draw money from the ATM. Suppose a thief steals an ATM card. How many combinations the thief has to try at worst to steal some money?</a:t>
            </a:r>
            <a:endParaRPr sz="2400">
              <a:solidFill>
                <a:schemeClr val="dk1"/>
              </a:solidFill>
            </a:endParaRPr>
          </a:p>
          <a:p>
            <a:pPr indent="0" lvl="0" marL="0" rtl="0" algn="l">
              <a:spcBef>
                <a:spcPts val="0"/>
              </a:spcBef>
              <a:spcAft>
                <a:spcPts val="0"/>
              </a:spcAft>
              <a:buNone/>
            </a:pPr>
            <a:r>
              <a:rPr b="1" lang="en" sz="2400">
                <a:solidFill>
                  <a:schemeClr val="dk1"/>
                </a:solidFill>
              </a:rPr>
              <a:t>Soln:</a:t>
            </a:r>
            <a:r>
              <a:rPr b="1" lang="en" sz="2400">
                <a:solidFill>
                  <a:schemeClr val="dk1"/>
                </a:solidFill>
              </a:rPr>
              <a:t> 10 * 10 * 10 * 10 = 10</a:t>
            </a:r>
            <a:r>
              <a:rPr b="1" baseline="30000" lang="en" sz="2400">
                <a:solidFill>
                  <a:schemeClr val="dk1"/>
                </a:solidFill>
              </a:rPr>
              <a:t>4</a:t>
            </a:r>
            <a:r>
              <a:rPr b="1" lang="en" sz="2400">
                <a:solidFill>
                  <a:schemeClr val="dk1"/>
                </a:solidFill>
              </a:rPr>
              <a:t> different possibilities of the pin code.</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Eg:</a:t>
            </a:r>
            <a:r>
              <a:rPr lang="en" sz="2400">
                <a:solidFill>
                  <a:schemeClr val="dk1"/>
                </a:solidFill>
              </a:rPr>
              <a:t> What if the thief knows that the pin code has unique digits in it (no digit is repeated)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b="1" lang="en" sz="2400">
                <a:solidFill>
                  <a:schemeClr val="dk1"/>
                </a:solidFill>
              </a:rPr>
              <a:t> 10 * 9 * 8 * 7 = 5040</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What if the thief knows that the pin code is a palindrome (it reads the same backwards as forwards)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b="1" lang="en" sz="2400">
                <a:solidFill>
                  <a:schemeClr val="dk1"/>
                </a:solidFill>
              </a:rPr>
              <a:t> 10*10*1*1 = 100</a:t>
            </a:r>
            <a:endParaRPr b="1" sz="2400">
              <a:solidFill>
                <a:schemeClr val="dk1"/>
              </a:solidFill>
            </a:endParaRPr>
          </a:p>
        </p:txBody>
      </p:sp>
      <p:sp>
        <p:nvSpPr>
          <p:cNvPr id="195" name="Google Shape;195;p3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The Sum Rule</a:t>
            </a:r>
            <a:endParaRPr b="1" sz="2400"/>
          </a:p>
          <a:p>
            <a:pPr indent="0" lvl="0" marL="0" rtl="0" algn="l">
              <a:spcBef>
                <a:spcPts val="0"/>
              </a:spcBef>
              <a:spcAft>
                <a:spcPts val="0"/>
              </a:spcAft>
              <a:buNone/>
            </a:pPr>
            <a:r>
              <a:rPr lang="en" sz="2400"/>
              <a:t>If a task can be done in one of </a:t>
            </a:r>
            <a:r>
              <a:rPr b="1" lang="en" sz="2400"/>
              <a:t>n</a:t>
            </a:r>
            <a:r>
              <a:rPr b="1" baseline="-25000" lang="en" sz="2400"/>
              <a:t>1</a:t>
            </a:r>
            <a:r>
              <a:rPr lang="en" sz="2400"/>
              <a:t> ways or in one of </a:t>
            </a:r>
            <a:r>
              <a:rPr b="1" lang="en" sz="2400"/>
              <a:t>n</a:t>
            </a:r>
            <a:r>
              <a:rPr b="1" baseline="-25000" lang="en" sz="2400"/>
              <a:t>2</a:t>
            </a:r>
            <a:r>
              <a:rPr lang="en" sz="2400"/>
              <a:t> ways, where none of the set of </a:t>
            </a:r>
            <a:r>
              <a:rPr b="1" lang="en" sz="2400"/>
              <a:t>n</a:t>
            </a:r>
            <a:r>
              <a:rPr b="1" baseline="-25000" lang="en" sz="2400"/>
              <a:t>1</a:t>
            </a:r>
            <a:r>
              <a:rPr lang="en" sz="2400"/>
              <a:t> ways is the same as any of the set of </a:t>
            </a:r>
            <a:r>
              <a:rPr b="1" lang="en" sz="2400"/>
              <a:t>n</a:t>
            </a:r>
            <a:r>
              <a:rPr b="1" baseline="-25000" lang="en" sz="2400"/>
              <a:t>2</a:t>
            </a:r>
            <a:r>
              <a:rPr lang="en" sz="2400"/>
              <a:t> ways, then there are </a:t>
            </a:r>
            <a:r>
              <a:rPr b="1" lang="en" sz="2400"/>
              <a:t>n</a:t>
            </a:r>
            <a:r>
              <a:rPr b="1" baseline="-25000" lang="en" sz="2400"/>
              <a:t>1</a:t>
            </a:r>
            <a:r>
              <a:rPr b="1" lang="en" sz="2400"/>
              <a:t>+ n</a:t>
            </a:r>
            <a:r>
              <a:rPr b="1" baseline="-25000" lang="en" sz="2400"/>
              <a:t>2</a:t>
            </a:r>
            <a:r>
              <a:rPr lang="en" sz="2400"/>
              <a:t> ways to do the task.</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Eg:</a:t>
            </a:r>
            <a:r>
              <a:rPr lang="en" sz="2400"/>
              <a:t> CSE department offers five elective courses and ECE department offers four electives for an electives pool from which a student has to pick one. How many different ways a student can pick if he/she is allowed to pick only one elective?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5 + 4 = 9 choices</a:t>
            </a:r>
            <a:endParaRPr sz="2400"/>
          </a:p>
        </p:txBody>
      </p:sp>
      <p:sp>
        <p:nvSpPr>
          <p:cNvPr id="201" name="Google Shape;201;p3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Generalization of the Sum Rule</a:t>
            </a:r>
            <a:endParaRPr b="1" sz="2400"/>
          </a:p>
          <a:p>
            <a:pPr indent="0" lvl="0" marL="0" rtl="0" algn="l">
              <a:spcBef>
                <a:spcPts val="0"/>
              </a:spcBef>
              <a:spcAft>
                <a:spcPts val="0"/>
              </a:spcAft>
              <a:buNone/>
            </a:pPr>
            <a:r>
              <a:rPr lang="en" sz="2400"/>
              <a:t>If a task can be done in one of </a:t>
            </a:r>
            <a:r>
              <a:rPr b="1" lang="en" sz="2400"/>
              <a:t>n</a:t>
            </a:r>
            <a:r>
              <a:rPr b="1" baseline="-25000" lang="en" sz="2400"/>
              <a:t>1</a:t>
            </a:r>
            <a:r>
              <a:rPr lang="en" sz="2400"/>
              <a:t> ways or in one of </a:t>
            </a:r>
            <a:r>
              <a:rPr b="1" lang="en" sz="2400"/>
              <a:t>n</a:t>
            </a:r>
            <a:r>
              <a:rPr b="1" baseline="-25000" lang="en" sz="2400"/>
              <a:t>2</a:t>
            </a:r>
            <a:r>
              <a:rPr lang="en" sz="2400"/>
              <a:t> ways or … or in one of </a:t>
            </a:r>
            <a:r>
              <a:rPr b="1" lang="en" sz="2400"/>
              <a:t>n</a:t>
            </a:r>
            <a:r>
              <a:rPr b="1" baseline="-25000" lang="en" sz="2400"/>
              <a:t>m</a:t>
            </a:r>
            <a:r>
              <a:rPr lang="en" sz="2400"/>
              <a:t> ways, then there are </a:t>
            </a:r>
            <a:r>
              <a:rPr b="1" lang="en" sz="2400"/>
              <a:t>n</a:t>
            </a:r>
            <a:r>
              <a:rPr b="1" baseline="-25000" lang="en" sz="2400"/>
              <a:t>1</a:t>
            </a:r>
            <a:r>
              <a:rPr b="1" lang="en" sz="2400"/>
              <a:t>+n</a:t>
            </a:r>
            <a:r>
              <a:rPr b="1" baseline="-25000" lang="en" sz="2400"/>
              <a:t>2</a:t>
            </a:r>
            <a:r>
              <a:rPr b="1" lang="en" sz="2400"/>
              <a:t> +…+n</a:t>
            </a:r>
            <a:r>
              <a:rPr b="1" baseline="-25000" lang="en" sz="2400"/>
              <a:t>m</a:t>
            </a:r>
            <a:r>
              <a:rPr lang="en" sz="2400"/>
              <a:t> ways to do the task.</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t>Eg:</a:t>
            </a:r>
            <a:r>
              <a:rPr lang="en" sz="2400">
                <a:solidFill>
                  <a:schemeClr val="dk1"/>
                </a:solidFill>
              </a:rPr>
              <a:t> CSE department offers five elective courses, ECE department offers four and MCA department offers two </a:t>
            </a:r>
            <a:r>
              <a:rPr lang="en" sz="2400">
                <a:solidFill>
                  <a:schemeClr val="dk1"/>
                </a:solidFill>
              </a:rPr>
              <a:t>for an electives pool from which a student has to pick one</a:t>
            </a:r>
            <a:r>
              <a:rPr lang="en" sz="2400">
                <a:solidFill>
                  <a:schemeClr val="dk1"/>
                </a:solidFill>
              </a:rPr>
              <a:t>. How many different ways a student can pick if he/she is allowed to pick only one elective?</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5 + 4 + 2 = 11 choices</a:t>
            </a:r>
            <a:endParaRPr sz="2400"/>
          </a:p>
        </p:txBody>
      </p:sp>
      <p:sp>
        <p:nvSpPr>
          <p:cNvPr id="207" name="Google Shape;207;p3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Applications of Counting:</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There are uncountable (sorry, countable, but large) number of applications of counting. Here are the ones you need in the near future.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Probability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Graph Theory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Analysis of algorithms.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Design of Algorithms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Algorithms which inherently need counting methods like in Analytics.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 </a:t>
            </a:r>
            <a:endParaRPr sz="2400">
              <a:solidFill>
                <a:schemeClr val="dk1"/>
              </a:solidFill>
            </a:endParaRPr>
          </a:p>
        </p:txBody>
      </p:sp>
      <p:sp>
        <p:nvSpPr>
          <p:cNvPr id="51" name="Google Shape;51;p1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Suppose that a password for an encrypted network packet is 3 to 5 characters long, alphanumeric and case-sensitive. How many passwords a hacker needs to loop through in the worst case to decode the network packet?</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 </a:t>
            </a:r>
            <a:endParaRPr sz="2400"/>
          </a:p>
        </p:txBody>
      </p:sp>
      <p:sp>
        <p:nvSpPr>
          <p:cNvPr id="213" name="Google Shape;213;p3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Suppose that a password for an encrypted network packet is 3 to 5 characters long, alphanumeric and case-sensitive. How many passwords a hacker needs to loop through in the worst case to decode the network packet?</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Number of passwords of length 3:</a:t>
            </a:r>
            <a:endParaRPr sz="2400"/>
          </a:p>
          <a:p>
            <a:pPr indent="0" lvl="0" marL="0" rtl="0" algn="l">
              <a:spcBef>
                <a:spcPts val="0"/>
              </a:spcBef>
              <a:spcAft>
                <a:spcPts val="0"/>
              </a:spcAft>
              <a:buNone/>
            </a:pPr>
            <a:r>
              <a:rPr lang="en" sz="2400"/>
              <a:t>62*62*62 = 62</a:t>
            </a:r>
            <a:r>
              <a:rPr baseline="30000" lang="en" sz="2400"/>
              <a:t>3</a:t>
            </a:r>
            <a:r>
              <a:rPr lang="en" sz="2400"/>
              <a:t>  ---using the product rule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Number of passwords of length 3, 4 or 5:</a:t>
            </a:r>
            <a:endParaRPr sz="2400"/>
          </a:p>
          <a:p>
            <a:pPr indent="0" lvl="0" marL="0" rtl="0" algn="l">
              <a:spcBef>
                <a:spcPts val="0"/>
              </a:spcBef>
              <a:spcAft>
                <a:spcPts val="0"/>
              </a:spcAft>
              <a:buNone/>
            </a:pPr>
            <a:r>
              <a:rPr lang="en" sz="2400">
                <a:solidFill>
                  <a:schemeClr val="dk1"/>
                </a:solidFill>
              </a:rPr>
              <a:t>62</a:t>
            </a:r>
            <a:r>
              <a:rPr baseline="30000" lang="en" sz="2400">
                <a:solidFill>
                  <a:schemeClr val="dk1"/>
                </a:solidFill>
              </a:rPr>
              <a:t>3</a:t>
            </a:r>
            <a:r>
              <a:rPr lang="en" sz="2400">
                <a:solidFill>
                  <a:schemeClr val="dk1"/>
                </a:solidFill>
              </a:rPr>
              <a:t> + 62</a:t>
            </a:r>
            <a:r>
              <a:rPr baseline="30000" lang="en" sz="2400">
                <a:solidFill>
                  <a:schemeClr val="dk1"/>
                </a:solidFill>
              </a:rPr>
              <a:t>4</a:t>
            </a:r>
            <a:r>
              <a:rPr lang="en" sz="2400">
                <a:solidFill>
                  <a:schemeClr val="dk1"/>
                </a:solidFill>
              </a:rPr>
              <a:t> + 62</a:t>
            </a:r>
            <a:r>
              <a:rPr baseline="30000" lang="en" sz="2400">
                <a:solidFill>
                  <a:schemeClr val="dk1"/>
                </a:solidFill>
              </a:rPr>
              <a:t>5</a:t>
            </a:r>
            <a:r>
              <a:rPr lang="en" sz="2400">
                <a:solidFill>
                  <a:schemeClr val="dk1"/>
                </a:solidFill>
              </a:rPr>
              <a:t> 	---using the sum rule</a:t>
            </a:r>
            <a:endParaRPr sz="2400"/>
          </a:p>
        </p:txBody>
      </p:sp>
      <p:sp>
        <p:nvSpPr>
          <p:cNvPr id="219" name="Google Shape;219;p3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the value of k printed?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k=0</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for i</a:t>
            </a:r>
            <a:r>
              <a:rPr b="1" baseline="-25000" lang="en" sz="2400">
                <a:latin typeface="Courier New"/>
                <a:ea typeface="Courier New"/>
                <a:cs typeface="Courier New"/>
                <a:sym typeface="Courier New"/>
              </a:rPr>
              <a:t>1</a:t>
            </a:r>
            <a:r>
              <a:rPr b="1" lang="en" sz="2400">
                <a:latin typeface="Courier New"/>
                <a:ea typeface="Courier New"/>
                <a:cs typeface="Courier New"/>
                <a:sym typeface="Courier New"/>
              </a:rPr>
              <a:t>=1 to </a:t>
            </a:r>
            <a:r>
              <a:rPr b="1" lang="en" sz="2400">
                <a:solidFill>
                  <a:schemeClr val="dk1"/>
                </a:solidFill>
                <a:latin typeface="Courier New"/>
                <a:ea typeface="Courier New"/>
                <a:cs typeface="Courier New"/>
                <a:sym typeface="Courier New"/>
              </a:rPr>
              <a:t>n</a:t>
            </a:r>
            <a:r>
              <a:rPr b="1" baseline="-25000" lang="en" sz="2400">
                <a:solidFill>
                  <a:schemeClr val="dk1"/>
                </a:solidFill>
                <a:latin typeface="Courier New"/>
                <a:ea typeface="Courier New"/>
                <a:cs typeface="Courier New"/>
                <a:sym typeface="Courier New"/>
              </a:rPr>
              <a:t>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k = k+1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for i</a:t>
            </a:r>
            <a:r>
              <a:rPr b="1" baseline="-25000" lang="en" sz="2400">
                <a:solidFill>
                  <a:schemeClr val="dk1"/>
                </a:solidFill>
                <a:latin typeface="Courier New"/>
                <a:ea typeface="Courier New"/>
                <a:cs typeface="Courier New"/>
                <a:sym typeface="Courier New"/>
              </a:rPr>
              <a:t>2</a:t>
            </a:r>
            <a:r>
              <a:rPr b="1" lang="en" sz="2400">
                <a:solidFill>
                  <a:schemeClr val="dk1"/>
                </a:solidFill>
                <a:latin typeface="Courier New"/>
                <a:ea typeface="Courier New"/>
                <a:cs typeface="Courier New"/>
                <a:sym typeface="Courier New"/>
              </a:rPr>
              <a:t>=1 to n</a:t>
            </a:r>
            <a:r>
              <a:rPr b="1" baseline="-25000" lang="en" sz="2400">
                <a:solidFill>
                  <a:schemeClr val="dk1"/>
                </a:solidFill>
                <a:latin typeface="Courier New"/>
                <a:ea typeface="Courier New"/>
                <a:cs typeface="Courier New"/>
                <a:sym typeface="Courier New"/>
              </a:rPr>
              <a:t>2</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k = k+1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for i</a:t>
            </a:r>
            <a:r>
              <a:rPr b="1" baseline="-25000" lang="en" sz="2400">
                <a:solidFill>
                  <a:schemeClr val="dk1"/>
                </a:solidFill>
                <a:latin typeface="Courier New"/>
                <a:ea typeface="Courier New"/>
                <a:cs typeface="Courier New"/>
                <a:sym typeface="Courier New"/>
              </a:rPr>
              <a:t>m</a:t>
            </a:r>
            <a:r>
              <a:rPr b="1" lang="en" sz="2400">
                <a:solidFill>
                  <a:schemeClr val="dk1"/>
                </a:solidFill>
                <a:latin typeface="Courier New"/>
                <a:ea typeface="Courier New"/>
                <a:cs typeface="Courier New"/>
                <a:sym typeface="Courier New"/>
              </a:rPr>
              <a:t>=1 to n</a:t>
            </a:r>
            <a:r>
              <a:rPr b="1" baseline="-25000" lang="en" sz="2400">
                <a:solidFill>
                  <a:schemeClr val="dk1"/>
                </a:solidFill>
                <a:latin typeface="Courier New"/>
                <a:ea typeface="Courier New"/>
                <a:cs typeface="Courier New"/>
                <a:sym typeface="Courier New"/>
              </a:rPr>
              <a:t>m</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k = k+1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print k</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Output:</a:t>
            </a:r>
            <a:r>
              <a:rPr lang="en" sz="2400">
                <a:solidFill>
                  <a:schemeClr val="dk1"/>
                </a:solidFill>
              </a:rPr>
              <a:t> n</a:t>
            </a:r>
            <a:r>
              <a:rPr baseline="-25000" lang="en" sz="2400">
                <a:solidFill>
                  <a:schemeClr val="dk1"/>
                </a:solidFill>
              </a:rPr>
              <a:t>1</a:t>
            </a:r>
            <a:r>
              <a:rPr lang="en" sz="2400">
                <a:solidFill>
                  <a:schemeClr val="dk1"/>
                </a:solidFill>
              </a:rPr>
              <a:t>+ n</a:t>
            </a:r>
            <a:r>
              <a:rPr baseline="-25000" lang="en" sz="2400">
                <a:solidFill>
                  <a:schemeClr val="dk1"/>
                </a:solidFill>
              </a:rPr>
              <a:t>2</a:t>
            </a:r>
            <a:r>
              <a:rPr lang="en" sz="2400">
                <a:solidFill>
                  <a:schemeClr val="dk1"/>
                </a:solidFill>
              </a:rPr>
              <a:t>+...+ n</a:t>
            </a:r>
            <a:r>
              <a:rPr baseline="-25000" lang="en" sz="2400">
                <a:solidFill>
                  <a:schemeClr val="dk1"/>
                </a:solidFill>
              </a:rPr>
              <a:t>m</a:t>
            </a:r>
            <a:endParaRPr baseline="-25000" sz="2400">
              <a:solidFill>
                <a:schemeClr val="dk1"/>
              </a:solidFill>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p:txBody>
      </p:sp>
      <p:sp>
        <p:nvSpPr>
          <p:cNvPr id="225" name="Google Shape;225;p3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the value of ctr printed?</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ctr = 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1 to 10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for j = 1 to 50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for k = 1 to 10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ctr = ctr + 1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for i = 1 to 20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for j = 1 to 60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for k = 1 to 10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ctr = ctr + 1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print ctr</a:t>
            </a:r>
            <a:endParaRPr b="1" sz="2400">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Output:</a:t>
            </a:r>
            <a:r>
              <a:rPr lang="en" sz="2400">
                <a:solidFill>
                  <a:schemeClr val="dk1"/>
                </a:solidFill>
              </a:rPr>
              <a:t> … </a:t>
            </a:r>
            <a:endParaRPr sz="2400">
              <a:solidFill>
                <a:schemeClr val="dk1"/>
              </a:solidFill>
            </a:endParaRPr>
          </a:p>
        </p:txBody>
      </p:sp>
      <p:sp>
        <p:nvSpPr>
          <p:cNvPr id="231" name="Google Shape;231;p4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the value of ctr printed?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ctr = 0</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for i = 1 to </a:t>
            </a:r>
            <a:r>
              <a:rPr b="1" lang="en" sz="2400">
                <a:solidFill>
                  <a:schemeClr val="dk1"/>
                </a:solidFill>
                <a:latin typeface="Courier New"/>
                <a:ea typeface="Courier New"/>
                <a:cs typeface="Courier New"/>
                <a:sym typeface="Courier New"/>
              </a:rPr>
              <a:t>10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for j = 1 to 50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for k = 1 to 10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ctr = ctr + 1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for i = 1 to 20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for j = 1 to 60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for k = 1 to 10</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			ctr = ctr + 1</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400">
                <a:solidFill>
                  <a:schemeClr val="dk1"/>
                </a:solidFill>
                <a:latin typeface="Courier New"/>
                <a:ea typeface="Courier New"/>
                <a:cs typeface="Courier New"/>
                <a:sym typeface="Courier New"/>
              </a:rPr>
              <a:t>print ctr</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Output:</a:t>
            </a:r>
            <a:r>
              <a:rPr lang="en" sz="2400">
                <a:solidFill>
                  <a:schemeClr val="dk1"/>
                </a:solidFill>
              </a:rPr>
              <a:t> 17,000</a:t>
            </a:r>
            <a:endParaRPr sz="2400">
              <a:solidFill>
                <a:schemeClr val="dk1"/>
              </a:solidFill>
            </a:endParaRPr>
          </a:p>
          <a:p>
            <a:pPr indent="0" lvl="0" marL="0" rtl="0" algn="l">
              <a:spcBef>
                <a:spcPts val="0"/>
              </a:spcBef>
              <a:spcAft>
                <a:spcPts val="0"/>
              </a:spcAft>
              <a:buNone/>
            </a:pPr>
            <a:r>
              <a:rPr lang="en" sz="2400">
                <a:solidFill>
                  <a:schemeClr val="dk1"/>
                </a:solidFill>
              </a:rPr>
              <a:t>( = 10 * 50 * 10 + 20 * 60 * 10)</a:t>
            </a:r>
            <a:endParaRPr sz="2400">
              <a:solidFill>
                <a:schemeClr val="dk1"/>
              </a:solidFill>
            </a:endParaRPr>
          </a:p>
        </p:txBody>
      </p:sp>
      <p:sp>
        <p:nvSpPr>
          <p:cNvPr id="237" name="Google Shape;237;p4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In an earlier version of the computer programming language BASIC, the name of a variable is a string of one or two alphanumeric case-insensitive characters. Moreover, a variable name must begin with a letter and must be different from the five keywords of two character length. How many different variable names are there in this version of BASIC?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 </a:t>
            </a:r>
            <a:endParaRPr sz="2400"/>
          </a:p>
        </p:txBody>
      </p:sp>
      <p:sp>
        <p:nvSpPr>
          <p:cNvPr id="243" name="Google Shape;243;p4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In an earlier version of the computer programming language BASIC, the name of a variable is a string of one or two alphanumeric case-insensitive characters. Moreover, a variable name must begin with a letter and must be different from the five keywords of two character length. How many different variable names are there in this version of BASIC?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26 + (26 * 36 - 5)</a:t>
            </a:r>
            <a:endParaRPr sz="2400"/>
          </a:p>
          <a:p>
            <a:pPr indent="0" lvl="0" marL="0" rtl="0" algn="l">
              <a:spcBef>
                <a:spcPts val="0"/>
              </a:spcBef>
              <a:spcAft>
                <a:spcPts val="0"/>
              </a:spcAft>
              <a:buNone/>
            </a:pPr>
            <a:r>
              <a:rPr lang="en" sz="2400"/>
              <a:t>= 26 + 931 = 957</a:t>
            </a:r>
            <a:endParaRPr sz="2400"/>
          </a:p>
        </p:txBody>
      </p:sp>
      <p:sp>
        <p:nvSpPr>
          <p:cNvPr id="249" name="Google Shape;249;p4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4"/>
          <p:cNvSpPr txBox="1"/>
          <p:nvPr/>
        </p:nvSpPr>
        <p:spPr>
          <a:xfrm>
            <a:off x="270900" y="270900"/>
            <a:ext cx="8739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chemeClr val="dk1"/>
                </a:solidFill>
              </a:rPr>
              <a:t>Eg:</a:t>
            </a:r>
            <a:r>
              <a:rPr lang="en" sz="2600">
                <a:solidFill>
                  <a:schemeClr val="dk1"/>
                </a:solidFill>
              </a:rPr>
              <a:t> Suppose the password for a system is 6 characters long where each character is a lowercase letter or a digit. Each password must contain at least one digit. How many possible passwords are there?</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b="1" lang="en" sz="2600"/>
              <a:t>Soln:</a:t>
            </a:r>
            <a:r>
              <a:rPr lang="en" sz="2600"/>
              <a:t> … </a:t>
            </a:r>
            <a:endParaRPr sz="2600">
              <a:solidFill>
                <a:schemeClr val="dk1"/>
              </a:solidFill>
            </a:endParaRPr>
          </a:p>
        </p:txBody>
      </p:sp>
      <p:sp>
        <p:nvSpPr>
          <p:cNvPr id="255" name="Google Shape;255;p4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5"/>
          <p:cNvSpPr txBox="1"/>
          <p:nvPr/>
        </p:nvSpPr>
        <p:spPr>
          <a:xfrm>
            <a:off x="270900" y="270900"/>
            <a:ext cx="8739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chemeClr val="dk1"/>
                </a:solidFill>
              </a:rPr>
              <a:t>Eg:</a:t>
            </a:r>
            <a:r>
              <a:rPr lang="en" sz="2600">
                <a:solidFill>
                  <a:schemeClr val="dk1"/>
                </a:solidFill>
              </a:rPr>
              <a:t> Suppose the password for a system is 6 characters long where each character is a lowercase letter or a digit. Each password must contain at least one digit. How many possible passwords are there?</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b="1" lang="en" sz="2600"/>
              <a:t>Soln:</a:t>
            </a:r>
            <a:r>
              <a:rPr lang="en" sz="2600"/>
              <a:t> (36</a:t>
            </a:r>
            <a:r>
              <a:rPr baseline="30000" lang="en" sz="2600"/>
              <a:t>6</a:t>
            </a:r>
            <a:r>
              <a:rPr lang="en" sz="2600"/>
              <a:t> - 26</a:t>
            </a:r>
            <a:r>
              <a:rPr baseline="30000" lang="en" sz="2600"/>
              <a:t>6</a:t>
            </a:r>
            <a:r>
              <a:rPr lang="en" sz="2600"/>
              <a:t>) = 1,867,866,560</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Why are the following not correct?</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36</a:t>
            </a:r>
            <a:r>
              <a:rPr baseline="30000" lang="en" sz="2600">
                <a:solidFill>
                  <a:schemeClr val="dk1"/>
                </a:solidFill>
              </a:rPr>
              <a:t>5</a:t>
            </a:r>
            <a:r>
              <a:rPr lang="en" sz="2600">
                <a:solidFill>
                  <a:schemeClr val="dk1"/>
                </a:solidFill>
              </a:rPr>
              <a:t> * 10 = 604,661,760</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36</a:t>
            </a:r>
            <a:r>
              <a:rPr baseline="30000" lang="en" sz="2600">
                <a:solidFill>
                  <a:schemeClr val="dk1"/>
                </a:solidFill>
              </a:rPr>
              <a:t>5</a:t>
            </a:r>
            <a:r>
              <a:rPr lang="en" sz="2600">
                <a:solidFill>
                  <a:schemeClr val="dk1"/>
                </a:solidFill>
              </a:rPr>
              <a:t> * 10 * 6 = 3,627,970,560</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36</a:t>
            </a:r>
            <a:r>
              <a:rPr baseline="30000" lang="en" sz="2600">
                <a:solidFill>
                  <a:schemeClr val="dk1"/>
                </a:solidFill>
              </a:rPr>
              <a:t>5</a:t>
            </a:r>
            <a:r>
              <a:rPr lang="en" sz="2600">
                <a:solidFill>
                  <a:schemeClr val="dk1"/>
                </a:solidFill>
              </a:rPr>
              <a:t> + </a:t>
            </a:r>
            <a:r>
              <a:rPr lang="en" sz="2600">
                <a:solidFill>
                  <a:schemeClr val="dk1"/>
                </a:solidFill>
              </a:rPr>
              <a:t>10 * 6 </a:t>
            </a:r>
            <a:r>
              <a:rPr lang="en" sz="2600">
                <a:solidFill>
                  <a:schemeClr val="dk1"/>
                </a:solidFill>
              </a:rPr>
              <a:t>= 60,466,236</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(2</a:t>
            </a:r>
            <a:r>
              <a:rPr lang="en" sz="2600">
                <a:solidFill>
                  <a:schemeClr val="dk1"/>
                </a:solidFill>
              </a:rPr>
              <a:t>6</a:t>
            </a:r>
            <a:r>
              <a:rPr baseline="30000" lang="en" sz="2600">
                <a:solidFill>
                  <a:schemeClr val="dk1"/>
                </a:solidFill>
              </a:rPr>
              <a:t>5</a:t>
            </a:r>
            <a:r>
              <a:rPr lang="en" sz="2600">
                <a:solidFill>
                  <a:schemeClr val="dk1"/>
                </a:solidFill>
              </a:rPr>
              <a:t> + 10) * 6 = 71,288,316</a:t>
            </a:r>
            <a:endParaRPr sz="2600">
              <a:solidFill>
                <a:schemeClr val="dk1"/>
              </a:solidFill>
            </a:endParaRPr>
          </a:p>
        </p:txBody>
      </p:sp>
      <p:sp>
        <p:nvSpPr>
          <p:cNvPr id="261" name="Google Shape;261;p4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nvSpPr>
        <p:spPr>
          <a:xfrm>
            <a:off x="270900" y="270900"/>
            <a:ext cx="8739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chemeClr val="dk1"/>
                </a:solidFill>
              </a:rPr>
              <a:t>Eg</a:t>
            </a:r>
            <a:r>
              <a:rPr b="1" lang="en" sz="2600">
                <a:solidFill>
                  <a:schemeClr val="dk1"/>
                </a:solidFill>
              </a:rPr>
              <a:t>:</a:t>
            </a:r>
            <a:r>
              <a:rPr lang="en" sz="2600">
                <a:solidFill>
                  <a:schemeClr val="dk1"/>
                </a:solidFill>
              </a:rPr>
              <a:t> Suppose the password for a system is 6 to 8 characters long where each character is a lowercase letter or a digit. Each password must contain at least one digit. How many possible passwords are there?</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b="1" lang="en" sz="2400"/>
              <a:t>Soln:</a:t>
            </a:r>
            <a:r>
              <a:rPr lang="en" sz="2400"/>
              <a:t> … </a:t>
            </a:r>
            <a:endParaRPr sz="2200">
              <a:solidFill>
                <a:schemeClr val="dk1"/>
              </a:solidFill>
            </a:endParaRPr>
          </a:p>
        </p:txBody>
      </p:sp>
      <p:sp>
        <p:nvSpPr>
          <p:cNvPr id="267" name="Google Shape;267;p4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The kind of problems dealt in this Unit:</a:t>
            </a:r>
            <a:endParaRPr b="1"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Suppose that a password for an encrypted network packet is 8 to 15 characters long. The password is alphanumeric and case-sensitive. The password has at least one digit and at least one alphabet. </a:t>
            </a:r>
            <a:endParaRPr sz="2400"/>
          </a:p>
          <a:p>
            <a:pPr indent="0" lvl="0" marL="0" rtl="0" algn="l">
              <a:lnSpc>
                <a:spcPct val="115000"/>
              </a:lnSpc>
              <a:spcBef>
                <a:spcPts val="0"/>
              </a:spcBef>
              <a:spcAft>
                <a:spcPts val="0"/>
              </a:spcAft>
              <a:buNone/>
            </a:pPr>
            <a:r>
              <a:rPr lang="en" sz="2400"/>
              <a:t>How many passwords a hacker needs to loop through to decode a network packet in the worst-case?</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&lt;You don’t have to try to solve this for now!&gt;</a:t>
            </a:r>
            <a:endParaRPr sz="2400"/>
          </a:p>
        </p:txBody>
      </p:sp>
      <p:sp>
        <p:nvSpPr>
          <p:cNvPr id="57" name="Google Shape;57;p1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7"/>
          <p:cNvSpPr txBox="1"/>
          <p:nvPr/>
        </p:nvSpPr>
        <p:spPr>
          <a:xfrm>
            <a:off x="270900" y="270900"/>
            <a:ext cx="8739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chemeClr val="dk1"/>
                </a:solidFill>
              </a:rPr>
              <a:t>Eg:</a:t>
            </a:r>
            <a:r>
              <a:rPr lang="en" sz="2600">
                <a:solidFill>
                  <a:schemeClr val="dk1"/>
                </a:solidFill>
              </a:rPr>
              <a:t> Suppose the password for a system is 6 to 8 characters long where each character is a lowercase letter or a digit. Each password must contain at least one digit. How many possible passwords are there?</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b="1" lang="en" sz="2600"/>
              <a:t>Soln:</a:t>
            </a:r>
            <a:r>
              <a:rPr lang="en" sz="2600"/>
              <a:t> (36</a:t>
            </a:r>
            <a:r>
              <a:rPr baseline="30000" lang="en" sz="2600"/>
              <a:t>6</a:t>
            </a:r>
            <a:r>
              <a:rPr lang="en" sz="2600"/>
              <a:t> - 26</a:t>
            </a:r>
            <a:r>
              <a:rPr baseline="30000" lang="en" sz="2600"/>
              <a:t>6</a:t>
            </a:r>
            <a:r>
              <a:rPr lang="en" sz="2600"/>
              <a:t>) + </a:t>
            </a:r>
            <a:r>
              <a:rPr lang="en" sz="2600">
                <a:solidFill>
                  <a:schemeClr val="dk1"/>
                </a:solidFill>
              </a:rPr>
              <a:t>(36</a:t>
            </a:r>
            <a:r>
              <a:rPr baseline="30000" lang="en" sz="2600">
                <a:solidFill>
                  <a:schemeClr val="dk1"/>
                </a:solidFill>
              </a:rPr>
              <a:t>7</a:t>
            </a:r>
            <a:r>
              <a:rPr lang="en" sz="2600">
                <a:solidFill>
                  <a:schemeClr val="dk1"/>
                </a:solidFill>
              </a:rPr>
              <a:t> - 26</a:t>
            </a:r>
            <a:r>
              <a:rPr baseline="30000" lang="en" sz="2600">
                <a:solidFill>
                  <a:schemeClr val="dk1"/>
                </a:solidFill>
              </a:rPr>
              <a:t>7</a:t>
            </a:r>
            <a:r>
              <a:rPr lang="en" sz="2600">
                <a:solidFill>
                  <a:schemeClr val="dk1"/>
                </a:solidFill>
              </a:rPr>
              <a:t>) + (36</a:t>
            </a:r>
            <a:r>
              <a:rPr baseline="30000" lang="en" sz="2600">
                <a:solidFill>
                  <a:schemeClr val="dk1"/>
                </a:solidFill>
              </a:rPr>
              <a:t>8</a:t>
            </a:r>
            <a:r>
              <a:rPr lang="en" sz="2600">
                <a:solidFill>
                  <a:schemeClr val="dk1"/>
                </a:solidFill>
              </a:rPr>
              <a:t> - 26</a:t>
            </a:r>
            <a:r>
              <a:rPr baseline="30000" lang="en" sz="2600">
                <a:solidFill>
                  <a:schemeClr val="dk1"/>
                </a:solidFill>
              </a:rPr>
              <a:t>8</a:t>
            </a:r>
            <a:r>
              <a:rPr lang="en" sz="2600">
                <a:solidFill>
                  <a:schemeClr val="dk1"/>
                </a:solidFill>
              </a:rPr>
              <a:t>)</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
        <p:nvSpPr>
          <p:cNvPr id="273" name="Google Shape;273;p4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An RTO in India has an unique code. For example, the code for Jayanagar-Bangalore is KA05. Suppose the licence number plates issued by the Jayanagar RTO are in the format KA05-XX-YYYY, where an ‘X’ represents an uppercase English letter and a ‘Y’ represents a digit. How many unique licence numbers the Jayanagar RTO can issue?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different bit strings of length eight are there?</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solidFill>
                <a:schemeClr val="dk1"/>
              </a:solidFill>
            </a:endParaRPr>
          </a:p>
        </p:txBody>
      </p:sp>
      <p:sp>
        <p:nvSpPr>
          <p:cNvPr id="279" name="Google Shape;279;p4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An RTO in India has an unique code. For example, the code for Jayanagar-Bangalore is KA05. Suppose the licence number plates issued by the Jayanagar RTO are in the format KA05-XX-YYYY, where an ‘X’ represents an uppercase English letter and a ‘Y’ represents a digit. How many unique licence numbers the Jayanagar RTO can issue?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26 * 26 * 10 * 10 * 10 * 10 </a:t>
            </a:r>
            <a:endParaRPr sz="2400">
              <a:solidFill>
                <a:schemeClr val="dk1"/>
              </a:solidFill>
            </a:endParaRPr>
          </a:p>
          <a:p>
            <a:pPr indent="457200" lvl="0" marL="0" rtl="0" algn="l">
              <a:spcBef>
                <a:spcPts val="0"/>
              </a:spcBef>
              <a:spcAft>
                <a:spcPts val="0"/>
              </a:spcAft>
              <a:buClr>
                <a:schemeClr val="dk1"/>
              </a:buClr>
              <a:buSzPts val="1100"/>
              <a:buFont typeface="Arial"/>
              <a:buNone/>
            </a:pPr>
            <a:r>
              <a:rPr lang="en" sz="2400">
                <a:solidFill>
                  <a:schemeClr val="dk1"/>
                </a:solidFill>
              </a:rPr>
              <a:t>= 26</a:t>
            </a:r>
            <a:r>
              <a:rPr baseline="30000" lang="en" sz="2400">
                <a:solidFill>
                  <a:schemeClr val="dk1"/>
                </a:solidFill>
              </a:rPr>
              <a:t>2</a:t>
            </a:r>
            <a:r>
              <a:rPr lang="en" sz="2400">
                <a:solidFill>
                  <a:schemeClr val="dk1"/>
                </a:solidFill>
              </a:rPr>
              <a:t> * 10</a:t>
            </a:r>
            <a:r>
              <a:rPr baseline="30000" lang="en" sz="2400">
                <a:solidFill>
                  <a:schemeClr val="dk1"/>
                </a:solidFill>
              </a:rPr>
              <a:t>4</a:t>
            </a:r>
            <a:endParaRPr baseline="30000" sz="2400">
              <a:solidFill>
                <a:schemeClr val="dk1"/>
              </a:solidFill>
            </a:endParaRPr>
          </a:p>
          <a:p>
            <a:pPr indent="457200" lvl="0" marL="0" rtl="0" algn="l">
              <a:spcBef>
                <a:spcPts val="0"/>
              </a:spcBef>
              <a:spcAft>
                <a:spcPts val="0"/>
              </a:spcAft>
              <a:buNone/>
            </a:pPr>
            <a:r>
              <a:rPr lang="en" sz="2400">
                <a:solidFill>
                  <a:schemeClr val="dk1"/>
                </a:solidFill>
              </a:rPr>
              <a:t>= 6,760,000</a:t>
            </a:r>
            <a:endParaRPr sz="2400">
              <a:solidFill>
                <a:schemeClr val="dk1"/>
              </a:solidFill>
            </a:endParaRPr>
          </a:p>
        </p:txBody>
      </p:sp>
      <p:sp>
        <p:nvSpPr>
          <p:cNvPr id="285" name="Google Shape;285;p4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Eg</a:t>
            </a:r>
            <a:r>
              <a:rPr b="1" lang="en" sz="2400">
                <a:solidFill>
                  <a:schemeClr val="dk1"/>
                </a:solidFill>
              </a:rPr>
              <a:t>:</a:t>
            </a:r>
            <a:r>
              <a:rPr lang="en" sz="2400">
                <a:solidFill>
                  <a:schemeClr val="dk1"/>
                </a:solidFill>
              </a:rPr>
              <a:t> How many different bit strings of length eight are there?</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2 * 2 * 2 * 2 * 2 * 2 * 2 * 2 </a:t>
            </a:r>
            <a:endParaRPr sz="2400">
              <a:solidFill>
                <a:schemeClr val="dk1"/>
              </a:solidFill>
            </a:endParaRPr>
          </a:p>
          <a:p>
            <a:pPr indent="457200" lvl="0" marL="0" rtl="0" algn="l">
              <a:spcBef>
                <a:spcPts val="0"/>
              </a:spcBef>
              <a:spcAft>
                <a:spcPts val="0"/>
              </a:spcAft>
              <a:buNone/>
            </a:pPr>
            <a:r>
              <a:rPr lang="en" sz="2400">
                <a:solidFill>
                  <a:schemeClr val="dk1"/>
                </a:solidFill>
              </a:rPr>
              <a:t>= 2</a:t>
            </a:r>
            <a:r>
              <a:rPr baseline="30000" lang="en" sz="2400">
                <a:solidFill>
                  <a:schemeClr val="dk1"/>
                </a:solidFill>
              </a:rPr>
              <a:t>8</a:t>
            </a:r>
            <a:r>
              <a:rPr lang="en" sz="2400">
                <a:solidFill>
                  <a:schemeClr val="dk1"/>
                </a:solidFill>
              </a:rPr>
              <a:t> </a:t>
            </a:r>
            <a:endParaRPr sz="2400">
              <a:solidFill>
                <a:schemeClr val="dk1"/>
              </a:solidFill>
            </a:endParaRPr>
          </a:p>
          <a:p>
            <a:pPr indent="457200" lvl="0" marL="0" rtl="0" algn="l">
              <a:spcBef>
                <a:spcPts val="0"/>
              </a:spcBef>
              <a:spcAft>
                <a:spcPts val="0"/>
              </a:spcAft>
              <a:buNone/>
            </a:pPr>
            <a:r>
              <a:rPr lang="en" sz="2400">
                <a:solidFill>
                  <a:schemeClr val="dk1"/>
                </a:solidFill>
              </a:rPr>
              <a:t>= 256</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 </a:t>
            </a:r>
            <a:r>
              <a:rPr lang="en" sz="2400">
                <a:solidFill>
                  <a:schemeClr val="dk1"/>
                </a:solidFill>
              </a:rPr>
              <a:t>How many bit strings of length eight starts with “1” </a:t>
            </a:r>
            <a:r>
              <a:rPr b="1" lang="en" sz="2400">
                <a:solidFill>
                  <a:schemeClr val="dk1"/>
                </a:solidFill>
              </a:rPr>
              <a:t>and</a:t>
            </a:r>
            <a:r>
              <a:rPr lang="en" sz="2400">
                <a:solidFill>
                  <a:schemeClr val="dk1"/>
                </a:solidFill>
              </a:rPr>
              <a:t> ends with “00”?</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solidFill>
                <a:schemeClr val="dk1"/>
              </a:solidFill>
            </a:endParaRPr>
          </a:p>
        </p:txBody>
      </p:sp>
      <p:sp>
        <p:nvSpPr>
          <p:cNvPr id="291" name="Google Shape;291;p5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Eg</a:t>
            </a:r>
            <a:r>
              <a:rPr b="1" lang="en" sz="2400">
                <a:solidFill>
                  <a:schemeClr val="dk1"/>
                </a:solidFill>
              </a:rPr>
              <a:t>: </a:t>
            </a:r>
            <a:r>
              <a:rPr lang="en" sz="2400">
                <a:solidFill>
                  <a:schemeClr val="dk1"/>
                </a:solidFill>
              </a:rPr>
              <a:t>How many bit strings of length eight start with a ‘1’ </a:t>
            </a:r>
            <a:r>
              <a:rPr b="1" lang="en" sz="2400">
                <a:solidFill>
                  <a:schemeClr val="dk1"/>
                </a:solidFill>
              </a:rPr>
              <a:t>and</a:t>
            </a:r>
            <a:r>
              <a:rPr lang="en" sz="2400">
                <a:solidFill>
                  <a:schemeClr val="dk1"/>
                </a:solidFill>
              </a:rPr>
              <a:t> end with ‘00’?</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1 * 2 * 2 * 2 * 2 * 2 * 1 * 1 </a:t>
            </a:r>
            <a:endParaRPr sz="2400">
              <a:solidFill>
                <a:schemeClr val="dk1"/>
              </a:solidFill>
            </a:endParaRPr>
          </a:p>
          <a:p>
            <a:pPr indent="457200" lvl="0" marL="0" rtl="0" algn="l">
              <a:spcBef>
                <a:spcPts val="0"/>
              </a:spcBef>
              <a:spcAft>
                <a:spcPts val="0"/>
              </a:spcAft>
              <a:buNone/>
            </a:pPr>
            <a:r>
              <a:rPr lang="en" sz="2400">
                <a:solidFill>
                  <a:schemeClr val="dk1"/>
                </a:solidFill>
              </a:rPr>
              <a:t>= 2</a:t>
            </a:r>
            <a:r>
              <a:rPr baseline="30000" lang="en" sz="2400">
                <a:solidFill>
                  <a:schemeClr val="dk1"/>
                </a:solidFill>
              </a:rPr>
              <a:t>5</a:t>
            </a:r>
            <a:r>
              <a:rPr lang="en" sz="2400">
                <a:solidFill>
                  <a:schemeClr val="dk1"/>
                </a:solidFill>
              </a:rPr>
              <a:t> </a:t>
            </a:r>
            <a:endParaRPr sz="2400">
              <a:solidFill>
                <a:schemeClr val="dk1"/>
              </a:solidFill>
            </a:endParaRPr>
          </a:p>
          <a:p>
            <a:pPr indent="457200" lvl="0" marL="0" rtl="0" algn="l">
              <a:spcBef>
                <a:spcPts val="0"/>
              </a:spcBef>
              <a:spcAft>
                <a:spcPts val="0"/>
              </a:spcAft>
              <a:buNone/>
            </a:pPr>
            <a:r>
              <a:rPr lang="en" sz="2400">
                <a:solidFill>
                  <a:schemeClr val="dk1"/>
                </a:solidFill>
              </a:rPr>
              <a:t>= 32</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Eg:</a:t>
            </a:r>
            <a:r>
              <a:rPr lang="en" sz="2400"/>
              <a:t> How many bit strings of length eight start with a ‘1’ </a:t>
            </a:r>
            <a:r>
              <a:rPr b="1" lang="en" sz="2400"/>
              <a:t>or</a:t>
            </a:r>
            <a:r>
              <a:rPr lang="en" sz="2400"/>
              <a:t> end with ‘00’?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 </a:t>
            </a:r>
            <a:endParaRPr sz="2400"/>
          </a:p>
        </p:txBody>
      </p:sp>
      <p:sp>
        <p:nvSpPr>
          <p:cNvPr id="297" name="Google Shape;297;p5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bit strings of length eight start with a ‘1’ </a:t>
            </a:r>
            <a:r>
              <a:rPr b="1" lang="en" sz="2400">
                <a:solidFill>
                  <a:schemeClr val="dk1"/>
                </a:solidFill>
              </a:rPr>
              <a:t>or</a:t>
            </a:r>
            <a:r>
              <a:rPr lang="en" sz="2400">
                <a:solidFill>
                  <a:schemeClr val="dk1"/>
                </a:solidFill>
              </a:rPr>
              <a:t> end with ‘00’?</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It is not </a:t>
            </a:r>
            <a:r>
              <a:rPr lang="en" sz="2400">
                <a:solidFill>
                  <a:schemeClr val="dk1"/>
                </a:solidFill>
              </a:rPr>
              <a:t>2</a:t>
            </a:r>
            <a:r>
              <a:rPr baseline="30000" lang="en" sz="2400">
                <a:solidFill>
                  <a:schemeClr val="dk1"/>
                </a:solidFill>
              </a:rPr>
              <a:t>7</a:t>
            </a:r>
            <a:r>
              <a:rPr lang="en" sz="2400">
                <a:solidFill>
                  <a:schemeClr val="dk1"/>
                </a:solidFill>
              </a:rPr>
              <a:t> + 2</a:t>
            </a:r>
            <a:r>
              <a:rPr baseline="30000" lang="en" sz="2400">
                <a:solidFill>
                  <a:schemeClr val="dk1"/>
                </a:solidFill>
              </a:rPr>
              <a:t>6</a:t>
            </a:r>
            <a:r>
              <a:rPr lang="en" sz="2400">
                <a:solidFill>
                  <a:schemeClr val="dk1"/>
                </a:solidFill>
              </a:rPr>
              <a:t> because the objects like 1xxxxx00 are counted twice.</a:t>
            </a:r>
            <a:endParaRPr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Soln:</a:t>
            </a:r>
            <a:r>
              <a:rPr lang="en" sz="2400"/>
              <a:t> 2</a:t>
            </a:r>
            <a:r>
              <a:rPr baseline="30000" lang="en" sz="2400"/>
              <a:t>7</a:t>
            </a:r>
            <a:r>
              <a:rPr lang="en" sz="2400"/>
              <a:t> + 2</a:t>
            </a:r>
            <a:r>
              <a:rPr baseline="30000" lang="en" sz="2400"/>
              <a:t>6</a:t>
            </a:r>
            <a:r>
              <a:rPr lang="en" sz="2400"/>
              <a:t> - 2</a:t>
            </a:r>
            <a:r>
              <a:rPr baseline="30000" lang="en" sz="2400"/>
              <a:t>5</a:t>
            </a:r>
            <a:endParaRPr baseline="30000" sz="2400"/>
          </a:p>
          <a:p>
            <a:pPr indent="0" lvl="0" marL="0" rtl="0" algn="l">
              <a:spcBef>
                <a:spcPts val="0"/>
              </a:spcBef>
              <a:spcAft>
                <a:spcPts val="0"/>
              </a:spcAft>
              <a:buNone/>
            </a:pPr>
            <a:r>
              <a:rPr lang="en" sz="2400"/>
              <a:t>= 128 + 64 - 32</a:t>
            </a:r>
            <a:endParaRPr sz="2400"/>
          </a:p>
          <a:p>
            <a:pPr indent="0" lvl="0" marL="0" rtl="0" algn="l">
              <a:spcBef>
                <a:spcPts val="0"/>
              </a:spcBef>
              <a:spcAft>
                <a:spcPts val="0"/>
              </a:spcAft>
              <a:buNone/>
            </a:pPr>
            <a:r>
              <a:rPr lang="en" sz="2400"/>
              <a:t>= 160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Alternate method:</a:t>
            </a:r>
            <a:endParaRPr b="1" sz="2400"/>
          </a:p>
          <a:p>
            <a:pPr indent="0" lvl="0" marL="0" rtl="0" algn="l">
              <a:spcBef>
                <a:spcPts val="0"/>
              </a:spcBef>
              <a:spcAft>
                <a:spcPts val="0"/>
              </a:spcAft>
              <a:buNone/>
            </a:pPr>
            <a:r>
              <a:rPr b="1" lang="en" sz="2400"/>
              <a:t>Soln:</a:t>
            </a:r>
            <a:r>
              <a:rPr lang="en" sz="2400"/>
              <a:t> 2</a:t>
            </a:r>
            <a:r>
              <a:rPr baseline="30000" lang="en" sz="2400"/>
              <a:t>8</a:t>
            </a:r>
            <a:r>
              <a:rPr lang="en" sz="2400"/>
              <a:t> - (1 * 2</a:t>
            </a:r>
            <a:r>
              <a:rPr baseline="30000" lang="en" sz="2400"/>
              <a:t>5</a:t>
            </a:r>
            <a:r>
              <a:rPr lang="en" sz="2400"/>
              <a:t> * 3)</a:t>
            </a:r>
            <a:endParaRPr sz="2400"/>
          </a:p>
          <a:p>
            <a:pPr indent="0" lvl="0" marL="0" rtl="0" algn="l">
              <a:spcBef>
                <a:spcPts val="0"/>
              </a:spcBef>
              <a:spcAft>
                <a:spcPts val="0"/>
              </a:spcAft>
              <a:buNone/>
            </a:pPr>
            <a:r>
              <a:rPr lang="en" sz="2400"/>
              <a:t>= 256 - 96</a:t>
            </a:r>
            <a:endParaRPr sz="2400"/>
          </a:p>
          <a:p>
            <a:pPr indent="0" lvl="0" marL="0" rtl="0" algn="l">
              <a:spcBef>
                <a:spcPts val="0"/>
              </a:spcBef>
              <a:spcAft>
                <a:spcPts val="0"/>
              </a:spcAft>
              <a:buNone/>
            </a:pPr>
            <a:r>
              <a:rPr lang="en" sz="2400"/>
              <a:t>= 160</a:t>
            </a:r>
            <a:endParaRPr sz="2400"/>
          </a:p>
        </p:txBody>
      </p:sp>
      <p:sp>
        <p:nvSpPr>
          <p:cNvPr id="303" name="Google Shape;303;p5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The Inclusion-Exclusion </a:t>
            </a:r>
            <a:r>
              <a:rPr b="1" lang="en" sz="2400">
                <a:solidFill>
                  <a:schemeClr val="dk1"/>
                </a:solidFill>
              </a:rPr>
              <a:t>Principle</a:t>
            </a:r>
            <a:endParaRPr b="1" sz="2400"/>
          </a:p>
          <a:p>
            <a:pPr indent="0" lvl="0" marL="0" rtl="0" algn="l">
              <a:lnSpc>
                <a:spcPct val="115000"/>
              </a:lnSpc>
              <a:spcBef>
                <a:spcPts val="1000"/>
              </a:spcBef>
              <a:spcAft>
                <a:spcPts val="0"/>
              </a:spcAft>
              <a:buNone/>
            </a:pPr>
            <a:r>
              <a:rPr b="1" lang="en" sz="2400"/>
              <a:t>(aka Subtraction Principle)</a:t>
            </a:r>
            <a:endParaRPr b="1" sz="2400"/>
          </a:p>
          <a:p>
            <a:pPr indent="-381000" lvl="0" marL="457200" rtl="0" algn="l">
              <a:lnSpc>
                <a:spcPct val="115000"/>
              </a:lnSpc>
              <a:spcBef>
                <a:spcPts val="1000"/>
              </a:spcBef>
              <a:spcAft>
                <a:spcPts val="0"/>
              </a:spcAft>
              <a:buSzPts val="2400"/>
              <a:buChar char="●"/>
            </a:pPr>
            <a:r>
              <a:rPr lang="en" sz="2400"/>
              <a:t>It’s essentially subtracting some cases out of the Sum rule.</a:t>
            </a:r>
            <a:endParaRPr sz="2400"/>
          </a:p>
          <a:p>
            <a:pPr indent="-381000" lvl="0" marL="457200" rtl="0" algn="l">
              <a:lnSpc>
                <a:spcPct val="115000"/>
              </a:lnSpc>
              <a:spcBef>
                <a:spcPts val="1000"/>
              </a:spcBef>
              <a:spcAft>
                <a:spcPts val="0"/>
              </a:spcAft>
              <a:buSzPts val="2400"/>
              <a:buChar char="●"/>
            </a:pPr>
            <a:r>
              <a:rPr lang="en" sz="2400"/>
              <a:t>In the Sum rule, we add the possibilities of two stages of the procedure because there is no overlap among the stages.</a:t>
            </a:r>
            <a:endParaRPr sz="2400"/>
          </a:p>
          <a:p>
            <a:pPr indent="-381000" lvl="0" marL="457200" rtl="0" algn="l">
              <a:lnSpc>
                <a:spcPct val="115000"/>
              </a:lnSpc>
              <a:spcBef>
                <a:spcPts val="1000"/>
              </a:spcBef>
              <a:spcAft>
                <a:spcPts val="0"/>
              </a:spcAft>
              <a:buSzPts val="2400"/>
              <a:buChar char="●"/>
            </a:pPr>
            <a:r>
              <a:rPr lang="en" sz="2400"/>
              <a:t>In cases where there is a partial overlap between the stages of the procedure, we need to subtract the common cases after applying the Sum rule.</a:t>
            </a:r>
            <a:endParaRPr sz="2400"/>
          </a:p>
          <a:p>
            <a:pPr indent="-381000" lvl="0" marL="457200" rtl="0" algn="l">
              <a:lnSpc>
                <a:spcPct val="115000"/>
              </a:lnSpc>
              <a:spcBef>
                <a:spcPts val="1000"/>
              </a:spcBef>
              <a:spcAft>
                <a:spcPts val="1000"/>
              </a:spcAft>
              <a:buSzPts val="2400"/>
              <a:buChar char="●"/>
            </a:pPr>
            <a:r>
              <a:rPr lang="en" sz="2400"/>
              <a:t>|A</a:t>
            </a:r>
            <a:r>
              <a:rPr baseline="-25000" lang="en" sz="2400"/>
              <a:t>1</a:t>
            </a:r>
            <a:r>
              <a:rPr lang="en" sz="2400"/>
              <a:t> U A</a:t>
            </a:r>
            <a:r>
              <a:rPr baseline="-25000" lang="en" sz="2400"/>
              <a:t>2</a:t>
            </a:r>
            <a:r>
              <a:rPr lang="en" sz="2400"/>
              <a:t>| = |A</a:t>
            </a:r>
            <a:r>
              <a:rPr baseline="-25000" lang="en" sz="2400"/>
              <a:t>1</a:t>
            </a:r>
            <a:r>
              <a:rPr lang="en" sz="2400"/>
              <a:t>| + |A</a:t>
            </a:r>
            <a:r>
              <a:rPr baseline="-25000" lang="en" sz="2400"/>
              <a:t>2</a:t>
            </a:r>
            <a:r>
              <a:rPr lang="en" sz="2400"/>
              <a:t>| - |</a:t>
            </a:r>
            <a:r>
              <a:rPr lang="en" sz="2400">
                <a:solidFill>
                  <a:schemeClr val="dk1"/>
                </a:solidFill>
              </a:rPr>
              <a:t>A</a:t>
            </a:r>
            <a:r>
              <a:rPr baseline="-25000" lang="en" sz="2400">
                <a:solidFill>
                  <a:schemeClr val="dk1"/>
                </a:solidFill>
              </a:rPr>
              <a:t>1</a:t>
            </a:r>
            <a:r>
              <a:rPr lang="en" sz="2400">
                <a:solidFill>
                  <a:schemeClr val="dk1"/>
                </a:solidFill>
              </a:rPr>
              <a:t> </a:t>
            </a:r>
            <a:r>
              <a:rPr b="1" lang="en" sz="2400">
                <a:solidFill>
                  <a:schemeClr val="dk1"/>
                </a:solidFill>
              </a:rPr>
              <a:t>∩</a:t>
            </a:r>
            <a:r>
              <a:rPr lang="en" sz="2400">
                <a:solidFill>
                  <a:schemeClr val="dk1"/>
                </a:solidFill>
              </a:rPr>
              <a:t> A</a:t>
            </a:r>
            <a:r>
              <a:rPr baseline="-25000" lang="en" sz="2400">
                <a:solidFill>
                  <a:schemeClr val="dk1"/>
                </a:solidFill>
              </a:rPr>
              <a:t>2</a:t>
            </a:r>
            <a:r>
              <a:rPr lang="en" sz="2400"/>
              <a:t>|</a:t>
            </a:r>
            <a:endParaRPr sz="2400"/>
          </a:p>
        </p:txBody>
      </p:sp>
      <p:sp>
        <p:nvSpPr>
          <p:cNvPr id="309" name="Google Shape;309;p5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How many subsets of a set with 100 elements have more than one element?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A palindrome is a string that reads same backwards as forwards. How many bit strings of length n are palindromes?</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baseline="30000" sz="2400">
              <a:solidFill>
                <a:schemeClr val="dk1"/>
              </a:solidFill>
            </a:endParaRPr>
          </a:p>
          <a:p>
            <a:pPr indent="0" lvl="0" marL="0" rtl="0" algn="l">
              <a:spcBef>
                <a:spcPts val="0"/>
              </a:spcBef>
              <a:spcAft>
                <a:spcPts val="0"/>
              </a:spcAft>
              <a:buNone/>
            </a:pPr>
            <a:r>
              <a:t/>
            </a:r>
            <a:endParaRPr sz="2400"/>
          </a:p>
        </p:txBody>
      </p:sp>
      <p:sp>
        <p:nvSpPr>
          <p:cNvPr id="315" name="Google Shape;315;p5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subsets of a set with 100 elements have more than one element?</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2</a:t>
            </a:r>
            <a:r>
              <a:rPr baseline="30000" lang="en" sz="2400">
                <a:solidFill>
                  <a:schemeClr val="dk1"/>
                </a:solidFill>
              </a:rPr>
              <a:t>100</a:t>
            </a:r>
            <a:r>
              <a:rPr lang="en" sz="2400">
                <a:solidFill>
                  <a:schemeClr val="dk1"/>
                </a:solidFill>
              </a:rPr>
              <a:t> - (1+100)</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Eg</a:t>
            </a:r>
            <a:r>
              <a:rPr b="1" lang="en" sz="2400"/>
              <a:t>:</a:t>
            </a:r>
            <a:r>
              <a:rPr lang="en" sz="2400"/>
              <a:t> A palindrome is a string that reads same backwards as forwards. How many bit strings of length </a:t>
            </a:r>
            <a:r>
              <a:rPr b="1" lang="en" sz="2400"/>
              <a:t>n</a:t>
            </a:r>
            <a:r>
              <a:rPr lang="en" sz="2400"/>
              <a:t> are palindromes?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2</a:t>
            </a:r>
            <a:r>
              <a:rPr b="1" baseline="30000" lang="en" sz="2400"/>
              <a:t>ceil(n/2)</a:t>
            </a:r>
            <a:endParaRPr b="1" baseline="30000" sz="2400"/>
          </a:p>
        </p:txBody>
      </p:sp>
      <p:sp>
        <p:nvSpPr>
          <p:cNvPr id="321" name="Google Shape;321;p5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In how many ways can a photographer at a wedding arrange 6 people in a row from a group of 10 people, where the bride and the groom are among these 10 people, if</a:t>
            </a:r>
            <a:endParaRPr sz="2400"/>
          </a:p>
          <a:p>
            <a:pPr indent="-381000" lvl="0" marL="457200" rtl="0" algn="l">
              <a:spcBef>
                <a:spcPts val="0"/>
              </a:spcBef>
              <a:spcAft>
                <a:spcPts val="0"/>
              </a:spcAft>
              <a:buSzPts val="2400"/>
              <a:buAutoNum type="alphaLcPeriod"/>
            </a:pPr>
            <a:r>
              <a:rPr lang="en" sz="2400"/>
              <a:t>the bride must be in the picture?</a:t>
            </a:r>
            <a:endParaRPr sz="2400"/>
          </a:p>
          <a:p>
            <a:pPr indent="-381000" lvl="0" marL="457200" rtl="0" algn="l">
              <a:spcBef>
                <a:spcPts val="0"/>
              </a:spcBef>
              <a:spcAft>
                <a:spcPts val="0"/>
              </a:spcAft>
              <a:buSzPts val="2400"/>
              <a:buAutoNum type="alphaLcPeriod"/>
            </a:pPr>
            <a:r>
              <a:rPr lang="en" sz="2400"/>
              <a:t>both bride and groom must be in the picture?</a:t>
            </a:r>
            <a:endParaRPr sz="2400"/>
          </a:p>
          <a:p>
            <a:pPr indent="-381000" lvl="0" marL="457200" rtl="0" algn="l">
              <a:spcBef>
                <a:spcPts val="0"/>
              </a:spcBef>
              <a:spcAft>
                <a:spcPts val="0"/>
              </a:spcAft>
              <a:buSzPts val="2400"/>
              <a:buAutoNum type="alphaLcPeriod"/>
            </a:pPr>
            <a:r>
              <a:rPr lang="en" sz="2400"/>
              <a:t>exactly one of the bride and the groom is in the picture?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a:t>
            </a:r>
            <a:endParaRPr sz="2400"/>
          </a:p>
          <a:p>
            <a:pPr indent="0" lvl="0" marL="0" rtl="0" algn="l">
              <a:spcBef>
                <a:spcPts val="0"/>
              </a:spcBef>
              <a:spcAft>
                <a:spcPts val="0"/>
              </a:spcAft>
              <a:buNone/>
            </a:pPr>
            <a:r>
              <a:rPr lang="en" sz="2400"/>
              <a:t>a. …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b. … </a:t>
            </a:r>
            <a:endParaRPr b="1" sz="2400"/>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c. … </a:t>
            </a:r>
            <a:endParaRPr b="1" sz="2400">
              <a:solidFill>
                <a:schemeClr val="dk1"/>
              </a:solidFill>
            </a:endParaRPr>
          </a:p>
        </p:txBody>
      </p:sp>
      <p:sp>
        <p:nvSpPr>
          <p:cNvPr id="327" name="Google Shape;327;p5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2"/>
          <p:cNvSpPr txBox="1"/>
          <p:nvPr/>
        </p:nvSpPr>
        <p:spPr>
          <a:xfrm>
            <a:off x="158575" y="270900"/>
            <a:ext cx="88929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Topics to be covered in Counting:</a:t>
            </a:r>
            <a:endParaRPr b="1" sz="2400"/>
          </a:p>
          <a:p>
            <a:pPr indent="-381000" lvl="0" marL="457200" rtl="0" algn="l">
              <a:lnSpc>
                <a:spcPct val="115000"/>
              </a:lnSpc>
              <a:spcBef>
                <a:spcPts val="0"/>
              </a:spcBef>
              <a:spcAft>
                <a:spcPts val="0"/>
              </a:spcAft>
              <a:buSzPts val="2400"/>
              <a:buChar char="●"/>
            </a:pPr>
            <a:r>
              <a:rPr lang="en" sz="2400"/>
              <a:t>The </a:t>
            </a:r>
            <a:r>
              <a:rPr lang="en" sz="2400"/>
              <a:t>Product Rule and the Sum Rule</a:t>
            </a:r>
            <a:endParaRPr sz="2400"/>
          </a:p>
          <a:p>
            <a:pPr indent="-381000" lvl="0" marL="457200" rtl="0" algn="l">
              <a:lnSpc>
                <a:spcPct val="115000"/>
              </a:lnSpc>
              <a:spcBef>
                <a:spcPts val="0"/>
              </a:spcBef>
              <a:spcAft>
                <a:spcPts val="0"/>
              </a:spcAft>
              <a:buSzPts val="2400"/>
              <a:buChar char="●"/>
            </a:pPr>
            <a:r>
              <a:rPr lang="en" sz="2400"/>
              <a:t>The Pigeonhole Principle</a:t>
            </a:r>
            <a:endParaRPr sz="2400"/>
          </a:p>
          <a:p>
            <a:pPr indent="-381000" lvl="0" marL="457200" rtl="0" algn="l">
              <a:lnSpc>
                <a:spcPct val="115000"/>
              </a:lnSpc>
              <a:spcBef>
                <a:spcPts val="0"/>
              </a:spcBef>
              <a:spcAft>
                <a:spcPts val="0"/>
              </a:spcAft>
              <a:buSzPts val="2400"/>
              <a:buChar char="●"/>
            </a:pPr>
            <a:r>
              <a:rPr lang="en" sz="2400"/>
              <a:t>Permutation and Combination</a:t>
            </a:r>
            <a:endParaRPr sz="2400"/>
          </a:p>
          <a:p>
            <a:pPr indent="-381000" lvl="0" marL="457200" rtl="0" algn="l">
              <a:lnSpc>
                <a:spcPct val="115000"/>
              </a:lnSpc>
              <a:spcBef>
                <a:spcPts val="0"/>
              </a:spcBef>
              <a:spcAft>
                <a:spcPts val="0"/>
              </a:spcAft>
              <a:buSzPts val="2400"/>
              <a:buChar char="●"/>
            </a:pPr>
            <a:r>
              <a:rPr lang="en" sz="2400"/>
              <a:t>Binomial Theorem and Coefficients</a:t>
            </a:r>
            <a:endParaRPr sz="2400"/>
          </a:p>
          <a:p>
            <a:pPr indent="-381000" lvl="0" marL="457200" rtl="0" algn="l">
              <a:lnSpc>
                <a:spcPct val="115000"/>
              </a:lnSpc>
              <a:spcBef>
                <a:spcPts val="0"/>
              </a:spcBef>
              <a:spcAft>
                <a:spcPts val="0"/>
              </a:spcAft>
              <a:buSzPts val="2400"/>
              <a:buChar char="●"/>
            </a:pPr>
            <a:r>
              <a:rPr lang="en" sz="2400"/>
              <a:t>Permutations and </a:t>
            </a:r>
            <a:r>
              <a:rPr lang="en" sz="2400">
                <a:solidFill>
                  <a:schemeClr val="dk1"/>
                </a:solidFill>
              </a:rPr>
              <a:t>Combinations with Repetition</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Arrangement of (un)labelled objects in </a:t>
            </a:r>
            <a:r>
              <a:rPr lang="en" sz="2400">
                <a:solidFill>
                  <a:schemeClr val="dk1"/>
                </a:solidFill>
              </a:rPr>
              <a:t>(un)labelled</a:t>
            </a:r>
            <a:r>
              <a:rPr lang="en" sz="2400">
                <a:solidFill>
                  <a:schemeClr val="dk1"/>
                </a:solidFill>
              </a:rPr>
              <a:t> boxes</a:t>
            </a:r>
            <a:endParaRPr sz="2400">
              <a:solidFill>
                <a:schemeClr val="dk1"/>
              </a:solidFill>
            </a:endParaRPr>
          </a:p>
        </p:txBody>
      </p:sp>
      <p:sp>
        <p:nvSpPr>
          <p:cNvPr id="63" name="Google Shape;63;p1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In how many ways can a photographer at a wedding arrange 6 people in a row from a group of 10 people, where the bride and the groom are among these 10 people, if</a:t>
            </a:r>
            <a:endParaRPr sz="2400"/>
          </a:p>
          <a:p>
            <a:pPr indent="-381000" lvl="0" marL="457200" rtl="0" algn="l">
              <a:spcBef>
                <a:spcPts val="0"/>
              </a:spcBef>
              <a:spcAft>
                <a:spcPts val="0"/>
              </a:spcAft>
              <a:buSzPts val="2400"/>
              <a:buAutoNum type="alphaLcPeriod"/>
            </a:pPr>
            <a:r>
              <a:rPr lang="en" sz="2400"/>
              <a:t>the bride must be in the picture?</a:t>
            </a:r>
            <a:endParaRPr sz="2400"/>
          </a:p>
          <a:p>
            <a:pPr indent="-381000" lvl="0" marL="457200" rtl="0" algn="l">
              <a:spcBef>
                <a:spcPts val="0"/>
              </a:spcBef>
              <a:spcAft>
                <a:spcPts val="0"/>
              </a:spcAft>
              <a:buSzPts val="2400"/>
              <a:buAutoNum type="alphaLcPeriod"/>
            </a:pPr>
            <a:r>
              <a:rPr lang="en" sz="2400"/>
              <a:t>both bride and groom must be in the picture?</a:t>
            </a:r>
            <a:endParaRPr sz="2400"/>
          </a:p>
          <a:p>
            <a:pPr indent="-381000" lvl="0" marL="457200" rtl="0" algn="l">
              <a:spcBef>
                <a:spcPts val="0"/>
              </a:spcBef>
              <a:spcAft>
                <a:spcPts val="0"/>
              </a:spcAft>
              <a:buSzPts val="2400"/>
              <a:buAutoNum type="alphaLcPeriod"/>
            </a:pPr>
            <a:r>
              <a:rPr lang="en" sz="2400"/>
              <a:t>exactly one of the bride and the groom is in the picture?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a:t>
            </a:r>
            <a:r>
              <a:rPr lang="en" sz="2400">
                <a:solidFill>
                  <a:schemeClr val="dk1"/>
                </a:solidFill>
              </a:rPr>
              <a:t>10*9*8*7*6*5 = </a:t>
            </a:r>
            <a:r>
              <a:rPr b="1" lang="en" sz="2400">
                <a:solidFill>
                  <a:schemeClr val="dk1"/>
                </a:solidFill>
              </a:rPr>
              <a:t>151200</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 	</a:t>
            </a:r>
            <a:r>
              <a:rPr b="1" lang="en" sz="2400">
                <a:solidFill>
                  <a:schemeClr val="dk1"/>
                </a:solidFill>
              </a:rPr>
              <a:t>151200</a:t>
            </a:r>
            <a:r>
              <a:rPr lang="en" sz="2400">
                <a:solidFill>
                  <a:schemeClr val="dk1"/>
                </a:solidFill>
              </a:rPr>
              <a:t> - (9*8*7*6*5*4) = </a:t>
            </a:r>
            <a:r>
              <a:rPr b="1" lang="en" sz="2400">
                <a:solidFill>
                  <a:schemeClr val="dk1"/>
                </a:solidFill>
              </a:rPr>
              <a:t>90720</a:t>
            </a:r>
            <a:r>
              <a:rPr lang="en" sz="2400">
                <a:solidFill>
                  <a:schemeClr val="dk1"/>
                </a:solidFill>
              </a:rPr>
              <a:t> OR</a:t>
            </a:r>
            <a:endParaRPr sz="2400">
              <a:solidFill>
                <a:schemeClr val="dk1"/>
              </a:solidFill>
            </a:endParaRPr>
          </a:p>
          <a:p>
            <a:pPr indent="457200" lvl="0" marL="0" rtl="0" algn="l">
              <a:spcBef>
                <a:spcPts val="0"/>
              </a:spcBef>
              <a:spcAft>
                <a:spcPts val="0"/>
              </a:spcAft>
              <a:buNone/>
            </a:pPr>
            <a:r>
              <a:rPr lang="en" sz="2400">
                <a:solidFill>
                  <a:schemeClr val="dk1"/>
                </a:solidFill>
              </a:rPr>
              <a:t>9*8*7*6*5*(6) = </a:t>
            </a:r>
            <a:r>
              <a:rPr b="1" lang="en" sz="2400">
                <a:solidFill>
                  <a:schemeClr val="dk1"/>
                </a:solidFill>
              </a:rPr>
              <a:t>90720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b. 	8*7*6*5*(5*6) =  </a:t>
            </a:r>
            <a:r>
              <a:rPr b="1" lang="en" sz="2400"/>
              <a:t>50400</a:t>
            </a:r>
            <a:endParaRPr b="1" sz="2400"/>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c. 	8*7*6*5*4*(6+6) = </a:t>
            </a:r>
            <a:r>
              <a:rPr b="1" lang="en" sz="2400">
                <a:solidFill>
                  <a:schemeClr val="dk1"/>
                </a:solidFill>
              </a:rPr>
              <a:t>80640</a:t>
            </a:r>
            <a:endParaRPr sz="2400">
              <a:solidFill>
                <a:schemeClr val="dk1"/>
              </a:solidFill>
            </a:endParaRPr>
          </a:p>
          <a:p>
            <a:pPr indent="0" lvl="0" marL="0" rtl="0" algn="l">
              <a:spcBef>
                <a:spcPts val="0"/>
              </a:spcBef>
              <a:spcAft>
                <a:spcPts val="0"/>
              </a:spcAft>
              <a:buNone/>
            </a:pPr>
            <a:r>
              <a:rPr lang="en" sz="2400">
                <a:solidFill>
                  <a:schemeClr val="dk1"/>
                </a:solidFill>
              </a:rPr>
              <a:t>	</a:t>
            </a:r>
            <a:r>
              <a:rPr b="1" lang="en" sz="2400">
                <a:solidFill>
                  <a:schemeClr val="dk1"/>
                </a:solidFill>
              </a:rPr>
              <a:t>151200</a:t>
            </a:r>
            <a:r>
              <a:rPr lang="en" sz="2400">
                <a:solidFill>
                  <a:schemeClr val="dk1"/>
                </a:solidFill>
              </a:rPr>
              <a:t> - </a:t>
            </a:r>
            <a:r>
              <a:rPr b="1" lang="en" sz="2400">
                <a:solidFill>
                  <a:schemeClr val="dk1"/>
                </a:solidFill>
              </a:rPr>
              <a:t>(50400 </a:t>
            </a:r>
            <a:r>
              <a:rPr lang="en" sz="2400">
                <a:solidFill>
                  <a:schemeClr val="dk1"/>
                </a:solidFill>
              </a:rPr>
              <a:t>+ 8*7*6*5*4*3</a:t>
            </a:r>
            <a:r>
              <a:rPr b="1" lang="en" sz="2400">
                <a:solidFill>
                  <a:schemeClr val="dk1"/>
                </a:solidFill>
              </a:rPr>
              <a:t>)</a:t>
            </a:r>
            <a:endParaRPr b="1" sz="2400">
              <a:solidFill>
                <a:schemeClr val="dk1"/>
              </a:solidFill>
            </a:endParaRPr>
          </a:p>
        </p:txBody>
      </p:sp>
      <p:sp>
        <p:nvSpPr>
          <p:cNvPr id="333" name="Google Shape;333;p5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In how many ways can a photographer at a wedding arrange 6 people in a row, including the bride and the groom, if</a:t>
            </a:r>
            <a:endParaRPr sz="2400"/>
          </a:p>
          <a:p>
            <a:pPr indent="-381000" lvl="0" marL="457200" rtl="0" algn="l">
              <a:spcBef>
                <a:spcPts val="0"/>
              </a:spcBef>
              <a:spcAft>
                <a:spcPts val="0"/>
              </a:spcAft>
              <a:buSzPts val="2400"/>
              <a:buAutoNum type="alphaLcPeriod"/>
            </a:pPr>
            <a:r>
              <a:rPr lang="en" sz="2400"/>
              <a:t>the bride must be next to the groom?</a:t>
            </a:r>
            <a:endParaRPr sz="2400"/>
          </a:p>
          <a:p>
            <a:pPr indent="-381000" lvl="0" marL="457200" rtl="0" algn="l">
              <a:spcBef>
                <a:spcPts val="0"/>
              </a:spcBef>
              <a:spcAft>
                <a:spcPts val="0"/>
              </a:spcAft>
              <a:buSzPts val="2400"/>
              <a:buAutoNum type="alphaLcPeriod"/>
            </a:pPr>
            <a:r>
              <a:rPr lang="en" sz="2400"/>
              <a:t>the bride is not next to the groom?</a:t>
            </a:r>
            <a:endParaRPr sz="2400"/>
          </a:p>
          <a:p>
            <a:pPr indent="-381000" lvl="0" marL="457200" rtl="0" algn="l">
              <a:spcBef>
                <a:spcPts val="0"/>
              </a:spcBef>
              <a:spcAft>
                <a:spcPts val="0"/>
              </a:spcAft>
              <a:buSzPts val="2400"/>
              <a:buAutoNum type="alphaLcPeriod"/>
            </a:pPr>
            <a:r>
              <a:rPr lang="en" sz="2400"/>
              <a:t>the bride is positioned somewhere to the left of the groom?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a:t>
            </a:r>
            <a:endParaRPr sz="2400"/>
          </a:p>
          <a:p>
            <a:pPr indent="-381000" lvl="0" marL="457200" rtl="0" algn="l">
              <a:spcBef>
                <a:spcPts val="0"/>
              </a:spcBef>
              <a:spcAft>
                <a:spcPts val="0"/>
              </a:spcAft>
              <a:buSzPts val="2400"/>
              <a:buAutoNum type="alphaLcPeriod"/>
            </a:pPr>
            <a:r>
              <a:rPr lang="en" sz="2400"/>
              <a:t>… </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lphaLcPeriod"/>
            </a:pPr>
            <a:r>
              <a:rPr lang="en" sz="2400"/>
              <a:t>… </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lphaLcPeriod"/>
            </a:pPr>
            <a:r>
              <a:rPr lang="en" sz="2400"/>
              <a:t>… </a:t>
            </a:r>
            <a:endParaRPr b="1" sz="2400"/>
          </a:p>
        </p:txBody>
      </p:sp>
      <p:sp>
        <p:nvSpPr>
          <p:cNvPr id="339" name="Google Shape;339;p5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In how many ways can a photographer at a wedding arrange 6 people in a row, including the bride and the groom, if</a:t>
            </a:r>
            <a:endParaRPr sz="2400"/>
          </a:p>
          <a:p>
            <a:pPr indent="-381000" lvl="0" marL="457200" rtl="0" algn="l">
              <a:spcBef>
                <a:spcPts val="0"/>
              </a:spcBef>
              <a:spcAft>
                <a:spcPts val="0"/>
              </a:spcAft>
              <a:buSzPts val="2400"/>
              <a:buAutoNum type="alphaLcPeriod"/>
            </a:pPr>
            <a:r>
              <a:rPr lang="en" sz="2400"/>
              <a:t>the bride must be next to the groom?</a:t>
            </a:r>
            <a:endParaRPr sz="2400"/>
          </a:p>
          <a:p>
            <a:pPr indent="-381000" lvl="0" marL="457200" rtl="0" algn="l">
              <a:spcBef>
                <a:spcPts val="0"/>
              </a:spcBef>
              <a:spcAft>
                <a:spcPts val="0"/>
              </a:spcAft>
              <a:buSzPts val="2400"/>
              <a:buAutoNum type="alphaLcPeriod"/>
            </a:pPr>
            <a:r>
              <a:rPr lang="en" sz="2400"/>
              <a:t>the bride is not next to the groom?</a:t>
            </a:r>
            <a:endParaRPr sz="2400"/>
          </a:p>
          <a:p>
            <a:pPr indent="-381000" lvl="0" marL="457200" rtl="0" algn="l">
              <a:spcBef>
                <a:spcPts val="0"/>
              </a:spcBef>
              <a:spcAft>
                <a:spcPts val="0"/>
              </a:spcAft>
              <a:buSzPts val="2400"/>
              <a:buAutoNum type="alphaLcPeriod"/>
            </a:pPr>
            <a:r>
              <a:rPr lang="en" sz="2400"/>
              <a:t>the bride is positioned somewhere to the left of the groom?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6*5*4*3*2*1 = 720</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lphaLcPeriod"/>
            </a:pPr>
            <a:r>
              <a:rPr lang="en" sz="2400"/>
              <a:t>5*4*3*2*1*(2) = </a:t>
            </a:r>
            <a:r>
              <a:rPr b="1" lang="en" sz="2400"/>
              <a:t>240</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lphaLcPeriod"/>
            </a:pPr>
            <a:r>
              <a:rPr lang="en" sz="2400"/>
              <a:t>720 - 240 = </a:t>
            </a:r>
            <a:r>
              <a:rPr b="1" lang="en" sz="2400"/>
              <a:t>480</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lphaLcPeriod"/>
            </a:pPr>
            <a:r>
              <a:rPr lang="en" sz="2400"/>
              <a:t>720/2 = </a:t>
            </a:r>
            <a:r>
              <a:rPr b="1" lang="en" sz="2400"/>
              <a:t>360</a:t>
            </a:r>
            <a:endParaRPr b="1" sz="2400"/>
          </a:p>
        </p:txBody>
      </p:sp>
      <p:sp>
        <p:nvSpPr>
          <p:cNvPr id="345" name="Google Shape;345;p5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6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How many bit strings of length seven begin with two 0s or end with three 1s?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 </a:t>
            </a:r>
            <a:endParaRPr baseline="30000"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Eg</a:t>
            </a:r>
            <a:r>
              <a:rPr b="1" lang="en" sz="2400">
                <a:solidFill>
                  <a:schemeClr val="dk1"/>
                </a:solidFill>
              </a:rPr>
              <a:t>:</a:t>
            </a:r>
            <a:r>
              <a:rPr lang="en" sz="2400">
                <a:solidFill>
                  <a:schemeClr val="dk1"/>
                </a:solidFill>
              </a:rPr>
              <a:t> How many bit strings of length ten begin with three 0s or end with two 0s?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 </a:t>
            </a:r>
            <a:endParaRPr sz="2400"/>
          </a:p>
        </p:txBody>
      </p:sp>
      <p:sp>
        <p:nvSpPr>
          <p:cNvPr id="351" name="Google Shape;351;p6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How many bit strings of length seven begin with two 0s or end with three 1s?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2</a:t>
            </a:r>
            <a:r>
              <a:rPr baseline="30000" lang="en" sz="2400"/>
              <a:t>5</a:t>
            </a:r>
            <a:r>
              <a:rPr lang="en" sz="2400"/>
              <a:t> + 2</a:t>
            </a:r>
            <a:r>
              <a:rPr baseline="30000" lang="en" sz="2400"/>
              <a:t>4</a:t>
            </a:r>
            <a:r>
              <a:rPr lang="en" sz="2400"/>
              <a:t> - 2</a:t>
            </a:r>
            <a:r>
              <a:rPr baseline="30000" lang="en" sz="2400"/>
              <a:t>2</a:t>
            </a:r>
            <a:endParaRPr baseline="30000"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Eg:</a:t>
            </a:r>
            <a:r>
              <a:rPr lang="en" sz="2400">
                <a:solidFill>
                  <a:schemeClr val="dk1"/>
                </a:solidFill>
              </a:rPr>
              <a:t> How many bit strings of length ten begin with three 0s or end with two 0s?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2</a:t>
            </a:r>
            <a:r>
              <a:rPr baseline="30000" lang="en" sz="2400">
                <a:solidFill>
                  <a:schemeClr val="dk1"/>
                </a:solidFill>
              </a:rPr>
              <a:t>7</a:t>
            </a:r>
            <a:r>
              <a:rPr lang="en" sz="2400">
                <a:solidFill>
                  <a:schemeClr val="dk1"/>
                </a:solidFill>
              </a:rPr>
              <a:t> + 2</a:t>
            </a:r>
            <a:r>
              <a:rPr baseline="30000" lang="en" sz="2400">
                <a:solidFill>
                  <a:schemeClr val="dk1"/>
                </a:solidFill>
              </a:rPr>
              <a:t>8</a:t>
            </a:r>
            <a:r>
              <a:rPr lang="en" sz="2400">
                <a:solidFill>
                  <a:schemeClr val="dk1"/>
                </a:solidFill>
              </a:rPr>
              <a:t> - 2</a:t>
            </a:r>
            <a:r>
              <a:rPr baseline="30000" lang="en" sz="2400">
                <a:solidFill>
                  <a:schemeClr val="dk1"/>
                </a:solidFill>
              </a:rPr>
              <a:t>5</a:t>
            </a:r>
            <a:r>
              <a:rPr lang="en" sz="2400">
                <a:solidFill>
                  <a:schemeClr val="dk1"/>
                </a:solidFill>
              </a:rPr>
              <a:t> </a:t>
            </a:r>
            <a:endParaRPr sz="2400"/>
          </a:p>
        </p:txBody>
      </p:sp>
      <p:sp>
        <p:nvSpPr>
          <p:cNvPr id="357" name="Google Shape;357;p6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6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Are these statements true?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Suppose </a:t>
            </a:r>
            <a:r>
              <a:rPr b="1" lang="en" sz="2400"/>
              <a:t>11</a:t>
            </a:r>
            <a:r>
              <a:rPr lang="en" sz="2400"/>
              <a:t> pigeons flies into a set of </a:t>
            </a:r>
            <a:r>
              <a:rPr b="1" lang="en" sz="2400"/>
              <a:t>10</a:t>
            </a:r>
            <a:r>
              <a:rPr lang="en" sz="2400"/>
              <a:t> pigeonholes to roost. At least </a:t>
            </a:r>
            <a:r>
              <a:rPr b="1" lang="en" sz="2400"/>
              <a:t>one</a:t>
            </a:r>
            <a:r>
              <a:rPr lang="en" sz="2400"/>
              <a:t> of the </a:t>
            </a:r>
            <a:r>
              <a:rPr b="1" lang="en" sz="2400"/>
              <a:t>10</a:t>
            </a:r>
            <a:r>
              <a:rPr lang="en" sz="2400"/>
              <a:t> pigeonholes must have at least </a:t>
            </a:r>
            <a:r>
              <a:rPr b="1" lang="en" sz="2400"/>
              <a:t>2</a:t>
            </a:r>
            <a:r>
              <a:rPr lang="en" sz="2400"/>
              <a:t> pigeons in it.</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solidFill>
                  <a:schemeClr val="dk1"/>
                </a:solidFill>
              </a:rPr>
              <a:t>When </a:t>
            </a:r>
            <a:r>
              <a:rPr b="1" lang="en" sz="2400">
                <a:solidFill>
                  <a:schemeClr val="dk1"/>
                </a:solidFill>
              </a:rPr>
              <a:t>11</a:t>
            </a:r>
            <a:r>
              <a:rPr lang="en" sz="2400">
                <a:solidFill>
                  <a:schemeClr val="dk1"/>
                </a:solidFill>
              </a:rPr>
              <a:t> random single-digit nonnegative integers are generated, at least </a:t>
            </a:r>
            <a:r>
              <a:rPr b="1" lang="en" sz="2400">
                <a:solidFill>
                  <a:schemeClr val="dk1"/>
                </a:solidFill>
              </a:rPr>
              <a:t>one</a:t>
            </a:r>
            <a:r>
              <a:rPr lang="en" sz="2400">
                <a:solidFill>
                  <a:schemeClr val="dk1"/>
                </a:solidFill>
              </a:rPr>
              <a:t> of them is generated at least </a:t>
            </a:r>
            <a:r>
              <a:rPr b="1" lang="en" sz="2400">
                <a:solidFill>
                  <a:schemeClr val="dk1"/>
                </a:solidFill>
              </a:rPr>
              <a:t>twice</a:t>
            </a:r>
            <a:r>
              <a:rPr lang="en" sz="2400">
                <a:solidFill>
                  <a:schemeClr val="dk1"/>
                </a:solidFill>
              </a:rPr>
              <a:t>.</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For a positive integer </a:t>
            </a:r>
            <a:r>
              <a:rPr b="1" lang="en" sz="2400">
                <a:solidFill>
                  <a:schemeClr val="dk1"/>
                </a:solidFill>
              </a:rPr>
              <a:t>k,</a:t>
            </a:r>
            <a:r>
              <a:rPr lang="en" sz="2400"/>
              <a:t> if </a:t>
            </a:r>
            <a:r>
              <a:rPr b="1" lang="en" sz="2400"/>
              <a:t>k + 1 or more</a:t>
            </a:r>
            <a:r>
              <a:rPr lang="en" sz="2400"/>
              <a:t> objects are placed into </a:t>
            </a:r>
            <a:r>
              <a:rPr b="1" lang="en" sz="2400"/>
              <a:t>k</a:t>
            </a:r>
            <a:r>
              <a:rPr lang="en" sz="2400"/>
              <a:t> boxes, then there is at least </a:t>
            </a:r>
            <a:r>
              <a:rPr b="1" lang="en" sz="2400"/>
              <a:t>one</a:t>
            </a:r>
            <a:r>
              <a:rPr lang="en" sz="2400"/>
              <a:t> box containing </a:t>
            </a:r>
            <a:r>
              <a:rPr b="1" lang="en" sz="2400"/>
              <a:t>two or more</a:t>
            </a:r>
            <a:r>
              <a:rPr lang="en" sz="2400"/>
              <a:t> objects.</a:t>
            </a:r>
            <a:endParaRPr sz="2400"/>
          </a:p>
        </p:txBody>
      </p:sp>
      <p:sp>
        <p:nvSpPr>
          <p:cNvPr id="363" name="Google Shape;363;p6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Theorem</a:t>
            </a:r>
            <a:r>
              <a:rPr lang="en" sz="2400">
                <a:solidFill>
                  <a:schemeClr val="dk1"/>
                </a:solidFill>
              </a:rPr>
              <a:t>: </a:t>
            </a:r>
            <a:r>
              <a:rPr b="1" lang="en" sz="2400"/>
              <a:t>The Pigeonhole Principle</a:t>
            </a:r>
            <a:endParaRPr b="1" sz="2400"/>
          </a:p>
          <a:p>
            <a:pPr indent="0" lvl="0" marL="0" rtl="0" algn="l">
              <a:spcBef>
                <a:spcPts val="0"/>
              </a:spcBef>
              <a:spcAft>
                <a:spcPts val="0"/>
              </a:spcAft>
              <a:buNone/>
            </a:pPr>
            <a:r>
              <a:rPr lang="en" sz="2400"/>
              <a:t>If </a:t>
            </a:r>
            <a:r>
              <a:rPr b="1" lang="en" sz="2400">
                <a:solidFill>
                  <a:schemeClr val="dk1"/>
                </a:solidFill>
              </a:rPr>
              <a:t>k</a:t>
            </a:r>
            <a:r>
              <a:rPr lang="en" sz="2400">
                <a:solidFill>
                  <a:schemeClr val="dk1"/>
                </a:solidFill>
              </a:rPr>
              <a:t> is a positive integer and </a:t>
            </a:r>
            <a:r>
              <a:rPr b="1" lang="en" sz="2400">
                <a:solidFill>
                  <a:schemeClr val="dk1"/>
                </a:solidFill>
              </a:rPr>
              <a:t>k + 1 or more</a:t>
            </a:r>
            <a:r>
              <a:rPr lang="en" sz="2400">
                <a:solidFill>
                  <a:schemeClr val="dk1"/>
                </a:solidFill>
              </a:rPr>
              <a:t> objects are placed into </a:t>
            </a:r>
            <a:r>
              <a:rPr b="1" lang="en" sz="2400">
                <a:solidFill>
                  <a:schemeClr val="dk1"/>
                </a:solidFill>
              </a:rPr>
              <a:t>k</a:t>
            </a:r>
            <a:r>
              <a:rPr lang="en" sz="2400">
                <a:solidFill>
                  <a:schemeClr val="dk1"/>
                </a:solidFill>
              </a:rPr>
              <a:t> boxes, then there is at least </a:t>
            </a:r>
            <a:r>
              <a:rPr b="1" lang="en" sz="2400">
                <a:solidFill>
                  <a:schemeClr val="dk1"/>
                </a:solidFill>
              </a:rPr>
              <a:t>one</a:t>
            </a:r>
            <a:r>
              <a:rPr lang="en" sz="2400">
                <a:solidFill>
                  <a:schemeClr val="dk1"/>
                </a:solidFill>
              </a:rPr>
              <a:t> box containing </a:t>
            </a:r>
            <a:r>
              <a:rPr b="1" lang="en" sz="2400">
                <a:solidFill>
                  <a:schemeClr val="dk1"/>
                </a:solidFill>
              </a:rPr>
              <a:t>two or more</a:t>
            </a:r>
            <a:r>
              <a:rPr lang="en" sz="2400">
                <a:solidFill>
                  <a:schemeClr val="dk1"/>
                </a:solidFill>
              </a:rPr>
              <a:t> objects.</a:t>
            </a:r>
            <a:endParaRPr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Proof</a:t>
            </a:r>
            <a:r>
              <a:rPr lang="en" sz="2400"/>
              <a:t>: by contraposition.</a:t>
            </a:r>
            <a:endParaRPr sz="2400"/>
          </a:p>
          <a:p>
            <a:pPr indent="0" lvl="0" marL="0" rtl="0" algn="l">
              <a:spcBef>
                <a:spcPts val="0"/>
              </a:spcBef>
              <a:spcAft>
                <a:spcPts val="0"/>
              </a:spcAft>
              <a:buNone/>
            </a:pPr>
            <a:r>
              <a:rPr lang="en" sz="2400"/>
              <a:t>If </a:t>
            </a:r>
            <a:r>
              <a:rPr b="1" lang="en" sz="2400"/>
              <a:t>none</a:t>
            </a:r>
            <a:r>
              <a:rPr lang="en" sz="2400"/>
              <a:t> of the </a:t>
            </a:r>
            <a:r>
              <a:rPr b="1" lang="en" sz="2400"/>
              <a:t>k</a:t>
            </a:r>
            <a:r>
              <a:rPr lang="en" sz="2400"/>
              <a:t> boxes contains more than </a:t>
            </a:r>
            <a:r>
              <a:rPr b="1" lang="en" sz="2400"/>
              <a:t>one</a:t>
            </a:r>
            <a:r>
              <a:rPr lang="en" sz="2400"/>
              <a:t> object, then total number of objects cannot be more than </a:t>
            </a:r>
            <a:r>
              <a:rPr b="1" lang="en" sz="2400"/>
              <a:t>k</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Corollary</a:t>
            </a:r>
            <a:r>
              <a:rPr lang="en" sz="2400">
                <a:solidFill>
                  <a:schemeClr val="dk1"/>
                </a:solidFill>
              </a:rPr>
              <a:t>: A function </a:t>
            </a:r>
            <a:r>
              <a:rPr b="1" lang="en" sz="2400">
                <a:solidFill>
                  <a:schemeClr val="dk1"/>
                </a:solidFill>
              </a:rPr>
              <a:t>f</a:t>
            </a:r>
            <a:r>
              <a:rPr lang="en" sz="2400">
                <a:solidFill>
                  <a:schemeClr val="dk1"/>
                </a:solidFill>
              </a:rPr>
              <a:t> from a set with </a:t>
            </a:r>
            <a:r>
              <a:rPr b="1" lang="en" sz="2400">
                <a:solidFill>
                  <a:schemeClr val="dk1"/>
                </a:solidFill>
              </a:rPr>
              <a:t>k+1</a:t>
            </a:r>
            <a:r>
              <a:rPr lang="en" sz="2400">
                <a:solidFill>
                  <a:schemeClr val="dk1"/>
                </a:solidFill>
              </a:rPr>
              <a:t> or more elements to a set with </a:t>
            </a:r>
            <a:r>
              <a:rPr b="1" lang="en" sz="2400">
                <a:solidFill>
                  <a:schemeClr val="dk1"/>
                </a:solidFill>
              </a:rPr>
              <a:t>k</a:t>
            </a:r>
            <a:r>
              <a:rPr lang="en" sz="2400">
                <a:solidFill>
                  <a:schemeClr val="dk1"/>
                </a:solidFill>
              </a:rPr>
              <a:t> elements cannot be </a:t>
            </a:r>
            <a:r>
              <a:rPr b="1" lang="en" sz="2400">
                <a:solidFill>
                  <a:schemeClr val="dk1"/>
                </a:solidFill>
              </a:rPr>
              <a:t>one-to-one</a:t>
            </a:r>
            <a:r>
              <a:rPr lang="en" sz="2400">
                <a:solidFill>
                  <a:schemeClr val="dk1"/>
                </a:solidFill>
              </a:rPr>
              <a:t>.</a:t>
            </a:r>
            <a:endParaRPr sz="2400"/>
          </a:p>
        </p:txBody>
      </p:sp>
      <p:sp>
        <p:nvSpPr>
          <p:cNvPr id="369" name="Google Shape;369;p6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Examples of the pigeonhole principle:</a:t>
            </a:r>
            <a:endParaRPr sz="2400"/>
          </a:p>
          <a:p>
            <a:pPr indent="-381000" lvl="0" marL="457200" rtl="0" algn="l">
              <a:lnSpc>
                <a:spcPct val="115000"/>
              </a:lnSpc>
              <a:spcBef>
                <a:spcPts val="1000"/>
              </a:spcBef>
              <a:spcAft>
                <a:spcPts val="0"/>
              </a:spcAft>
              <a:buClr>
                <a:schemeClr val="dk1"/>
              </a:buClr>
              <a:buSzPts val="2400"/>
              <a:buChar char="●"/>
            </a:pPr>
            <a:r>
              <a:rPr lang="en" sz="2400">
                <a:solidFill>
                  <a:schemeClr val="dk1"/>
                </a:solidFill>
              </a:rPr>
              <a:t>Among a group of 480 students, there must be at least two with the same birthday.</a:t>
            </a:r>
            <a:endParaRPr sz="2400">
              <a:solidFill>
                <a:schemeClr val="dk1"/>
              </a:solidFill>
            </a:endParaRPr>
          </a:p>
          <a:p>
            <a:pPr indent="-381000" lvl="0" marL="457200" rtl="0" algn="l">
              <a:lnSpc>
                <a:spcPct val="115000"/>
              </a:lnSpc>
              <a:spcBef>
                <a:spcPts val="1000"/>
              </a:spcBef>
              <a:spcAft>
                <a:spcPts val="0"/>
              </a:spcAft>
              <a:buSzPts val="2400"/>
              <a:buChar char="●"/>
            </a:pPr>
            <a:r>
              <a:rPr lang="en" sz="2400"/>
              <a:t>Among a group of 367 people, there must be at least two with the same birthday.</a:t>
            </a:r>
            <a:endParaRPr sz="2400"/>
          </a:p>
          <a:p>
            <a:pPr indent="-381000" lvl="0" marL="457200" rtl="0" algn="l">
              <a:lnSpc>
                <a:spcPct val="115000"/>
              </a:lnSpc>
              <a:spcBef>
                <a:spcPts val="1000"/>
              </a:spcBef>
              <a:spcAft>
                <a:spcPts val="0"/>
              </a:spcAft>
              <a:buSzPts val="2400"/>
              <a:buChar char="●"/>
            </a:pPr>
            <a:r>
              <a:rPr lang="en" sz="2400"/>
              <a:t>In a random collection of 27 letters, there must be at least two similar letters.</a:t>
            </a:r>
            <a:endParaRPr sz="2400"/>
          </a:p>
          <a:p>
            <a:pPr indent="-381000" lvl="0" marL="457200" rtl="0" algn="l">
              <a:lnSpc>
                <a:spcPct val="115000"/>
              </a:lnSpc>
              <a:spcBef>
                <a:spcPts val="1000"/>
              </a:spcBef>
              <a:spcAft>
                <a:spcPts val="0"/>
              </a:spcAft>
              <a:buSzPts val="2400"/>
              <a:buChar char="●"/>
            </a:pPr>
            <a:r>
              <a:rPr lang="en" sz="2400"/>
              <a:t>How many students must be there in a classroom to guarantee that at least two students receive the same score in the test, if the test is graded on a scale from 0 to 40 marks (rounded off to whole numbers)?</a:t>
            </a:r>
            <a:endParaRPr sz="2400"/>
          </a:p>
          <a:p>
            <a:pPr indent="-381000" lvl="1" marL="914400" rtl="0" algn="l">
              <a:lnSpc>
                <a:spcPct val="115000"/>
              </a:lnSpc>
              <a:spcBef>
                <a:spcPts val="1000"/>
              </a:spcBef>
              <a:spcAft>
                <a:spcPts val="0"/>
              </a:spcAft>
              <a:buSzPts val="2400"/>
              <a:buChar char="○"/>
            </a:pPr>
            <a:r>
              <a:rPr lang="en" sz="2400"/>
              <a:t>Soln:</a:t>
            </a:r>
            <a:r>
              <a:rPr lang="en" sz="2400"/>
              <a:t> 42</a:t>
            </a:r>
            <a:endParaRPr sz="2400"/>
          </a:p>
          <a:p>
            <a:pPr indent="0" lvl="0" marL="0" rtl="0" algn="l">
              <a:lnSpc>
                <a:spcPct val="115000"/>
              </a:lnSpc>
              <a:spcBef>
                <a:spcPts val="1000"/>
              </a:spcBef>
              <a:spcAft>
                <a:spcPts val="1000"/>
              </a:spcAft>
              <a:buNone/>
            </a:pPr>
            <a:r>
              <a:t/>
            </a:r>
            <a:endParaRPr sz="2400"/>
          </a:p>
        </p:txBody>
      </p:sp>
      <p:sp>
        <p:nvSpPr>
          <p:cNvPr id="375" name="Google Shape;375;p6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Show that for every positive integer </a:t>
            </a:r>
            <a:r>
              <a:rPr b="1" lang="en" sz="2400"/>
              <a:t>n</a:t>
            </a:r>
            <a:r>
              <a:rPr lang="en" sz="2400"/>
              <a:t>, there is a multiple of </a:t>
            </a:r>
            <a:r>
              <a:rPr b="1" lang="en" sz="2400"/>
              <a:t>n</a:t>
            </a:r>
            <a:r>
              <a:rPr lang="en" sz="2400"/>
              <a:t> that has only </a:t>
            </a:r>
            <a:r>
              <a:rPr b="1" lang="en" sz="2400"/>
              <a:t>0</a:t>
            </a:r>
            <a:r>
              <a:rPr lang="en" sz="2400"/>
              <a:t>s and </a:t>
            </a:r>
            <a:r>
              <a:rPr b="1" lang="en" sz="2400"/>
              <a:t>1</a:t>
            </a:r>
            <a:r>
              <a:rPr lang="en" sz="2400"/>
              <a:t>s in its decimal expansion.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a:t>
            </a:r>
            <a:endParaRPr sz="2400"/>
          </a:p>
          <a:p>
            <a:pPr indent="0" lvl="0" marL="0" rtl="0" algn="l">
              <a:spcBef>
                <a:spcPts val="0"/>
              </a:spcBef>
              <a:spcAft>
                <a:spcPts val="0"/>
              </a:spcAft>
              <a:buNone/>
            </a:pPr>
            <a:r>
              <a:rPr lang="en" sz="2400"/>
              <a:t>Consider </a:t>
            </a:r>
            <a:r>
              <a:rPr b="1" lang="en" sz="2400"/>
              <a:t>n + 1</a:t>
            </a:r>
            <a:r>
              <a:rPr lang="en" sz="2400"/>
              <a:t> integers 1, 11, 111, …, 11...1 (the last one has </a:t>
            </a:r>
            <a:r>
              <a:rPr b="1" lang="en" sz="2400">
                <a:solidFill>
                  <a:schemeClr val="dk1"/>
                </a:solidFill>
              </a:rPr>
              <a:t>n + 1</a:t>
            </a:r>
            <a:r>
              <a:rPr lang="en" sz="2400">
                <a:solidFill>
                  <a:schemeClr val="dk1"/>
                </a:solidFill>
              </a:rPr>
              <a:t> </a:t>
            </a:r>
            <a:r>
              <a:rPr lang="en" sz="2400"/>
              <a:t>digits)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According to the Pigeonhole principle, at least two of them has the same remainder when divided by </a:t>
            </a:r>
            <a:r>
              <a:rPr b="1" lang="en" sz="2400"/>
              <a:t>n</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Difference of the two numbers with the same remainders is a multiple of </a:t>
            </a:r>
            <a:r>
              <a:rPr b="1" lang="en" sz="2400"/>
              <a:t>n</a:t>
            </a:r>
            <a:r>
              <a:rPr lang="en" sz="2400"/>
              <a:t> and has only </a:t>
            </a:r>
            <a:r>
              <a:rPr b="1" lang="en" sz="2400"/>
              <a:t>0</a:t>
            </a:r>
            <a:r>
              <a:rPr lang="en" sz="2400"/>
              <a:t>s and </a:t>
            </a:r>
            <a:r>
              <a:rPr b="1" lang="en" sz="2400"/>
              <a:t>1</a:t>
            </a:r>
            <a:r>
              <a:rPr lang="en" sz="2400"/>
              <a:t>s.</a:t>
            </a:r>
            <a:endParaRPr sz="2400"/>
          </a:p>
        </p:txBody>
      </p:sp>
      <p:sp>
        <p:nvSpPr>
          <p:cNvPr id="381" name="Google Shape;381;p6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Suppose 21 pigeons flies into a set of 10 pigeonholes to roost. Then at least one of the 10 pigeonholes must have at least 3 pigeons in it.</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Eg:</a:t>
            </a:r>
            <a:r>
              <a:rPr lang="en" sz="2400"/>
              <a:t> I take 16 hours of lectures in a week of 5 days. On at least on one of the days, I have to take at least 4 hours of lectures.</a:t>
            </a:r>
            <a:endParaRPr sz="2400"/>
          </a:p>
        </p:txBody>
      </p:sp>
      <p:sp>
        <p:nvSpPr>
          <p:cNvPr id="387" name="Google Shape;387;p6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nvSpPr>
        <p:spPr>
          <a:xfrm>
            <a:off x="0" y="0"/>
            <a:ext cx="8998500" cy="6333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sz="2400">
                <a:solidFill>
                  <a:schemeClr val="dk1"/>
                </a:solidFill>
              </a:rPr>
              <a:t>Suppose, you are asked to choose a course from Elective-1 pool and one from Elective-2 pool. There are 5 courses offered in Elective-1 pool and 4 courses in Elective-2 pool. How many different ways are there for you to choose a pair of Elective-1 and Elective-2 ?</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lang="en" sz="2400">
                <a:solidFill>
                  <a:schemeClr val="dk1"/>
                </a:solidFill>
              </a:rPr>
              <a:t>Suppose, department of CSE is offering 5 courses in Elective-1 pool and department of ECE is offering 4 courses in Elective-1 pool. A student is asked to choose one course from Elective-1 pool irrespective of the department. How many different ways are there for you to choose a course in Elective-1 ?</a:t>
            </a:r>
            <a:endParaRPr sz="2400">
              <a:solidFill>
                <a:schemeClr val="dk1"/>
              </a:solidFill>
            </a:endParaRPr>
          </a:p>
          <a:p>
            <a:pPr indent="-381000" lvl="0" marL="457200" rtl="0" algn="l">
              <a:lnSpc>
                <a:spcPct val="115000"/>
              </a:lnSpc>
              <a:spcBef>
                <a:spcPts val="1000"/>
              </a:spcBef>
              <a:spcAft>
                <a:spcPts val="1000"/>
              </a:spcAft>
              <a:buClr>
                <a:schemeClr val="dk1"/>
              </a:buClr>
              <a:buSzPts val="2400"/>
              <a:buChar char="●"/>
            </a:pPr>
            <a:r>
              <a:rPr lang="en" sz="2400">
                <a:solidFill>
                  <a:schemeClr val="dk1"/>
                </a:solidFill>
              </a:rPr>
              <a:t>CSE offers 5 and 4 courses, ECE offers 4 and 3 courses for E-1 and E-2 pools, respectively. How many different ways are there for you to choose a pair of Elective-1 and Elective-2 ?</a:t>
            </a:r>
            <a:endParaRPr sz="2400">
              <a:solidFill>
                <a:schemeClr val="dk1"/>
              </a:solidFill>
            </a:endParaRPr>
          </a:p>
        </p:txBody>
      </p:sp>
      <p:sp>
        <p:nvSpPr>
          <p:cNvPr id="69" name="Google Shape;69;p1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Suppose 21 pigeons flies into a set of 10 pigeonholes to roost. Then at least one of the 10 pigeonholes must have at least 3 pigeons in it.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The Generalized Pigeonhole Principle:</a:t>
            </a:r>
            <a:endParaRPr b="1" sz="2400"/>
          </a:p>
          <a:p>
            <a:pPr indent="0" lvl="0" marL="0" rtl="0" algn="l">
              <a:spcBef>
                <a:spcPts val="0"/>
              </a:spcBef>
              <a:spcAft>
                <a:spcPts val="0"/>
              </a:spcAft>
              <a:buNone/>
            </a:pPr>
            <a:r>
              <a:rPr lang="en" sz="2400"/>
              <a:t>If </a:t>
            </a:r>
            <a:r>
              <a:rPr b="1" lang="en" sz="2400"/>
              <a:t>N</a:t>
            </a:r>
            <a:r>
              <a:rPr lang="en" sz="2400"/>
              <a:t> objects are placed into </a:t>
            </a:r>
            <a:r>
              <a:rPr b="1" lang="en" sz="2400"/>
              <a:t>k</a:t>
            </a:r>
            <a:r>
              <a:rPr lang="en" sz="2400"/>
              <a:t> boxes, then there is at least one box containing at least </a:t>
            </a:r>
            <a:r>
              <a:rPr b="1" lang="en" sz="2400"/>
              <a:t>⌈N/k</a:t>
            </a:r>
            <a:r>
              <a:rPr b="1" lang="en" sz="2400">
                <a:solidFill>
                  <a:schemeClr val="dk1"/>
                </a:solidFill>
              </a:rPr>
              <a:t>⌉</a:t>
            </a:r>
            <a:r>
              <a:rPr lang="en" sz="2400"/>
              <a:t> objects.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Eg: Among 60 students in a classroom, there are at least </a:t>
            </a:r>
            <a:r>
              <a:rPr b="1" lang="en" sz="2400">
                <a:solidFill>
                  <a:schemeClr val="dk1"/>
                </a:solidFill>
              </a:rPr>
              <a:t>⌈60/7⌉ = 9</a:t>
            </a:r>
            <a:r>
              <a:rPr lang="en" sz="2400">
                <a:solidFill>
                  <a:schemeClr val="dk1"/>
                </a:solidFill>
              </a:rPr>
              <a:t> who are born on the same day of the week.</a:t>
            </a:r>
            <a:endParaRPr sz="2400"/>
          </a:p>
        </p:txBody>
      </p:sp>
      <p:sp>
        <p:nvSpPr>
          <p:cNvPr id="393" name="Google Shape;393;p6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pic>
        <p:nvPicPr>
          <p:cNvPr id="398" name="Google Shape;398;p68"/>
          <p:cNvPicPr preferRelativeResize="0"/>
          <p:nvPr/>
        </p:nvPicPr>
        <p:blipFill>
          <a:blip r:embed="rId3">
            <a:alphaModFix/>
          </a:blip>
          <a:stretch>
            <a:fillRect/>
          </a:stretch>
        </p:blipFill>
        <p:spPr>
          <a:xfrm>
            <a:off x="201975" y="330075"/>
            <a:ext cx="8740050" cy="5815049"/>
          </a:xfrm>
          <a:prstGeom prst="rect">
            <a:avLst/>
          </a:prstGeom>
          <a:noFill/>
          <a:ln>
            <a:noFill/>
          </a:ln>
        </p:spPr>
      </p:pic>
      <p:sp>
        <p:nvSpPr>
          <p:cNvPr id="399" name="Google Shape;399;p6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9"/>
          <p:cNvSpPr txBox="1"/>
          <p:nvPr/>
        </p:nvSpPr>
        <p:spPr>
          <a:xfrm>
            <a:off x="270900" y="270900"/>
            <a:ext cx="8753700" cy="61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Eg</a:t>
            </a:r>
            <a:r>
              <a:rPr b="1" lang="en" sz="2400">
                <a:solidFill>
                  <a:schemeClr val="dk1"/>
                </a:solidFill>
              </a:rPr>
              <a:t>:</a:t>
            </a:r>
            <a:r>
              <a:rPr lang="en" sz="2400">
                <a:solidFill>
                  <a:schemeClr val="dk1"/>
                </a:solidFill>
              </a:rPr>
              <a:t> What is the minimum number of cards that must be drawn from a standard deck of 52 cards to guarantee that at least three cards of the same </a:t>
            </a:r>
            <a:r>
              <a:rPr b="1" lang="en" sz="2400">
                <a:solidFill>
                  <a:schemeClr val="dk1"/>
                </a:solidFill>
              </a:rPr>
              <a:t>suit</a:t>
            </a:r>
            <a:r>
              <a:rPr lang="en" sz="2400">
                <a:solidFill>
                  <a:schemeClr val="dk1"/>
                </a:solidFill>
              </a:rPr>
              <a:t> are chosen?</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Soln:</a:t>
            </a:r>
            <a:r>
              <a:rPr lang="en" sz="2400">
                <a:solidFill>
                  <a:schemeClr val="dk1"/>
                </a:solidFill>
              </a:rPr>
              <a:t> …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Eg:</a:t>
            </a:r>
            <a:r>
              <a:rPr lang="en" sz="2400">
                <a:solidFill>
                  <a:schemeClr val="dk1"/>
                </a:solidFill>
              </a:rPr>
              <a:t> </a:t>
            </a:r>
            <a:r>
              <a:rPr lang="en" sz="2400">
                <a:solidFill>
                  <a:schemeClr val="dk1"/>
                </a:solidFill>
              </a:rPr>
              <a:t>What is the minimum number of cards that </a:t>
            </a:r>
            <a:r>
              <a:rPr lang="en" sz="2400">
                <a:solidFill>
                  <a:schemeClr val="dk1"/>
                </a:solidFill>
              </a:rPr>
              <a:t>must be selected to guarantee that at least three hearts are selected?</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Soln:</a:t>
            </a:r>
            <a:r>
              <a:rPr lang="en" sz="2400">
                <a:solidFill>
                  <a:schemeClr val="dk1"/>
                </a:solidFill>
              </a:rPr>
              <a:t> … </a:t>
            </a:r>
            <a:endParaRPr sz="2400">
              <a:solidFill>
                <a:schemeClr val="dk1"/>
              </a:solidFill>
            </a:endParaRPr>
          </a:p>
        </p:txBody>
      </p:sp>
      <p:sp>
        <p:nvSpPr>
          <p:cNvPr id="405" name="Google Shape;405;p6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6" name="Google Shape;406;p69"/>
          <p:cNvPicPr preferRelativeResize="0"/>
          <p:nvPr/>
        </p:nvPicPr>
        <p:blipFill>
          <a:blip r:embed="rId3">
            <a:alphaModFix/>
          </a:blip>
          <a:stretch>
            <a:fillRect/>
          </a:stretch>
        </p:blipFill>
        <p:spPr>
          <a:xfrm>
            <a:off x="5547750" y="1599250"/>
            <a:ext cx="3596252" cy="23982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7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Eg:</a:t>
            </a:r>
            <a:r>
              <a:rPr lang="en" sz="2400">
                <a:solidFill>
                  <a:schemeClr val="dk1"/>
                </a:solidFill>
              </a:rPr>
              <a:t> What is the minimum number of cards that must be drawn from a standard deck of 52 cards to guarantee that at least three cards of the same suit are chosen?</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Soln:</a:t>
            </a:r>
            <a:r>
              <a:rPr lang="en" sz="2400">
                <a:solidFill>
                  <a:schemeClr val="dk1"/>
                </a:solidFill>
              </a:rPr>
              <a:t> Lowest nonnegative int </a:t>
            </a:r>
            <a:r>
              <a:rPr b="1" lang="en" sz="2400">
                <a:solidFill>
                  <a:schemeClr val="dk1"/>
                </a:solidFill>
              </a:rPr>
              <a:t>x</a:t>
            </a:r>
            <a:r>
              <a:rPr lang="en" sz="2400">
                <a:solidFill>
                  <a:schemeClr val="dk1"/>
                </a:solidFill>
              </a:rPr>
              <a:t> for which ceil(</a:t>
            </a:r>
            <a:r>
              <a:rPr b="1" lang="en" sz="2400">
                <a:solidFill>
                  <a:schemeClr val="dk1"/>
                </a:solidFill>
              </a:rPr>
              <a:t>x</a:t>
            </a:r>
            <a:r>
              <a:rPr lang="en" sz="2400">
                <a:solidFill>
                  <a:schemeClr val="dk1"/>
                </a:solidFill>
              </a:rPr>
              <a:t>/4) = 3.</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x = 9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Eg:</a:t>
            </a:r>
            <a:r>
              <a:rPr lang="en" sz="2400">
                <a:solidFill>
                  <a:schemeClr val="dk1"/>
                </a:solidFill>
              </a:rPr>
              <a:t> What is the minimum number of cards that must be selected to guarantee that at least three hearts are selected?</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Soln:</a:t>
            </a:r>
            <a:r>
              <a:rPr lang="en" sz="2400">
                <a:solidFill>
                  <a:schemeClr val="dk1"/>
                </a:solidFill>
              </a:rPr>
              <a:t> 39 + 3</a:t>
            </a:r>
            <a:endParaRPr sz="2400">
              <a:solidFill>
                <a:schemeClr val="dk1"/>
              </a:solidFill>
            </a:endParaRPr>
          </a:p>
        </p:txBody>
      </p:sp>
      <p:sp>
        <p:nvSpPr>
          <p:cNvPr id="412" name="Google Shape;412;p7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7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Harder problems (pigeonhole principle):</a:t>
            </a:r>
            <a:endParaRPr b="1" sz="2400"/>
          </a:p>
          <a:p>
            <a:pPr indent="0" lvl="0" marL="0" rtl="0" algn="l">
              <a:lnSpc>
                <a:spcPct val="115000"/>
              </a:lnSpc>
              <a:spcBef>
                <a:spcPts val="0"/>
              </a:spcBef>
              <a:spcAft>
                <a:spcPts val="0"/>
              </a:spcAft>
              <a:buNone/>
            </a:pPr>
            <a:r>
              <a:rPr b="1" lang="en" sz="2400"/>
              <a:t>Eg [OPTIONAL]</a:t>
            </a:r>
            <a:r>
              <a:rPr b="1" lang="en" sz="2400"/>
              <a:t>:</a:t>
            </a:r>
            <a:r>
              <a:rPr lang="en" sz="2400"/>
              <a:t> During a month with 30 days, a baseball team plays at least one game a day, but no more than 45 games (in the month). Show that there must be a period of some number of consecutive days during which the team must play exactly 14 games.</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Eg: 1,1,2,1,3,2,1,1,1,4,5,1,1,1,1,1,2,1,1,1,1,1,2,3,1,1,1,2,1,1</a:t>
            </a:r>
            <a:endParaRPr sz="2400"/>
          </a:p>
        </p:txBody>
      </p:sp>
      <p:sp>
        <p:nvSpPr>
          <p:cNvPr id="418" name="Google Shape;418;p7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7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rPr>
              <a:t>Eg: 1,1,2,1,3,2,1,1,1,4,5,1,1,1,1,1,2,1,1,1,1,1,2,3,1,1,1,2,1,1</a:t>
            </a:r>
            <a:endParaRPr sz="2400">
              <a:solidFill>
                <a:schemeClr val="dk1"/>
              </a:solidFill>
            </a:endParaRPr>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a</a:t>
            </a:r>
            <a:r>
              <a:rPr baseline="-25000" lang="en" sz="2400"/>
              <a:t>j</a:t>
            </a:r>
            <a:r>
              <a:rPr lang="en" sz="2400"/>
              <a:t> be the number of games played till j</a:t>
            </a:r>
            <a:r>
              <a:rPr baseline="30000" lang="en" sz="2400"/>
              <a:t>th</a:t>
            </a:r>
            <a:r>
              <a:rPr lang="en" sz="2400"/>
              <a:t> day.</a:t>
            </a:r>
            <a:endParaRPr sz="2400"/>
          </a:p>
          <a:p>
            <a:pPr indent="0" lvl="0" marL="0" rtl="0" algn="l">
              <a:lnSpc>
                <a:spcPct val="115000"/>
              </a:lnSpc>
              <a:spcBef>
                <a:spcPts val="0"/>
              </a:spcBef>
              <a:spcAft>
                <a:spcPts val="0"/>
              </a:spcAft>
              <a:buNone/>
            </a:pPr>
            <a:r>
              <a:rPr lang="en" sz="2400"/>
              <a:t>a</a:t>
            </a:r>
            <a:r>
              <a:rPr baseline="-25000" lang="en" sz="2400"/>
              <a:t>1</a:t>
            </a:r>
            <a:r>
              <a:rPr lang="en" sz="2400"/>
              <a:t>, a</a:t>
            </a:r>
            <a:r>
              <a:rPr baseline="-25000" lang="en" sz="2400"/>
              <a:t>2</a:t>
            </a:r>
            <a:r>
              <a:rPr lang="en" sz="2400"/>
              <a:t>, …, a</a:t>
            </a:r>
            <a:r>
              <a:rPr baseline="-25000" lang="en" sz="2400"/>
              <a:t>30</a:t>
            </a:r>
            <a:r>
              <a:rPr lang="en" sz="2400"/>
              <a:t>.</a:t>
            </a:r>
            <a:endParaRPr sz="2400"/>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Eg: 1,2,4,5,8,10,11,12,13,17,22,23, …, 41,43,44,45</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This is a strictly increasing sequence of distinct integers in the range [1,45].</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a</a:t>
            </a:r>
            <a:r>
              <a:rPr b="1" baseline="-25000" lang="en" sz="2400">
                <a:solidFill>
                  <a:schemeClr val="dk1"/>
                </a:solidFill>
              </a:rPr>
              <a:t>1</a:t>
            </a:r>
            <a:r>
              <a:rPr b="1" lang="en" sz="2400">
                <a:solidFill>
                  <a:schemeClr val="dk1"/>
                </a:solidFill>
              </a:rPr>
              <a:t>+14, a</a:t>
            </a:r>
            <a:r>
              <a:rPr b="1" baseline="-25000" lang="en" sz="2400">
                <a:solidFill>
                  <a:schemeClr val="dk1"/>
                </a:solidFill>
              </a:rPr>
              <a:t>2</a:t>
            </a:r>
            <a:r>
              <a:rPr b="1" lang="en" sz="2400">
                <a:solidFill>
                  <a:schemeClr val="dk1"/>
                </a:solidFill>
              </a:rPr>
              <a:t>+14, …, a</a:t>
            </a:r>
            <a:r>
              <a:rPr b="1" baseline="-25000" lang="en" sz="2400">
                <a:solidFill>
                  <a:schemeClr val="dk1"/>
                </a:solidFill>
              </a:rPr>
              <a:t>30</a:t>
            </a:r>
            <a:r>
              <a:rPr b="1" lang="en" sz="2400">
                <a:solidFill>
                  <a:schemeClr val="dk1"/>
                </a:solidFill>
              </a:rPr>
              <a:t>+14</a:t>
            </a:r>
            <a:r>
              <a:rPr lang="en" sz="2400">
                <a:solidFill>
                  <a:schemeClr val="dk1"/>
                </a:solidFill>
              </a:rPr>
              <a:t> is a strictly increasing sequence of distinct integers in the range [15,59]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Eg: 15,16,18,19,22, …, 55,57,58,59</a:t>
            </a:r>
            <a:endParaRPr sz="2400"/>
          </a:p>
        </p:txBody>
      </p:sp>
      <p:sp>
        <p:nvSpPr>
          <p:cNvPr id="424" name="Google Shape;424;p7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7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a</a:t>
            </a:r>
            <a:r>
              <a:rPr b="1" baseline="-25000" lang="en" sz="2400"/>
              <a:t>1</a:t>
            </a:r>
            <a:r>
              <a:rPr b="1" lang="en" sz="2400"/>
              <a:t>, a</a:t>
            </a:r>
            <a:r>
              <a:rPr b="1" baseline="-25000" lang="en" sz="2400"/>
              <a:t>2</a:t>
            </a:r>
            <a:r>
              <a:rPr b="1" lang="en" sz="2400"/>
              <a:t>, …, a</a:t>
            </a:r>
            <a:r>
              <a:rPr b="1" baseline="-25000" lang="en" sz="2400"/>
              <a:t>30</a:t>
            </a:r>
            <a:r>
              <a:rPr b="1" lang="en" sz="2400"/>
              <a:t> </a:t>
            </a:r>
            <a:r>
              <a:rPr lang="en" sz="2400">
                <a:solidFill>
                  <a:schemeClr val="dk1"/>
                </a:solidFill>
              </a:rPr>
              <a:t>is a strictly increasing sequence of distinct integers in the range [1,45].</a:t>
            </a:r>
            <a:endParaRPr sz="2400">
              <a:solidFill>
                <a:schemeClr val="dk1"/>
              </a:solidFill>
            </a:endParaRPr>
          </a:p>
          <a:p>
            <a:pPr indent="0" lvl="0" marL="0" rtl="0" algn="l">
              <a:lnSpc>
                <a:spcPct val="115000"/>
              </a:lnSpc>
              <a:spcBef>
                <a:spcPts val="0"/>
              </a:spcBef>
              <a:spcAft>
                <a:spcPts val="0"/>
              </a:spcAft>
              <a:buNone/>
            </a:pPr>
            <a:r>
              <a:rPr b="1" lang="en" sz="2400">
                <a:solidFill>
                  <a:schemeClr val="dk1"/>
                </a:solidFill>
              </a:rPr>
              <a:t>a</a:t>
            </a:r>
            <a:r>
              <a:rPr b="1" baseline="-25000" lang="en" sz="2400">
                <a:solidFill>
                  <a:schemeClr val="dk1"/>
                </a:solidFill>
              </a:rPr>
              <a:t>1</a:t>
            </a:r>
            <a:r>
              <a:rPr b="1" lang="en" sz="2400">
                <a:solidFill>
                  <a:schemeClr val="dk1"/>
                </a:solidFill>
              </a:rPr>
              <a:t>+14, a</a:t>
            </a:r>
            <a:r>
              <a:rPr b="1" baseline="-25000" lang="en" sz="2400">
                <a:solidFill>
                  <a:schemeClr val="dk1"/>
                </a:solidFill>
              </a:rPr>
              <a:t>2</a:t>
            </a:r>
            <a:r>
              <a:rPr b="1" lang="en" sz="2400">
                <a:solidFill>
                  <a:schemeClr val="dk1"/>
                </a:solidFill>
              </a:rPr>
              <a:t>+14, …, a</a:t>
            </a:r>
            <a:r>
              <a:rPr b="1" baseline="-25000" lang="en" sz="2400">
                <a:solidFill>
                  <a:schemeClr val="dk1"/>
                </a:solidFill>
              </a:rPr>
              <a:t>30</a:t>
            </a:r>
            <a:r>
              <a:rPr b="1" lang="en" sz="2400">
                <a:solidFill>
                  <a:schemeClr val="dk1"/>
                </a:solidFill>
              </a:rPr>
              <a:t>+14</a:t>
            </a:r>
            <a:r>
              <a:rPr lang="en" sz="2400">
                <a:solidFill>
                  <a:schemeClr val="dk1"/>
                </a:solidFill>
              </a:rPr>
              <a:t> is a strictly increasing sequence of distinct integers in the range [15,59].</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Put together, 60 integers in the range [1,59]</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By Pigeonhole principle, at least two of these integers are equal.</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 ∃j a</a:t>
            </a:r>
            <a:r>
              <a:rPr baseline="-25000" lang="en" sz="2400">
                <a:solidFill>
                  <a:schemeClr val="dk1"/>
                </a:solidFill>
              </a:rPr>
              <a:t>i</a:t>
            </a:r>
            <a:r>
              <a:rPr lang="en" sz="2400">
                <a:solidFill>
                  <a:schemeClr val="dk1"/>
                </a:solidFill>
              </a:rPr>
              <a:t> = a</a:t>
            </a:r>
            <a:r>
              <a:rPr baseline="-25000" lang="en" sz="2400">
                <a:solidFill>
                  <a:schemeClr val="dk1"/>
                </a:solidFill>
              </a:rPr>
              <a:t>j</a:t>
            </a:r>
            <a:r>
              <a:rPr lang="en" sz="2400">
                <a:solidFill>
                  <a:schemeClr val="dk1"/>
                </a:solidFill>
              </a:rPr>
              <a:t> + 14 and i &gt; j</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latin typeface="Courier New"/>
                <a:ea typeface="Courier New"/>
                <a:cs typeface="Courier New"/>
                <a:sym typeface="Courier New"/>
              </a:rPr>
              <a:t>1 ,1 ,2 ,1 ,3 ,</a:t>
            </a:r>
            <a:r>
              <a:rPr b="1" lang="en" sz="2400">
                <a:solidFill>
                  <a:schemeClr val="dk1"/>
                </a:solidFill>
                <a:latin typeface="Courier New"/>
                <a:ea typeface="Courier New"/>
                <a:cs typeface="Courier New"/>
                <a:sym typeface="Courier New"/>
              </a:rPr>
              <a:t>2 ,1 ,1 ,1 ,4 ,5 </a:t>
            </a:r>
            <a:r>
              <a:rPr lang="en" sz="2400">
                <a:solidFill>
                  <a:schemeClr val="dk1"/>
                </a:solidFill>
                <a:latin typeface="Courier New"/>
                <a:ea typeface="Courier New"/>
                <a:cs typeface="Courier New"/>
                <a:sym typeface="Courier New"/>
              </a:rPr>
              <a: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latin typeface="Courier New"/>
                <a:ea typeface="Courier New"/>
                <a:cs typeface="Courier New"/>
                <a:sym typeface="Courier New"/>
              </a:rPr>
              <a:t>1 ,2 ,4 ,5 ,8 ,10,11,12,13,17,</a:t>
            </a:r>
            <a:r>
              <a:rPr b="1" lang="en" sz="2400">
                <a:solidFill>
                  <a:schemeClr val="dk1"/>
                </a:solidFill>
                <a:latin typeface="Courier New"/>
                <a:ea typeface="Courier New"/>
                <a:cs typeface="Courier New"/>
                <a:sym typeface="Courier New"/>
              </a:rPr>
              <a:t>22</a:t>
            </a:r>
            <a:r>
              <a:rPr lang="en" sz="2400">
                <a:solidFill>
                  <a:schemeClr val="dk1"/>
                </a:solidFill>
                <a:latin typeface="Courier New"/>
                <a:ea typeface="Courier New"/>
                <a:cs typeface="Courier New"/>
                <a:sym typeface="Courier New"/>
              </a:rPr>
              <a:t>,… </a:t>
            </a:r>
            <a:r>
              <a:rPr lang="en" sz="2400">
                <a:solidFill>
                  <a:schemeClr val="dk1"/>
                </a:solidFill>
              </a:rPr>
              <a:t>(a</a:t>
            </a:r>
            <a:r>
              <a:rPr baseline="-25000" lang="en" sz="2400">
                <a:solidFill>
                  <a:schemeClr val="dk1"/>
                </a:solidFill>
              </a:rPr>
              <a:t>1</a:t>
            </a:r>
            <a:r>
              <a:rPr lang="en" sz="2400">
                <a:solidFill>
                  <a:schemeClr val="dk1"/>
                </a:solidFill>
              </a:rPr>
              <a:t>, a</a:t>
            </a:r>
            <a:r>
              <a:rPr baseline="-25000" lang="en" sz="2400">
                <a:solidFill>
                  <a:schemeClr val="dk1"/>
                </a:solidFill>
              </a:rPr>
              <a:t>2</a:t>
            </a:r>
            <a:r>
              <a:rPr lang="en" sz="2400">
                <a:solidFill>
                  <a:schemeClr val="dk1"/>
                </a:solidFill>
              </a:rPr>
              <a:t>, a</a:t>
            </a:r>
            <a:r>
              <a:rPr baseline="-25000" lang="en" sz="2400">
                <a:solidFill>
                  <a:schemeClr val="dk1"/>
                </a:solidFill>
              </a:rPr>
              <a:t>3</a:t>
            </a:r>
            <a:r>
              <a:rPr lang="en" sz="2400">
                <a:solidFill>
                  <a:schemeClr val="dk1"/>
                </a:solidFill>
              </a:rPr>
              <a:t>,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latin typeface="Courier New"/>
                <a:ea typeface="Courier New"/>
                <a:cs typeface="Courier New"/>
                <a:sym typeface="Courier New"/>
              </a:rPr>
              <a:t>15,16,18,19,</a:t>
            </a:r>
            <a:r>
              <a:rPr b="1" lang="en" sz="2400">
                <a:solidFill>
                  <a:schemeClr val="dk1"/>
                </a:solidFill>
                <a:latin typeface="Courier New"/>
                <a:ea typeface="Courier New"/>
                <a:cs typeface="Courier New"/>
                <a:sym typeface="Courier New"/>
              </a:rPr>
              <a:t>22</a:t>
            </a:r>
            <a:r>
              <a:rPr lang="en" sz="2400">
                <a:solidFill>
                  <a:schemeClr val="dk1"/>
                </a:solidFill>
                <a:latin typeface="Courier New"/>
                <a:ea typeface="Courier New"/>
                <a:cs typeface="Courier New"/>
                <a:sym typeface="Courier New"/>
              </a:rPr>
              <a:t>,… </a:t>
            </a:r>
            <a:r>
              <a:rPr lang="en" sz="2400">
                <a:solidFill>
                  <a:schemeClr val="dk1"/>
                </a:solidFill>
              </a:rPr>
              <a:t>(a</a:t>
            </a:r>
            <a:r>
              <a:rPr baseline="-25000" lang="en" sz="2400">
                <a:solidFill>
                  <a:schemeClr val="dk1"/>
                </a:solidFill>
              </a:rPr>
              <a:t>1</a:t>
            </a:r>
            <a:r>
              <a:rPr lang="en" sz="2400">
                <a:solidFill>
                  <a:schemeClr val="dk1"/>
                </a:solidFill>
              </a:rPr>
              <a:t>+14, a</a:t>
            </a:r>
            <a:r>
              <a:rPr baseline="-25000" lang="en" sz="2400">
                <a:solidFill>
                  <a:schemeClr val="dk1"/>
                </a:solidFill>
              </a:rPr>
              <a:t>2</a:t>
            </a:r>
            <a:r>
              <a:rPr lang="en" sz="2400">
                <a:solidFill>
                  <a:schemeClr val="dk1"/>
                </a:solidFill>
              </a:rPr>
              <a:t>+14, a</a:t>
            </a:r>
            <a:r>
              <a:rPr baseline="-25000" lang="en" sz="2400">
                <a:solidFill>
                  <a:schemeClr val="dk1"/>
                </a:solidFill>
              </a:rPr>
              <a:t>3</a:t>
            </a:r>
            <a:r>
              <a:rPr lang="en" sz="2400">
                <a:solidFill>
                  <a:schemeClr val="dk1"/>
                </a:solidFill>
              </a:rPr>
              <a:t>+14, …)</a:t>
            </a:r>
            <a:endParaRPr sz="2400">
              <a:solidFill>
                <a:schemeClr val="dk1"/>
              </a:solidFill>
            </a:endParaRPr>
          </a:p>
        </p:txBody>
      </p:sp>
      <p:sp>
        <p:nvSpPr>
          <p:cNvPr id="430" name="Google Shape;430;p7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7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By Pigeonhole principle, at least two of these integers are equal.</a:t>
            </a:r>
            <a:endParaRPr sz="2400">
              <a:solidFill>
                <a:schemeClr val="dk1"/>
              </a:solidFill>
            </a:endParaRPr>
          </a:p>
          <a:p>
            <a:pPr indent="0" lvl="0" marL="0" rtl="0" algn="l">
              <a:spcBef>
                <a:spcPts val="0"/>
              </a:spcBef>
              <a:spcAft>
                <a:spcPts val="0"/>
              </a:spcAft>
              <a:buNone/>
            </a:pPr>
            <a:r>
              <a:rPr lang="en" sz="2400">
                <a:solidFill>
                  <a:schemeClr val="dk1"/>
                </a:solidFill>
              </a:rPr>
              <a:t>∃i ∃j a</a:t>
            </a:r>
            <a:r>
              <a:rPr baseline="-25000" lang="en" sz="2400">
                <a:solidFill>
                  <a:schemeClr val="dk1"/>
                </a:solidFill>
              </a:rPr>
              <a:t>i</a:t>
            </a:r>
            <a:r>
              <a:rPr lang="en" sz="2400">
                <a:solidFill>
                  <a:schemeClr val="dk1"/>
                </a:solidFill>
              </a:rPr>
              <a:t> = a</a:t>
            </a:r>
            <a:r>
              <a:rPr baseline="-25000" lang="en" sz="2400">
                <a:solidFill>
                  <a:schemeClr val="dk1"/>
                </a:solidFill>
              </a:rPr>
              <a:t>j</a:t>
            </a:r>
            <a:r>
              <a:rPr lang="en" sz="2400">
                <a:solidFill>
                  <a:schemeClr val="dk1"/>
                </a:solidFill>
              </a:rPr>
              <a:t> + 14 and i &gt; j</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       </a:t>
            </a:r>
            <a:r>
              <a:rPr lang="en" sz="2400">
                <a:solidFill>
                  <a:schemeClr val="dk1"/>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1,01,02,01,03,</a:t>
            </a:r>
            <a:r>
              <a:rPr b="1" lang="en" sz="2400">
                <a:solidFill>
                  <a:schemeClr val="dk1"/>
                </a:solidFill>
                <a:latin typeface="Courier New"/>
                <a:ea typeface="Courier New"/>
                <a:cs typeface="Courier New"/>
                <a:sym typeface="Courier New"/>
              </a:rPr>
              <a:t>02,01,01,01,04,05</a:t>
            </a:r>
            <a:r>
              <a:rPr lang="en"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a</a:t>
            </a:r>
            <a:r>
              <a:rPr baseline="-25000" lang="en" sz="2400">
                <a:solidFill>
                  <a:schemeClr val="dk1"/>
                </a:solidFill>
                <a:latin typeface="Courier New"/>
                <a:ea typeface="Courier New"/>
                <a:cs typeface="Courier New"/>
                <a:sym typeface="Courier New"/>
              </a:rPr>
              <a:t>i</a:t>
            </a:r>
            <a:r>
              <a:rPr lang="en" sz="2400">
                <a:solidFill>
                  <a:schemeClr val="dk1"/>
                </a:solidFill>
                <a:latin typeface="Courier New"/>
                <a:ea typeface="Courier New"/>
                <a:cs typeface="Courier New"/>
                <a:sym typeface="Courier New"/>
              </a:rPr>
              <a:t>:    01,02,04,05,08,10,11,12,13,17,</a:t>
            </a:r>
            <a:r>
              <a:rPr b="1" lang="en" sz="2400">
                <a:solidFill>
                  <a:schemeClr val="dk1"/>
                </a:solidFill>
                <a:latin typeface="Courier New"/>
                <a:ea typeface="Courier New"/>
                <a:cs typeface="Courier New"/>
                <a:sym typeface="Courier New"/>
              </a:rPr>
              <a:t>22</a:t>
            </a:r>
            <a:r>
              <a:rPr lang="en"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a</a:t>
            </a:r>
            <a:r>
              <a:rPr baseline="-25000" lang="en" sz="2400">
                <a:solidFill>
                  <a:schemeClr val="dk1"/>
                </a:solidFill>
                <a:latin typeface="Courier New"/>
                <a:ea typeface="Courier New"/>
                <a:cs typeface="Courier New"/>
                <a:sym typeface="Courier New"/>
              </a:rPr>
              <a:t>i</a:t>
            </a:r>
            <a:r>
              <a:rPr lang="en" sz="2400">
                <a:solidFill>
                  <a:schemeClr val="dk1"/>
                </a:solidFill>
                <a:latin typeface="Courier New"/>
                <a:ea typeface="Courier New"/>
                <a:cs typeface="Courier New"/>
                <a:sym typeface="Courier New"/>
              </a:rPr>
              <a:t>+14: 15,16,18,19,</a:t>
            </a:r>
            <a:r>
              <a:rPr b="1" lang="en" sz="2400">
                <a:solidFill>
                  <a:schemeClr val="dk1"/>
                </a:solidFill>
                <a:latin typeface="Courier New"/>
                <a:ea typeface="Courier New"/>
                <a:cs typeface="Courier New"/>
                <a:sym typeface="Courier New"/>
              </a:rPr>
              <a:t>22</a:t>
            </a:r>
            <a:r>
              <a:rPr lang="en"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rPr>
              <a:t>In the example, </a:t>
            </a:r>
            <a:r>
              <a:rPr b="1" lang="en" sz="2400">
                <a:solidFill>
                  <a:schemeClr val="dk1"/>
                </a:solidFill>
                <a:latin typeface="Courier New"/>
                <a:ea typeface="Courier New"/>
                <a:cs typeface="Courier New"/>
                <a:sym typeface="Courier New"/>
              </a:rPr>
              <a:t>a</a:t>
            </a:r>
            <a:r>
              <a:rPr b="1" baseline="-25000" lang="en" sz="2400">
                <a:solidFill>
                  <a:schemeClr val="dk1"/>
                </a:solidFill>
                <a:latin typeface="Courier New"/>
                <a:ea typeface="Courier New"/>
                <a:cs typeface="Courier New"/>
                <a:sym typeface="Courier New"/>
              </a:rPr>
              <a:t>11</a:t>
            </a:r>
            <a:r>
              <a:rPr b="1" lang="en" sz="2400">
                <a:solidFill>
                  <a:schemeClr val="dk1"/>
                </a:solidFill>
                <a:latin typeface="Courier New"/>
                <a:ea typeface="Courier New"/>
                <a:cs typeface="Courier New"/>
                <a:sym typeface="Courier New"/>
              </a:rPr>
              <a:t> = a</a:t>
            </a:r>
            <a:r>
              <a:rPr b="1" baseline="-25000" lang="en" sz="2400">
                <a:solidFill>
                  <a:schemeClr val="dk1"/>
                </a:solidFill>
                <a:latin typeface="Courier New"/>
                <a:ea typeface="Courier New"/>
                <a:cs typeface="Courier New"/>
                <a:sym typeface="Courier New"/>
              </a:rPr>
              <a:t>5</a:t>
            </a:r>
            <a:r>
              <a:rPr b="1" lang="en" sz="2400">
                <a:solidFill>
                  <a:schemeClr val="dk1"/>
                </a:solidFill>
                <a:latin typeface="Courier New"/>
                <a:ea typeface="Courier New"/>
                <a:cs typeface="Courier New"/>
                <a:sym typeface="Courier New"/>
              </a:rPr>
              <a:t>+14 = 22</a:t>
            </a:r>
            <a:r>
              <a:rPr lang="en" sz="2400">
                <a:solidFill>
                  <a:schemeClr val="dk1"/>
                </a:solidFill>
              </a:rPr>
              <a:t>. Until day 5, they’ve played 08 games and until day 11, they’ve played another 14 games (from day 5+1 to day 11).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That is, 14 games were played from day </a:t>
            </a:r>
            <a:r>
              <a:rPr b="1" lang="en" sz="2400">
                <a:solidFill>
                  <a:schemeClr val="dk1"/>
                </a:solidFill>
              </a:rPr>
              <a:t>j+1</a:t>
            </a:r>
            <a:r>
              <a:rPr lang="en" sz="2400">
                <a:solidFill>
                  <a:schemeClr val="dk1"/>
                </a:solidFill>
              </a:rPr>
              <a:t> to day </a:t>
            </a:r>
            <a:r>
              <a:rPr b="1" lang="en" sz="2400">
                <a:solidFill>
                  <a:schemeClr val="dk1"/>
                </a:solidFill>
              </a:rPr>
              <a:t>i</a:t>
            </a:r>
            <a:r>
              <a:rPr lang="en" sz="2400">
                <a:solidFill>
                  <a:schemeClr val="dk1"/>
                </a:solidFill>
              </a:rPr>
              <a:t>.</a:t>
            </a:r>
            <a:endParaRPr sz="2400">
              <a:solidFill>
                <a:schemeClr val="dk1"/>
              </a:solidFill>
            </a:endParaRPr>
          </a:p>
        </p:txBody>
      </p:sp>
      <p:sp>
        <p:nvSpPr>
          <p:cNvPr id="436" name="Google Shape;436;p7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7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Eg [OPTIONAL]:</a:t>
            </a:r>
            <a:r>
              <a:rPr lang="en" sz="2400"/>
              <a:t> During a month with 30 days, a baseball team plays at least one game a day, but no more than 45 games (in the month). Show that there must be a period of some number of consecutive days during which the team must play </a:t>
            </a:r>
            <a:r>
              <a:rPr b="1" lang="en" sz="2400"/>
              <a:t>exactly 14 games.</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Eg [OPTIONAL]:</a:t>
            </a:r>
            <a:r>
              <a:rPr b="1" lang="en" sz="2400"/>
              <a:t> … exactly 13 games?</a:t>
            </a:r>
            <a:endParaRPr b="1" sz="2400"/>
          </a:p>
          <a:p>
            <a:pPr indent="0" lvl="0" marL="0" rtl="0" algn="l">
              <a:spcBef>
                <a:spcPts val="0"/>
              </a:spcBef>
              <a:spcAft>
                <a:spcPts val="0"/>
              </a:spcAft>
              <a:buNone/>
            </a:pPr>
            <a:r>
              <a:rPr lang="en" sz="2400"/>
              <a:t>Yes, there’ll be such a period for sure.</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Eg [OPTIONAL]:</a:t>
            </a:r>
            <a:r>
              <a:rPr b="1" lang="en" sz="2400">
                <a:solidFill>
                  <a:schemeClr val="dk1"/>
                </a:solidFill>
              </a:rPr>
              <a:t> … exactly 15 games?</a:t>
            </a:r>
            <a:endParaRPr b="1" sz="2400">
              <a:solidFill>
                <a:schemeClr val="dk1"/>
              </a:solidFill>
            </a:endParaRPr>
          </a:p>
          <a:p>
            <a:pPr indent="0" lvl="0" marL="0" rtl="0" algn="l">
              <a:spcBef>
                <a:spcPts val="0"/>
              </a:spcBef>
              <a:spcAft>
                <a:spcPts val="0"/>
              </a:spcAft>
              <a:buNone/>
            </a:pPr>
            <a:r>
              <a:rPr lang="en" sz="2400"/>
              <a:t>No, we cannot be sure of that, at least by using the above method.</a:t>
            </a:r>
            <a:endParaRPr sz="2400"/>
          </a:p>
        </p:txBody>
      </p:sp>
      <p:sp>
        <p:nvSpPr>
          <p:cNvPr id="442" name="Google Shape;442;p7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Eg [OPTIONAL]:</a:t>
            </a:r>
            <a:r>
              <a:rPr lang="en" sz="2400"/>
              <a:t> Show that among any n+1 positive integers not exceeding 2*n, there must be an integer that divides one of the other integers.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a:t>
            </a:r>
            <a:r>
              <a:rPr lang="en" sz="2400">
                <a:solidFill>
                  <a:schemeClr val="dk1"/>
                </a:solidFill>
              </a:rPr>
              <a:t>… </a:t>
            </a:r>
            <a:endParaRPr sz="2400">
              <a:solidFill>
                <a:schemeClr val="dk1"/>
              </a:solidFill>
            </a:endParaRPr>
          </a:p>
        </p:txBody>
      </p:sp>
      <p:sp>
        <p:nvSpPr>
          <p:cNvPr id="448" name="Google Shape;448;p7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nvSpPr>
        <p:spPr>
          <a:xfrm>
            <a:off x="270900" y="270900"/>
            <a:ext cx="8597400" cy="61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The Product Rule</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Suppose that a procedure can be broken down into a sequence of two tasks. If there are </a:t>
            </a:r>
            <a:r>
              <a:rPr b="1" lang="en" sz="2400">
                <a:solidFill>
                  <a:schemeClr val="dk1"/>
                </a:solidFill>
              </a:rPr>
              <a:t>n</a:t>
            </a:r>
            <a:r>
              <a:rPr b="1" baseline="-25000" lang="en" sz="2400">
                <a:solidFill>
                  <a:schemeClr val="dk1"/>
                </a:solidFill>
              </a:rPr>
              <a:t>1</a:t>
            </a:r>
            <a:r>
              <a:rPr lang="en" sz="2400">
                <a:solidFill>
                  <a:schemeClr val="dk1"/>
                </a:solidFill>
              </a:rPr>
              <a:t> ways to do the first task and for each of these ways of the first task, there are </a:t>
            </a:r>
            <a:r>
              <a:rPr b="1" lang="en" sz="2400">
                <a:solidFill>
                  <a:schemeClr val="dk1"/>
                </a:solidFill>
              </a:rPr>
              <a:t>n</a:t>
            </a:r>
            <a:r>
              <a:rPr b="1" baseline="-25000" lang="en" sz="2400">
                <a:solidFill>
                  <a:schemeClr val="dk1"/>
                </a:solidFill>
              </a:rPr>
              <a:t>2</a:t>
            </a:r>
            <a:r>
              <a:rPr lang="en" sz="2400">
                <a:solidFill>
                  <a:schemeClr val="dk1"/>
                </a:solidFill>
              </a:rPr>
              <a:t> ways to do the second task, then there are </a:t>
            </a:r>
            <a:r>
              <a:rPr b="1" lang="en" sz="2400">
                <a:solidFill>
                  <a:schemeClr val="dk1"/>
                </a:solidFill>
              </a:rPr>
              <a:t>n</a:t>
            </a:r>
            <a:r>
              <a:rPr b="1" baseline="-25000" lang="en" sz="2400">
                <a:solidFill>
                  <a:schemeClr val="dk1"/>
                </a:solidFill>
              </a:rPr>
              <a:t>1</a:t>
            </a:r>
            <a:r>
              <a:rPr b="1" lang="en" sz="2400">
                <a:solidFill>
                  <a:schemeClr val="dk1"/>
                </a:solidFill>
              </a:rPr>
              <a:t>*n</a:t>
            </a:r>
            <a:r>
              <a:rPr b="1" baseline="-25000" lang="en" sz="2400">
                <a:solidFill>
                  <a:schemeClr val="dk1"/>
                </a:solidFill>
              </a:rPr>
              <a:t>2</a:t>
            </a:r>
            <a:r>
              <a:rPr lang="en" sz="2400">
                <a:solidFill>
                  <a:schemeClr val="dk1"/>
                </a:solidFill>
              </a:rPr>
              <a:t> ways to do the procedure.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Eg: To order a pizza, you first choose the type of crust: thin or deep dish </a:t>
            </a:r>
            <a:r>
              <a:rPr b="1" lang="en" sz="2400">
                <a:solidFill>
                  <a:schemeClr val="dk1"/>
                </a:solidFill>
              </a:rPr>
              <a:t>(2 choices)</a:t>
            </a:r>
            <a:r>
              <a:rPr lang="en" sz="2400">
                <a:solidFill>
                  <a:schemeClr val="dk1"/>
                </a:solidFill>
              </a:rPr>
              <a:t>. Next, you choose the topping: cheese, pepperoni, or sausage </a:t>
            </a:r>
            <a:r>
              <a:rPr b="1" lang="en" sz="2400">
                <a:solidFill>
                  <a:schemeClr val="dk1"/>
                </a:solidFill>
              </a:rPr>
              <a:t>(3 choices)</a:t>
            </a:r>
            <a:r>
              <a:rPr lang="en" sz="2400">
                <a:solidFill>
                  <a:schemeClr val="dk1"/>
                </a:solidFill>
              </a:rPr>
              <a:t>. Therefore, there are</a:t>
            </a:r>
            <a:endParaRPr sz="2400">
              <a:solidFill>
                <a:schemeClr val="dk1"/>
              </a:solidFill>
            </a:endParaRPr>
          </a:p>
          <a:p>
            <a:pPr indent="0" lvl="0" marL="0" rtl="0" algn="l">
              <a:spcBef>
                <a:spcPts val="0"/>
              </a:spcBef>
              <a:spcAft>
                <a:spcPts val="0"/>
              </a:spcAft>
              <a:buNone/>
            </a:pPr>
            <a:r>
              <a:rPr b="1" lang="en" sz="2400">
                <a:solidFill>
                  <a:schemeClr val="dk1"/>
                </a:solidFill>
              </a:rPr>
              <a:t>2 × 3 = 6</a:t>
            </a:r>
            <a:r>
              <a:rPr lang="en" sz="2400">
                <a:solidFill>
                  <a:schemeClr val="dk1"/>
                </a:solidFill>
              </a:rPr>
              <a:t> possible ways of ordering a pizza.</a:t>
            </a:r>
            <a:endParaRPr sz="2400">
              <a:solidFill>
                <a:schemeClr val="dk1"/>
              </a:solidFill>
            </a:endParaRPr>
          </a:p>
        </p:txBody>
      </p:sp>
      <p:sp>
        <p:nvSpPr>
          <p:cNvPr id="75" name="Google Shape;75;p1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7"/>
          <p:cNvSpPr txBox="1"/>
          <p:nvPr/>
        </p:nvSpPr>
        <p:spPr>
          <a:xfrm>
            <a:off x="178400" y="12555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Soln:</a:t>
            </a:r>
            <a:r>
              <a:rPr lang="en" sz="2400">
                <a:solidFill>
                  <a:schemeClr val="dk1"/>
                </a:solidFill>
              </a:rPr>
              <a:t> a</a:t>
            </a:r>
            <a:r>
              <a:rPr baseline="-25000" lang="en" sz="2400">
                <a:solidFill>
                  <a:schemeClr val="dk1"/>
                </a:solidFill>
              </a:rPr>
              <a:t>1</a:t>
            </a:r>
            <a:r>
              <a:rPr lang="en" sz="2400">
                <a:solidFill>
                  <a:schemeClr val="dk1"/>
                </a:solidFill>
              </a:rPr>
              <a:t>, a</a:t>
            </a:r>
            <a:r>
              <a:rPr baseline="-25000" lang="en" sz="2400">
                <a:solidFill>
                  <a:schemeClr val="dk1"/>
                </a:solidFill>
              </a:rPr>
              <a:t>2</a:t>
            </a:r>
            <a:r>
              <a:rPr lang="en" sz="2400">
                <a:solidFill>
                  <a:schemeClr val="dk1"/>
                </a:solidFill>
              </a:rPr>
              <a:t>, …, a</a:t>
            </a:r>
            <a:r>
              <a:rPr baseline="-25000" lang="en" sz="2400">
                <a:solidFill>
                  <a:schemeClr val="dk1"/>
                </a:solidFill>
              </a:rPr>
              <a:t>n+1</a:t>
            </a:r>
            <a:r>
              <a:rPr lang="en" sz="2400">
                <a:solidFill>
                  <a:schemeClr val="dk1"/>
                </a:solidFill>
              </a:rPr>
              <a:t>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Write these in the form a</a:t>
            </a:r>
            <a:r>
              <a:rPr baseline="-25000" lang="en" sz="2400">
                <a:solidFill>
                  <a:schemeClr val="dk1"/>
                </a:solidFill>
              </a:rPr>
              <a:t>j</a:t>
            </a:r>
            <a:r>
              <a:rPr lang="en" sz="2400">
                <a:solidFill>
                  <a:schemeClr val="dk1"/>
                </a:solidFill>
              </a:rPr>
              <a:t> = q</a:t>
            </a:r>
            <a:r>
              <a:rPr baseline="-25000" lang="en" sz="2400">
                <a:solidFill>
                  <a:schemeClr val="dk1"/>
                </a:solidFill>
              </a:rPr>
              <a:t>j</a:t>
            </a:r>
            <a:r>
              <a:rPr lang="en" sz="2400">
                <a:solidFill>
                  <a:schemeClr val="dk1"/>
                </a:solidFill>
              </a:rPr>
              <a:t> * Power(2,k</a:t>
            </a:r>
            <a:r>
              <a:rPr baseline="-25000" lang="en" sz="2400">
                <a:solidFill>
                  <a:schemeClr val="dk1"/>
                </a:solidFill>
              </a:rPr>
              <a:t>j</a:t>
            </a:r>
            <a:r>
              <a:rPr lang="en" sz="2400">
                <a:solidFill>
                  <a:schemeClr val="dk1"/>
                </a:solidFill>
              </a:rPr>
              <a:t>) where q</a:t>
            </a:r>
            <a:r>
              <a:rPr baseline="-25000" lang="en" sz="2400">
                <a:solidFill>
                  <a:schemeClr val="dk1"/>
                </a:solidFill>
              </a:rPr>
              <a:t>j</a:t>
            </a:r>
            <a:r>
              <a:rPr lang="en" sz="2400">
                <a:solidFill>
                  <a:schemeClr val="dk1"/>
                </a:solidFill>
              </a:rPr>
              <a:t> is odd.</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Eg: </a:t>
            </a:r>
            <a:r>
              <a:rPr b="1" lang="en" sz="2400">
                <a:solidFill>
                  <a:schemeClr val="dk1"/>
                </a:solidFill>
              </a:rPr>
              <a:t>n = 4</a:t>
            </a:r>
            <a:r>
              <a:rPr lang="en" sz="2400">
                <a:solidFill>
                  <a:schemeClr val="dk1"/>
                </a:solidFill>
              </a:rPr>
              <a:t>. Therefore, </a:t>
            </a:r>
            <a:r>
              <a:rPr b="1" lang="en" sz="2400">
                <a:solidFill>
                  <a:schemeClr val="dk1"/>
                </a:solidFill>
              </a:rPr>
              <a:t>2n = 8.</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Let </a:t>
            </a:r>
            <a:r>
              <a:rPr b="1" lang="en" sz="2400">
                <a:solidFill>
                  <a:schemeClr val="dk1"/>
                </a:solidFill>
              </a:rPr>
              <a:t>n+1</a:t>
            </a:r>
            <a:r>
              <a:rPr lang="en" sz="2400">
                <a:solidFill>
                  <a:schemeClr val="dk1"/>
                </a:solidFill>
              </a:rPr>
              <a:t> numbers in [1,2n]: </a:t>
            </a:r>
            <a:r>
              <a:rPr b="1" lang="en" sz="2400">
                <a:solidFill>
                  <a:schemeClr val="dk1"/>
                </a:solidFill>
              </a:rPr>
              <a:t>2,3,4,5,7</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We can write them as: 1*2</a:t>
            </a:r>
            <a:r>
              <a:rPr b="1" baseline="30000" lang="en" sz="2400">
                <a:solidFill>
                  <a:schemeClr val="dk1"/>
                </a:solidFill>
              </a:rPr>
              <a:t>1</a:t>
            </a:r>
            <a:r>
              <a:rPr lang="en" sz="2400">
                <a:solidFill>
                  <a:schemeClr val="dk1"/>
                </a:solidFill>
              </a:rPr>
              <a:t>, 3*2</a:t>
            </a:r>
            <a:r>
              <a:rPr b="1" baseline="30000" lang="en" sz="2400">
                <a:solidFill>
                  <a:schemeClr val="dk1"/>
                </a:solidFill>
              </a:rPr>
              <a:t>0</a:t>
            </a:r>
            <a:r>
              <a:rPr lang="en" sz="2400">
                <a:solidFill>
                  <a:schemeClr val="dk1"/>
                </a:solidFill>
              </a:rPr>
              <a:t>, 1*2</a:t>
            </a:r>
            <a:r>
              <a:rPr b="1" baseline="30000" lang="en" sz="2400">
                <a:solidFill>
                  <a:schemeClr val="dk1"/>
                </a:solidFill>
              </a:rPr>
              <a:t>2</a:t>
            </a:r>
            <a:r>
              <a:rPr lang="en" sz="2400">
                <a:solidFill>
                  <a:schemeClr val="dk1"/>
                </a:solidFill>
              </a:rPr>
              <a:t>, 5*2</a:t>
            </a:r>
            <a:r>
              <a:rPr b="1" baseline="30000" lang="en" sz="2400">
                <a:solidFill>
                  <a:schemeClr val="dk1"/>
                </a:solidFill>
              </a:rPr>
              <a:t>0</a:t>
            </a:r>
            <a:r>
              <a:rPr lang="en" sz="2400">
                <a:solidFill>
                  <a:schemeClr val="dk1"/>
                </a:solidFill>
              </a:rPr>
              <a:t>, 7*2</a:t>
            </a:r>
            <a:r>
              <a:rPr b="1" baseline="30000" lang="en" sz="2400">
                <a:solidFill>
                  <a:schemeClr val="dk1"/>
                </a:solidFill>
              </a:rPr>
              <a:t>0</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There are </a:t>
            </a:r>
            <a:r>
              <a:rPr b="1" lang="en" sz="2400">
                <a:solidFill>
                  <a:schemeClr val="dk1"/>
                </a:solidFill>
              </a:rPr>
              <a:t>n+1</a:t>
            </a:r>
            <a:r>
              <a:rPr lang="en" sz="2400">
                <a:solidFill>
                  <a:schemeClr val="dk1"/>
                </a:solidFill>
              </a:rPr>
              <a:t> q</a:t>
            </a:r>
            <a:r>
              <a:rPr baseline="-25000" lang="en" sz="2400">
                <a:solidFill>
                  <a:schemeClr val="dk1"/>
                </a:solidFill>
              </a:rPr>
              <a:t>j</a:t>
            </a:r>
            <a:r>
              <a:rPr lang="en" sz="2400">
                <a:solidFill>
                  <a:schemeClr val="dk1"/>
                </a:solidFill>
              </a:rPr>
              <a:t> odd numbers.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There can be only </a:t>
            </a:r>
            <a:r>
              <a:rPr b="1" lang="en" sz="2400">
                <a:solidFill>
                  <a:schemeClr val="dk1"/>
                </a:solidFill>
              </a:rPr>
              <a:t>n</a:t>
            </a:r>
            <a:r>
              <a:rPr lang="en" sz="2400">
                <a:solidFill>
                  <a:schemeClr val="dk1"/>
                </a:solidFill>
              </a:rPr>
              <a:t> unique odd numbers in [1,2n].</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 By pigeonhole principle, there are at least two q</a:t>
            </a:r>
            <a:r>
              <a:rPr baseline="-25000" lang="en" sz="2400">
                <a:solidFill>
                  <a:schemeClr val="dk1"/>
                </a:solidFill>
              </a:rPr>
              <a:t>j</a:t>
            </a:r>
            <a:r>
              <a:rPr lang="en" sz="2400">
                <a:solidFill>
                  <a:schemeClr val="dk1"/>
                </a:solidFill>
              </a:rPr>
              <a:t> numbers (say q</a:t>
            </a:r>
            <a:r>
              <a:rPr baseline="-25000" lang="en" sz="2400">
                <a:solidFill>
                  <a:schemeClr val="dk1"/>
                </a:solidFill>
              </a:rPr>
              <a:t>a</a:t>
            </a:r>
            <a:r>
              <a:rPr lang="en" sz="2400">
                <a:solidFill>
                  <a:schemeClr val="dk1"/>
                </a:solidFill>
              </a:rPr>
              <a:t> and q</a:t>
            </a:r>
            <a:r>
              <a:rPr baseline="-25000" lang="en" sz="2400">
                <a:solidFill>
                  <a:schemeClr val="dk1"/>
                </a:solidFill>
              </a:rPr>
              <a:t>b</a:t>
            </a:r>
            <a:r>
              <a:rPr lang="en" sz="2400">
                <a:solidFill>
                  <a:schemeClr val="dk1"/>
                </a:solidFill>
              </a:rPr>
              <a:t>) which are equal (q</a:t>
            </a:r>
            <a:r>
              <a:rPr baseline="-25000" lang="en" sz="2400">
                <a:solidFill>
                  <a:schemeClr val="dk1"/>
                </a:solidFill>
              </a:rPr>
              <a:t>a</a:t>
            </a:r>
            <a:r>
              <a:rPr lang="en" sz="2400">
                <a:solidFill>
                  <a:schemeClr val="dk1"/>
                </a:solidFill>
              </a:rPr>
              <a:t> = q</a:t>
            </a:r>
            <a:r>
              <a:rPr baseline="-25000" lang="en" sz="2400">
                <a:solidFill>
                  <a:schemeClr val="dk1"/>
                </a:solidFill>
              </a:rPr>
              <a:t>b</a:t>
            </a: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2400">
                <a:solidFill>
                  <a:schemeClr val="dk1"/>
                </a:solidFill>
              </a:rPr>
              <a:t>The two numbers of the above n+1 numbers having q</a:t>
            </a:r>
            <a:r>
              <a:rPr baseline="-25000" lang="en" sz="2400">
                <a:solidFill>
                  <a:schemeClr val="dk1"/>
                </a:solidFill>
              </a:rPr>
              <a:t>a</a:t>
            </a:r>
            <a:r>
              <a:rPr lang="en" sz="2400">
                <a:solidFill>
                  <a:schemeClr val="dk1"/>
                </a:solidFill>
              </a:rPr>
              <a:t> = q</a:t>
            </a:r>
            <a:r>
              <a:rPr baseline="-25000" lang="en" sz="2400">
                <a:solidFill>
                  <a:schemeClr val="dk1"/>
                </a:solidFill>
              </a:rPr>
              <a:t>b</a:t>
            </a:r>
            <a:r>
              <a:rPr lang="en" sz="2400">
                <a:solidFill>
                  <a:schemeClr val="dk1"/>
                </a:solidFill>
              </a:rPr>
              <a:t> are </a:t>
            </a:r>
            <a:r>
              <a:rPr b="1" lang="en" sz="2400">
                <a:solidFill>
                  <a:schemeClr val="dk1"/>
                </a:solidFill>
              </a:rPr>
              <a:t>Power(2,k</a:t>
            </a:r>
            <a:r>
              <a:rPr b="1" baseline="-25000" lang="en" sz="2400">
                <a:solidFill>
                  <a:schemeClr val="dk1"/>
                </a:solidFill>
              </a:rPr>
              <a:t>a</a:t>
            </a:r>
            <a:r>
              <a:rPr b="1" lang="en" sz="2400">
                <a:solidFill>
                  <a:schemeClr val="dk1"/>
                </a:solidFill>
              </a:rPr>
              <a:t>)* q</a:t>
            </a:r>
            <a:r>
              <a:rPr b="1" baseline="-25000" lang="en" sz="2400">
                <a:solidFill>
                  <a:schemeClr val="dk1"/>
                </a:solidFill>
              </a:rPr>
              <a:t>a</a:t>
            </a:r>
            <a:r>
              <a:rPr lang="en" sz="2400">
                <a:solidFill>
                  <a:schemeClr val="dk1"/>
                </a:solidFill>
              </a:rPr>
              <a:t> and </a:t>
            </a:r>
            <a:r>
              <a:rPr b="1" lang="en" sz="2400">
                <a:solidFill>
                  <a:schemeClr val="dk1"/>
                </a:solidFill>
              </a:rPr>
              <a:t>Power(2,k</a:t>
            </a:r>
            <a:r>
              <a:rPr b="1" baseline="-25000" lang="en" sz="2400">
                <a:solidFill>
                  <a:schemeClr val="dk1"/>
                </a:solidFill>
              </a:rPr>
              <a:t>b</a:t>
            </a:r>
            <a:r>
              <a:rPr b="1" lang="en" sz="2400">
                <a:solidFill>
                  <a:schemeClr val="dk1"/>
                </a:solidFill>
              </a:rPr>
              <a:t>)</a:t>
            </a:r>
            <a:r>
              <a:rPr b="1" baseline="30000" lang="en" sz="2400">
                <a:solidFill>
                  <a:schemeClr val="dk1"/>
                </a:solidFill>
              </a:rPr>
              <a:t> </a:t>
            </a:r>
            <a:r>
              <a:rPr b="1" lang="en" sz="2400">
                <a:solidFill>
                  <a:schemeClr val="dk1"/>
                </a:solidFill>
              </a:rPr>
              <a:t>* q</a:t>
            </a:r>
            <a:r>
              <a:rPr b="1" baseline="-25000" lang="en" sz="2400">
                <a:solidFill>
                  <a:schemeClr val="dk1"/>
                </a:solidFill>
              </a:rPr>
              <a:t>b</a:t>
            </a:r>
            <a:r>
              <a:rPr lang="en" sz="2400">
                <a:solidFill>
                  <a:schemeClr val="dk1"/>
                </a:solidFill>
              </a:rPr>
              <a:t>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Because q</a:t>
            </a:r>
            <a:r>
              <a:rPr baseline="-25000" lang="en" sz="2400">
                <a:solidFill>
                  <a:schemeClr val="dk1"/>
                </a:solidFill>
              </a:rPr>
              <a:t>a</a:t>
            </a:r>
            <a:r>
              <a:rPr lang="en" sz="2400">
                <a:solidFill>
                  <a:schemeClr val="dk1"/>
                </a:solidFill>
              </a:rPr>
              <a:t> = q</a:t>
            </a:r>
            <a:r>
              <a:rPr baseline="-25000" lang="en" sz="2400">
                <a:solidFill>
                  <a:schemeClr val="dk1"/>
                </a:solidFill>
              </a:rPr>
              <a:t>b</a:t>
            </a:r>
            <a:r>
              <a:rPr lang="en" sz="2400">
                <a:solidFill>
                  <a:schemeClr val="dk1"/>
                </a:solidFill>
              </a:rPr>
              <a:t>, </a:t>
            </a:r>
            <a:r>
              <a:rPr b="1" lang="en" sz="2400">
                <a:solidFill>
                  <a:schemeClr val="dk1"/>
                </a:solidFill>
              </a:rPr>
              <a:t>Power(2,k</a:t>
            </a:r>
            <a:r>
              <a:rPr b="1" baseline="-25000" lang="en" sz="2400">
                <a:solidFill>
                  <a:schemeClr val="dk1"/>
                </a:solidFill>
              </a:rPr>
              <a:t>a</a:t>
            </a:r>
            <a:r>
              <a:rPr b="1" lang="en" sz="2400">
                <a:solidFill>
                  <a:schemeClr val="dk1"/>
                </a:solidFill>
              </a:rPr>
              <a:t>)*q</a:t>
            </a:r>
            <a:r>
              <a:rPr b="1" baseline="-25000" lang="en" sz="2400">
                <a:solidFill>
                  <a:schemeClr val="dk1"/>
                </a:solidFill>
              </a:rPr>
              <a:t>a</a:t>
            </a:r>
            <a:r>
              <a:rPr lang="en" sz="2400">
                <a:solidFill>
                  <a:schemeClr val="dk1"/>
                </a:solidFill>
              </a:rPr>
              <a:t> divides </a:t>
            </a:r>
            <a:r>
              <a:rPr b="1" lang="en" sz="2400">
                <a:solidFill>
                  <a:schemeClr val="dk1"/>
                </a:solidFill>
              </a:rPr>
              <a:t>Power(2,k</a:t>
            </a:r>
            <a:r>
              <a:rPr b="1" baseline="-25000" lang="en" sz="2400">
                <a:solidFill>
                  <a:schemeClr val="dk1"/>
                </a:solidFill>
              </a:rPr>
              <a:t>b</a:t>
            </a:r>
            <a:r>
              <a:rPr b="1" lang="en" sz="2400">
                <a:solidFill>
                  <a:schemeClr val="dk1"/>
                </a:solidFill>
              </a:rPr>
              <a:t>)*q</a:t>
            </a:r>
            <a:r>
              <a:rPr b="1" baseline="-25000" lang="en" sz="2400">
                <a:solidFill>
                  <a:schemeClr val="dk1"/>
                </a:solidFill>
              </a:rPr>
              <a:t>b</a:t>
            </a:r>
            <a:r>
              <a:rPr lang="en" sz="2400">
                <a:solidFill>
                  <a:schemeClr val="dk1"/>
                </a:solidFill>
              </a:rPr>
              <a:t> if k</a:t>
            </a:r>
            <a:r>
              <a:rPr baseline="-25000" lang="en" sz="2400">
                <a:solidFill>
                  <a:schemeClr val="dk1"/>
                </a:solidFill>
              </a:rPr>
              <a:t>a</a:t>
            </a:r>
            <a:r>
              <a:rPr lang="en" sz="2400">
                <a:solidFill>
                  <a:schemeClr val="dk1"/>
                </a:solidFill>
              </a:rPr>
              <a:t> &lt; k</a:t>
            </a:r>
            <a:r>
              <a:rPr baseline="-25000" lang="en" sz="2400">
                <a:solidFill>
                  <a:schemeClr val="dk1"/>
                </a:solidFill>
              </a:rPr>
              <a:t>b</a:t>
            </a:r>
            <a:r>
              <a:rPr lang="en" sz="2400">
                <a:solidFill>
                  <a:schemeClr val="dk1"/>
                </a:solidFill>
              </a:rPr>
              <a:t>, otherwise </a:t>
            </a:r>
            <a:r>
              <a:rPr b="1" lang="en" sz="2400">
                <a:solidFill>
                  <a:schemeClr val="dk1"/>
                </a:solidFill>
              </a:rPr>
              <a:t>Power(2,k</a:t>
            </a:r>
            <a:r>
              <a:rPr b="1" baseline="-25000" lang="en" sz="2400">
                <a:solidFill>
                  <a:schemeClr val="dk1"/>
                </a:solidFill>
              </a:rPr>
              <a:t>b</a:t>
            </a:r>
            <a:r>
              <a:rPr b="1" lang="en" sz="2400">
                <a:solidFill>
                  <a:schemeClr val="dk1"/>
                </a:solidFill>
              </a:rPr>
              <a:t>)*q</a:t>
            </a:r>
            <a:r>
              <a:rPr b="1" baseline="-25000" lang="en" sz="2400">
                <a:solidFill>
                  <a:schemeClr val="dk1"/>
                </a:solidFill>
              </a:rPr>
              <a:t>b</a:t>
            </a:r>
            <a:r>
              <a:rPr lang="en" sz="2400">
                <a:solidFill>
                  <a:schemeClr val="dk1"/>
                </a:solidFill>
              </a:rPr>
              <a:t> divides </a:t>
            </a:r>
            <a:r>
              <a:rPr b="1" lang="en" sz="2400">
                <a:solidFill>
                  <a:schemeClr val="dk1"/>
                </a:solidFill>
              </a:rPr>
              <a:t>Power(2,k</a:t>
            </a:r>
            <a:r>
              <a:rPr b="1" baseline="-25000" lang="en" sz="2400">
                <a:solidFill>
                  <a:schemeClr val="dk1"/>
                </a:solidFill>
              </a:rPr>
              <a:t>a</a:t>
            </a:r>
            <a:r>
              <a:rPr b="1" lang="en" sz="2400">
                <a:solidFill>
                  <a:schemeClr val="dk1"/>
                </a:solidFill>
              </a:rPr>
              <a:t>)*q</a:t>
            </a:r>
            <a:r>
              <a:rPr b="1" baseline="-25000" lang="en" sz="2400">
                <a:solidFill>
                  <a:schemeClr val="dk1"/>
                </a:solidFill>
              </a:rPr>
              <a:t>a</a:t>
            </a:r>
            <a:r>
              <a:rPr lang="en" sz="2400">
                <a:solidFill>
                  <a:schemeClr val="dk1"/>
                </a:solidFill>
              </a:rPr>
              <a:t>.</a:t>
            </a:r>
            <a:endParaRPr sz="2400">
              <a:solidFill>
                <a:schemeClr val="dk1"/>
              </a:solidFill>
            </a:endParaRPr>
          </a:p>
        </p:txBody>
      </p:sp>
      <p:sp>
        <p:nvSpPr>
          <p:cNvPr id="454" name="Google Shape;454;p7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[OPTIONAL]</a:t>
            </a:r>
            <a:endParaRPr b="1" sz="2400">
              <a:solidFill>
                <a:schemeClr val="dk1"/>
              </a:solidFill>
            </a:endParaRPr>
          </a:p>
          <a:p>
            <a:pPr indent="0" lvl="0" marL="0" rtl="0" algn="l">
              <a:spcBef>
                <a:spcPts val="0"/>
              </a:spcBef>
              <a:spcAft>
                <a:spcPts val="0"/>
              </a:spcAft>
              <a:buNone/>
            </a:pPr>
            <a:r>
              <a:rPr b="1" lang="en" sz="2400"/>
              <a:t>Theorem:</a:t>
            </a:r>
            <a:r>
              <a:rPr lang="en" sz="2400"/>
              <a:t> Every sequence of n</a:t>
            </a:r>
            <a:r>
              <a:rPr baseline="30000" lang="en" sz="2400"/>
              <a:t>2</a:t>
            </a:r>
            <a:r>
              <a:rPr lang="en" sz="2400"/>
              <a:t> + 1 distinct real numbers contains a subsequence of length n+1 that is either strictly increasing or strictly decreasing.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Eg: </a:t>
            </a:r>
            <a:r>
              <a:rPr b="1" lang="en" sz="2400"/>
              <a:t>for n=3;</a:t>
            </a:r>
            <a:r>
              <a:rPr lang="en" sz="2400"/>
              <a:t> 8,11,9,1,4,6,12,10,5,7</a:t>
            </a:r>
            <a:endParaRPr sz="2400"/>
          </a:p>
          <a:p>
            <a:pPr indent="0" lvl="0" marL="0" rtl="0" algn="l">
              <a:spcBef>
                <a:spcPts val="0"/>
              </a:spcBef>
              <a:spcAft>
                <a:spcPts val="0"/>
              </a:spcAft>
              <a:buNone/>
            </a:pPr>
            <a:r>
              <a:rPr lang="en" sz="2400"/>
              <a:t>There is a subsequence of 4 (=3+1) numbers with  strictly increasing or strictly decreasing.</a:t>
            </a:r>
            <a:endParaRPr sz="2400"/>
          </a:p>
          <a:p>
            <a:pPr indent="0" lvl="0" marL="0" rtl="0" algn="l">
              <a:spcBef>
                <a:spcPts val="0"/>
              </a:spcBef>
              <a:spcAft>
                <a:spcPts val="0"/>
              </a:spcAft>
              <a:buNone/>
            </a:pPr>
            <a:r>
              <a:rPr lang="en" sz="2400"/>
              <a:t>11,9,6,5</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Eg: 2,1,5,9,3,10,7,4,8,6</a:t>
            </a:r>
            <a:endParaRPr sz="2400"/>
          </a:p>
          <a:p>
            <a:pPr indent="0" lvl="0" marL="0" rtl="0" algn="l">
              <a:spcBef>
                <a:spcPts val="0"/>
              </a:spcBef>
              <a:spcAft>
                <a:spcPts val="0"/>
              </a:spcAft>
              <a:buNone/>
            </a:pPr>
            <a:r>
              <a:rPr lang="en" sz="2400"/>
              <a:t>1,3,4,6</a:t>
            </a:r>
            <a:endParaRPr sz="2400"/>
          </a:p>
        </p:txBody>
      </p:sp>
      <p:sp>
        <p:nvSpPr>
          <p:cNvPr id="460" name="Google Shape;460;p7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[OPTIONAL] </a:t>
            </a:r>
            <a:r>
              <a:rPr b="1" lang="en" sz="2400">
                <a:solidFill>
                  <a:schemeClr val="dk1"/>
                </a:solidFill>
              </a:rPr>
              <a:t>Theorem:</a:t>
            </a:r>
            <a:r>
              <a:rPr lang="en" sz="2400">
                <a:solidFill>
                  <a:schemeClr val="dk1"/>
                </a:solidFill>
              </a:rPr>
              <a:t> Every sequence of n</a:t>
            </a:r>
            <a:r>
              <a:rPr baseline="30000" lang="en" sz="2400">
                <a:solidFill>
                  <a:schemeClr val="dk1"/>
                </a:solidFill>
              </a:rPr>
              <a:t>2</a:t>
            </a:r>
            <a:r>
              <a:rPr lang="en" sz="2400">
                <a:solidFill>
                  <a:schemeClr val="dk1"/>
                </a:solidFill>
              </a:rPr>
              <a:t> + 1 distinct real numbers contains a subsequence of length n+1 that is either strictly increasing or strictly decreasing.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Proof: a</a:t>
            </a:r>
            <a:r>
              <a:rPr baseline="-25000" lang="en" sz="2400">
                <a:solidFill>
                  <a:schemeClr val="dk1"/>
                </a:solidFill>
              </a:rPr>
              <a:t>1</a:t>
            </a:r>
            <a:r>
              <a:rPr lang="en" sz="2400">
                <a:solidFill>
                  <a:schemeClr val="dk1"/>
                </a:solidFill>
              </a:rPr>
              <a:t>, a</a:t>
            </a:r>
            <a:r>
              <a:rPr baseline="-25000" lang="en" sz="2400">
                <a:solidFill>
                  <a:schemeClr val="dk1"/>
                </a:solidFill>
              </a:rPr>
              <a:t>2</a:t>
            </a:r>
            <a:r>
              <a:rPr lang="en" sz="2400">
                <a:solidFill>
                  <a:schemeClr val="dk1"/>
                </a:solidFill>
              </a:rPr>
              <a:t>, …, a</a:t>
            </a:r>
            <a:r>
              <a:rPr baseline="-25000" lang="en" sz="2400">
                <a:solidFill>
                  <a:schemeClr val="dk1"/>
                </a:solidFill>
              </a:rPr>
              <a:t>n*n+1</a:t>
            </a:r>
            <a:r>
              <a:rPr lang="en" sz="2400">
                <a:solidFill>
                  <a:schemeClr val="dk1"/>
                </a:solidFill>
              </a:rPr>
              <a:t>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Ordered pairs </a:t>
            </a:r>
            <a:endParaRPr sz="2400">
              <a:solidFill>
                <a:schemeClr val="dk1"/>
              </a:solidFill>
            </a:endParaRPr>
          </a:p>
          <a:p>
            <a:pPr indent="0" lvl="0" marL="0" rtl="0" algn="l">
              <a:spcBef>
                <a:spcPts val="0"/>
              </a:spcBef>
              <a:spcAft>
                <a:spcPts val="0"/>
              </a:spcAft>
              <a:buNone/>
            </a:pPr>
            <a:r>
              <a:rPr lang="en" sz="2400">
                <a:solidFill>
                  <a:schemeClr val="dk1"/>
                </a:solidFill>
              </a:rPr>
              <a:t>(longest strictly increasing subsequence starting at a</a:t>
            </a:r>
            <a:r>
              <a:rPr baseline="-25000" lang="en" sz="2400">
                <a:solidFill>
                  <a:schemeClr val="dk1"/>
                </a:solidFill>
              </a:rPr>
              <a:t>k</a:t>
            </a:r>
            <a:r>
              <a:rPr lang="en" sz="2400">
                <a:solidFill>
                  <a:schemeClr val="dk1"/>
                </a:solidFill>
              </a:rPr>
              <a:t>, </a:t>
            </a:r>
            <a:endParaRPr sz="2400">
              <a:solidFill>
                <a:schemeClr val="dk1"/>
              </a:solidFill>
            </a:endParaRPr>
          </a:p>
          <a:p>
            <a:pPr indent="0" lvl="0" marL="0" rtl="0" algn="l">
              <a:spcBef>
                <a:spcPts val="0"/>
              </a:spcBef>
              <a:spcAft>
                <a:spcPts val="0"/>
              </a:spcAft>
              <a:buNone/>
            </a:pPr>
            <a:r>
              <a:rPr lang="en" sz="2400">
                <a:solidFill>
                  <a:schemeClr val="dk1"/>
                </a:solidFill>
              </a:rPr>
              <a:t>  longest strictly decreasing subsequence starting at a</a:t>
            </a:r>
            <a:r>
              <a:rPr baseline="-25000" lang="en" sz="2400">
                <a:solidFill>
                  <a:schemeClr val="dk1"/>
                </a:solidFill>
              </a:rPr>
              <a:t>k</a:t>
            </a:r>
            <a:r>
              <a:rPr lang="en" sz="2400">
                <a:solidFill>
                  <a:schemeClr val="dk1"/>
                </a:solidFill>
              </a:rPr>
              <a:t>)</a:t>
            </a:r>
            <a:endParaRPr sz="2400">
              <a:solidFill>
                <a:schemeClr val="dk1"/>
              </a:solidFill>
            </a:endParaRPr>
          </a:p>
          <a:p>
            <a:pPr indent="0" lvl="0" marL="0" rtl="0" algn="l">
              <a:spcBef>
                <a:spcPts val="0"/>
              </a:spcBef>
              <a:spcAft>
                <a:spcPts val="0"/>
              </a:spcAft>
              <a:buNone/>
            </a:pPr>
            <a:r>
              <a:rPr lang="en" sz="2400">
                <a:solidFill>
                  <a:schemeClr val="dk1"/>
                </a:solidFill>
              </a:rPr>
              <a:t>(i</a:t>
            </a:r>
            <a:r>
              <a:rPr baseline="-25000" lang="en" sz="2400">
                <a:solidFill>
                  <a:schemeClr val="dk1"/>
                </a:solidFill>
              </a:rPr>
              <a:t>1</a:t>
            </a:r>
            <a:r>
              <a:rPr lang="en" sz="2400">
                <a:solidFill>
                  <a:schemeClr val="dk1"/>
                </a:solidFill>
              </a:rPr>
              <a:t>,d</a:t>
            </a:r>
            <a:r>
              <a:rPr baseline="-25000" lang="en" sz="2400">
                <a:solidFill>
                  <a:schemeClr val="dk1"/>
                </a:solidFill>
              </a:rPr>
              <a:t>1</a:t>
            </a:r>
            <a:r>
              <a:rPr lang="en" sz="2400">
                <a:solidFill>
                  <a:schemeClr val="dk1"/>
                </a:solidFill>
              </a:rPr>
              <a:t>), (i</a:t>
            </a:r>
            <a:r>
              <a:rPr baseline="-25000" lang="en" sz="2400">
                <a:solidFill>
                  <a:schemeClr val="dk1"/>
                </a:solidFill>
              </a:rPr>
              <a:t>2</a:t>
            </a:r>
            <a:r>
              <a:rPr lang="en" sz="2400">
                <a:solidFill>
                  <a:schemeClr val="dk1"/>
                </a:solidFill>
              </a:rPr>
              <a:t>,d</a:t>
            </a:r>
            <a:r>
              <a:rPr baseline="-25000" lang="en" sz="2400">
                <a:solidFill>
                  <a:schemeClr val="dk1"/>
                </a:solidFill>
              </a:rPr>
              <a:t>2</a:t>
            </a:r>
            <a:r>
              <a:rPr lang="en" sz="2400">
                <a:solidFill>
                  <a:schemeClr val="dk1"/>
                </a:solidFill>
              </a:rPr>
              <a:t>), …, (i</a:t>
            </a:r>
            <a:r>
              <a:rPr baseline="-25000" lang="en" sz="2400">
                <a:solidFill>
                  <a:schemeClr val="dk1"/>
                </a:solidFill>
              </a:rPr>
              <a:t>k</a:t>
            </a:r>
            <a:r>
              <a:rPr lang="en" sz="2400">
                <a:solidFill>
                  <a:schemeClr val="dk1"/>
                </a:solidFill>
              </a:rPr>
              <a:t>,d</a:t>
            </a:r>
            <a:r>
              <a:rPr baseline="-25000" lang="en" sz="2400">
                <a:solidFill>
                  <a:schemeClr val="dk1"/>
                </a:solidFill>
              </a:rPr>
              <a:t>k</a:t>
            </a:r>
            <a:r>
              <a:rPr lang="en" sz="2400">
                <a:solidFill>
                  <a:schemeClr val="dk1"/>
                </a:solidFill>
              </a:rPr>
              <a:t>), …, (i</a:t>
            </a:r>
            <a:r>
              <a:rPr baseline="-25000" lang="en" sz="2400">
                <a:solidFill>
                  <a:schemeClr val="dk1"/>
                </a:solidFill>
              </a:rPr>
              <a:t>n*n+1</a:t>
            </a:r>
            <a:r>
              <a:rPr lang="en" sz="2400">
                <a:solidFill>
                  <a:schemeClr val="dk1"/>
                </a:solidFill>
              </a:rPr>
              <a:t> ,d</a:t>
            </a:r>
            <a:r>
              <a:rPr baseline="-25000" lang="en" sz="2400">
                <a:solidFill>
                  <a:schemeClr val="dk1"/>
                </a:solidFill>
              </a:rPr>
              <a:t>n*n+1</a:t>
            </a:r>
            <a:r>
              <a:rPr lang="en" sz="2400">
                <a:solidFill>
                  <a:schemeClr val="dk1"/>
                </a:solidFill>
              </a:rPr>
              <a:t> )</a:t>
            </a:r>
            <a:endParaRPr sz="2400"/>
          </a:p>
        </p:txBody>
      </p:sp>
      <p:sp>
        <p:nvSpPr>
          <p:cNvPr id="466" name="Google Shape;466;p7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80"/>
          <p:cNvSpPr txBox="1"/>
          <p:nvPr/>
        </p:nvSpPr>
        <p:spPr>
          <a:xfrm>
            <a:off x="273300" y="12555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(i</a:t>
            </a:r>
            <a:r>
              <a:rPr baseline="-25000" lang="en" sz="2400">
                <a:solidFill>
                  <a:schemeClr val="dk1"/>
                </a:solidFill>
              </a:rPr>
              <a:t>1</a:t>
            </a:r>
            <a:r>
              <a:rPr lang="en" sz="2400">
                <a:solidFill>
                  <a:schemeClr val="dk1"/>
                </a:solidFill>
              </a:rPr>
              <a:t>,d</a:t>
            </a:r>
            <a:r>
              <a:rPr baseline="-25000" lang="en" sz="2400">
                <a:solidFill>
                  <a:schemeClr val="dk1"/>
                </a:solidFill>
              </a:rPr>
              <a:t>1</a:t>
            </a:r>
            <a:r>
              <a:rPr lang="en" sz="2400">
                <a:solidFill>
                  <a:schemeClr val="dk1"/>
                </a:solidFill>
              </a:rPr>
              <a:t>), (i</a:t>
            </a:r>
            <a:r>
              <a:rPr baseline="-25000" lang="en" sz="2400">
                <a:solidFill>
                  <a:schemeClr val="dk1"/>
                </a:solidFill>
              </a:rPr>
              <a:t>2</a:t>
            </a:r>
            <a:r>
              <a:rPr lang="en" sz="2400">
                <a:solidFill>
                  <a:schemeClr val="dk1"/>
                </a:solidFill>
              </a:rPr>
              <a:t>,d</a:t>
            </a:r>
            <a:r>
              <a:rPr baseline="-25000" lang="en" sz="2400">
                <a:solidFill>
                  <a:schemeClr val="dk1"/>
                </a:solidFill>
              </a:rPr>
              <a:t>2</a:t>
            </a:r>
            <a:r>
              <a:rPr lang="en" sz="2400">
                <a:solidFill>
                  <a:schemeClr val="dk1"/>
                </a:solidFill>
              </a:rPr>
              <a:t>), …, (i</a:t>
            </a:r>
            <a:r>
              <a:rPr baseline="-25000" lang="en" sz="2400">
                <a:solidFill>
                  <a:schemeClr val="dk1"/>
                </a:solidFill>
              </a:rPr>
              <a:t>k</a:t>
            </a:r>
            <a:r>
              <a:rPr lang="en" sz="2400">
                <a:solidFill>
                  <a:schemeClr val="dk1"/>
                </a:solidFill>
              </a:rPr>
              <a:t>,d</a:t>
            </a:r>
            <a:r>
              <a:rPr baseline="-25000" lang="en" sz="2400">
                <a:solidFill>
                  <a:schemeClr val="dk1"/>
                </a:solidFill>
              </a:rPr>
              <a:t>k</a:t>
            </a:r>
            <a:r>
              <a:rPr lang="en" sz="2400">
                <a:solidFill>
                  <a:schemeClr val="dk1"/>
                </a:solidFill>
              </a:rPr>
              <a:t>), …, (i</a:t>
            </a:r>
            <a:r>
              <a:rPr baseline="-25000" lang="en" sz="2400">
                <a:solidFill>
                  <a:schemeClr val="dk1"/>
                </a:solidFill>
              </a:rPr>
              <a:t>n*n+1</a:t>
            </a:r>
            <a:r>
              <a:rPr lang="en" sz="2400">
                <a:solidFill>
                  <a:schemeClr val="dk1"/>
                </a:solidFill>
              </a:rPr>
              <a:t> ,d</a:t>
            </a:r>
            <a:r>
              <a:rPr baseline="-25000" lang="en" sz="2400">
                <a:solidFill>
                  <a:schemeClr val="dk1"/>
                </a:solidFill>
              </a:rPr>
              <a:t>n*n+1</a:t>
            </a:r>
            <a:r>
              <a:rPr lang="en" sz="2400">
                <a:solidFill>
                  <a:schemeClr val="dk1"/>
                </a:solidFill>
              </a:rPr>
              <a:t> )</a:t>
            </a:r>
            <a:endParaRPr sz="2400">
              <a:solidFill>
                <a:schemeClr val="dk1"/>
              </a:solidFill>
            </a:endParaRPr>
          </a:p>
          <a:p>
            <a:pPr indent="0" lvl="0" marL="0" rtl="0" algn="l">
              <a:spcBef>
                <a:spcPts val="0"/>
              </a:spcBef>
              <a:spcAft>
                <a:spcPts val="0"/>
              </a:spcAft>
              <a:buNone/>
            </a:pPr>
            <a:r>
              <a:rPr lang="en" sz="2400">
                <a:solidFill>
                  <a:schemeClr val="dk1"/>
                </a:solidFill>
              </a:rPr>
              <a:t>Suppose i</a:t>
            </a:r>
            <a:r>
              <a:rPr baseline="-25000" lang="en" sz="2400">
                <a:solidFill>
                  <a:schemeClr val="dk1"/>
                </a:solidFill>
              </a:rPr>
              <a:t>k</a:t>
            </a:r>
            <a:r>
              <a:rPr lang="en" sz="2400">
                <a:solidFill>
                  <a:schemeClr val="dk1"/>
                </a:solidFill>
              </a:rPr>
              <a:t> and d</a:t>
            </a:r>
            <a:r>
              <a:rPr baseline="-25000" lang="en" sz="2400">
                <a:solidFill>
                  <a:schemeClr val="dk1"/>
                </a:solidFill>
              </a:rPr>
              <a:t>k</a:t>
            </a:r>
            <a:r>
              <a:rPr lang="en" sz="2400">
                <a:solidFill>
                  <a:schemeClr val="dk1"/>
                </a:solidFill>
              </a:rPr>
              <a:t> are in [1,n] for all k in [1, n</a:t>
            </a:r>
            <a:r>
              <a:rPr baseline="30000" lang="en" sz="2400">
                <a:solidFill>
                  <a:schemeClr val="dk1"/>
                </a:solidFill>
              </a:rPr>
              <a:t>2</a:t>
            </a:r>
            <a:r>
              <a:rPr lang="en" sz="2400">
                <a:solidFill>
                  <a:schemeClr val="dk1"/>
                </a:solidFill>
              </a:rPr>
              <a:t>+1]. We’ll prove this is a contradiction and hence </a:t>
            </a:r>
            <a:r>
              <a:rPr lang="en" sz="2400"/>
              <a:t>there exists a k for which </a:t>
            </a:r>
            <a:r>
              <a:rPr lang="en" sz="2400">
                <a:solidFill>
                  <a:schemeClr val="dk1"/>
                </a:solidFill>
              </a:rPr>
              <a:t>i</a:t>
            </a:r>
            <a:r>
              <a:rPr baseline="-25000" lang="en" sz="2400">
                <a:solidFill>
                  <a:schemeClr val="dk1"/>
                </a:solidFill>
              </a:rPr>
              <a:t>k</a:t>
            </a:r>
            <a:r>
              <a:rPr lang="en" sz="2400">
                <a:solidFill>
                  <a:schemeClr val="dk1"/>
                </a:solidFill>
              </a:rPr>
              <a:t> or d</a:t>
            </a:r>
            <a:r>
              <a:rPr baseline="-25000" lang="en" sz="2400">
                <a:solidFill>
                  <a:schemeClr val="dk1"/>
                </a:solidFill>
              </a:rPr>
              <a:t>k</a:t>
            </a:r>
            <a:r>
              <a:rPr lang="en" sz="2400">
                <a:solidFill>
                  <a:schemeClr val="dk1"/>
                </a:solidFill>
              </a:rPr>
              <a:t> is at least n+1.</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By product rule, there are n</a:t>
            </a:r>
            <a:r>
              <a:rPr baseline="30000" lang="en" sz="2400">
                <a:solidFill>
                  <a:schemeClr val="dk1"/>
                </a:solidFill>
              </a:rPr>
              <a:t>2</a:t>
            </a:r>
            <a:r>
              <a:rPr lang="en" sz="2400">
                <a:solidFill>
                  <a:schemeClr val="dk1"/>
                </a:solidFill>
              </a:rPr>
              <a:t> possible values for the ordered pairs (i</a:t>
            </a:r>
            <a:r>
              <a:rPr baseline="-25000" lang="en" sz="2400">
                <a:solidFill>
                  <a:schemeClr val="dk1"/>
                </a:solidFill>
              </a:rPr>
              <a:t>k</a:t>
            </a:r>
            <a:r>
              <a:rPr lang="en" sz="2400">
                <a:solidFill>
                  <a:schemeClr val="dk1"/>
                </a:solidFill>
              </a:rPr>
              <a:t>, d</a:t>
            </a:r>
            <a:r>
              <a:rPr baseline="-25000" lang="en" sz="2400">
                <a:solidFill>
                  <a:schemeClr val="dk1"/>
                </a:solidFill>
              </a:rPr>
              <a:t>k</a:t>
            </a:r>
            <a:r>
              <a:rPr lang="en" sz="2400">
                <a:solidFill>
                  <a:schemeClr val="dk1"/>
                </a:solidFill>
              </a:rPr>
              <a:t>) where k is in [1, n</a:t>
            </a:r>
            <a:r>
              <a:rPr baseline="30000" lang="en" sz="2400">
                <a:solidFill>
                  <a:schemeClr val="dk1"/>
                </a:solidFill>
              </a:rPr>
              <a:t>2</a:t>
            </a:r>
            <a:r>
              <a:rPr lang="en" sz="2400">
                <a:solidFill>
                  <a:schemeClr val="dk1"/>
                </a:solidFill>
              </a:rPr>
              <a:t>+1].</a:t>
            </a:r>
            <a:endParaRPr sz="2400">
              <a:solidFill>
                <a:schemeClr val="dk1"/>
              </a:solidFill>
            </a:endParaRPr>
          </a:p>
          <a:p>
            <a:pPr indent="0" lvl="0" marL="0" rtl="0" algn="l">
              <a:spcBef>
                <a:spcPts val="0"/>
              </a:spcBef>
              <a:spcAft>
                <a:spcPts val="0"/>
              </a:spcAft>
              <a:buNone/>
            </a:pPr>
            <a:r>
              <a:rPr lang="en" sz="2400">
                <a:solidFill>
                  <a:schemeClr val="dk1"/>
                </a:solidFill>
              </a:rPr>
              <a:t>By pigeonhole principle, there are at least two ordered pairs (i</a:t>
            </a:r>
            <a:r>
              <a:rPr baseline="-25000" lang="en" sz="2400">
                <a:solidFill>
                  <a:schemeClr val="dk1"/>
                </a:solidFill>
              </a:rPr>
              <a:t>p</a:t>
            </a:r>
            <a:r>
              <a:rPr lang="en" sz="2400">
                <a:solidFill>
                  <a:schemeClr val="dk1"/>
                </a:solidFill>
              </a:rPr>
              <a:t>, d</a:t>
            </a:r>
            <a:r>
              <a:rPr baseline="-25000" lang="en" sz="2400">
                <a:solidFill>
                  <a:schemeClr val="dk1"/>
                </a:solidFill>
              </a:rPr>
              <a:t>p</a:t>
            </a:r>
            <a:r>
              <a:rPr lang="en" sz="2400">
                <a:solidFill>
                  <a:schemeClr val="dk1"/>
                </a:solidFill>
              </a:rPr>
              <a:t>) and (i</a:t>
            </a:r>
            <a:r>
              <a:rPr baseline="-25000" lang="en" sz="2400">
                <a:solidFill>
                  <a:schemeClr val="dk1"/>
                </a:solidFill>
              </a:rPr>
              <a:t>q</a:t>
            </a:r>
            <a:r>
              <a:rPr lang="en" sz="2400">
                <a:solidFill>
                  <a:schemeClr val="dk1"/>
                </a:solidFill>
              </a:rPr>
              <a:t>, d</a:t>
            </a:r>
            <a:r>
              <a:rPr baseline="-25000" lang="en" sz="2400">
                <a:solidFill>
                  <a:schemeClr val="dk1"/>
                </a:solidFill>
              </a:rPr>
              <a:t>q</a:t>
            </a:r>
            <a:r>
              <a:rPr lang="en" sz="2400">
                <a:solidFill>
                  <a:schemeClr val="dk1"/>
                </a:solidFill>
              </a:rPr>
              <a:t>), which are identical (p&lt;q and i</a:t>
            </a:r>
            <a:r>
              <a:rPr baseline="-25000" lang="en" sz="2400">
                <a:solidFill>
                  <a:schemeClr val="dk1"/>
                </a:solidFill>
              </a:rPr>
              <a:t>p</a:t>
            </a:r>
            <a:r>
              <a:rPr lang="en" sz="2400">
                <a:solidFill>
                  <a:schemeClr val="dk1"/>
                </a:solidFill>
              </a:rPr>
              <a:t>= i</a:t>
            </a:r>
            <a:r>
              <a:rPr baseline="-25000" lang="en" sz="2400">
                <a:solidFill>
                  <a:schemeClr val="dk1"/>
                </a:solidFill>
              </a:rPr>
              <a:t>q</a:t>
            </a:r>
            <a:r>
              <a:rPr lang="en" sz="2400">
                <a:solidFill>
                  <a:schemeClr val="dk1"/>
                </a:solidFill>
              </a:rPr>
              <a:t> and d</a:t>
            </a:r>
            <a:r>
              <a:rPr baseline="-25000" lang="en" sz="2400">
                <a:solidFill>
                  <a:schemeClr val="dk1"/>
                </a:solidFill>
              </a:rPr>
              <a:t>p</a:t>
            </a:r>
            <a:r>
              <a:rPr lang="en" sz="2400">
                <a:solidFill>
                  <a:schemeClr val="dk1"/>
                </a:solidFill>
              </a:rPr>
              <a:t>= d</a:t>
            </a:r>
            <a:r>
              <a:rPr baseline="-25000" lang="en" sz="2400">
                <a:solidFill>
                  <a:schemeClr val="dk1"/>
                </a:solidFill>
              </a:rPr>
              <a:t>q</a:t>
            </a:r>
            <a:r>
              <a:rPr lang="en" sz="2400">
                <a:solidFill>
                  <a:schemeClr val="dk1"/>
                </a:solidFill>
              </a:rPr>
              <a:t>). Let’s call it (i,d) because they are same.</a:t>
            </a:r>
            <a:endParaRPr sz="2400">
              <a:solidFill>
                <a:schemeClr val="dk1"/>
              </a:solidFill>
            </a:endParaRPr>
          </a:p>
          <a:p>
            <a:pPr indent="0" lvl="0" marL="0" rtl="0" algn="l">
              <a:spcBef>
                <a:spcPts val="0"/>
              </a:spcBef>
              <a:spcAft>
                <a:spcPts val="0"/>
              </a:spcAft>
              <a:buNone/>
            </a:pPr>
            <a:r>
              <a:rPr lang="en" sz="2400">
                <a:solidFill>
                  <a:schemeClr val="dk1"/>
                </a:solidFill>
              </a:rPr>
              <a:t>So what?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That means, starting at a</a:t>
            </a:r>
            <a:r>
              <a:rPr baseline="-25000" lang="en" sz="2400">
                <a:solidFill>
                  <a:schemeClr val="dk1"/>
                </a:solidFill>
              </a:rPr>
              <a:t>p</a:t>
            </a:r>
            <a:r>
              <a:rPr lang="en" sz="2400">
                <a:solidFill>
                  <a:schemeClr val="dk1"/>
                </a:solidFill>
              </a:rPr>
              <a:t> , the longest subsequences are (i,d) and starting from a</a:t>
            </a:r>
            <a:r>
              <a:rPr baseline="-25000" lang="en" sz="2400">
                <a:solidFill>
                  <a:schemeClr val="dk1"/>
                </a:solidFill>
              </a:rPr>
              <a:t>q</a:t>
            </a:r>
            <a:r>
              <a:rPr lang="en" sz="2400">
                <a:solidFill>
                  <a:schemeClr val="dk1"/>
                </a:solidFill>
              </a:rPr>
              <a:t>, the longest subsequences are (i,d).</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lang="en" sz="2400">
                <a:solidFill>
                  <a:schemeClr val="dk1"/>
                </a:solidFill>
              </a:rPr>
              <a:t>We can prove that this is contradicting the assumption.</a:t>
            </a:r>
            <a:endParaRPr sz="2400">
              <a:solidFill>
                <a:schemeClr val="dk1"/>
              </a:solidFill>
            </a:endParaRPr>
          </a:p>
        </p:txBody>
      </p:sp>
      <p:sp>
        <p:nvSpPr>
          <p:cNvPr id="472" name="Google Shape;472;p8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81"/>
          <p:cNvSpPr txBox="1"/>
          <p:nvPr/>
        </p:nvSpPr>
        <p:spPr>
          <a:xfrm>
            <a:off x="242375" y="270900"/>
            <a:ext cx="87399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Case 1: a</a:t>
            </a:r>
            <a:r>
              <a:rPr baseline="-25000" lang="en" sz="2400">
                <a:solidFill>
                  <a:schemeClr val="dk1"/>
                </a:solidFill>
              </a:rPr>
              <a:t>p</a:t>
            </a:r>
            <a:r>
              <a:rPr lang="en" sz="2400">
                <a:solidFill>
                  <a:schemeClr val="dk1"/>
                </a:solidFill>
              </a:rPr>
              <a:t> &lt; a</a:t>
            </a:r>
            <a:r>
              <a:rPr baseline="-25000" lang="en" sz="2400">
                <a:solidFill>
                  <a:schemeClr val="dk1"/>
                </a:solidFill>
              </a:rPr>
              <a:t>q</a:t>
            </a:r>
            <a:r>
              <a:rPr lang="en" sz="2400">
                <a:solidFill>
                  <a:schemeClr val="dk1"/>
                </a:solidFill>
              </a:rPr>
              <a:t> </a:t>
            </a:r>
            <a:endParaRPr sz="2400">
              <a:solidFill>
                <a:schemeClr val="dk1"/>
              </a:solidFill>
            </a:endParaRPr>
          </a:p>
          <a:p>
            <a:pPr indent="0" lvl="0" marL="0" rtl="0" algn="l">
              <a:spcBef>
                <a:spcPts val="0"/>
              </a:spcBef>
              <a:spcAft>
                <a:spcPts val="0"/>
              </a:spcAft>
              <a:buNone/>
            </a:pPr>
            <a:r>
              <a:rPr lang="en" sz="2400">
                <a:solidFill>
                  <a:schemeClr val="dk1"/>
                </a:solidFill>
              </a:rPr>
              <a:t>Because there is an increasing sequence from a</a:t>
            </a:r>
            <a:r>
              <a:rPr baseline="-25000" lang="en" sz="2400">
                <a:solidFill>
                  <a:schemeClr val="dk1"/>
                </a:solidFill>
              </a:rPr>
              <a:t>q</a:t>
            </a:r>
            <a:r>
              <a:rPr lang="en" sz="2400">
                <a:solidFill>
                  <a:schemeClr val="dk1"/>
                </a:solidFill>
              </a:rPr>
              <a:t> of length i and a</a:t>
            </a:r>
            <a:r>
              <a:rPr baseline="-25000" lang="en" sz="2400">
                <a:solidFill>
                  <a:schemeClr val="dk1"/>
                </a:solidFill>
              </a:rPr>
              <a:t>p</a:t>
            </a:r>
            <a:r>
              <a:rPr lang="en" sz="2400">
                <a:solidFill>
                  <a:schemeClr val="dk1"/>
                </a:solidFill>
              </a:rPr>
              <a:t> appears before a</a:t>
            </a:r>
            <a:r>
              <a:rPr baseline="-25000" lang="en" sz="2400">
                <a:solidFill>
                  <a:schemeClr val="dk1"/>
                </a:solidFill>
              </a:rPr>
              <a:t>q</a:t>
            </a:r>
            <a:r>
              <a:rPr lang="en" sz="2400">
                <a:solidFill>
                  <a:schemeClr val="dk1"/>
                </a:solidFill>
              </a:rPr>
              <a:t> , we can build an increasing sequence of length (i + 1) starting from a</a:t>
            </a:r>
            <a:r>
              <a:rPr baseline="-25000" lang="en" sz="2400">
                <a:solidFill>
                  <a:schemeClr val="dk1"/>
                </a:solidFill>
              </a:rPr>
              <a:t>p</a:t>
            </a:r>
            <a:r>
              <a:rPr lang="en" sz="2400">
                <a:solidFill>
                  <a:schemeClr val="dk1"/>
                </a:solidFill>
              </a:rPr>
              <a:t> . That’s a contradiction.</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Case 2: a</a:t>
            </a:r>
            <a:r>
              <a:rPr baseline="-25000" lang="en" sz="2400">
                <a:solidFill>
                  <a:schemeClr val="dk1"/>
                </a:solidFill>
              </a:rPr>
              <a:t>p</a:t>
            </a:r>
            <a:r>
              <a:rPr lang="en" sz="2400">
                <a:solidFill>
                  <a:schemeClr val="dk1"/>
                </a:solidFill>
              </a:rPr>
              <a:t> &gt; a</a:t>
            </a:r>
            <a:r>
              <a:rPr baseline="-25000" lang="en" sz="2400">
                <a:solidFill>
                  <a:schemeClr val="dk1"/>
                </a:solidFill>
              </a:rPr>
              <a:t>q</a:t>
            </a:r>
            <a:r>
              <a:rPr lang="en" sz="2400">
                <a:solidFill>
                  <a:schemeClr val="dk1"/>
                </a:solidFill>
              </a:rPr>
              <a:t> </a:t>
            </a:r>
            <a:endParaRPr sz="2400">
              <a:solidFill>
                <a:schemeClr val="dk1"/>
              </a:solidFill>
            </a:endParaRPr>
          </a:p>
          <a:p>
            <a:pPr indent="0" lvl="0" marL="0" rtl="0" algn="l">
              <a:spcBef>
                <a:spcPts val="0"/>
              </a:spcBef>
              <a:spcAft>
                <a:spcPts val="0"/>
              </a:spcAft>
              <a:buNone/>
            </a:pPr>
            <a:r>
              <a:rPr lang="en" sz="2400">
                <a:solidFill>
                  <a:schemeClr val="dk1"/>
                </a:solidFill>
              </a:rPr>
              <a:t>Similar to the above case, we can build a decreasing sequence of length (d + 1) starting from a</a:t>
            </a:r>
            <a:r>
              <a:rPr baseline="-25000" lang="en" sz="2400">
                <a:solidFill>
                  <a:schemeClr val="dk1"/>
                </a:solidFill>
              </a:rPr>
              <a:t>p</a:t>
            </a:r>
            <a:r>
              <a:rPr lang="en" sz="2400">
                <a:solidFill>
                  <a:schemeClr val="dk1"/>
                </a:solidFill>
              </a:rPr>
              <a:t> . That’s a contradiction.</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Therefore, there exists a k for which i</a:t>
            </a:r>
            <a:r>
              <a:rPr baseline="-25000" lang="en" sz="2400">
                <a:solidFill>
                  <a:schemeClr val="dk1"/>
                </a:solidFill>
              </a:rPr>
              <a:t>k</a:t>
            </a:r>
            <a:r>
              <a:rPr lang="en" sz="2400">
                <a:solidFill>
                  <a:schemeClr val="dk1"/>
                </a:solidFill>
              </a:rPr>
              <a:t> or d</a:t>
            </a:r>
            <a:r>
              <a:rPr baseline="-25000" lang="en" sz="2400">
                <a:solidFill>
                  <a:schemeClr val="dk1"/>
                </a:solidFill>
              </a:rPr>
              <a:t>k</a:t>
            </a:r>
            <a:r>
              <a:rPr lang="en" sz="2400">
                <a:solidFill>
                  <a:schemeClr val="dk1"/>
                </a:solidFill>
              </a:rPr>
              <a:t> is at least n+1.</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Hence the proof.</a:t>
            </a:r>
            <a:endParaRPr sz="2400">
              <a:solidFill>
                <a:schemeClr val="dk1"/>
              </a:solidFill>
            </a:endParaRPr>
          </a:p>
        </p:txBody>
      </p:sp>
      <p:sp>
        <p:nvSpPr>
          <p:cNvPr id="478" name="Google Shape;478;p8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82"/>
          <p:cNvSpPr txBox="1"/>
          <p:nvPr/>
        </p:nvSpPr>
        <p:spPr>
          <a:xfrm>
            <a:off x="270900" y="65825"/>
            <a:ext cx="8597400" cy="61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Assume that in a group of six people, each pair of individuals are either two friends or two enemies. Show that there are three mutual friends or three mutual enemies in the group.</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Soln:</a:t>
            </a:r>
            <a:r>
              <a:rPr lang="en" sz="2400"/>
              <a:t> … </a:t>
            </a:r>
            <a:endParaRPr sz="2400"/>
          </a:p>
        </p:txBody>
      </p:sp>
      <p:sp>
        <p:nvSpPr>
          <p:cNvPr id="484" name="Google Shape;484;p8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83"/>
          <p:cNvSpPr txBox="1"/>
          <p:nvPr/>
        </p:nvSpPr>
        <p:spPr>
          <a:xfrm>
            <a:off x="270900" y="65825"/>
            <a:ext cx="8597400" cy="61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Soln:</a:t>
            </a:r>
            <a:r>
              <a:rPr lang="en" sz="2400"/>
              <a:t> </a:t>
            </a:r>
            <a:r>
              <a:rPr lang="en" sz="2400"/>
              <a:t>Let A be one of the six people.</a:t>
            </a:r>
            <a:endParaRPr sz="2400"/>
          </a:p>
          <a:p>
            <a:pPr indent="0" lvl="0" marL="0" rtl="0" algn="l">
              <a:spcBef>
                <a:spcPts val="0"/>
              </a:spcBef>
              <a:spcAft>
                <a:spcPts val="0"/>
              </a:spcAft>
              <a:buNone/>
            </a:pPr>
            <a:r>
              <a:rPr lang="en" sz="2400"/>
              <a:t>Using pigeonhole principle, there are at least 3 friends or 3 enemies of A.</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solidFill>
                  <a:schemeClr val="dk1"/>
                </a:solidFill>
              </a:rPr>
              <a:t>Case 1: A has at least 3 friends.</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If at least 2 of them are friends of each other, then including A, we’ve a friends group of at least 3.</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If there are all enemies of each other, then excluding A we’ve enemies group of at least 3.</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Case 2: A has at least 3 enemies.</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If at least 2 of them are enemies of each other, then including A, we’ve a enemies group of at least 3.</a:t>
            </a:r>
            <a:endParaRPr sz="2400">
              <a:solidFill>
                <a:schemeClr val="dk1"/>
              </a:solidFill>
            </a:endParaRPr>
          </a:p>
          <a:p>
            <a:pPr indent="0" lvl="0" marL="0" rtl="0" algn="l">
              <a:spcBef>
                <a:spcPts val="0"/>
              </a:spcBef>
              <a:spcAft>
                <a:spcPts val="0"/>
              </a:spcAft>
              <a:buNone/>
            </a:pPr>
            <a:r>
              <a:rPr lang="en" sz="2400">
                <a:solidFill>
                  <a:schemeClr val="dk1"/>
                </a:solidFill>
              </a:rPr>
              <a:t>If there are all friends of each other, then excluding A we’ve friends group of at least 3.</a:t>
            </a:r>
            <a:endParaRPr sz="2400"/>
          </a:p>
        </p:txBody>
      </p:sp>
      <p:sp>
        <p:nvSpPr>
          <p:cNvPr id="490" name="Google Shape;490;p8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84"/>
          <p:cNvSpPr txBox="1"/>
          <p:nvPr/>
        </p:nvSpPr>
        <p:spPr>
          <a:xfrm>
            <a:off x="270900" y="158575"/>
            <a:ext cx="8597400" cy="60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Ramsey theory</a:t>
            </a:r>
            <a:r>
              <a:rPr lang="en" sz="2400">
                <a:solidFill>
                  <a:schemeClr val="dk1"/>
                </a:solidFill>
              </a:rPr>
              <a:t>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 Ramsey number </a:t>
            </a:r>
            <a:r>
              <a:rPr b="1" lang="en" sz="2400">
                <a:solidFill>
                  <a:schemeClr val="dk1"/>
                </a:solidFill>
              </a:rPr>
              <a:t>R(m, n)</a:t>
            </a:r>
            <a:r>
              <a:rPr lang="en" sz="2400">
                <a:solidFill>
                  <a:schemeClr val="dk1"/>
                </a:solidFill>
              </a:rPr>
              <a:t>, where </a:t>
            </a:r>
            <a:r>
              <a:rPr b="1" lang="en" sz="2400">
                <a:solidFill>
                  <a:schemeClr val="dk1"/>
                </a:solidFill>
              </a:rPr>
              <a:t>m</a:t>
            </a:r>
            <a:r>
              <a:rPr lang="en" sz="2400">
                <a:solidFill>
                  <a:schemeClr val="dk1"/>
                </a:solidFill>
              </a:rPr>
              <a:t> and </a:t>
            </a:r>
            <a:r>
              <a:rPr b="1" lang="en" sz="2400">
                <a:solidFill>
                  <a:schemeClr val="dk1"/>
                </a:solidFill>
              </a:rPr>
              <a:t>n</a:t>
            </a:r>
            <a:r>
              <a:rPr lang="en" sz="2400">
                <a:solidFill>
                  <a:schemeClr val="dk1"/>
                </a:solidFill>
              </a:rPr>
              <a:t> are positive integers greater than or equal to </a:t>
            </a:r>
            <a:r>
              <a:rPr b="1" lang="en" sz="2400">
                <a:solidFill>
                  <a:schemeClr val="dk1"/>
                </a:solidFill>
              </a:rPr>
              <a:t>2</a:t>
            </a:r>
            <a:r>
              <a:rPr lang="en" sz="2400">
                <a:solidFill>
                  <a:schemeClr val="dk1"/>
                </a:solidFill>
              </a:rPr>
              <a:t>, denotes the minimum number of people at a party such that there are </a:t>
            </a:r>
            <a:r>
              <a:rPr b="1" lang="en" sz="2400">
                <a:solidFill>
                  <a:schemeClr val="dk1"/>
                </a:solidFill>
              </a:rPr>
              <a:t>m</a:t>
            </a:r>
            <a:r>
              <a:rPr lang="en" sz="2400">
                <a:solidFill>
                  <a:schemeClr val="dk1"/>
                </a:solidFill>
              </a:rPr>
              <a:t> mutual friends or </a:t>
            </a:r>
            <a:r>
              <a:rPr b="1" lang="en" sz="2400">
                <a:solidFill>
                  <a:schemeClr val="dk1"/>
                </a:solidFill>
              </a:rPr>
              <a:t>n</a:t>
            </a:r>
            <a:r>
              <a:rPr lang="en" sz="2400">
                <a:solidFill>
                  <a:schemeClr val="dk1"/>
                </a:solidFill>
              </a:rPr>
              <a:t> mutual enemies, assuming every pair of people at the party are either friends or enemies.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R(3, 3) = 6</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R(m, n) = R(n, m)</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R(2, n) = n</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R(4, 4) = 18</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43 ≤ R(5, 5) ≤ 49</a:t>
            </a:r>
            <a:endParaRPr sz="2400">
              <a:solidFill>
                <a:schemeClr val="dk1"/>
              </a:solidFill>
            </a:endParaRPr>
          </a:p>
        </p:txBody>
      </p:sp>
      <p:sp>
        <p:nvSpPr>
          <p:cNvPr id="496" name="Google Shape;496;p8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8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Eg</a:t>
            </a:r>
            <a:r>
              <a:rPr b="1" lang="en" sz="2400">
                <a:solidFill>
                  <a:schemeClr val="dk1"/>
                </a:solidFill>
              </a:rPr>
              <a:t>:</a:t>
            </a:r>
            <a:r>
              <a:rPr lang="en" sz="2400">
                <a:solidFill>
                  <a:schemeClr val="dk1"/>
                </a:solidFill>
              </a:rPr>
              <a:t> A drawer contains a dozen brown socks and a dozen black socks, all unmatched. A man takes socks out at random in the dark.</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lphaLcPeriod"/>
            </a:pPr>
            <a:r>
              <a:rPr lang="en" sz="2400">
                <a:solidFill>
                  <a:schemeClr val="dk1"/>
                </a:solidFill>
              </a:rPr>
              <a:t>How many socks must he take out to be sure that he has at least two socks of the same color?</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lphaLcPeriod"/>
            </a:pPr>
            <a:r>
              <a:rPr lang="en" sz="2400">
                <a:solidFill>
                  <a:schemeClr val="dk1"/>
                </a:solidFill>
              </a:rPr>
              <a:t>How many socks must he take out to be sure that he has at least five socks of the same color?</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lphaLcPeriod"/>
            </a:pPr>
            <a:r>
              <a:rPr lang="en" sz="2400">
                <a:solidFill>
                  <a:schemeClr val="dk1"/>
                </a:solidFill>
              </a:rPr>
              <a:t>How many socks must he take out to be sure that he has at least two black socks?</a:t>
            </a:r>
            <a:endParaRPr sz="2400">
              <a:solidFill>
                <a:schemeClr val="dk1"/>
              </a:solidFill>
            </a:endParaRPr>
          </a:p>
        </p:txBody>
      </p:sp>
      <p:sp>
        <p:nvSpPr>
          <p:cNvPr id="502" name="Google Shape;502;p8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8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Eg</a:t>
            </a:r>
            <a:r>
              <a:rPr b="1" lang="en" sz="2400">
                <a:solidFill>
                  <a:schemeClr val="dk1"/>
                </a:solidFill>
              </a:rPr>
              <a:t>:</a:t>
            </a:r>
            <a:r>
              <a:rPr lang="en" sz="2400">
                <a:solidFill>
                  <a:schemeClr val="dk1"/>
                </a:solidFill>
              </a:rPr>
              <a:t> Let d be a positive integer. Show that among any group of d+1 (not necessarily consecutive) integers there are two with exactly same remainder when they are divided by d.</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A closet has 3 red, 7 blue and 10 black shirts. What is the minimum number of shirts you’ve to blindfoldedly pick to ensure at least 4 of the same color?</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at least 5 of the same color?</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ways are there to select an ordered pair of numbers from 1 to 7 so that the sum is even?</a:t>
            </a:r>
            <a:endParaRPr sz="2400">
              <a:solidFill>
                <a:schemeClr val="dk1"/>
              </a:solidFill>
            </a:endParaRPr>
          </a:p>
        </p:txBody>
      </p:sp>
      <p:sp>
        <p:nvSpPr>
          <p:cNvPr id="508" name="Google Shape;508;p8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Eg: </a:t>
            </a:r>
            <a:r>
              <a:rPr lang="en" sz="2400">
                <a:solidFill>
                  <a:schemeClr val="dk1"/>
                </a:solidFill>
              </a:rPr>
              <a:t>Suppose, there are 7 trains from </a:t>
            </a:r>
            <a:r>
              <a:rPr lang="en" sz="2400">
                <a:solidFill>
                  <a:schemeClr val="dk1"/>
                </a:solidFill>
              </a:rPr>
              <a:t>Bangalore</a:t>
            </a:r>
            <a:r>
              <a:rPr lang="en" sz="2400">
                <a:solidFill>
                  <a:schemeClr val="dk1"/>
                </a:solidFill>
              </a:rPr>
              <a:t> to Mumbai and 3 trains from Mumbai to Ahmedabad. In how many ways our Pappu can reach </a:t>
            </a:r>
            <a:r>
              <a:rPr lang="en" sz="2400">
                <a:solidFill>
                  <a:schemeClr val="dk1"/>
                </a:solidFill>
              </a:rPr>
              <a:t>Ahmedabad</a:t>
            </a:r>
            <a:r>
              <a:rPr lang="en" sz="2400">
                <a:solidFill>
                  <a:schemeClr val="dk1"/>
                </a:solidFill>
              </a:rPr>
              <a:t> from </a:t>
            </a:r>
            <a:r>
              <a:rPr lang="en" sz="2400">
                <a:solidFill>
                  <a:schemeClr val="dk1"/>
                </a:solidFill>
              </a:rPr>
              <a:t>Bangalore</a:t>
            </a: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Soln:</a:t>
            </a:r>
            <a:r>
              <a:rPr b="1" lang="en" sz="2400">
                <a:solidFill>
                  <a:schemeClr val="dk1"/>
                </a:solidFill>
              </a:rPr>
              <a:t> </a:t>
            </a:r>
            <a:r>
              <a:rPr lang="en" sz="2400">
                <a:solidFill>
                  <a:schemeClr val="dk1"/>
                </a:solidFill>
              </a:rPr>
              <a:t>From </a:t>
            </a:r>
            <a:r>
              <a:rPr lang="en" sz="2400">
                <a:solidFill>
                  <a:schemeClr val="dk1"/>
                </a:solidFill>
              </a:rPr>
              <a:t>Bangalore</a:t>
            </a:r>
            <a:r>
              <a:rPr lang="en" sz="2400">
                <a:solidFill>
                  <a:schemeClr val="dk1"/>
                </a:solidFill>
              </a:rPr>
              <a:t> to Mumbai, Pappu has 7 choices (because there are 7 trains, he can pick anyone). For each of the choice of the first stage, he has 3 choices </a:t>
            </a:r>
            <a:r>
              <a:rPr lang="en" sz="2400">
                <a:solidFill>
                  <a:schemeClr val="dk1"/>
                </a:solidFill>
              </a:rPr>
              <a:t>from Mumbai to Ahmedabad</a:t>
            </a: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Total # of ways = </a:t>
            </a:r>
            <a:r>
              <a:rPr b="1" lang="en" sz="2400">
                <a:solidFill>
                  <a:schemeClr val="dk1"/>
                </a:solidFill>
              </a:rPr>
              <a:t>7</a:t>
            </a:r>
            <a:r>
              <a:rPr lang="en" sz="2400">
                <a:solidFill>
                  <a:schemeClr val="dk1"/>
                </a:solidFill>
              </a:rPr>
              <a:t> ways x </a:t>
            </a:r>
            <a:r>
              <a:rPr b="1" lang="en" sz="2400">
                <a:solidFill>
                  <a:schemeClr val="dk1"/>
                </a:solidFill>
              </a:rPr>
              <a:t>3</a:t>
            </a:r>
            <a:r>
              <a:rPr lang="en" sz="2400">
                <a:solidFill>
                  <a:schemeClr val="dk1"/>
                </a:solidFill>
              </a:rPr>
              <a:t> ways = </a:t>
            </a:r>
            <a:r>
              <a:rPr b="1" lang="en" sz="2400">
                <a:solidFill>
                  <a:schemeClr val="dk1"/>
                </a:solidFill>
              </a:rPr>
              <a:t>21</a:t>
            </a:r>
            <a:r>
              <a:rPr lang="en" sz="2400">
                <a:solidFill>
                  <a:schemeClr val="dk1"/>
                </a:solidFill>
              </a:rPr>
              <a:t> ways.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Pappu can reach </a:t>
            </a:r>
            <a:r>
              <a:rPr lang="en" sz="2400">
                <a:solidFill>
                  <a:schemeClr val="dk1"/>
                </a:solidFill>
              </a:rPr>
              <a:t>Ahmedabad</a:t>
            </a:r>
            <a:r>
              <a:rPr lang="en" sz="2400">
                <a:solidFill>
                  <a:schemeClr val="dk1"/>
                </a:solidFill>
              </a:rPr>
              <a:t> in 21 different ways.</a:t>
            </a:r>
            <a:endParaRPr sz="2400"/>
          </a:p>
        </p:txBody>
      </p:sp>
      <p:sp>
        <p:nvSpPr>
          <p:cNvPr id="81" name="Google Shape;81;p1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87"/>
          <p:cNvSpPr txBox="1"/>
          <p:nvPr/>
        </p:nvSpPr>
        <p:spPr>
          <a:xfrm>
            <a:off x="270900" y="270900"/>
            <a:ext cx="8597400" cy="14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How many ways are there to select an ordered pair of numbers from 1 to 7 so that the sum is even?</a:t>
            </a:r>
            <a:endParaRPr sz="2400"/>
          </a:p>
        </p:txBody>
      </p:sp>
      <p:pic>
        <p:nvPicPr>
          <p:cNvPr id="514" name="Google Shape;514;p87"/>
          <p:cNvPicPr preferRelativeResize="0"/>
          <p:nvPr/>
        </p:nvPicPr>
        <p:blipFill>
          <a:blip r:embed="rId3">
            <a:alphaModFix/>
          </a:blip>
          <a:stretch>
            <a:fillRect/>
          </a:stretch>
        </p:blipFill>
        <p:spPr>
          <a:xfrm>
            <a:off x="2370475" y="1825350"/>
            <a:ext cx="4403051" cy="4234200"/>
          </a:xfrm>
          <a:prstGeom prst="rect">
            <a:avLst/>
          </a:prstGeom>
          <a:noFill/>
          <a:ln>
            <a:noFill/>
          </a:ln>
        </p:spPr>
      </p:pic>
      <p:sp>
        <p:nvSpPr>
          <p:cNvPr id="515" name="Google Shape;515;p8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88"/>
          <p:cNvSpPr txBox="1"/>
          <p:nvPr/>
        </p:nvSpPr>
        <p:spPr>
          <a:xfrm>
            <a:off x="118925" y="145350"/>
            <a:ext cx="8749500" cy="60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rPr>
              <a:t>Eg:</a:t>
            </a:r>
            <a:r>
              <a:rPr lang="en" sz="2800">
                <a:solidFill>
                  <a:schemeClr val="dk1"/>
                </a:solidFill>
              </a:rPr>
              <a:t> Suppose that a computer science laboratory has 15 workstations and 10 servers. A cable can be used to directly connect a workstation to a server. For each server, only one direct connection to that server can be active at any time. We want to guarantee that at any time any set of 10 or fewer workstations can simultaneously access different servers via direct connections. Although we could do this by connecting every workstation directly to every server (using 150 connections), what is the minimum number of direct connections needed to achieve this goal?</a:t>
            </a:r>
            <a:endParaRPr sz="2800">
              <a:solidFill>
                <a:schemeClr val="dk1"/>
              </a:solidFill>
            </a:endParaRPr>
          </a:p>
        </p:txBody>
      </p:sp>
      <p:sp>
        <p:nvSpPr>
          <p:cNvPr id="521" name="Google Shape;521;p8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pic>
        <p:nvPicPr>
          <p:cNvPr id="526" name="Google Shape;526;p89"/>
          <p:cNvPicPr preferRelativeResize="0"/>
          <p:nvPr/>
        </p:nvPicPr>
        <p:blipFill>
          <a:blip r:embed="rId3">
            <a:alphaModFix/>
          </a:blip>
          <a:stretch>
            <a:fillRect/>
          </a:stretch>
        </p:blipFill>
        <p:spPr>
          <a:xfrm>
            <a:off x="0" y="804438"/>
            <a:ext cx="9144000" cy="4734674"/>
          </a:xfrm>
          <a:prstGeom prst="rect">
            <a:avLst/>
          </a:prstGeom>
          <a:noFill/>
          <a:ln>
            <a:noFill/>
          </a:ln>
        </p:spPr>
      </p:pic>
      <p:sp>
        <p:nvSpPr>
          <p:cNvPr id="527" name="Google Shape;527;p8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9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Permutations</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 </a:t>
            </a:r>
            <a:r>
              <a:rPr b="1" lang="en" sz="2400"/>
              <a:t>permutation</a:t>
            </a:r>
            <a:r>
              <a:rPr lang="en" sz="2400"/>
              <a:t> of a set of distinct objects is an ordered arrangement of these objects. </a:t>
            </a:r>
            <a:endParaRPr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r-permutation</a:t>
            </a:r>
            <a:r>
              <a:rPr lang="en" sz="2400"/>
              <a:t> of a set of distinct objects is an ordered arrangement of some of the elements (say, </a:t>
            </a:r>
            <a:r>
              <a:rPr b="1" lang="en" sz="2400"/>
              <a:t>r</a:t>
            </a:r>
            <a:r>
              <a:rPr lang="en" sz="2400"/>
              <a:t>) of the set.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The number of r-permutations of a set with </a:t>
            </a:r>
            <a:r>
              <a:rPr b="1" lang="en" sz="2400">
                <a:solidFill>
                  <a:schemeClr val="dk1"/>
                </a:solidFill>
              </a:rPr>
              <a:t>n</a:t>
            </a:r>
            <a:r>
              <a:rPr lang="en" sz="2400">
                <a:solidFill>
                  <a:schemeClr val="dk1"/>
                </a:solidFill>
              </a:rPr>
              <a:t> elements is represented by:</a:t>
            </a:r>
            <a:endParaRPr sz="2400">
              <a:solidFill>
                <a:schemeClr val="dk1"/>
              </a:solidFill>
            </a:endParaRPr>
          </a:p>
          <a:p>
            <a:pPr indent="0" lvl="0" marL="0" rtl="0" algn="l">
              <a:spcBef>
                <a:spcPts val="0"/>
              </a:spcBef>
              <a:spcAft>
                <a:spcPts val="0"/>
              </a:spcAft>
              <a:buNone/>
            </a:pPr>
            <a:r>
              <a:rPr b="1" lang="en" sz="2400"/>
              <a:t>P(n, r) </a:t>
            </a:r>
            <a:endParaRPr b="1" sz="2400"/>
          </a:p>
          <a:p>
            <a:pPr indent="0" lvl="0" marL="0" rtl="0" algn="l">
              <a:spcBef>
                <a:spcPts val="0"/>
              </a:spcBef>
              <a:spcAft>
                <a:spcPts val="0"/>
              </a:spcAft>
              <a:buNone/>
            </a:pPr>
            <a:r>
              <a:rPr b="1" lang="en" sz="2400">
                <a:solidFill>
                  <a:schemeClr val="dk1"/>
                </a:solidFill>
              </a:rPr>
              <a:t>n</a:t>
            </a:r>
            <a:r>
              <a:rPr b="1" baseline="30000" lang="en" sz="2400" u="sng">
                <a:solidFill>
                  <a:schemeClr val="dk1"/>
                </a:solidFill>
              </a:rPr>
              <a:t>r</a:t>
            </a:r>
            <a:r>
              <a:rPr baseline="30000" lang="en" sz="2400">
                <a:solidFill>
                  <a:schemeClr val="dk1"/>
                </a:solidFill>
              </a:rPr>
              <a:t> </a:t>
            </a:r>
            <a:r>
              <a:rPr lang="en" sz="2400">
                <a:solidFill>
                  <a:schemeClr val="dk1"/>
                </a:solidFill>
              </a:rPr>
              <a:t> 	 </a:t>
            </a:r>
            <a:endParaRPr b="1" baseline="-25000"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 </a:t>
            </a:r>
            <a:r>
              <a:rPr b="1" baseline="30000" lang="en" sz="2400">
                <a:solidFill>
                  <a:schemeClr val="dk1"/>
                </a:solidFill>
              </a:rPr>
              <a:t>n</a:t>
            </a:r>
            <a:r>
              <a:rPr b="1" lang="en" sz="2400">
                <a:solidFill>
                  <a:schemeClr val="dk1"/>
                </a:solidFill>
              </a:rPr>
              <a:t>P</a:t>
            </a:r>
            <a:r>
              <a:rPr b="1" baseline="-25000" lang="en" sz="2400">
                <a:solidFill>
                  <a:schemeClr val="dk1"/>
                </a:solidFill>
              </a:rPr>
              <a:t>r</a:t>
            </a:r>
            <a:endParaRPr sz="2400"/>
          </a:p>
        </p:txBody>
      </p:sp>
      <p:sp>
        <p:nvSpPr>
          <p:cNvPr id="533" name="Google Shape;533;p9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9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Theorem</a:t>
            </a:r>
            <a:r>
              <a:rPr lang="en" sz="2400">
                <a:solidFill>
                  <a:schemeClr val="dk1"/>
                </a:solidFill>
              </a:rPr>
              <a:t>: </a:t>
            </a:r>
            <a:r>
              <a:rPr b="1" lang="en" sz="2400">
                <a:solidFill>
                  <a:schemeClr val="dk1"/>
                </a:solidFill>
              </a:rPr>
              <a:t>r-permutations</a:t>
            </a:r>
            <a:endParaRPr b="1"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If n is a positive integer and </a:t>
            </a:r>
            <a:r>
              <a:rPr b="1" lang="en" sz="2400">
                <a:solidFill>
                  <a:schemeClr val="dk1"/>
                </a:solidFill>
              </a:rPr>
              <a:t>r</a:t>
            </a:r>
            <a:r>
              <a:rPr lang="en" sz="2400">
                <a:solidFill>
                  <a:schemeClr val="dk1"/>
                </a:solidFill>
              </a:rPr>
              <a:t> is an integer with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0 ≤ r ≤ n, then there are</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P(n, r) = n (n - 1) … (n - r + 1)</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Proof:</a:t>
            </a:r>
            <a:r>
              <a:rPr lang="en" sz="2400"/>
              <a:t> We can find the number of r-permutations using the product rule. There are </a:t>
            </a:r>
            <a:r>
              <a:rPr b="1" lang="en" sz="2400"/>
              <a:t>n</a:t>
            </a:r>
            <a:r>
              <a:rPr lang="en" sz="2400"/>
              <a:t> choices for the first first object. For each of the </a:t>
            </a:r>
            <a:r>
              <a:rPr b="1" lang="en" sz="2400"/>
              <a:t>n</a:t>
            </a:r>
            <a:r>
              <a:rPr lang="en" sz="2400"/>
              <a:t> choices, there are </a:t>
            </a:r>
            <a:r>
              <a:rPr b="1" lang="en" sz="2400"/>
              <a:t>(n-1)</a:t>
            </a:r>
            <a:r>
              <a:rPr lang="en" sz="2400"/>
              <a:t> choices for the second object. For each of the </a:t>
            </a:r>
            <a:r>
              <a:rPr b="1" lang="en" sz="2400"/>
              <a:t>n*(n-1)</a:t>
            </a:r>
            <a:r>
              <a:rPr lang="en" sz="2400"/>
              <a:t> choices, there are </a:t>
            </a:r>
            <a:r>
              <a:rPr b="1" lang="en" sz="2400"/>
              <a:t>(n-2)</a:t>
            </a:r>
            <a:r>
              <a:rPr lang="en" sz="2400"/>
              <a:t> choices for the third object and so on up to </a:t>
            </a:r>
            <a:r>
              <a:rPr b="1" lang="en" sz="2400"/>
              <a:t>r</a:t>
            </a:r>
            <a:r>
              <a:rPr b="1" baseline="30000" lang="en" sz="2400"/>
              <a:t>th</a:t>
            </a:r>
            <a:r>
              <a:rPr lang="en" sz="2400"/>
              <a:t> object, which has </a:t>
            </a:r>
            <a:r>
              <a:rPr b="1" lang="en" sz="2400"/>
              <a:t>(n-r+1)</a:t>
            </a:r>
            <a:r>
              <a:rPr lang="en" sz="2400"/>
              <a:t> choices. Therefore, the number of </a:t>
            </a:r>
            <a:r>
              <a:rPr b="1" lang="en" sz="2400"/>
              <a:t>r</a:t>
            </a:r>
            <a:r>
              <a:rPr lang="en" sz="2400"/>
              <a:t>-permutations of a set of </a:t>
            </a:r>
            <a:r>
              <a:rPr b="1" lang="en" sz="2400"/>
              <a:t>n</a:t>
            </a:r>
            <a:r>
              <a:rPr lang="en" sz="2400"/>
              <a:t> distinct objects is, </a:t>
            </a:r>
            <a:endParaRPr sz="2400"/>
          </a:p>
          <a:p>
            <a:pPr indent="0" lvl="0" marL="0" rtl="0" algn="l">
              <a:spcBef>
                <a:spcPts val="0"/>
              </a:spcBef>
              <a:spcAft>
                <a:spcPts val="0"/>
              </a:spcAft>
              <a:buNone/>
            </a:pPr>
            <a:r>
              <a:rPr b="1" lang="en" sz="2400">
                <a:solidFill>
                  <a:schemeClr val="dk1"/>
                </a:solidFill>
              </a:rPr>
              <a:t>P(n, r) = </a:t>
            </a:r>
            <a:r>
              <a:rPr b="1" lang="en" sz="2400">
                <a:solidFill>
                  <a:schemeClr val="dk1"/>
                </a:solidFill>
              </a:rPr>
              <a:t>n * (n-1) * (n-2) * … * (n-r+1).</a:t>
            </a:r>
            <a:endParaRPr sz="2400"/>
          </a:p>
          <a:p>
            <a:pPr indent="0" lvl="0" marL="0" rtl="0" algn="l">
              <a:spcBef>
                <a:spcPts val="0"/>
              </a:spcBef>
              <a:spcAft>
                <a:spcPts val="0"/>
              </a:spcAft>
              <a:buNone/>
            </a:pPr>
            <a:r>
              <a:t/>
            </a:r>
            <a:endParaRPr sz="2400"/>
          </a:p>
        </p:txBody>
      </p:sp>
      <p:sp>
        <p:nvSpPr>
          <p:cNvPr id="539" name="Google Shape;539;p9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9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Corollary</a:t>
            </a:r>
            <a:r>
              <a:rPr lang="en" sz="2400"/>
              <a:t>: If n and r are integers with 0 </a:t>
            </a:r>
            <a:r>
              <a:rPr lang="en" sz="2400">
                <a:solidFill>
                  <a:schemeClr val="dk1"/>
                </a:solidFill>
              </a:rPr>
              <a:t>≤</a:t>
            </a:r>
            <a:r>
              <a:rPr lang="en" sz="2400"/>
              <a:t> r </a:t>
            </a:r>
            <a:r>
              <a:rPr lang="en" sz="2400">
                <a:solidFill>
                  <a:schemeClr val="dk1"/>
                </a:solidFill>
              </a:rPr>
              <a:t>≤</a:t>
            </a:r>
            <a:r>
              <a:rPr lang="en" sz="2400"/>
              <a:t> n, </a:t>
            </a:r>
            <a:endParaRPr sz="2400"/>
          </a:p>
          <a:p>
            <a:pPr indent="0" lvl="0" marL="0" rtl="0" algn="l">
              <a:spcBef>
                <a:spcPts val="0"/>
              </a:spcBef>
              <a:spcAft>
                <a:spcPts val="0"/>
              </a:spcAft>
              <a:buNone/>
            </a:pPr>
            <a:r>
              <a:rPr lang="en" sz="2400"/>
              <a:t>then P(n, r) = n! / (n-r)!</a:t>
            </a:r>
            <a:endParaRPr sz="2400"/>
          </a:p>
          <a:p>
            <a:pPr indent="0" lvl="0" marL="0" rtl="0" algn="l">
              <a:spcBef>
                <a:spcPts val="0"/>
              </a:spcBef>
              <a:spcAft>
                <a:spcPts val="0"/>
              </a:spcAft>
              <a:buNone/>
            </a:pPr>
            <a:r>
              <a:rPr lang="en" sz="2400"/>
              <a:t>P(n, 0) = 1</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2400">
                <a:solidFill>
                  <a:schemeClr val="dk1"/>
                </a:solidFill>
              </a:rPr>
              <a:t>P(n, r) = n (n - 1) … (n - r + 1)</a:t>
            </a:r>
            <a:endParaRPr b="1"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P(n, r) = {n (n - 1) … (n - r + 1) </a:t>
            </a:r>
            <a:r>
              <a:rPr b="1" lang="en" sz="2400">
                <a:solidFill>
                  <a:schemeClr val="dk1"/>
                </a:solidFill>
              </a:rPr>
              <a:t>(n - r)!</a:t>
            </a:r>
            <a:r>
              <a:rPr lang="en" sz="2400">
                <a:solidFill>
                  <a:schemeClr val="dk1"/>
                </a:solidFill>
              </a:rPr>
              <a:t> } / </a:t>
            </a:r>
            <a:r>
              <a:rPr b="1" lang="en" sz="2400">
                <a:solidFill>
                  <a:schemeClr val="dk1"/>
                </a:solidFill>
              </a:rPr>
              <a:t>(n - r)!</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P(n, r) = </a:t>
            </a:r>
            <a:r>
              <a:rPr b="1" lang="en" sz="2400">
                <a:solidFill>
                  <a:schemeClr val="dk1"/>
                </a:solidFill>
              </a:rPr>
              <a:t>n!</a:t>
            </a:r>
            <a:r>
              <a:rPr lang="en" sz="2400">
                <a:solidFill>
                  <a:schemeClr val="dk1"/>
                </a:solidFill>
              </a:rPr>
              <a:t> </a:t>
            </a:r>
            <a:r>
              <a:rPr b="1" lang="en" sz="2400">
                <a:solidFill>
                  <a:schemeClr val="dk1"/>
                </a:solidFill>
              </a:rPr>
              <a:t>/</a:t>
            </a:r>
            <a:r>
              <a:rPr lang="en" sz="2400">
                <a:solidFill>
                  <a:schemeClr val="dk1"/>
                </a:solidFill>
              </a:rPr>
              <a:t> </a:t>
            </a:r>
            <a:r>
              <a:rPr b="1" lang="en" sz="2400">
                <a:solidFill>
                  <a:schemeClr val="dk1"/>
                </a:solidFill>
              </a:rPr>
              <a:t>(n - r)!</a:t>
            </a:r>
            <a:endParaRPr sz="2400">
              <a:solidFill>
                <a:schemeClr val="dk1"/>
              </a:solidFill>
            </a:endParaRPr>
          </a:p>
          <a:p>
            <a:pPr indent="0" lvl="0" marL="0" rtl="0" algn="l">
              <a:spcBef>
                <a:spcPts val="0"/>
              </a:spcBef>
              <a:spcAft>
                <a:spcPts val="0"/>
              </a:spcAft>
              <a:buNone/>
            </a:pPr>
            <a:r>
              <a:t/>
            </a:r>
            <a:endParaRPr sz="2400"/>
          </a:p>
        </p:txBody>
      </p:sp>
      <p:sp>
        <p:nvSpPr>
          <p:cNvPr id="545" name="Google Shape;545;p9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93"/>
          <p:cNvSpPr txBox="1"/>
          <p:nvPr/>
        </p:nvSpPr>
        <p:spPr>
          <a:xfrm>
            <a:off x="270900" y="270900"/>
            <a:ext cx="8597400" cy="22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Suppose a classroom bench can accommodate three students. In how many ways a class of 60 students can sit three at a time on the bench?</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b="1" lang="en" sz="2400"/>
              <a:t>Soln</a:t>
            </a:r>
            <a:r>
              <a:rPr b="1" lang="en" sz="2400"/>
              <a:t>:</a:t>
            </a:r>
            <a:r>
              <a:rPr lang="en" sz="2400"/>
              <a:t> … </a:t>
            </a:r>
            <a:endParaRPr sz="2400"/>
          </a:p>
        </p:txBody>
      </p:sp>
      <p:sp>
        <p:nvSpPr>
          <p:cNvPr id="551" name="Google Shape;551;p9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2" name="Google Shape;552;p93"/>
          <p:cNvPicPr preferRelativeResize="0"/>
          <p:nvPr/>
        </p:nvPicPr>
        <p:blipFill>
          <a:blip r:embed="rId3">
            <a:alphaModFix/>
          </a:blip>
          <a:stretch>
            <a:fillRect/>
          </a:stretch>
        </p:blipFill>
        <p:spPr>
          <a:xfrm>
            <a:off x="3244275" y="2218475"/>
            <a:ext cx="5624016" cy="39993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9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Suppose a classroom bench can accommodate three students. In how many ways a class of 60 students can sit three at a time on the bench?</a:t>
            </a:r>
            <a:endParaRPr sz="2400"/>
          </a:p>
          <a:p>
            <a:pPr indent="0" lvl="0" marL="0" rtl="0" algn="l">
              <a:spcBef>
                <a:spcPts val="0"/>
              </a:spcBef>
              <a:spcAft>
                <a:spcPts val="0"/>
              </a:spcAft>
              <a:buNone/>
            </a:pPr>
            <a:r>
              <a:rPr b="1" lang="en" sz="2400"/>
              <a:t>Soln:</a:t>
            </a:r>
            <a:endParaRPr b="1" sz="2400"/>
          </a:p>
          <a:p>
            <a:pPr indent="0" lvl="0" marL="0" rtl="0" algn="l">
              <a:spcBef>
                <a:spcPts val="0"/>
              </a:spcBef>
              <a:spcAft>
                <a:spcPts val="0"/>
              </a:spcAft>
              <a:buNone/>
            </a:pPr>
            <a:r>
              <a:rPr lang="en" sz="2400"/>
              <a:t>= P(60, 3) </a:t>
            </a:r>
            <a:endParaRPr sz="2400"/>
          </a:p>
          <a:p>
            <a:pPr indent="0" lvl="0" marL="0" rtl="0" algn="l">
              <a:spcBef>
                <a:spcPts val="0"/>
              </a:spcBef>
              <a:spcAft>
                <a:spcPts val="0"/>
              </a:spcAft>
              <a:buNone/>
            </a:pPr>
            <a:r>
              <a:rPr lang="en" sz="2400"/>
              <a:t>= 60 * 59 * 58</a:t>
            </a:r>
            <a:endParaRPr sz="2400"/>
          </a:p>
          <a:p>
            <a:pPr indent="0" lvl="0" marL="0" rtl="0" algn="l">
              <a:spcBef>
                <a:spcPts val="0"/>
              </a:spcBef>
              <a:spcAft>
                <a:spcPts val="0"/>
              </a:spcAft>
              <a:buNone/>
            </a:pPr>
            <a:r>
              <a:rPr lang="en" sz="2400"/>
              <a:t>= 60! / 57!</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Suppose that a salesman has to visit 9 different cities starting with his origin city. He must begin his trip from the origin city, but he can visit the other 9 cities in any order he wishes. How many possible orders can the salesman use when visiting these cities?</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p>
        </p:txBody>
      </p:sp>
      <p:sp>
        <p:nvSpPr>
          <p:cNvPr id="558" name="Google Shape;558;p9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9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a:t>
            </a:r>
            <a:r>
              <a:rPr lang="en" sz="2400">
                <a:solidFill>
                  <a:schemeClr val="dk1"/>
                </a:solidFill>
              </a:rPr>
              <a:t>Suppose that a salesman has to visit 9 different cities starting with his origin city. He must begin his trip from the origin city, but he can visit the other 9 cities in any order he wishes. How many possible orders can the salesman use when visiting these cities?</a:t>
            </a:r>
            <a:endParaRPr sz="2400"/>
          </a:p>
          <a:p>
            <a:pPr indent="0" lvl="0" marL="0" rtl="0" algn="l">
              <a:spcBef>
                <a:spcPts val="0"/>
              </a:spcBef>
              <a:spcAft>
                <a:spcPts val="0"/>
              </a:spcAft>
              <a:buNone/>
            </a:pPr>
            <a:r>
              <a:rPr b="1" lang="en" sz="2400"/>
              <a:t>Soln:</a:t>
            </a:r>
            <a:endParaRPr b="1" sz="2400"/>
          </a:p>
          <a:p>
            <a:pPr indent="0" lvl="0" marL="0" rtl="0" algn="l">
              <a:spcBef>
                <a:spcPts val="0"/>
              </a:spcBef>
              <a:spcAft>
                <a:spcPts val="0"/>
              </a:spcAft>
              <a:buNone/>
            </a:pPr>
            <a:r>
              <a:rPr lang="en" sz="2400"/>
              <a:t>= P(9, 9) </a:t>
            </a:r>
            <a:endParaRPr sz="2400"/>
          </a:p>
          <a:p>
            <a:pPr indent="0" lvl="0" marL="0" rtl="0" algn="l">
              <a:spcBef>
                <a:spcPts val="0"/>
              </a:spcBef>
              <a:spcAft>
                <a:spcPts val="0"/>
              </a:spcAft>
              <a:buNone/>
            </a:pPr>
            <a:r>
              <a:rPr lang="en" sz="2400"/>
              <a:t>= 9!</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permutations of the string “ABCDEFGHIJ” contain a sub-string “ABC”?</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p>
        </p:txBody>
      </p:sp>
      <p:sp>
        <p:nvSpPr>
          <p:cNvPr id="564" name="Google Shape;564;p9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9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How many permutations of the letter ABCDEFGHIJ contain the string ABC?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8!</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Considering ABC as one unit, there are 8 units to permutate.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Imagine listing out all the 10! permutations of the sequence and then searching for the substring “ABC”. The search will have 8! results.</a:t>
            </a:r>
            <a:endParaRPr sz="2400"/>
          </a:p>
        </p:txBody>
      </p:sp>
      <p:sp>
        <p:nvSpPr>
          <p:cNvPr id="570" name="Google Shape;570;p9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chemeClr val="dk1"/>
                </a:solidFill>
              </a:rPr>
              <a:t>What does it return?</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b="1" lang="en" sz="2600">
                <a:solidFill>
                  <a:schemeClr val="dk1"/>
                </a:solidFill>
                <a:latin typeface="Courier New"/>
                <a:ea typeface="Courier New"/>
                <a:cs typeface="Courier New"/>
                <a:sym typeface="Courier New"/>
              </a:rPr>
              <a:t>foo(n)</a:t>
            </a:r>
            <a:endParaRPr b="1" sz="26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2600">
                <a:solidFill>
                  <a:schemeClr val="dk1"/>
                </a:solidFill>
                <a:latin typeface="Courier New"/>
                <a:ea typeface="Courier New"/>
                <a:cs typeface="Courier New"/>
                <a:sym typeface="Courier New"/>
              </a:rPr>
              <a:t>ctr ← 0</a:t>
            </a:r>
            <a:endParaRPr b="1" sz="26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2600">
                <a:solidFill>
                  <a:schemeClr val="dk1"/>
                </a:solidFill>
                <a:latin typeface="Courier New"/>
                <a:ea typeface="Courier New"/>
                <a:cs typeface="Courier New"/>
                <a:sym typeface="Courier New"/>
              </a:rPr>
              <a:t>for i ← 1 to 20</a:t>
            </a:r>
            <a:endParaRPr b="1" sz="2600">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2600">
                <a:solidFill>
                  <a:schemeClr val="dk1"/>
                </a:solidFill>
                <a:latin typeface="Courier New"/>
                <a:ea typeface="Courier New"/>
                <a:cs typeface="Courier New"/>
                <a:sym typeface="Courier New"/>
              </a:rPr>
              <a:t>for j ← 1 to 30</a:t>
            </a:r>
            <a:endParaRPr b="1" sz="26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2600">
                <a:solidFill>
                  <a:schemeClr val="dk1"/>
                </a:solidFill>
                <a:latin typeface="Courier New"/>
                <a:ea typeface="Courier New"/>
                <a:cs typeface="Courier New"/>
                <a:sym typeface="Courier New"/>
              </a:rPr>
              <a:t>		ctr ← ctr + 1</a:t>
            </a:r>
            <a:endParaRPr b="1" sz="26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2600">
                <a:solidFill>
                  <a:schemeClr val="dk1"/>
                </a:solidFill>
                <a:latin typeface="Courier New"/>
                <a:ea typeface="Courier New"/>
                <a:cs typeface="Courier New"/>
                <a:sym typeface="Courier New"/>
              </a:rPr>
              <a:t>return ctr</a:t>
            </a:r>
            <a:endParaRPr b="1" sz="26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Return value: … </a:t>
            </a:r>
            <a:endParaRPr sz="2600"/>
          </a:p>
        </p:txBody>
      </p:sp>
      <p:sp>
        <p:nvSpPr>
          <p:cNvPr id="87" name="Google Shape;87;p1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9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An </a:t>
            </a:r>
            <a:r>
              <a:rPr b="1" lang="en" sz="2400"/>
              <a:t>r-combination</a:t>
            </a:r>
            <a:r>
              <a:rPr lang="en" sz="2400"/>
              <a:t> of elements of a set is an unordered selection of r elements from the set. Thus, an r-combination is simply a subset of the set with r elements.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Eg:</a:t>
            </a:r>
            <a:r>
              <a:rPr lang="en" sz="2400"/>
              <a:t> How many 2-combinations of {a, b, c, d} are there?</a:t>
            </a:r>
            <a:endParaRPr sz="2400"/>
          </a:p>
          <a:p>
            <a:pPr indent="0" lvl="0" marL="0" rtl="0" algn="l">
              <a:spcBef>
                <a:spcPts val="0"/>
              </a:spcBef>
              <a:spcAft>
                <a:spcPts val="0"/>
              </a:spcAft>
              <a:buNone/>
            </a:pPr>
            <a:r>
              <a:rPr b="1" lang="en" sz="2400"/>
              <a:t>Soln:</a:t>
            </a:r>
            <a:r>
              <a:rPr lang="en" sz="2400"/>
              <a:t> {a, b}, {a, c}, </a:t>
            </a:r>
            <a:r>
              <a:rPr lang="en" sz="2400">
                <a:solidFill>
                  <a:schemeClr val="dk1"/>
                </a:solidFill>
              </a:rPr>
              <a:t>{a, d}, {b, c}, {b, d}, {c, d}</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576" name="Google Shape;576;p9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7" name="Google Shape;577;p97"/>
          <p:cNvPicPr preferRelativeResize="0"/>
          <p:nvPr/>
        </p:nvPicPr>
        <p:blipFill>
          <a:blip r:embed="rId3">
            <a:alphaModFix/>
          </a:blip>
          <a:stretch>
            <a:fillRect/>
          </a:stretch>
        </p:blipFill>
        <p:spPr>
          <a:xfrm>
            <a:off x="1272150" y="2790800"/>
            <a:ext cx="4143601" cy="34096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98"/>
          <p:cNvSpPr txBox="1"/>
          <p:nvPr/>
        </p:nvSpPr>
        <p:spPr>
          <a:xfrm>
            <a:off x="270900" y="270900"/>
            <a:ext cx="85974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Eg:</a:t>
            </a:r>
            <a:r>
              <a:rPr lang="en" sz="2400">
                <a:solidFill>
                  <a:schemeClr val="dk1"/>
                </a:solidFill>
              </a:rPr>
              <a:t> How many 3-permutations of A, B, C, D, E are there?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Eg:</a:t>
            </a:r>
            <a:r>
              <a:rPr lang="en" sz="2400">
                <a:solidFill>
                  <a:schemeClr val="dk1"/>
                </a:solidFill>
              </a:rPr>
              <a:t> How many 3-combinations of A, B, C, D, E are there?</a:t>
            </a:r>
            <a:endParaRPr sz="2400">
              <a:solidFill>
                <a:schemeClr val="dk1"/>
              </a:solidFill>
            </a:endParaRPr>
          </a:p>
        </p:txBody>
      </p:sp>
      <p:pic>
        <p:nvPicPr>
          <p:cNvPr id="583" name="Google Shape;583;p98"/>
          <p:cNvPicPr preferRelativeResize="0"/>
          <p:nvPr/>
        </p:nvPicPr>
        <p:blipFill>
          <a:blip r:embed="rId3">
            <a:alphaModFix/>
          </a:blip>
          <a:stretch>
            <a:fillRect/>
          </a:stretch>
        </p:blipFill>
        <p:spPr>
          <a:xfrm>
            <a:off x="319075" y="3245413"/>
            <a:ext cx="8505825" cy="2847975"/>
          </a:xfrm>
          <a:prstGeom prst="rect">
            <a:avLst/>
          </a:prstGeom>
          <a:noFill/>
          <a:ln>
            <a:noFill/>
          </a:ln>
        </p:spPr>
      </p:pic>
      <p:sp>
        <p:nvSpPr>
          <p:cNvPr id="584" name="Google Shape;584;p9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9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Theorem</a:t>
            </a:r>
            <a:r>
              <a:rPr lang="en" sz="2400">
                <a:solidFill>
                  <a:schemeClr val="dk1"/>
                </a:solidFill>
              </a:rPr>
              <a:t>: The number of </a:t>
            </a:r>
            <a:r>
              <a:rPr b="1" lang="en" sz="2400">
                <a:solidFill>
                  <a:schemeClr val="dk1"/>
                </a:solidFill>
              </a:rPr>
              <a:t>r</a:t>
            </a:r>
            <a:r>
              <a:rPr lang="en" sz="2400">
                <a:solidFill>
                  <a:schemeClr val="dk1"/>
                </a:solidFill>
              </a:rPr>
              <a:t>-combinations of a set with </a:t>
            </a:r>
            <a:r>
              <a:rPr b="1" lang="en" sz="2400">
                <a:solidFill>
                  <a:schemeClr val="dk1"/>
                </a:solidFill>
              </a:rPr>
              <a:t>n</a:t>
            </a:r>
            <a:r>
              <a:rPr lang="en" sz="2400">
                <a:solidFill>
                  <a:schemeClr val="dk1"/>
                </a:solidFill>
              </a:rPr>
              <a:t> elements, where </a:t>
            </a:r>
            <a:r>
              <a:rPr b="1" lang="en" sz="2400">
                <a:solidFill>
                  <a:schemeClr val="dk1"/>
                </a:solidFill>
              </a:rPr>
              <a:t>n</a:t>
            </a:r>
            <a:r>
              <a:rPr lang="en" sz="2400">
                <a:solidFill>
                  <a:schemeClr val="dk1"/>
                </a:solidFill>
              </a:rPr>
              <a:t> is a nonnegative integer and </a:t>
            </a:r>
            <a:r>
              <a:rPr b="1" lang="en" sz="2400">
                <a:solidFill>
                  <a:schemeClr val="dk1"/>
                </a:solidFill>
              </a:rPr>
              <a:t>r</a:t>
            </a:r>
            <a:r>
              <a:rPr lang="en" sz="2400">
                <a:solidFill>
                  <a:schemeClr val="dk1"/>
                </a:solidFill>
              </a:rPr>
              <a:t> is an integer with 0 ≤ r ≤ n, equals</a:t>
            </a:r>
            <a:endParaRPr sz="2400">
              <a:solidFill>
                <a:schemeClr val="dk1"/>
              </a:solidFill>
            </a:endParaRPr>
          </a:p>
          <a:p>
            <a:pPr indent="0" lvl="0" marL="0" rtl="0" algn="l">
              <a:spcBef>
                <a:spcPts val="0"/>
              </a:spcBef>
              <a:spcAft>
                <a:spcPts val="0"/>
              </a:spcAft>
              <a:buNone/>
            </a:pPr>
            <a:r>
              <a:rPr b="1" lang="en" sz="2400">
                <a:solidFill>
                  <a:schemeClr val="dk1"/>
                </a:solidFill>
              </a:rPr>
              <a:t>                     n!</a:t>
            </a:r>
            <a:endParaRPr b="1" sz="2400">
              <a:solidFill>
                <a:schemeClr val="dk1"/>
              </a:solidFill>
            </a:endParaRPr>
          </a:p>
          <a:p>
            <a:pPr indent="0" lvl="0" marL="0" rtl="0" algn="l">
              <a:spcBef>
                <a:spcPts val="0"/>
              </a:spcBef>
              <a:spcAft>
                <a:spcPts val="0"/>
              </a:spcAft>
              <a:buNone/>
            </a:pPr>
            <a:r>
              <a:rPr b="1" lang="en" sz="2400">
                <a:solidFill>
                  <a:schemeClr val="dk1"/>
                </a:solidFill>
              </a:rPr>
              <a:t>C(n, r) =     -----------</a:t>
            </a:r>
            <a:endParaRPr b="1" sz="2400">
              <a:solidFill>
                <a:schemeClr val="dk1"/>
              </a:solidFill>
            </a:endParaRPr>
          </a:p>
          <a:p>
            <a:pPr indent="0" lvl="0" marL="0" rtl="0" algn="l">
              <a:spcBef>
                <a:spcPts val="0"/>
              </a:spcBef>
              <a:spcAft>
                <a:spcPts val="0"/>
              </a:spcAft>
              <a:buNone/>
            </a:pPr>
            <a:r>
              <a:rPr b="1" lang="en" sz="2400">
                <a:solidFill>
                  <a:schemeClr val="dk1"/>
                </a:solidFill>
              </a:rPr>
              <a:t>                  (n - r)! r!</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Proof:</a:t>
            </a:r>
            <a:r>
              <a:rPr lang="en" sz="2400">
                <a:solidFill>
                  <a:schemeClr val="dk1"/>
                </a:solidFill>
              </a:rPr>
              <a:t> </a:t>
            </a:r>
            <a:endParaRPr sz="2400">
              <a:solidFill>
                <a:schemeClr val="dk1"/>
              </a:solidFill>
            </a:endParaRPr>
          </a:p>
          <a:p>
            <a:pPr indent="0" lvl="0" marL="0" rtl="0" algn="l">
              <a:spcBef>
                <a:spcPts val="0"/>
              </a:spcBef>
              <a:spcAft>
                <a:spcPts val="0"/>
              </a:spcAft>
              <a:buNone/>
            </a:pPr>
            <a:r>
              <a:rPr lang="en" sz="2400">
                <a:solidFill>
                  <a:schemeClr val="dk1"/>
                </a:solidFill>
              </a:rPr>
              <a:t>P(n, r) = C(n, r) * r!</a:t>
            </a:r>
            <a:endParaRPr sz="2400">
              <a:solidFill>
                <a:schemeClr val="dk1"/>
              </a:solidFill>
            </a:endParaRPr>
          </a:p>
          <a:p>
            <a:pPr indent="0" lvl="0" marL="0" rtl="0" algn="l">
              <a:spcBef>
                <a:spcPts val="0"/>
              </a:spcBef>
              <a:spcAft>
                <a:spcPts val="0"/>
              </a:spcAft>
              <a:buNone/>
            </a:pPr>
            <a:r>
              <a:rPr lang="en" sz="2400">
                <a:solidFill>
                  <a:schemeClr val="dk1"/>
                </a:solidFill>
              </a:rPr>
              <a:t>… </a:t>
            </a:r>
            <a:endParaRPr sz="2400">
              <a:solidFill>
                <a:schemeClr val="dk1"/>
              </a:solidFill>
            </a:endParaRPr>
          </a:p>
        </p:txBody>
      </p:sp>
      <p:sp>
        <p:nvSpPr>
          <p:cNvPr id="590" name="Google Shape;590;p9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10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Eg:</a:t>
            </a:r>
            <a:r>
              <a:rPr lang="en" sz="2400">
                <a:solidFill>
                  <a:schemeClr val="dk1"/>
                </a:solidFill>
              </a:rPr>
              <a:t> How many 4-combinations of {a, b, c, d, e, f, g, h, i, j} are there?</a:t>
            </a:r>
            <a:endParaRPr sz="2400">
              <a:solidFill>
                <a:schemeClr val="dk1"/>
              </a:solidFill>
            </a:endParaRPr>
          </a:p>
          <a:p>
            <a:pPr indent="0" lvl="0" marL="0" rtl="0" algn="l">
              <a:spcBef>
                <a:spcPts val="0"/>
              </a:spcBef>
              <a:spcAft>
                <a:spcPts val="0"/>
              </a:spcAft>
              <a:buNone/>
            </a:pPr>
            <a:r>
              <a:rPr lang="en" sz="2400">
                <a:solidFill>
                  <a:schemeClr val="dk1"/>
                </a:solidFill>
              </a:rPr>
              <a:t>Soln: P(10, 4) / 4! </a:t>
            </a:r>
            <a:endParaRPr sz="2400">
              <a:solidFill>
                <a:schemeClr val="dk1"/>
              </a:solidFill>
            </a:endParaRPr>
          </a:p>
          <a:p>
            <a:pPr indent="0" lvl="0" marL="0" rtl="0" algn="l">
              <a:spcBef>
                <a:spcPts val="0"/>
              </a:spcBef>
              <a:spcAft>
                <a:spcPts val="0"/>
              </a:spcAft>
              <a:buNone/>
            </a:pPr>
            <a:r>
              <a:rPr lang="en" sz="2400">
                <a:solidFill>
                  <a:schemeClr val="dk1"/>
                </a:solidFill>
              </a:rPr>
              <a:t>=  10! / ((10-4)! * 4!) </a:t>
            </a:r>
            <a:endParaRPr sz="2400">
              <a:solidFill>
                <a:schemeClr val="dk1"/>
              </a:solidFill>
            </a:endParaRPr>
          </a:p>
          <a:p>
            <a:pPr indent="0" lvl="0" marL="0" rtl="0" algn="l">
              <a:spcBef>
                <a:spcPts val="0"/>
              </a:spcBef>
              <a:spcAft>
                <a:spcPts val="0"/>
              </a:spcAft>
              <a:buNone/>
            </a:pPr>
            <a:r>
              <a:rPr lang="en" sz="2400">
                <a:solidFill>
                  <a:schemeClr val="dk1"/>
                </a:solidFill>
              </a:rPr>
              <a:t>= 10! / (6! * 4!)</a:t>
            </a:r>
            <a:endParaRPr sz="2400">
              <a:solidFill>
                <a:schemeClr val="dk1"/>
              </a:solidFill>
            </a:endParaRPr>
          </a:p>
          <a:p>
            <a:pPr indent="0" lvl="0" marL="0" rtl="0" algn="l">
              <a:spcBef>
                <a:spcPts val="0"/>
              </a:spcBef>
              <a:spcAft>
                <a:spcPts val="0"/>
              </a:spcAft>
              <a:buNone/>
            </a:pPr>
            <a:r>
              <a:rPr lang="en" sz="2400">
                <a:solidFill>
                  <a:schemeClr val="dk1"/>
                </a:solidFill>
              </a:rPr>
              <a:t>= 210</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Eg:</a:t>
            </a:r>
            <a:r>
              <a:rPr lang="en" sz="2400">
                <a:solidFill>
                  <a:schemeClr val="dk1"/>
                </a:solidFill>
              </a:rPr>
              <a:t> How many 6-combinations of {a, b, c, d, e, f, g, h, i, j} are there?</a:t>
            </a:r>
            <a:endParaRPr sz="2400">
              <a:solidFill>
                <a:schemeClr val="dk1"/>
              </a:solidFill>
            </a:endParaRPr>
          </a:p>
          <a:p>
            <a:pPr indent="0" lvl="0" marL="0" rtl="0" algn="l">
              <a:spcBef>
                <a:spcPts val="0"/>
              </a:spcBef>
              <a:spcAft>
                <a:spcPts val="0"/>
              </a:spcAft>
              <a:buNone/>
            </a:pPr>
            <a:r>
              <a:rPr lang="en" sz="2400">
                <a:solidFill>
                  <a:schemeClr val="dk1"/>
                </a:solidFill>
              </a:rPr>
              <a:t>Soln: P(10, 6) / 6! </a:t>
            </a:r>
            <a:endParaRPr sz="2400">
              <a:solidFill>
                <a:schemeClr val="dk1"/>
              </a:solidFill>
            </a:endParaRPr>
          </a:p>
          <a:p>
            <a:pPr indent="0" lvl="0" marL="0" rtl="0" algn="l">
              <a:spcBef>
                <a:spcPts val="0"/>
              </a:spcBef>
              <a:spcAft>
                <a:spcPts val="0"/>
              </a:spcAft>
              <a:buNone/>
            </a:pPr>
            <a:r>
              <a:rPr lang="en" sz="2400">
                <a:solidFill>
                  <a:schemeClr val="dk1"/>
                </a:solidFill>
              </a:rPr>
              <a:t>=  10! / ((10-6)! * 6!) </a:t>
            </a:r>
            <a:endParaRPr sz="2400">
              <a:solidFill>
                <a:schemeClr val="dk1"/>
              </a:solidFill>
            </a:endParaRPr>
          </a:p>
          <a:p>
            <a:pPr indent="0" lvl="0" marL="0" rtl="0" algn="l">
              <a:spcBef>
                <a:spcPts val="0"/>
              </a:spcBef>
              <a:spcAft>
                <a:spcPts val="0"/>
              </a:spcAft>
              <a:buNone/>
            </a:pPr>
            <a:r>
              <a:rPr lang="en" sz="2400">
                <a:solidFill>
                  <a:schemeClr val="dk1"/>
                </a:solidFill>
              </a:rPr>
              <a:t>= 10! / (4! * 6!)</a:t>
            </a:r>
            <a:endParaRPr sz="2400">
              <a:solidFill>
                <a:schemeClr val="dk1"/>
              </a:solidFill>
            </a:endParaRPr>
          </a:p>
          <a:p>
            <a:pPr indent="0" lvl="0" marL="0" rtl="0" algn="l">
              <a:spcBef>
                <a:spcPts val="0"/>
              </a:spcBef>
              <a:spcAft>
                <a:spcPts val="0"/>
              </a:spcAft>
              <a:buNone/>
            </a:pPr>
            <a:r>
              <a:rPr lang="en" sz="2400">
                <a:solidFill>
                  <a:schemeClr val="dk1"/>
                </a:solidFill>
              </a:rPr>
              <a:t>= 210</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596" name="Google Shape;596;p10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10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poker hands of five cards can be shown from a standard deck of 52 cards?</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From a group of 10 students, in how many ways a committee of 4 students can selected?</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From a group of 10 students, in how many ways a committee of 6 students can selected?</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solidFill>
                <a:schemeClr val="dk1"/>
              </a:solidFill>
            </a:endParaRPr>
          </a:p>
          <a:p>
            <a:pPr indent="0" lvl="0" marL="0" rtl="0" algn="l">
              <a:spcBef>
                <a:spcPts val="0"/>
              </a:spcBef>
              <a:spcAft>
                <a:spcPts val="0"/>
              </a:spcAft>
              <a:buNone/>
            </a:pPr>
            <a:r>
              <a:t/>
            </a:r>
            <a:endParaRPr sz="3000">
              <a:solidFill>
                <a:schemeClr val="dk1"/>
              </a:solidFill>
            </a:endParaRPr>
          </a:p>
        </p:txBody>
      </p:sp>
      <p:sp>
        <p:nvSpPr>
          <p:cNvPr id="602" name="Google Shape;602;p10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10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poker hands of five cards can be shown from a standard deck of 52 cards?</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52! / (5! * 47!)</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b="1" lang="en" sz="2400"/>
              <a:t>Eg</a:t>
            </a:r>
            <a:r>
              <a:rPr b="1" lang="en" sz="2400"/>
              <a:t>:</a:t>
            </a:r>
            <a:r>
              <a:rPr lang="en" sz="2400"/>
              <a:t> From a group of 10 students, in how many ways a committee of 4 students can selected?</a:t>
            </a:r>
            <a:endParaRPr sz="2400"/>
          </a:p>
          <a:p>
            <a:pPr indent="0" lvl="0" marL="0" rtl="0" algn="l">
              <a:spcBef>
                <a:spcPts val="0"/>
              </a:spcBef>
              <a:spcAft>
                <a:spcPts val="0"/>
              </a:spcAft>
              <a:buNone/>
            </a:pPr>
            <a:r>
              <a:rPr b="1" lang="en" sz="2400"/>
              <a:t>Soln:</a:t>
            </a:r>
            <a:r>
              <a:rPr lang="en" sz="2400"/>
              <a:t> 10! / (6! * 4!)</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Eg</a:t>
            </a:r>
            <a:r>
              <a:rPr b="1" lang="en" sz="2400">
                <a:solidFill>
                  <a:schemeClr val="dk1"/>
                </a:solidFill>
              </a:rPr>
              <a:t>:</a:t>
            </a:r>
            <a:r>
              <a:rPr lang="en" sz="2400">
                <a:solidFill>
                  <a:schemeClr val="dk1"/>
                </a:solidFill>
              </a:rPr>
              <a:t> From a group of 10 students, in how many ways a committee of 6 students can selected?</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10! / (4! * 6!)</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Corollary</a:t>
            </a:r>
            <a:r>
              <a:rPr lang="en" sz="2400">
                <a:solidFill>
                  <a:schemeClr val="dk1"/>
                </a:solidFill>
              </a:rPr>
              <a:t>: Let n and r be nonnegative integers with r &lt;= n. Then C(n, r) = C(n, n - r)</a:t>
            </a:r>
            <a:endParaRPr sz="2400">
              <a:solidFill>
                <a:schemeClr val="dk1"/>
              </a:solidFill>
            </a:endParaRPr>
          </a:p>
        </p:txBody>
      </p:sp>
      <p:sp>
        <p:nvSpPr>
          <p:cNvPr id="608" name="Google Shape;608;p10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10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b="1" lang="en" sz="2400"/>
              <a:t>:</a:t>
            </a:r>
            <a:r>
              <a:rPr lang="en" sz="2400"/>
              <a:t> How many bit strings of length 8 contain exactly three 1s?</a:t>
            </a:r>
            <a:endParaRPr sz="2400"/>
          </a:p>
          <a:p>
            <a:pPr indent="0" lvl="0" marL="0" rtl="0" algn="l">
              <a:spcBef>
                <a:spcPts val="0"/>
              </a:spcBef>
              <a:spcAft>
                <a:spcPts val="0"/>
              </a:spcAft>
              <a:buNone/>
            </a:pPr>
            <a:r>
              <a:rPr b="1" lang="en" sz="2400"/>
              <a:t>Soln:</a:t>
            </a:r>
            <a:r>
              <a:rPr lang="en" sz="2400"/>
              <a:t> …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bit strings of length 8 contain exactly five 0s?</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b="1" lang="en" sz="2400">
                <a:solidFill>
                  <a:schemeClr val="dk1"/>
                </a:solidFill>
              </a:rPr>
              <a:t>Eg</a:t>
            </a:r>
            <a:r>
              <a:rPr b="1" lang="en" sz="2400">
                <a:solidFill>
                  <a:schemeClr val="dk1"/>
                </a:solidFill>
              </a:rPr>
              <a:t>:</a:t>
            </a:r>
            <a:r>
              <a:rPr lang="en" sz="2400">
                <a:solidFill>
                  <a:schemeClr val="dk1"/>
                </a:solidFill>
              </a:rPr>
              <a:t> How many bit strings of length </a:t>
            </a:r>
            <a:r>
              <a:rPr b="1" lang="en" sz="2400">
                <a:solidFill>
                  <a:schemeClr val="dk1"/>
                </a:solidFill>
              </a:rPr>
              <a:t>n</a:t>
            </a:r>
            <a:r>
              <a:rPr lang="en" sz="2400">
                <a:solidFill>
                  <a:schemeClr val="dk1"/>
                </a:solidFill>
              </a:rPr>
              <a:t> contain exactly </a:t>
            </a:r>
            <a:r>
              <a:rPr b="1" lang="en" sz="2400">
                <a:solidFill>
                  <a:schemeClr val="dk1"/>
                </a:solidFill>
              </a:rPr>
              <a:t>r</a:t>
            </a:r>
            <a:r>
              <a:rPr lang="en" sz="2400">
                <a:solidFill>
                  <a:schemeClr val="dk1"/>
                </a:solidFill>
              </a:rPr>
              <a:t> 1s?</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 </a:t>
            </a:r>
            <a:endParaRPr sz="2400">
              <a:solidFill>
                <a:schemeClr val="dk1"/>
              </a:solidFill>
            </a:endParaRPr>
          </a:p>
        </p:txBody>
      </p:sp>
      <p:sp>
        <p:nvSpPr>
          <p:cNvPr id="614" name="Google Shape;614;p10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10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How many bit strings of length 8 contain exactly three 1s?</a:t>
            </a:r>
            <a:endParaRPr sz="2400"/>
          </a:p>
          <a:p>
            <a:pPr indent="0" lvl="0" marL="0" rtl="0" algn="l">
              <a:spcBef>
                <a:spcPts val="0"/>
              </a:spcBef>
              <a:spcAft>
                <a:spcPts val="0"/>
              </a:spcAft>
              <a:buNone/>
            </a:pPr>
            <a:r>
              <a:rPr b="1" lang="en" sz="2400"/>
              <a:t>Soln:</a:t>
            </a:r>
            <a:r>
              <a:rPr lang="en" sz="2400"/>
              <a:t> 8! / (3! * 5!)</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rPr>
              <a:t>Eg:</a:t>
            </a:r>
            <a:r>
              <a:rPr lang="en" sz="2400">
                <a:solidFill>
                  <a:schemeClr val="dk1"/>
                </a:solidFill>
              </a:rPr>
              <a:t> How many bit strings of length 8 contain exactly five 0s?</a:t>
            </a:r>
            <a:endParaRPr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Soln:</a:t>
            </a:r>
            <a:r>
              <a:rPr lang="en" sz="2400">
                <a:solidFill>
                  <a:schemeClr val="dk1"/>
                </a:solidFill>
              </a:rPr>
              <a:t> 8! / (5! * 3!)</a:t>
            </a:r>
            <a:endParaRPr sz="24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Eg:</a:t>
            </a:r>
            <a:r>
              <a:rPr lang="en" sz="2400">
                <a:solidFill>
                  <a:schemeClr val="dk1"/>
                </a:solidFill>
              </a:rPr>
              <a:t> How many bit strings of length </a:t>
            </a:r>
            <a:r>
              <a:rPr b="1" lang="en" sz="2400">
                <a:solidFill>
                  <a:schemeClr val="dk1"/>
                </a:solidFill>
              </a:rPr>
              <a:t>n</a:t>
            </a:r>
            <a:r>
              <a:rPr lang="en" sz="2400">
                <a:solidFill>
                  <a:schemeClr val="dk1"/>
                </a:solidFill>
              </a:rPr>
              <a:t> contain exactly </a:t>
            </a:r>
            <a:r>
              <a:rPr b="1" lang="en" sz="2400">
                <a:solidFill>
                  <a:schemeClr val="dk1"/>
                </a:solidFill>
              </a:rPr>
              <a:t>r</a:t>
            </a:r>
            <a:r>
              <a:rPr lang="en" sz="2400">
                <a:solidFill>
                  <a:schemeClr val="dk1"/>
                </a:solidFill>
              </a:rPr>
              <a:t> 1s?</a:t>
            </a:r>
            <a:endParaRPr sz="2400">
              <a:solidFill>
                <a:schemeClr val="dk1"/>
              </a:solidFill>
            </a:endParaRPr>
          </a:p>
          <a:p>
            <a:pPr indent="0" lvl="0" marL="0" rtl="0" algn="l">
              <a:spcBef>
                <a:spcPts val="0"/>
              </a:spcBef>
              <a:spcAft>
                <a:spcPts val="0"/>
              </a:spcAft>
              <a:buNone/>
            </a:pPr>
            <a:r>
              <a:rPr b="1" lang="en" sz="2400">
                <a:solidFill>
                  <a:schemeClr val="dk1"/>
                </a:solidFill>
              </a:rPr>
              <a:t>Soln:</a:t>
            </a:r>
            <a:r>
              <a:rPr lang="en" sz="2400">
                <a:solidFill>
                  <a:schemeClr val="dk1"/>
                </a:solidFill>
              </a:rPr>
              <a:t> n! / ((n-r)! * r!) = </a:t>
            </a:r>
            <a:r>
              <a:rPr b="1" lang="en" sz="2400">
                <a:solidFill>
                  <a:schemeClr val="dk1"/>
                </a:solidFill>
              </a:rPr>
              <a:t>C(n, r)</a:t>
            </a:r>
            <a:endParaRPr b="1" sz="2400">
              <a:solidFill>
                <a:schemeClr val="dk1"/>
              </a:solidFill>
            </a:endParaRPr>
          </a:p>
        </p:txBody>
      </p:sp>
      <p:sp>
        <p:nvSpPr>
          <p:cNvPr id="620" name="Google Shape;620;p10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105"/>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 </a:t>
            </a:r>
            <a:endParaRPr sz="2400">
              <a:solidFill>
                <a:schemeClr val="dk1"/>
              </a:solidFill>
            </a:endParaRPr>
          </a:p>
        </p:txBody>
      </p:sp>
      <p:sp>
        <p:nvSpPr>
          <p:cNvPr id="626" name="Google Shape;626;p10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10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Eg:</a:t>
            </a:r>
            <a:r>
              <a:rPr lang="en" sz="2400"/>
              <a:t> 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Soln:</a:t>
            </a:r>
            <a:r>
              <a:rPr lang="en" sz="2400"/>
              <a:t> C(9, 3) * C(11, 4) </a:t>
            </a:r>
            <a:endParaRPr sz="2400"/>
          </a:p>
          <a:p>
            <a:pPr indent="0" lvl="0" marL="0" rtl="0" algn="l">
              <a:spcBef>
                <a:spcPts val="0"/>
              </a:spcBef>
              <a:spcAft>
                <a:spcPts val="0"/>
              </a:spcAft>
              <a:buNone/>
            </a:pPr>
            <a:r>
              <a:rPr lang="en" sz="2400"/>
              <a:t>= 84 * 330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 (9 * 8 * 7) * (11 * 10 * 9 * 8) / (3 * 2 * 1 * 4 * 3 * 2 * 1)</a:t>
            </a:r>
            <a:endParaRPr sz="2400"/>
          </a:p>
          <a:p>
            <a:pPr indent="0" lvl="0" marL="0" rtl="0" algn="l">
              <a:spcBef>
                <a:spcPts val="0"/>
              </a:spcBef>
              <a:spcAft>
                <a:spcPts val="0"/>
              </a:spcAft>
              <a:buNone/>
            </a:pPr>
            <a:r>
              <a:rPr lang="en" sz="2400"/>
              <a:t>= (7 * </a:t>
            </a:r>
            <a:r>
              <a:rPr lang="en" sz="2400">
                <a:solidFill>
                  <a:schemeClr val="dk1"/>
                </a:solidFill>
              </a:rPr>
              <a:t>11 * 10 * 9 * 4)</a:t>
            </a:r>
            <a:endParaRPr sz="2400">
              <a:solidFill>
                <a:schemeClr val="dk1"/>
              </a:solidFill>
            </a:endParaRPr>
          </a:p>
          <a:p>
            <a:pPr indent="0" lvl="0" marL="0" rtl="0" algn="l">
              <a:spcBef>
                <a:spcPts val="0"/>
              </a:spcBef>
              <a:spcAft>
                <a:spcPts val="0"/>
              </a:spcAft>
              <a:buNone/>
            </a:pPr>
            <a:r>
              <a:rPr lang="en" sz="2400">
                <a:solidFill>
                  <a:schemeClr val="dk1"/>
                </a:solidFill>
              </a:rPr>
              <a:t>= 27,720</a:t>
            </a:r>
            <a:endParaRPr sz="2400">
              <a:solidFill>
                <a:schemeClr val="dk1"/>
              </a:solidFill>
            </a:endParaRPr>
          </a:p>
        </p:txBody>
      </p:sp>
      <p:sp>
        <p:nvSpPr>
          <p:cNvPr id="632" name="Google Shape;632;p10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