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g28d0b73c3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28d0b73c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f6ac284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f6ac28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f6ac2846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f6ac284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5b3141619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31416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5b3141619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b314161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5b3141619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b314161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f6ac2846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f6ac284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5b3141619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b31416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f6ac2846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f6ac284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5b3141619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b314161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f6ac2846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f6ac284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25b314161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5b31416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5b3141619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b314161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5b3141619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b31416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25b3141619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b31416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5b7a265a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b7a265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5b7a265a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b7a265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b7a265a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b7a265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5b314161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b314161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5b314161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b314161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5b7a265a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b7a265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5b7a265a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b7a265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17fa6400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fa640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5b7a265a7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b7a265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36800b1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36800b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5b7a265a7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b7a265a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25b7a265a7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b7a265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5b7a265a7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b7a265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25b7a265a7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b7a265a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6eefd01a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eefd01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26eefd01a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eefd01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6eefd01a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efd01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5b31416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b3141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25b314161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5b31416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6eefd01a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eefd01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26eefd01a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eefd01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26eefd01a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eefd01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7fa64004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fa6400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7fa64004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7fa6400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7fa64004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fa6400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28a7f2f53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a7f2f5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17fa64004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fa6400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17fa64004a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7fa64004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7fa64004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fa6400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25b314161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5b31416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7fa64004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7fa6400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17fa64004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fa6400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17fa64004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fa6400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7fa64004a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7fa6400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17fa64004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fa6400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17fa64004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fa64004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17fa64004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7fa6400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7fa64004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fa64004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45178ecc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45178ec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17fa64004a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7fa64004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5b314161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b31416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7fa64004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7fa6400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7fa64004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7fa64004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7fa64004a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fa6400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17fa64004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7fa64004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17fa64004a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7fa64004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7fa64004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fa6400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17fa64004a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7fa6400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45178ecc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45178ec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7fa64004a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7fa64004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cc19cf4534c246a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cc19cf4534c246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5b314161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b31416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26eefd01a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eefd01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26eefd01ae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eefd01a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26eefd01ae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6eefd01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26eefd01a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6eefd01a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26eefd01a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6eefd01a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7fa64004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7fa64004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5b314161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b314161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5b314161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b31416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8"/>
          <p:cNvSpPr txBox="1"/>
          <p:nvPr>
            <p:ph type="ctrTitle"/>
          </p:nvPr>
        </p:nvSpPr>
        <p:spPr>
          <a:xfrm>
            <a:off x="442000" y="1431725"/>
            <a:ext cx="8184000" cy="25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Discrete Mathematics and Logic (UE17CS205)</a:t>
            </a:r>
            <a:endParaRPr sz="30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ts val="1100"/>
              <a:buFont typeface="Arial"/>
              <a:buNone/>
            </a:pPr>
            <a:r>
              <a:rPr lang="en" sz="3000"/>
              <a:t>Unit 4 - Induction, Recursion and Recurrence Relations</a:t>
            </a:r>
            <a:endParaRPr sz="3000"/>
          </a:p>
        </p:txBody>
      </p:sp>
      <p:sp>
        <p:nvSpPr>
          <p:cNvPr id="33" name="Google Shape;33;p8"/>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 name="Google Shape;34;p8"/>
          <p:cNvSpPr txBox="1"/>
          <p:nvPr/>
        </p:nvSpPr>
        <p:spPr>
          <a:xfrm>
            <a:off x="442000" y="4124475"/>
            <a:ext cx="80163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Mr. </a:t>
            </a:r>
            <a:r>
              <a:rPr lang="en" sz="2400">
                <a:solidFill>
                  <a:srgbClr val="FFFFFF"/>
                </a:solidFill>
              </a:rPr>
              <a:t>Channa Bankapur (channabankapur@pes.edu)</a:t>
            </a:r>
            <a:endParaRPr sz="2400">
              <a:solidFill>
                <a:srgbClr val="FFFFFF"/>
              </a:solidFill>
            </a:endParaRPr>
          </a:p>
          <a:p>
            <a:pPr indent="0" lvl="0" marL="0" rtl="0" algn="l">
              <a:spcBef>
                <a:spcPts val="0"/>
              </a:spcBef>
              <a:spcAft>
                <a:spcPts val="0"/>
              </a:spcAft>
              <a:buNone/>
            </a:pPr>
            <a:r>
              <a:rPr lang="en" sz="2400">
                <a:solidFill>
                  <a:srgbClr val="FFFFFF"/>
                </a:solidFill>
              </a:rPr>
              <a:t>Department of CS&amp;E, PES University</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Conjecture a formula for the sum of the first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positive odd integers. Then prove your conjecture using mathematical induction.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Conjecture: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Sum of the first n positive odd integers is n</a:t>
            </a:r>
            <a:r>
              <a:rPr baseline="30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1 + 3 + 5 + … + (2n-1) = n</a:t>
            </a:r>
            <a:r>
              <a:rPr baseline="30000" lang="en" sz="2400">
                <a:solidFill>
                  <a:schemeClr val="dk1"/>
                </a:solidFill>
                <a:latin typeface="Verdana"/>
                <a:ea typeface="Verdana"/>
                <a:cs typeface="Verdana"/>
                <a:sym typeface="Verdana"/>
              </a:rPr>
              <a:t>2</a:t>
            </a:r>
            <a:endParaRPr baseline="30000"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0"/>
            <a:ext cx="9144000" cy="6015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Use mathematical induction to show that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1 + 2 + 2</a:t>
            </a:r>
            <a:r>
              <a:rPr baseline="30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 · · + 2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t>
            </a:r>
            <a:r>
              <a:rPr baseline="30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for all nonnegative integers 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nvSpPr>
        <p:spPr>
          <a:xfrm>
            <a:off x="270900" y="270900"/>
            <a:ext cx="7685400" cy="593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Sums of Geometric Progressions Use mathematical induction to prove this formula for the sum of a finite number of terms of a geometric progression with initial term a and common ratio r:</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where n is a nonnegative integer.</a:t>
            </a:r>
            <a:endParaRPr sz="2400">
              <a:solidFill>
                <a:schemeClr val="dk1"/>
              </a:solidFill>
              <a:latin typeface="Verdana"/>
              <a:ea typeface="Verdana"/>
              <a:cs typeface="Verdana"/>
              <a:sym typeface="Verdana"/>
            </a:endParaRPr>
          </a:p>
        </p:txBody>
      </p:sp>
      <p:pic>
        <p:nvPicPr>
          <p:cNvPr id="97" name="Google Shape;97;p20"/>
          <p:cNvPicPr preferRelativeResize="0"/>
          <p:nvPr/>
        </p:nvPicPr>
        <p:blipFill>
          <a:blip r:embed="rId3">
            <a:alphaModFix/>
          </a:blip>
          <a:stretch>
            <a:fillRect/>
          </a:stretch>
        </p:blipFill>
        <p:spPr>
          <a:xfrm>
            <a:off x="270900" y="2384225"/>
            <a:ext cx="8873100" cy="15315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Use mathematical induction to prove the inequality n &lt;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for all positive integers n.</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Use mathematical induction to prove that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&lt; n! for every integer n with n ≥ 4. (Note that this inequality is false for n = 1, 2, and 3.)</a:t>
            </a:r>
            <a:endParaRPr sz="24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Use mathematical induction to prove that n</a:t>
            </a:r>
            <a:r>
              <a:rPr baseline="30000" lang="en" sz="2400">
                <a:solidFill>
                  <a:schemeClr val="dk1"/>
                </a:solidFill>
                <a:latin typeface="Verdana"/>
                <a:ea typeface="Verdana"/>
                <a:cs typeface="Verdana"/>
                <a:sym typeface="Verdana"/>
              </a:rPr>
              <a:t>3</a:t>
            </a:r>
            <a:r>
              <a:rPr lang="en" sz="2400">
                <a:solidFill>
                  <a:schemeClr val="dk1"/>
                </a:solidFill>
                <a:latin typeface="Verdana"/>
                <a:ea typeface="Verdana"/>
                <a:cs typeface="Verdana"/>
                <a:sym typeface="Verdana"/>
              </a:rPr>
              <a:t>−n is divisible by 3 whenever n is a positive integer.</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Use mathematical induction to prove that 7</a:t>
            </a:r>
            <a:r>
              <a:rPr baseline="30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+ 8</a:t>
            </a:r>
            <a:r>
              <a:rPr baseline="30000" lang="en" sz="2400">
                <a:solidFill>
                  <a:schemeClr val="dk1"/>
                </a:solidFill>
                <a:latin typeface="Verdana"/>
                <a:ea typeface="Verdana"/>
                <a:cs typeface="Verdana"/>
                <a:sym typeface="Verdana"/>
              </a:rPr>
              <a:t>2n+1</a:t>
            </a:r>
            <a:r>
              <a:rPr lang="en" sz="2400">
                <a:solidFill>
                  <a:schemeClr val="dk1"/>
                </a:solidFill>
                <a:latin typeface="Verdana"/>
                <a:ea typeface="Verdana"/>
                <a:cs typeface="Verdana"/>
                <a:sym typeface="Verdana"/>
              </a:rPr>
              <a:t> is divisible by 57 for every nonnegative integer 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nvSpPr>
        <p:spPr>
          <a:xfrm>
            <a:off x="270900" y="270900"/>
            <a:ext cx="8668800" cy="17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The Number of Subsets of a Finite Set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Use mathematical induction to show that if </a:t>
            </a:r>
            <a:r>
              <a:rPr b="1" lang="en" sz="2400">
                <a:solidFill>
                  <a:schemeClr val="dk1"/>
                </a:solidFill>
                <a:latin typeface="Verdana"/>
                <a:ea typeface="Verdana"/>
                <a:cs typeface="Verdana"/>
                <a:sym typeface="Verdana"/>
              </a:rPr>
              <a:t>S</a:t>
            </a:r>
            <a:r>
              <a:rPr lang="en" sz="2400">
                <a:solidFill>
                  <a:schemeClr val="dk1"/>
                </a:solidFill>
                <a:latin typeface="Verdana"/>
                <a:ea typeface="Verdana"/>
                <a:cs typeface="Verdana"/>
                <a:sym typeface="Verdana"/>
              </a:rPr>
              <a:t> is a finite set with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elements, where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 nonnegative integer, then </a:t>
            </a:r>
            <a:r>
              <a:rPr b="1" lang="en" sz="2400">
                <a:solidFill>
                  <a:schemeClr val="dk1"/>
                </a:solidFill>
                <a:latin typeface="Verdana"/>
                <a:ea typeface="Verdana"/>
                <a:cs typeface="Verdana"/>
                <a:sym typeface="Verdana"/>
              </a:rPr>
              <a:t>S</a:t>
            </a:r>
            <a:r>
              <a:rPr lang="en" sz="2400">
                <a:solidFill>
                  <a:schemeClr val="dk1"/>
                </a:solidFill>
                <a:latin typeface="Verdana"/>
                <a:ea typeface="Verdana"/>
                <a:cs typeface="Verdana"/>
                <a:sym typeface="Verdana"/>
              </a:rPr>
              <a:t> has </a:t>
            </a:r>
            <a:r>
              <a:rPr b="1" lang="en" sz="2400">
                <a:solidFill>
                  <a:schemeClr val="dk1"/>
                </a:solidFill>
                <a:latin typeface="Verdana"/>
                <a:ea typeface="Verdana"/>
                <a:cs typeface="Verdana"/>
                <a:sym typeface="Verdana"/>
              </a:rPr>
              <a:t>2</a:t>
            </a:r>
            <a:r>
              <a:rPr b="1"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subsets.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nvSpPr>
        <p:spPr>
          <a:xfrm>
            <a:off x="270900" y="270900"/>
            <a:ext cx="8668800" cy="17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The Number of Subsets of a Finite Set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Use mathematical induction to show that if </a:t>
            </a:r>
            <a:r>
              <a:rPr b="1" lang="en" sz="2400">
                <a:solidFill>
                  <a:schemeClr val="dk1"/>
                </a:solidFill>
                <a:latin typeface="Verdana"/>
                <a:ea typeface="Verdana"/>
                <a:cs typeface="Verdana"/>
                <a:sym typeface="Verdana"/>
              </a:rPr>
              <a:t>S</a:t>
            </a:r>
            <a:r>
              <a:rPr lang="en" sz="2400">
                <a:solidFill>
                  <a:schemeClr val="dk1"/>
                </a:solidFill>
                <a:latin typeface="Verdana"/>
                <a:ea typeface="Verdana"/>
                <a:cs typeface="Verdana"/>
                <a:sym typeface="Verdana"/>
              </a:rPr>
              <a:t> is a finite set with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elements, where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 nonnegative integer, then </a:t>
            </a:r>
            <a:r>
              <a:rPr b="1" lang="en" sz="2400">
                <a:solidFill>
                  <a:schemeClr val="dk1"/>
                </a:solidFill>
                <a:latin typeface="Verdana"/>
                <a:ea typeface="Verdana"/>
                <a:cs typeface="Verdana"/>
                <a:sym typeface="Verdana"/>
              </a:rPr>
              <a:t>S</a:t>
            </a:r>
            <a:r>
              <a:rPr lang="en" sz="2400">
                <a:solidFill>
                  <a:schemeClr val="dk1"/>
                </a:solidFill>
                <a:latin typeface="Verdana"/>
                <a:ea typeface="Verdana"/>
                <a:cs typeface="Verdana"/>
                <a:sym typeface="Verdana"/>
              </a:rPr>
              <a:t> has </a:t>
            </a:r>
            <a:r>
              <a:rPr b="1" lang="en" sz="2400">
                <a:solidFill>
                  <a:schemeClr val="dk1"/>
                </a:solidFill>
                <a:latin typeface="Verdana"/>
                <a:ea typeface="Verdana"/>
                <a:cs typeface="Verdana"/>
                <a:sym typeface="Verdana"/>
              </a:rPr>
              <a:t>2</a:t>
            </a:r>
            <a:r>
              <a:rPr b="1"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subsets.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pic>
        <p:nvPicPr>
          <p:cNvPr id="128" name="Google Shape;128;p26"/>
          <p:cNvPicPr preferRelativeResize="0"/>
          <p:nvPr/>
        </p:nvPicPr>
        <p:blipFill>
          <a:blip r:embed="rId3">
            <a:alphaModFix/>
          </a:blip>
          <a:stretch>
            <a:fillRect/>
          </a:stretch>
        </p:blipFill>
        <p:spPr>
          <a:xfrm>
            <a:off x="270900" y="2017800"/>
            <a:ext cx="5474579" cy="439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nvSpPr>
        <p:spPr>
          <a:xfrm>
            <a:off x="270900" y="270900"/>
            <a:ext cx="79407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Mathematical Induction</a:t>
            </a:r>
            <a:endParaRPr sz="2600">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pic>
        <p:nvPicPr>
          <p:cNvPr id="40" name="Google Shape;40;p9"/>
          <p:cNvPicPr preferRelativeResize="0"/>
          <p:nvPr/>
        </p:nvPicPr>
        <p:blipFill>
          <a:blip r:embed="rId3">
            <a:alphaModFix/>
          </a:blip>
          <a:stretch>
            <a:fillRect/>
          </a:stretch>
        </p:blipFill>
        <p:spPr>
          <a:xfrm>
            <a:off x="896675" y="816525"/>
            <a:ext cx="7769239" cy="559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nvSpPr>
        <p:spPr>
          <a:xfrm>
            <a:off x="270900" y="270900"/>
            <a:ext cx="87582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[OPTIONAL] Eg: </a:t>
            </a:r>
            <a:r>
              <a:rPr lang="en" sz="2400">
                <a:solidFill>
                  <a:schemeClr val="dk1"/>
                </a:solidFill>
                <a:latin typeface="Verdana"/>
                <a:ea typeface="Verdana"/>
                <a:cs typeface="Verdana"/>
                <a:sym typeface="Verdana"/>
              </a:rPr>
              <a:t>The input to a scheduling algorithm is a group of </a:t>
            </a:r>
            <a:r>
              <a:rPr b="1" lang="en" sz="2400">
                <a:solidFill>
                  <a:schemeClr val="dk1"/>
                </a:solidFill>
                <a:latin typeface="Verdana"/>
                <a:ea typeface="Verdana"/>
                <a:cs typeface="Verdana"/>
                <a:sym typeface="Verdana"/>
              </a:rPr>
              <a:t>m</a:t>
            </a:r>
            <a:r>
              <a:rPr lang="en" sz="2400">
                <a:solidFill>
                  <a:schemeClr val="dk1"/>
                </a:solidFill>
                <a:latin typeface="Verdana"/>
                <a:ea typeface="Verdana"/>
                <a:cs typeface="Verdana"/>
                <a:sym typeface="Verdana"/>
              </a:rPr>
              <a:t> proposed talks with preset starting and ending times. The goal is to schedule as many of these lectures as possible in the main lecture hall so that no two talks overlap. Suppose that talk </a:t>
            </a:r>
            <a:r>
              <a:rPr b="1" lang="en" sz="2400">
                <a:solidFill>
                  <a:schemeClr val="dk1"/>
                </a:solidFill>
                <a:latin typeface="Verdana"/>
                <a:ea typeface="Verdana"/>
                <a:cs typeface="Verdana"/>
                <a:sym typeface="Verdana"/>
              </a:rPr>
              <a:t>t</a:t>
            </a:r>
            <a:r>
              <a:rPr b="1" baseline="-25000" lang="en" sz="2400">
                <a:solidFill>
                  <a:schemeClr val="dk1"/>
                </a:solidFill>
                <a:latin typeface="Verdana"/>
                <a:ea typeface="Verdana"/>
                <a:cs typeface="Verdana"/>
                <a:sym typeface="Verdana"/>
              </a:rPr>
              <a:t>j</a:t>
            </a:r>
            <a:r>
              <a:rPr lang="en" sz="2400">
                <a:solidFill>
                  <a:schemeClr val="dk1"/>
                </a:solidFill>
                <a:latin typeface="Verdana"/>
                <a:ea typeface="Verdana"/>
                <a:cs typeface="Verdana"/>
                <a:sym typeface="Verdana"/>
              </a:rPr>
              <a:t> begins at time </a:t>
            </a:r>
            <a:r>
              <a:rPr b="1" lang="en" sz="2400">
                <a:solidFill>
                  <a:schemeClr val="dk1"/>
                </a:solidFill>
                <a:latin typeface="Verdana"/>
                <a:ea typeface="Verdana"/>
                <a:cs typeface="Verdana"/>
                <a:sym typeface="Verdana"/>
              </a:rPr>
              <a:t>s</a:t>
            </a:r>
            <a:r>
              <a:rPr b="1" baseline="-25000" lang="en" sz="2400">
                <a:solidFill>
                  <a:schemeClr val="dk1"/>
                </a:solidFill>
                <a:latin typeface="Verdana"/>
                <a:ea typeface="Verdana"/>
                <a:cs typeface="Verdana"/>
                <a:sym typeface="Verdana"/>
              </a:rPr>
              <a:t>j</a:t>
            </a:r>
            <a:r>
              <a:rPr lang="en" sz="2400">
                <a:solidFill>
                  <a:schemeClr val="dk1"/>
                </a:solidFill>
                <a:latin typeface="Verdana"/>
                <a:ea typeface="Verdana"/>
                <a:cs typeface="Verdana"/>
                <a:sym typeface="Verdana"/>
              </a:rPr>
              <a:t> and ends at time </a:t>
            </a:r>
            <a:r>
              <a:rPr b="1" lang="en" sz="2400">
                <a:solidFill>
                  <a:schemeClr val="dk1"/>
                </a:solidFill>
                <a:latin typeface="Verdana"/>
                <a:ea typeface="Verdana"/>
                <a:cs typeface="Verdana"/>
                <a:sym typeface="Verdana"/>
              </a:rPr>
              <a:t>e</a:t>
            </a:r>
            <a:r>
              <a:rPr b="1" baseline="-25000" lang="en" sz="2400">
                <a:solidFill>
                  <a:schemeClr val="dk1"/>
                </a:solidFill>
                <a:latin typeface="Verdana"/>
                <a:ea typeface="Verdana"/>
                <a:cs typeface="Verdana"/>
                <a:sym typeface="Verdana"/>
              </a:rPr>
              <a:t>j</a:t>
            </a:r>
            <a:r>
              <a:rPr lang="en" sz="2400">
                <a:solidFill>
                  <a:schemeClr val="dk1"/>
                </a:solidFill>
                <a:latin typeface="Verdana"/>
                <a:ea typeface="Verdana"/>
                <a:cs typeface="Verdana"/>
                <a:sym typeface="Verdana"/>
              </a:rPr>
              <a:t>. (No two lectures can proceed in the main lecture hall at the same time, but a lecture in this hall can begin at the same time another one ends.)</a:t>
            </a:r>
            <a:endParaRPr sz="2400">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nvSpPr>
        <p:spPr>
          <a:xfrm>
            <a:off x="270900" y="270900"/>
            <a:ext cx="87837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scheduling algorithm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Sort the talks in nondecreasing order of their </a:t>
            </a:r>
            <a:r>
              <a:rPr lang="en" sz="2400">
                <a:solidFill>
                  <a:schemeClr val="dk1"/>
                </a:solidFill>
                <a:latin typeface="Verdana"/>
                <a:ea typeface="Verdana"/>
                <a:cs typeface="Verdana"/>
                <a:sym typeface="Verdana"/>
              </a:rPr>
              <a:t>ending times:</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e</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e</a:t>
            </a:r>
            <a:r>
              <a:rPr baseline="-25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 ≤ e</a:t>
            </a:r>
            <a:r>
              <a:rPr baseline="-25000" lang="en" sz="2400">
                <a:solidFill>
                  <a:schemeClr val="dk1"/>
                </a:solidFill>
                <a:latin typeface="Verdana"/>
                <a:ea typeface="Verdana"/>
                <a:cs typeface="Verdana"/>
                <a:sym typeface="Verdana"/>
              </a:rPr>
              <a:t>m</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The greedy algorithm starts by selecting a talk with the earliest end time and then proceeds by selecting at each stage a talk with the earliest ending time among all those talks that begin no sooner than when the last talk scheduled in the main lecture hall has ended. Using mathematical induction, show that this greedy algorithm is optimal in the sense that it always schedules the most talks possible in the main lecture hall.</a:t>
            </a:r>
            <a:endParaRPr sz="24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nvSpPr>
        <p:spPr>
          <a:xfrm>
            <a:off x="270900" y="270900"/>
            <a:ext cx="87582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 scheduling algorithm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L</a:t>
            </a:r>
            <a:r>
              <a:rPr lang="en" sz="2400">
                <a:solidFill>
                  <a:schemeClr val="dk1"/>
                </a:solidFill>
                <a:latin typeface="Verdana"/>
                <a:ea typeface="Verdana"/>
                <a:cs typeface="Verdana"/>
                <a:sym typeface="Verdana"/>
              </a:rPr>
              <a:t>et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be the proposition that if the greedy algorithm schedules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talks in the main lecture hall, then it is not possible to schedule more than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talks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 this hall.</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BASIS STEP: Suppose that the greedy algorithm managed to schedule just one talk, </a:t>
            </a:r>
            <a:r>
              <a:rPr b="1" lang="en" sz="2400">
                <a:solidFill>
                  <a:schemeClr val="dk1"/>
                </a:solidFill>
                <a:latin typeface="Verdana"/>
                <a:ea typeface="Verdana"/>
                <a:cs typeface="Verdana"/>
                <a:sym typeface="Verdana"/>
              </a:rPr>
              <a:t>t</a:t>
            </a:r>
            <a:r>
              <a:rPr b="1"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in the main lecture hall. Every pair of talks are overlapping and hence only one talk can be scheduled.</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The inductive hypothesis is that </a:t>
            </a:r>
            <a:r>
              <a:rPr b="1" lang="en" sz="2400">
                <a:solidFill>
                  <a:schemeClr val="dk1"/>
                </a:solidFill>
                <a:latin typeface="Verdana"/>
                <a:ea typeface="Verdana"/>
                <a:cs typeface="Verdana"/>
                <a:sym typeface="Verdana"/>
              </a:rPr>
              <a:t>P(k)</a:t>
            </a:r>
            <a:r>
              <a:rPr lang="en" sz="2400">
                <a:solidFill>
                  <a:schemeClr val="dk1"/>
                </a:solidFill>
                <a:latin typeface="Verdana"/>
                <a:ea typeface="Verdana"/>
                <a:cs typeface="Verdana"/>
                <a:sym typeface="Verdana"/>
              </a:rPr>
              <a:t> is true that the greedy algorithm always schedules the most possible talks when it selects </a:t>
            </a:r>
            <a:r>
              <a:rPr b="1" lang="en" sz="2400">
                <a:solidFill>
                  <a:schemeClr val="dk1"/>
                </a:solidFill>
                <a:latin typeface="Verdana"/>
                <a:ea typeface="Verdana"/>
                <a:cs typeface="Verdana"/>
                <a:sym typeface="Verdana"/>
              </a:rPr>
              <a:t>k</a:t>
            </a:r>
            <a:r>
              <a:rPr lang="en" sz="2400">
                <a:solidFill>
                  <a:schemeClr val="dk1"/>
                </a:solidFill>
                <a:latin typeface="Verdana"/>
                <a:ea typeface="Verdana"/>
                <a:cs typeface="Verdana"/>
                <a:sym typeface="Verdana"/>
              </a:rPr>
              <a:t> talks given any set of talks.</a:t>
            </a:r>
            <a:endParaRPr sz="24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0"/>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 scheduling algorithm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We must show that </a:t>
            </a:r>
            <a:r>
              <a:rPr b="1" lang="en" sz="2400">
                <a:solidFill>
                  <a:schemeClr val="dk1"/>
                </a:solidFill>
                <a:latin typeface="Verdana"/>
                <a:ea typeface="Verdana"/>
                <a:cs typeface="Verdana"/>
                <a:sym typeface="Verdana"/>
              </a:rPr>
              <a:t>P(k+1)</a:t>
            </a:r>
            <a:r>
              <a:rPr lang="en" sz="2400">
                <a:solidFill>
                  <a:schemeClr val="dk1"/>
                </a:solidFill>
                <a:latin typeface="Verdana"/>
                <a:ea typeface="Verdana"/>
                <a:cs typeface="Verdana"/>
                <a:sym typeface="Verdana"/>
              </a:rPr>
              <a:t> follows from the assumption that </a:t>
            </a:r>
            <a:r>
              <a:rPr b="1" lang="en" sz="2400">
                <a:solidFill>
                  <a:schemeClr val="dk1"/>
                </a:solidFill>
                <a:latin typeface="Verdana"/>
                <a:ea typeface="Verdana"/>
                <a:cs typeface="Verdana"/>
                <a:sym typeface="Verdana"/>
              </a:rPr>
              <a:t>P(k)</a:t>
            </a:r>
            <a:r>
              <a:rPr lang="en" sz="2400">
                <a:solidFill>
                  <a:schemeClr val="dk1"/>
                </a:solidFill>
                <a:latin typeface="Verdana"/>
                <a:ea typeface="Verdana"/>
                <a:cs typeface="Verdana"/>
                <a:sym typeface="Verdana"/>
              </a:rPr>
              <a:t> is true, that is, we must show that under the assumption of </a:t>
            </a:r>
            <a:r>
              <a:rPr b="1" lang="en" sz="2400">
                <a:solidFill>
                  <a:schemeClr val="dk1"/>
                </a:solidFill>
                <a:latin typeface="Verdana"/>
                <a:ea typeface="Verdana"/>
                <a:cs typeface="Verdana"/>
                <a:sym typeface="Verdana"/>
              </a:rPr>
              <a:t>P(k)</a:t>
            </a:r>
            <a:r>
              <a:rPr lang="en" sz="2400">
                <a:solidFill>
                  <a:schemeClr val="dk1"/>
                </a:solidFill>
                <a:latin typeface="Verdana"/>
                <a:ea typeface="Verdana"/>
                <a:cs typeface="Verdana"/>
                <a:sym typeface="Verdana"/>
              </a:rPr>
              <a:t>, the greedy algorithm always schedules the most possible talks when it selects </a:t>
            </a:r>
            <a:r>
              <a:rPr b="1" lang="en" sz="2400">
                <a:solidFill>
                  <a:schemeClr val="dk1"/>
                </a:solidFill>
                <a:latin typeface="Verdana"/>
                <a:ea typeface="Verdana"/>
                <a:cs typeface="Verdana"/>
                <a:sym typeface="Verdana"/>
              </a:rPr>
              <a:t>k+1</a:t>
            </a:r>
            <a:r>
              <a:rPr lang="en" sz="2400">
                <a:solidFill>
                  <a:schemeClr val="dk1"/>
                </a:solidFill>
                <a:latin typeface="Verdana"/>
                <a:ea typeface="Verdana"/>
                <a:cs typeface="Verdana"/>
                <a:sym typeface="Verdana"/>
              </a:rPr>
              <a:t> talks.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Our first step in completing the inductive step is to show there is a schedule including the most talks possible that contains talk </a:t>
            </a:r>
            <a:r>
              <a:rPr b="1" lang="en" sz="2400">
                <a:solidFill>
                  <a:schemeClr val="dk1"/>
                </a:solidFill>
                <a:latin typeface="Verdana"/>
                <a:ea typeface="Verdana"/>
                <a:cs typeface="Verdana"/>
                <a:sym typeface="Verdana"/>
              </a:rPr>
              <a:t>t1</a:t>
            </a:r>
            <a:r>
              <a:rPr lang="en" sz="2400">
                <a:solidFill>
                  <a:schemeClr val="dk1"/>
                </a:solidFill>
                <a:latin typeface="Verdana"/>
                <a:ea typeface="Verdana"/>
                <a:cs typeface="Verdana"/>
                <a:sym typeface="Verdana"/>
              </a:rPr>
              <a:t>, a talk with the earliest end time. It’s easier to show </a:t>
            </a:r>
            <a:r>
              <a:rPr b="1" lang="en" sz="2400">
                <a:solidFill>
                  <a:schemeClr val="dk1"/>
                </a:solidFill>
                <a:latin typeface="Verdana"/>
                <a:ea typeface="Verdana"/>
                <a:cs typeface="Verdana"/>
                <a:sym typeface="Verdana"/>
              </a:rPr>
              <a:t>t1</a:t>
            </a:r>
            <a:r>
              <a:rPr lang="en" sz="2400">
                <a:solidFill>
                  <a:schemeClr val="dk1"/>
                </a:solidFill>
                <a:latin typeface="Verdana"/>
                <a:ea typeface="Verdana"/>
                <a:cs typeface="Verdana"/>
                <a:sym typeface="Verdana"/>
              </a:rPr>
              <a:t> is in at least one of the schedules having </a:t>
            </a:r>
            <a:r>
              <a:rPr b="1" lang="en" sz="2400">
                <a:solidFill>
                  <a:schemeClr val="dk1"/>
                </a:solidFill>
                <a:latin typeface="Verdana"/>
                <a:ea typeface="Verdana"/>
                <a:cs typeface="Verdana"/>
                <a:sym typeface="Verdana"/>
              </a:rPr>
              <a:t>k+1</a:t>
            </a:r>
            <a:r>
              <a:rPr lang="en" sz="2400">
                <a:solidFill>
                  <a:schemeClr val="dk1"/>
                </a:solidFill>
                <a:latin typeface="Verdana"/>
                <a:ea typeface="Verdana"/>
                <a:cs typeface="Verdana"/>
                <a:sym typeface="Verdana"/>
              </a:rPr>
              <a:t> talks, and it’s the first task in the schedule. A schedule that begins with the talk </a:t>
            </a:r>
            <a:r>
              <a:rPr b="1" lang="en" sz="2400">
                <a:solidFill>
                  <a:schemeClr val="dk1"/>
                </a:solidFill>
                <a:latin typeface="Verdana"/>
                <a:ea typeface="Verdana"/>
                <a:cs typeface="Verdana"/>
                <a:sym typeface="Verdana"/>
              </a:rPr>
              <a:t>ti</a:t>
            </a:r>
            <a:r>
              <a:rPr lang="en" sz="2400">
                <a:solidFill>
                  <a:schemeClr val="dk1"/>
                </a:solidFill>
                <a:latin typeface="Verdana"/>
                <a:ea typeface="Verdana"/>
                <a:cs typeface="Verdana"/>
                <a:sym typeface="Verdana"/>
              </a:rPr>
              <a:t> in the list, where </a:t>
            </a:r>
            <a:r>
              <a:rPr b="1" lang="en" sz="2400">
                <a:solidFill>
                  <a:schemeClr val="dk1"/>
                </a:solidFill>
                <a:latin typeface="Verdana"/>
                <a:ea typeface="Verdana"/>
                <a:cs typeface="Verdana"/>
                <a:sym typeface="Verdana"/>
              </a:rPr>
              <a:t>i&gt;1</a:t>
            </a:r>
            <a:r>
              <a:rPr lang="en" sz="2400">
                <a:solidFill>
                  <a:schemeClr val="dk1"/>
                </a:solidFill>
                <a:latin typeface="Verdana"/>
                <a:ea typeface="Verdana"/>
                <a:cs typeface="Verdana"/>
                <a:sym typeface="Verdana"/>
              </a:rPr>
              <a:t>, can be changed so that talk </a:t>
            </a:r>
            <a:r>
              <a:rPr b="1" lang="en" sz="2400">
                <a:solidFill>
                  <a:schemeClr val="dk1"/>
                </a:solidFill>
                <a:latin typeface="Verdana"/>
                <a:ea typeface="Verdana"/>
                <a:cs typeface="Verdana"/>
                <a:sym typeface="Verdana"/>
              </a:rPr>
              <a:t>t1</a:t>
            </a:r>
            <a:r>
              <a:rPr lang="en" sz="2400">
                <a:solidFill>
                  <a:schemeClr val="dk1"/>
                </a:solidFill>
                <a:latin typeface="Verdana"/>
                <a:ea typeface="Verdana"/>
                <a:cs typeface="Verdana"/>
                <a:sym typeface="Verdana"/>
              </a:rPr>
              <a:t> replaces talk </a:t>
            </a:r>
            <a:r>
              <a:rPr b="1" lang="en" sz="2400">
                <a:solidFill>
                  <a:schemeClr val="dk1"/>
                </a:solidFill>
                <a:latin typeface="Verdana"/>
                <a:ea typeface="Verdana"/>
                <a:cs typeface="Verdana"/>
                <a:sym typeface="Verdana"/>
              </a:rPr>
              <a:t>ti</a:t>
            </a:r>
            <a:r>
              <a:rPr lang="en" sz="2400">
                <a:solidFill>
                  <a:schemeClr val="dk1"/>
                </a:solidFill>
                <a:latin typeface="Verdana"/>
                <a:ea typeface="Verdana"/>
                <a:cs typeface="Verdana"/>
                <a:sym typeface="Verdana"/>
              </a:rPr>
              <a:t>. To see this, note that because </a:t>
            </a:r>
            <a:r>
              <a:rPr b="1" lang="en" sz="2400">
                <a:solidFill>
                  <a:schemeClr val="dk1"/>
                </a:solidFill>
                <a:latin typeface="Verdana"/>
                <a:ea typeface="Verdana"/>
                <a:cs typeface="Verdana"/>
                <a:sym typeface="Verdana"/>
              </a:rPr>
              <a:t>e1≤ei</a:t>
            </a:r>
            <a:r>
              <a:rPr lang="en" sz="2400">
                <a:solidFill>
                  <a:schemeClr val="dk1"/>
                </a:solidFill>
                <a:latin typeface="Verdana"/>
                <a:ea typeface="Verdana"/>
                <a:cs typeface="Verdana"/>
                <a:sym typeface="Verdana"/>
              </a:rPr>
              <a:t>, all talks that were scheduled to follow talk </a:t>
            </a:r>
            <a:r>
              <a:rPr b="1" lang="en" sz="2400">
                <a:solidFill>
                  <a:schemeClr val="dk1"/>
                </a:solidFill>
                <a:latin typeface="Verdana"/>
                <a:ea typeface="Verdana"/>
                <a:cs typeface="Verdana"/>
                <a:sym typeface="Verdana"/>
              </a:rPr>
              <a:t>ti</a:t>
            </a:r>
            <a:r>
              <a:rPr lang="en" sz="2400">
                <a:solidFill>
                  <a:schemeClr val="dk1"/>
                </a:solidFill>
                <a:latin typeface="Verdana"/>
                <a:ea typeface="Verdana"/>
                <a:cs typeface="Verdana"/>
                <a:sym typeface="Verdana"/>
              </a:rPr>
              <a:t> can still be scheduled.</a:t>
            </a:r>
            <a:endParaRPr sz="2400">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 scheduling algorithm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Once we included talk </a:t>
            </a:r>
            <a:r>
              <a:rPr b="1" lang="en" sz="2400">
                <a:solidFill>
                  <a:schemeClr val="dk1"/>
                </a:solidFill>
                <a:latin typeface="Verdana"/>
                <a:ea typeface="Verdana"/>
                <a:cs typeface="Verdana"/>
                <a:sym typeface="Verdana"/>
              </a:rPr>
              <a:t>t1</a:t>
            </a:r>
            <a:r>
              <a:rPr lang="en" sz="2400">
                <a:solidFill>
                  <a:schemeClr val="dk1"/>
                </a:solidFill>
                <a:latin typeface="Verdana"/>
                <a:ea typeface="Verdana"/>
                <a:cs typeface="Verdana"/>
                <a:sym typeface="Verdana"/>
              </a:rPr>
              <a:t>, scheduling the talks so that as many as possible are scheduled is reduced to scheduling as many talks as possible that begin at or after time </a:t>
            </a:r>
            <a:r>
              <a:rPr b="1" lang="en" sz="2400">
                <a:solidFill>
                  <a:schemeClr val="dk1"/>
                </a:solidFill>
                <a:latin typeface="Verdana"/>
                <a:ea typeface="Verdana"/>
                <a:cs typeface="Verdana"/>
                <a:sym typeface="Verdana"/>
              </a:rPr>
              <a:t>e1</a:t>
            </a:r>
            <a:r>
              <a:rPr lang="en" sz="2400">
                <a:solidFill>
                  <a:schemeClr val="dk1"/>
                </a:solidFill>
                <a:latin typeface="Verdana"/>
                <a:ea typeface="Verdana"/>
                <a:cs typeface="Verdana"/>
                <a:sym typeface="Verdana"/>
              </a:rPr>
              <a:t>. Because the greedy algorithm schedules </a:t>
            </a:r>
            <a:r>
              <a:rPr b="1" lang="en" sz="2400">
                <a:solidFill>
                  <a:schemeClr val="dk1"/>
                </a:solidFill>
                <a:latin typeface="Verdana"/>
                <a:ea typeface="Verdana"/>
                <a:cs typeface="Verdana"/>
                <a:sym typeface="Verdana"/>
              </a:rPr>
              <a:t>k</a:t>
            </a:r>
            <a:r>
              <a:rPr lang="en" sz="2400">
                <a:solidFill>
                  <a:schemeClr val="dk1"/>
                </a:solidFill>
                <a:latin typeface="Verdana"/>
                <a:ea typeface="Verdana"/>
                <a:cs typeface="Verdana"/>
                <a:sym typeface="Verdana"/>
              </a:rPr>
              <a:t> talks when it creates this schedule, we can apply the inductive hypothesis to conclude that it has scheduled the most possible talks. So </a:t>
            </a:r>
            <a:r>
              <a:rPr b="1" lang="en" sz="2400">
                <a:solidFill>
                  <a:schemeClr val="dk1"/>
                </a:solidFill>
                <a:latin typeface="Verdana"/>
                <a:ea typeface="Verdana"/>
                <a:cs typeface="Verdana"/>
                <a:sym typeface="Verdana"/>
              </a:rPr>
              <a:t>P(k+1)</a:t>
            </a:r>
            <a:r>
              <a:rPr lang="en" sz="2400">
                <a:solidFill>
                  <a:schemeClr val="dk1"/>
                </a:solidFill>
                <a:latin typeface="Verdana"/>
                <a:ea typeface="Verdana"/>
                <a:cs typeface="Verdana"/>
                <a:sym typeface="Verdana"/>
              </a:rPr>
              <a:t> is true.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So, by mathematical induction we know that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is true for all positive integers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That is, we have proved that when the greedy algorithm schedules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talks, when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 positive integer, then it is not possible to schedule more than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talks.</a:t>
            </a:r>
            <a:endParaRPr sz="240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2"/>
          <p:cNvSpPr txBox="1"/>
          <p:nvPr/>
        </p:nvSpPr>
        <p:spPr>
          <a:xfrm>
            <a:off x="127700" y="0"/>
            <a:ext cx="8926800" cy="23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Verdana"/>
                <a:ea typeface="Verdana"/>
                <a:cs typeface="Verdana"/>
                <a:sym typeface="Verdana"/>
              </a:rPr>
              <a:t>[OPTIONAL] </a:t>
            </a: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Let n be a positive integer. Show that every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checkerboard with one square removed can be tiled using right triominoes, where these pieces cover three squares at a time, as shown in the figure.</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Solution: Let P(n) be the proposition that every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checkerboard with one square removed can be tiled using right triominoes.</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 sz="2400">
                <a:solidFill>
                  <a:schemeClr val="dk1"/>
                </a:solidFill>
                <a:latin typeface="Verdana"/>
                <a:ea typeface="Verdana"/>
                <a:cs typeface="Verdana"/>
                <a:sym typeface="Verdana"/>
              </a:rPr>
              <a:t>BASIS STEP: P(1) is true, because each of the four 2</a:t>
            </a:r>
            <a:r>
              <a:rPr baseline="30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×2</a:t>
            </a:r>
            <a:r>
              <a:rPr baseline="30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checkerboards with one square removed can be tiled using one right triomino, as shown in the figure.</a:t>
            </a:r>
            <a:endParaRPr sz="2400">
              <a:solidFill>
                <a:schemeClr val="dk1"/>
              </a:solidFill>
              <a:latin typeface="Verdana"/>
              <a:ea typeface="Verdana"/>
              <a:cs typeface="Verdana"/>
              <a:sym typeface="Verdana"/>
            </a:endParaRPr>
          </a:p>
        </p:txBody>
      </p:sp>
      <p:pic>
        <p:nvPicPr>
          <p:cNvPr id="159" name="Google Shape;159;p32"/>
          <p:cNvPicPr preferRelativeResize="0"/>
          <p:nvPr/>
        </p:nvPicPr>
        <p:blipFill>
          <a:blip r:embed="rId3">
            <a:alphaModFix/>
          </a:blip>
          <a:stretch>
            <a:fillRect/>
          </a:stretch>
        </p:blipFill>
        <p:spPr>
          <a:xfrm>
            <a:off x="218925" y="1751275"/>
            <a:ext cx="7200900" cy="187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152400" y="152400"/>
            <a:ext cx="8897525" cy="5428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4"/>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Strong </a:t>
            </a:r>
            <a:r>
              <a:rPr b="1" lang="en" sz="2400">
                <a:solidFill>
                  <a:schemeClr val="dk1"/>
                </a:solidFill>
                <a:latin typeface="Verdana"/>
                <a:ea typeface="Verdana"/>
                <a:cs typeface="Verdana"/>
                <a:sym typeface="Verdana"/>
              </a:rPr>
              <a:t>Induction:</a:t>
            </a:r>
            <a:endParaRPr b="1"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To prove that P(n) is true for all positive integers n, where P(n) is a propositional function, we complete two steps: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We verify that the proposition P(1) is true.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We show that the conditional statement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[P(1) ∧ P(2) ∧ · · · ∧ P(k)] → P(k+1)</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is true for all positive integers k.</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Note that when we use strong induction to prove that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is true for all positive integers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our inductive hypothesis is the assumption that </a:t>
            </a:r>
            <a:r>
              <a:rPr b="1" lang="en" sz="2400">
                <a:solidFill>
                  <a:schemeClr val="dk1"/>
                </a:solidFill>
                <a:latin typeface="Verdana"/>
                <a:ea typeface="Verdana"/>
                <a:cs typeface="Verdana"/>
                <a:sym typeface="Verdana"/>
              </a:rPr>
              <a:t>P(j)</a:t>
            </a:r>
            <a:r>
              <a:rPr lang="en" sz="2400">
                <a:solidFill>
                  <a:schemeClr val="dk1"/>
                </a:solidFill>
                <a:latin typeface="Verdana"/>
                <a:ea typeface="Verdana"/>
                <a:cs typeface="Verdana"/>
                <a:sym typeface="Verdana"/>
              </a:rPr>
              <a:t> is true for </a:t>
            </a:r>
            <a:r>
              <a:rPr b="1" lang="en" sz="2400">
                <a:solidFill>
                  <a:schemeClr val="dk1"/>
                </a:solidFill>
                <a:latin typeface="Verdana"/>
                <a:ea typeface="Verdana"/>
                <a:cs typeface="Verdana"/>
                <a:sym typeface="Verdana"/>
              </a:rPr>
              <a:t>j = 1, 2, …, k</a:t>
            </a:r>
            <a:r>
              <a:rPr lang="en" sz="2400">
                <a:solidFill>
                  <a:schemeClr val="dk1"/>
                </a:solidFill>
                <a:latin typeface="Verdana"/>
                <a:ea typeface="Verdana"/>
                <a:cs typeface="Verdana"/>
                <a:sym typeface="Verdana"/>
              </a:rPr>
              <a:t>. That is, the inductive hypothesis includes all </a:t>
            </a:r>
            <a:r>
              <a:rPr b="1" lang="en" sz="2400">
                <a:solidFill>
                  <a:schemeClr val="dk1"/>
                </a:solidFill>
                <a:latin typeface="Verdana"/>
                <a:ea typeface="Verdana"/>
                <a:cs typeface="Verdana"/>
                <a:sym typeface="Verdana"/>
              </a:rPr>
              <a:t>k</a:t>
            </a:r>
            <a:r>
              <a:rPr lang="en" sz="2400">
                <a:solidFill>
                  <a:schemeClr val="dk1"/>
                </a:solidFill>
                <a:latin typeface="Verdana"/>
                <a:ea typeface="Verdana"/>
                <a:cs typeface="Verdana"/>
                <a:sym typeface="Verdana"/>
              </a:rPr>
              <a:t> statements </a:t>
            </a:r>
            <a:r>
              <a:rPr b="1" lang="en" sz="2400">
                <a:solidFill>
                  <a:schemeClr val="dk1"/>
                </a:solidFill>
                <a:latin typeface="Verdana"/>
                <a:ea typeface="Verdana"/>
                <a:cs typeface="Verdana"/>
                <a:sym typeface="Verdana"/>
              </a:rPr>
              <a:t>P(1), P(2), . . . , P(k)</a:t>
            </a:r>
            <a:r>
              <a:rPr lang="en" sz="2400">
                <a:solidFill>
                  <a:schemeClr val="dk1"/>
                </a:solidFill>
                <a:latin typeface="Verdana"/>
                <a:ea typeface="Verdana"/>
                <a:cs typeface="Verdana"/>
                <a:sym typeface="Verdana"/>
              </a:rPr>
              <a:t>. Because we can use all </a:t>
            </a:r>
            <a:r>
              <a:rPr b="1" lang="en" sz="2400">
                <a:solidFill>
                  <a:schemeClr val="dk1"/>
                </a:solidFill>
                <a:latin typeface="Verdana"/>
                <a:ea typeface="Verdana"/>
                <a:cs typeface="Verdana"/>
                <a:sym typeface="Verdana"/>
              </a:rPr>
              <a:t>k</a:t>
            </a:r>
            <a:r>
              <a:rPr lang="en" sz="2400">
                <a:solidFill>
                  <a:schemeClr val="dk1"/>
                </a:solidFill>
                <a:latin typeface="Verdana"/>
                <a:ea typeface="Verdana"/>
                <a:cs typeface="Verdana"/>
                <a:sym typeface="Verdana"/>
              </a:rPr>
              <a:t> statements </a:t>
            </a:r>
            <a:r>
              <a:rPr b="1" lang="en" sz="2400">
                <a:solidFill>
                  <a:schemeClr val="dk1"/>
                </a:solidFill>
                <a:latin typeface="Verdana"/>
                <a:ea typeface="Verdana"/>
                <a:cs typeface="Verdana"/>
                <a:sym typeface="Verdana"/>
              </a:rPr>
              <a:t>P(1), P(2), . . . , P(k)</a:t>
            </a:r>
            <a:r>
              <a:rPr lang="en" sz="2400">
                <a:solidFill>
                  <a:schemeClr val="dk1"/>
                </a:solidFill>
                <a:latin typeface="Verdana"/>
                <a:ea typeface="Verdana"/>
                <a:cs typeface="Verdana"/>
                <a:sym typeface="Verdana"/>
              </a:rPr>
              <a:t> to prove </a:t>
            </a:r>
            <a:r>
              <a:rPr b="1" lang="en" sz="2400">
                <a:solidFill>
                  <a:schemeClr val="dk1"/>
                </a:solidFill>
                <a:latin typeface="Verdana"/>
                <a:ea typeface="Verdana"/>
                <a:cs typeface="Verdana"/>
                <a:sym typeface="Verdana"/>
              </a:rPr>
              <a:t>P(k+1)</a:t>
            </a:r>
            <a:r>
              <a:rPr lang="en" sz="2400">
                <a:solidFill>
                  <a:schemeClr val="dk1"/>
                </a:solidFill>
                <a:latin typeface="Verdana"/>
                <a:ea typeface="Verdana"/>
                <a:cs typeface="Verdana"/>
                <a:sym typeface="Verdana"/>
              </a:rPr>
              <a:t>, rather than just the statement </a:t>
            </a:r>
            <a:r>
              <a:rPr b="1" lang="en" sz="2400">
                <a:solidFill>
                  <a:schemeClr val="dk1"/>
                </a:solidFill>
                <a:latin typeface="Verdana"/>
                <a:ea typeface="Verdana"/>
                <a:cs typeface="Verdana"/>
                <a:sym typeface="Verdana"/>
              </a:rPr>
              <a:t>P(k)</a:t>
            </a:r>
            <a:r>
              <a:rPr lang="en" sz="2400">
                <a:solidFill>
                  <a:schemeClr val="dk1"/>
                </a:solidFill>
                <a:latin typeface="Verdana"/>
                <a:ea typeface="Verdana"/>
                <a:cs typeface="Verdana"/>
                <a:sym typeface="Verdana"/>
              </a:rPr>
              <a:t> as in a proof by mathematical induction, strong induction is a more flexible proof technique.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Mathematical induction and strong induction are </a:t>
            </a:r>
            <a:r>
              <a:rPr b="1" lang="en" sz="2400">
                <a:solidFill>
                  <a:schemeClr val="dk1"/>
                </a:solidFill>
                <a:latin typeface="Verdana"/>
                <a:ea typeface="Verdana"/>
                <a:cs typeface="Verdana"/>
                <a:sym typeface="Verdana"/>
              </a:rPr>
              <a:t>equivalent</a:t>
            </a:r>
            <a:r>
              <a:rPr lang="en" sz="2400">
                <a:solidFill>
                  <a:schemeClr val="dk1"/>
                </a:solidFill>
                <a:latin typeface="Verdana"/>
                <a:ea typeface="Verdana"/>
                <a:cs typeface="Verdana"/>
                <a:sym typeface="Verdana"/>
              </a:rPr>
              <a:t>. That is, each can be shown to be a valid proof technique assuming that the other is valid. In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particular, any proof using mathematical induction can also be considered to be a proof by strong induction.</a:t>
            </a:r>
            <a:endParaRPr sz="2400">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6"/>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Suppose we can reach the </a:t>
            </a:r>
            <a:r>
              <a:rPr b="1" lang="en" sz="2400">
                <a:solidFill>
                  <a:schemeClr val="dk1"/>
                </a:solidFill>
                <a:latin typeface="Verdana"/>
                <a:ea typeface="Verdana"/>
                <a:cs typeface="Verdana"/>
                <a:sym typeface="Verdana"/>
              </a:rPr>
              <a:t>first</a:t>
            </a:r>
            <a:r>
              <a:rPr lang="en" sz="2400">
                <a:solidFill>
                  <a:schemeClr val="dk1"/>
                </a:solidFill>
                <a:latin typeface="Verdana"/>
                <a:ea typeface="Verdana"/>
                <a:cs typeface="Verdana"/>
                <a:sym typeface="Verdana"/>
              </a:rPr>
              <a:t> and </a:t>
            </a:r>
            <a:r>
              <a:rPr b="1" lang="en" sz="2400">
                <a:solidFill>
                  <a:schemeClr val="dk1"/>
                </a:solidFill>
                <a:latin typeface="Verdana"/>
                <a:ea typeface="Verdana"/>
                <a:cs typeface="Verdana"/>
                <a:sym typeface="Verdana"/>
              </a:rPr>
              <a:t>second</a:t>
            </a:r>
            <a:r>
              <a:rPr lang="en" sz="2400">
                <a:solidFill>
                  <a:schemeClr val="dk1"/>
                </a:solidFill>
                <a:latin typeface="Verdana"/>
                <a:ea typeface="Verdana"/>
                <a:cs typeface="Verdana"/>
                <a:sym typeface="Verdana"/>
              </a:rPr>
              <a:t> rungs of an infinite ladder, and we know that if we can reach a rung, then we can reach </a:t>
            </a:r>
            <a:r>
              <a:rPr b="1" lang="en" sz="2400">
                <a:solidFill>
                  <a:schemeClr val="dk1"/>
                </a:solidFill>
                <a:latin typeface="Verdana"/>
                <a:ea typeface="Verdana"/>
                <a:cs typeface="Verdana"/>
                <a:sym typeface="Verdana"/>
              </a:rPr>
              <a:t>two rungs higher</a:t>
            </a:r>
            <a:r>
              <a:rPr lang="en" sz="2400">
                <a:solidFill>
                  <a:schemeClr val="dk1"/>
                </a:solidFill>
                <a:latin typeface="Verdana"/>
                <a:ea typeface="Verdana"/>
                <a:cs typeface="Verdana"/>
                <a:sym typeface="Verdana"/>
              </a:rPr>
              <a:t>. Prove that we can reach every rung using strong induction?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It simply verifies that we can reach the first two rungs.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The inductive hypothesis states that we can reach each of the first </a:t>
            </a:r>
            <a:r>
              <a:rPr b="1" lang="en" sz="2400">
                <a:solidFill>
                  <a:schemeClr val="dk1"/>
                </a:solidFill>
                <a:latin typeface="Verdana"/>
                <a:ea typeface="Verdana"/>
                <a:cs typeface="Verdana"/>
                <a:sym typeface="Verdana"/>
              </a:rPr>
              <a:t>k</a:t>
            </a:r>
            <a:r>
              <a:rPr lang="en" sz="2400">
                <a:solidFill>
                  <a:schemeClr val="dk1"/>
                </a:solidFill>
                <a:latin typeface="Verdana"/>
                <a:ea typeface="Verdana"/>
                <a:cs typeface="Verdana"/>
                <a:sym typeface="Verdana"/>
              </a:rPr>
              <a:t> rungs. We can complete the inductive step by noting that as long as </a:t>
            </a:r>
            <a:r>
              <a:rPr b="1" lang="en" sz="2400">
                <a:solidFill>
                  <a:schemeClr val="dk1"/>
                </a:solidFill>
                <a:latin typeface="Verdana"/>
                <a:ea typeface="Verdana"/>
                <a:cs typeface="Verdana"/>
                <a:sym typeface="Verdana"/>
              </a:rPr>
              <a:t>k ≥ 2</a:t>
            </a:r>
            <a:r>
              <a:rPr lang="en" sz="2400">
                <a:solidFill>
                  <a:schemeClr val="dk1"/>
                </a:solidFill>
                <a:latin typeface="Verdana"/>
                <a:ea typeface="Verdana"/>
                <a:cs typeface="Verdana"/>
                <a:sym typeface="Verdana"/>
              </a:rPr>
              <a:t>, we can reach the </a:t>
            </a:r>
            <a:r>
              <a:rPr b="1" lang="en" sz="2400">
                <a:solidFill>
                  <a:schemeClr val="dk1"/>
                </a:solidFill>
                <a:latin typeface="Verdana"/>
                <a:ea typeface="Verdana"/>
                <a:cs typeface="Verdana"/>
                <a:sym typeface="Verdana"/>
              </a:rPr>
              <a:t>(k+1)</a:t>
            </a:r>
            <a:r>
              <a:rPr b="1" baseline="30000" lang="en" sz="2400">
                <a:solidFill>
                  <a:schemeClr val="dk1"/>
                </a:solidFill>
                <a:latin typeface="Verdana"/>
                <a:ea typeface="Verdana"/>
                <a:cs typeface="Verdana"/>
                <a:sym typeface="Verdana"/>
              </a:rPr>
              <a:t>st</a:t>
            </a:r>
            <a:r>
              <a:rPr lang="en" sz="2400">
                <a:solidFill>
                  <a:schemeClr val="dk1"/>
                </a:solidFill>
                <a:latin typeface="Verdana"/>
                <a:ea typeface="Verdana"/>
                <a:cs typeface="Verdana"/>
                <a:sym typeface="Verdana"/>
              </a:rPr>
              <a:t> rung from the </a:t>
            </a:r>
            <a:r>
              <a:rPr b="1" lang="en" sz="2400">
                <a:solidFill>
                  <a:schemeClr val="dk1"/>
                </a:solidFill>
                <a:latin typeface="Verdana"/>
                <a:ea typeface="Verdana"/>
                <a:cs typeface="Verdana"/>
                <a:sym typeface="Verdana"/>
              </a:rPr>
              <a:t>(k−1)</a:t>
            </a:r>
            <a:r>
              <a:rPr b="1" baseline="30000" lang="en" sz="2400">
                <a:solidFill>
                  <a:schemeClr val="dk1"/>
                </a:solidFill>
                <a:latin typeface="Verdana"/>
                <a:ea typeface="Verdana"/>
                <a:cs typeface="Verdana"/>
                <a:sym typeface="Verdana"/>
              </a:rPr>
              <a:t>st</a:t>
            </a:r>
            <a:r>
              <a:rPr lang="en" sz="2400">
                <a:solidFill>
                  <a:schemeClr val="dk1"/>
                </a:solidFill>
                <a:latin typeface="Verdana"/>
                <a:ea typeface="Verdana"/>
                <a:cs typeface="Verdana"/>
                <a:sym typeface="Verdana"/>
              </a:rPr>
              <a:t> rung because we know we can climb two rungs from a rung we can already reach, and because </a:t>
            </a:r>
            <a:r>
              <a:rPr b="1" lang="en" sz="2400">
                <a:solidFill>
                  <a:schemeClr val="dk1"/>
                </a:solidFill>
                <a:latin typeface="Verdana"/>
                <a:ea typeface="Verdana"/>
                <a:cs typeface="Verdana"/>
                <a:sym typeface="Verdana"/>
              </a:rPr>
              <a:t>k−1 ≤ k</a:t>
            </a:r>
            <a:r>
              <a:rPr lang="en" sz="2400">
                <a:solidFill>
                  <a:schemeClr val="dk1"/>
                </a:solidFill>
                <a:latin typeface="Verdana"/>
                <a:ea typeface="Verdana"/>
                <a:cs typeface="Verdana"/>
                <a:sym typeface="Verdana"/>
              </a:rPr>
              <a:t>, by the inductive hypothesis we can reach the </a:t>
            </a:r>
            <a:r>
              <a:rPr b="1" lang="en" sz="2400">
                <a:solidFill>
                  <a:schemeClr val="dk1"/>
                </a:solidFill>
                <a:latin typeface="Verdana"/>
                <a:ea typeface="Verdana"/>
                <a:cs typeface="Verdana"/>
                <a:sym typeface="Verdana"/>
              </a:rPr>
              <a:t>(k−1)</a:t>
            </a:r>
            <a:r>
              <a:rPr b="1" baseline="30000" lang="en" sz="2400">
                <a:solidFill>
                  <a:schemeClr val="dk1"/>
                </a:solidFill>
                <a:latin typeface="Verdana"/>
                <a:ea typeface="Verdana"/>
                <a:cs typeface="Verdana"/>
                <a:sym typeface="Verdana"/>
              </a:rPr>
              <a:t>st</a:t>
            </a:r>
            <a:r>
              <a:rPr lang="en" sz="2400">
                <a:solidFill>
                  <a:schemeClr val="dk1"/>
                </a:solidFill>
                <a:latin typeface="Verdana"/>
                <a:ea typeface="Verdana"/>
                <a:cs typeface="Verdana"/>
                <a:sym typeface="Verdana"/>
              </a:rPr>
              <a:t> rung. This completes the inductive step and finishes the proof by strong induction.</a:t>
            </a:r>
            <a:endParaRPr sz="24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0"/>
          <p:cNvSpPr txBox="1"/>
          <p:nvPr/>
        </p:nvSpPr>
        <p:spPr>
          <a:xfrm>
            <a:off x="270900" y="270900"/>
            <a:ext cx="51567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Mathematical Induction</a:t>
            </a:r>
            <a:endParaRPr sz="2600">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Suppose that we have an infinite ladder and we want to know whether we can reach every step on this ladder. We know two things:</a:t>
            </a:r>
            <a:endParaRPr sz="2400">
              <a:solidFill>
                <a:schemeClr val="dk1"/>
              </a:solidFill>
              <a:latin typeface="Verdana"/>
              <a:ea typeface="Verdana"/>
              <a:cs typeface="Verdana"/>
              <a:sym typeface="Verdana"/>
            </a:endParaRPr>
          </a:p>
          <a:p>
            <a:pPr indent="-381000" lvl="0" marL="457200" marR="0" rtl="0" algn="l">
              <a:lnSpc>
                <a:spcPct val="100000"/>
              </a:lnSpc>
              <a:spcBef>
                <a:spcPts val="0"/>
              </a:spcBef>
              <a:spcAft>
                <a:spcPts val="0"/>
              </a:spcAft>
              <a:buClr>
                <a:schemeClr val="dk1"/>
              </a:buClr>
              <a:buSzPts val="2400"/>
              <a:buFont typeface="Verdana"/>
              <a:buAutoNum type="arabicPeriod"/>
            </a:pPr>
            <a:r>
              <a:rPr lang="en" sz="2400">
                <a:solidFill>
                  <a:schemeClr val="dk1"/>
                </a:solidFill>
                <a:latin typeface="Verdana"/>
                <a:ea typeface="Verdana"/>
                <a:cs typeface="Verdana"/>
                <a:sym typeface="Verdana"/>
              </a:rPr>
              <a:t>We can reach the first rung of the ladder.</a:t>
            </a:r>
            <a:endParaRPr sz="2400">
              <a:solidFill>
                <a:schemeClr val="dk1"/>
              </a:solidFill>
              <a:latin typeface="Verdana"/>
              <a:ea typeface="Verdana"/>
              <a:cs typeface="Verdana"/>
              <a:sym typeface="Verdana"/>
            </a:endParaRPr>
          </a:p>
          <a:p>
            <a:pPr indent="-381000" lvl="0" marL="457200" marR="0" rtl="0" algn="l">
              <a:lnSpc>
                <a:spcPct val="100000"/>
              </a:lnSpc>
              <a:spcBef>
                <a:spcPts val="0"/>
              </a:spcBef>
              <a:spcAft>
                <a:spcPts val="0"/>
              </a:spcAft>
              <a:buClr>
                <a:schemeClr val="dk1"/>
              </a:buClr>
              <a:buSzPts val="2400"/>
              <a:buFont typeface="Verdana"/>
              <a:buAutoNum type="arabicPeriod"/>
            </a:pPr>
            <a:r>
              <a:rPr lang="en" sz="2400">
                <a:solidFill>
                  <a:schemeClr val="dk1"/>
                </a:solidFill>
                <a:latin typeface="Verdana"/>
                <a:ea typeface="Verdana"/>
                <a:cs typeface="Verdana"/>
                <a:sym typeface="Verdana"/>
              </a:rPr>
              <a:t>If we can reach a particular rung of the ladder, then we can reach the next rung.</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Can we conclude that we can reach every rung?</a:t>
            </a:r>
            <a:endParaRPr sz="2400">
              <a:solidFill>
                <a:schemeClr val="dk1"/>
              </a:solidFill>
              <a:latin typeface="Verdana"/>
              <a:ea typeface="Verdana"/>
              <a:cs typeface="Verdana"/>
              <a:sym typeface="Verdana"/>
            </a:endParaRPr>
          </a:p>
        </p:txBody>
      </p:sp>
      <p:pic>
        <p:nvPicPr>
          <p:cNvPr id="46" name="Google Shape;46;p10"/>
          <p:cNvPicPr preferRelativeResize="0"/>
          <p:nvPr/>
        </p:nvPicPr>
        <p:blipFill>
          <a:blip r:embed="rId3">
            <a:alphaModFix/>
          </a:blip>
          <a:stretch>
            <a:fillRect/>
          </a:stretch>
        </p:blipFill>
        <p:spPr>
          <a:xfrm>
            <a:off x="5554996" y="0"/>
            <a:ext cx="3589004" cy="6413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Show that if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an integer greater than </a:t>
            </a:r>
            <a:r>
              <a:rPr b="1"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then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can be written as the product of primes.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Let P(n) be the proposition that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 </a:t>
            </a:r>
            <a:endParaRPr sz="24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8"/>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Show that if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an integer greater than </a:t>
            </a:r>
            <a:r>
              <a:rPr b="1"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then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can be written as the product of primes.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Let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be the proposition that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can be written as the product of primes.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a:t>
            </a:r>
            <a:r>
              <a:rPr b="1" lang="en" sz="2400">
                <a:solidFill>
                  <a:schemeClr val="dk1"/>
                </a:solidFill>
                <a:latin typeface="Verdana"/>
                <a:ea typeface="Verdana"/>
                <a:cs typeface="Verdana"/>
                <a:sym typeface="Verdana"/>
              </a:rPr>
              <a:t>P(2)</a:t>
            </a:r>
            <a:r>
              <a:rPr lang="en" sz="2400">
                <a:solidFill>
                  <a:schemeClr val="dk1"/>
                </a:solidFill>
                <a:latin typeface="Verdana"/>
                <a:ea typeface="Verdana"/>
                <a:cs typeface="Verdana"/>
                <a:sym typeface="Verdana"/>
              </a:rPr>
              <a:t> is true, because </a:t>
            </a:r>
            <a:r>
              <a:rPr b="1"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can be written as the product of one prime, itself.</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The inductive hypothesis is the assumption that </a:t>
            </a:r>
            <a:r>
              <a:rPr b="1" lang="en" sz="2400">
                <a:solidFill>
                  <a:schemeClr val="dk1"/>
                </a:solidFill>
                <a:latin typeface="Verdana"/>
                <a:ea typeface="Verdana"/>
                <a:cs typeface="Verdana"/>
                <a:sym typeface="Verdana"/>
              </a:rPr>
              <a:t>P(j)</a:t>
            </a:r>
            <a:r>
              <a:rPr lang="en" sz="2400">
                <a:solidFill>
                  <a:schemeClr val="dk1"/>
                </a:solidFill>
                <a:latin typeface="Verdana"/>
                <a:ea typeface="Verdana"/>
                <a:cs typeface="Verdana"/>
                <a:sym typeface="Verdana"/>
              </a:rPr>
              <a:t> is true for all integers </a:t>
            </a:r>
            <a:r>
              <a:rPr b="1" lang="en" sz="2400">
                <a:solidFill>
                  <a:schemeClr val="dk1"/>
                </a:solidFill>
                <a:latin typeface="Verdana"/>
                <a:ea typeface="Verdana"/>
                <a:cs typeface="Verdana"/>
                <a:sym typeface="Verdana"/>
              </a:rPr>
              <a:t>j</a:t>
            </a:r>
            <a:r>
              <a:rPr lang="en" sz="2400">
                <a:solidFill>
                  <a:schemeClr val="dk1"/>
                </a:solidFill>
                <a:latin typeface="Verdana"/>
                <a:ea typeface="Verdana"/>
                <a:cs typeface="Verdana"/>
                <a:sym typeface="Verdana"/>
              </a:rPr>
              <a:t> with </a:t>
            </a:r>
            <a:r>
              <a:rPr b="1" lang="en" sz="2400">
                <a:solidFill>
                  <a:schemeClr val="dk1"/>
                </a:solidFill>
                <a:latin typeface="Verdana"/>
                <a:ea typeface="Verdana"/>
                <a:cs typeface="Verdana"/>
                <a:sym typeface="Verdana"/>
              </a:rPr>
              <a:t>2≤j≤k</a:t>
            </a:r>
            <a:r>
              <a:rPr lang="en" sz="2400">
                <a:solidFill>
                  <a:schemeClr val="dk1"/>
                </a:solidFill>
                <a:latin typeface="Verdana"/>
                <a:ea typeface="Verdana"/>
                <a:cs typeface="Verdana"/>
                <a:sym typeface="Verdana"/>
              </a:rPr>
              <a:t>. To complete the inductive step, it must be shown that </a:t>
            </a:r>
            <a:r>
              <a:rPr b="1" lang="en" sz="2400">
                <a:solidFill>
                  <a:schemeClr val="dk1"/>
                </a:solidFill>
                <a:latin typeface="Verdana"/>
                <a:ea typeface="Verdana"/>
                <a:cs typeface="Verdana"/>
                <a:sym typeface="Verdana"/>
              </a:rPr>
              <a:t>P(k+1)</a:t>
            </a:r>
            <a:r>
              <a:rPr lang="en" sz="2400">
                <a:solidFill>
                  <a:schemeClr val="dk1"/>
                </a:solidFill>
                <a:latin typeface="Verdana"/>
                <a:ea typeface="Verdana"/>
                <a:cs typeface="Verdana"/>
                <a:sym typeface="Verdana"/>
              </a:rPr>
              <a:t> is true under this assumption.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There are two cases to consider, namely, when </a:t>
            </a:r>
            <a:r>
              <a:rPr b="1" lang="en" sz="2400">
                <a:solidFill>
                  <a:schemeClr val="dk1"/>
                </a:solidFill>
                <a:latin typeface="Verdana"/>
                <a:ea typeface="Verdana"/>
                <a:cs typeface="Verdana"/>
                <a:sym typeface="Verdana"/>
              </a:rPr>
              <a:t>k+1</a:t>
            </a:r>
            <a:r>
              <a:rPr lang="en" sz="2400">
                <a:solidFill>
                  <a:schemeClr val="dk1"/>
                </a:solidFill>
                <a:latin typeface="Verdana"/>
                <a:ea typeface="Verdana"/>
                <a:cs typeface="Verdana"/>
                <a:sym typeface="Verdana"/>
              </a:rPr>
              <a:t> is prime and when </a:t>
            </a:r>
            <a:r>
              <a:rPr b="1" lang="en" sz="2400">
                <a:solidFill>
                  <a:schemeClr val="dk1"/>
                </a:solidFill>
                <a:latin typeface="Verdana"/>
                <a:ea typeface="Verdana"/>
                <a:cs typeface="Verdana"/>
                <a:sym typeface="Verdana"/>
              </a:rPr>
              <a:t>k+1</a:t>
            </a:r>
            <a:r>
              <a:rPr lang="en" sz="2400">
                <a:solidFill>
                  <a:schemeClr val="dk1"/>
                </a:solidFill>
                <a:latin typeface="Verdana"/>
                <a:ea typeface="Verdana"/>
                <a:cs typeface="Verdana"/>
                <a:sym typeface="Verdana"/>
              </a:rPr>
              <a:t> is composite.</a:t>
            </a:r>
            <a:endParaRPr sz="24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nvSpPr>
        <p:spPr>
          <a:xfrm>
            <a:off x="127700" y="270900"/>
            <a:ext cx="87681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600">
                <a:solidFill>
                  <a:schemeClr val="dk1"/>
                </a:solidFill>
                <a:latin typeface="Verdana"/>
                <a:ea typeface="Verdana"/>
                <a:cs typeface="Verdana"/>
                <a:sym typeface="Verdana"/>
              </a:rPr>
              <a:t>If </a:t>
            </a:r>
            <a:r>
              <a:rPr b="1" lang="en" sz="2600">
                <a:solidFill>
                  <a:schemeClr val="dk1"/>
                </a:solidFill>
                <a:latin typeface="Verdana"/>
                <a:ea typeface="Verdana"/>
                <a:cs typeface="Verdana"/>
                <a:sym typeface="Verdana"/>
              </a:rPr>
              <a:t>k+1</a:t>
            </a:r>
            <a:r>
              <a:rPr lang="en" sz="2600">
                <a:solidFill>
                  <a:schemeClr val="dk1"/>
                </a:solidFill>
                <a:latin typeface="Verdana"/>
                <a:ea typeface="Verdana"/>
                <a:cs typeface="Verdana"/>
                <a:sym typeface="Verdana"/>
              </a:rPr>
              <a:t> is prime, we immediately see that </a:t>
            </a:r>
            <a:r>
              <a:rPr b="1" lang="en" sz="2600">
                <a:solidFill>
                  <a:schemeClr val="dk1"/>
                </a:solidFill>
                <a:latin typeface="Verdana"/>
                <a:ea typeface="Verdana"/>
                <a:cs typeface="Verdana"/>
                <a:sym typeface="Verdana"/>
              </a:rPr>
              <a:t>P(k+1)</a:t>
            </a:r>
            <a:r>
              <a:rPr lang="en" sz="2600">
                <a:solidFill>
                  <a:schemeClr val="dk1"/>
                </a:solidFill>
                <a:latin typeface="Verdana"/>
                <a:ea typeface="Verdana"/>
                <a:cs typeface="Verdana"/>
                <a:sym typeface="Verdana"/>
              </a:rPr>
              <a:t> is true. Otherwise, </a:t>
            </a:r>
            <a:r>
              <a:rPr b="1" lang="en" sz="2600">
                <a:solidFill>
                  <a:schemeClr val="dk1"/>
                </a:solidFill>
                <a:latin typeface="Verdana"/>
                <a:ea typeface="Verdana"/>
                <a:cs typeface="Verdana"/>
                <a:sym typeface="Verdana"/>
              </a:rPr>
              <a:t>k+1</a:t>
            </a:r>
            <a:r>
              <a:rPr lang="en" sz="2600">
                <a:solidFill>
                  <a:schemeClr val="dk1"/>
                </a:solidFill>
                <a:latin typeface="Verdana"/>
                <a:ea typeface="Verdana"/>
                <a:cs typeface="Verdana"/>
                <a:sym typeface="Verdana"/>
              </a:rPr>
              <a:t> is composite and can be written as the product of two positive integers </a:t>
            </a:r>
            <a:r>
              <a:rPr b="1" lang="en" sz="2600">
                <a:solidFill>
                  <a:schemeClr val="dk1"/>
                </a:solidFill>
                <a:latin typeface="Verdana"/>
                <a:ea typeface="Verdana"/>
                <a:cs typeface="Verdana"/>
                <a:sym typeface="Verdana"/>
              </a:rPr>
              <a:t>a</a:t>
            </a:r>
            <a:r>
              <a:rPr lang="en" sz="2600">
                <a:solidFill>
                  <a:schemeClr val="dk1"/>
                </a:solidFill>
                <a:latin typeface="Verdana"/>
                <a:ea typeface="Verdana"/>
                <a:cs typeface="Verdana"/>
                <a:sym typeface="Verdana"/>
              </a:rPr>
              <a:t> and </a:t>
            </a:r>
            <a:r>
              <a:rPr b="1" lang="en" sz="2600">
                <a:solidFill>
                  <a:schemeClr val="dk1"/>
                </a:solidFill>
                <a:latin typeface="Verdana"/>
                <a:ea typeface="Verdana"/>
                <a:cs typeface="Verdana"/>
                <a:sym typeface="Verdana"/>
              </a:rPr>
              <a:t>b</a:t>
            </a:r>
            <a:r>
              <a:rPr lang="en" sz="2600">
                <a:solidFill>
                  <a:schemeClr val="dk1"/>
                </a:solidFill>
                <a:latin typeface="Verdana"/>
                <a:ea typeface="Verdana"/>
                <a:cs typeface="Verdana"/>
                <a:sym typeface="Verdana"/>
              </a:rPr>
              <a:t> with </a:t>
            </a:r>
            <a:r>
              <a:rPr b="1" lang="en" sz="2600">
                <a:solidFill>
                  <a:schemeClr val="dk1"/>
                </a:solidFill>
                <a:latin typeface="Verdana"/>
                <a:ea typeface="Verdana"/>
                <a:cs typeface="Verdana"/>
                <a:sym typeface="Verdana"/>
              </a:rPr>
              <a:t>2 ≤ a ≤ b &lt; k+1</a:t>
            </a:r>
            <a:r>
              <a:rPr lang="en" sz="2600">
                <a:solidFill>
                  <a:schemeClr val="dk1"/>
                </a:solidFill>
                <a:latin typeface="Verdana"/>
                <a:ea typeface="Verdana"/>
                <a:cs typeface="Verdana"/>
                <a:sym typeface="Verdana"/>
              </a:rPr>
              <a:t>. Because both </a:t>
            </a:r>
            <a:r>
              <a:rPr b="1" lang="en" sz="2600">
                <a:solidFill>
                  <a:schemeClr val="dk1"/>
                </a:solidFill>
                <a:latin typeface="Verdana"/>
                <a:ea typeface="Verdana"/>
                <a:cs typeface="Verdana"/>
                <a:sym typeface="Verdana"/>
              </a:rPr>
              <a:t>a</a:t>
            </a:r>
            <a:r>
              <a:rPr lang="en" sz="2600">
                <a:solidFill>
                  <a:schemeClr val="dk1"/>
                </a:solidFill>
                <a:latin typeface="Verdana"/>
                <a:ea typeface="Verdana"/>
                <a:cs typeface="Verdana"/>
                <a:sym typeface="Verdana"/>
              </a:rPr>
              <a:t> and </a:t>
            </a:r>
            <a:r>
              <a:rPr b="1" lang="en" sz="2600">
                <a:solidFill>
                  <a:schemeClr val="dk1"/>
                </a:solidFill>
                <a:latin typeface="Verdana"/>
                <a:ea typeface="Verdana"/>
                <a:cs typeface="Verdana"/>
                <a:sym typeface="Verdana"/>
              </a:rPr>
              <a:t>b</a:t>
            </a:r>
            <a:r>
              <a:rPr lang="en" sz="2600">
                <a:solidFill>
                  <a:schemeClr val="dk1"/>
                </a:solidFill>
                <a:latin typeface="Verdana"/>
                <a:ea typeface="Verdana"/>
                <a:cs typeface="Verdana"/>
                <a:sym typeface="Verdana"/>
              </a:rPr>
              <a:t> are integers at least </a:t>
            </a:r>
            <a:r>
              <a:rPr b="1" lang="en" sz="2600">
                <a:solidFill>
                  <a:schemeClr val="dk1"/>
                </a:solidFill>
                <a:latin typeface="Verdana"/>
                <a:ea typeface="Verdana"/>
                <a:cs typeface="Verdana"/>
                <a:sym typeface="Verdana"/>
              </a:rPr>
              <a:t>2</a:t>
            </a:r>
            <a:r>
              <a:rPr lang="en" sz="2600">
                <a:solidFill>
                  <a:schemeClr val="dk1"/>
                </a:solidFill>
                <a:latin typeface="Verdana"/>
                <a:ea typeface="Verdana"/>
                <a:cs typeface="Verdana"/>
                <a:sym typeface="Verdana"/>
              </a:rPr>
              <a:t> and not exceeding </a:t>
            </a:r>
            <a:r>
              <a:rPr b="1" lang="en" sz="2600">
                <a:solidFill>
                  <a:schemeClr val="dk1"/>
                </a:solidFill>
                <a:latin typeface="Verdana"/>
                <a:ea typeface="Verdana"/>
                <a:cs typeface="Verdana"/>
                <a:sym typeface="Verdana"/>
              </a:rPr>
              <a:t>k</a:t>
            </a:r>
            <a:r>
              <a:rPr lang="en" sz="2600">
                <a:solidFill>
                  <a:schemeClr val="dk1"/>
                </a:solidFill>
                <a:latin typeface="Verdana"/>
                <a:ea typeface="Verdana"/>
                <a:cs typeface="Verdana"/>
                <a:sym typeface="Verdana"/>
              </a:rPr>
              <a:t>, we can use the inductive hypothesis to write both </a:t>
            </a:r>
            <a:r>
              <a:rPr b="1" lang="en" sz="2600">
                <a:solidFill>
                  <a:schemeClr val="dk1"/>
                </a:solidFill>
                <a:latin typeface="Verdana"/>
                <a:ea typeface="Verdana"/>
                <a:cs typeface="Verdana"/>
                <a:sym typeface="Verdana"/>
              </a:rPr>
              <a:t>a</a:t>
            </a:r>
            <a:r>
              <a:rPr lang="en" sz="2600">
                <a:solidFill>
                  <a:schemeClr val="dk1"/>
                </a:solidFill>
                <a:latin typeface="Verdana"/>
                <a:ea typeface="Verdana"/>
                <a:cs typeface="Verdana"/>
                <a:sym typeface="Verdana"/>
              </a:rPr>
              <a:t> and </a:t>
            </a:r>
            <a:r>
              <a:rPr b="1" lang="en" sz="2600">
                <a:solidFill>
                  <a:schemeClr val="dk1"/>
                </a:solidFill>
                <a:latin typeface="Verdana"/>
                <a:ea typeface="Verdana"/>
                <a:cs typeface="Verdana"/>
                <a:sym typeface="Verdana"/>
              </a:rPr>
              <a:t>b</a:t>
            </a:r>
            <a:r>
              <a:rPr lang="en" sz="2600">
                <a:solidFill>
                  <a:schemeClr val="dk1"/>
                </a:solidFill>
                <a:latin typeface="Verdana"/>
                <a:ea typeface="Verdana"/>
                <a:cs typeface="Verdana"/>
                <a:sym typeface="Verdana"/>
              </a:rPr>
              <a:t> as the product of primes. Thus, if </a:t>
            </a:r>
            <a:r>
              <a:rPr b="1" lang="en" sz="2600">
                <a:solidFill>
                  <a:schemeClr val="dk1"/>
                </a:solidFill>
                <a:latin typeface="Verdana"/>
                <a:ea typeface="Verdana"/>
                <a:cs typeface="Verdana"/>
                <a:sym typeface="Verdana"/>
              </a:rPr>
              <a:t>k+1</a:t>
            </a:r>
            <a:r>
              <a:rPr lang="en" sz="2600">
                <a:solidFill>
                  <a:schemeClr val="dk1"/>
                </a:solidFill>
                <a:latin typeface="Verdana"/>
                <a:ea typeface="Verdana"/>
                <a:cs typeface="Verdana"/>
                <a:sym typeface="Verdana"/>
              </a:rPr>
              <a:t> is composite, it can be written as the product of primes, namely, those primes in the factorization of </a:t>
            </a:r>
            <a:r>
              <a:rPr b="1" lang="en" sz="2600">
                <a:solidFill>
                  <a:schemeClr val="dk1"/>
                </a:solidFill>
                <a:latin typeface="Verdana"/>
                <a:ea typeface="Verdana"/>
                <a:cs typeface="Verdana"/>
                <a:sym typeface="Verdana"/>
              </a:rPr>
              <a:t>a</a:t>
            </a:r>
            <a:r>
              <a:rPr lang="en" sz="2600">
                <a:solidFill>
                  <a:schemeClr val="dk1"/>
                </a:solidFill>
                <a:latin typeface="Verdana"/>
                <a:ea typeface="Verdana"/>
                <a:cs typeface="Verdana"/>
                <a:sym typeface="Verdana"/>
              </a:rPr>
              <a:t> and those in the factorization of </a:t>
            </a:r>
            <a:r>
              <a:rPr b="1" lang="en" sz="2600">
                <a:solidFill>
                  <a:schemeClr val="dk1"/>
                </a:solidFill>
                <a:latin typeface="Verdana"/>
                <a:ea typeface="Verdana"/>
                <a:cs typeface="Verdana"/>
                <a:sym typeface="Verdana"/>
              </a:rPr>
              <a:t>b</a:t>
            </a:r>
            <a:r>
              <a:rPr lang="en" sz="2600">
                <a:solidFill>
                  <a:schemeClr val="dk1"/>
                </a:solidFill>
                <a:latin typeface="Verdana"/>
                <a:ea typeface="Verdana"/>
                <a:cs typeface="Verdana"/>
                <a:sym typeface="Verdana"/>
              </a:rPr>
              <a:t>.</a:t>
            </a:r>
            <a:endParaRPr sz="26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6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0"/>
          <p:cNvSpPr txBox="1"/>
          <p:nvPr/>
        </p:nvSpPr>
        <p:spPr>
          <a:xfrm>
            <a:off x="127700" y="270900"/>
            <a:ext cx="87027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Consider a game in which two players take turns removing any positive number of matches they want from one of two piles of matches. The player who removes the last match wins the game. Show that if the two piles contain the same number of matches initially, the second player can always guarantee a win.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Solution: Let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be the number of matches in each pile, initially. Let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be the propositional function that the second player can win when there are initially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matches in each pile.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1"/>
          <p:cNvSpPr txBox="1"/>
          <p:nvPr/>
        </p:nvSpPr>
        <p:spPr>
          <a:xfrm>
            <a:off x="127700" y="270900"/>
            <a:ext cx="8926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Prove that every amount of postage of 12 cents or more can be formed using just 4-cent and 5-cent stamps.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Solution: Let </a:t>
            </a:r>
            <a:r>
              <a:rPr b="1" lang="en" sz="2400">
                <a:solidFill>
                  <a:schemeClr val="dk1"/>
                </a:solidFill>
                <a:latin typeface="Verdana"/>
                <a:ea typeface="Verdana"/>
                <a:cs typeface="Verdana"/>
                <a:sym typeface="Verdana"/>
              </a:rPr>
              <a:t>P(n)</a:t>
            </a:r>
            <a:r>
              <a:rPr lang="en" sz="2400">
                <a:solidFill>
                  <a:schemeClr val="dk1"/>
                </a:solidFill>
                <a:latin typeface="Verdana"/>
                <a:ea typeface="Verdana"/>
                <a:cs typeface="Verdana"/>
                <a:sym typeface="Verdana"/>
              </a:rPr>
              <a:t> be the propositional function that postage of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cents can be formed using </a:t>
            </a:r>
            <a:r>
              <a:rPr b="1" lang="en" sz="2400">
                <a:solidFill>
                  <a:schemeClr val="dk1"/>
                </a:solidFill>
                <a:latin typeface="Verdana"/>
                <a:ea typeface="Verdana"/>
                <a:cs typeface="Verdana"/>
                <a:sym typeface="Verdana"/>
              </a:rPr>
              <a:t>4</a:t>
            </a:r>
            <a:r>
              <a:rPr lang="en" sz="2400">
                <a:solidFill>
                  <a:schemeClr val="dk1"/>
                </a:solidFill>
                <a:latin typeface="Verdana"/>
                <a:ea typeface="Verdana"/>
                <a:cs typeface="Verdana"/>
                <a:sym typeface="Verdana"/>
              </a:rPr>
              <a:t>-cent and </a:t>
            </a:r>
            <a:r>
              <a:rPr b="1" lang="en" sz="2400">
                <a:solidFill>
                  <a:schemeClr val="dk1"/>
                </a:solidFill>
                <a:latin typeface="Verdana"/>
                <a:ea typeface="Verdana"/>
                <a:cs typeface="Verdana"/>
                <a:sym typeface="Verdana"/>
              </a:rPr>
              <a:t>5</a:t>
            </a:r>
            <a:r>
              <a:rPr lang="en" sz="2400">
                <a:solidFill>
                  <a:schemeClr val="dk1"/>
                </a:solidFill>
                <a:latin typeface="Verdana"/>
                <a:ea typeface="Verdana"/>
                <a:cs typeface="Verdana"/>
                <a:sym typeface="Verdana"/>
              </a:rPr>
              <a:t>-cent stamps.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2"/>
          <p:cNvSpPr txBox="1"/>
          <p:nvPr/>
        </p:nvSpPr>
        <p:spPr>
          <a:xfrm>
            <a:off x="127700" y="102175"/>
            <a:ext cx="8926800" cy="6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Recursion</a:t>
            </a:r>
            <a:r>
              <a:rPr lang="en" sz="2400">
                <a:solidFill>
                  <a:schemeClr val="dk1"/>
                </a:solidFill>
                <a:latin typeface="Verdana"/>
                <a:ea typeface="Verdana"/>
                <a:cs typeface="Verdana"/>
                <a:sym typeface="Verdana"/>
              </a:rPr>
              <a:t> is the process of defining an object in terms of itself.</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 sz="2400">
                <a:solidFill>
                  <a:schemeClr val="dk1"/>
                </a:solidFill>
                <a:latin typeface="Verdana"/>
                <a:ea typeface="Verdana"/>
                <a:cs typeface="Verdana"/>
                <a:sym typeface="Verdana"/>
              </a:rPr>
              <a:t>Recursively Defined Functions</a:t>
            </a:r>
            <a:endParaRPr b="1"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We use two steps to define a function with the set of nonnegative integers as its domain: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BASIS STEP: Specify the value of the function at zero.</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RECURSIVE STEP: Give a rule for finding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its value at an integer </a:t>
            </a:r>
            <a:r>
              <a:rPr b="1" lang="en" sz="2400">
                <a:solidFill>
                  <a:schemeClr val="dk1"/>
                </a:solidFill>
                <a:latin typeface="Verdana"/>
                <a:ea typeface="Verdana"/>
                <a:cs typeface="Verdana"/>
                <a:sym typeface="Verdana"/>
              </a:rPr>
              <a:t>from</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its values at smaller integers.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Recursive definition of sum of first n natural numbers.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f(0) = 0.</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RECURSIVE STEP: f(n) = f(n-1) + n.</a:t>
            </a:r>
            <a:endParaRPr sz="2400">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3"/>
          <p:cNvSpPr txBox="1"/>
          <p:nvPr/>
        </p:nvSpPr>
        <p:spPr>
          <a:xfrm>
            <a:off x="127700" y="270900"/>
            <a:ext cx="8926800" cy="360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Fibonacci numbers, f</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f</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f</a:t>
            </a:r>
            <a:r>
              <a:rPr baseline="-25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 . , are defined by</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BASIS STEP: f</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0, f</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RECURSIVE STEP: f</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f</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f</a:t>
            </a:r>
            <a:r>
              <a:rPr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Give a recursive definition of </a:t>
            </a:r>
            <a:r>
              <a:rPr b="1" lang="en" sz="2400">
                <a:solidFill>
                  <a:schemeClr val="dk1"/>
                </a:solidFill>
                <a:latin typeface="Verdana"/>
                <a:ea typeface="Verdana"/>
                <a:cs typeface="Verdana"/>
                <a:sym typeface="Verdana"/>
              </a:rPr>
              <a:t>a</a:t>
            </a:r>
            <a:r>
              <a:rPr b="1"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where </a:t>
            </a:r>
            <a:r>
              <a:rPr b="1" lang="en" sz="2400">
                <a:solidFill>
                  <a:schemeClr val="dk1"/>
                </a:solidFill>
                <a:latin typeface="Verdana"/>
                <a:ea typeface="Verdana"/>
                <a:cs typeface="Verdana"/>
                <a:sym typeface="Verdana"/>
              </a:rPr>
              <a:t>a</a:t>
            </a:r>
            <a:r>
              <a:rPr lang="en" sz="2400">
                <a:solidFill>
                  <a:schemeClr val="dk1"/>
                </a:solidFill>
                <a:latin typeface="Verdana"/>
                <a:ea typeface="Verdana"/>
                <a:cs typeface="Verdana"/>
                <a:sym typeface="Verdana"/>
              </a:rPr>
              <a:t> is a nonzero real number and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 nonnegative integer.</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4"/>
          <p:cNvSpPr txBox="1"/>
          <p:nvPr/>
        </p:nvSpPr>
        <p:spPr>
          <a:xfrm>
            <a:off x="127700" y="270900"/>
            <a:ext cx="8926800" cy="360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Give a recursive definition of </a:t>
            </a:r>
            <a:r>
              <a:rPr b="1" lang="en" sz="2400">
                <a:solidFill>
                  <a:schemeClr val="dk1"/>
                </a:solidFill>
                <a:latin typeface="Verdana"/>
                <a:ea typeface="Verdana"/>
                <a:cs typeface="Verdana"/>
                <a:sym typeface="Verdana"/>
              </a:rPr>
              <a:t>a</a:t>
            </a:r>
            <a:r>
              <a:rPr b="1"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where </a:t>
            </a:r>
            <a:r>
              <a:rPr b="1" lang="en" sz="2400">
                <a:solidFill>
                  <a:schemeClr val="dk1"/>
                </a:solidFill>
                <a:latin typeface="Verdana"/>
                <a:ea typeface="Verdana"/>
                <a:cs typeface="Verdana"/>
                <a:sym typeface="Verdana"/>
              </a:rPr>
              <a:t>a</a:t>
            </a:r>
            <a:r>
              <a:rPr lang="en" sz="2400">
                <a:solidFill>
                  <a:schemeClr val="dk1"/>
                </a:solidFill>
                <a:latin typeface="Verdana"/>
                <a:ea typeface="Verdana"/>
                <a:cs typeface="Verdana"/>
                <a:sym typeface="Verdana"/>
              </a:rPr>
              <a:t> is a nonzero real number and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 nonnegative integer.</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BASIS STEP: a</a:t>
            </a:r>
            <a:r>
              <a:rPr baseline="30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RECURSIVE STEP: a</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a * a</a:t>
            </a:r>
            <a:r>
              <a:rPr baseline="30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Give a recursive definition of</a:t>
            </a:r>
            <a:endParaRPr sz="2400">
              <a:solidFill>
                <a:schemeClr val="dk1"/>
              </a:solidFill>
              <a:latin typeface="Verdana"/>
              <a:ea typeface="Verdana"/>
              <a:cs typeface="Verdana"/>
              <a:sym typeface="Verdana"/>
            </a:endParaRPr>
          </a:p>
        </p:txBody>
      </p:sp>
      <p:pic>
        <p:nvPicPr>
          <p:cNvPr id="220" name="Google Shape;220;p44"/>
          <p:cNvPicPr preferRelativeResize="0"/>
          <p:nvPr/>
        </p:nvPicPr>
        <p:blipFill>
          <a:blip r:embed="rId3">
            <a:alphaModFix/>
          </a:blip>
          <a:stretch>
            <a:fillRect/>
          </a:stretch>
        </p:blipFill>
        <p:spPr>
          <a:xfrm>
            <a:off x="677625" y="3871800"/>
            <a:ext cx="1498325" cy="1530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5"/>
          <p:cNvSpPr txBox="1"/>
          <p:nvPr/>
        </p:nvSpPr>
        <p:spPr>
          <a:xfrm>
            <a:off x="127700" y="270900"/>
            <a:ext cx="5394600" cy="56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Give a recursive definition of</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BASIS STEP: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RECURSIVE STEP: </a:t>
            </a:r>
            <a:endParaRPr sz="2400">
              <a:solidFill>
                <a:schemeClr val="dk1"/>
              </a:solidFill>
              <a:latin typeface="Verdana"/>
              <a:ea typeface="Verdana"/>
              <a:cs typeface="Verdana"/>
              <a:sym typeface="Verdana"/>
            </a:endParaRPr>
          </a:p>
        </p:txBody>
      </p:sp>
      <p:pic>
        <p:nvPicPr>
          <p:cNvPr id="226" name="Google Shape;226;p45"/>
          <p:cNvPicPr preferRelativeResize="0"/>
          <p:nvPr/>
        </p:nvPicPr>
        <p:blipFill>
          <a:blip r:embed="rId3">
            <a:alphaModFix/>
          </a:blip>
          <a:stretch>
            <a:fillRect/>
          </a:stretch>
        </p:blipFill>
        <p:spPr>
          <a:xfrm>
            <a:off x="3333675" y="767675"/>
            <a:ext cx="4086150" cy="480263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Recursive algorithms</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latin typeface="Verdana"/>
                <a:ea typeface="Verdana"/>
                <a:cs typeface="Verdana"/>
                <a:sym typeface="Verdana"/>
              </a:rPr>
              <a:t>An algorithm is called recursive if it solves a problem by reducing it to an instance of the same problem with smaller input.</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b="1" lang="en" sz="2400">
                <a:latin typeface="Verdana"/>
                <a:ea typeface="Verdana"/>
                <a:cs typeface="Verdana"/>
                <a:sym typeface="Verdana"/>
              </a:rPr>
              <a:t>Eg:</a:t>
            </a:r>
            <a:r>
              <a:rPr lang="en" sz="2400">
                <a:latin typeface="Verdana"/>
                <a:ea typeface="Verdana"/>
                <a:cs typeface="Verdana"/>
                <a:sym typeface="Verdana"/>
              </a:rPr>
              <a:t> Give a recursive definition and recursive algorithm for computing n!, where n is a nonnegative integer.</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Recursive definition: 0! = 1 and n! = n * (n-1)!</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procedure factorial(n: nonnegative integer)</a:t>
            </a:r>
            <a:endParaRPr b="1" sz="2400">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if n = 0 then return 1</a:t>
            </a:r>
            <a:endParaRPr b="1" sz="2400">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 sz="2400">
                <a:latin typeface="Courier New"/>
                <a:ea typeface="Courier New"/>
                <a:cs typeface="Courier New"/>
                <a:sym typeface="Courier New"/>
              </a:rPr>
              <a:t>else return n * factorial(n−1)</a:t>
            </a:r>
            <a:endParaRPr sz="24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nvSpPr>
        <p:spPr>
          <a:xfrm>
            <a:off x="270900" y="270900"/>
            <a:ext cx="8745300" cy="6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Mathematical Induction</a:t>
            </a:r>
            <a:endParaRPr sz="2600">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By (1), we know that we can reach the first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rung of the ladder. By (2), we can also reach the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second rung because we can reach the first rung. Applying (2) again, we can also reach the third rung because we can reach the second rung. Continuing in this way, we can show that we can reach the fourth rung, the fifth rung, and so on. But can we conclude that we are able to reach every rung of this infinite ladder? The answer is yes, something we can verify using an important proof technique called </a:t>
            </a:r>
            <a:r>
              <a:rPr b="1" lang="en" sz="2400">
                <a:solidFill>
                  <a:schemeClr val="dk1"/>
                </a:solidFill>
                <a:latin typeface="Verdana"/>
                <a:ea typeface="Verdana"/>
                <a:cs typeface="Verdana"/>
                <a:sym typeface="Verdana"/>
              </a:rPr>
              <a:t>mathematical induction</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That is, we can show that P(n) is true for every positive integer n, where P(n) is the statement that we can reach the n</a:t>
            </a:r>
            <a:r>
              <a:rPr baseline="30000" lang="en" sz="2400">
                <a:solidFill>
                  <a:schemeClr val="dk1"/>
                </a:solidFill>
                <a:latin typeface="Verdana"/>
                <a:ea typeface="Verdana"/>
                <a:cs typeface="Verdana"/>
                <a:sym typeface="Verdana"/>
              </a:rPr>
              <a:t>th</a:t>
            </a:r>
            <a:r>
              <a:rPr lang="en" sz="2400">
                <a:solidFill>
                  <a:schemeClr val="dk1"/>
                </a:solidFill>
                <a:latin typeface="Verdana"/>
                <a:ea typeface="Verdana"/>
                <a:cs typeface="Verdana"/>
                <a:sym typeface="Verdana"/>
              </a:rPr>
              <a:t> rung of the ladder.</a:t>
            </a:r>
            <a:endParaRPr sz="2400">
              <a:solidFill>
                <a:schemeClr val="dk1"/>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Verdana"/>
                <a:ea typeface="Verdana"/>
                <a:cs typeface="Verdana"/>
                <a:sym typeface="Verdana"/>
              </a:rPr>
              <a:t>Eg:</a:t>
            </a:r>
            <a:r>
              <a:rPr lang="en" sz="2400">
                <a:latin typeface="Verdana"/>
                <a:ea typeface="Verdana"/>
                <a:cs typeface="Verdana"/>
                <a:sym typeface="Verdana"/>
              </a:rPr>
              <a:t> Give a recursive definition and </a:t>
            </a:r>
            <a:r>
              <a:rPr lang="en" sz="2400">
                <a:latin typeface="Verdana"/>
                <a:ea typeface="Verdana"/>
                <a:cs typeface="Verdana"/>
                <a:sym typeface="Verdana"/>
              </a:rPr>
              <a:t>a recursive algorithm for computing the greatest common divisor of two nonnegative integers a and b with b &lt; a using Euclid’s method.</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Recursive definition: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gcd(a, 0) = a, and</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gcd(a, b) = gcd(b, a mod b)</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procedure gcd(a, b: nonnegative integers </a:t>
            </a:r>
            <a:endParaRPr b="1" sz="2400">
              <a:latin typeface="Courier New"/>
              <a:ea typeface="Courier New"/>
              <a:cs typeface="Courier New"/>
              <a:sym typeface="Courier New"/>
            </a:endParaRPr>
          </a:p>
          <a:p>
            <a:pPr indent="457200" lvl="0" marL="3200400" marR="0" rtl="0" algn="l">
              <a:lnSpc>
                <a:spcPct val="100000"/>
              </a:lnSpc>
              <a:spcBef>
                <a:spcPts val="0"/>
              </a:spcBef>
              <a:spcAft>
                <a:spcPts val="0"/>
              </a:spcAft>
              <a:buNone/>
            </a:pPr>
            <a:r>
              <a:rPr b="1" lang="en" sz="2400">
                <a:latin typeface="Courier New"/>
                <a:ea typeface="Courier New"/>
                <a:cs typeface="Courier New"/>
                <a:sym typeface="Courier New"/>
              </a:rPr>
              <a:t>with b &lt; a)</a:t>
            </a:r>
            <a:endParaRPr b="1" sz="24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if b = 0 then return a</a:t>
            </a:r>
            <a:endParaRPr b="1" sz="24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else return gcd(b, a mod b)</a:t>
            </a:r>
            <a:endParaRPr sz="2400">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8"/>
          <p:cNvSpPr txBox="1"/>
          <p:nvPr/>
        </p:nvSpPr>
        <p:spPr>
          <a:xfrm>
            <a:off x="270900" y="225100"/>
            <a:ext cx="7667700" cy="59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Verdana"/>
                <a:ea typeface="Verdana"/>
                <a:cs typeface="Verdana"/>
                <a:sym typeface="Verdana"/>
              </a:rPr>
              <a:t>Eg:</a:t>
            </a:r>
            <a:r>
              <a:rPr lang="en" sz="2400">
                <a:latin typeface="Verdana"/>
                <a:ea typeface="Verdana"/>
                <a:cs typeface="Verdana"/>
                <a:sym typeface="Verdana"/>
              </a:rPr>
              <a:t> Give a recursive definition and a recursive algorithm for finding n</a:t>
            </a:r>
            <a:r>
              <a:rPr baseline="30000" lang="en" sz="2400">
                <a:latin typeface="Verdana"/>
                <a:ea typeface="Verdana"/>
                <a:cs typeface="Verdana"/>
                <a:sym typeface="Verdana"/>
              </a:rPr>
              <a:t>th</a:t>
            </a:r>
            <a:r>
              <a:rPr lang="en" sz="2400">
                <a:latin typeface="Verdana"/>
                <a:ea typeface="Verdana"/>
                <a:cs typeface="Verdana"/>
                <a:sym typeface="Verdana"/>
              </a:rPr>
              <a:t> number in the fibonacci sequence.</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Recursive definition: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f(0) = 0, f(1) = 1, and</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f(n) = f(n-1) + f(n-2).</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procedure f(n: nonnegative </a:t>
            </a:r>
            <a:endParaRPr b="1" sz="2400">
              <a:latin typeface="Courier New"/>
              <a:ea typeface="Courier New"/>
              <a:cs typeface="Courier New"/>
              <a:sym typeface="Courier New"/>
            </a:endParaRPr>
          </a:p>
          <a:p>
            <a:pPr indent="0" lvl="0" marL="2743200" marR="0" rtl="0" algn="l">
              <a:lnSpc>
                <a:spcPct val="100000"/>
              </a:lnSpc>
              <a:spcBef>
                <a:spcPts val="0"/>
              </a:spcBef>
              <a:spcAft>
                <a:spcPts val="0"/>
              </a:spcAft>
              <a:buNone/>
            </a:pPr>
            <a:r>
              <a:rPr b="1" lang="en" sz="2400">
                <a:latin typeface="Courier New"/>
                <a:ea typeface="Courier New"/>
                <a:cs typeface="Courier New"/>
                <a:sym typeface="Courier New"/>
              </a:rPr>
              <a:t>integer)</a:t>
            </a:r>
            <a:endParaRPr b="1" sz="24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if n = 0 then return 0</a:t>
            </a:r>
            <a:endParaRPr b="1" sz="24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e</a:t>
            </a:r>
            <a:r>
              <a:rPr b="1" lang="en" sz="2400">
                <a:latin typeface="Courier New"/>
                <a:ea typeface="Courier New"/>
                <a:cs typeface="Courier New"/>
                <a:sym typeface="Courier New"/>
              </a:rPr>
              <a:t>lse if n = 1 then return 1</a:t>
            </a:r>
            <a:endParaRPr b="1" sz="24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2400">
                <a:latin typeface="Courier New"/>
                <a:ea typeface="Courier New"/>
                <a:cs typeface="Courier New"/>
                <a:sym typeface="Courier New"/>
              </a:rPr>
              <a:t>else return f(n-1) + f(n-2)</a:t>
            </a:r>
            <a:endParaRPr sz="2400">
              <a:latin typeface="Verdana"/>
              <a:ea typeface="Verdana"/>
              <a:cs typeface="Verdana"/>
              <a:sym typeface="Verdana"/>
            </a:endParaRPr>
          </a:p>
        </p:txBody>
      </p:sp>
      <p:pic>
        <p:nvPicPr>
          <p:cNvPr id="242" name="Google Shape;242;p48"/>
          <p:cNvPicPr preferRelativeResize="0"/>
          <p:nvPr/>
        </p:nvPicPr>
        <p:blipFill>
          <a:blip r:embed="rId3">
            <a:alphaModFix/>
          </a:blip>
          <a:stretch>
            <a:fillRect/>
          </a:stretch>
        </p:blipFill>
        <p:spPr>
          <a:xfrm>
            <a:off x="5473499" y="1918650"/>
            <a:ext cx="3670500" cy="3618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Recurrence Relations</a:t>
            </a:r>
            <a:endParaRPr sz="2400">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A recurrence relation for the sequence {</a:t>
            </a: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is an equation that expresses a</a:t>
            </a:r>
            <a:r>
              <a:rPr baseline="-25000" lang="en" sz="2400">
                <a:solidFill>
                  <a:schemeClr val="dk1"/>
                </a:solidFill>
                <a:latin typeface="Verdana"/>
                <a:ea typeface="Verdana"/>
                <a:cs typeface="Verdana"/>
                <a:sym typeface="Verdana"/>
              </a:rPr>
              <a:t>n </a:t>
            </a:r>
            <a:r>
              <a:rPr lang="en" sz="2400">
                <a:solidFill>
                  <a:schemeClr val="dk1"/>
                </a:solidFill>
                <a:latin typeface="Verdana"/>
                <a:ea typeface="Verdana"/>
                <a:cs typeface="Verdana"/>
                <a:sym typeface="Verdana"/>
              </a:rPr>
              <a:t>in terms of one or more of the previous terms of the sequence, namely, a</a:t>
            </a:r>
            <a:r>
              <a:rPr baseline="-25000" lang="en" sz="2400">
                <a:solidFill>
                  <a:schemeClr val="dk1"/>
                </a:solidFill>
                <a:latin typeface="Verdana"/>
                <a:ea typeface="Verdana"/>
                <a:cs typeface="Verdana"/>
                <a:sym typeface="Verdana"/>
              </a:rPr>
              <a:t>n0</a:t>
            </a:r>
            <a:r>
              <a:rPr lang="en" sz="2400">
                <a:solidFill>
                  <a:schemeClr val="dk1"/>
                </a:solidFill>
                <a:latin typeface="Verdana"/>
                <a:ea typeface="Verdana"/>
                <a:cs typeface="Verdana"/>
                <a:sym typeface="Verdana"/>
              </a:rPr>
              <a:t>, 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for all integers n with n ≥ n</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where n</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is a nonnegative integer.</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A sequence is called a solution of a recurrence relation if its terms satisfy the recurrence relation.</a:t>
            </a:r>
            <a:endParaRPr sz="2400">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 sz="2400">
                <a:latin typeface="Verdana"/>
                <a:ea typeface="Verdana"/>
                <a:cs typeface="Verdana"/>
                <a:sym typeface="Verdana"/>
              </a:rPr>
              <a:t>Eg</a:t>
            </a:r>
            <a:r>
              <a:rPr b="1" lang="en" sz="2400">
                <a:latin typeface="Verdana"/>
                <a:ea typeface="Verdana"/>
                <a:cs typeface="Verdana"/>
                <a:sym typeface="Verdana"/>
              </a:rPr>
              <a:t>:</a:t>
            </a:r>
            <a:r>
              <a:rPr lang="en" sz="2400">
                <a:latin typeface="Verdana"/>
                <a:ea typeface="Verdana"/>
                <a:cs typeface="Verdana"/>
                <a:sym typeface="Verdana"/>
              </a:rPr>
              <a:t> Let {a</a:t>
            </a:r>
            <a:r>
              <a:rPr baseline="-25000" lang="en" sz="2400">
                <a:latin typeface="Verdana"/>
                <a:ea typeface="Verdana"/>
                <a:cs typeface="Verdana"/>
                <a:sym typeface="Verdana"/>
              </a:rPr>
              <a:t>n</a:t>
            </a:r>
            <a:r>
              <a:rPr lang="en" sz="2400">
                <a:latin typeface="Verdana"/>
                <a:ea typeface="Verdana"/>
                <a:cs typeface="Verdana"/>
                <a:sym typeface="Verdana"/>
              </a:rPr>
              <a:t>} be a sequence that satisfies the recurrence relation a</a:t>
            </a:r>
            <a:r>
              <a:rPr baseline="-25000" lang="en" sz="2400">
                <a:latin typeface="Verdana"/>
                <a:ea typeface="Verdana"/>
                <a:cs typeface="Verdana"/>
                <a:sym typeface="Verdana"/>
              </a:rPr>
              <a:t>n</a:t>
            </a:r>
            <a:r>
              <a:rPr lang="en" sz="2400">
                <a:latin typeface="Verdana"/>
                <a:ea typeface="Verdana"/>
                <a:cs typeface="Verdana"/>
                <a:sym typeface="Verdana"/>
              </a:rPr>
              <a:t> = a</a:t>
            </a:r>
            <a:r>
              <a:rPr baseline="-25000" lang="en" sz="2400">
                <a:latin typeface="Verdana"/>
                <a:ea typeface="Verdana"/>
                <a:cs typeface="Verdana"/>
                <a:sym typeface="Verdana"/>
              </a:rPr>
              <a:t>n-1</a:t>
            </a:r>
            <a:r>
              <a:rPr lang="en" sz="2400">
                <a:latin typeface="Verdana"/>
                <a:ea typeface="Verdana"/>
                <a:cs typeface="Verdana"/>
                <a:sym typeface="Verdana"/>
              </a:rPr>
              <a:t> - a</a:t>
            </a:r>
            <a:r>
              <a:rPr baseline="-25000" lang="en" sz="2400">
                <a:latin typeface="Verdana"/>
                <a:ea typeface="Verdana"/>
                <a:cs typeface="Verdana"/>
                <a:sym typeface="Verdana"/>
              </a:rPr>
              <a:t>n-2</a:t>
            </a:r>
            <a:r>
              <a:rPr lang="en" sz="2400">
                <a:latin typeface="Verdana"/>
                <a:ea typeface="Verdana"/>
                <a:cs typeface="Verdana"/>
                <a:sym typeface="Verdana"/>
              </a:rPr>
              <a:t> for n = 2, 3, …, and suppose that a</a:t>
            </a:r>
            <a:r>
              <a:rPr baseline="-25000" lang="en" sz="2400">
                <a:latin typeface="Verdana"/>
                <a:ea typeface="Verdana"/>
                <a:cs typeface="Verdana"/>
                <a:sym typeface="Verdana"/>
              </a:rPr>
              <a:t>0</a:t>
            </a:r>
            <a:r>
              <a:rPr lang="en" sz="2400">
                <a:latin typeface="Verdana"/>
                <a:ea typeface="Verdana"/>
                <a:cs typeface="Verdana"/>
                <a:sym typeface="Verdana"/>
              </a:rPr>
              <a:t> = 3 and a</a:t>
            </a:r>
            <a:r>
              <a:rPr baseline="-25000" lang="en" sz="2400">
                <a:latin typeface="Verdana"/>
                <a:ea typeface="Verdana"/>
                <a:cs typeface="Verdana"/>
                <a:sym typeface="Verdana"/>
              </a:rPr>
              <a:t>1</a:t>
            </a:r>
            <a:r>
              <a:rPr lang="en" sz="2400">
                <a:latin typeface="Verdana"/>
                <a:ea typeface="Verdana"/>
                <a:cs typeface="Verdana"/>
                <a:sym typeface="Verdana"/>
              </a:rPr>
              <a:t> = 5. What are a</a:t>
            </a:r>
            <a:r>
              <a:rPr baseline="-25000" lang="en" sz="2400">
                <a:latin typeface="Verdana"/>
                <a:ea typeface="Verdana"/>
                <a:cs typeface="Verdana"/>
                <a:sym typeface="Verdana"/>
              </a:rPr>
              <a:t>2</a:t>
            </a:r>
            <a:r>
              <a:rPr lang="en" sz="2400">
                <a:latin typeface="Verdana"/>
                <a:ea typeface="Verdana"/>
                <a:cs typeface="Verdana"/>
                <a:sym typeface="Verdana"/>
              </a:rPr>
              <a:t> and a</a:t>
            </a:r>
            <a:r>
              <a:rPr baseline="-25000" lang="en" sz="2400">
                <a:latin typeface="Verdana"/>
                <a:ea typeface="Verdana"/>
                <a:cs typeface="Verdana"/>
                <a:sym typeface="Verdana"/>
              </a:rPr>
              <a:t>5</a:t>
            </a:r>
            <a:r>
              <a:rPr lang="en" sz="2400">
                <a:latin typeface="Verdana"/>
                <a:ea typeface="Verdana"/>
                <a:cs typeface="Verdana"/>
                <a:sym typeface="Verdana"/>
              </a:rPr>
              <a:t>?</a:t>
            </a:r>
            <a:endParaRPr sz="2400">
              <a:latin typeface="Verdana"/>
              <a:ea typeface="Verdana"/>
              <a:cs typeface="Verdana"/>
              <a:sym typeface="Verdana"/>
            </a:endParaRPr>
          </a:p>
          <a:p>
            <a:pPr indent="0" lvl="0" marL="0" marR="0" rtl="0" algn="l">
              <a:lnSpc>
                <a:spcPct val="150000"/>
              </a:lnSpc>
              <a:spcBef>
                <a:spcPts val="0"/>
              </a:spcBef>
              <a:spcAft>
                <a:spcPts val="0"/>
              </a:spcAft>
              <a:buNone/>
            </a:pPr>
            <a:r>
              <a:t/>
            </a:r>
            <a:endParaRPr sz="2400">
              <a:latin typeface="Verdana"/>
              <a:ea typeface="Verdana"/>
              <a:cs typeface="Verdana"/>
              <a:sym typeface="Verdana"/>
            </a:endParaRPr>
          </a:p>
          <a:p>
            <a:pPr indent="0" lvl="0" marL="0" marR="0" rtl="0" algn="l">
              <a:lnSpc>
                <a:spcPct val="150000"/>
              </a:lnSpc>
              <a:spcBef>
                <a:spcPts val="0"/>
              </a:spcBef>
              <a:spcAft>
                <a:spcPts val="0"/>
              </a:spcAft>
              <a:buNone/>
            </a:pPr>
            <a:r>
              <a:rPr b="1" lang="en" sz="2400">
                <a:latin typeface="Verdana"/>
                <a:ea typeface="Verdana"/>
                <a:cs typeface="Verdana"/>
                <a:sym typeface="Verdana"/>
              </a:rPr>
              <a:t>Solution:</a:t>
            </a:r>
            <a:endParaRPr b="1" sz="2400">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5 - 3 = 2</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3</a:t>
            </a:r>
            <a:r>
              <a:rPr lang="en" sz="2400">
                <a:solidFill>
                  <a:schemeClr val="dk1"/>
                </a:solidFill>
                <a:latin typeface="Verdana"/>
                <a:ea typeface="Verdana"/>
                <a:cs typeface="Verdana"/>
                <a:sym typeface="Verdana"/>
              </a:rPr>
              <a:t> = 2 - 5 = -3</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4</a:t>
            </a:r>
            <a:r>
              <a:rPr lang="en" sz="2400">
                <a:solidFill>
                  <a:schemeClr val="dk1"/>
                </a:solidFill>
                <a:latin typeface="Verdana"/>
                <a:ea typeface="Verdana"/>
                <a:cs typeface="Verdana"/>
                <a:sym typeface="Verdana"/>
              </a:rPr>
              <a:t> = -3 - 2 = -5</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5</a:t>
            </a:r>
            <a:r>
              <a:rPr lang="en" sz="2400">
                <a:solidFill>
                  <a:schemeClr val="dk1"/>
                </a:solidFill>
                <a:latin typeface="Verdana"/>
                <a:ea typeface="Verdana"/>
                <a:cs typeface="Verdana"/>
                <a:sym typeface="Verdana"/>
              </a:rPr>
              <a:t> = -5 - (-3) = -2</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2400">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 sz="2400">
                <a:latin typeface="Verdana"/>
                <a:ea typeface="Verdana"/>
                <a:cs typeface="Verdana"/>
                <a:sym typeface="Verdana"/>
              </a:rPr>
              <a:t>Eg</a:t>
            </a:r>
            <a:r>
              <a:rPr b="1" lang="en" sz="2400">
                <a:latin typeface="Verdana"/>
                <a:ea typeface="Verdana"/>
                <a:cs typeface="Verdana"/>
                <a:sym typeface="Verdana"/>
              </a:rPr>
              <a:t>:</a:t>
            </a:r>
            <a:r>
              <a:rPr lang="en" sz="2400">
                <a:latin typeface="Verdana"/>
                <a:ea typeface="Verdana"/>
                <a:cs typeface="Verdana"/>
                <a:sym typeface="Verdana"/>
              </a:rPr>
              <a:t> Determine whether the sequence {a</a:t>
            </a:r>
            <a:r>
              <a:rPr baseline="-25000" lang="en" sz="2400">
                <a:latin typeface="Verdana"/>
                <a:ea typeface="Verdana"/>
                <a:cs typeface="Verdana"/>
                <a:sym typeface="Verdana"/>
              </a:rPr>
              <a:t>n</a:t>
            </a:r>
            <a:r>
              <a:rPr lang="en" sz="2400">
                <a:latin typeface="Verdana"/>
                <a:ea typeface="Verdana"/>
                <a:cs typeface="Verdana"/>
                <a:sym typeface="Verdana"/>
              </a:rPr>
              <a:t>}, where a</a:t>
            </a:r>
            <a:r>
              <a:rPr baseline="-25000" lang="en" sz="2400">
                <a:latin typeface="Verdana"/>
                <a:ea typeface="Verdana"/>
                <a:cs typeface="Verdana"/>
                <a:sym typeface="Verdana"/>
              </a:rPr>
              <a:t>n</a:t>
            </a:r>
            <a:r>
              <a:rPr lang="en" sz="2400">
                <a:latin typeface="Verdana"/>
                <a:ea typeface="Verdana"/>
                <a:cs typeface="Verdana"/>
                <a:sym typeface="Verdana"/>
              </a:rPr>
              <a:t> = 3n for every nonnegative integer n, is a solution of the recurrence relation </a:t>
            </a: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a</a:t>
            </a:r>
            <a:r>
              <a:rPr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for n = 2, 3, 4, …. Answer the same question where </a:t>
            </a:r>
            <a:endParaRPr sz="2400">
              <a:solidFill>
                <a:schemeClr val="dk1"/>
              </a:solidFill>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(b) </a:t>
            </a:r>
            <a:r>
              <a:rPr lang="en" sz="2400">
                <a:latin typeface="Verdana"/>
                <a:ea typeface="Verdana"/>
                <a:cs typeface="Verdana"/>
                <a:sym typeface="Verdana"/>
              </a:rPr>
              <a:t>a</a:t>
            </a:r>
            <a:r>
              <a:rPr baseline="-25000" lang="en" sz="2400">
                <a:latin typeface="Verdana"/>
                <a:ea typeface="Verdana"/>
                <a:cs typeface="Verdana"/>
                <a:sym typeface="Verdana"/>
              </a:rPr>
              <a:t>n</a:t>
            </a:r>
            <a:r>
              <a:rPr lang="en" sz="2400">
                <a:latin typeface="Verdana"/>
                <a:ea typeface="Verdana"/>
                <a:cs typeface="Verdana"/>
                <a:sym typeface="Verdana"/>
              </a:rPr>
              <a:t> = 2</a:t>
            </a:r>
            <a:r>
              <a:rPr baseline="30000" lang="en" sz="2400">
                <a:latin typeface="Verdana"/>
                <a:ea typeface="Verdana"/>
                <a:cs typeface="Verdana"/>
                <a:sym typeface="Verdana"/>
              </a:rPr>
              <a:t>n</a:t>
            </a:r>
            <a:r>
              <a:rPr lang="en" sz="2400">
                <a:latin typeface="Verdana"/>
                <a:ea typeface="Verdana"/>
                <a:cs typeface="Verdana"/>
                <a:sym typeface="Verdana"/>
              </a:rPr>
              <a:t> and </a:t>
            </a:r>
            <a:endParaRPr sz="2400">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(c)</a:t>
            </a:r>
            <a:r>
              <a:rPr lang="en" sz="2400">
                <a:latin typeface="Verdana"/>
                <a:ea typeface="Verdana"/>
                <a:cs typeface="Verdana"/>
                <a:sym typeface="Verdana"/>
              </a:rPr>
              <a:t> a</a:t>
            </a:r>
            <a:r>
              <a:rPr baseline="-25000" lang="en" sz="2400">
                <a:latin typeface="Verdana"/>
                <a:ea typeface="Verdana"/>
                <a:cs typeface="Verdana"/>
                <a:sym typeface="Verdana"/>
              </a:rPr>
              <a:t>n</a:t>
            </a:r>
            <a:r>
              <a:rPr lang="en" sz="2400">
                <a:latin typeface="Verdana"/>
                <a:ea typeface="Verdana"/>
                <a:cs typeface="Verdana"/>
                <a:sym typeface="Verdana"/>
              </a:rPr>
              <a:t> = 5.</a:t>
            </a:r>
            <a:endParaRPr sz="2400">
              <a:latin typeface="Verdana"/>
              <a:ea typeface="Verdana"/>
              <a:cs typeface="Verdana"/>
              <a:sym typeface="Verdana"/>
            </a:endParaRPr>
          </a:p>
          <a:p>
            <a:pPr indent="0" lvl="0" marL="0" marR="0" rtl="0" algn="l">
              <a:lnSpc>
                <a:spcPct val="150000"/>
              </a:lnSpc>
              <a:spcBef>
                <a:spcPts val="0"/>
              </a:spcBef>
              <a:spcAft>
                <a:spcPts val="0"/>
              </a:spcAft>
              <a:buNone/>
            </a:pPr>
            <a:r>
              <a:t/>
            </a:r>
            <a:endParaRPr sz="2400">
              <a:latin typeface="Verdana"/>
              <a:ea typeface="Verdana"/>
              <a:cs typeface="Verdana"/>
              <a:sym typeface="Verdana"/>
            </a:endParaRPr>
          </a:p>
          <a:p>
            <a:pPr indent="0" lvl="0" marL="0" marR="0" rtl="0" algn="l">
              <a:lnSpc>
                <a:spcPct val="150000"/>
              </a:lnSpc>
              <a:spcBef>
                <a:spcPts val="0"/>
              </a:spcBef>
              <a:spcAft>
                <a:spcPts val="0"/>
              </a:spcAft>
              <a:buNone/>
            </a:pPr>
            <a:r>
              <a:rPr b="1" lang="en" sz="2400">
                <a:latin typeface="Verdana"/>
                <a:ea typeface="Verdana"/>
                <a:cs typeface="Verdana"/>
                <a:sym typeface="Verdana"/>
              </a:rPr>
              <a:t>Solution:</a:t>
            </a:r>
            <a:r>
              <a:rPr lang="en" sz="2400">
                <a:latin typeface="Verdana"/>
                <a:ea typeface="Verdana"/>
                <a:cs typeface="Verdana"/>
                <a:sym typeface="Verdana"/>
              </a:rPr>
              <a:t> True because 2(3(n-1))-3(n-2) = 3n</a:t>
            </a:r>
            <a:endParaRPr sz="2400">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(b) False because 2(2</a:t>
            </a:r>
            <a:r>
              <a:rPr baseline="30000" lang="en" sz="2400">
                <a:latin typeface="Verdana"/>
                <a:ea typeface="Verdana"/>
                <a:cs typeface="Verdana"/>
                <a:sym typeface="Verdana"/>
              </a:rPr>
              <a:t>n-1</a:t>
            </a:r>
            <a:r>
              <a:rPr lang="en" sz="2400">
                <a:latin typeface="Verdana"/>
                <a:ea typeface="Verdana"/>
                <a:cs typeface="Verdana"/>
                <a:sym typeface="Verdana"/>
              </a:rPr>
              <a:t>)-2</a:t>
            </a:r>
            <a:r>
              <a:rPr baseline="30000" lang="en" sz="2400">
                <a:latin typeface="Verdana"/>
                <a:ea typeface="Verdana"/>
                <a:cs typeface="Verdana"/>
                <a:sym typeface="Verdana"/>
              </a:rPr>
              <a:t>n-2</a:t>
            </a:r>
            <a:r>
              <a:rPr lang="en" sz="2400">
                <a:latin typeface="Verdana"/>
                <a:ea typeface="Verdana"/>
                <a:cs typeface="Verdana"/>
                <a:sym typeface="Verdana"/>
              </a:rPr>
              <a:t> = 2</a:t>
            </a:r>
            <a:r>
              <a:rPr baseline="30000" lang="en" sz="2400">
                <a:latin typeface="Verdana"/>
                <a:ea typeface="Verdana"/>
                <a:cs typeface="Verdana"/>
                <a:sym typeface="Verdana"/>
              </a:rPr>
              <a:t>n</a:t>
            </a:r>
            <a:r>
              <a:rPr lang="en" sz="2400">
                <a:latin typeface="Verdana"/>
                <a:ea typeface="Verdana"/>
                <a:cs typeface="Verdana"/>
                <a:sym typeface="Verdana"/>
              </a:rPr>
              <a:t> is false.</a:t>
            </a:r>
            <a:endParaRPr sz="2400">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(c) True because 2(5) - 5 = 5.</a:t>
            </a:r>
            <a:endParaRPr sz="2400">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2"/>
          <p:cNvSpPr txBox="1"/>
          <p:nvPr/>
        </p:nvSpPr>
        <p:spPr>
          <a:xfrm>
            <a:off x="270900" y="105050"/>
            <a:ext cx="8597400" cy="609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400">
                <a:solidFill>
                  <a:schemeClr val="dk1"/>
                </a:solidFill>
                <a:latin typeface="Verdana"/>
                <a:ea typeface="Verdana"/>
                <a:cs typeface="Verdana"/>
                <a:sym typeface="Verdana"/>
              </a:rPr>
              <a:t>Fibonacci numbers:</a:t>
            </a:r>
            <a:endParaRPr b="1"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f</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f</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f</a:t>
            </a:r>
            <a:r>
              <a:rPr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where f</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0 and f</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a:p>
            <a:pPr indent="0" lvl="0" marL="0" marR="0" rtl="0" algn="l">
              <a:lnSpc>
                <a:spcPct val="150000"/>
              </a:lnSpc>
              <a:spcBef>
                <a:spcPts val="0"/>
              </a:spcBef>
              <a:spcAft>
                <a:spcPts val="0"/>
              </a:spcAft>
              <a:buNone/>
            </a:pPr>
            <a:r>
              <a:rPr b="1" lang="en" sz="2400">
                <a:latin typeface="Verdana"/>
                <a:ea typeface="Verdana"/>
                <a:cs typeface="Verdana"/>
                <a:sym typeface="Verdana"/>
              </a:rPr>
              <a:t>Eg:</a:t>
            </a:r>
            <a:r>
              <a:rPr lang="en" sz="2400">
                <a:latin typeface="Verdana"/>
                <a:ea typeface="Verdana"/>
                <a:cs typeface="Verdana"/>
                <a:sym typeface="Verdana"/>
              </a:rPr>
              <a:t> Find a recurrence relation and give initial conditions for the number of bit strings of length n that do not have two consecutive 0s. How many such bit strings are there of length eight.</a:t>
            </a:r>
            <a:endParaRPr sz="2400">
              <a:latin typeface="Verdana"/>
              <a:ea typeface="Verdana"/>
              <a:cs typeface="Verdana"/>
              <a:sym typeface="Verdana"/>
            </a:endParaRPr>
          </a:p>
          <a:p>
            <a:pPr indent="0" lvl="0" marL="0" marR="0" rtl="0" algn="l">
              <a:lnSpc>
                <a:spcPct val="150000"/>
              </a:lnSpc>
              <a:spcBef>
                <a:spcPts val="0"/>
              </a:spcBef>
              <a:spcAft>
                <a:spcPts val="0"/>
              </a:spcAft>
              <a:buNone/>
            </a:pPr>
            <a:r>
              <a:t/>
            </a:r>
            <a:endParaRPr sz="2400">
              <a:latin typeface="Verdana"/>
              <a:ea typeface="Verdana"/>
              <a:cs typeface="Verdana"/>
              <a:sym typeface="Verdana"/>
            </a:endParaRPr>
          </a:p>
          <a:p>
            <a:pPr indent="0" lvl="0" marL="0" marR="0" rtl="0" algn="l">
              <a:lnSpc>
                <a:spcPct val="150000"/>
              </a:lnSpc>
              <a:spcBef>
                <a:spcPts val="0"/>
              </a:spcBef>
              <a:spcAft>
                <a:spcPts val="0"/>
              </a:spcAft>
              <a:buNone/>
            </a:pPr>
            <a:r>
              <a:rPr b="1" lang="en" sz="2400">
                <a:latin typeface="Verdana"/>
                <a:ea typeface="Verdana"/>
                <a:cs typeface="Verdana"/>
                <a:sym typeface="Verdana"/>
              </a:rPr>
              <a:t>Solution:</a:t>
            </a:r>
            <a:r>
              <a:rPr lang="en" sz="2400">
                <a:latin typeface="Verdana"/>
                <a:ea typeface="Verdana"/>
                <a:cs typeface="Verdana"/>
                <a:sym typeface="Verdana"/>
              </a:rPr>
              <a:t> … </a:t>
            </a:r>
            <a:endParaRPr sz="2400">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53"/>
          <p:cNvSpPr txBox="1"/>
          <p:nvPr/>
        </p:nvSpPr>
        <p:spPr>
          <a:xfrm>
            <a:off x="270900" y="105050"/>
            <a:ext cx="8597400" cy="6095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 sz="2400">
                <a:latin typeface="Verdana"/>
                <a:ea typeface="Verdana"/>
                <a:cs typeface="Verdana"/>
                <a:sym typeface="Verdana"/>
              </a:rPr>
              <a:t>Eg:</a:t>
            </a:r>
            <a:r>
              <a:rPr lang="en" sz="2400">
                <a:latin typeface="Verdana"/>
                <a:ea typeface="Verdana"/>
                <a:cs typeface="Verdana"/>
                <a:sym typeface="Verdana"/>
              </a:rPr>
              <a:t> Find a recurrence relation and give initial conditions for the number of bit strings of length n that do not have two consecutive 0s. How many such bit strings are there of length eight.</a:t>
            </a:r>
            <a:endParaRPr sz="2400">
              <a:latin typeface="Verdana"/>
              <a:ea typeface="Verdana"/>
              <a:cs typeface="Verdana"/>
              <a:sym typeface="Verdana"/>
            </a:endParaRPr>
          </a:p>
          <a:p>
            <a:pPr indent="0" lvl="0" marL="0" marR="0" rtl="0" algn="l">
              <a:lnSpc>
                <a:spcPct val="150000"/>
              </a:lnSpc>
              <a:spcBef>
                <a:spcPts val="0"/>
              </a:spcBef>
              <a:spcAft>
                <a:spcPts val="0"/>
              </a:spcAft>
              <a:buNone/>
            </a:pPr>
            <a:r>
              <a:t/>
            </a:r>
            <a:endParaRPr sz="2400">
              <a:latin typeface="Verdana"/>
              <a:ea typeface="Verdana"/>
              <a:cs typeface="Verdana"/>
              <a:sym typeface="Verdana"/>
            </a:endParaRPr>
          </a:p>
          <a:p>
            <a:pPr indent="0" lvl="0" marL="0" marR="0" rtl="0" algn="l">
              <a:lnSpc>
                <a:spcPct val="150000"/>
              </a:lnSpc>
              <a:spcBef>
                <a:spcPts val="0"/>
              </a:spcBef>
              <a:spcAft>
                <a:spcPts val="0"/>
              </a:spcAft>
              <a:buNone/>
            </a:pPr>
            <a:r>
              <a:rPr b="1" lang="en" sz="2400">
                <a:latin typeface="Verdana"/>
                <a:ea typeface="Verdana"/>
                <a:cs typeface="Verdana"/>
                <a:sym typeface="Verdana"/>
              </a:rPr>
              <a:t>Solution:</a:t>
            </a:r>
            <a:r>
              <a:rPr lang="en" sz="2400">
                <a:latin typeface="Verdana"/>
                <a:ea typeface="Verdana"/>
                <a:cs typeface="Verdana"/>
                <a:sym typeface="Verdana"/>
              </a:rPr>
              <a:t> a</a:t>
            </a:r>
            <a:r>
              <a:rPr baseline="-25000" lang="en" sz="2400">
                <a:latin typeface="Verdana"/>
                <a:ea typeface="Verdana"/>
                <a:cs typeface="Verdana"/>
                <a:sym typeface="Verdana"/>
              </a:rPr>
              <a:t>n</a:t>
            </a:r>
            <a:r>
              <a:rPr lang="en" sz="2400">
                <a:latin typeface="Verdana"/>
                <a:ea typeface="Verdana"/>
                <a:cs typeface="Verdana"/>
                <a:sym typeface="Verdana"/>
              </a:rPr>
              <a:t> = a</a:t>
            </a:r>
            <a:r>
              <a:rPr baseline="-25000" lang="en" sz="2400">
                <a:latin typeface="Verdana"/>
                <a:ea typeface="Verdana"/>
                <a:cs typeface="Verdana"/>
                <a:sym typeface="Verdana"/>
              </a:rPr>
              <a:t>n-1</a:t>
            </a:r>
            <a:r>
              <a:rPr lang="en" sz="2400">
                <a:latin typeface="Verdana"/>
                <a:ea typeface="Verdana"/>
                <a:cs typeface="Verdana"/>
                <a:sym typeface="Verdana"/>
              </a:rPr>
              <a:t> + a</a:t>
            </a:r>
            <a:r>
              <a:rPr baseline="-25000" lang="en" sz="2400">
                <a:latin typeface="Verdana"/>
                <a:ea typeface="Verdana"/>
                <a:cs typeface="Verdana"/>
                <a:sym typeface="Verdana"/>
              </a:rPr>
              <a:t>n-2</a:t>
            </a:r>
            <a:r>
              <a:rPr lang="en" sz="2400">
                <a:latin typeface="Verdana"/>
                <a:ea typeface="Verdana"/>
                <a:cs typeface="Verdana"/>
                <a:sym typeface="Verdana"/>
              </a:rPr>
              <a:t>, where a</a:t>
            </a:r>
            <a:r>
              <a:rPr baseline="-25000" lang="en" sz="2400">
                <a:latin typeface="Verdana"/>
                <a:ea typeface="Verdana"/>
                <a:cs typeface="Verdana"/>
                <a:sym typeface="Verdana"/>
              </a:rPr>
              <a:t>1</a:t>
            </a:r>
            <a:r>
              <a:rPr lang="en" sz="2400">
                <a:latin typeface="Verdana"/>
                <a:ea typeface="Verdana"/>
                <a:cs typeface="Verdana"/>
                <a:sym typeface="Verdana"/>
              </a:rPr>
              <a:t> = 2 and a</a:t>
            </a:r>
            <a:r>
              <a:rPr baseline="-25000" lang="en" sz="2400">
                <a:latin typeface="Verdana"/>
                <a:ea typeface="Verdana"/>
                <a:cs typeface="Verdana"/>
                <a:sym typeface="Verdana"/>
              </a:rPr>
              <a:t>2</a:t>
            </a:r>
            <a:r>
              <a:rPr lang="en" sz="2400">
                <a:latin typeface="Verdana"/>
                <a:ea typeface="Verdana"/>
                <a:cs typeface="Verdana"/>
                <a:sym typeface="Verdana"/>
              </a:rPr>
              <a:t> = 3.</a:t>
            </a:r>
            <a:endParaRPr sz="2400">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2, 3, 5, 8, 13, 21, 34, 55.</a:t>
            </a:r>
            <a:endParaRPr sz="2400">
              <a:latin typeface="Verdana"/>
              <a:ea typeface="Verdana"/>
              <a:cs typeface="Verdana"/>
              <a:sym typeface="Verdana"/>
            </a:endParaRPr>
          </a:p>
          <a:p>
            <a:pPr indent="0" lvl="0" marL="0" marR="0" rtl="0" algn="l">
              <a:lnSpc>
                <a:spcPct val="150000"/>
              </a:lnSpc>
              <a:spcBef>
                <a:spcPts val="0"/>
              </a:spcBef>
              <a:spcAft>
                <a:spcPts val="0"/>
              </a:spcAft>
              <a:buNone/>
            </a:pPr>
            <a:r>
              <a:rPr lang="en" sz="2400">
                <a:latin typeface="Verdana"/>
                <a:ea typeface="Verdana"/>
                <a:cs typeface="Verdana"/>
                <a:sym typeface="Verdana"/>
              </a:rPr>
              <a:t>55 bit strings of length 8 </a:t>
            </a:r>
            <a:r>
              <a:rPr lang="en" sz="2400">
                <a:solidFill>
                  <a:schemeClr val="dk1"/>
                </a:solidFill>
                <a:latin typeface="Verdana"/>
                <a:ea typeface="Verdana"/>
                <a:cs typeface="Verdana"/>
                <a:sym typeface="Verdana"/>
              </a:rPr>
              <a:t>don’t have 2 consecutive 0s.</a:t>
            </a:r>
            <a:endParaRPr sz="2400">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4"/>
          <p:cNvSpPr txBox="1"/>
          <p:nvPr/>
        </p:nvSpPr>
        <p:spPr>
          <a:xfrm>
            <a:off x="270900" y="270900"/>
            <a:ext cx="87411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400">
                <a:latin typeface="Verdana"/>
                <a:ea typeface="Verdana"/>
                <a:cs typeface="Verdana"/>
                <a:sym typeface="Verdana"/>
              </a:rPr>
              <a:t>The Tower of Hanoi puzzle:</a:t>
            </a:r>
            <a:endParaRPr b="1"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Move n disks from peg A to peg B using peg C.</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	Move top n-1 disk from peg A to C.</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	Move disk# n from peg A to B.</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	Move n-1 disks from peg C to B</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 of moves, H</a:t>
            </a:r>
            <a:r>
              <a:rPr baseline="-25000" lang="en" sz="2400">
                <a:latin typeface="Verdana"/>
                <a:ea typeface="Verdana"/>
                <a:cs typeface="Verdana"/>
                <a:sym typeface="Verdana"/>
              </a:rPr>
              <a:t>n</a:t>
            </a:r>
            <a:r>
              <a:rPr lang="en" sz="2400">
                <a:latin typeface="Verdana"/>
                <a:ea typeface="Verdana"/>
                <a:cs typeface="Verdana"/>
                <a:sym typeface="Verdana"/>
              </a:rPr>
              <a:t>=2H</a:t>
            </a:r>
            <a:r>
              <a:rPr baseline="-25000" lang="en" sz="2400">
                <a:latin typeface="Verdana"/>
                <a:ea typeface="Verdana"/>
                <a:cs typeface="Verdana"/>
                <a:sym typeface="Verdana"/>
              </a:rPr>
              <a:t>n-1</a:t>
            </a:r>
            <a:r>
              <a:rPr lang="en" sz="2400">
                <a:latin typeface="Verdana"/>
                <a:ea typeface="Verdana"/>
                <a:cs typeface="Verdana"/>
                <a:sym typeface="Verdana"/>
              </a:rPr>
              <a:t>+1 with the initial condition H</a:t>
            </a:r>
            <a:r>
              <a:rPr baseline="-25000" lang="en" sz="2400">
                <a:latin typeface="Verdana"/>
                <a:ea typeface="Verdana"/>
                <a:cs typeface="Verdana"/>
                <a:sym typeface="Verdana"/>
              </a:rPr>
              <a:t>1</a:t>
            </a:r>
            <a:r>
              <a:rPr lang="en" sz="2400">
                <a:latin typeface="Verdana"/>
                <a:ea typeface="Verdana"/>
                <a:cs typeface="Verdana"/>
                <a:sym typeface="Verdana"/>
              </a:rPr>
              <a:t>=1.</a:t>
            </a:r>
            <a:endParaRPr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Power(x, y) = </a:t>
            </a:r>
            <a:r>
              <a:rPr b="1" lang="en" sz="2400">
                <a:latin typeface="Verdana"/>
                <a:ea typeface="Verdana"/>
                <a:cs typeface="Verdana"/>
                <a:sym typeface="Verdana"/>
              </a:rPr>
              <a:t>x * Power(x, y-1)</a:t>
            </a:r>
            <a:r>
              <a:rPr lang="en" sz="2400">
                <a:latin typeface="Verdana"/>
                <a:ea typeface="Verdana"/>
                <a:cs typeface="Verdana"/>
                <a:sym typeface="Verdana"/>
              </a:rPr>
              <a:t>, where x∈R, y</a:t>
            </a:r>
            <a:r>
              <a:rPr lang="en" sz="2400">
                <a:solidFill>
                  <a:schemeClr val="dk1"/>
                </a:solidFill>
                <a:latin typeface="Verdana"/>
                <a:ea typeface="Verdana"/>
                <a:cs typeface="Verdana"/>
                <a:sym typeface="Verdana"/>
              </a:rPr>
              <a:t>∈Z</a:t>
            </a:r>
            <a:r>
              <a:rPr baseline="30000" lang="en" sz="2400">
                <a:solidFill>
                  <a:schemeClr val="dk1"/>
                </a:solidFill>
                <a:latin typeface="Verdana"/>
                <a:ea typeface="Verdana"/>
                <a:cs typeface="Verdana"/>
                <a:sym typeface="Verdana"/>
              </a:rPr>
              <a:t>+</a:t>
            </a:r>
            <a:endParaRPr baseline="30000" sz="24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with the initial condition Power(x, 0) = 1.</a:t>
            </a:r>
            <a:endParaRPr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Factorial(n) = </a:t>
            </a:r>
            <a:r>
              <a:rPr b="1" lang="en" sz="2400">
                <a:latin typeface="Verdana"/>
                <a:ea typeface="Verdana"/>
                <a:cs typeface="Verdana"/>
                <a:sym typeface="Verdana"/>
              </a:rPr>
              <a:t>n * Factorial(n-1)</a:t>
            </a:r>
            <a:r>
              <a:rPr lang="en" sz="2400">
                <a:latin typeface="Verdana"/>
                <a:ea typeface="Verdana"/>
                <a:cs typeface="Verdana"/>
                <a:sym typeface="Verdana"/>
              </a:rPr>
              <a:t>, where n</a:t>
            </a:r>
            <a:r>
              <a:rPr lang="en" sz="2400">
                <a:solidFill>
                  <a:schemeClr val="dk1"/>
                </a:solidFill>
                <a:latin typeface="Verdana"/>
                <a:ea typeface="Verdana"/>
                <a:cs typeface="Verdana"/>
                <a:sym typeface="Verdana"/>
              </a:rPr>
              <a:t>∈Z</a:t>
            </a:r>
            <a:r>
              <a:rPr baseline="30000" lang="en" sz="2400">
                <a:solidFill>
                  <a:schemeClr val="dk1"/>
                </a:solidFill>
                <a:latin typeface="Verdana"/>
                <a:ea typeface="Verdana"/>
                <a:cs typeface="Verdana"/>
                <a:sym typeface="Verdana"/>
              </a:rPr>
              <a:t>+</a:t>
            </a:r>
            <a:r>
              <a:rPr lang="en" sz="2400">
                <a:latin typeface="Verdana"/>
                <a:ea typeface="Verdana"/>
                <a:cs typeface="Verdana"/>
                <a:sym typeface="Verdana"/>
              </a:rPr>
              <a:t> and Factorial(0) = 1.</a:t>
            </a:r>
            <a:endParaRPr sz="2400">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5"/>
          <p:cNvSpPr txBox="1"/>
          <p:nvPr/>
        </p:nvSpPr>
        <p:spPr>
          <a:xfrm>
            <a:off x="270900" y="270900"/>
            <a:ext cx="87411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400">
                <a:latin typeface="Verdana"/>
                <a:ea typeface="Verdana"/>
                <a:cs typeface="Verdana"/>
                <a:sym typeface="Verdana"/>
              </a:rPr>
              <a:t>Eg</a:t>
            </a:r>
            <a:r>
              <a:rPr b="1" lang="en" sz="2400">
                <a:latin typeface="Verdana"/>
                <a:ea typeface="Verdana"/>
                <a:cs typeface="Verdana"/>
                <a:sym typeface="Verdana"/>
              </a:rPr>
              <a:t>: </a:t>
            </a:r>
            <a:r>
              <a:rPr lang="en" sz="2400">
                <a:latin typeface="Verdana"/>
                <a:ea typeface="Verdana"/>
                <a:cs typeface="Verdana"/>
                <a:sym typeface="Verdana"/>
              </a:rPr>
              <a:t>Suppose that a person deposits Rs. 10,000 in a savings account at a bank yielding 11% per annum with interest compounded annually. How much will be in the account after 30 years?</a:t>
            </a:r>
            <a:endParaRPr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latin typeface="Verdana"/>
                <a:ea typeface="Verdana"/>
                <a:cs typeface="Verdana"/>
                <a:sym typeface="Verdana"/>
              </a:rPr>
              <a:t>P</a:t>
            </a:r>
            <a:r>
              <a:rPr baseline="-25000" lang="en" sz="2400">
                <a:latin typeface="Verdana"/>
                <a:ea typeface="Verdana"/>
                <a:cs typeface="Verdana"/>
                <a:sym typeface="Verdana"/>
              </a:rPr>
              <a:t>n</a:t>
            </a:r>
            <a:r>
              <a:rPr lang="en" sz="2400">
                <a:latin typeface="Verdana"/>
                <a:ea typeface="Verdana"/>
                <a:cs typeface="Verdana"/>
                <a:sym typeface="Verdana"/>
              </a:rPr>
              <a:t> = 1.11 * P</a:t>
            </a:r>
            <a:r>
              <a:rPr baseline="-25000" lang="en" sz="2400">
                <a:latin typeface="Verdana"/>
                <a:ea typeface="Verdana"/>
                <a:cs typeface="Verdana"/>
                <a:sym typeface="Verdana"/>
              </a:rPr>
              <a:t>n-1</a:t>
            </a:r>
            <a:r>
              <a:rPr lang="en" sz="2400">
                <a:latin typeface="Verdana"/>
                <a:ea typeface="Verdana"/>
                <a:cs typeface="Verdana"/>
                <a:sym typeface="Verdana"/>
              </a:rPr>
              <a:t>, P</a:t>
            </a:r>
            <a:r>
              <a:rPr baseline="-25000" lang="en" sz="2400">
                <a:latin typeface="Verdana"/>
                <a:ea typeface="Verdana"/>
                <a:cs typeface="Verdana"/>
                <a:sym typeface="Verdana"/>
              </a:rPr>
              <a:t>0</a:t>
            </a:r>
            <a:r>
              <a:rPr lang="en" sz="2400">
                <a:latin typeface="Verdana"/>
                <a:ea typeface="Verdana"/>
                <a:cs typeface="Verdana"/>
                <a:sym typeface="Verdana"/>
              </a:rPr>
              <a:t> = ₹10,000</a:t>
            </a:r>
            <a:endParaRPr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P</a:t>
            </a:r>
            <a:r>
              <a:rPr baseline="-25000" lang="en" sz="2400">
                <a:solidFill>
                  <a:schemeClr val="dk1"/>
                </a:solidFill>
                <a:latin typeface="Verdana"/>
                <a:ea typeface="Verdana"/>
                <a:cs typeface="Verdana"/>
                <a:sym typeface="Verdana"/>
              </a:rPr>
              <a:t>30</a:t>
            </a:r>
            <a:r>
              <a:rPr lang="en" sz="2400">
                <a:solidFill>
                  <a:schemeClr val="dk1"/>
                </a:solidFill>
                <a:latin typeface="Verdana"/>
                <a:ea typeface="Verdana"/>
                <a:cs typeface="Verdana"/>
                <a:sym typeface="Verdana"/>
              </a:rPr>
              <a:t> = ₹228,922</a:t>
            </a:r>
            <a:endParaRPr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6"/>
          <p:cNvSpPr txBox="1"/>
          <p:nvPr/>
        </p:nvSpPr>
        <p:spPr>
          <a:xfrm>
            <a:off x="166025" y="89400"/>
            <a:ext cx="8850300" cy="61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Solving Recurrence Relations</a:t>
            </a:r>
            <a:endParaRPr sz="2400">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 sz="2400">
                <a:latin typeface="Verdana"/>
                <a:ea typeface="Verdana"/>
                <a:cs typeface="Verdana"/>
                <a:sym typeface="Verdana"/>
              </a:rPr>
              <a:t>Finding solution to a recurrence relation means finding “</a:t>
            </a:r>
            <a:r>
              <a:rPr b="1" lang="en" sz="2400">
                <a:latin typeface="Verdana"/>
                <a:ea typeface="Verdana"/>
                <a:cs typeface="Verdana"/>
                <a:sym typeface="Verdana"/>
              </a:rPr>
              <a:t>closed form expressions</a:t>
            </a:r>
            <a:r>
              <a:rPr lang="en" sz="2400">
                <a:latin typeface="Verdana"/>
                <a:ea typeface="Verdana"/>
                <a:cs typeface="Verdana"/>
                <a:sym typeface="Verdana"/>
              </a:rPr>
              <a:t>” equivalent to the recurrence because it is as good as generating the sequence and find n</a:t>
            </a:r>
            <a:r>
              <a:rPr baseline="30000" lang="en" sz="2400">
                <a:latin typeface="Verdana"/>
                <a:ea typeface="Verdana"/>
                <a:cs typeface="Verdana"/>
                <a:sym typeface="Verdana"/>
              </a:rPr>
              <a:t>th</a:t>
            </a:r>
            <a:r>
              <a:rPr lang="en" sz="2400">
                <a:latin typeface="Verdana"/>
                <a:ea typeface="Verdana"/>
                <a:cs typeface="Verdana"/>
                <a:sym typeface="Verdana"/>
              </a:rPr>
              <a:t> term directly without finding the previous terms.</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solidFill>
                  <a:schemeClr val="dk1"/>
                </a:solidFill>
                <a:latin typeface="Verdana"/>
                <a:ea typeface="Verdana"/>
                <a:cs typeface="Verdana"/>
                <a:sym typeface="Verdana"/>
              </a:rPr>
              <a:t>Q: Solve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 </a:t>
            </a:r>
            <a:r>
              <a:rPr b="1" lang="en" sz="2400">
                <a:solidFill>
                  <a:schemeClr val="dk1"/>
                </a:solidFill>
                <a:latin typeface="Verdana"/>
                <a:ea typeface="Verdana"/>
                <a:cs typeface="Verdana"/>
                <a:sym typeface="Verdana"/>
              </a:rPr>
              <a:t>= a</a:t>
            </a:r>
            <a:r>
              <a:rPr b="1" baseline="-25000" lang="en" sz="2400">
                <a:solidFill>
                  <a:schemeClr val="dk1"/>
                </a:solidFill>
                <a:latin typeface="Verdana"/>
                <a:ea typeface="Verdana"/>
                <a:cs typeface="Verdana"/>
                <a:sym typeface="Verdana"/>
              </a:rPr>
              <a:t>n-1 </a:t>
            </a:r>
            <a:r>
              <a:rPr b="1" lang="en" sz="2400">
                <a:solidFill>
                  <a:schemeClr val="dk1"/>
                </a:solidFill>
                <a:latin typeface="Verdana"/>
                <a:ea typeface="Verdana"/>
                <a:cs typeface="Verdana"/>
                <a:sym typeface="Verdana"/>
              </a:rPr>
              <a:t>+ C</a:t>
            </a:r>
            <a:r>
              <a:rPr lang="en" sz="2400">
                <a:solidFill>
                  <a:schemeClr val="dk1"/>
                </a:solidFill>
                <a:latin typeface="Verdana"/>
                <a:ea typeface="Verdana"/>
                <a:cs typeface="Verdana"/>
                <a:sym typeface="Verdana"/>
              </a:rPr>
              <a:t>, where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is a constant</a:t>
            </a:r>
            <a:endParaRPr sz="24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 sz="2400">
                <a:solidFill>
                  <a:schemeClr val="dk1"/>
                </a:solidFill>
                <a:latin typeface="Verdana"/>
                <a:ea typeface="Verdana"/>
                <a:cs typeface="Verdana"/>
                <a:sym typeface="Verdana"/>
              </a:rPr>
              <a:t>Solution: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 </a:t>
            </a:r>
            <a:r>
              <a:rPr b="1" lang="en" sz="2400">
                <a:solidFill>
                  <a:schemeClr val="dk1"/>
                </a:solidFill>
                <a:latin typeface="Verdana"/>
                <a:ea typeface="Verdana"/>
                <a:cs typeface="Verdana"/>
                <a:sym typeface="Verdana"/>
              </a:rPr>
              <a:t>= C*n + a</a:t>
            </a:r>
            <a:r>
              <a:rPr b="1" baseline="-25000" lang="en" sz="2400">
                <a:solidFill>
                  <a:schemeClr val="dk1"/>
                </a:solidFill>
                <a:latin typeface="Verdana"/>
                <a:ea typeface="Verdana"/>
                <a:cs typeface="Verdana"/>
                <a:sym typeface="Verdana"/>
              </a:rPr>
              <a:t>0</a:t>
            </a:r>
            <a:endParaRPr b="1" sz="2400">
              <a:latin typeface="Verdana"/>
              <a:ea typeface="Verdana"/>
              <a:cs typeface="Verdana"/>
              <a:sym typeface="Verdana"/>
            </a:endParaRPr>
          </a:p>
          <a:p>
            <a:pPr indent="0" lvl="0" marL="0" marR="0" rtl="0" algn="l">
              <a:lnSpc>
                <a:spcPct val="115000"/>
              </a:lnSpc>
              <a:spcBef>
                <a:spcPts val="0"/>
              </a:spcBef>
              <a:spcAft>
                <a:spcPts val="0"/>
              </a:spcAft>
              <a:buNone/>
            </a:pPr>
            <a:r>
              <a:t/>
            </a:r>
            <a:endParaRPr sz="24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Q: Solve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 </a:t>
            </a:r>
            <a:r>
              <a:rPr b="1" lang="en" sz="2400">
                <a:solidFill>
                  <a:schemeClr val="dk1"/>
                </a:solidFill>
                <a:latin typeface="Verdana"/>
                <a:ea typeface="Verdana"/>
                <a:cs typeface="Verdana"/>
                <a:sym typeface="Verdana"/>
              </a:rPr>
              <a:t>= Ca</a:t>
            </a:r>
            <a:r>
              <a:rPr b="1"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where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is a constant</a:t>
            </a:r>
            <a:endParaRPr sz="2400">
              <a:latin typeface="Verdana"/>
              <a:ea typeface="Verdana"/>
              <a:cs typeface="Verdana"/>
              <a:sym typeface="Verdana"/>
            </a:endParaRPr>
          </a:p>
          <a:p>
            <a:pPr indent="0" lvl="0" marL="0" marR="0" rtl="0" algn="l">
              <a:lnSpc>
                <a:spcPct val="115000"/>
              </a:lnSpc>
              <a:spcBef>
                <a:spcPts val="0"/>
              </a:spcBef>
              <a:spcAft>
                <a:spcPts val="0"/>
              </a:spcAft>
              <a:buNone/>
            </a:pPr>
            <a:r>
              <a:rPr lang="en" sz="2400">
                <a:solidFill>
                  <a:schemeClr val="dk1"/>
                </a:solidFill>
                <a:latin typeface="Verdana"/>
                <a:ea typeface="Verdana"/>
                <a:cs typeface="Verdana"/>
                <a:sym typeface="Verdana"/>
              </a:rPr>
              <a:t>Solution: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 </a:t>
            </a:r>
            <a:r>
              <a:rPr b="1" lang="en" sz="2400">
                <a:solidFill>
                  <a:schemeClr val="dk1"/>
                </a:solidFill>
                <a:latin typeface="Verdana"/>
                <a:ea typeface="Verdana"/>
                <a:cs typeface="Verdana"/>
                <a:sym typeface="Verdana"/>
              </a:rPr>
              <a:t>= C</a:t>
            </a:r>
            <a:r>
              <a:rPr b="1" baseline="30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a</a:t>
            </a:r>
            <a:r>
              <a:rPr b="1" baseline="-25000" lang="en" sz="2400">
                <a:solidFill>
                  <a:schemeClr val="dk1"/>
                </a:solidFill>
                <a:latin typeface="Verdana"/>
                <a:ea typeface="Verdana"/>
                <a:cs typeface="Verdana"/>
                <a:sym typeface="Verdana"/>
              </a:rPr>
              <a:t>0</a:t>
            </a:r>
            <a:endParaRPr b="1" sz="2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Principle of Mathematical Induction:</a:t>
            </a:r>
            <a:endParaRPr b="1"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To prove that P(n) is true for all positive integers n, where P(n) is a propositional function, we complete two steps: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Basis Step:</a:t>
            </a:r>
            <a:r>
              <a:rPr lang="en" sz="2400">
                <a:solidFill>
                  <a:schemeClr val="dk1"/>
                </a:solidFill>
                <a:latin typeface="Verdana"/>
                <a:ea typeface="Verdana"/>
                <a:cs typeface="Verdana"/>
                <a:sym typeface="Verdana"/>
              </a:rPr>
              <a:t> We verify that P (1) is true.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Inductive Step:</a:t>
            </a:r>
            <a:r>
              <a:rPr lang="en" sz="2400">
                <a:solidFill>
                  <a:schemeClr val="dk1"/>
                </a:solidFill>
                <a:latin typeface="Verdana"/>
                <a:ea typeface="Verdana"/>
                <a:cs typeface="Verdana"/>
                <a:sym typeface="Verdana"/>
              </a:rPr>
              <a:t> We show that the conditional statement P(k) → P(k+1) is true for all positive integers k.</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Expressed as a rule of inference, this proof technique can be stated as</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(P(1) ∧ ∀k (P(k) → P(k+1))) → ∀n P(n)</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when the domain is the set of positive integers.</a:t>
            </a:r>
            <a:endParaRPr sz="2400">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Solving Linear </a:t>
            </a:r>
            <a:r>
              <a:rPr b="1" lang="en" sz="2400">
                <a:solidFill>
                  <a:schemeClr val="dk1"/>
                </a:solidFill>
                <a:latin typeface="Verdana"/>
                <a:ea typeface="Verdana"/>
                <a:cs typeface="Verdana"/>
                <a:sym typeface="Verdana"/>
              </a:rPr>
              <a:t>Homogeneous </a:t>
            </a:r>
            <a:r>
              <a:rPr b="1" lang="en" sz="2400">
                <a:latin typeface="Verdana"/>
                <a:ea typeface="Verdana"/>
                <a:cs typeface="Verdana"/>
                <a:sym typeface="Verdana"/>
              </a:rPr>
              <a:t>Recurrence Relations with Constant Coefficients</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latin typeface="Verdana"/>
                <a:ea typeface="Verdana"/>
                <a:cs typeface="Verdana"/>
                <a:sym typeface="Verdana"/>
              </a:rPr>
              <a:t>Linear homogeneous recurrence relation of degree k with constant coefficients is a recurrence relation of the form:</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latin typeface="Verdana"/>
                <a:ea typeface="Verdana"/>
                <a:cs typeface="Verdana"/>
                <a:sym typeface="Verdana"/>
              </a:rPr>
              <a:t>a</a:t>
            </a:r>
            <a:r>
              <a:rPr baseline="-25000" lang="en" sz="2400">
                <a:latin typeface="Verdana"/>
                <a:ea typeface="Verdana"/>
                <a:cs typeface="Verdana"/>
                <a:sym typeface="Verdana"/>
              </a:rPr>
              <a:t>n</a:t>
            </a:r>
            <a:r>
              <a:rPr lang="en" sz="2400">
                <a:latin typeface="Verdana"/>
                <a:ea typeface="Verdana"/>
                <a:cs typeface="Verdana"/>
                <a:sym typeface="Verdana"/>
              </a:rPr>
              <a:t> =  c</a:t>
            </a:r>
            <a:r>
              <a:rPr baseline="-25000" lang="en" sz="2400">
                <a:latin typeface="Verdana"/>
                <a:ea typeface="Verdana"/>
                <a:cs typeface="Verdana"/>
                <a:sym typeface="Verdana"/>
              </a:rPr>
              <a:t>1</a:t>
            </a:r>
            <a:r>
              <a:rPr lang="en" sz="2400">
                <a:latin typeface="Verdana"/>
                <a:ea typeface="Verdana"/>
                <a:cs typeface="Verdana"/>
                <a:sym typeface="Verdana"/>
              </a:rPr>
              <a:t>a</a:t>
            </a:r>
            <a:r>
              <a:rPr baseline="-25000" lang="en" sz="2400">
                <a:latin typeface="Verdana"/>
                <a:ea typeface="Verdana"/>
                <a:cs typeface="Verdana"/>
                <a:sym typeface="Verdana"/>
              </a:rPr>
              <a:t>n-1</a:t>
            </a:r>
            <a:r>
              <a:rPr lang="en" sz="2400">
                <a:latin typeface="Verdana"/>
                <a:ea typeface="Verdana"/>
                <a:cs typeface="Verdana"/>
                <a:sym typeface="Verdana"/>
              </a:rPr>
              <a:t> +  c</a:t>
            </a:r>
            <a:r>
              <a:rPr baseline="-25000" lang="en" sz="2400">
                <a:latin typeface="Verdana"/>
                <a:ea typeface="Verdana"/>
                <a:cs typeface="Verdana"/>
                <a:sym typeface="Verdana"/>
              </a:rPr>
              <a:t>2</a:t>
            </a:r>
            <a:r>
              <a:rPr lang="en" sz="2400">
                <a:latin typeface="Verdana"/>
                <a:ea typeface="Verdana"/>
                <a:cs typeface="Verdana"/>
                <a:sym typeface="Verdana"/>
              </a:rPr>
              <a:t>a</a:t>
            </a:r>
            <a:r>
              <a:rPr baseline="-25000" lang="en" sz="2400">
                <a:latin typeface="Verdana"/>
                <a:ea typeface="Verdana"/>
                <a:cs typeface="Verdana"/>
                <a:sym typeface="Verdana"/>
              </a:rPr>
              <a:t>n-2</a:t>
            </a:r>
            <a:r>
              <a:rPr lang="en" sz="2400">
                <a:latin typeface="Verdana"/>
                <a:ea typeface="Verdana"/>
                <a:cs typeface="Verdana"/>
                <a:sym typeface="Verdana"/>
              </a:rPr>
              <a:t> + ... + c</a:t>
            </a:r>
            <a:r>
              <a:rPr baseline="-25000" lang="en" sz="2400">
                <a:latin typeface="Verdana"/>
                <a:ea typeface="Verdana"/>
                <a:cs typeface="Verdana"/>
                <a:sym typeface="Verdana"/>
              </a:rPr>
              <a:t>k</a:t>
            </a:r>
            <a:r>
              <a:rPr lang="en" sz="2400">
                <a:latin typeface="Verdana"/>
                <a:ea typeface="Verdana"/>
                <a:cs typeface="Verdana"/>
                <a:sym typeface="Verdana"/>
              </a:rPr>
              <a:t>a</a:t>
            </a:r>
            <a:r>
              <a:rPr baseline="-25000" lang="en" sz="2400">
                <a:latin typeface="Verdana"/>
                <a:ea typeface="Verdana"/>
                <a:cs typeface="Verdana"/>
                <a:sym typeface="Verdana"/>
              </a:rPr>
              <a:t>n-k</a:t>
            </a:r>
            <a:endParaRPr baseline="-25000"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2400">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 sz="2400">
                <a:latin typeface="Verdana"/>
                <a:ea typeface="Verdana"/>
                <a:cs typeface="Verdana"/>
                <a:sym typeface="Verdana"/>
              </a:rPr>
              <a:t>where c</a:t>
            </a:r>
            <a:r>
              <a:rPr baseline="-25000" lang="en" sz="2400">
                <a:latin typeface="Verdana"/>
                <a:ea typeface="Verdana"/>
                <a:cs typeface="Verdana"/>
                <a:sym typeface="Verdana"/>
              </a:rPr>
              <a:t>1</a:t>
            </a:r>
            <a:r>
              <a:rPr lang="en" sz="2400">
                <a:latin typeface="Verdana"/>
                <a:ea typeface="Verdana"/>
                <a:cs typeface="Verdana"/>
                <a:sym typeface="Verdana"/>
              </a:rPr>
              <a:t>, c</a:t>
            </a:r>
            <a:r>
              <a:rPr baseline="-25000" lang="en" sz="2400">
                <a:latin typeface="Verdana"/>
                <a:ea typeface="Verdana"/>
                <a:cs typeface="Verdana"/>
                <a:sym typeface="Verdana"/>
              </a:rPr>
              <a:t>2</a:t>
            </a:r>
            <a:r>
              <a:rPr lang="en" sz="2400">
                <a:latin typeface="Verdana"/>
                <a:ea typeface="Verdana"/>
                <a:cs typeface="Verdana"/>
                <a:sym typeface="Verdana"/>
              </a:rPr>
              <a:t>, c</a:t>
            </a:r>
            <a:r>
              <a:rPr baseline="-25000" lang="en" sz="2400">
                <a:latin typeface="Verdana"/>
                <a:ea typeface="Verdana"/>
                <a:cs typeface="Verdana"/>
                <a:sym typeface="Verdana"/>
              </a:rPr>
              <a:t>3</a:t>
            </a:r>
            <a:r>
              <a:rPr lang="en" sz="2400">
                <a:latin typeface="Verdana"/>
                <a:ea typeface="Verdana"/>
                <a:cs typeface="Verdana"/>
                <a:sym typeface="Verdana"/>
              </a:rPr>
              <a:t>, ..., c</a:t>
            </a:r>
            <a:r>
              <a:rPr baseline="-25000" lang="en" sz="2400">
                <a:latin typeface="Verdana"/>
                <a:ea typeface="Verdana"/>
                <a:cs typeface="Verdana"/>
                <a:sym typeface="Verdana"/>
              </a:rPr>
              <a:t>k</a:t>
            </a:r>
            <a:r>
              <a:rPr lang="en" sz="2400">
                <a:latin typeface="Verdana"/>
                <a:ea typeface="Verdana"/>
                <a:cs typeface="Verdana"/>
                <a:sym typeface="Verdana"/>
              </a:rPr>
              <a:t> are reals and c</a:t>
            </a:r>
            <a:r>
              <a:rPr baseline="-25000" lang="en" sz="2400">
                <a:latin typeface="Verdana"/>
                <a:ea typeface="Verdana"/>
                <a:cs typeface="Verdana"/>
                <a:sym typeface="Verdana"/>
              </a:rPr>
              <a:t>k</a:t>
            </a:r>
            <a:r>
              <a:rPr lang="en" sz="2400">
                <a:latin typeface="Verdana"/>
                <a:ea typeface="Verdana"/>
                <a:cs typeface="Verdana"/>
                <a:sym typeface="Verdana"/>
              </a:rPr>
              <a:t> ≠ 0.</a:t>
            </a:r>
            <a:endParaRPr sz="2400">
              <a:latin typeface="Verdana"/>
              <a:ea typeface="Verdana"/>
              <a:cs typeface="Verdana"/>
              <a:sym typeface="Verdana"/>
            </a:endParaRPr>
          </a:p>
          <a:p>
            <a:pPr indent="0" lvl="0" marL="0" marR="0" rtl="0" algn="l">
              <a:lnSpc>
                <a:spcPct val="100000"/>
              </a:lnSpc>
              <a:spcBef>
                <a:spcPts val="0"/>
              </a:spcBef>
              <a:spcAft>
                <a:spcPts val="0"/>
              </a:spcAft>
              <a:buNone/>
            </a:pPr>
            <a:r>
              <a:t/>
            </a:r>
            <a:endParaRPr sz="2400">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8"/>
          <p:cNvSpPr txBox="1"/>
          <p:nvPr/>
        </p:nvSpPr>
        <p:spPr>
          <a:xfrm>
            <a:off x="270900" y="140525"/>
            <a:ext cx="8597400" cy="60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Verdana"/>
                <a:ea typeface="Verdana"/>
                <a:cs typeface="Verdana"/>
                <a:sym typeface="Verdana"/>
              </a:rPr>
              <a:t>Linear Homogeneous Recurrence Relations with Constant Coefficients</a:t>
            </a:r>
            <a:endParaRPr b="1"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c</a:t>
            </a:r>
            <a:r>
              <a:rPr b="1" baseline="-25000" lang="en" sz="2400">
                <a:solidFill>
                  <a:schemeClr val="dk1"/>
                </a:solidFill>
                <a:latin typeface="Verdana"/>
                <a:ea typeface="Verdana"/>
                <a:cs typeface="Verdana"/>
                <a:sym typeface="Verdana"/>
              </a:rPr>
              <a:t>1</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n-1</a:t>
            </a:r>
            <a:r>
              <a:rPr b="1" lang="en" sz="2400">
                <a:solidFill>
                  <a:schemeClr val="dk1"/>
                </a:solidFill>
                <a:latin typeface="Verdana"/>
                <a:ea typeface="Verdana"/>
                <a:cs typeface="Verdana"/>
                <a:sym typeface="Verdana"/>
              </a:rPr>
              <a:t> +  c</a:t>
            </a:r>
            <a:r>
              <a:rPr b="1" baseline="-25000" lang="en" sz="2400">
                <a:solidFill>
                  <a:schemeClr val="dk1"/>
                </a:solidFill>
                <a:latin typeface="Verdana"/>
                <a:ea typeface="Verdana"/>
                <a:cs typeface="Verdana"/>
                <a:sym typeface="Verdana"/>
              </a:rPr>
              <a:t>2</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n-2</a:t>
            </a:r>
            <a:r>
              <a:rPr b="1" lang="en" sz="2400">
                <a:solidFill>
                  <a:schemeClr val="dk1"/>
                </a:solidFill>
                <a:latin typeface="Verdana"/>
                <a:ea typeface="Verdana"/>
                <a:cs typeface="Verdana"/>
                <a:sym typeface="Verdana"/>
              </a:rPr>
              <a:t> + ... + c</a:t>
            </a:r>
            <a:r>
              <a:rPr b="1" baseline="-25000" lang="en" sz="2400">
                <a:solidFill>
                  <a:schemeClr val="dk1"/>
                </a:solidFill>
                <a:latin typeface="Verdana"/>
                <a:ea typeface="Verdana"/>
                <a:cs typeface="Verdana"/>
                <a:sym typeface="Verdana"/>
              </a:rPr>
              <a:t>k</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n-k</a:t>
            </a:r>
            <a:endParaRPr b="1" baseline="-25000"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highlight>
                <a:srgbClr val="EAEBEC"/>
              </a:highlight>
              <a:latin typeface="Verdana"/>
              <a:ea typeface="Verdana"/>
              <a:cs typeface="Verdana"/>
              <a:sym typeface="Verdana"/>
            </a:endParaRPr>
          </a:p>
          <a:p>
            <a:pPr indent="-381000" lvl="0" marL="457200" rtl="0" algn="l">
              <a:spcBef>
                <a:spcPts val="0"/>
              </a:spcBef>
              <a:spcAft>
                <a:spcPts val="0"/>
              </a:spcAft>
              <a:buSzPts val="2400"/>
              <a:buFont typeface="Verdana"/>
              <a:buChar char="●"/>
            </a:pPr>
            <a:r>
              <a:rPr b="1" lang="en" sz="2400">
                <a:latin typeface="Verdana"/>
                <a:ea typeface="Verdana"/>
                <a:cs typeface="Verdana"/>
                <a:sym typeface="Verdana"/>
              </a:rPr>
              <a:t>a</a:t>
            </a:r>
            <a:r>
              <a:rPr b="1" baseline="-25000" lang="en" sz="2400">
                <a:latin typeface="Verdana"/>
                <a:ea typeface="Verdana"/>
                <a:cs typeface="Verdana"/>
                <a:sym typeface="Verdana"/>
              </a:rPr>
              <a:t>n</a:t>
            </a:r>
            <a:r>
              <a:rPr b="1" lang="en" sz="2400">
                <a:latin typeface="Verdana"/>
                <a:ea typeface="Verdana"/>
                <a:cs typeface="Verdana"/>
                <a:sym typeface="Verdana"/>
              </a:rPr>
              <a:t> = 2a</a:t>
            </a:r>
            <a:r>
              <a:rPr b="1" baseline="-25000" lang="en" sz="2400">
                <a:latin typeface="Verdana"/>
                <a:ea typeface="Verdana"/>
                <a:cs typeface="Verdana"/>
                <a:sym typeface="Verdana"/>
              </a:rPr>
              <a:t>n-1</a:t>
            </a:r>
            <a:r>
              <a:rPr b="1" lang="en" sz="2400">
                <a:latin typeface="Verdana"/>
                <a:ea typeface="Verdana"/>
                <a:cs typeface="Verdana"/>
                <a:sym typeface="Verdana"/>
              </a:rPr>
              <a:t> + 3 </a:t>
            </a:r>
            <a:r>
              <a:rPr lang="en" sz="2400">
                <a:latin typeface="Verdana"/>
                <a:ea typeface="Verdana"/>
                <a:cs typeface="Verdana"/>
                <a:sym typeface="Verdana"/>
              </a:rPr>
              <a:t>is not homogeneous (not all terms has a factor a</a:t>
            </a:r>
            <a:r>
              <a:rPr baseline="-25000" lang="en" sz="2400">
                <a:latin typeface="Verdana"/>
                <a:ea typeface="Verdana"/>
                <a:cs typeface="Verdana"/>
                <a:sym typeface="Verdana"/>
              </a:rPr>
              <a:t>j</a:t>
            </a:r>
            <a:r>
              <a:rPr lang="en" sz="2400">
                <a:latin typeface="Verdana"/>
                <a:ea typeface="Verdana"/>
                <a:cs typeface="Verdana"/>
                <a:sym typeface="Verdana"/>
              </a:rPr>
              <a:t>)</a:t>
            </a:r>
            <a:endParaRPr sz="2400">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381000" lvl="0" marL="457200" rtl="0" algn="l">
              <a:spcBef>
                <a:spcPts val="0"/>
              </a:spcBef>
              <a:spcAft>
                <a:spcPts val="0"/>
              </a:spcAft>
              <a:buClr>
                <a:schemeClr val="dk1"/>
              </a:buClr>
              <a:buSzPts val="2400"/>
              <a:buFont typeface="Verdana"/>
              <a:buChar char="●"/>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na</a:t>
            </a:r>
            <a:r>
              <a:rPr b="1"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coefficient not constant</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b="1" sz="2400">
              <a:solidFill>
                <a:schemeClr val="dk1"/>
              </a:solidFill>
              <a:latin typeface="Verdana"/>
              <a:ea typeface="Verdana"/>
              <a:cs typeface="Verdana"/>
              <a:sym typeface="Verdana"/>
            </a:endParaRPr>
          </a:p>
          <a:p>
            <a:pPr indent="-381000" lvl="0" marL="457200" rtl="0" algn="l">
              <a:spcBef>
                <a:spcPts val="0"/>
              </a:spcBef>
              <a:spcAft>
                <a:spcPts val="0"/>
              </a:spcAft>
              <a:buClr>
                <a:schemeClr val="dk1"/>
              </a:buClr>
              <a:buSzPts val="2400"/>
              <a:buFont typeface="Verdana"/>
              <a:buChar char="●"/>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3a</a:t>
            </a:r>
            <a:r>
              <a:rPr b="1" baseline="30000" lang="en" sz="2400">
                <a:solidFill>
                  <a:schemeClr val="dk1"/>
                </a:solidFill>
                <a:latin typeface="Verdana"/>
                <a:ea typeface="Verdana"/>
                <a:cs typeface="Verdana"/>
                <a:sym typeface="Verdana"/>
              </a:rPr>
              <a:t>2</a:t>
            </a:r>
            <a:r>
              <a:rPr b="1" baseline="-25000" lang="en" sz="2400">
                <a:solidFill>
                  <a:schemeClr val="dk1"/>
                </a:solidFill>
                <a:latin typeface="Verdana"/>
                <a:ea typeface="Verdana"/>
                <a:cs typeface="Verdana"/>
                <a:sym typeface="Verdana"/>
              </a:rPr>
              <a:t>n-1</a:t>
            </a:r>
            <a:r>
              <a:rPr b="1"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is not linear</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b="1" sz="2400">
              <a:solidFill>
                <a:schemeClr val="dk1"/>
              </a:solidFill>
              <a:latin typeface="Verdana"/>
              <a:ea typeface="Verdana"/>
              <a:cs typeface="Verdana"/>
              <a:sym typeface="Verdana"/>
            </a:endParaRPr>
          </a:p>
          <a:p>
            <a:pPr indent="-381000" lvl="0" marL="457200" rtl="0" algn="l">
              <a:spcBef>
                <a:spcPts val="0"/>
              </a:spcBef>
              <a:spcAft>
                <a:spcPts val="0"/>
              </a:spcAft>
              <a:buClr>
                <a:schemeClr val="dk1"/>
              </a:buClr>
              <a:buSzPts val="2400"/>
              <a:buFont typeface="Verdana"/>
              <a:buChar char="●"/>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a</a:t>
            </a:r>
            <a:r>
              <a:rPr b="1" baseline="-25000" lang="en" sz="2400">
                <a:solidFill>
                  <a:schemeClr val="dk1"/>
                </a:solidFill>
                <a:latin typeface="Verdana"/>
                <a:ea typeface="Verdana"/>
                <a:cs typeface="Verdana"/>
                <a:sym typeface="Verdana"/>
              </a:rPr>
              <a:t>n-1</a:t>
            </a:r>
            <a:r>
              <a:rPr b="1" lang="en" sz="2400">
                <a:solidFill>
                  <a:schemeClr val="dk1"/>
                </a:solidFill>
                <a:latin typeface="Verdana"/>
                <a:ea typeface="Verdana"/>
                <a:cs typeface="Verdana"/>
                <a:sym typeface="Verdana"/>
              </a:rPr>
              <a:t> + a</a:t>
            </a:r>
            <a:r>
              <a:rPr b="1" baseline="-25000" lang="en" sz="2400">
                <a:solidFill>
                  <a:schemeClr val="dk1"/>
                </a:solidFill>
                <a:latin typeface="Verdana"/>
                <a:ea typeface="Verdana"/>
                <a:cs typeface="Verdana"/>
                <a:sym typeface="Verdana"/>
              </a:rPr>
              <a:t>n-2</a:t>
            </a:r>
            <a:r>
              <a:rPr b="1"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 is of degree 2</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381000" lvl="0" marL="457200" rtl="0" algn="l">
              <a:spcBef>
                <a:spcPts val="0"/>
              </a:spcBef>
              <a:spcAft>
                <a:spcPts val="0"/>
              </a:spcAft>
              <a:buClr>
                <a:schemeClr val="dk1"/>
              </a:buClr>
              <a:buSzPts val="2400"/>
              <a:buFont typeface="Verdana"/>
              <a:buChar char="●"/>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4a</a:t>
            </a:r>
            <a:r>
              <a:rPr b="1" baseline="-25000" lang="en" sz="2400">
                <a:solidFill>
                  <a:schemeClr val="dk1"/>
                </a:solidFill>
                <a:latin typeface="Verdana"/>
                <a:ea typeface="Verdana"/>
                <a:cs typeface="Verdana"/>
                <a:sym typeface="Verdana"/>
              </a:rPr>
              <a:t>n-2</a:t>
            </a:r>
            <a:r>
              <a:rPr b="1"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 is of degree 2</a:t>
            </a:r>
            <a:endParaRPr sz="2400">
              <a:solidFill>
                <a:schemeClr val="dk1"/>
              </a:solidFill>
              <a:latin typeface="Verdana"/>
              <a:ea typeface="Verdana"/>
              <a:cs typeface="Verdana"/>
              <a:sym typeface="Verdana"/>
            </a:endParaRPr>
          </a:p>
          <a:p>
            <a:pPr indent="0" lvl="0" marL="0" rtl="0" algn="l">
              <a:spcBef>
                <a:spcPts val="0"/>
              </a:spcBef>
              <a:spcAft>
                <a:spcPts val="0"/>
              </a:spcAft>
              <a:buSzPts val="1100"/>
              <a:buNone/>
            </a:pPr>
            <a:r>
              <a:t/>
            </a:r>
            <a:endParaRPr sz="2400">
              <a:solidFill>
                <a:schemeClr val="dk1"/>
              </a:solidFill>
              <a:latin typeface="Verdana"/>
              <a:ea typeface="Verdana"/>
              <a:cs typeface="Verdana"/>
              <a:sym typeface="Verdana"/>
            </a:endParaRPr>
          </a:p>
          <a:p>
            <a:pPr indent="-381000" lvl="0" marL="457200" rtl="0" algn="l">
              <a:spcBef>
                <a:spcPts val="0"/>
              </a:spcBef>
              <a:spcAft>
                <a:spcPts val="0"/>
              </a:spcAft>
              <a:buClr>
                <a:schemeClr val="dk1"/>
              </a:buClr>
              <a:buSzPts val="2400"/>
              <a:buFont typeface="Verdana"/>
              <a:buChar char="●"/>
            </a:pP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n</a:t>
            </a:r>
            <a:r>
              <a:rPr b="1" lang="en" sz="2400">
                <a:solidFill>
                  <a:schemeClr val="dk1"/>
                </a:solidFill>
                <a:latin typeface="Verdana"/>
                <a:ea typeface="Verdana"/>
                <a:cs typeface="Verdana"/>
                <a:sym typeface="Verdana"/>
              </a:rPr>
              <a:t> = 3a</a:t>
            </a:r>
            <a:r>
              <a:rPr b="1" baseline="-25000" lang="en" sz="2400">
                <a:solidFill>
                  <a:schemeClr val="dk1"/>
                </a:solidFill>
                <a:latin typeface="Verdana"/>
                <a:ea typeface="Verdana"/>
                <a:cs typeface="Verdana"/>
                <a:sym typeface="Verdana"/>
              </a:rPr>
              <a:t>n-5 </a:t>
            </a:r>
            <a:r>
              <a:rPr b="1" lang="en" sz="2400">
                <a:solidFill>
                  <a:schemeClr val="dk1"/>
                </a:solidFill>
                <a:latin typeface="Verdana"/>
                <a:ea typeface="Verdana"/>
                <a:cs typeface="Verdana"/>
                <a:sym typeface="Verdana"/>
              </a:rPr>
              <a:t>- 4a</a:t>
            </a:r>
            <a:r>
              <a:rPr b="1"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is of degree 5</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aseline="-25000" sz="2400">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Linear Homogenous Recurrence Relation with constant coefficients</a:t>
            </a:r>
            <a:r>
              <a:rPr lang="en" sz="2600">
                <a:solidFill>
                  <a:schemeClr val="dk1"/>
                </a:solidFill>
              </a:rPr>
              <a:t> occur often in modeling problems and can be systematically solved.</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lnSpc>
                <a:spcPct val="150000"/>
              </a:lnSpc>
              <a:spcBef>
                <a:spcPts val="0"/>
              </a:spcBef>
              <a:spcAft>
                <a:spcPts val="0"/>
              </a:spcAft>
              <a:buNone/>
            </a:pPr>
            <a:r>
              <a:rPr b="1" lang="en" sz="2600">
                <a:solidFill>
                  <a:schemeClr val="dk1"/>
                </a:solidFill>
              </a:rPr>
              <a:t>Theorem 1</a:t>
            </a:r>
            <a:r>
              <a:rPr lang="en" sz="2600">
                <a:solidFill>
                  <a:schemeClr val="dk1"/>
                </a:solidFill>
              </a:rPr>
              <a:t> - </a:t>
            </a:r>
            <a:r>
              <a:rPr b="1" lang="en" sz="2600">
                <a:solidFill>
                  <a:schemeClr val="dk1"/>
                </a:solidFill>
              </a:rPr>
              <a:t>For degree 2 and distinct roots r</a:t>
            </a:r>
            <a:r>
              <a:rPr b="1" baseline="-25000" lang="en" sz="2600">
                <a:solidFill>
                  <a:schemeClr val="dk1"/>
                </a:solidFill>
              </a:rPr>
              <a:t>1 </a:t>
            </a:r>
            <a:r>
              <a:rPr b="1" lang="en" sz="2600">
                <a:solidFill>
                  <a:schemeClr val="dk1"/>
                </a:solidFill>
              </a:rPr>
              <a:t>and r</a:t>
            </a:r>
            <a:r>
              <a:rPr b="1" baseline="-25000" lang="en" sz="2600">
                <a:solidFill>
                  <a:schemeClr val="dk1"/>
                </a:solidFill>
              </a:rPr>
              <a:t>2</a:t>
            </a:r>
            <a:endParaRPr b="1" sz="2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{a</a:t>
            </a:r>
            <a:r>
              <a:rPr baseline="-25000" lang="en" sz="2600">
                <a:solidFill>
                  <a:schemeClr val="dk1"/>
                </a:solidFill>
              </a:rPr>
              <a:t>n</a:t>
            </a:r>
            <a:r>
              <a:rPr lang="en" sz="2600">
                <a:solidFill>
                  <a:schemeClr val="dk1"/>
                </a:solidFill>
              </a:rPr>
              <a:t>} is a solution of a</a:t>
            </a:r>
            <a:r>
              <a:rPr baseline="-25000" lang="en" sz="2600">
                <a:solidFill>
                  <a:schemeClr val="dk1"/>
                </a:solidFill>
              </a:rPr>
              <a:t>n</a:t>
            </a:r>
            <a:r>
              <a:rPr lang="en" sz="2600">
                <a:solidFill>
                  <a:schemeClr val="dk1"/>
                </a:solidFill>
              </a:rPr>
              <a:t> = c</a:t>
            </a:r>
            <a:r>
              <a:rPr baseline="-25000" lang="en" sz="2600">
                <a:solidFill>
                  <a:schemeClr val="dk1"/>
                </a:solidFill>
              </a:rPr>
              <a:t>1</a:t>
            </a:r>
            <a:r>
              <a:rPr lang="en" sz="2600">
                <a:solidFill>
                  <a:schemeClr val="dk1"/>
                </a:solidFill>
              </a:rPr>
              <a:t>a</a:t>
            </a:r>
            <a:r>
              <a:rPr baseline="-25000" lang="en" sz="2600">
                <a:solidFill>
                  <a:schemeClr val="dk1"/>
                </a:solidFill>
              </a:rPr>
              <a:t>n-1</a:t>
            </a:r>
            <a:r>
              <a:rPr lang="en" sz="2600">
                <a:solidFill>
                  <a:schemeClr val="dk1"/>
                </a:solidFill>
              </a:rPr>
              <a:t>  +  c</a:t>
            </a:r>
            <a:r>
              <a:rPr baseline="-25000" lang="en" sz="2600">
                <a:solidFill>
                  <a:schemeClr val="dk1"/>
                </a:solidFill>
              </a:rPr>
              <a:t>2</a:t>
            </a:r>
            <a:r>
              <a:rPr lang="en" sz="2600">
                <a:solidFill>
                  <a:schemeClr val="dk1"/>
                </a:solidFill>
              </a:rPr>
              <a:t>a</a:t>
            </a:r>
            <a:r>
              <a:rPr baseline="-25000" lang="en" sz="2600">
                <a:solidFill>
                  <a:schemeClr val="dk1"/>
                </a:solidFill>
              </a:rPr>
              <a:t>n-2</a:t>
            </a:r>
            <a:endParaRPr baseline="-25000" sz="2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iff a</a:t>
            </a:r>
            <a:r>
              <a:rPr baseline="-25000" lang="en" sz="2600">
                <a:solidFill>
                  <a:schemeClr val="dk1"/>
                </a:solidFill>
              </a:rPr>
              <a:t>n</a:t>
            </a:r>
            <a:r>
              <a:rPr lang="en" sz="2600">
                <a:solidFill>
                  <a:schemeClr val="dk1"/>
                </a:solidFill>
              </a:rPr>
              <a:t> = α</a:t>
            </a:r>
            <a:r>
              <a:rPr baseline="-25000" lang="en" sz="2600">
                <a:solidFill>
                  <a:schemeClr val="dk1"/>
                </a:solidFill>
              </a:rPr>
              <a:t>1</a:t>
            </a:r>
            <a:r>
              <a:rPr lang="en" sz="2600">
                <a:solidFill>
                  <a:schemeClr val="dk1"/>
                </a:solidFill>
              </a:rPr>
              <a:t>r</a:t>
            </a:r>
            <a:r>
              <a:rPr baseline="-25000" lang="en" sz="2600">
                <a:solidFill>
                  <a:schemeClr val="dk1"/>
                </a:solidFill>
              </a:rPr>
              <a:t>1</a:t>
            </a:r>
            <a:r>
              <a:rPr baseline="30000" lang="en" sz="2600">
                <a:solidFill>
                  <a:schemeClr val="dk1"/>
                </a:solidFill>
              </a:rPr>
              <a:t>n</a:t>
            </a:r>
            <a:r>
              <a:rPr lang="en" sz="2600">
                <a:solidFill>
                  <a:schemeClr val="dk1"/>
                </a:solidFill>
              </a:rPr>
              <a:t>  +  α</a:t>
            </a:r>
            <a:r>
              <a:rPr baseline="-25000" lang="en" sz="2600">
                <a:solidFill>
                  <a:schemeClr val="dk1"/>
                </a:solidFill>
              </a:rPr>
              <a:t>2</a:t>
            </a:r>
            <a:r>
              <a:rPr lang="en" sz="2600">
                <a:solidFill>
                  <a:schemeClr val="dk1"/>
                </a:solidFill>
              </a:rPr>
              <a:t>r</a:t>
            </a:r>
            <a:r>
              <a:rPr baseline="-25000" lang="en" sz="2600">
                <a:solidFill>
                  <a:schemeClr val="dk1"/>
                </a:solidFill>
              </a:rPr>
              <a:t>2</a:t>
            </a:r>
            <a:r>
              <a:rPr baseline="30000" lang="en" sz="2600">
                <a:solidFill>
                  <a:schemeClr val="dk1"/>
                </a:solidFill>
              </a:rPr>
              <a:t>n</a:t>
            </a:r>
            <a:r>
              <a:rPr lang="en" sz="2600">
                <a:solidFill>
                  <a:schemeClr val="dk1"/>
                </a:solidFill>
              </a:rPr>
              <a:t> for n = 0, 1, 2, ...,</a:t>
            </a:r>
            <a:endParaRPr sz="2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where r</a:t>
            </a:r>
            <a:r>
              <a:rPr baseline="30000" lang="en" sz="2600">
                <a:solidFill>
                  <a:schemeClr val="dk1"/>
                </a:solidFill>
              </a:rPr>
              <a:t>2</a:t>
            </a:r>
            <a:r>
              <a:rPr lang="en" sz="2600">
                <a:solidFill>
                  <a:schemeClr val="dk1"/>
                </a:solidFill>
              </a:rPr>
              <a:t> - c</a:t>
            </a:r>
            <a:r>
              <a:rPr baseline="-25000" lang="en" sz="2600">
                <a:solidFill>
                  <a:schemeClr val="dk1"/>
                </a:solidFill>
              </a:rPr>
              <a:t>1</a:t>
            </a:r>
            <a:r>
              <a:rPr lang="en" sz="2600">
                <a:solidFill>
                  <a:schemeClr val="dk1"/>
                </a:solidFill>
              </a:rPr>
              <a:t>r - c</a:t>
            </a:r>
            <a:r>
              <a:rPr baseline="-25000" lang="en" sz="2600">
                <a:solidFill>
                  <a:schemeClr val="dk1"/>
                </a:solidFill>
              </a:rPr>
              <a:t>2</a:t>
            </a:r>
            <a:r>
              <a:rPr lang="en" sz="2600">
                <a:solidFill>
                  <a:schemeClr val="dk1"/>
                </a:solidFill>
              </a:rPr>
              <a:t> = 0 has two distinct roots r</a:t>
            </a:r>
            <a:r>
              <a:rPr baseline="-25000" lang="en" sz="2600">
                <a:solidFill>
                  <a:schemeClr val="dk1"/>
                </a:solidFill>
              </a:rPr>
              <a:t>1</a:t>
            </a:r>
            <a:r>
              <a:rPr lang="en" sz="2600">
                <a:solidFill>
                  <a:schemeClr val="dk1"/>
                </a:solidFill>
              </a:rPr>
              <a:t> and r</a:t>
            </a:r>
            <a:r>
              <a:rPr baseline="-25000" lang="en" sz="2600">
                <a:solidFill>
                  <a:schemeClr val="dk1"/>
                </a:solidFill>
              </a:rPr>
              <a:t>2</a:t>
            </a:r>
            <a:r>
              <a:rPr lang="en" sz="2600">
                <a:solidFill>
                  <a:schemeClr val="dk1"/>
                </a:solidFill>
              </a:rPr>
              <a:t>,</a:t>
            </a:r>
            <a:endParaRPr sz="2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with constants α</a:t>
            </a:r>
            <a:r>
              <a:rPr baseline="-25000" lang="en" sz="2600">
                <a:solidFill>
                  <a:schemeClr val="dk1"/>
                </a:solidFill>
              </a:rPr>
              <a:t>1</a:t>
            </a:r>
            <a:r>
              <a:rPr lang="en" sz="2600">
                <a:solidFill>
                  <a:schemeClr val="dk1"/>
                </a:solidFill>
              </a:rPr>
              <a:t> and  α</a:t>
            </a:r>
            <a:r>
              <a:rPr baseline="-25000" lang="en" sz="2600">
                <a:solidFill>
                  <a:schemeClr val="dk1"/>
                </a:solidFill>
              </a:rPr>
              <a:t>2</a:t>
            </a:r>
            <a:r>
              <a:rPr lang="en" sz="2600">
                <a:solidFill>
                  <a:schemeClr val="dk1"/>
                </a:solidFill>
              </a:rPr>
              <a:t>.</a:t>
            </a:r>
            <a:endParaRPr sz="2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0"/>
          <p:cNvSpPr txBox="1"/>
          <p:nvPr/>
        </p:nvSpPr>
        <p:spPr>
          <a:xfrm>
            <a:off x="270900" y="270900"/>
            <a:ext cx="8597400" cy="614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2400">
                <a:solidFill>
                  <a:schemeClr val="dk1"/>
                </a:solidFill>
                <a:highlight>
                  <a:srgbClr val="EAEBEC"/>
                </a:highlight>
              </a:rPr>
              <a:t>Theorem 1: </a:t>
            </a:r>
            <a:r>
              <a:rPr i="1" lang="en" sz="2400">
                <a:solidFill>
                  <a:schemeClr val="dk1"/>
                </a:solidFill>
                <a:highlight>
                  <a:srgbClr val="EAEBEC"/>
                </a:highlight>
              </a:rPr>
              <a:t>{a</a:t>
            </a:r>
            <a:r>
              <a:rPr baseline="-25000" i="1" lang="en" sz="2400">
                <a:solidFill>
                  <a:schemeClr val="dk1"/>
                </a:solidFill>
                <a:highlight>
                  <a:srgbClr val="EAEBEC"/>
                </a:highlight>
              </a:rPr>
              <a:t>n</a:t>
            </a:r>
            <a:r>
              <a:rPr i="1" lang="en" sz="2400">
                <a:solidFill>
                  <a:schemeClr val="dk1"/>
                </a:solidFill>
                <a:highlight>
                  <a:srgbClr val="EAEBEC"/>
                </a:highlight>
              </a:rPr>
              <a:t>} </a:t>
            </a:r>
            <a:r>
              <a:rPr lang="en" sz="2400">
                <a:solidFill>
                  <a:schemeClr val="dk1"/>
                </a:solidFill>
                <a:highlight>
                  <a:srgbClr val="EAEBEC"/>
                </a:highlight>
              </a:rPr>
              <a:t>is a solution of a</a:t>
            </a:r>
            <a:r>
              <a:rPr baseline="-25000" lang="en" sz="2400">
                <a:solidFill>
                  <a:schemeClr val="dk1"/>
                </a:solidFill>
                <a:highlight>
                  <a:srgbClr val="EAEBEC"/>
                </a:highlight>
              </a:rPr>
              <a:t>n </a:t>
            </a:r>
            <a:r>
              <a:rPr lang="en" sz="2400">
                <a:solidFill>
                  <a:schemeClr val="dk1"/>
                </a:solidFill>
                <a:highlight>
                  <a:srgbClr val="EAEBEC"/>
                </a:highlight>
              </a:rPr>
              <a:t>= c</a:t>
            </a:r>
            <a:r>
              <a:rPr baseline="-25000" lang="en" sz="2400">
                <a:solidFill>
                  <a:schemeClr val="dk1"/>
                </a:solidFill>
                <a:highlight>
                  <a:srgbClr val="EAEBEC"/>
                </a:highlight>
              </a:rPr>
              <a:t>1</a:t>
            </a:r>
            <a:r>
              <a:rPr lang="en" sz="2400">
                <a:solidFill>
                  <a:schemeClr val="dk1"/>
                </a:solidFill>
                <a:highlight>
                  <a:srgbClr val="EAEBEC"/>
                </a:highlight>
              </a:rPr>
              <a:t>a</a:t>
            </a:r>
            <a:r>
              <a:rPr baseline="-25000" lang="en" sz="2400">
                <a:solidFill>
                  <a:schemeClr val="dk1"/>
                </a:solidFill>
                <a:highlight>
                  <a:srgbClr val="EAEBEC"/>
                </a:highlight>
              </a:rPr>
              <a:t>n-1  </a:t>
            </a:r>
            <a:r>
              <a:rPr lang="en" sz="2400">
                <a:solidFill>
                  <a:schemeClr val="dk1"/>
                </a:solidFill>
                <a:highlight>
                  <a:srgbClr val="EAEBEC"/>
                </a:highlight>
              </a:rPr>
              <a:t>+  c</a:t>
            </a:r>
            <a:r>
              <a:rPr baseline="-25000" lang="en" sz="2400">
                <a:solidFill>
                  <a:schemeClr val="dk1"/>
                </a:solidFill>
                <a:highlight>
                  <a:srgbClr val="EAEBEC"/>
                </a:highlight>
              </a:rPr>
              <a:t>2</a:t>
            </a:r>
            <a:r>
              <a:rPr lang="en" sz="2400">
                <a:solidFill>
                  <a:schemeClr val="dk1"/>
                </a:solidFill>
                <a:highlight>
                  <a:srgbClr val="EAEBEC"/>
                </a:highlight>
              </a:rPr>
              <a:t>a</a:t>
            </a:r>
            <a:r>
              <a:rPr baseline="-25000" lang="en" sz="2400">
                <a:solidFill>
                  <a:schemeClr val="dk1"/>
                </a:solidFill>
                <a:highlight>
                  <a:srgbClr val="EAEBEC"/>
                </a:highlight>
              </a:rPr>
              <a:t>n-2</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iff a</a:t>
            </a:r>
            <a:r>
              <a:rPr baseline="-25000" lang="en" sz="2400">
                <a:solidFill>
                  <a:schemeClr val="dk1"/>
                </a:solidFill>
                <a:highlight>
                  <a:srgbClr val="EAEBEC"/>
                </a:highlight>
              </a:rPr>
              <a:t>n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1</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a:t>
            </a:r>
            <a:r>
              <a:rPr lang="en" sz="2400">
                <a:solidFill>
                  <a:schemeClr val="dk1"/>
                </a:solidFill>
                <a:highlight>
                  <a:srgbClr val="EAEBEC"/>
                </a:highlight>
              </a:rPr>
              <a:t>r</a:t>
            </a:r>
            <a:r>
              <a:rPr baseline="-25000" lang="en" sz="2400">
                <a:solidFill>
                  <a:schemeClr val="dk1"/>
                </a:solidFill>
                <a:highlight>
                  <a:srgbClr val="EAEBEC"/>
                </a:highlight>
              </a:rPr>
              <a:t>2</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for n = 0, 1, 2, ...,</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where r</a:t>
            </a:r>
            <a:r>
              <a:rPr baseline="30000" lang="en" sz="2400">
                <a:solidFill>
                  <a:schemeClr val="dk1"/>
                </a:solidFill>
                <a:highlight>
                  <a:srgbClr val="EAEBEC"/>
                </a:highlight>
              </a:rPr>
              <a:t>2</a:t>
            </a:r>
            <a:r>
              <a:rPr lang="en" sz="2400">
                <a:solidFill>
                  <a:schemeClr val="dk1"/>
                </a:solidFill>
                <a:highlight>
                  <a:srgbClr val="EAEBEC"/>
                </a:highlight>
              </a:rPr>
              <a:t> - c</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 </a:t>
            </a:r>
            <a:r>
              <a:rPr lang="en" sz="2400">
                <a:solidFill>
                  <a:schemeClr val="dk1"/>
                </a:solidFill>
                <a:highlight>
                  <a:srgbClr val="EAEBEC"/>
                </a:highlight>
              </a:rPr>
              <a:t>- c</a:t>
            </a:r>
            <a:r>
              <a:rPr baseline="-25000" lang="en" sz="2400">
                <a:solidFill>
                  <a:schemeClr val="dk1"/>
                </a:solidFill>
                <a:highlight>
                  <a:srgbClr val="EAEBEC"/>
                </a:highlight>
              </a:rPr>
              <a:t>2 </a:t>
            </a:r>
            <a:r>
              <a:rPr lang="en" sz="2400">
                <a:solidFill>
                  <a:schemeClr val="dk1"/>
                </a:solidFill>
                <a:highlight>
                  <a:srgbClr val="EAEBEC"/>
                </a:highlight>
              </a:rPr>
              <a:t>= 0 has two distinct roots r</a:t>
            </a:r>
            <a:r>
              <a:rPr baseline="-25000" lang="en" sz="2400">
                <a:solidFill>
                  <a:schemeClr val="dk1"/>
                </a:solidFill>
                <a:highlight>
                  <a:srgbClr val="EAEBEC"/>
                </a:highlight>
              </a:rPr>
              <a:t>1 </a:t>
            </a:r>
            <a:r>
              <a:rPr lang="en" sz="2400">
                <a:solidFill>
                  <a:schemeClr val="dk1"/>
                </a:solidFill>
                <a:highlight>
                  <a:srgbClr val="EAEBEC"/>
                </a:highlight>
              </a:rPr>
              <a:t>and r</a:t>
            </a:r>
            <a:r>
              <a:rPr baseline="-25000" lang="en" sz="2400">
                <a:solidFill>
                  <a:schemeClr val="dk1"/>
                </a:solidFill>
                <a:highlight>
                  <a:srgbClr val="EAEBEC"/>
                </a:highlight>
              </a:rPr>
              <a:t>2</a:t>
            </a:r>
            <a:r>
              <a:rPr lang="en" sz="2400">
                <a:solidFill>
                  <a:schemeClr val="dk1"/>
                </a:solidFill>
                <a:highlight>
                  <a:srgbClr val="EAEBEC"/>
                </a:highlight>
              </a:rPr>
              <a:t>,</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with constants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 and  </a:t>
            </a:r>
            <a:r>
              <a:rPr i="1" lang="en" sz="2400">
                <a:solidFill>
                  <a:schemeClr val="dk1"/>
                </a:solidFill>
                <a:highlight>
                  <a:srgbClr val="EAEBEC"/>
                </a:highlight>
              </a:rPr>
              <a:t>α</a:t>
            </a:r>
            <a:r>
              <a:rPr baseline="-25000" lang="en" sz="2400">
                <a:solidFill>
                  <a:schemeClr val="dk1"/>
                </a:solidFill>
                <a:highlight>
                  <a:srgbClr val="EAEBEC"/>
                </a:highlight>
              </a:rPr>
              <a:t>2</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t/>
            </a:r>
            <a:endParaRPr sz="2400">
              <a:solidFill>
                <a:schemeClr val="dk1"/>
              </a:solidFill>
            </a:endParaRPr>
          </a:p>
          <a:p>
            <a:pPr indent="0" lvl="0" marL="0" rtl="0" algn="l">
              <a:lnSpc>
                <a:spcPct val="150000"/>
              </a:lnSpc>
              <a:spcBef>
                <a:spcPts val="0"/>
              </a:spcBef>
              <a:spcAft>
                <a:spcPts val="0"/>
              </a:spcAft>
              <a:buNone/>
            </a:pPr>
            <a:r>
              <a:rPr lang="en" sz="2400">
                <a:solidFill>
                  <a:schemeClr val="dk1"/>
                </a:solidFill>
              </a:rPr>
              <a:t>Recurrence: </a:t>
            </a:r>
            <a:r>
              <a:rPr lang="en" sz="2400">
                <a:solidFill>
                  <a:schemeClr val="dk1"/>
                </a:solidFill>
                <a:highlight>
                  <a:srgbClr val="EAEBEC"/>
                </a:highlight>
              </a:rPr>
              <a:t>a</a:t>
            </a:r>
            <a:r>
              <a:rPr baseline="-25000" lang="en" sz="2400">
                <a:solidFill>
                  <a:schemeClr val="dk1"/>
                </a:solidFill>
                <a:highlight>
                  <a:srgbClr val="EAEBEC"/>
                </a:highlight>
              </a:rPr>
              <a:t>n </a:t>
            </a:r>
            <a:r>
              <a:rPr lang="en" sz="2400">
                <a:solidFill>
                  <a:schemeClr val="dk1"/>
                </a:solidFill>
                <a:highlight>
                  <a:srgbClr val="EAEBEC"/>
                </a:highlight>
              </a:rPr>
              <a:t>= c</a:t>
            </a:r>
            <a:r>
              <a:rPr baseline="-25000" lang="en" sz="2400">
                <a:solidFill>
                  <a:schemeClr val="dk1"/>
                </a:solidFill>
                <a:highlight>
                  <a:srgbClr val="EAEBEC"/>
                </a:highlight>
              </a:rPr>
              <a:t>1</a:t>
            </a:r>
            <a:r>
              <a:rPr lang="en" sz="2400">
                <a:solidFill>
                  <a:schemeClr val="dk1"/>
                </a:solidFill>
                <a:highlight>
                  <a:srgbClr val="EAEBEC"/>
                </a:highlight>
              </a:rPr>
              <a:t>a</a:t>
            </a:r>
            <a:r>
              <a:rPr baseline="-25000" lang="en" sz="2400">
                <a:solidFill>
                  <a:schemeClr val="dk1"/>
                </a:solidFill>
                <a:highlight>
                  <a:srgbClr val="EAEBEC"/>
                </a:highlight>
              </a:rPr>
              <a:t>n-1  </a:t>
            </a:r>
            <a:r>
              <a:rPr lang="en" sz="2400">
                <a:solidFill>
                  <a:schemeClr val="dk1"/>
                </a:solidFill>
                <a:highlight>
                  <a:srgbClr val="EAEBEC"/>
                </a:highlight>
              </a:rPr>
              <a:t>+  c</a:t>
            </a:r>
            <a:r>
              <a:rPr baseline="-25000" lang="en" sz="2400">
                <a:solidFill>
                  <a:schemeClr val="dk1"/>
                </a:solidFill>
                <a:highlight>
                  <a:srgbClr val="EAEBEC"/>
                </a:highlight>
              </a:rPr>
              <a:t>2</a:t>
            </a:r>
            <a:r>
              <a:rPr lang="en" sz="2400">
                <a:solidFill>
                  <a:schemeClr val="dk1"/>
                </a:solidFill>
                <a:highlight>
                  <a:srgbClr val="EAEBEC"/>
                </a:highlight>
              </a:rPr>
              <a:t>a</a:t>
            </a:r>
            <a:r>
              <a:rPr baseline="-25000" lang="en" sz="2400">
                <a:solidFill>
                  <a:schemeClr val="dk1"/>
                </a:solidFill>
                <a:highlight>
                  <a:srgbClr val="EAEBEC"/>
                </a:highlight>
              </a:rPr>
              <a:t>n-2</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rPr>
              <a:t>Characteristic equation: </a:t>
            </a:r>
            <a:r>
              <a:rPr lang="en" sz="2400">
                <a:solidFill>
                  <a:schemeClr val="dk1"/>
                </a:solidFill>
                <a:highlight>
                  <a:srgbClr val="EAEBEC"/>
                </a:highlight>
              </a:rPr>
              <a:t>r</a:t>
            </a:r>
            <a:r>
              <a:rPr baseline="30000" lang="en" sz="2400">
                <a:solidFill>
                  <a:schemeClr val="dk1"/>
                </a:solidFill>
                <a:highlight>
                  <a:srgbClr val="EAEBEC"/>
                </a:highlight>
              </a:rPr>
              <a:t>2</a:t>
            </a:r>
            <a:r>
              <a:rPr lang="en" sz="2400">
                <a:solidFill>
                  <a:schemeClr val="dk1"/>
                </a:solidFill>
                <a:highlight>
                  <a:srgbClr val="EAEBEC"/>
                </a:highlight>
              </a:rPr>
              <a:t> - c</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 </a:t>
            </a:r>
            <a:r>
              <a:rPr lang="en" sz="2400">
                <a:solidFill>
                  <a:schemeClr val="dk1"/>
                </a:solidFill>
                <a:highlight>
                  <a:srgbClr val="EAEBEC"/>
                </a:highlight>
              </a:rPr>
              <a:t>- c</a:t>
            </a:r>
            <a:r>
              <a:rPr baseline="-25000" lang="en" sz="2400">
                <a:solidFill>
                  <a:schemeClr val="dk1"/>
                </a:solidFill>
                <a:highlight>
                  <a:srgbClr val="EAEBEC"/>
                </a:highlight>
              </a:rPr>
              <a:t>2 </a:t>
            </a:r>
            <a:r>
              <a:rPr lang="en" sz="2400">
                <a:solidFill>
                  <a:schemeClr val="dk1"/>
                </a:solidFill>
                <a:highlight>
                  <a:srgbClr val="EAEBEC"/>
                </a:highlight>
              </a:rPr>
              <a:t>= 0</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rPr>
              <a:t>Characteristic roots: </a:t>
            </a:r>
            <a:r>
              <a:rPr lang="en" sz="2400">
                <a:solidFill>
                  <a:schemeClr val="dk1"/>
                </a:solidFill>
                <a:highlight>
                  <a:srgbClr val="EAEBEC"/>
                </a:highlight>
              </a:rPr>
              <a:t>r</a:t>
            </a:r>
            <a:r>
              <a:rPr baseline="-25000" lang="en" sz="2400">
                <a:solidFill>
                  <a:schemeClr val="dk1"/>
                </a:solidFill>
                <a:highlight>
                  <a:srgbClr val="EAEBEC"/>
                </a:highlight>
              </a:rPr>
              <a:t>1</a:t>
            </a:r>
            <a:r>
              <a:rPr lang="en" sz="2400">
                <a:solidFill>
                  <a:schemeClr val="dk1"/>
                </a:solidFill>
                <a:highlight>
                  <a:srgbClr val="EAEBEC"/>
                </a:highlight>
              </a:rPr>
              <a:t> and  r</a:t>
            </a:r>
            <a:r>
              <a:rPr baseline="-25000" lang="en" sz="2400">
                <a:solidFill>
                  <a:schemeClr val="dk1"/>
                </a:solidFill>
                <a:highlight>
                  <a:srgbClr val="EAEBEC"/>
                </a:highlight>
              </a:rPr>
              <a:t>2</a:t>
            </a:r>
            <a:r>
              <a:rPr lang="en" sz="2400">
                <a:solidFill>
                  <a:schemeClr val="dk1"/>
                </a:solidFill>
              </a:rPr>
              <a:t> (distinct roots)</a:t>
            </a:r>
            <a:endParaRPr sz="2400">
              <a:solidFill>
                <a:schemeClr val="dk1"/>
              </a:solidFill>
            </a:endParaRPr>
          </a:p>
          <a:p>
            <a:pPr indent="0" lvl="0" marL="0" rtl="0" algn="l">
              <a:lnSpc>
                <a:spcPct val="150000"/>
              </a:lnSpc>
              <a:spcBef>
                <a:spcPts val="0"/>
              </a:spcBef>
              <a:spcAft>
                <a:spcPts val="0"/>
              </a:spcAft>
              <a:buNone/>
            </a:pPr>
            <a:r>
              <a:rPr lang="en" sz="2400">
                <a:solidFill>
                  <a:schemeClr val="dk1"/>
                </a:solidFill>
              </a:rPr>
              <a:t>Solution for the recurrence: </a:t>
            </a:r>
            <a:r>
              <a:rPr lang="en" sz="2400">
                <a:solidFill>
                  <a:schemeClr val="dk1"/>
                </a:solidFill>
                <a:highlight>
                  <a:srgbClr val="EAEBEC"/>
                </a:highlight>
              </a:rPr>
              <a:t>a</a:t>
            </a:r>
            <a:r>
              <a:rPr baseline="-25000" lang="en" sz="2400">
                <a:solidFill>
                  <a:schemeClr val="dk1"/>
                </a:solidFill>
                <a:highlight>
                  <a:srgbClr val="EAEBEC"/>
                </a:highlight>
              </a:rPr>
              <a:t>n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1</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a:t>
            </a:r>
            <a:r>
              <a:rPr lang="en" sz="2400">
                <a:solidFill>
                  <a:schemeClr val="dk1"/>
                </a:solidFill>
                <a:highlight>
                  <a:srgbClr val="EAEBEC"/>
                </a:highlight>
              </a:rPr>
              <a:t>r</a:t>
            </a:r>
            <a:r>
              <a:rPr baseline="-25000" lang="en" sz="2400">
                <a:solidFill>
                  <a:schemeClr val="dk1"/>
                </a:solidFill>
                <a:highlight>
                  <a:srgbClr val="EAEBEC"/>
                </a:highlight>
              </a:rPr>
              <a:t>2</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for n = 0,1,2,...,</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rPr>
              <a:t>Constants: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 and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 are constants, which can be </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found using initial conditions a</a:t>
            </a:r>
            <a:r>
              <a:rPr baseline="-25000" lang="en" sz="2400">
                <a:solidFill>
                  <a:schemeClr val="dk1"/>
                </a:solidFill>
                <a:highlight>
                  <a:srgbClr val="EAEBEC"/>
                </a:highlight>
              </a:rPr>
              <a:t>0</a:t>
            </a:r>
            <a:r>
              <a:rPr lang="en" sz="2400">
                <a:solidFill>
                  <a:schemeClr val="dk1"/>
                </a:solidFill>
                <a:highlight>
                  <a:srgbClr val="EAEBEC"/>
                </a:highlight>
              </a:rPr>
              <a:t> and a</a:t>
            </a:r>
            <a:r>
              <a:rPr baseline="-25000" lang="en" sz="2400">
                <a:solidFill>
                  <a:schemeClr val="dk1"/>
                </a:solidFill>
                <a:highlight>
                  <a:srgbClr val="EAEBEC"/>
                </a:highlight>
              </a:rPr>
              <a:t>1</a:t>
            </a:r>
            <a:r>
              <a:rPr lang="en" sz="2400">
                <a:solidFill>
                  <a:schemeClr val="dk1"/>
                </a:solidFill>
                <a:highlight>
                  <a:srgbClr val="EAEBEC"/>
                </a:highlight>
              </a:rPr>
              <a:t>.</a:t>
            </a:r>
            <a:endParaRPr sz="24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6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Q: What is the solution (closed form) of</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a:t>
            </a:r>
            <a:r>
              <a:rPr lang="en" sz="2400">
                <a:solidFill>
                  <a:schemeClr val="dk1"/>
                </a:solidFill>
              </a:rPr>
              <a:t> = a</a:t>
            </a:r>
            <a:r>
              <a:rPr baseline="-25000" lang="en" sz="2400">
                <a:solidFill>
                  <a:schemeClr val="dk1"/>
                </a:solidFill>
              </a:rPr>
              <a:t>n-1</a:t>
            </a:r>
            <a:r>
              <a:rPr lang="en" sz="2400">
                <a:solidFill>
                  <a:schemeClr val="dk1"/>
                </a:solidFill>
              </a:rPr>
              <a:t>+ 2a</a:t>
            </a:r>
            <a:r>
              <a:rPr baseline="-25000" lang="en" sz="2400">
                <a:solidFill>
                  <a:schemeClr val="dk1"/>
                </a:solidFill>
              </a:rPr>
              <a:t>n-2</a:t>
            </a:r>
            <a:r>
              <a:rPr lang="en" sz="2400">
                <a:solidFill>
                  <a:schemeClr val="dk1"/>
                </a:solidFill>
              </a:rPr>
              <a:t> where a</a:t>
            </a:r>
            <a:r>
              <a:rPr baseline="-25000" lang="en" sz="2400">
                <a:solidFill>
                  <a:schemeClr val="dk1"/>
                </a:solidFill>
              </a:rPr>
              <a:t>0</a:t>
            </a:r>
            <a:r>
              <a:rPr lang="en" sz="2400">
                <a:solidFill>
                  <a:schemeClr val="dk1"/>
                </a:solidFill>
              </a:rPr>
              <a:t> = 2, a</a:t>
            </a:r>
            <a:r>
              <a:rPr baseline="-25000" lang="en" sz="2400">
                <a:solidFill>
                  <a:schemeClr val="dk1"/>
                </a:solidFill>
              </a:rPr>
              <a:t>1</a:t>
            </a:r>
            <a:r>
              <a:rPr lang="en" sz="2400">
                <a:solidFill>
                  <a:schemeClr val="dk1"/>
                </a:solidFill>
              </a:rPr>
              <a:t> = 7</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Soln: c</a:t>
            </a:r>
            <a:r>
              <a:rPr baseline="-25000" lang="en" sz="2400">
                <a:solidFill>
                  <a:schemeClr val="dk1"/>
                </a:solidFill>
              </a:rPr>
              <a:t>1</a:t>
            </a:r>
            <a:r>
              <a:rPr lang="en" sz="2400">
                <a:solidFill>
                  <a:schemeClr val="dk1"/>
                </a:solidFill>
              </a:rPr>
              <a:t>= 1, c</a:t>
            </a:r>
            <a:r>
              <a:rPr baseline="-25000" lang="en" sz="2400">
                <a:solidFill>
                  <a:schemeClr val="dk1"/>
                </a:solidFill>
              </a:rPr>
              <a:t>2 </a:t>
            </a:r>
            <a:r>
              <a:rPr lang="en" sz="2400">
                <a:solidFill>
                  <a:schemeClr val="dk1"/>
                </a:solidFill>
              </a:rPr>
              <a:t>= 2</a:t>
            </a:r>
            <a:endParaRPr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r</a:t>
            </a:r>
            <a:r>
              <a:rPr b="1" baseline="30000" lang="en" sz="2400">
                <a:solidFill>
                  <a:schemeClr val="dk1"/>
                </a:solidFill>
              </a:rPr>
              <a:t>2</a:t>
            </a:r>
            <a:r>
              <a:rPr b="1" lang="en" sz="2400">
                <a:solidFill>
                  <a:schemeClr val="dk1"/>
                </a:solidFill>
              </a:rPr>
              <a:t> - c</a:t>
            </a:r>
            <a:r>
              <a:rPr b="1" baseline="-25000" lang="en" sz="2400">
                <a:solidFill>
                  <a:schemeClr val="dk1"/>
                </a:solidFill>
              </a:rPr>
              <a:t>1</a:t>
            </a:r>
            <a:r>
              <a:rPr b="1" lang="en" sz="2400">
                <a:solidFill>
                  <a:schemeClr val="dk1"/>
                </a:solidFill>
              </a:rPr>
              <a:t>r</a:t>
            </a:r>
            <a:r>
              <a:rPr b="1" baseline="-25000" lang="en" sz="2400">
                <a:solidFill>
                  <a:schemeClr val="dk1"/>
                </a:solidFill>
              </a:rPr>
              <a:t> </a:t>
            </a:r>
            <a:r>
              <a:rPr b="1" lang="en" sz="2400">
                <a:solidFill>
                  <a:schemeClr val="dk1"/>
                </a:solidFill>
              </a:rPr>
              <a:t>- c</a:t>
            </a:r>
            <a:r>
              <a:rPr b="1" baseline="-25000" lang="en" sz="2400">
                <a:solidFill>
                  <a:schemeClr val="dk1"/>
                </a:solidFill>
              </a:rPr>
              <a:t>2 </a:t>
            </a:r>
            <a:r>
              <a:rPr b="1" lang="en" sz="2400">
                <a:solidFill>
                  <a:schemeClr val="dk1"/>
                </a:solidFill>
              </a:rPr>
              <a:t>= 0</a:t>
            </a:r>
            <a:r>
              <a:rPr lang="en" sz="2400">
                <a:solidFill>
                  <a:schemeClr val="dk1"/>
                </a:solidFill>
              </a:rPr>
              <a:t> is the characteristic equation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a:t>
            </a:r>
            <a:r>
              <a:rPr baseline="30000" lang="en" sz="2400">
                <a:solidFill>
                  <a:schemeClr val="dk1"/>
                </a:solidFill>
              </a:rPr>
              <a:t>2</a:t>
            </a:r>
            <a:r>
              <a:rPr lang="en" sz="2400">
                <a:solidFill>
                  <a:schemeClr val="dk1"/>
                </a:solidFill>
              </a:rPr>
              <a:t> - r</a:t>
            </a:r>
            <a:r>
              <a:rPr baseline="-25000" lang="en" sz="2400">
                <a:solidFill>
                  <a:schemeClr val="dk1"/>
                </a:solidFill>
              </a:rPr>
              <a:t> </a:t>
            </a:r>
            <a:r>
              <a:rPr lang="en" sz="2400">
                <a:solidFill>
                  <a:schemeClr val="dk1"/>
                </a:solidFill>
              </a:rPr>
              <a:t>- 2</a:t>
            </a:r>
            <a:r>
              <a:rPr baseline="-25000" lang="en" sz="2400">
                <a:solidFill>
                  <a:schemeClr val="dk1"/>
                </a:solidFill>
              </a:rPr>
              <a:t> </a:t>
            </a:r>
            <a:r>
              <a:rPr lang="en" sz="2400">
                <a:solidFill>
                  <a:schemeClr val="dk1"/>
                </a:solidFill>
              </a:rPr>
              <a:t>= (r+1)(r-2) = 0</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r</a:t>
            </a:r>
            <a:r>
              <a:rPr b="1" baseline="-25000" lang="en" sz="2400">
                <a:solidFill>
                  <a:schemeClr val="dk1"/>
                </a:solidFill>
              </a:rPr>
              <a:t>1 </a:t>
            </a:r>
            <a:r>
              <a:rPr b="1" lang="en" sz="2400">
                <a:solidFill>
                  <a:schemeClr val="dk1"/>
                </a:solidFill>
              </a:rPr>
              <a:t>= 2, r</a:t>
            </a:r>
            <a:r>
              <a:rPr b="1" baseline="-25000" lang="en" sz="2400">
                <a:solidFill>
                  <a:schemeClr val="dk1"/>
                </a:solidFill>
              </a:rPr>
              <a:t>2</a:t>
            </a:r>
            <a:r>
              <a:rPr b="1" lang="en" sz="2400">
                <a:solidFill>
                  <a:schemeClr val="dk1"/>
                </a:solidFill>
              </a:rPr>
              <a:t> = -1</a:t>
            </a:r>
            <a:r>
              <a:rPr lang="en" sz="2400">
                <a:solidFill>
                  <a:schemeClr val="dk1"/>
                </a:solidFill>
              </a:rPr>
              <a:t> are the characteristic roots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Using initial conditions and roots, solve</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r</a:t>
            </a:r>
            <a:r>
              <a:rPr baseline="-25000" lang="en" sz="2400">
                <a:solidFill>
                  <a:schemeClr val="dk1"/>
                </a:solidFill>
              </a:rPr>
              <a:t>1</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r</a:t>
            </a:r>
            <a:r>
              <a:rPr baseline="-25000" lang="en" sz="2400">
                <a:solidFill>
                  <a:schemeClr val="dk1"/>
                </a:solidFill>
              </a:rPr>
              <a:t>2</a:t>
            </a:r>
            <a:r>
              <a:rPr baseline="30000" lang="en" sz="2400">
                <a:solidFill>
                  <a:schemeClr val="dk1"/>
                </a:solidFill>
              </a:rPr>
              <a:t>n</a:t>
            </a:r>
            <a:r>
              <a:rPr lang="en" sz="2400">
                <a:solidFill>
                  <a:schemeClr val="dk1"/>
                </a:solidFill>
              </a:rPr>
              <a:t> for </a:t>
            </a:r>
            <a:r>
              <a:rPr i="1" lang="en" sz="2400">
                <a:solidFill>
                  <a:schemeClr val="dk1"/>
                </a:solidFill>
              </a:rPr>
              <a:t>α</a:t>
            </a:r>
            <a:r>
              <a:rPr baseline="-25000" lang="en" sz="2400">
                <a:solidFill>
                  <a:schemeClr val="dk1"/>
                </a:solidFill>
              </a:rPr>
              <a:t>1</a:t>
            </a:r>
            <a:r>
              <a:rPr lang="en" sz="2400">
                <a:solidFill>
                  <a:schemeClr val="dk1"/>
                </a:solidFill>
              </a:rPr>
              <a:t> and </a:t>
            </a:r>
            <a:r>
              <a:rPr i="1" lang="en" sz="2400">
                <a:solidFill>
                  <a:schemeClr val="dk1"/>
                </a:solidFill>
              </a:rPr>
              <a:t>α</a:t>
            </a:r>
            <a:r>
              <a:rPr baseline="-25000" lang="en" sz="2400">
                <a:solidFill>
                  <a:schemeClr val="dk1"/>
                </a:solidFill>
              </a:rPr>
              <a:t>2</a:t>
            </a:r>
            <a:endParaRPr baseline="-25000"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2</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(-1)</a:t>
            </a:r>
            <a:r>
              <a:rPr baseline="30000" lang="en" sz="2400">
                <a:solidFill>
                  <a:schemeClr val="dk1"/>
                </a:solidFill>
              </a:rPr>
              <a:t>n</a:t>
            </a:r>
            <a:endParaRPr baseline="30000" sz="2400">
              <a:solidFill>
                <a:schemeClr val="dk1"/>
              </a:solidFill>
            </a:endParaRPr>
          </a:p>
          <a:p>
            <a:pPr indent="0" lvl="0" marL="0" rtl="0" algn="l">
              <a:spcBef>
                <a:spcPts val="0"/>
              </a:spcBef>
              <a:spcAft>
                <a:spcPts val="0"/>
              </a:spcAft>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a:t>
            </a:r>
            <a:r>
              <a:rPr baseline="-25000" lang="en" sz="2400"/>
              <a:t>n </a:t>
            </a:r>
            <a:r>
              <a:rPr lang="en" sz="2400"/>
              <a:t>= </a:t>
            </a:r>
            <a:r>
              <a:rPr i="1" lang="en" sz="2400"/>
              <a:t>α</a:t>
            </a:r>
            <a:r>
              <a:rPr baseline="-25000" lang="en" sz="2400"/>
              <a:t>1</a:t>
            </a:r>
            <a:r>
              <a:rPr lang="en" sz="2400"/>
              <a:t>2</a:t>
            </a:r>
            <a:r>
              <a:rPr baseline="30000" lang="en" sz="2400"/>
              <a:t>n</a:t>
            </a:r>
            <a:r>
              <a:rPr baseline="-25000" lang="en" sz="2400"/>
              <a:t>  </a:t>
            </a:r>
            <a:r>
              <a:rPr lang="en" sz="2400"/>
              <a:t>+  </a:t>
            </a:r>
            <a:r>
              <a:rPr i="1" lang="en" sz="2400"/>
              <a:t>α</a:t>
            </a:r>
            <a:r>
              <a:rPr baseline="-25000" lang="en" sz="2400"/>
              <a:t>2</a:t>
            </a:r>
            <a:r>
              <a:rPr lang="en" sz="2400"/>
              <a:t>(-1)</a:t>
            </a:r>
            <a:r>
              <a:rPr baseline="30000" lang="en" sz="2400"/>
              <a:t>n</a:t>
            </a:r>
            <a:endParaRPr baseline="30000" sz="2400"/>
          </a:p>
          <a:p>
            <a:pPr indent="0" lvl="0" marL="0" rtl="0" algn="l">
              <a:spcBef>
                <a:spcPts val="0"/>
              </a:spcBef>
              <a:spcAft>
                <a:spcPts val="0"/>
              </a:spcAft>
              <a:buNone/>
            </a:pPr>
            <a:r>
              <a:rPr lang="en" sz="2400"/>
              <a:t>for constants </a:t>
            </a:r>
            <a:r>
              <a:rPr i="1" lang="en" sz="2400"/>
              <a:t>α</a:t>
            </a:r>
            <a:r>
              <a:rPr baseline="-25000" lang="en" sz="2400"/>
              <a:t>1</a:t>
            </a:r>
            <a:r>
              <a:rPr lang="en" sz="2400"/>
              <a:t> and  </a:t>
            </a:r>
            <a:r>
              <a:rPr i="1" lang="en" sz="2400"/>
              <a:t>α</a:t>
            </a:r>
            <a:r>
              <a:rPr baseline="-25000" lang="en" sz="2400"/>
              <a:t>2</a:t>
            </a:r>
            <a:endParaRPr baseline="-25000"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a:t>
            </a:r>
            <a:r>
              <a:rPr baseline="-25000" lang="en" sz="2400"/>
              <a:t>0</a:t>
            </a:r>
            <a:r>
              <a:rPr lang="en" sz="2400"/>
              <a:t> </a:t>
            </a:r>
            <a:r>
              <a:rPr lang="en" sz="2400"/>
              <a:t>= 2</a:t>
            </a:r>
            <a:endParaRPr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a:t>
            </a:r>
            <a:r>
              <a:rPr i="1" lang="en" sz="2400"/>
              <a:t>α</a:t>
            </a:r>
            <a:r>
              <a:rPr baseline="-25000" lang="en" sz="2400"/>
              <a:t>1</a:t>
            </a:r>
            <a:r>
              <a:rPr lang="en" sz="2400"/>
              <a:t>r</a:t>
            </a:r>
            <a:r>
              <a:rPr baseline="-25000" lang="en" sz="2400"/>
              <a:t>1</a:t>
            </a:r>
            <a:r>
              <a:rPr baseline="30000" lang="en" sz="2400"/>
              <a:t>0</a:t>
            </a:r>
            <a:r>
              <a:rPr baseline="-25000" lang="en" sz="2400"/>
              <a:t>  </a:t>
            </a:r>
            <a:r>
              <a:rPr lang="en" sz="2400"/>
              <a:t>+  </a:t>
            </a:r>
            <a:r>
              <a:rPr i="1" lang="en" sz="2400"/>
              <a:t>α</a:t>
            </a:r>
            <a:r>
              <a:rPr baseline="-25000" lang="en" sz="2400"/>
              <a:t>2</a:t>
            </a:r>
            <a:r>
              <a:rPr lang="en" sz="2400"/>
              <a:t>r</a:t>
            </a:r>
            <a:r>
              <a:rPr baseline="-25000" lang="en" sz="2400"/>
              <a:t>2</a:t>
            </a:r>
            <a:r>
              <a:rPr baseline="30000" lang="en" sz="2400"/>
              <a:t>0</a:t>
            </a:r>
            <a:endParaRPr baseline="30000"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a:t>
            </a:r>
            <a:r>
              <a:rPr i="1" lang="en" sz="2400"/>
              <a:t>α</a:t>
            </a:r>
            <a:r>
              <a:rPr baseline="-25000" lang="en" sz="2400"/>
              <a:t>1</a:t>
            </a:r>
            <a:r>
              <a:rPr lang="en" sz="2400"/>
              <a:t>2</a:t>
            </a:r>
            <a:r>
              <a:rPr baseline="30000" lang="en" sz="2400"/>
              <a:t>0</a:t>
            </a:r>
            <a:r>
              <a:rPr baseline="-25000" lang="en" sz="2400"/>
              <a:t>  </a:t>
            </a:r>
            <a:r>
              <a:rPr lang="en" sz="2400"/>
              <a:t>+  </a:t>
            </a:r>
            <a:r>
              <a:rPr i="1" lang="en" sz="2400"/>
              <a:t>α</a:t>
            </a:r>
            <a:r>
              <a:rPr baseline="-25000" lang="en" sz="2400"/>
              <a:t>2</a:t>
            </a:r>
            <a:r>
              <a:rPr lang="en" sz="2400"/>
              <a:t>(-1)</a:t>
            </a:r>
            <a:r>
              <a:rPr baseline="30000" lang="en" sz="2400"/>
              <a:t>0</a:t>
            </a:r>
            <a:endParaRPr baseline="30000"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a:t>
            </a:r>
            <a:r>
              <a:rPr i="1" lang="en" sz="2400"/>
              <a:t>α</a:t>
            </a:r>
            <a:r>
              <a:rPr baseline="-25000" lang="en" sz="2400"/>
              <a:t>1 </a:t>
            </a:r>
            <a:r>
              <a:rPr lang="en" sz="2400"/>
              <a:t>+ </a:t>
            </a:r>
            <a:r>
              <a:rPr i="1" lang="en" sz="2400"/>
              <a:t>α</a:t>
            </a:r>
            <a:r>
              <a:rPr baseline="-25000" lang="en" sz="2400"/>
              <a:t>2</a:t>
            </a:r>
            <a:endParaRPr baseline="-25000" sz="2400"/>
          </a:p>
          <a:p>
            <a:pPr indent="0" lvl="0" marL="0" rtl="0" algn="l">
              <a:spcBef>
                <a:spcPts val="0"/>
              </a:spcBef>
              <a:spcAft>
                <a:spcPts val="0"/>
              </a:spcAft>
              <a:buNone/>
            </a:pPr>
            <a:r>
              <a:rPr b="1" i="1" lang="en" sz="2400"/>
              <a:t>α</a:t>
            </a:r>
            <a:r>
              <a:rPr b="1" baseline="-25000" lang="en" sz="2400"/>
              <a:t>1 </a:t>
            </a:r>
            <a:r>
              <a:rPr b="1" lang="en" sz="2400"/>
              <a:t>+ </a:t>
            </a:r>
            <a:r>
              <a:rPr b="1" i="1" lang="en" sz="2400"/>
              <a:t>α</a:t>
            </a:r>
            <a:r>
              <a:rPr b="1" baseline="-25000" lang="en" sz="2400"/>
              <a:t>2</a:t>
            </a:r>
            <a:r>
              <a:rPr b="1" lang="en" sz="2400"/>
              <a:t> = 2</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a:t>
            </a:r>
            <a:r>
              <a:rPr baseline="-25000" lang="en" sz="2400"/>
              <a:t>1</a:t>
            </a:r>
            <a:r>
              <a:rPr lang="en" sz="2400"/>
              <a:t> = 7</a:t>
            </a:r>
            <a:endParaRPr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a:t>
            </a:r>
            <a:r>
              <a:rPr i="1" lang="en" sz="2400"/>
              <a:t>α</a:t>
            </a:r>
            <a:r>
              <a:rPr baseline="-25000" lang="en" sz="2400"/>
              <a:t>1</a:t>
            </a:r>
            <a:r>
              <a:rPr lang="en" sz="2400"/>
              <a:t>r</a:t>
            </a:r>
            <a:r>
              <a:rPr baseline="-25000" lang="en" sz="2400"/>
              <a:t>1</a:t>
            </a:r>
            <a:r>
              <a:rPr baseline="30000" lang="en" sz="2400"/>
              <a:t>1</a:t>
            </a:r>
            <a:r>
              <a:rPr baseline="-25000" lang="en" sz="2400"/>
              <a:t>  </a:t>
            </a:r>
            <a:r>
              <a:rPr lang="en" sz="2400"/>
              <a:t>+  </a:t>
            </a:r>
            <a:r>
              <a:rPr i="1" lang="en" sz="2400"/>
              <a:t>α</a:t>
            </a:r>
            <a:r>
              <a:rPr baseline="-25000" lang="en" sz="2400"/>
              <a:t>2</a:t>
            </a:r>
            <a:r>
              <a:rPr lang="en" sz="2400"/>
              <a:t>r</a:t>
            </a:r>
            <a:r>
              <a:rPr baseline="-25000" lang="en" sz="2400"/>
              <a:t>2</a:t>
            </a:r>
            <a:r>
              <a:rPr baseline="30000" lang="en" sz="2400"/>
              <a:t>1</a:t>
            </a:r>
            <a:endParaRPr baseline="30000"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a:t>
            </a:r>
            <a:r>
              <a:rPr i="1" lang="en" sz="2400"/>
              <a:t>α</a:t>
            </a:r>
            <a:r>
              <a:rPr baseline="-25000" lang="en" sz="2400"/>
              <a:t>1</a:t>
            </a:r>
            <a:r>
              <a:rPr lang="en" sz="2400"/>
              <a:t>2</a:t>
            </a:r>
            <a:r>
              <a:rPr baseline="30000" lang="en" sz="2400"/>
              <a:t>1</a:t>
            </a:r>
            <a:r>
              <a:rPr baseline="-25000" lang="en" sz="2400"/>
              <a:t>  </a:t>
            </a:r>
            <a:r>
              <a:rPr lang="en" sz="2400"/>
              <a:t>+  </a:t>
            </a:r>
            <a:r>
              <a:rPr i="1" lang="en" sz="2400"/>
              <a:t>α</a:t>
            </a:r>
            <a:r>
              <a:rPr baseline="-25000" lang="en" sz="2400"/>
              <a:t>2</a:t>
            </a:r>
            <a:r>
              <a:rPr lang="en" sz="2400"/>
              <a:t>(-1)</a:t>
            </a:r>
            <a:r>
              <a:rPr baseline="30000" lang="en" sz="2400"/>
              <a:t>1</a:t>
            </a:r>
            <a:endParaRPr baseline="30000" sz="2400"/>
          </a:p>
          <a:p>
            <a:pPr indent="0" lvl="0" marL="0" rtl="0" algn="l">
              <a:spcBef>
                <a:spcPts val="0"/>
              </a:spcBef>
              <a:spcAft>
                <a:spcPts val="0"/>
              </a:spcAft>
              <a:buNone/>
            </a:pPr>
            <a:r>
              <a:t/>
            </a:r>
            <a:endParaRPr sz="800"/>
          </a:p>
          <a:p>
            <a:pPr indent="0" lvl="0" marL="0" rtl="0" algn="l">
              <a:spcBef>
                <a:spcPts val="0"/>
              </a:spcBef>
              <a:spcAft>
                <a:spcPts val="0"/>
              </a:spcAft>
              <a:buNone/>
            </a:pPr>
            <a:r>
              <a:rPr lang="en" sz="2400"/>
              <a:t>= 2</a:t>
            </a:r>
            <a:r>
              <a:rPr i="1" lang="en" sz="2400"/>
              <a:t>α</a:t>
            </a:r>
            <a:r>
              <a:rPr baseline="-25000" lang="en" sz="2400"/>
              <a:t>1 </a:t>
            </a:r>
            <a:r>
              <a:rPr lang="en" sz="2400"/>
              <a:t>-  </a:t>
            </a:r>
            <a:r>
              <a:rPr i="1" lang="en" sz="2400"/>
              <a:t>α</a:t>
            </a:r>
            <a:r>
              <a:rPr baseline="-25000" lang="en" sz="2400"/>
              <a:t>2</a:t>
            </a:r>
            <a:endParaRPr baseline="-25000" sz="2400"/>
          </a:p>
          <a:p>
            <a:pPr indent="0" lvl="0" marL="0" rtl="0" algn="l">
              <a:spcBef>
                <a:spcPts val="0"/>
              </a:spcBef>
              <a:spcAft>
                <a:spcPts val="0"/>
              </a:spcAft>
              <a:buNone/>
            </a:pPr>
            <a:r>
              <a:rPr b="1" lang="en" sz="2400"/>
              <a:t>2</a:t>
            </a:r>
            <a:r>
              <a:rPr b="1" i="1" lang="en" sz="2400"/>
              <a:t>α</a:t>
            </a:r>
            <a:r>
              <a:rPr b="1" baseline="-25000" lang="en" sz="2400"/>
              <a:t>1 </a:t>
            </a:r>
            <a:r>
              <a:rPr b="1" lang="en" sz="2400"/>
              <a:t>-  </a:t>
            </a:r>
            <a:r>
              <a:rPr b="1" i="1" lang="en" sz="2400"/>
              <a:t>α</a:t>
            </a:r>
            <a:r>
              <a:rPr b="1" baseline="-25000" lang="en" sz="2400"/>
              <a:t>2</a:t>
            </a:r>
            <a:r>
              <a:rPr b="1" lang="en" sz="2400"/>
              <a:t> = 7</a:t>
            </a:r>
            <a:endParaRPr b="1" sz="2400"/>
          </a:p>
          <a:p>
            <a:pPr indent="0" lvl="0" marL="0" rtl="0" algn="l">
              <a:spcBef>
                <a:spcPts val="0"/>
              </a:spcBef>
              <a:spcAft>
                <a:spcPts val="0"/>
              </a:spcAft>
              <a:buNone/>
            </a:pPr>
            <a:r>
              <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6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1"/>
                </a:solidFill>
              </a:rPr>
              <a:t>Solving simultaneous equations</a:t>
            </a:r>
            <a:endParaRPr i="1" sz="2400">
              <a:solidFill>
                <a:schemeClr val="dk1"/>
              </a:solidFill>
            </a:endParaRPr>
          </a:p>
          <a:p>
            <a:pPr indent="0" lvl="0" marL="0" rtl="0" algn="l">
              <a:spcBef>
                <a:spcPts val="0"/>
              </a:spcBef>
              <a:spcAft>
                <a:spcPts val="0"/>
              </a:spcAft>
              <a:buClr>
                <a:schemeClr val="dk1"/>
              </a:buClr>
              <a:buSzPts val="1100"/>
              <a:buFont typeface="Arial"/>
              <a:buNone/>
            </a:pPr>
            <a:r>
              <a:rPr i="1" lang="en" sz="2400">
                <a:solidFill>
                  <a:schemeClr val="dk1"/>
                </a:solidFill>
              </a:rPr>
              <a:t>α</a:t>
            </a:r>
            <a:r>
              <a:rPr baseline="-25000" lang="en" sz="2400">
                <a:solidFill>
                  <a:schemeClr val="dk1"/>
                </a:solidFill>
              </a:rPr>
              <a:t>1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 = 2</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2</a:t>
            </a:r>
            <a:r>
              <a:rPr i="1" lang="en" sz="2400">
                <a:solidFill>
                  <a:schemeClr val="dk1"/>
                </a:solidFill>
              </a:rPr>
              <a:t>α</a:t>
            </a:r>
            <a:r>
              <a:rPr baseline="-25000" lang="en" sz="2400">
                <a:solidFill>
                  <a:schemeClr val="dk1"/>
                </a:solidFill>
              </a:rPr>
              <a:t>1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 = 7</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i="1" lang="en" sz="2400">
                <a:solidFill>
                  <a:schemeClr val="dk1"/>
                </a:solidFill>
              </a:rPr>
              <a:t>α</a:t>
            </a:r>
            <a:r>
              <a:rPr baseline="-25000" lang="en" sz="2400">
                <a:solidFill>
                  <a:schemeClr val="dk1"/>
                </a:solidFill>
              </a:rPr>
              <a:t>1 </a:t>
            </a:r>
            <a:r>
              <a:rPr lang="en" sz="2400">
                <a:solidFill>
                  <a:schemeClr val="dk1"/>
                </a:solidFill>
              </a:rPr>
              <a:t>=3, </a:t>
            </a:r>
            <a:r>
              <a:rPr i="1" lang="en" sz="2400">
                <a:solidFill>
                  <a:schemeClr val="dk1"/>
                </a:solidFill>
              </a:rPr>
              <a:t>α</a:t>
            </a:r>
            <a:r>
              <a:rPr baseline="-25000" lang="en" sz="2400">
                <a:solidFill>
                  <a:schemeClr val="dk1"/>
                </a:solidFill>
              </a:rPr>
              <a:t>2 </a:t>
            </a:r>
            <a:r>
              <a:rPr lang="en" sz="2400">
                <a:solidFill>
                  <a:schemeClr val="dk1"/>
                </a:solidFill>
              </a:rPr>
              <a:t>= -1</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2</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(-1)</a:t>
            </a:r>
            <a:r>
              <a:rPr baseline="30000" lang="en" sz="2400">
                <a:solidFill>
                  <a:schemeClr val="dk1"/>
                </a:solidFill>
              </a:rPr>
              <a:t>n</a:t>
            </a:r>
            <a:endParaRPr baseline="30000"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a</a:t>
            </a:r>
            <a:r>
              <a:rPr b="1" baseline="-25000" lang="en" sz="2400">
                <a:solidFill>
                  <a:schemeClr val="dk1"/>
                </a:solidFill>
              </a:rPr>
              <a:t>n </a:t>
            </a:r>
            <a:r>
              <a:rPr b="1" lang="en" sz="2400">
                <a:solidFill>
                  <a:schemeClr val="dk1"/>
                </a:solidFill>
              </a:rPr>
              <a:t>= 3*2</a:t>
            </a:r>
            <a:r>
              <a:rPr b="1" baseline="30000" lang="en" sz="2400">
                <a:solidFill>
                  <a:schemeClr val="dk1"/>
                </a:solidFill>
              </a:rPr>
              <a:t>n</a:t>
            </a:r>
            <a:r>
              <a:rPr b="1" baseline="-25000" lang="en" sz="2400">
                <a:solidFill>
                  <a:schemeClr val="dk1"/>
                </a:solidFill>
              </a:rPr>
              <a:t>  </a:t>
            </a:r>
            <a:r>
              <a:rPr b="1" lang="en" sz="2400">
                <a:solidFill>
                  <a:schemeClr val="dk1"/>
                </a:solidFill>
              </a:rPr>
              <a:t>+  (-1)</a:t>
            </a:r>
            <a:r>
              <a:rPr b="1" baseline="30000" lang="en" sz="2400">
                <a:solidFill>
                  <a:schemeClr val="dk1"/>
                </a:solidFill>
              </a:rPr>
              <a:t>n+1</a:t>
            </a:r>
            <a:endParaRPr b="1" baseline="30000"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is the solution (closed form) for</a:t>
            </a:r>
            <a:endParaRPr sz="2400">
              <a:solidFill>
                <a:schemeClr val="dk1"/>
              </a:solidFill>
            </a:endParaRPr>
          </a:p>
          <a:p>
            <a:pPr indent="0" lvl="0" marL="0" rtl="0" algn="l">
              <a:spcBef>
                <a:spcPts val="0"/>
              </a:spcBef>
              <a:spcAft>
                <a:spcPts val="0"/>
              </a:spcAft>
              <a:buNone/>
            </a:pPr>
            <a:r>
              <a:rPr lang="en" sz="2400">
                <a:solidFill>
                  <a:schemeClr val="dk1"/>
                </a:solidFill>
              </a:rPr>
              <a:t>a</a:t>
            </a:r>
            <a:r>
              <a:rPr baseline="-25000" lang="en" sz="2400">
                <a:solidFill>
                  <a:schemeClr val="dk1"/>
                </a:solidFill>
              </a:rPr>
              <a:t>n</a:t>
            </a:r>
            <a:r>
              <a:rPr lang="en" sz="2400">
                <a:solidFill>
                  <a:schemeClr val="dk1"/>
                </a:solidFill>
              </a:rPr>
              <a:t> = a</a:t>
            </a:r>
            <a:r>
              <a:rPr baseline="-25000" lang="en" sz="2400">
                <a:solidFill>
                  <a:schemeClr val="dk1"/>
                </a:solidFill>
              </a:rPr>
              <a:t>n-1</a:t>
            </a:r>
            <a:r>
              <a:rPr lang="en" sz="2400">
                <a:solidFill>
                  <a:schemeClr val="dk1"/>
                </a:solidFill>
              </a:rPr>
              <a:t>+ 2a</a:t>
            </a:r>
            <a:r>
              <a:rPr baseline="-25000" lang="en" sz="2400">
                <a:solidFill>
                  <a:schemeClr val="dk1"/>
                </a:solidFill>
              </a:rPr>
              <a:t>n-2</a:t>
            </a:r>
            <a:r>
              <a:rPr lang="en" sz="2400">
                <a:solidFill>
                  <a:schemeClr val="dk1"/>
                </a:solidFill>
              </a:rPr>
              <a:t> where a</a:t>
            </a:r>
            <a:r>
              <a:rPr baseline="-25000" lang="en" sz="2400">
                <a:solidFill>
                  <a:schemeClr val="dk1"/>
                </a:solidFill>
              </a:rPr>
              <a:t>0</a:t>
            </a:r>
            <a:r>
              <a:rPr lang="en" sz="2400">
                <a:solidFill>
                  <a:schemeClr val="dk1"/>
                </a:solidFill>
              </a:rPr>
              <a:t> = 2, a</a:t>
            </a:r>
            <a:r>
              <a:rPr baseline="-25000" lang="en" sz="2400">
                <a:solidFill>
                  <a:schemeClr val="dk1"/>
                </a:solidFill>
              </a:rPr>
              <a:t>1</a:t>
            </a:r>
            <a:r>
              <a:rPr lang="en" sz="2400">
                <a:solidFill>
                  <a:schemeClr val="dk1"/>
                </a:solidFill>
              </a:rPr>
              <a:t> = 7</a:t>
            </a:r>
            <a:endParaRPr sz="2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Verdana"/>
                <a:ea typeface="Verdana"/>
                <a:cs typeface="Verdana"/>
                <a:sym typeface="Verdana"/>
              </a:rPr>
              <a:t>Q: </a:t>
            </a:r>
            <a:r>
              <a:rPr lang="en" sz="2400">
                <a:solidFill>
                  <a:schemeClr val="dk1"/>
                </a:solidFill>
              </a:rPr>
              <a:t>Find the solution (closed form) of</a:t>
            </a:r>
            <a:r>
              <a:rPr lang="en" sz="2400">
                <a:latin typeface="Verdana"/>
                <a:ea typeface="Verdana"/>
                <a:cs typeface="Verdana"/>
                <a:sym typeface="Verdana"/>
              </a:rPr>
              <a:t> </a:t>
            </a: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 </a:t>
            </a:r>
            <a:r>
              <a:rPr lang="en" sz="2400">
                <a:solidFill>
                  <a:schemeClr val="dk1"/>
                </a:solidFill>
                <a:latin typeface="Verdana"/>
                <a:ea typeface="Verdana"/>
                <a:cs typeface="Verdana"/>
                <a:sym typeface="Verdana"/>
              </a:rPr>
              <a:t>= 7a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- 10a</a:t>
            </a:r>
            <a:r>
              <a:rPr baseline="-25000" lang="en" sz="2400">
                <a:solidFill>
                  <a:schemeClr val="dk1"/>
                </a:solidFill>
                <a:latin typeface="Verdana"/>
                <a:ea typeface="Verdana"/>
                <a:cs typeface="Verdana"/>
                <a:sym typeface="Verdana"/>
              </a:rPr>
              <a:t>n-2</a:t>
            </a:r>
            <a:endParaRPr baseline="-25000"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2, a</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Soln: … </a:t>
            </a:r>
            <a:endParaRPr sz="2400">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6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Q: </a:t>
            </a:r>
            <a:r>
              <a:rPr lang="en" sz="2400">
                <a:solidFill>
                  <a:schemeClr val="dk1"/>
                </a:solidFill>
              </a:rPr>
              <a:t>Find the solution (closed form) of</a:t>
            </a:r>
            <a:r>
              <a:rPr lang="en" sz="2400">
                <a:solidFill>
                  <a:schemeClr val="dk1"/>
                </a:solidFill>
                <a:latin typeface="Verdana"/>
                <a:ea typeface="Verdana"/>
                <a:cs typeface="Verdana"/>
                <a:sym typeface="Verdana"/>
              </a:rPr>
              <a:t> f</a:t>
            </a:r>
            <a:r>
              <a:rPr baseline="-25000" lang="en" sz="2400">
                <a:solidFill>
                  <a:schemeClr val="dk1"/>
                </a:solidFill>
                <a:latin typeface="Verdana"/>
                <a:ea typeface="Verdana"/>
                <a:cs typeface="Verdana"/>
                <a:sym typeface="Verdana"/>
              </a:rPr>
              <a:t>n </a:t>
            </a:r>
            <a:r>
              <a:rPr lang="en" sz="2400">
                <a:solidFill>
                  <a:schemeClr val="dk1"/>
                </a:solidFill>
                <a:latin typeface="Verdana"/>
                <a:ea typeface="Verdana"/>
                <a:cs typeface="Verdana"/>
                <a:sym typeface="Verdana"/>
              </a:rPr>
              <a:t>= f</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 f</a:t>
            </a:r>
            <a:r>
              <a:rPr baseline="-25000" lang="en" sz="2400">
                <a:solidFill>
                  <a:schemeClr val="dk1"/>
                </a:solidFill>
                <a:latin typeface="Verdana"/>
                <a:ea typeface="Verdana"/>
                <a:cs typeface="Verdana"/>
                <a:sym typeface="Verdana"/>
              </a:rPr>
              <a:t>n-2</a:t>
            </a:r>
            <a:endParaRPr baseline="-25000"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where f</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0, f</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Soln: …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Verdana"/>
                <a:ea typeface="Verdana"/>
                <a:cs typeface="Verdana"/>
                <a:sym typeface="Verdana"/>
              </a:rPr>
              <a:t>Q: </a:t>
            </a:r>
            <a:r>
              <a:rPr lang="en" sz="2400">
                <a:solidFill>
                  <a:schemeClr val="dk1"/>
                </a:solidFill>
                <a:latin typeface="Verdana"/>
                <a:ea typeface="Verdana"/>
                <a:cs typeface="Verdana"/>
                <a:sym typeface="Verdana"/>
              </a:rPr>
              <a:t>Find the solution (closed form) of 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3</a:t>
            </a:r>
            <a:endParaRPr baseline="-25000"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Soln: </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nvSpPr>
        <p:spPr>
          <a:xfrm>
            <a:off x="76625" y="0"/>
            <a:ext cx="8990700" cy="68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Why is mathematical induction a valid proof technique?</a:t>
            </a:r>
            <a:r>
              <a:rPr lang="en" sz="2400">
                <a:solidFill>
                  <a:schemeClr val="dk1"/>
                </a:solidFill>
                <a:latin typeface="Verdana"/>
                <a:ea typeface="Verdana"/>
                <a:cs typeface="Verdana"/>
                <a:sym typeface="Verdana"/>
              </a:rPr>
              <a:t> The well-ordering property as an axiom for the set of +ve integers states that every nonempty subset of the set of +ve integers has a least element. So, suppose we know that P(1) is true and P(k) → P(k+1) is true for all +ve integers k. To show that P(n) must be true for all +ve integers n, assume that there is at least one +ve integer for which P(n) is false. Then the set S of +ve integers for which P(n) is false is nonempty. Thus, by the well-ordering property, S has a least element, which will be denoted by m. We know that m cannot be 1, because P(1) is true. Because m is +ve and greater than 1, m−1 is a +ve integer. Furthermore, because m−1 is less than m, it is not in S, so P (m−1) must be true. Because the conditional statement P(m−1) → P(m) is also true, it must be the case that P(m) is true. This contradicts the choice of m. Hence, P(n) must be true for every positive integer n.</a:t>
            </a:r>
            <a:endParaRPr sz="2400">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Verdana"/>
                <a:ea typeface="Verdana"/>
                <a:cs typeface="Verdana"/>
                <a:sym typeface="Verdana"/>
              </a:rPr>
              <a:t>Q: </a:t>
            </a:r>
            <a:r>
              <a:rPr lang="en" sz="2400">
                <a:solidFill>
                  <a:schemeClr val="dk1"/>
                </a:solidFill>
                <a:latin typeface="Verdana"/>
                <a:ea typeface="Verdana"/>
                <a:cs typeface="Verdana"/>
                <a:sym typeface="Verdana"/>
              </a:rPr>
              <a:t>Find the solution (closed form) of 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3</a:t>
            </a:r>
            <a:endParaRPr baseline="-25000"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Soln: </a:t>
            </a:r>
            <a:r>
              <a:rPr lang="en" sz="2400">
                <a:solidFill>
                  <a:schemeClr val="dk1"/>
                </a:solidFill>
                <a:latin typeface="Verdana"/>
                <a:ea typeface="Verdana"/>
                <a:cs typeface="Verdana"/>
                <a:sym typeface="Verdana"/>
              </a:rPr>
              <a:t>This is a known form.</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The solution of 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Ca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would be </a:t>
            </a:r>
            <a:r>
              <a:rPr b="1" lang="en" sz="2400">
                <a:solidFill>
                  <a:schemeClr val="dk1"/>
                </a:solidFill>
                <a:latin typeface="Verdana"/>
                <a:ea typeface="Verdana"/>
                <a:cs typeface="Verdana"/>
                <a:sym typeface="Verdana"/>
              </a:rPr>
              <a:t>a</a:t>
            </a:r>
            <a:r>
              <a:rPr b="1" baseline="-25000" lang="en" sz="2400">
                <a:solidFill>
                  <a:schemeClr val="dk1"/>
                </a:solidFill>
                <a:latin typeface="Verdana"/>
                <a:ea typeface="Verdana"/>
                <a:cs typeface="Verdana"/>
                <a:sym typeface="Verdana"/>
              </a:rPr>
              <a:t>0</a:t>
            </a:r>
            <a:r>
              <a:rPr b="1" lang="en" sz="2400">
                <a:solidFill>
                  <a:schemeClr val="dk1"/>
                </a:solidFill>
                <a:latin typeface="Verdana"/>
                <a:ea typeface="Verdana"/>
                <a:cs typeface="Verdana"/>
                <a:sym typeface="Verdana"/>
              </a:rPr>
              <a:t> * C</a:t>
            </a:r>
            <a:r>
              <a:rPr b="1" baseline="30000" lang="en" sz="2400">
                <a:solidFill>
                  <a:schemeClr val="dk1"/>
                </a:solidFill>
                <a:latin typeface="Verdana"/>
                <a:ea typeface="Verdana"/>
                <a:cs typeface="Verdana"/>
                <a:sym typeface="Verdana"/>
              </a:rPr>
              <a:t>n</a:t>
            </a:r>
            <a:endParaRPr b="1" baseline="30000" sz="2400">
              <a:solidFill>
                <a:schemeClr val="dk1"/>
              </a:solidFill>
              <a:latin typeface="Verdana"/>
              <a:ea typeface="Verdana"/>
              <a:cs typeface="Verdana"/>
              <a:sym typeface="Verdana"/>
            </a:endParaRPr>
          </a:p>
          <a:p>
            <a:pPr indent="0" lvl="0" marL="0" rtl="0" algn="l">
              <a:spcBef>
                <a:spcPts val="0"/>
              </a:spcBef>
              <a:spcAft>
                <a:spcPts val="0"/>
              </a:spcAft>
              <a:buNone/>
            </a:pPr>
            <a:r>
              <a:t/>
            </a:r>
            <a:endParaRPr baseline="30000"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Therefore, solution of 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is </a:t>
            </a:r>
            <a:r>
              <a:rPr b="1" lang="en" sz="2400">
                <a:solidFill>
                  <a:schemeClr val="dk1"/>
                </a:solidFill>
                <a:latin typeface="Verdana"/>
                <a:ea typeface="Verdana"/>
                <a:cs typeface="Verdana"/>
                <a:sym typeface="Verdana"/>
              </a:rPr>
              <a:t>3 * 2</a:t>
            </a:r>
            <a:r>
              <a:rPr b="1" baseline="30000" lang="en" sz="2400">
                <a:solidFill>
                  <a:schemeClr val="dk1"/>
                </a:solidFill>
                <a:latin typeface="Verdana"/>
                <a:ea typeface="Verdana"/>
                <a:cs typeface="Verdana"/>
                <a:sym typeface="Verdana"/>
              </a:rPr>
              <a:t>n</a:t>
            </a:r>
            <a:endParaRPr b="1"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b="1" lang="en" sz="2400">
                <a:solidFill>
                  <a:schemeClr val="dk1"/>
                </a:solidFill>
                <a:latin typeface="Verdana"/>
                <a:ea typeface="Verdana"/>
                <a:cs typeface="Verdana"/>
                <a:sym typeface="Verdana"/>
              </a:rPr>
              <a:t>Alternate Soln:</a:t>
            </a:r>
            <a:r>
              <a:rPr lang="en" sz="2400">
                <a:solidFill>
                  <a:schemeClr val="dk1"/>
                </a:solidFill>
                <a:latin typeface="Verdana"/>
                <a:ea typeface="Verdana"/>
                <a:cs typeface="Verdana"/>
                <a:sym typeface="Verdana"/>
              </a:rPr>
              <a:t> By substitution.</a:t>
            </a:r>
            <a:endParaRPr sz="2400">
              <a:solidFill>
                <a:schemeClr val="dk1"/>
              </a:solidFill>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Verdana"/>
                <a:ea typeface="Verdana"/>
                <a:cs typeface="Verdana"/>
                <a:sym typeface="Verdana"/>
              </a:rPr>
              <a:t>Q: </a:t>
            </a:r>
            <a:r>
              <a:rPr lang="en" sz="2400">
                <a:solidFill>
                  <a:schemeClr val="dk1"/>
                </a:solidFill>
                <a:latin typeface="Verdana"/>
                <a:ea typeface="Verdana"/>
                <a:cs typeface="Verdana"/>
                <a:sym typeface="Verdana"/>
              </a:rPr>
              <a:t>Find the solution (closed form) of 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3</a:t>
            </a:r>
            <a:endParaRPr baseline="-25000"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Soln: </a:t>
            </a:r>
            <a:r>
              <a:rPr lang="en" sz="2400">
                <a:solidFill>
                  <a:schemeClr val="dk1"/>
                </a:solidFill>
                <a:latin typeface="Verdana"/>
                <a:ea typeface="Verdana"/>
                <a:cs typeface="Verdana"/>
                <a:sym typeface="Verdana"/>
              </a:rPr>
              <a:t>By substitution</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2a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3</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a</a:t>
            </a:r>
            <a:r>
              <a:rPr baseline="-25000" lang="en" sz="2400">
                <a:latin typeface="Verdana"/>
                <a:ea typeface="Verdana"/>
                <a:cs typeface="Verdana"/>
                <a:sym typeface="Verdana"/>
              </a:rPr>
              <a:t>n</a:t>
            </a:r>
            <a:r>
              <a:rPr lang="en" sz="2400">
                <a:latin typeface="Verdana"/>
                <a:ea typeface="Verdana"/>
                <a:cs typeface="Verdana"/>
                <a:sym typeface="Verdana"/>
              </a:rPr>
              <a:t> = 2a</a:t>
            </a:r>
            <a:r>
              <a:rPr baseline="-25000" lang="en" sz="2400">
                <a:latin typeface="Verdana"/>
                <a:ea typeface="Verdana"/>
                <a:cs typeface="Verdana"/>
                <a:sym typeface="Verdana"/>
              </a:rPr>
              <a:t>n-1</a:t>
            </a:r>
            <a:endParaRPr baseline="-25000" sz="2400">
              <a:latin typeface="Verdana"/>
              <a:ea typeface="Verdana"/>
              <a:cs typeface="Verdana"/>
              <a:sym typeface="Verdana"/>
            </a:endParaRPr>
          </a:p>
          <a:p>
            <a:pPr indent="0" lvl="0" marL="0" rtl="0" algn="l">
              <a:spcBef>
                <a:spcPts val="0"/>
              </a:spcBef>
              <a:spcAft>
                <a:spcPts val="0"/>
              </a:spcAft>
              <a:buNone/>
            </a:pPr>
            <a:r>
              <a:rPr lang="en" sz="1100">
                <a:latin typeface="Verdana"/>
                <a:ea typeface="Verdana"/>
                <a:cs typeface="Verdana"/>
                <a:sym typeface="Verdana"/>
              </a:rPr>
              <a:t> </a:t>
            </a:r>
            <a:endParaRPr sz="11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 2(2a</a:t>
            </a:r>
            <a:r>
              <a:rPr baseline="-25000" lang="en" sz="2400">
                <a:latin typeface="Verdana"/>
                <a:ea typeface="Verdana"/>
                <a:cs typeface="Verdana"/>
                <a:sym typeface="Verdana"/>
              </a:rPr>
              <a:t>n-2</a:t>
            </a:r>
            <a:r>
              <a:rPr lang="en" sz="2400">
                <a:latin typeface="Verdana"/>
                <a:ea typeface="Verdana"/>
                <a:cs typeface="Verdana"/>
                <a:sym typeface="Verdana"/>
              </a:rPr>
              <a:t>) =  2</a:t>
            </a:r>
            <a:r>
              <a:rPr baseline="30000" lang="en" sz="2400">
                <a:latin typeface="Verdana"/>
                <a:ea typeface="Verdana"/>
                <a:cs typeface="Verdana"/>
                <a:sym typeface="Verdana"/>
              </a:rPr>
              <a:t>2</a:t>
            </a:r>
            <a:r>
              <a:rPr lang="en" sz="2400">
                <a:latin typeface="Verdana"/>
                <a:ea typeface="Verdana"/>
                <a:cs typeface="Verdana"/>
                <a:sym typeface="Verdana"/>
              </a:rPr>
              <a:t>a</a:t>
            </a:r>
            <a:r>
              <a:rPr baseline="-25000" lang="en" sz="2400">
                <a:latin typeface="Verdana"/>
                <a:ea typeface="Verdana"/>
                <a:cs typeface="Verdana"/>
                <a:sym typeface="Verdana"/>
              </a:rPr>
              <a:t>n-2</a:t>
            </a:r>
            <a:endParaRPr baseline="-25000" sz="24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  2</a:t>
            </a:r>
            <a:r>
              <a:rPr baseline="30000" lang="en" sz="2400">
                <a:latin typeface="Verdana"/>
                <a:ea typeface="Verdana"/>
                <a:cs typeface="Verdana"/>
                <a:sym typeface="Verdana"/>
              </a:rPr>
              <a:t>2</a:t>
            </a:r>
            <a:r>
              <a:rPr lang="en" sz="2400">
                <a:latin typeface="Verdana"/>
                <a:ea typeface="Verdana"/>
                <a:cs typeface="Verdana"/>
                <a:sym typeface="Verdana"/>
              </a:rPr>
              <a:t>(2a</a:t>
            </a:r>
            <a:r>
              <a:rPr baseline="-25000" lang="en" sz="2400">
                <a:latin typeface="Verdana"/>
                <a:ea typeface="Verdana"/>
                <a:cs typeface="Verdana"/>
                <a:sym typeface="Verdana"/>
              </a:rPr>
              <a:t>n-3</a:t>
            </a:r>
            <a:r>
              <a:rPr lang="en" sz="2400">
                <a:latin typeface="Verdana"/>
                <a:ea typeface="Verdana"/>
                <a:cs typeface="Verdana"/>
                <a:sym typeface="Verdana"/>
              </a:rPr>
              <a:t>) = </a:t>
            </a:r>
            <a:r>
              <a:rPr lang="en" sz="2400">
                <a:solidFill>
                  <a:schemeClr val="dk1"/>
                </a:solidFill>
                <a:latin typeface="Verdana"/>
                <a:ea typeface="Verdana"/>
                <a:cs typeface="Verdana"/>
                <a:sym typeface="Verdana"/>
              </a:rPr>
              <a:t>2</a:t>
            </a:r>
            <a:r>
              <a:rPr baseline="30000" lang="en" sz="2400">
                <a:solidFill>
                  <a:schemeClr val="dk1"/>
                </a:solidFill>
                <a:latin typeface="Verdana"/>
                <a:ea typeface="Verdana"/>
                <a:cs typeface="Verdana"/>
                <a:sym typeface="Verdana"/>
              </a:rPr>
              <a:t>3</a:t>
            </a: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n-3</a:t>
            </a:r>
            <a:endParaRPr sz="2400">
              <a:latin typeface="Verdana"/>
              <a:ea typeface="Verdana"/>
              <a:cs typeface="Verdana"/>
              <a:sym typeface="Verdana"/>
            </a:endParaRPr>
          </a:p>
          <a:p>
            <a:pPr indent="0" lvl="0" marL="0" rtl="0" algn="l">
              <a:spcBef>
                <a:spcPts val="0"/>
              </a:spcBef>
              <a:spcAft>
                <a:spcPts val="0"/>
              </a:spcAft>
              <a:buNone/>
            </a:pPr>
            <a:r>
              <a:rPr lang="en" sz="1100">
                <a:latin typeface="Verdana"/>
                <a:ea typeface="Verdana"/>
                <a:cs typeface="Verdana"/>
                <a:sym typeface="Verdana"/>
              </a:rPr>
              <a:t> </a:t>
            </a:r>
            <a:endParaRPr sz="11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  2</a:t>
            </a:r>
            <a:r>
              <a:rPr baseline="30000" lang="en" sz="2400">
                <a:solidFill>
                  <a:schemeClr val="dk1"/>
                </a:solidFill>
                <a:latin typeface="Verdana"/>
                <a:ea typeface="Verdana"/>
                <a:cs typeface="Verdana"/>
                <a:sym typeface="Verdana"/>
              </a:rPr>
              <a:t>i</a:t>
            </a:r>
            <a:r>
              <a:rPr baseline="-25000"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n-i</a:t>
            </a:r>
            <a:endParaRPr sz="2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When n-i=0, i=n</a:t>
            </a:r>
            <a:endParaRPr sz="24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  2</a:t>
            </a:r>
            <a:r>
              <a:rPr baseline="30000" lang="en" sz="2400">
                <a:latin typeface="Verdana"/>
                <a:ea typeface="Verdana"/>
                <a:cs typeface="Verdana"/>
                <a:sym typeface="Verdana"/>
              </a:rPr>
              <a:t>n</a:t>
            </a:r>
            <a:r>
              <a:rPr baseline="-25000" lang="en" sz="2400">
                <a:latin typeface="Verdana"/>
                <a:ea typeface="Verdana"/>
                <a:cs typeface="Verdana"/>
                <a:sym typeface="Verdana"/>
              </a:rPr>
              <a:t> </a:t>
            </a:r>
            <a:r>
              <a:rPr lang="en" sz="2400">
                <a:latin typeface="Verdana"/>
                <a:ea typeface="Verdana"/>
                <a:cs typeface="Verdana"/>
                <a:sym typeface="Verdana"/>
              </a:rPr>
              <a:t>a</a:t>
            </a:r>
            <a:r>
              <a:rPr baseline="-25000" lang="en" sz="2400">
                <a:latin typeface="Verdana"/>
                <a:ea typeface="Verdana"/>
                <a:cs typeface="Verdana"/>
                <a:sym typeface="Verdana"/>
              </a:rPr>
              <a:t>0</a:t>
            </a:r>
            <a:endParaRPr baseline="-25000" sz="2400">
              <a:latin typeface="Verdana"/>
              <a:ea typeface="Verdana"/>
              <a:cs typeface="Verdana"/>
              <a:sym typeface="Verdana"/>
            </a:endParaRPr>
          </a:p>
          <a:p>
            <a:pPr indent="0" lvl="0" marL="0" rtl="0" algn="l">
              <a:spcBef>
                <a:spcPts val="0"/>
              </a:spcBef>
              <a:spcAft>
                <a:spcPts val="0"/>
              </a:spcAft>
              <a:buNone/>
            </a:pPr>
            <a:r>
              <a:rPr lang="en" sz="1100">
                <a:latin typeface="Verdana"/>
                <a:ea typeface="Verdana"/>
                <a:cs typeface="Verdana"/>
                <a:sym typeface="Verdana"/>
              </a:rPr>
              <a:t> </a:t>
            </a:r>
            <a:endParaRPr sz="1100">
              <a:latin typeface="Verdana"/>
              <a:ea typeface="Verdana"/>
              <a:cs typeface="Verdana"/>
              <a:sym typeface="Verdana"/>
            </a:endParaRPr>
          </a:p>
          <a:p>
            <a:pPr indent="0" lvl="0" marL="0" rtl="0" algn="l">
              <a:spcBef>
                <a:spcPts val="0"/>
              </a:spcBef>
              <a:spcAft>
                <a:spcPts val="0"/>
              </a:spcAft>
              <a:buNone/>
            </a:pPr>
            <a:r>
              <a:rPr lang="en" sz="2400">
                <a:latin typeface="Verdana"/>
                <a:ea typeface="Verdana"/>
                <a:cs typeface="Verdana"/>
                <a:sym typeface="Verdana"/>
              </a:rPr>
              <a:t>= 3*2</a:t>
            </a:r>
            <a:r>
              <a:rPr baseline="30000" lang="en" sz="2400">
                <a:latin typeface="Verdana"/>
                <a:ea typeface="Verdana"/>
                <a:cs typeface="Verdana"/>
                <a:sym typeface="Verdana"/>
              </a:rPr>
              <a:t>n</a:t>
            </a:r>
            <a:endParaRPr sz="2400">
              <a:latin typeface="Verdana"/>
              <a:ea typeface="Verdana"/>
              <a:cs typeface="Verdana"/>
              <a:sym typeface="Verdan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Q: </a:t>
            </a:r>
            <a:r>
              <a:rPr lang="en" sz="2400">
                <a:solidFill>
                  <a:schemeClr val="dk1"/>
                </a:solidFill>
              </a:rPr>
              <a:t>What is the solution (closed form) of</a:t>
            </a:r>
            <a:r>
              <a:rPr lang="en" sz="2400"/>
              <a:t> </a:t>
            </a:r>
            <a:endParaRPr sz="2400"/>
          </a:p>
          <a:p>
            <a:pPr indent="0" lvl="0" marL="0" rtl="0" algn="l">
              <a:spcBef>
                <a:spcPts val="0"/>
              </a:spcBef>
              <a:spcAft>
                <a:spcPts val="0"/>
              </a:spcAft>
              <a:buNone/>
            </a:pPr>
            <a:r>
              <a:rPr lang="en" sz="2400">
                <a:solidFill>
                  <a:schemeClr val="dk1"/>
                </a:solidFill>
              </a:rPr>
              <a:t>a</a:t>
            </a:r>
            <a:r>
              <a:rPr baseline="-25000" lang="en" sz="2400">
                <a:solidFill>
                  <a:schemeClr val="dk1"/>
                </a:solidFill>
              </a:rPr>
              <a:t>n</a:t>
            </a:r>
            <a:r>
              <a:rPr lang="en" sz="2400">
                <a:solidFill>
                  <a:schemeClr val="dk1"/>
                </a:solidFill>
              </a:rPr>
              <a:t> = 6a</a:t>
            </a:r>
            <a:r>
              <a:rPr baseline="-25000" lang="en" sz="2400">
                <a:solidFill>
                  <a:schemeClr val="dk1"/>
                </a:solidFill>
              </a:rPr>
              <a:t>n-1</a:t>
            </a:r>
            <a:r>
              <a:rPr lang="en" sz="2400">
                <a:solidFill>
                  <a:schemeClr val="dk1"/>
                </a:solidFill>
              </a:rPr>
              <a:t>- 9a</a:t>
            </a:r>
            <a:r>
              <a:rPr baseline="-25000" lang="en" sz="2400">
                <a:solidFill>
                  <a:schemeClr val="dk1"/>
                </a:solidFill>
              </a:rPr>
              <a:t>n-2 </a:t>
            </a:r>
            <a:r>
              <a:rPr lang="en" sz="2400">
                <a:solidFill>
                  <a:schemeClr val="dk1"/>
                </a:solidFill>
              </a:rPr>
              <a:t>where a</a:t>
            </a:r>
            <a:r>
              <a:rPr baseline="-25000" lang="en" sz="2400">
                <a:solidFill>
                  <a:schemeClr val="dk1"/>
                </a:solidFill>
              </a:rPr>
              <a:t>0</a:t>
            </a:r>
            <a:r>
              <a:rPr lang="en" sz="2400">
                <a:solidFill>
                  <a:schemeClr val="dk1"/>
                </a:solidFill>
              </a:rPr>
              <a:t> = 1, a</a:t>
            </a:r>
            <a:r>
              <a:rPr baseline="-25000" lang="en" sz="2400">
                <a:solidFill>
                  <a:schemeClr val="dk1"/>
                </a:solidFill>
              </a:rPr>
              <a:t>1</a:t>
            </a:r>
            <a:r>
              <a:rPr lang="en" sz="2400">
                <a:solidFill>
                  <a:schemeClr val="dk1"/>
                </a:solidFill>
              </a:rPr>
              <a:t> = 6</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Soln: c</a:t>
            </a:r>
            <a:r>
              <a:rPr baseline="-25000" lang="en" sz="2400">
                <a:solidFill>
                  <a:schemeClr val="dk1"/>
                </a:solidFill>
              </a:rPr>
              <a:t>1</a:t>
            </a:r>
            <a:r>
              <a:rPr lang="en" sz="2400">
                <a:solidFill>
                  <a:schemeClr val="dk1"/>
                </a:solidFill>
              </a:rPr>
              <a:t>= 6, c</a:t>
            </a:r>
            <a:r>
              <a:rPr baseline="-25000" lang="en" sz="2400">
                <a:solidFill>
                  <a:schemeClr val="dk1"/>
                </a:solidFill>
              </a:rPr>
              <a:t>2 </a:t>
            </a:r>
            <a:r>
              <a:rPr lang="en" sz="2400">
                <a:solidFill>
                  <a:schemeClr val="dk1"/>
                </a:solidFill>
              </a:rPr>
              <a:t>= -9</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a:t>
            </a:r>
            <a:r>
              <a:rPr baseline="30000" lang="en" sz="2400">
                <a:solidFill>
                  <a:schemeClr val="dk1"/>
                </a:solidFill>
              </a:rPr>
              <a:t>2</a:t>
            </a:r>
            <a:r>
              <a:rPr lang="en" sz="2400">
                <a:solidFill>
                  <a:schemeClr val="dk1"/>
                </a:solidFill>
              </a:rPr>
              <a:t> - 6r</a:t>
            </a:r>
            <a:r>
              <a:rPr baseline="-25000" lang="en" sz="2400">
                <a:solidFill>
                  <a:schemeClr val="dk1"/>
                </a:solidFill>
              </a:rPr>
              <a:t> </a:t>
            </a:r>
            <a:r>
              <a:rPr lang="en" sz="2400">
                <a:solidFill>
                  <a:schemeClr val="dk1"/>
                </a:solidFill>
              </a:rPr>
              <a:t>+ 9</a:t>
            </a:r>
            <a:r>
              <a:rPr baseline="-25000" lang="en" sz="2400">
                <a:solidFill>
                  <a:schemeClr val="dk1"/>
                </a:solidFill>
              </a:rPr>
              <a:t> </a:t>
            </a:r>
            <a:r>
              <a:rPr lang="en" sz="2400">
                <a:solidFill>
                  <a:schemeClr val="dk1"/>
                </a:solidFill>
              </a:rPr>
              <a:t>= (r-3)(r-3) = 0</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r</a:t>
            </a:r>
            <a:r>
              <a:rPr baseline="-25000" lang="en" sz="2400">
                <a:solidFill>
                  <a:schemeClr val="dk1"/>
                </a:solidFill>
              </a:rPr>
              <a:t>1 </a:t>
            </a:r>
            <a:r>
              <a:rPr lang="en" sz="2400">
                <a:solidFill>
                  <a:schemeClr val="dk1"/>
                </a:solidFill>
              </a:rPr>
              <a:t>= 3, r</a:t>
            </a:r>
            <a:r>
              <a:rPr baseline="-25000" lang="en" sz="2400">
                <a:solidFill>
                  <a:schemeClr val="dk1"/>
                </a:solidFill>
              </a:rPr>
              <a:t>2 </a:t>
            </a:r>
            <a:r>
              <a:rPr lang="en" sz="2400">
                <a:solidFill>
                  <a:schemeClr val="dk1"/>
                </a:solidFill>
              </a:rPr>
              <a:t>= 3</a:t>
            </a:r>
            <a:endParaRPr sz="2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2400">
                <a:solidFill>
                  <a:schemeClr val="dk1"/>
                </a:solidFill>
              </a:rPr>
              <a:t>but the roots are not distinct… </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7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dk1"/>
                </a:solidFill>
              </a:rPr>
              <a:t>Theorem 2</a:t>
            </a:r>
            <a:r>
              <a:rPr lang="en" sz="2400">
                <a:solidFill>
                  <a:schemeClr val="dk1"/>
                </a:solidFill>
              </a:rPr>
              <a:t> - For degree 2 and 1 root (multiplicity 2)</a:t>
            </a:r>
            <a:endParaRPr sz="2400"/>
          </a:p>
          <a:p>
            <a:pPr indent="0" lvl="0" marL="0" rtl="0" algn="l">
              <a:lnSpc>
                <a:spcPct val="150000"/>
              </a:lnSpc>
              <a:spcBef>
                <a:spcPts val="0"/>
              </a:spcBef>
              <a:spcAft>
                <a:spcPts val="0"/>
              </a:spcAft>
              <a:buClr>
                <a:schemeClr val="dk1"/>
              </a:buClr>
              <a:buSzPts val="1100"/>
              <a:buFont typeface="Arial"/>
              <a:buNone/>
            </a:pPr>
            <a:r>
              <a:rPr i="1" lang="en" sz="2400">
                <a:solidFill>
                  <a:schemeClr val="dk1"/>
                </a:solidFill>
                <a:highlight>
                  <a:srgbClr val="EAEBEC"/>
                </a:highlight>
              </a:rPr>
              <a:t>{a</a:t>
            </a:r>
            <a:r>
              <a:rPr baseline="-25000" i="1" lang="en" sz="2400">
                <a:solidFill>
                  <a:schemeClr val="dk1"/>
                </a:solidFill>
                <a:highlight>
                  <a:srgbClr val="EAEBEC"/>
                </a:highlight>
              </a:rPr>
              <a:t>n</a:t>
            </a:r>
            <a:r>
              <a:rPr i="1" lang="en" sz="2400">
                <a:solidFill>
                  <a:schemeClr val="dk1"/>
                </a:solidFill>
                <a:highlight>
                  <a:srgbClr val="EAEBEC"/>
                </a:highlight>
              </a:rPr>
              <a:t>} </a:t>
            </a:r>
            <a:r>
              <a:rPr lang="en" sz="2400">
                <a:solidFill>
                  <a:schemeClr val="dk1"/>
                </a:solidFill>
                <a:highlight>
                  <a:srgbClr val="EAEBEC"/>
                </a:highlight>
              </a:rPr>
              <a:t>is a solution of a</a:t>
            </a:r>
            <a:r>
              <a:rPr baseline="-25000" lang="en" sz="2400">
                <a:solidFill>
                  <a:schemeClr val="dk1"/>
                </a:solidFill>
                <a:highlight>
                  <a:srgbClr val="EAEBEC"/>
                </a:highlight>
              </a:rPr>
              <a:t>n </a:t>
            </a:r>
            <a:r>
              <a:rPr lang="en" sz="2400">
                <a:solidFill>
                  <a:schemeClr val="dk1"/>
                </a:solidFill>
                <a:highlight>
                  <a:srgbClr val="EAEBEC"/>
                </a:highlight>
              </a:rPr>
              <a:t>= c</a:t>
            </a:r>
            <a:r>
              <a:rPr baseline="-25000" lang="en" sz="2400">
                <a:solidFill>
                  <a:schemeClr val="dk1"/>
                </a:solidFill>
                <a:highlight>
                  <a:srgbClr val="EAEBEC"/>
                </a:highlight>
              </a:rPr>
              <a:t>1</a:t>
            </a:r>
            <a:r>
              <a:rPr lang="en" sz="2400">
                <a:solidFill>
                  <a:schemeClr val="dk1"/>
                </a:solidFill>
                <a:highlight>
                  <a:srgbClr val="EAEBEC"/>
                </a:highlight>
              </a:rPr>
              <a:t>a</a:t>
            </a:r>
            <a:r>
              <a:rPr baseline="-25000" lang="en" sz="2400">
                <a:solidFill>
                  <a:schemeClr val="dk1"/>
                </a:solidFill>
                <a:highlight>
                  <a:srgbClr val="EAEBEC"/>
                </a:highlight>
              </a:rPr>
              <a:t>n-1  </a:t>
            </a:r>
            <a:r>
              <a:rPr lang="en" sz="2400">
                <a:solidFill>
                  <a:schemeClr val="dk1"/>
                </a:solidFill>
                <a:highlight>
                  <a:srgbClr val="EAEBEC"/>
                </a:highlight>
              </a:rPr>
              <a:t>+  c</a:t>
            </a:r>
            <a:r>
              <a:rPr baseline="-25000" lang="en" sz="2400">
                <a:solidFill>
                  <a:schemeClr val="dk1"/>
                </a:solidFill>
                <a:highlight>
                  <a:srgbClr val="EAEBEC"/>
                </a:highlight>
              </a:rPr>
              <a:t>2</a:t>
            </a:r>
            <a:r>
              <a:rPr lang="en" sz="2400">
                <a:solidFill>
                  <a:schemeClr val="dk1"/>
                </a:solidFill>
                <a:highlight>
                  <a:srgbClr val="EAEBEC"/>
                </a:highlight>
              </a:rPr>
              <a:t>a</a:t>
            </a:r>
            <a:r>
              <a:rPr baseline="-25000" lang="en" sz="2400">
                <a:solidFill>
                  <a:schemeClr val="dk1"/>
                </a:solidFill>
                <a:highlight>
                  <a:srgbClr val="EAEBEC"/>
                </a:highlight>
              </a:rPr>
              <a:t>n-2</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iff a</a:t>
            </a:r>
            <a:r>
              <a:rPr baseline="-25000" lang="en" sz="2400">
                <a:solidFill>
                  <a:schemeClr val="dk1"/>
                </a:solidFill>
                <a:highlight>
                  <a:srgbClr val="EAEBEC"/>
                </a:highlight>
              </a:rPr>
              <a:t>n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0</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a:t>
            </a:r>
            <a:r>
              <a:rPr b="1" lang="en" sz="2400">
                <a:solidFill>
                  <a:schemeClr val="dk1"/>
                </a:solidFill>
                <a:highlight>
                  <a:srgbClr val="EAEBEC"/>
                </a:highlight>
              </a:rPr>
              <a:t>n</a:t>
            </a:r>
            <a:r>
              <a:rPr lang="en" sz="2400">
                <a:solidFill>
                  <a:schemeClr val="dk1"/>
                </a:solidFill>
                <a:highlight>
                  <a:srgbClr val="EAEBEC"/>
                </a:highlight>
              </a:rPr>
              <a:t>r</a:t>
            </a:r>
            <a:r>
              <a:rPr baseline="-25000" lang="en" sz="2400">
                <a:solidFill>
                  <a:schemeClr val="dk1"/>
                </a:solidFill>
                <a:highlight>
                  <a:srgbClr val="EAEBEC"/>
                </a:highlight>
              </a:rPr>
              <a:t>0</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for n=0,1,2,..., </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where r</a:t>
            </a:r>
            <a:r>
              <a:rPr baseline="30000" lang="en" sz="2400">
                <a:solidFill>
                  <a:schemeClr val="dk1"/>
                </a:solidFill>
                <a:highlight>
                  <a:srgbClr val="EAEBEC"/>
                </a:highlight>
              </a:rPr>
              <a:t>2</a:t>
            </a:r>
            <a:r>
              <a:rPr lang="en" sz="2400">
                <a:solidFill>
                  <a:schemeClr val="dk1"/>
                </a:solidFill>
                <a:highlight>
                  <a:srgbClr val="EAEBEC"/>
                </a:highlight>
              </a:rPr>
              <a:t> - c</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 </a:t>
            </a:r>
            <a:r>
              <a:rPr lang="en" sz="2400">
                <a:solidFill>
                  <a:schemeClr val="dk1"/>
                </a:solidFill>
                <a:highlight>
                  <a:srgbClr val="EAEBEC"/>
                </a:highlight>
              </a:rPr>
              <a:t>- c</a:t>
            </a:r>
            <a:r>
              <a:rPr baseline="-25000" lang="en" sz="2400">
                <a:solidFill>
                  <a:schemeClr val="dk1"/>
                </a:solidFill>
                <a:highlight>
                  <a:srgbClr val="EAEBEC"/>
                </a:highlight>
              </a:rPr>
              <a:t>2 </a:t>
            </a:r>
            <a:r>
              <a:rPr lang="en" sz="2400">
                <a:solidFill>
                  <a:schemeClr val="dk1"/>
                </a:solidFill>
                <a:highlight>
                  <a:srgbClr val="EAEBEC"/>
                </a:highlight>
              </a:rPr>
              <a:t>= 0 has one root r</a:t>
            </a:r>
            <a:r>
              <a:rPr baseline="-25000" lang="en" sz="2400">
                <a:solidFill>
                  <a:schemeClr val="dk1"/>
                </a:solidFill>
                <a:highlight>
                  <a:srgbClr val="EAEBEC"/>
                </a:highlight>
              </a:rPr>
              <a:t>0</a:t>
            </a:r>
            <a:r>
              <a:rPr lang="en" sz="2400">
                <a:solidFill>
                  <a:schemeClr val="dk1"/>
                </a:solidFill>
                <a:highlight>
                  <a:srgbClr val="EAEBEC"/>
                </a:highlight>
              </a:rPr>
              <a:t>, </a:t>
            </a:r>
            <a:endParaRPr baseline="-25000" sz="2400">
              <a:solidFill>
                <a:schemeClr val="dk1"/>
              </a:solidFill>
              <a:highlight>
                <a:srgbClr val="EAEBEC"/>
              </a:highlight>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highlight>
                  <a:srgbClr val="EAEBEC"/>
                </a:highlight>
              </a:rPr>
              <a:t>with constants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 and  </a:t>
            </a:r>
            <a:r>
              <a:rPr i="1" lang="en" sz="2400">
                <a:solidFill>
                  <a:schemeClr val="dk1"/>
                </a:solidFill>
                <a:highlight>
                  <a:srgbClr val="EAEBEC"/>
                </a:highlight>
              </a:rPr>
              <a:t>α</a:t>
            </a:r>
            <a:r>
              <a:rPr baseline="-25000" lang="en" sz="2400">
                <a:solidFill>
                  <a:schemeClr val="dk1"/>
                </a:solidFill>
                <a:highlight>
                  <a:srgbClr val="EAEBEC"/>
                </a:highlight>
              </a:rPr>
              <a:t>2</a:t>
            </a:r>
            <a:r>
              <a:rPr lang="en" sz="2400">
                <a:solidFill>
                  <a:schemeClr val="dk1"/>
                </a:solidFill>
                <a:highlight>
                  <a:srgbClr val="EAEBEC"/>
                </a:highlight>
              </a:rPr>
              <a:t>.</a:t>
            </a:r>
            <a:endParaRPr sz="2400">
              <a:solidFill>
                <a:schemeClr val="dk1"/>
              </a:solidFill>
              <a:highlight>
                <a:srgbClr val="EAEBEC"/>
              </a:highlight>
            </a:endParaRPr>
          </a:p>
          <a:p>
            <a:pPr indent="0" lvl="0" marL="0" rtl="0" algn="l">
              <a:lnSpc>
                <a:spcPct val="150000"/>
              </a:lnSpc>
              <a:spcBef>
                <a:spcPts val="0"/>
              </a:spcBef>
              <a:spcAft>
                <a:spcPts val="0"/>
              </a:spcAft>
              <a:buNone/>
            </a:pPr>
            <a:r>
              <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7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Q: </a:t>
            </a:r>
            <a:r>
              <a:rPr lang="en" sz="2400">
                <a:solidFill>
                  <a:schemeClr val="dk1"/>
                </a:solidFill>
              </a:rPr>
              <a:t>What is the solution (closed form) of</a:t>
            </a:r>
            <a:r>
              <a:rPr lang="en" sz="2400"/>
              <a:t> </a:t>
            </a:r>
            <a:endParaRPr sz="2400"/>
          </a:p>
          <a:p>
            <a:pPr indent="0" lvl="0" marL="0" rtl="0" algn="l">
              <a:lnSpc>
                <a:spcPct val="150000"/>
              </a:lnSpc>
              <a:spcBef>
                <a:spcPts val="0"/>
              </a:spcBef>
              <a:spcAft>
                <a:spcPts val="0"/>
              </a:spcAft>
              <a:buNone/>
            </a:pPr>
            <a:r>
              <a:rPr lang="en" sz="2400">
                <a:solidFill>
                  <a:schemeClr val="dk1"/>
                </a:solidFill>
              </a:rPr>
              <a:t>a</a:t>
            </a:r>
            <a:r>
              <a:rPr baseline="-25000" lang="en" sz="2400">
                <a:solidFill>
                  <a:schemeClr val="dk1"/>
                </a:solidFill>
              </a:rPr>
              <a:t>n</a:t>
            </a:r>
            <a:r>
              <a:rPr lang="en" sz="2400">
                <a:solidFill>
                  <a:schemeClr val="dk1"/>
                </a:solidFill>
              </a:rPr>
              <a:t> = 6a</a:t>
            </a:r>
            <a:r>
              <a:rPr baseline="-25000" lang="en" sz="2400">
                <a:solidFill>
                  <a:schemeClr val="dk1"/>
                </a:solidFill>
              </a:rPr>
              <a:t>n-1</a:t>
            </a:r>
            <a:r>
              <a:rPr lang="en" sz="2400">
                <a:solidFill>
                  <a:schemeClr val="dk1"/>
                </a:solidFill>
              </a:rPr>
              <a:t>- 9a</a:t>
            </a:r>
            <a:r>
              <a:rPr baseline="-25000" lang="en" sz="2400">
                <a:solidFill>
                  <a:schemeClr val="dk1"/>
                </a:solidFill>
              </a:rPr>
              <a:t>n-2 </a:t>
            </a:r>
            <a:r>
              <a:rPr lang="en" sz="2400">
                <a:solidFill>
                  <a:schemeClr val="dk1"/>
                </a:solidFill>
              </a:rPr>
              <a:t>where a</a:t>
            </a:r>
            <a:r>
              <a:rPr baseline="-25000" lang="en" sz="2400">
                <a:solidFill>
                  <a:schemeClr val="dk1"/>
                </a:solidFill>
              </a:rPr>
              <a:t>0</a:t>
            </a:r>
            <a:r>
              <a:rPr lang="en" sz="2400">
                <a:solidFill>
                  <a:schemeClr val="dk1"/>
                </a:solidFill>
              </a:rPr>
              <a:t> = 1, a</a:t>
            </a:r>
            <a:r>
              <a:rPr baseline="-25000" lang="en" sz="2400">
                <a:solidFill>
                  <a:schemeClr val="dk1"/>
                </a:solidFill>
              </a:rPr>
              <a:t>1</a:t>
            </a:r>
            <a:r>
              <a:rPr lang="en" sz="2400">
                <a:solidFill>
                  <a:schemeClr val="dk1"/>
                </a:solidFill>
              </a:rPr>
              <a:t> = 6</a:t>
            </a:r>
            <a:endParaRPr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Soln: c</a:t>
            </a:r>
            <a:r>
              <a:rPr baseline="-25000" lang="en" sz="2400">
                <a:solidFill>
                  <a:schemeClr val="dk1"/>
                </a:solidFill>
              </a:rPr>
              <a:t>1</a:t>
            </a:r>
            <a:r>
              <a:rPr lang="en" sz="2400">
                <a:solidFill>
                  <a:schemeClr val="dk1"/>
                </a:solidFill>
              </a:rPr>
              <a:t>= 6, c</a:t>
            </a:r>
            <a:r>
              <a:rPr baseline="-25000" lang="en" sz="2400">
                <a:solidFill>
                  <a:schemeClr val="dk1"/>
                </a:solidFill>
              </a:rPr>
              <a:t>2 </a:t>
            </a:r>
            <a:r>
              <a:rPr lang="en" sz="2400">
                <a:solidFill>
                  <a:schemeClr val="dk1"/>
                </a:solidFill>
              </a:rPr>
              <a:t>= -9</a:t>
            </a:r>
            <a:endParaRPr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r</a:t>
            </a:r>
            <a:r>
              <a:rPr baseline="30000" lang="en" sz="2400">
                <a:solidFill>
                  <a:schemeClr val="dk1"/>
                </a:solidFill>
              </a:rPr>
              <a:t>2</a:t>
            </a:r>
            <a:r>
              <a:rPr lang="en" sz="2400">
                <a:solidFill>
                  <a:schemeClr val="dk1"/>
                </a:solidFill>
              </a:rPr>
              <a:t> - 6r</a:t>
            </a:r>
            <a:r>
              <a:rPr baseline="-25000" lang="en" sz="2400">
                <a:solidFill>
                  <a:schemeClr val="dk1"/>
                </a:solidFill>
              </a:rPr>
              <a:t> </a:t>
            </a:r>
            <a:r>
              <a:rPr lang="en" sz="2400">
                <a:solidFill>
                  <a:schemeClr val="dk1"/>
                </a:solidFill>
              </a:rPr>
              <a:t>+ 9</a:t>
            </a:r>
            <a:r>
              <a:rPr baseline="-25000" lang="en" sz="2400">
                <a:solidFill>
                  <a:schemeClr val="dk1"/>
                </a:solidFill>
              </a:rPr>
              <a:t> </a:t>
            </a:r>
            <a:r>
              <a:rPr lang="en" sz="2400">
                <a:solidFill>
                  <a:schemeClr val="dk1"/>
                </a:solidFill>
              </a:rPr>
              <a:t>= (r-3)(r-3) = 0</a:t>
            </a:r>
            <a:endParaRPr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r</a:t>
            </a:r>
            <a:r>
              <a:rPr baseline="-25000" lang="en" sz="2400">
                <a:solidFill>
                  <a:schemeClr val="dk1"/>
                </a:solidFill>
              </a:rPr>
              <a:t>0 </a:t>
            </a:r>
            <a:r>
              <a:rPr lang="en" sz="2400">
                <a:solidFill>
                  <a:schemeClr val="dk1"/>
                </a:solidFill>
              </a:rPr>
              <a:t>= 3</a:t>
            </a:r>
            <a:endParaRPr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r</a:t>
            </a:r>
            <a:r>
              <a:rPr baseline="-25000" lang="en" sz="2400">
                <a:solidFill>
                  <a:schemeClr val="dk1"/>
                </a:solidFill>
              </a:rPr>
              <a:t>0</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nr</a:t>
            </a:r>
            <a:r>
              <a:rPr baseline="-25000" lang="en" sz="2400">
                <a:solidFill>
                  <a:schemeClr val="dk1"/>
                </a:solidFill>
              </a:rPr>
              <a:t>0</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3</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n3</a:t>
            </a:r>
            <a:r>
              <a:rPr baseline="30000" lang="en" sz="2400">
                <a:solidFill>
                  <a:schemeClr val="dk1"/>
                </a:solidFill>
              </a:rPr>
              <a:t>n</a:t>
            </a:r>
            <a:endParaRPr baseline="30000"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for constants </a:t>
            </a:r>
            <a:r>
              <a:rPr i="1" lang="en" sz="2400">
                <a:solidFill>
                  <a:schemeClr val="dk1"/>
                </a:solidFill>
              </a:rPr>
              <a:t>α</a:t>
            </a:r>
            <a:r>
              <a:rPr baseline="-25000" lang="en" sz="2400">
                <a:solidFill>
                  <a:schemeClr val="dk1"/>
                </a:solidFill>
              </a:rPr>
              <a:t>1</a:t>
            </a:r>
            <a:r>
              <a:rPr lang="en" sz="2400">
                <a:solidFill>
                  <a:schemeClr val="dk1"/>
                </a:solidFill>
              </a:rPr>
              <a:t> and  </a:t>
            </a:r>
            <a:r>
              <a:rPr i="1" lang="en" sz="2400">
                <a:solidFill>
                  <a:schemeClr val="dk1"/>
                </a:solidFill>
              </a:rPr>
              <a:t>α</a:t>
            </a:r>
            <a:r>
              <a:rPr baseline="-25000" lang="en" sz="2400">
                <a:solidFill>
                  <a:schemeClr val="dk1"/>
                </a:solidFill>
              </a:rPr>
              <a:t>2</a:t>
            </a:r>
            <a:endParaRPr baseline="-25000" sz="2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a</a:t>
            </a:r>
            <a:r>
              <a:rPr baseline="-25000" lang="en" sz="2400">
                <a:solidFill>
                  <a:schemeClr val="dk1"/>
                </a:solidFill>
              </a:rPr>
              <a:t>n </a:t>
            </a:r>
            <a:r>
              <a:rPr lang="en" sz="2400">
                <a:solidFill>
                  <a:schemeClr val="dk1"/>
                </a:solidFill>
              </a:rPr>
              <a:t>= </a:t>
            </a:r>
            <a:r>
              <a:rPr i="1" lang="en" sz="2400">
                <a:solidFill>
                  <a:schemeClr val="dk1"/>
                </a:solidFill>
              </a:rPr>
              <a:t>α</a:t>
            </a:r>
            <a:r>
              <a:rPr baseline="-25000" lang="en" sz="2400">
                <a:solidFill>
                  <a:schemeClr val="dk1"/>
                </a:solidFill>
              </a:rPr>
              <a:t>1</a:t>
            </a:r>
            <a:r>
              <a:rPr lang="en" sz="2400">
                <a:solidFill>
                  <a:schemeClr val="dk1"/>
                </a:solidFill>
              </a:rPr>
              <a:t>r</a:t>
            </a:r>
            <a:r>
              <a:rPr baseline="-25000" lang="en" sz="2400">
                <a:solidFill>
                  <a:schemeClr val="dk1"/>
                </a:solidFill>
              </a:rPr>
              <a:t>0</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nr</a:t>
            </a:r>
            <a:r>
              <a:rPr baseline="-25000" lang="en" sz="2400">
                <a:solidFill>
                  <a:schemeClr val="dk1"/>
                </a:solidFill>
              </a:rPr>
              <a:t>0</a:t>
            </a:r>
            <a:r>
              <a:rPr baseline="30000" lang="en" sz="2400">
                <a:solidFill>
                  <a:schemeClr val="dk1"/>
                </a:solidFill>
              </a:rPr>
              <a:t>n</a:t>
            </a:r>
            <a:r>
              <a:rPr baseline="-25000" lang="en" sz="2400">
                <a:solidFill>
                  <a:schemeClr val="dk1"/>
                </a:solidFill>
              </a:rPr>
              <a:t> </a:t>
            </a:r>
            <a:endParaRPr baseline="-25000" sz="2400">
              <a:solidFill>
                <a:schemeClr val="dk1"/>
              </a:solidFill>
            </a:endParaRPr>
          </a:p>
          <a:p>
            <a:pPr indent="0" lvl="0" marL="0" rtl="0" algn="l">
              <a:lnSpc>
                <a:spcPct val="150000"/>
              </a:lnSpc>
              <a:spcBef>
                <a:spcPts val="0"/>
              </a:spcBef>
              <a:spcAft>
                <a:spcPts val="0"/>
              </a:spcAft>
              <a:buNone/>
            </a:pPr>
            <a:r>
              <a:rPr lang="en" sz="2400">
                <a:solidFill>
                  <a:schemeClr val="dk1"/>
                </a:solidFill>
              </a:rPr>
              <a:t>   = </a:t>
            </a:r>
            <a:r>
              <a:rPr i="1" lang="en" sz="2400">
                <a:solidFill>
                  <a:schemeClr val="dk1"/>
                </a:solidFill>
              </a:rPr>
              <a:t>α</a:t>
            </a:r>
            <a:r>
              <a:rPr baseline="-25000" lang="en" sz="2400">
                <a:solidFill>
                  <a:schemeClr val="dk1"/>
                </a:solidFill>
              </a:rPr>
              <a:t>1</a:t>
            </a:r>
            <a:r>
              <a:rPr lang="en" sz="2400">
                <a:solidFill>
                  <a:schemeClr val="dk1"/>
                </a:solidFill>
              </a:rPr>
              <a:t>3</a:t>
            </a:r>
            <a:r>
              <a:rPr baseline="30000" lang="en" sz="2400">
                <a:solidFill>
                  <a:schemeClr val="dk1"/>
                </a:solidFill>
              </a:rPr>
              <a:t>n</a:t>
            </a:r>
            <a:r>
              <a:rPr baseline="-25000" lang="en" sz="2400">
                <a:solidFill>
                  <a:schemeClr val="dk1"/>
                </a:solidFill>
              </a:rPr>
              <a:t> </a:t>
            </a:r>
            <a:r>
              <a:rPr lang="en" sz="2400">
                <a:solidFill>
                  <a:schemeClr val="dk1"/>
                </a:solidFill>
              </a:rPr>
              <a:t>+ </a:t>
            </a:r>
            <a:r>
              <a:rPr i="1" lang="en" sz="2400">
                <a:solidFill>
                  <a:schemeClr val="dk1"/>
                </a:solidFill>
              </a:rPr>
              <a:t>α</a:t>
            </a:r>
            <a:r>
              <a:rPr baseline="-25000" lang="en" sz="2400">
                <a:solidFill>
                  <a:schemeClr val="dk1"/>
                </a:solidFill>
              </a:rPr>
              <a:t>2</a:t>
            </a:r>
            <a:r>
              <a:rPr lang="en" sz="2400">
                <a:solidFill>
                  <a:schemeClr val="dk1"/>
                </a:solidFill>
              </a:rPr>
              <a:t>n3</a:t>
            </a:r>
            <a:r>
              <a:rPr baseline="30000" lang="en" sz="2400">
                <a:solidFill>
                  <a:schemeClr val="dk1"/>
                </a:solidFill>
              </a:rPr>
              <a:t>n</a:t>
            </a:r>
            <a:r>
              <a:rPr baseline="-25000" lang="en" sz="2400">
                <a:solidFill>
                  <a:schemeClr val="dk1"/>
                </a:solidFill>
              </a:rPr>
              <a:t> </a:t>
            </a:r>
            <a:endParaRPr baseline="-25000" sz="2400">
              <a:solidFill>
                <a:schemeClr val="dk1"/>
              </a:solidFill>
            </a:endParaRPr>
          </a:p>
          <a:p>
            <a:pPr indent="0" lvl="0" marL="0" rtl="0" algn="l">
              <a:lnSpc>
                <a:spcPct val="150000"/>
              </a:lnSpc>
              <a:spcBef>
                <a:spcPts val="0"/>
              </a:spcBef>
              <a:spcAft>
                <a:spcPts val="0"/>
              </a:spcAft>
              <a:buNone/>
            </a:pPr>
            <a:r>
              <a:rPr lang="en" sz="2400">
                <a:solidFill>
                  <a:schemeClr val="dk1"/>
                </a:solidFill>
              </a:rPr>
              <a:t>a</a:t>
            </a:r>
            <a:r>
              <a:rPr baseline="-25000" lang="en" sz="2400">
                <a:solidFill>
                  <a:schemeClr val="dk1"/>
                </a:solidFill>
              </a:rPr>
              <a:t>n </a:t>
            </a:r>
            <a:r>
              <a:rPr lang="en" sz="2400">
                <a:solidFill>
                  <a:schemeClr val="dk1"/>
                </a:solidFill>
              </a:rPr>
              <a:t>= 3</a:t>
            </a:r>
            <a:r>
              <a:rPr baseline="30000" lang="en" sz="2400">
                <a:solidFill>
                  <a:schemeClr val="dk1"/>
                </a:solidFill>
              </a:rPr>
              <a:t>n</a:t>
            </a:r>
            <a:r>
              <a:rPr baseline="-25000" lang="en" sz="2400">
                <a:solidFill>
                  <a:schemeClr val="dk1"/>
                </a:solidFill>
              </a:rPr>
              <a:t> </a:t>
            </a:r>
            <a:r>
              <a:rPr lang="en" sz="2400">
                <a:solidFill>
                  <a:schemeClr val="dk1"/>
                </a:solidFill>
              </a:rPr>
              <a:t>+ n3</a:t>
            </a:r>
            <a:r>
              <a:rPr baseline="30000" lang="en" sz="2400">
                <a:solidFill>
                  <a:schemeClr val="dk1"/>
                </a:solidFill>
              </a:rPr>
              <a:t>n</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7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dk1"/>
                </a:solidFill>
              </a:rPr>
              <a:t>Theorem 3</a:t>
            </a:r>
            <a:r>
              <a:rPr lang="en" sz="2400">
                <a:solidFill>
                  <a:schemeClr val="dk1"/>
                </a:solidFill>
              </a:rPr>
              <a:t> - For degree k and distinct roots</a:t>
            </a:r>
            <a:endParaRPr sz="2400">
              <a:solidFill>
                <a:schemeClr val="dk1"/>
              </a:solidFill>
            </a:endParaRPr>
          </a:p>
          <a:p>
            <a:pPr indent="0" lvl="0" marL="0" rtl="0" algn="l">
              <a:lnSpc>
                <a:spcPct val="150000"/>
              </a:lnSpc>
              <a:spcBef>
                <a:spcPts val="0"/>
              </a:spcBef>
              <a:spcAft>
                <a:spcPts val="0"/>
              </a:spcAft>
              <a:buNone/>
            </a:pPr>
            <a:r>
              <a:rPr i="1" lang="en" sz="2400">
                <a:solidFill>
                  <a:schemeClr val="dk1"/>
                </a:solidFill>
                <a:highlight>
                  <a:srgbClr val="EAEBEC"/>
                </a:highlight>
              </a:rPr>
              <a:t>{a</a:t>
            </a:r>
            <a:r>
              <a:rPr baseline="-25000" i="1" lang="en" sz="2400">
                <a:solidFill>
                  <a:schemeClr val="dk1"/>
                </a:solidFill>
                <a:highlight>
                  <a:srgbClr val="EAEBEC"/>
                </a:highlight>
              </a:rPr>
              <a:t>n</a:t>
            </a:r>
            <a:r>
              <a:rPr i="1" lang="en" sz="2400">
                <a:solidFill>
                  <a:schemeClr val="dk1"/>
                </a:solidFill>
                <a:highlight>
                  <a:srgbClr val="EAEBEC"/>
                </a:highlight>
              </a:rPr>
              <a:t>} </a:t>
            </a:r>
            <a:r>
              <a:rPr lang="en" sz="2400">
                <a:solidFill>
                  <a:schemeClr val="dk1"/>
                </a:solidFill>
                <a:highlight>
                  <a:srgbClr val="EAEBEC"/>
                </a:highlight>
              </a:rPr>
              <a:t>is a solution of a</a:t>
            </a:r>
            <a:r>
              <a:rPr baseline="-25000" lang="en" sz="2400">
                <a:solidFill>
                  <a:schemeClr val="dk1"/>
                </a:solidFill>
                <a:highlight>
                  <a:srgbClr val="EAEBEC"/>
                </a:highlight>
              </a:rPr>
              <a:t>n </a:t>
            </a:r>
            <a:r>
              <a:rPr lang="en" sz="2400">
                <a:solidFill>
                  <a:schemeClr val="dk1"/>
                </a:solidFill>
                <a:highlight>
                  <a:srgbClr val="EAEBEC"/>
                </a:highlight>
              </a:rPr>
              <a:t>= c</a:t>
            </a:r>
            <a:r>
              <a:rPr baseline="-25000" lang="en" sz="2400">
                <a:solidFill>
                  <a:schemeClr val="dk1"/>
                </a:solidFill>
                <a:highlight>
                  <a:srgbClr val="EAEBEC"/>
                </a:highlight>
              </a:rPr>
              <a:t>1</a:t>
            </a:r>
            <a:r>
              <a:rPr lang="en" sz="2400">
                <a:solidFill>
                  <a:schemeClr val="dk1"/>
                </a:solidFill>
                <a:highlight>
                  <a:srgbClr val="EAEBEC"/>
                </a:highlight>
              </a:rPr>
              <a:t>a</a:t>
            </a:r>
            <a:r>
              <a:rPr baseline="-25000" lang="en" sz="2400">
                <a:solidFill>
                  <a:schemeClr val="dk1"/>
                </a:solidFill>
                <a:highlight>
                  <a:srgbClr val="EAEBEC"/>
                </a:highlight>
              </a:rPr>
              <a:t>n-1 </a:t>
            </a:r>
            <a:r>
              <a:rPr lang="en" sz="2400">
                <a:solidFill>
                  <a:schemeClr val="dk1"/>
                </a:solidFill>
                <a:highlight>
                  <a:srgbClr val="EAEBEC"/>
                </a:highlight>
              </a:rPr>
              <a:t>+ c</a:t>
            </a:r>
            <a:r>
              <a:rPr baseline="-25000" lang="en" sz="2400">
                <a:solidFill>
                  <a:schemeClr val="dk1"/>
                </a:solidFill>
                <a:highlight>
                  <a:srgbClr val="EAEBEC"/>
                </a:highlight>
              </a:rPr>
              <a:t>2</a:t>
            </a:r>
            <a:r>
              <a:rPr lang="en" sz="2400">
                <a:solidFill>
                  <a:schemeClr val="dk1"/>
                </a:solidFill>
                <a:highlight>
                  <a:srgbClr val="EAEBEC"/>
                </a:highlight>
              </a:rPr>
              <a:t>a</a:t>
            </a:r>
            <a:r>
              <a:rPr baseline="-25000" lang="en" sz="2400">
                <a:solidFill>
                  <a:schemeClr val="dk1"/>
                </a:solidFill>
                <a:highlight>
                  <a:srgbClr val="EAEBEC"/>
                </a:highlight>
              </a:rPr>
              <a:t>n-2</a:t>
            </a:r>
            <a:r>
              <a:rPr lang="en" sz="2400">
                <a:solidFill>
                  <a:schemeClr val="dk1"/>
                </a:solidFill>
                <a:highlight>
                  <a:srgbClr val="EAEBEC"/>
                </a:highlight>
              </a:rPr>
              <a:t>+ .. +c</a:t>
            </a:r>
            <a:r>
              <a:rPr baseline="-25000" lang="en" sz="2400">
                <a:solidFill>
                  <a:schemeClr val="dk1"/>
                </a:solidFill>
                <a:highlight>
                  <a:srgbClr val="EAEBEC"/>
                </a:highlight>
              </a:rPr>
              <a:t>k</a:t>
            </a:r>
            <a:r>
              <a:rPr lang="en" sz="2400">
                <a:solidFill>
                  <a:schemeClr val="dk1"/>
                </a:solidFill>
                <a:highlight>
                  <a:srgbClr val="EAEBEC"/>
                </a:highlight>
              </a:rPr>
              <a:t>a</a:t>
            </a:r>
            <a:r>
              <a:rPr baseline="-25000" lang="en" sz="2400">
                <a:solidFill>
                  <a:schemeClr val="dk1"/>
                </a:solidFill>
                <a:highlight>
                  <a:srgbClr val="EAEBEC"/>
                </a:highlight>
              </a:rPr>
              <a:t>n-k</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iff a</a:t>
            </a:r>
            <a:r>
              <a:rPr baseline="-25000" lang="en" sz="2400">
                <a:solidFill>
                  <a:schemeClr val="dk1"/>
                </a:solidFill>
                <a:highlight>
                  <a:srgbClr val="EAEBEC"/>
                </a:highlight>
              </a:rPr>
              <a:t>n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r</a:t>
            </a:r>
            <a:r>
              <a:rPr baseline="-25000" lang="en" sz="2400">
                <a:solidFill>
                  <a:schemeClr val="dk1"/>
                </a:solidFill>
                <a:highlight>
                  <a:srgbClr val="EAEBEC"/>
                </a:highlight>
              </a:rPr>
              <a:t>1</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a:t>
            </a:r>
            <a:r>
              <a:rPr lang="en" sz="2400">
                <a:solidFill>
                  <a:schemeClr val="dk1"/>
                </a:solidFill>
                <a:highlight>
                  <a:srgbClr val="EAEBEC"/>
                </a:highlight>
              </a:rPr>
              <a:t>r</a:t>
            </a:r>
            <a:r>
              <a:rPr baseline="-25000" lang="en" sz="2400">
                <a:solidFill>
                  <a:schemeClr val="dk1"/>
                </a:solidFill>
                <a:highlight>
                  <a:srgbClr val="EAEBEC"/>
                </a:highlight>
              </a:rPr>
              <a:t>2</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 + </a:t>
            </a:r>
            <a:r>
              <a:rPr i="1" lang="en" sz="2400">
                <a:solidFill>
                  <a:schemeClr val="dk1"/>
                </a:solidFill>
                <a:highlight>
                  <a:srgbClr val="EAEBEC"/>
                </a:highlight>
              </a:rPr>
              <a:t>α</a:t>
            </a:r>
            <a:r>
              <a:rPr baseline="-25000" lang="en" sz="2400">
                <a:solidFill>
                  <a:schemeClr val="dk1"/>
                </a:solidFill>
                <a:highlight>
                  <a:srgbClr val="EAEBEC"/>
                </a:highlight>
              </a:rPr>
              <a:t>k</a:t>
            </a:r>
            <a:r>
              <a:rPr lang="en" sz="2400">
                <a:solidFill>
                  <a:schemeClr val="dk1"/>
                </a:solidFill>
                <a:highlight>
                  <a:srgbClr val="EAEBEC"/>
                </a:highlight>
              </a:rPr>
              <a:t>r</a:t>
            </a:r>
            <a:r>
              <a:rPr baseline="-25000" lang="en" sz="2400">
                <a:solidFill>
                  <a:schemeClr val="dk1"/>
                </a:solidFill>
                <a:highlight>
                  <a:srgbClr val="EAEBEC"/>
                </a:highlight>
              </a:rPr>
              <a:t>k</a:t>
            </a:r>
            <a:r>
              <a:rPr baseline="30000" lang="en" sz="2400">
                <a:solidFill>
                  <a:schemeClr val="dk1"/>
                </a:solidFill>
                <a:highlight>
                  <a:srgbClr val="EAEBEC"/>
                </a:highlight>
              </a:rPr>
              <a:t>n</a:t>
            </a:r>
            <a:r>
              <a:rPr lang="en" sz="2400">
                <a:solidFill>
                  <a:schemeClr val="dk1"/>
                </a:solidFill>
                <a:highlight>
                  <a:srgbClr val="EAEBEC"/>
                </a:highlight>
              </a:rPr>
              <a:t> for n=0, 1, 2, ...,</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where r</a:t>
            </a:r>
            <a:r>
              <a:rPr baseline="30000" lang="en" sz="2400">
                <a:solidFill>
                  <a:schemeClr val="dk1"/>
                </a:solidFill>
                <a:highlight>
                  <a:srgbClr val="EAEBEC"/>
                </a:highlight>
              </a:rPr>
              <a:t>k</a:t>
            </a:r>
            <a:r>
              <a:rPr lang="en" sz="2400">
                <a:solidFill>
                  <a:schemeClr val="dk1"/>
                </a:solidFill>
                <a:highlight>
                  <a:srgbClr val="EAEBEC"/>
                </a:highlight>
              </a:rPr>
              <a:t> - c</a:t>
            </a:r>
            <a:r>
              <a:rPr baseline="-25000" lang="en" sz="2400">
                <a:solidFill>
                  <a:schemeClr val="dk1"/>
                </a:solidFill>
                <a:highlight>
                  <a:srgbClr val="EAEBEC"/>
                </a:highlight>
              </a:rPr>
              <a:t>1</a:t>
            </a:r>
            <a:r>
              <a:rPr lang="en" sz="2400">
                <a:solidFill>
                  <a:schemeClr val="dk1"/>
                </a:solidFill>
                <a:highlight>
                  <a:srgbClr val="EAEBEC"/>
                </a:highlight>
              </a:rPr>
              <a:t>r</a:t>
            </a:r>
            <a:r>
              <a:rPr baseline="30000" lang="en" sz="2400">
                <a:solidFill>
                  <a:schemeClr val="dk1"/>
                </a:solidFill>
                <a:highlight>
                  <a:srgbClr val="EAEBEC"/>
                </a:highlight>
              </a:rPr>
              <a:t>k-1</a:t>
            </a:r>
            <a:r>
              <a:rPr lang="en" sz="2400">
                <a:solidFill>
                  <a:schemeClr val="dk1"/>
                </a:solidFill>
                <a:highlight>
                  <a:srgbClr val="EAEBEC"/>
                </a:highlight>
              </a:rPr>
              <a:t> - ..</a:t>
            </a:r>
            <a:r>
              <a:rPr baseline="-25000" lang="en" sz="2400">
                <a:solidFill>
                  <a:schemeClr val="dk1"/>
                </a:solidFill>
                <a:highlight>
                  <a:srgbClr val="EAEBEC"/>
                </a:highlight>
              </a:rPr>
              <a:t> </a:t>
            </a:r>
            <a:r>
              <a:rPr lang="en" sz="2400">
                <a:solidFill>
                  <a:schemeClr val="dk1"/>
                </a:solidFill>
                <a:highlight>
                  <a:srgbClr val="EAEBEC"/>
                </a:highlight>
              </a:rPr>
              <a:t>- c</a:t>
            </a:r>
            <a:r>
              <a:rPr baseline="-25000" lang="en" sz="2400">
                <a:solidFill>
                  <a:schemeClr val="dk1"/>
                </a:solidFill>
                <a:highlight>
                  <a:srgbClr val="EAEBEC"/>
                </a:highlight>
              </a:rPr>
              <a:t>k </a:t>
            </a:r>
            <a:r>
              <a:rPr lang="en" sz="2400">
                <a:solidFill>
                  <a:schemeClr val="dk1"/>
                </a:solidFill>
                <a:highlight>
                  <a:srgbClr val="EAEBEC"/>
                </a:highlight>
              </a:rPr>
              <a:t>= 0 has k distinct roots </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r</a:t>
            </a:r>
            <a:r>
              <a:rPr baseline="-25000" lang="en" sz="2400">
                <a:solidFill>
                  <a:schemeClr val="dk1"/>
                </a:solidFill>
                <a:highlight>
                  <a:srgbClr val="EAEBEC"/>
                </a:highlight>
              </a:rPr>
              <a:t>1, </a:t>
            </a:r>
            <a:r>
              <a:rPr lang="en" sz="2400">
                <a:solidFill>
                  <a:schemeClr val="dk1"/>
                </a:solidFill>
                <a:highlight>
                  <a:srgbClr val="EAEBEC"/>
                </a:highlight>
              </a:rPr>
              <a:t>r</a:t>
            </a:r>
            <a:r>
              <a:rPr baseline="-25000" lang="en" sz="2400">
                <a:solidFill>
                  <a:schemeClr val="dk1"/>
                </a:solidFill>
                <a:highlight>
                  <a:srgbClr val="EAEBEC"/>
                </a:highlight>
              </a:rPr>
              <a:t>2, </a:t>
            </a:r>
            <a:r>
              <a:rPr baseline="30000" lang="en" sz="2400">
                <a:solidFill>
                  <a:schemeClr val="dk1"/>
                </a:solidFill>
                <a:highlight>
                  <a:srgbClr val="EAEBEC"/>
                </a:highlight>
              </a:rPr>
              <a:t>..</a:t>
            </a:r>
            <a:r>
              <a:rPr baseline="-25000" lang="en" sz="2400">
                <a:solidFill>
                  <a:schemeClr val="dk1"/>
                </a:solidFill>
                <a:highlight>
                  <a:srgbClr val="EAEBEC"/>
                </a:highlight>
              </a:rPr>
              <a:t> </a:t>
            </a:r>
            <a:r>
              <a:rPr lang="en" sz="2400">
                <a:solidFill>
                  <a:schemeClr val="dk1"/>
                </a:solidFill>
                <a:highlight>
                  <a:srgbClr val="EAEBEC"/>
                </a:highlight>
              </a:rPr>
              <a:t>r</a:t>
            </a:r>
            <a:r>
              <a:rPr baseline="-25000" lang="en" sz="2400">
                <a:solidFill>
                  <a:schemeClr val="dk1"/>
                </a:solidFill>
                <a:highlight>
                  <a:srgbClr val="EAEBEC"/>
                </a:highlight>
              </a:rPr>
              <a:t>k</a:t>
            </a:r>
            <a:r>
              <a:rPr lang="en" sz="2400">
                <a:solidFill>
                  <a:schemeClr val="dk1"/>
                </a:solidFill>
                <a:highlight>
                  <a:srgbClr val="EAEBEC"/>
                </a:highlight>
              </a:rPr>
              <a:t>,</a:t>
            </a:r>
            <a:r>
              <a:rPr lang="en" sz="800">
                <a:solidFill>
                  <a:schemeClr val="dk1"/>
                </a:solidFill>
                <a:highlight>
                  <a:srgbClr val="EAEBEC"/>
                </a:highlight>
              </a:rPr>
              <a:t> </a:t>
            </a:r>
            <a:r>
              <a:rPr lang="en" sz="2400">
                <a:solidFill>
                  <a:schemeClr val="dk1"/>
                </a:solidFill>
                <a:highlight>
                  <a:srgbClr val="EAEBEC"/>
                </a:highlight>
              </a:rPr>
              <a:t>with constants </a:t>
            </a:r>
            <a:r>
              <a:rPr i="1" lang="en" sz="2400">
                <a:solidFill>
                  <a:schemeClr val="dk1"/>
                </a:solidFill>
                <a:highlight>
                  <a:srgbClr val="EAEBEC"/>
                </a:highlight>
              </a:rPr>
              <a:t>α</a:t>
            </a:r>
            <a:r>
              <a:rPr baseline="-25000" lang="en" sz="2400">
                <a:solidFill>
                  <a:schemeClr val="dk1"/>
                </a:solidFill>
                <a:highlight>
                  <a:srgbClr val="EAEBEC"/>
                </a:highlight>
              </a:rPr>
              <a:t>1</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a:t>
            </a:r>
            <a:r>
              <a:rPr lang="en" sz="2400">
                <a:solidFill>
                  <a:schemeClr val="dk1"/>
                </a:solidFill>
                <a:highlight>
                  <a:srgbClr val="EAEBEC"/>
                </a:highlight>
              </a:rPr>
              <a:t>, .. , </a:t>
            </a:r>
            <a:r>
              <a:rPr i="1" lang="en" sz="2400">
                <a:solidFill>
                  <a:schemeClr val="dk1"/>
                </a:solidFill>
                <a:highlight>
                  <a:srgbClr val="EAEBEC"/>
                </a:highlight>
              </a:rPr>
              <a:t>α</a:t>
            </a:r>
            <a:r>
              <a:rPr baseline="-25000" lang="en" sz="2400">
                <a:solidFill>
                  <a:schemeClr val="dk1"/>
                </a:solidFill>
                <a:highlight>
                  <a:srgbClr val="EAEBEC"/>
                </a:highlight>
              </a:rPr>
              <a:t>k</a:t>
            </a:r>
            <a:endParaRPr baseline="-25000" sz="2400">
              <a:solidFill>
                <a:schemeClr val="dk1"/>
              </a:solidFill>
              <a:highlight>
                <a:srgbClr val="EAEBEC"/>
              </a:highlight>
            </a:endParaRPr>
          </a:p>
          <a:p>
            <a:pPr indent="0" lvl="0" marL="0" rtl="0" algn="l">
              <a:lnSpc>
                <a:spcPct val="150000"/>
              </a:lnSpc>
              <a:spcBef>
                <a:spcPts val="0"/>
              </a:spcBef>
              <a:spcAft>
                <a:spcPts val="0"/>
              </a:spcAft>
              <a:buNone/>
            </a:pPr>
            <a:r>
              <a:t/>
            </a:r>
            <a:endParaRPr sz="24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7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Q: What is the solution (closed form) of</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6a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- 11a</a:t>
            </a:r>
            <a:r>
              <a:rPr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+ 6a</a:t>
            </a:r>
            <a:r>
              <a:rPr baseline="-25000" lang="en" sz="2400">
                <a:solidFill>
                  <a:schemeClr val="dk1"/>
                </a:solidFill>
                <a:latin typeface="Verdana"/>
                <a:ea typeface="Verdana"/>
                <a:cs typeface="Verdana"/>
                <a:sym typeface="Verdana"/>
              </a:rPr>
              <a:t>n-3 </a:t>
            </a: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2, a</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5, a</a:t>
            </a:r>
            <a:r>
              <a:rPr baseline="-25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15</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Soln: … </a:t>
            </a:r>
            <a:endParaRPr sz="24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74"/>
          <p:cNvSpPr txBox="1"/>
          <p:nvPr/>
        </p:nvSpPr>
        <p:spPr>
          <a:xfrm>
            <a:off x="76700" y="107400"/>
            <a:ext cx="8959800" cy="647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dk1"/>
                </a:solidFill>
              </a:rPr>
              <a:t>Theorem 4</a:t>
            </a:r>
            <a:r>
              <a:rPr lang="en" sz="2400">
                <a:solidFill>
                  <a:schemeClr val="dk1"/>
                </a:solidFill>
              </a:rPr>
              <a:t> - For degree k with some non-distinct roots</a:t>
            </a:r>
            <a:endParaRPr sz="2400">
              <a:solidFill>
                <a:schemeClr val="dk1"/>
              </a:solidFill>
            </a:endParaRPr>
          </a:p>
          <a:p>
            <a:pPr indent="0" lvl="0" marL="0" rtl="0" algn="l">
              <a:lnSpc>
                <a:spcPct val="150000"/>
              </a:lnSpc>
              <a:spcBef>
                <a:spcPts val="0"/>
              </a:spcBef>
              <a:spcAft>
                <a:spcPts val="0"/>
              </a:spcAft>
              <a:buNone/>
            </a:pPr>
            <a:r>
              <a:rPr i="1" lang="en" sz="2400">
                <a:solidFill>
                  <a:schemeClr val="dk1"/>
                </a:solidFill>
                <a:highlight>
                  <a:srgbClr val="EAEBEC"/>
                </a:highlight>
              </a:rPr>
              <a:t>Let c</a:t>
            </a:r>
            <a:r>
              <a:rPr baseline="-25000" i="1" lang="en" sz="2400">
                <a:solidFill>
                  <a:schemeClr val="dk1"/>
                </a:solidFill>
                <a:highlight>
                  <a:srgbClr val="EAEBEC"/>
                </a:highlight>
              </a:rPr>
              <a:t>1</a:t>
            </a:r>
            <a:r>
              <a:rPr i="1" lang="en" sz="2400">
                <a:solidFill>
                  <a:schemeClr val="dk1"/>
                </a:solidFill>
                <a:highlight>
                  <a:srgbClr val="EAEBEC"/>
                </a:highlight>
              </a:rPr>
              <a:t>, c</a:t>
            </a:r>
            <a:r>
              <a:rPr baseline="-25000" i="1" lang="en" sz="2400">
                <a:solidFill>
                  <a:schemeClr val="dk1"/>
                </a:solidFill>
                <a:highlight>
                  <a:srgbClr val="EAEBEC"/>
                </a:highlight>
              </a:rPr>
              <a:t>2</a:t>
            </a:r>
            <a:r>
              <a:rPr i="1" lang="en" sz="2400">
                <a:solidFill>
                  <a:schemeClr val="dk1"/>
                </a:solidFill>
                <a:highlight>
                  <a:srgbClr val="EAEBEC"/>
                </a:highlight>
              </a:rPr>
              <a:t>, …, c</a:t>
            </a:r>
            <a:r>
              <a:rPr baseline="-25000" i="1" lang="en" sz="2400">
                <a:solidFill>
                  <a:schemeClr val="dk1"/>
                </a:solidFill>
                <a:highlight>
                  <a:srgbClr val="EAEBEC"/>
                </a:highlight>
              </a:rPr>
              <a:t>k</a:t>
            </a:r>
            <a:r>
              <a:rPr i="1" lang="en" sz="2400">
                <a:solidFill>
                  <a:schemeClr val="dk1"/>
                </a:solidFill>
                <a:highlight>
                  <a:srgbClr val="EAEBEC"/>
                </a:highlight>
              </a:rPr>
              <a:t> be real numbers. Suppose that the characteristic equation </a:t>
            </a:r>
            <a:r>
              <a:rPr lang="en" sz="2400">
                <a:solidFill>
                  <a:schemeClr val="dk1"/>
                </a:solidFill>
                <a:highlight>
                  <a:srgbClr val="EAEBEC"/>
                </a:highlight>
              </a:rPr>
              <a:t>r</a:t>
            </a:r>
            <a:r>
              <a:rPr baseline="30000" lang="en" sz="2400">
                <a:solidFill>
                  <a:schemeClr val="dk1"/>
                </a:solidFill>
                <a:highlight>
                  <a:srgbClr val="EAEBEC"/>
                </a:highlight>
              </a:rPr>
              <a:t>k</a:t>
            </a:r>
            <a:r>
              <a:rPr lang="en" sz="2400">
                <a:solidFill>
                  <a:schemeClr val="dk1"/>
                </a:solidFill>
                <a:highlight>
                  <a:srgbClr val="EAEBEC"/>
                </a:highlight>
              </a:rPr>
              <a:t> - c</a:t>
            </a:r>
            <a:r>
              <a:rPr baseline="-25000" lang="en" sz="2400">
                <a:solidFill>
                  <a:schemeClr val="dk1"/>
                </a:solidFill>
                <a:highlight>
                  <a:srgbClr val="EAEBEC"/>
                </a:highlight>
              </a:rPr>
              <a:t>1</a:t>
            </a:r>
            <a:r>
              <a:rPr lang="en" sz="2400">
                <a:solidFill>
                  <a:schemeClr val="dk1"/>
                </a:solidFill>
                <a:highlight>
                  <a:srgbClr val="EAEBEC"/>
                </a:highlight>
              </a:rPr>
              <a:t>r</a:t>
            </a:r>
            <a:r>
              <a:rPr baseline="30000" lang="en" sz="2400">
                <a:solidFill>
                  <a:schemeClr val="dk1"/>
                </a:solidFill>
                <a:highlight>
                  <a:srgbClr val="EAEBEC"/>
                </a:highlight>
              </a:rPr>
              <a:t>k-1</a:t>
            </a:r>
            <a:r>
              <a:rPr lang="en" sz="2400">
                <a:solidFill>
                  <a:schemeClr val="dk1"/>
                </a:solidFill>
                <a:highlight>
                  <a:srgbClr val="EAEBEC"/>
                </a:highlight>
              </a:rPr>
              <a:t> - … </a:t>
            </a:r>
            <a:r>
              <a:rPr baseline="-25000" lang="en" sz="2400">
                <a:solidFill>
                  <a:schemeClr val="dk1"/>
                </a:solidFill>
                <a:highlight>
                  <a:srgbClr val="EAEBEC"/>
                </a:highlight>
              </a:rPr>
              <a:t> </a:t>
            </a:r>
            <a:r>
              <a:rPr lang="en" sz="2400">
                <a:solidFill>
                  <a:schemeClr val="dk1"/>
                </a:solidFill>
                <a:highlight>
                  <a:srgbClr val="EAEBEC"/>
                </a:highlight>
              </a:rPr>
              <a:t>- c</a:t>
            </a:r>
            <a:r>
              <a:rPr baseline="-25000" lang="en" sz="2400">
                <a:solidFill>
                  <a:schemeClr val="dk1"/>
                </a:solidFill>
                <a:highlight>
                  <a:srgbClr val="EAEBEC"/>
                </a:highlight>
              </a:rPr>
              <a:t>k </a:t>
            </a:r>
            <a:r>
              <a:rPr lang="en" sz="2400">
                <a:solidFill>
                  <a:schemeClr val="dk1"/>
                </a:solidFill>
                <a:highlight>
                  <a:srgbClr val="EAEBEC"/>
                </a:highlight>
              </a:rPr>
              <a:t>= 0</a:t>
            </a:r>
            <a:r>
              <a:rPr i="1" lang="en" sz="2400">
                <a:solidFill>
                  <a:schemeClr val="dk1"/>
                </a:solidFill>
                <a:highlight>
                  <a:srgbClr val="EAEBEC"/>
                </a:highlight>
              </a:rPr>
              <a:t> has t distinct roots </a:t>
            </a:r>
            <a:r>
              <a:rPr lang="en" sz="2400">
                <a:solidFill>
                  <a:schemeClr val="dk1"/>
                </a:solidFill>
                <a:highlight>
                  <a:srgbClr val="EAEBEC"/>
                </a:highlight>
              </a:rPr>
              <a:t>r</a:t>
            </a:r>
            <a:r>
              <a:rPr baseline="-25000" lang="en" sz="2400">
                <a:solidFill>
                  <a:schemeClr val="dk1"/>
                </a:solidFill>
                <a:highlight>
                  <a:srgbClr val="EAEBEC"/>
                </a:highlight>
              </a:rPr>
              <a:t>1, </a:t>
            </a:r>
            <a:r>
              <a:rPr lang="en" sz="2400">
                <a:solidFill>
                  <a:schemeClr val="dk1"/>
                </a:solidFill>
                <a:highlight>
                  <a:srgbClr val="EAEBEC"/>
                </a:highlight>
              </a:rPr>
              <a:t>r</a:t>
            </a:r>
            <a:r>
              <a:rPr baseline="-25000" lang="en" sz="2400">
                <a:solidFill>
                  <a:schemeClr val="dk1"/>
                </a:solidFill>
                <a:highlight>
                  <a:srgbClr val="EAEBEC"/>
                </a:highlight>
              </a:rPr>
              <a:t>2, </a:t>
            </a:r>
            <a:r>
              <a:rPr baseline="30000" lang="en" sz="2400">
                <a:solidFill>
                  <a:schemeClr val="dk1"/>
                </a:solidFill>
                <a:highlight>
                  <a:srgbClr val="EAEBEC"/>
                </a:highlight>
              </a:rPr>
              <a:t>...</a:t>
            </a:r>
            <a:r>
              <a:rPr baseline="-25000" lang="en" sz="2400">
                <a:solidFill>
                  <a:schemeClr val="dk1"/>
                </a:solidFill>
                <a:highlight>
                  <a:srgbClr val="EAEBEC"/>
                </a:highlight>
              </a:rPr>
              <a:t> </a:t>
            </a:r>
            <a:r>
              <a:rPr lang="en" sz="2400">
                <a:solidFill>
                  <a:schemeClr val="dk1"/>
                </a:solidFill>
                <a:highlight>
                  <a:srgbClr val="EAEBEC"/>
                </a:highlight>
              </a:rPr>
              <a:t>r</a:t>
            </a:r>
            <a:r>
              <a:rPr baseline="-25000" lang="en" sz="2400">
                <a:solidFill>
                  <a:schemeClr val="dk1"/>
                </a:solidFill>
                <a:highlight>
                  <a:srgbClr val="EAEBEC"/>
                </a:highlight>
              </a:rPr>
              <a:t>t</a:t>
            </a:r>
            <a:r>
              <a:rPr i="1" lang="en" sz="2400">
                <a:solidFill>
                  <a:schemeClr val="dk1"/>
                </a:solidFill>
                <a:highlight>
                  <a:srgbClr val="EAEBEC"/>
                </a:highlight>
              </a:rPr>
              <a:t> with multiplicities </a:t>
            </a:r>
            <a:r>
              <a:rPr lang="en" sz="2400">
                <a:solidFill>
                  <a:schemeClr val="dk1"/>
                </a:solidFill>
                <a:highlight>
                  <a:srgbClr val="EAEBEC"/>
                </a:highlight>
              </a:rPr>
              <a:t>m</a:t>
            </a:r>
            <a:r>
              <a:rPr baseline="-25000" lang="en" sz="2400">
                <a:solidFill>
                  <a:schemeClr val="dk1"/>
                </a:solidFill>
                <a:highlight>
                  <a:srgbClr val="EAEBEC"/>
                </a:highlight>
              </a:rPr>
              <a:t>1, </a:t>
            </a:r>
            <a:r>
              <a:rPr lang="en" sz="2400">
                <a:solidFill>
                  <a:schemeClr val="dk1"/>
                </a:solidFill>
                <a:highlight>
                  <a:srgbClr val="EAEBEC"/>
                </a:highlight>
              </a:rPr>
              <a:t>m</a:t>
            </a:r>
            <a:r>
              <a:rPr baseline="-25000" lang="en" sz="2400">
                <a:solidFill>
                  <a:schemeClr val="dk1"/>
                </a:solidFill>
                <a:highlight>
                  <a:srgbClr val="EAEBEC"/>
                </a:highlight>
              </a:rPr>
              <a:t>2, </a:t>
            </a:r>
            <a:r>
              <a:rPr baseline="30000" lang="en" sz="2400">
                <a:solidFill>
                  <a:schemeClr val="dk1"/>
                </a:solidFill>
                <a:highlight>
                  <a:srgbClr val="EAEBEC"/>
                </a:highlight>
              </a:rPr>
              <a:t>...</a:t>
            </a:r>
            <a:r>
              <a:rPr baseline="-25000" lang="en" sz="2400">
                <a:solidFill>
                  <a:schemeClr val="dk1"/>
                </a:solidFill>
                <a:highlight>
                  <a:srgbClr val="EAEBEC"/>
                </a:highlight>
              </a:rPr>
              <a:t> </a:t>
            </a:r>
            <a:r>
              <a:rPr lang="en" sz="2400">
                <a:solidFill>
                  <a:schemeClr val="dk1"/>
                </a:solidFill>
                <a:highlight>
                  <a:srgbClr val="EAEBEC"/>
                </a:highlight>
              </a:rPr>
              <a:t>m</a:t>
            </a:r>
            <a:r>
              <a:rPr baseline="-25000" lang="en" sz="2400">
                <a:solidFill>
                  <a:schemeClr val="dk1"/>
                </a:solidFill>
                <a:highlight>
                  <a:srgbClr val="EAEBEC"/>
                </a:highlight>
              </a:rPr>
              <a:t>t</a:t>
            </a:r>
            <a:r>
              <a:rPr i="1" lang="en" sz="2400">
                <a:solidFill>
                  <a:schemeClr val="dk1"/>
                </a:solidFill>
                <a:highlight>
                  <a:srgbClr val="EAEBEC"/>
                </a:highlight>
              </a:rPr>
              <a:t> , respectively, so that m</a:t>
            </a:r>
            <a:r>
              <a:rPr baseline="-25000" i="1" lang="en" sz="2400">
                <a:solidFill>
                  <a:schemeClr val="dk1"/>
                </a:solidFill>
                <a:highlight>
                  <a:srgbClr val="EAEBEC"/>
                </a:highlight>
              </a:rPr>
              <a:t>i</a:t>
            </a:r>
            <a:r>
              <a:rPr i="1" lang="en" sz="2400">
                <a:solidFill>
                  <a:schemeClr val="dk1"/>
                </a:solidFill>
                <a:highlight>
                  <a:srgbClr val="EAEBEC"/>
                </a:highlight>
              </a:rPr>
              <a:t> ≥ 1 for i = 1, 2, …, t and </a:t>
            </a:r>
            <a:r>
              <a:rPr lang="en" sz="2400">
                <a:solidFill>
                  <a:schemeClr val="dk1"/>
                </a:solidFill>
                <a:highlight>
                  <a:srgbClr val="EAEBEC"/>
                </a:highlight>
              </a:rPr>
              <a:t>m</a:t>
            </a:r>
            <a:r>
              <a:rPr baseline="-25000" lang="en" sz="2400">
                <a:solidFill>
                  <a:schemeClr val="dk1"/>
                </a:solidFill>
                <a:highlight>
                  <a:srgbClr val="EAEBEC"/>
                </a:highlight>
              </a:rPr>
              <a:t>1</a:t>
            </a:r>
            <a:r>
              <a:rPr lang="en" sz="2400">
                <a:solidFill>
                  <a:schemeClr val="dk1"/>
                </a:solidFill>
                <a:highlight>
                  <a:srgbClr val="EAEBEC"/>
                </a:highlight>
              </a:rPr>
              <a:t> +</a:t>
            </a:r>
            <a:r>
              <a:rPr baseline="-25000" lang="en" sz="2400">
                <a:solidFill>
                  <a:schemeClr val="dk1"/>
                </a:solidFill>
                <a:highlight>
                  <a:srgbClr val="EAEBEC"/>
                </a:highlight>
              </a:rPr>
              <a:t> </a:t>
            </a:r>
            <a:r>
              <a:rPr lang="en" sz="2400">
                <a:solidFill>
                  <a:schemeClr val="dk1"/>
                </a:solidFill>
                <a:highlight>
                  <a:srgbClr val="EAEBEC"/>
                </a:highlight>
              </a:rPr>
              <a:t>m</a:t>
            </a:r>
            <a:r>
              <a:rPr baseline="-25000" lang="en" sz="2400">
                <a:solidFill>
                  <a:schemeClr val="dk1"/>
                </a:solidFill>
                <a:highlight>
                  <a:srgbClr val="EAEBEC"/>
                </a:highlight>
              </a:rPr>
              <a:t>2</a:t>
            </a:r>
            <a:r>
              <a:rPr lang="en" sz="2400">
                <a:solidFill>
                  <a:schemeClr val="dk1"/>
                </a:solidFill>
                <a:highlight>
                  <a:srgbClr val="EAEBEC"/>
                </a:highlight>
              </a:rPr>
              <a:t> +</a:t>
            </a:r>
            <a:r>
              <a:rPr baseline="-25000" lang="en" sz="2400">
                <a:solidFill>
                  <a:schemeClr val="dk1"/>
                </a:solidFill>
                <a:highlight>
                  <a:srgbClr val="EAEBEC"/>
                </a:highlight>
              </a:rPr>
              <a:t> </a:t>
            </a:r>
            <a:r>
              <a:rPr baseline="30000" lang="en" sz="2400">
                <a:solidFill>
                  <a:schemeClr val="dk1"/>
                </a:solidFill>
                <a:highlight>
                  <a:srgbClr val="EAEBEC"/>
                </a:highlight>
              </a:rPr>
              <a:t>...</a:t>
            </a:r>
            <a:r>
              <a:rPr baseline="-25000" lang="en" sz="2400">
                <a:solidFill>
                  <a:schemeClr val="dk1"/>
                </a:solidFill>
                <a:highlight>
                  <a:srgbClr val="EAEBEC"/>
                </a:highlight>
              </a:rPr>
              <a:t> </a:t>
            </a:r>
            <a:r>
              <a:rPr lang="en" sz="2400">
                <a:solidFill>
                  <a:schemeClr val="dk1"/>
                </a:solidFill>
                <a:highlight>
                  <a:srgbClr val="EAEBEC"/>
                </a:highlight>
              </a:rPr>
              <a:t>m</a:t>
            </a:r>
            <a:r>
              <a:rPr baseline="-25000" lang="en" sz="2400">
                <a:solidFill>
                  <a:schemeClr val="dk1"/>
                </a:solidFill>
                <a:highlight>
                  <a:srgbClr val="EAEBEC"/>
                </a:highlight>
              </a:rPr>
              <a:t>t</a:t>
            </a:r>
            <a:r>
              <a:rPr i="1" lang="en" sz="2400">
                <a:solidFill>
                  <a:schemeClr val="dk1"/>
                </a:solidFill>
                <a:highlight>
                  <a:srgbClr val="EAEBEC"/>
                </a:highlight>
              </a:rPr>
              <a:t> = k. Then a sequence {a</a:t>
            </a:r>
            <a:r>
              <a:rPr baseline="-25000" i="1" lang="en" sz="2400">
                <a:solidFill>
                  <a:schemeClr val="dk1"/>
                </a:solidFill>
                <a:highlight>
                  <a:srgbClr val="EAEBEC"/>
                </a:highlight>
              </a:rPr>
              <a:t>n</a:t>
            </a:r>
            <a:r>
              <a:rPr i="1" lang="en" sz="2400">
                <a:solidFill>
                  <a:schemeClr val="dk1"/>
                </a:solidFill>
                <a:highlight>
                  <a:srgbClr val="EAEBEC"/>
                </a:highlight>
              </a:rPr>
              <a:t>} </a:t>
            </a:r>
            <a:r>
              <a:rPr lang="en" sz="2400">
                <a:solidFill>
                  <a:schemeClr val="dk1"/>
                </a:solidFill>
                <a:highlight>
                  <a:srgbClr val="EAEBEC"/>
                </a:highlight>
              </a:rPr>
              <a:t>is a solution of the recurrence relation a</a:t>
            </a:r>
            <a:r>
              <a:rPr baseline="-25000" lang="en" sz="2400">
                <a:solidFill>
                  <a:schemeClr val="dk1"/>
                </a:solidFill>
                <a:highlight>
                  <a:srgbClr val="EAEBEC"/>
                </a:highlight>
              </a:rPr>
              <a:t>n </a:t>
            </a:r>
            <a:r>
              <a:rPr lang="en" sz="2400">
                <a:solidFill>
                  <a:schemeClr val="dk1"/>
                </a:solidFill>
                <a:highlight>
                  <a:srgbClr val="EAEBEC"/>
                </a:highlight>
              </a:rPr>
              <a:t>= c</a:t>
            </a:r>
            <a:r>
              <a:rPr baseline="-25000" lang="en" sz="2400">
                <a:solidFill>
                  <a:schemeClr val="dk1"/>
                </a:solidFill>
                <a:highlight>
                  <a:srgbClr val="EAEBEC"/>
                </a:highlight>
              </a:rPr>
              <a:t>1</a:t>
            </a:r>
            <a:r>
              <a:rPr lang="en" sz="2400">
                <a:solidFill>
                  <a:schemeClr val="dk1"/>
                </a:solidFill>
                <a:highlight>
                  <a:srgbClr val="EAEBEC"/>
                </a:highlight>
              </a:rPr>
              <a:t>a</a:t>
            </a:r>
            <a:r>
              <a:rPr baseline="-25000" lang="en" sz="2400">
                <a:solidFill>
                  <a:schemeClr val="dk1"/>
                </a:solidFill>
                <a:highlight>
                  <a:srgbClr val="EAEBEC"/>
                </a:highlight>
              </a:rPr>
              <a:t>n-1 </a:t>
            </a:r>
            <a:r>
              <a:rPr lang="en" sz="2400">
                <a:solidFill>
                  <a:schemeClr val="dk1"/>
                </a:solidFill>
                <a:highlight>
                  <a:srgbClr val="EAEBEC"/>
                </a:highlight>
              </a:rPr>
              <a:t>+ c</a:t>
            </a:r>
            <a:r>
              <a:rPr baseline="-25000" lang="en" sz="2400">
                <a:solidFill>
                  <a:schemeClr val="dk1"/>
                </a:solidFill>
                <a:highlight>
                  <a:srgbClr val="EAEBEC"/>
                </a:highlight>
              </a:rPr>
              <a:t>2</a:t>
            </a:r>
            <a:r>
              <a:rPr lang="en" sz="2400">
                <a:solidFill>
                  <a:schemeClr val="dk1"/>
                </a:solidFill>
                <a:highlight>
                  <a:srgbClr val="EAEBEC"/>
                </a:highlight>
              </a:rPr>
              <a:t>a</a:t>
            </a:r>
            <a:r>
              <a:rPr baseline="-25000" lang="en" sz="2400">
                <a:solidFill>
                  <a:schemeClr val="dk1"/>
                </a:solidFill>
                <a:highlight>
                  <a:srgbClr val="EAEBEC"/>
                </a:highlight>
              </a:rPr>
              <a:t>n-2</a:t>
            </a:r>
            <a:r>
              <a:rPr lang="en" sz="2400">
                <a:solidFill>
                  <a:schemeClr val="dk1"/>
                </a:solidFill>
                <a:highlight>
                  <a:srgbClr val="EAEBEC"/>
                </a:highlight>
              </a:rPr>
              <a:t>+ … + c</a:t>
            </a:r>
            <a:r>
              <a:rPr baseline="-25000" lang="en" sz="2400">
                <a:solidFill>
                  <a:schemeClr val="dk1"/>
                </a:solidFill>
                <a:highlight>
                  <a:srgbClr val="EAEBEC"/>
                </a:highlight>
              </a:rPr>
              <a:t>k</a:t>
            </a:r>
            <a:r>
              <a:rPr lang="en" sz="2400">
                <a:solidFill>
                  <a:schemeClr val="dk1"/>
                </a:solidFill>
                <a:highlight>
                  <a:srgbClr val="EAEBEC"/>
                </a:highlight>
              </a:rPr>
              <a:t>a</a:t>
            </a:r>
            <a:r>
              <a:rPr baseline="-25000" lang="en" sz="2400">
                <a:solidFill>
                  <a:schemeClr val="dk1"/>
                </a:solidFill>
                <a:highlight>
                  <a:srgbClr val="EAEBEC"/>
                </a:highlight>
              </a:rPr>
              <a:t>n-k</a:t>
            </a:r>
            <a:r>
              <a:rPr lang="en" sz="2400">
                <a:solidFill>
                  <a:schemeClr val="dk1"/>
                </a:solidFill>
                <a:highlight>
                  <a:srgbClr val="EAEBEC"/>
                </a:highlight>
              </a:rPr>
              <a:t> iff </a:t>
            </a:r>
            <a:endParaRPr sz="2400">
              <a:solidFill>
                <a:schemeClr val="dk1"/>
              </a:solidFill>
              <a:highlight>
                <a:srgbClr val="EAEBEC"/>
              </a:highlight>
            </a:endParaRPr>
          </a:p>
          <a:p>
            <a:pPr indent="0" lvl="0" marL="0" rtl="0" algn="l">
              <a:lnSpc>
                <a:spcPct val="150000"/>
              </a:lnSpc>
              <a:spcBef>
                <a:spcPts val="0"/>
              </a:spcBef>
              <a:spcAft>
                <a:spcPts val="0"/>
              </a:spcAft>
              <a:buNone/>
            </a:pPr>
            <a:r>
              <a:rPr lang="en" sz="2400">
                <a:solidFill>
                  <a:schemeClr val="dk1"/>
                </a:solidFill>
                <a:highlight>
                  <a:srgbClr val="EAEBEC"/>
                </a:highlight>
              </a:rPr>
              <a:t>a</a:t>
            </a:r>
            <a:r>
              <a:rPr baseline="-25000" lang="en" sz="2400">
                <a:solidFill>
                  <a:schemeClr val="dk1"/>
                </a:solidFill>
                <a:highlight>
                  <a:srgbClr val="EAEBEC"/>
                </a:highlight>
              </a:rPr>
              <a:t>n </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1,0</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1,1</a:t>
            </a:r>
            <a:r>
              <a:rPr lang="en" sz="2400">
                <a:solidFill>
                  <a:schemeClr val="dk1"/>
                </a:solidFill>
                <a:highlight>
                  <a:srgbClr val="EAEBEC"/>
                </a:highlight>
              </a:rPr>
              <a:t> n</a:t>
            </a:r>
            <a:r>
              <a:rPr baseline="30000" lang="en" sz="2400">
                <a:solidFill>
                  <a:schemeClr val="dk1"/>
                </a:solidFill>
                <a:highlight>
                  <a:srgbClr val="EAEBEC"/>
                </a:highlight>
              </a:rPr>
              <a:t>1</a:t>
            </a:r>
            <a:r>
              <a:rPr lang="en" sz="2400">
                <a:solidFill>
                  <a:schemeClr val="dk1"/>
                </a:solidFill>
                <a:highlight>
                  <a:srgbClr val="EAEBEC"/>
                </a:highlight>
              </a:rPr>
              <a:t> + … + </a:t>
            </a:r>
            <a:r>
              <a:rPr i="1" lang="en" sz="2400">
                <a:solidFill>
                  <a:schemeClr val="dk1"/>
                </a:solidFill>
                <a:highlight>
                  <a:srgbClr val="EAEBEC"/>
                </a:highlight>
              </a:rPr>
              <a:t>α</a:t>
            </a:r>
            <a:r>
              <a:rPr baseline="-25000" lang="en" sz="2400">
                <a:solidFill>
                  <a:schemeClr val="dk1"/>
                </a:solidFill>
                <a:highlight>
                  <a:srgbClr val="EAEBEC"/>
                </a:highlight>
              </a:rPr>
              <a:t>1,m1 - 1</a:t>
            </a:r>
            <a:r>
              <a:rPr lang="en" sz="2400">
                <a:solidFill>
                  <a:schemeClr val="dk1"/>
                </a:solidFill>
                <a:highlight>
                  <a:srgbClr val="EAEBEC"/>
                </a:highlight>
              </a:rPr>
              <a:t> n</a:t>
            </a:r>
            <a:r>
              <a:rPr baseline="30000" lang="en" sz="2400">
                <a:solidFill>
                  <a:schemeClr val="dk1"/>
                </a:solidFill>
                <a:highlight>
                  <a:srgbClr val="EAEBEC"/>
                </a:highlight>
              </a:rPr>
              <a:t>m1 - 1</a:t>
            </a:r>
            <a:r>
              <a:rPr lang="en" sz="2400">
                <a:solidFill>
                  <a:schemeClr val="dk1"/>
                </a:solidFill>
                <a:highlight>
                  <a:srgbClr val="EAEBEC"/>
                </a:highlight>
              </a:rPr>
              <a:t> )r</a:t>
            </a:r>
            <a:r>
              <a:rPr baseline="-25000" lang="en" sz="2400">
                <a:solidFill>
                  <a:schemeClr val="dk1"/>
                </a:solidFill>
                <a:highlight>
                  <a:srgbClr val="EAEBEC"/>
                </a:highlight>
              </a:rPr>
              <a:t>1</a:t>
            </a:r>
            <a:r>
              <a:rPr baseline="30000" lang="en" sz="2400">
                <a:solidFill>
                  <a:schemeClr val="dk1"/>
                </a:solidFill>
                <a:highlight>
                  <a:srgbClr val="EAEBEC"/>
                </a:highlight>
              </a:rPr>
              <a:t>n</a:t>
            </a:r>
            <a:r>
              <a:rPr baseline="-25000" lang="en" sz="2400">
                <a:solidFill>
                  <a:schemeClr val="dk1"/>
                </a:solidFill>
                <a:highlight>
                  <a:srgbClr val="EAEBEC"/>
                </a:highlight>
              </a:rPr>
              <a:t>  </a:t>
            </a:r>
            <a:endParaRPr baseline="-25000" sz="2400">
              <a:solidFill>
                <a:schemeClr val="dk1"/>
              </a:solidFill>
              <a:highlight>
                <a:srgbClr val="EAEBEC"/>
              </a:highlight>
            </a:endParaRPr>
          </a:p>
          <a:p>
            <a:pPr indent="457200" lvl="0" marL="0" rtl="0" algn="l">
              <a:lnSpc>
                <a:spcPct val="150000"/>
              </a:lnSpc>
              <a:spcBef>
                <a:spcPts val="0"/>
              </a:spcBef>
              <a:spcAft>
                <a:spcPts val="0"/>
              </a:spcAft>
              <a:buNone/>
            </a:pP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2,0</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2,1</a:t>
            </a:r>
            <a:r>
              <a:rPr lang="en" sz="2400">
                <a:solidFill>
                  <a:schemeClr val="dk1"/>
                </a:solidFill>
                <a:highlight>
                  <a:srgbClr val="EAEBEC"/>
                </a:highlight>
              </a:rPr>
              <a:t> n</a:t>
            </a:r>
            <a:r>
              <a:rPr baseline="30000" lang="en" sz="2400">
                <a:solidFill>
                  <a:schemeClr val="dk1"/>
                </a:solidFill>
                <a:highlight>
                  <a:srgbClr val="EAEBEC"/>
                </a:highlight>
              </a:rPr>
              <a:t>1</a:t>
            </a:r>
            <a:r>
              <a:rPr lang="en" sz="2400">
                <a:solidFill>
                  <a:schemeClr val="dk1"/>
                </a:solidFill>
                <a:highlight>
                  <a:srgbClr val="EAEBEC"/>
                </a:highlight>
              </a:rPr>
              <a:t> + … + </a:t>
            </a:r>
            <a:r>
              <a:rPr i="1" lang="en" sz="2400">
                <a:solidFill>
                  <a:schemeClr val="dk1"/>
                </a:solidFill>
                <a:highlight>
                  <a:srgbClr val="EAEBEC"/>
                </a:highlight>
              </a:rPr>
              <a:t>α</a:t>
            </a:r>
            <a:r>
              <a:rPr baseline="-25000" lang="en" sz="2400">
                <a:solidFill>
                  <a:schemeClr val="dk1"/>
                </a:solidFill>
                <a:highlight>
                  <a:srgbClr val="EAEBEC"/>
                </a:highlight>
              </a:rPr>
              <a:t>2,m2 - 1</a:t>
            </a:r>
            <a:r>
              <a:rPr lang="en" sz="2400">
                <a:solidFill>
                  <a:schemeClr val="dk1"/>
                </a:solidFill>
                <a:highlight>
                  <a:srgbClr val="EAEBEC"/>
                </a:highlight>
              </a:rPr>
              <a:t> n</a:t>
            </a:r>
            <a:r>
              <a:rPr baseline="30000" lang="en" sz="2400">
                <a:solidFill>
                  <a:schemeClr val="dk1"/>
                </a:solidFill>
                <a:highlight>
                  <a:srgbClr val="EAEBEC"/>
                </a:highlight>
              </a:rPr>
              <a:t>m2 - 1</a:t>
            </a:r>
            <a:r>
              <a:rPr lang="en" sz="2400">
                <a:solidFill>
                  <a:schemeClr val="dk1"/>
                </a:solidFill>
                <a:highlight>
                  <a:srgbClr val="EAEBEC"/>
                </a:highlight>
              </a:rPr>
              <a:t> )r</a:t>
            </a:r>
            <a:r>
              <a:rPr baseline="-25000" lang="en" sz="2400">
                <a:solidFill>
                  <a:schemeClr val="dk1"/>
                </a:solidFill>
                <a:highlight>
                  <a:srgbClr val="EAEBEC"/>
                </a:highlight>
              </a:rPr>
              <a:t>2</a:t>
            </a:r>
            <a:r>
              <a:rPr baseline="30000" lang="en" sz="2400">
                <a:solidFill>
                  <a:schemeClr val="dk1"/>
                </a:solidFill>
                <a:highlight>
                  <a:srgbClr val="EAEBEC"/>
                </a:highlight>
              </a:rPr>
              <a:t>n</a:t>
            </a:r>
            <a:r>
              <a:rPr baseline="-25000" lang="en" sz="2400">
                <a:solidFill>
                  <a:schemeClr val="dk1"/>
                </a:solidFill>
                <a:highlight>
                  <a:srgbClr val="EAEBEC"/>
                </a:highlight>
              </a:rPr>
              <a:t>  </a:t>
            </a:r>
            <a:endParaRPr sz="2400">
              <a:solidFill>
                <a:schemeClr val="dk1"/>
              </a:solidFill>
              <a:highlight>
                <a:srgbClr val="EAEBEC"/>
              </a:highlight>
            </a:endParaRPr>
          </a:p>
          <a:p>
            <a:pPr indent="457200" lvl="0" marL="0" rtl="0" algn="l">
              <a:lnSpc>
                <a:spcPct val="150000"/>
              </a:lnSpc>
              <a:spcBef>
                <a:spcPts val="0"/>
              </a:spcBef>
              <a:spcAft>
                <a:spcPts val="0"/>
              </a:spcAft>
              <a:buNone/>
            </a:pPr>
            <a:r>
              <a:rPr lang="en" sz="2400">
                <a:solidFill>
                  <a:schemeClr val="dk1"/>
                </a:solidFill>
                <a:highlight>
                  <a:srgbClr val="EAEBEC"/>
                </a:highlight>
              </a:rPr>
              <a:t>+ … + (</a:t>
            </a:r>
            <a:r>
              <a:rPr i="1" lang="en" sz="2400">
                <a:solidFill>
                  <a:schemeClr val="dk1"/>
                </a:solidFill>
                <a:highlight>
                  <a:srgbClr val="EAEBEC"/>
                </a:highlight>
              </a:rPr>
              <a:t>α</a:t>
            </a:r>
            <a:r>
              <a:rPr baseline="-25000" lang="en" sz="2400">
                <a:solidFill>
                  <a:schemeClr val="dk1"/>
                </a:solidFill>
                <a:highlight>
                  <a:srgbClr val="EAEBEC"/>
                </a:highlight>
              </a:rPr>
              <a:t>t,0</a:t>
            </a:r>
            <a:r>
              <a:rPr lang="en" sz="2400">
                <a:solidFill>
                  <a:schemeClr val="dk1"/>
                </a:solidFill>
                <a:highlight>
                  <a:srgbClr val="EAEBEC"/>
                </a:highlight>
              </a:rPr>
              <a:t>+ </a:t>
            </a:r>
            <a:r>
              <a:rPr i="1" lang="en" sz="2400">
                <a:solidFill>
                  <a:schemeClr val="dk1"/>
                </a:solidFill>
                <a:highlight>
                  <a:srgbClr val="EAEBEC"/>
                </a:highlight>
              </a:rPr>
              <a:t>α</a:t>
            </a:r>
            <a:r>
              <a:rPr baseline="-25000" lang="en" sz="2400">
                <a:solidFill>
                  <a:schemeClr val="dk1"/>
                </a:solidFill>
                <a:highlight>
                  <a:srgbClr val="EAEBEC"/>
                </a:highlight>
              </a:rPr>
              <a:t>t,1</a:t>
            </a:r>
            <a:r>
              <a:rPr lang="en" sz="2400">
                <a:solidFill>
                  <a:schemeClr val="dk1"/>
                </a:solidFill>
                <a:highlight>
                  <a:srgbClr val="EAEBEC"/>
                </a:highlight>
              </a:rPr>
              <a:t> n</a:t>
            </a:r>
            <a:r>
              <a:rPr baseline="30000" lang="en" sz="2400">
                <a:solidFill>
                  <a:schemeClr val="dk1"/>
                </a:solidFill>
                <a:highlight>
                  <a:srgbClr val="EAEBEC"/>
                </a:highlight>
              </a:rPr>
              <a:t>1</a:t>
            </a:r>
            <a:r>
              <a:rPr lang="en" sz="2400">
                <a:solidFill>
                  <a:schemeClr val="dk1"/>
                </a:solidFill>
                <a:highlight>
                  <a:srgbClr val="EAEBEC"/>
                </a:highlight>
              </a:rPr>
              <a:t> + … + </a:t>
            </a:r>
            <a:r>
              <a:rPr i="1" lang="en" sz="2400">
                <a:solidFill>
                  <a:schemeClr val="dk1"/>
                </a:solidFill>
                <a:highlight>
                  <a:srgbClr val="EAEBEC"/>
                </a:highlight>
              </a:rPr>
              <a:t>α</a:t>
            </a:r>
            <a:r>
              <a:rPr baseline="-25000" lang="en" sz="2400">
                <a:solidFill>
                  <a:schemeClr val="dk1"/>
                </a:solidFill>
                <a:highlight>
                  <a:srgbClr val="EAEBEC"/>
                </a:highlight>
              </a:rPr>
              <a:t>t,mt - 1</a:t>
            </a:r>
            <a:r>
              <a:rPr lang="en" sz="2400">
                <a:solidFill>
                  <a:schemeClr val="dk1"/>
                </a:solidFill>
                <a:highlight>
                  <a:srgbClr val="EAEBEC"/>
                </a:highlight>
              </a:rPr>
              <a:t> n</a:t>
            </a:r>
            <a:r>
              <a:rPr baseline="30000" lang="en" sz="2400">
                <a:solidFill>
                  <a:schemeClr val="dk1"/>
                </a:solidFill>
                <a:highlight>
                  <a:srgbClr val="EAEBEC"/>
                </a:highlight>
              </a:rPr>
              <a:t>mt - 1</a:t>
            </a:r>
            <a:r>
              <a:rPr lang="en" sz="2400">
                <a:solidFill>
                  <a:schemeClr val="dk1"/>
                </a:solidFill>
                <a:highlight>
                  <a:srgbClr val="EAEBEC"/>
                </a:highlight>
              </a:rPr>
              <a:t> )r</a:t>
            </a:r>
            <a:r>
              <a:rPr baseline="-25000" lang="en" sz="2400">
                <a:solidFill>
                  <a:schemeClr val="dk1"/>
                </a:solidFill>
                <a:highlight>
                  <a:srgbClr val="EAEBEC"/>
                </a:highlight>
              </a:rPr>
              <a:t>t</a:t>
            </a:r>
            <a:r>
              <a:rPr baseline="30000" lang="en" sz="2400">
                <a:solidFill>
                  <a:schemeClr val="dk1"/>
                </a:solidFill>
                <a:highlight>
                  <a:srgbClr val="EAEBEC"/>
                </a:highlight>
              </a:rPr>
              <a:t>n</a:t>
            </a:r>
            <a:r>
              <a:rPr baseline="-25000" lang="en" sz="2400">
                <a:solidFill>
                  <a:schemeClr val="dk1"/>
                </a:solidFill>
                <a:highlight>
                  <a:srgbClr val="EAEBEC"/>
                </a:highlight>
              </a:rPr>
              <a:t>  </a:t>
            </a:r>
            <a:r>
              <a:rPr lang="en" sz="2400">
                <a:solidFill>
                  <a:schemeClr val="dk1"/>
                </a:solidFill>
                <a:highlight>
                  <a:srgbClr val="EAEBEC"/>
                </a:highlight>
              </a:rPr>
              <a:t> for n=0, 1, 2, ...,</a:t>
            </a:r>
            <a:endParaRPr sz="2400">
              <a:solidFill>
                <a:schemeClr val="dk1"/>
              </a:solidFill>
              <a:highlight>
                <a:srgbClr val="EAEBEC"/>
              </a:highlight>
            </a:endParaRPr>
          </a:p>
          <a:p>
            <a:pPr indent="457200" lvl="0" marL="0" rtl="0" algn="l">
              <a:lnSpc>
                <a:spcPct val="150000"/>
              </a:lnSpc>
              <a:spcBef>
                <a:spcPts val="0"/>
              </a:spcBef>
              <a:spcAft>
                <a:spcPts val="0"/>
              </a:spcAft>
              <a:buNone/>
            </a:pPr>
            <a:r>
              <a:rPr lang="en" sz="2400">
                <a:solidFill>
                  <a:schemeClr val="dk1"/>
                </a:solidFill>
                <a:highlight>
                  <a:srgbClr val="EAEBEC"/>
                </a:highlight>
              </a:rPr>
              <a:t>where </a:t>
            </a:r>
            <a:r>
              <a:rPr i="1" lang="en" sz="2400">
                <a:solidFill>
                  <a:schemeClr val="dk1"/>
                </a:solidFill>
                <a:highlight>
                  <a:srgbClr val="EAEBEC"/>
                </a:highlight>
              </a:rPr>
              <a:t>α</a:t>
            </a:r>
            <a:r>
              <a:rPr baseline="-25000" lang="en" sz="2400">
                <a:solidFill>
                  <a:schemeClr val="dk1"/>
                </a:solidFill>
                <a:highlight>
                  <a:srgbClr val="EAEBEC"/>
                </a:highlight>
              </a:rPr>
              <a:t>i, j</a:t>
            </a:r>
            <a:r>
              <a:rPr lang="en" sz="2400">
                <a:solidFill>
                  <a:schemeClr val="dk1"/>
                </a:solidFill>
                <a:highlight>
                  <a:srgbClr val="EAEBEC"/>
                </a:highlight>
              </a:rPr>
              <a:t> are constants 1 ≤ i ≤ t, 0 ≤ j ≤ m</a:t>
            </a:r>
            <a:r>
              <a:rPr baseline="-25000" lang="en" sz="2400">
                <a:solidFill>
                  <a:schemeClr val="dk1"/>
                </a:solidFill>
                <a:highlight>
                  <a:srgbClr val="EAEBEC"/>
                </a:highlight>
              </a:rPr>
              <a:t>i</a:t>
            </a:r>
            <a:r>
              <a:rPr lang="en" sz="2400">
                <a:solidFill>
                  <a:schemeClr val="dk1"/>
                </a:solidFill>
                <a:highlight>
                  <a:srgbClr val="EAEBEC"/>
                </a:highlight>
              </a:rPr>
              <a:t> - 1.</a:t>
            </a:r>
            <a:endParaRPr sz="24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75"/>
          <p:cNvSpPr txBox="1"/>
          <p:nvPr/>
        </p:nvSpPr>
        <p:spPr>
          <a:xfrm>
            <a:off x="270900" y="270900"/>
            <a:ext cx="87708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Suppose that the roots of the characteristic equation of a linear homogeneous recurrence relation are 2, 2, 2, 5, 5, and 9. The form of the general solution would be:</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(𝝰</a:t>
            </a:r>
            <a:r>
              <a:rPr baseline="-25000" lang="en" sz="2400">
                <a:solidFill>
                  <a:schemeClr val="dk1"/>
                </a:solidFill>
                <a:latin typeface="Verdana"/>
                <a:ea typeface="Verdana"/>
                <a:cs typeface="Verdana"/>
                <a:sym typeface="Verdana"/>
              </a:rPr>
              <a:t>1,0</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a:t>
            </a:r>
            <a:r>
              <a:rPr lang="en" sz="2400">
                <a:solidFill>
                  <a:schemeClr val="dk1"/>
                </a:solidFill>
                <a:latin typeface="Verdana"/>
                <a:ea typeface="Verdana"/>
                <a:cs typeface="Verdana"/>
                <a:sym typeface="Verdana"/>
              </a:rPr>
              <a:t>𝝰</a:t>
            </a:r>
            <a:r>
              <a:rPr baseline="-25000" lang="en" sz="2400">
                <a:solidFill>
                  <a:schemeClr val="dk1"/>
                </a:solidFill>
                <a:latin typeface="Verdana"/>
                <a:ea typeface="Verdana"/>
                <a:cs typeface="Verdana"/>
                <a:sym typeface="Verdana"/>
              </a:rPr>
              <a:t>1,1</a:t>
            </a:r>
            <a:r>
              <a:rPr lang="en" sz="2400">
                <a:solidFill>
                  <a:schemeClr val="dk1"/>
                </a:solidFill>
                <a:latin typeface="Verdana"/>
                <a:ea typeface="Verdana"/>
                <a:cs typeface="Verdana"/>
                <a:sym typeface="Verdana"/>
              </a:rPr>
              <a:t> n +</a:t>
            </a:r>
            <a:r>
              <a:rPr lang="en" sz="2400">
                <a:solidFill>
                  <a:schemeClr val="dk1"/>
                </a:solidFill>
                <a:latin typeface="Verdana"/>
                <a:ea typeface="Verdana"/>
                <a:cs typeface="Verdana"/>
                <a:sym typeface="Verdana"/>
              </a:rPr>
              <a:t>𝝰</a:t>
            </a:r>
            <a:r>
              <a:rPr baseline="-25000" lang="en" sz="2400">
                <a:solidFill>
                  <a:schemeClr val="dk1"/>
                </a:solidFill>
                <a:latin typeface="Verdana"/>
                <a:ea typeface="Verdana"/>
                <a:cs typeface="Verdana"/>
                <a:sym typeface="Verdana"/>
              </a:rPr>
              <a:t>1,2</a:t>
            </a:r>
            <a:r>
              <a:rPr lang="en" sz="2400">
                <a:solidFill>
                  <a:schemeClr val="dk1"/>
                </a:solidFill>
                <a:latin typeface="Verdana"/>
                <a:ea typeface="Verdana"/>
                <a:cs typeface="Verdana"/>
                <a:sym typeface="Verdana"/>
              </a:rPr>
              <a:t> n</a:t>
            </a:r>
            <a:r>
              <a:rPr baseline="30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2</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𝝰</a:t>
            </a:r>
            <a:r>
              <a:rPr baseline="-25000" lang="en" sz="2400">
                <a:solidFill>
                  <a:schemeClr val="dk1"/>
                </a:solidFill>
                <a:latin typeface="Verdana"/>
                <a:ea typeface="Verdana"/>
                <a:cs typeface="Verdana"/>
                <a:sym typeface="Verdana"/>
              </a:rPr>
              <a:t>2,0</a:t>
            </a: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𝝰</a:t>
            </a:r>
            <a:r>
              <a:rPr baseline="-25000" lang="en" sz="2400">
                <a:solidFill>
                  <a:schemeClr val="dk1"/>
                </a:solidFill>
                <a:latin typeface="Verdana"/>
                <a:ea typeface="Verdana"/>
                <a:cs typeface="Verdana"/>
                <a:sym typeface="Verdana"/>
              </a:rPr>
              <a:t>2,1</a:t>
            </a:r>
            <a:r>
              <a:rPr lang="en" sz="2400">
                <a:solidFill>
                  <a:schemeClr val="dk1"/>
                </a:solidFill>
                <a:latin typeface="Verdana"/>
                <a:ea typeface="Verdana"/>
                <a:cs typeface="Verdana"/>
                <a:sym typeface="Verdana"/>
              </a:rPr>
              <a:t> n) 5</a:t>
            </a:r>
            <a:r>
              <a:rPr baseline="30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𝝰</a:t>
            </a:r>
            <a:r>
              <a:rPr baseline="-25000" lang="en" sz="2400">
                <a:solidFill>
                  <a:schemeClr val="dk1"/>
                </a:solidFill>
                <a:latin typeface="Verdana"/>
                <a:ea typeface="Verdana"/>
                <a:cs typeface="Verdana"/>
                <a:sym typeface="Verdana"/>
              </a:rPr>
              <a:t>3,0</a:t>
            </a:r>
            <a:r>
              <a:rPr lang="en" sz="2400">
                <a:solidFill>
                  <a:schemeClr val="dk1"/>
                </a:solidFill>
                <a:latin typeface="Verdana"/>
                <a:ea typeface="Verdana"/>
                <a:cs typeface="Verdana"/>
                <a:sym typeface="Verdana"/>
              </a:rPr>
              <a:t> </a:t>
            </a:r>
            <a:r>
              <a:rPr lang="en" sz="2400">
                <a:latin typeface="Verdana"/>
                <a:ea typeface="Verdana"/>
                <a:cs typeface="Verdana"/>
                <a:sym typeface="Verdana"/>
              </a:rPr>
              <a:t>9</a:t>
            </a:r>
            <a:r>
              <a:rPr baseline="30000" lang="en" sz="2400">
                <a:latin typeface="Verdana"/>
                <a:ea typeface="Verdana"/>
                <a:cs typeface="Verdana"/>
                <a:sym typeface="Verdana"/>
              </a:rPr>
              <a:t>n</a:t>
            </a:r>
            <a:r>
              <a:rPr lang="en" sz="2400">
                <a:latin typeface="Verdana"/>
                <a:ea typeface="Verdana"/>
                <a:cs typeface="Verdana"/>
                <a:sym typeface="Verdana"/>
              </a:rPr>
              <a:t>.</a:t>
            </a:r>
            <a:endParaRPr sz="2400">
              <a:latin typeface="Verdana"/>
              <a:ea typeface="Verdana"/>
              <a:cs typeface="Verdana"/>
              <a:sym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7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Q: What is the solution (closed form) of</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a</a:t>
            </a:r>
            <a:r>
              <a:rPr baseline="-25000"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 -3a</a:t>
            </a:r>
            <a:r>
              <a:rPr baseline="-25000" lang="en" sz="2400">
                <a:solidFill>
                  <a:schemeClr val="dk1"/>
                </a:solidFill>
                <a:latin typeface="Verdana"/>
                <a:ea typeface="Verdana"/>
                <a:cs typeface="Verdana"/>
                <a:sym typeface="Verdana"/>
              </a:rPr>
              <a:t>n-1</a:t>
            </a:r>
            <a:r>
              <a:rPr lang="en" sz="2400">
                <a:solidFill>
                  <a:schemeClr val="dk1"/>
                </a:solidFill>
                <a:latin typeface="Verdana"/>
                <a:ea typeface="Verdana"/>
                <a:cs typeface="Verdana"/>
                <a:sym typeface="Verdana"/>
              </a:rPr>
              <a:t>- 3a</a:t>
            </a:r>
            <a:r>
              <a:rPr baseline="-25000" lang="en" sz="2400">
                <a:solidFill>
                  <a:schemeClr val="dk1"/>
                </a:solidFill>
                <a:latin typeface="Verdana"/>
                <a:ea typeface="Verdana"/>
                <a:cs typeface="Verdana"/>
                <a:sym typeface="Verdana"/>
              </a:rPr>
              <a:t>n-2</a:t>
            </a:r>
            <a:r>
              <a:rPr lang="en" sz="2400">
                <a:solidFill>
                  <a:schemeClr val="dk1"/>
                </a:solidFill>
                <a:latin typeface="Verdana"/>
                <a:ea typeface="Verdana"/>
                <a:cs typeface="Verdana"/>
                <a:sym typeface="Verdana"/>
              </a:rPr>
              <a:t> - a</a:t>
            </a:r>
            <a:r>
              <a:rPr baseline="-25000" lang="en" sz="2400">
                <a:solidFill>
                  <a:schemeClr val="dk1"/>
                </a:solidFill>
                <a:latin typeface="Verdana"/>
                <a:ea typeface="Verdana"/>
                <a:cs typeface="Verdana"/>
                <a:sym typeface="Verdana"/>
              </a:rPr>
              <a:t>n-3 </a:t>
            </a:r>
            <a:r>
              <a:rPr lang="en" sz="2400">
                <a:solidFill>
                  <a:schemeClr val="dk1"/>
                </a:solidFill>
                <a:latin typeface="Verdana"/>
                <a:ea typeface="Verdana"/>
                <a:cs typeface="Verdana"/>
                <a:sym typeface="Verdana"/>
              </a:rPr>
              <a:t>where a</a:t>
            </a:r>
            <a:r>
              <a:rPr baseline="-25000" lang="en" sz="2400">
                <a:solidFill>
                  <a:schemeClr val="dk1"/>
                </a:solidFill>
                <a:latin typeface="Verdana"/>
                <a:ea typeface="Verdana"/>
                <a:cs typeface="Verdana"/>
                <a:sym typeface="Verdana"/>
              </a:rPr>
              <a:t>0</a:t>
            </a:r>
            <a:r>
              <a:rPr lang="en" sz="2400">
                <a:solidFill>
                  <a:schemeClr val="dk1"/>
                </a:solidFill>
                <a:latin typeface="Verdana"/>
                <a:ea typeface="Verdana"/>
                <a:cs typeface="Verdana"/>
                <a:sym typeface="Verdana"/>
              </a:rPr>
              <a:t> = 1, a</a:t>
            </a:r>
            <a:r>
              <a:rPr baseline="-25000" lang="en" sz="2400">
                <a:solidFill>
                  <a:schemeClr val="dk1"/>
                </a:solidFill>
                <a:latin typeface="Verdana"/>
                <a:ea typeface="Verdana"/>
                <a:cs typeface="Verdana"/>
                <a:sym typeface="Verdana"/>
              </a:rPr>
              <a:t>1</a:t>
            </a:r>
            <a:r>
              <a:rPr lang="en" sz="2400">
                <a:solidFill>
                  <a:schemeClr val="dk1"/>
                </a:solidFill>
                <a:latin typeface="Verdana"/>
                <a:ea typeface="Verdana"/>
                <a:cs typeface="Verdana"/>
                <a:sym typeface="Verdana"/>
              </a:rPr>
              <a:t> = -2, a</a:t>
            </a:r>
            <a:r>
              <a:rPr baseline="-25000" lang="en" sz="2400">
                <a:solidFill>
                  <a:schemeClr val="dk1"/>
                </a:solidFill>
                <a:latin typeface="Verdana"/>
                <a:ea typeface="Verdana"/>
                <a:cs typeface="Verdana"/>
                <a:sym typeface="Verdana"/>
              </a:rPr>
              <a:t>2</a:t>
            </a:r>
            <a:r>
              <a:rPr lang="en" sz="2400">
                <a:solidFill>
                  <a:schemeClr val="dk1"/>
                </a:solidFill>
                <a:latin typeface="Verdana"/>
                <a:ea typeface="Verdana"/>
                <a:cs typeface="Verdana"/>
                <a:sym typeface="Verdana"/>
              </a:rPr>
              <a:t> = -1</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2400">
                <a:solidFill>
                  <a:schemeClr val="dk1"/>
                </a:solidFill>
                <a:latin typeface="Verdana"/>
                <a:ea typeface="Verdana"/>
                <a:cs typeface="Verdana"/>
                <a:sym typeface="Verdana"/>
              </a:rPr>
              <a:t>Soln: … </a:t>
            </a:r>
            <a:endParaRPr sz="2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a:t>
            </a:r>
            <a:r>
              <a:rPr b="1"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Show that if n is a positive integer, then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1 + 2 + ··· + n = n(n+1)/2</a:t>
            </a:r>
            <a:endParaRPr b="1"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Let P(n) be the proposition that the sum of the first n positive integers, 1 + 2 + · · · n = n(n+1)/2.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We must do two things to prove that P(n) is true.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Namely, we must show that P(1) is true and that the conditional statement P(k) implies P(k+1) is true for k = 1, 2, 3, …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BASIS STEP: P (1) is true, because 1 = 1(1+1)/2.</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INDUCTIVE STEP: For the inductive hypothesis we assume that P(k) holds for an arbitrary positive integer k. That is, we assume that 1 + 2 + ··· + k = k(k+1)/2.</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7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Eg: How many bit strings of length n are there that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do not contain two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Eg: How many bit strings of length n are there that </a:t>
            </a:r>
            <a:r>
              <a:rPr b="1" lang="en" sz="2600">
                <a:solidFill>
                  <a:schemeClr val="dk1"/>
                </a:solidFill>
              </a:rPr>
              <a:t>contain two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Eg: How many bit strings of length n are there that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contain </a:t>
            </a:r>
            <a:r>
              <a:rPr b="1" lang="en" sz="2600">
                <a:solidFill>
                  <a:schemeClr val="dk1"/>
                </a:solidFill>
              </a:rPr>
              <a:t>three</a:t>
            </a:r>
            <a:r>
              <a:rPr lang="en" sz="2600">
                <a:solidFill>
                  <a:schemeClr val="dk1"/>
                </a:solidFill>
              </a:rPr>
              <a:t> consecutive 0s?</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p:txBody>
      </p:sp>
      <p:sp>
        <p:nvSpPr>
          <p:cNvPr id="388" name="Google Shape;388;p77"/>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7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Eg: How many bit strings of length n are there that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do not contain two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 are only two possibilities; n</a:t>
            </a:r>
            <a:r>
              <a:rPr baseline="30000" lang="en" sz="2600">
                <a:solidFill>
                  <a:schemeClr val="dk1"/>
                </a:solidFill>
              </a:rPr>
              <a:t>th</a:t>
            </a:r>
            <a:r>
              <a:rPr lang="en" sz="2600">
                <a:solidFill>
                  <a:schemeClr val="dk1"/>
                </a:solidFill>
              </a:rPr>
              <a:t> bit is 0 or 1.</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f(n) = the case where n</a:t>
            </a:r>
            <a:r>
              <a:rPr baseline="30000" lang="en" sz="2600">
                <a:solidFill>
                  <a:schemeClr val="dk1"/>
                </a:solidFill>
              </a:rPr>
              <a:t>th</a:t>
            </a:r>
            <a:r>
              <a:rPr lang="en" sz="2600">
                <a:solidFill>
                  <a:schemeClr val="dk1"/>
                </a:solidFill>
              </a:rPr>
              <a:t> bit 1 + the case where n</a:t>
            </a:r>
            <a:r>
              <a:rPr baseline="30000" lang="en" sz="2600">
                <a:solidFill>
                  <a:schemeClr val="dk1"/>
                </a:solidFill>
              </a:rPr>
              <a:t>th</a:t>
            </a:r>
            <a:r>
              <a:rPr lang="en" sz="2600">
                <a:solidFill>
                  <a:schemeClr val="dk1"/>
                </a:solidFill>
              </a:rPr>
              <a:t> bit is 0</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When n</a:t>
            </a:r>
            <a:r>
              <a:rPr baseline="30000" lang="en" sz="2600">
                <a:solidFill>
                  <a:schemeClr val="dk1"/>
                </a:solidFill>
              </a:rPr>
              <a:t>th</a:t>
            </a:r>
            <a:r>
              <a:rPr lang="en" sz="2600">
                <a:solidFill>
                  <a:schemeClr val="dk1"/>
                </a:solidFill>
              </a:rPr>
              <a:t> bit is 1, there are f(n-1) bit strings.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When n</a:t>
            </a:r>
            <a:r>
              <a:rPr baseline="30000" lang="en" sz="2600">
                <a:solidFill>
                  <a:schemeClr val="dk1"/>
                </a:solidFill>
              </a:rPr>
              <a:t>th</a:t>
            </a:r>
            <a:r>
              <a:rPr lang="en" sz="2600">
                <a:solidFill>
                  <a:schemeClr val="dk1"/>
                </a:solidFill>
              </a:rPr>
              <a:t> bit is 0, (n-1)</a:t>
            </a:r>
            <a:r>
              <a:rPr baseline="30000" lang="en" sz="2600">
                <a:solidFill>
                  <a:schemeClr val="dk1"/>
                </a:solidFill>
              </a:rPr>
              <a:t>th</a:t>
            </a:r>
            <a:r>
              <a:rPr lang="en" sz="2600">
                <a:solidFill>
                  <a:schemeClr val="dk1"/>
                </a:solidFill>
              </a:rPr>
              <a:t> bit has to be 1, and hence there are f(n-2) bit strings.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f(n)= f(n-1) + f(n-2), where f(1) = 2 and f(2) = 3.</a:t>
            </a:r>
            <a:endParaRPr sz="2600">
              <a:solidFill>
                <a:schemeClr val="dk1"/>
              </a:solidFill>
            </a:endParaRPr>
          </a:p>
        </p:txBody>
      </p:sp>
      <p:sp>
        <p:nvSpPr>
          <p:cNvPr id="394" name="Google Shape;394;p78"/>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7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Q: Given infinite number of red and blue balls, how many ways are there to arrange n balls such that no two red balls are adjacent?</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OR How many bit strings of length n are there that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do not contain two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To find f(n).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n</a:t>
            </a:r>
            <a:r>
              <a:rPr baseline="30000" lang="en" sz="2600">
                <a:solidFill>
                  <a:schemeClr val="dk1"/>
                </a:solidFill>
              </a:rPr>
              <a:t>th</a:t>
            </a:r>
            <a:r>
              <a:rPr lang="en" sz="2600">
                <a:solidFill>
                  <a:schemeClr val="dk1"/>
                </a:solidFill>
              </a:rPr>
              <a:t> ball is blue or red.</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If n</a:t>
            </a:r>
            <a:r>
              <a:rPr baseline="30000" lang="en" sz="2600">
                <a:solidFill>
                  <a:schemeClr val="dk1"/>
                </a:solidFill>
              </a:rPr>
              <a:t>th</a:t>
            </a:r>
            <a:r>
              <a:rPr lang="en" sz="2600">
                <a:solidFill>
                  <a:schemeClr val="dk1"/>
                </a:solidFill>
              </a:rPr>
              <a:t> ball is blue, the count is f(n-1).</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If n</a:t>
            </a:r>
            <a:r>
              <a:rPr baseline="30000" lang="en" sz="2600">
                <a:solidFill>
                  <a:schemeClr val="dk1"/>
                </a:solidFill>
              </a:rPr>
              <a:t>th</a:t>
            </a:r>
            <a:r>
              <a:rPr lang="en" sz="2600">
                <a:solidFill>
                  <a:schemeClr val="dk1"/>
                </a:solidFill>
              </a:rPr>
              <a:t> ball is red, (n-1)</a:t>
            </a:r>
            <a:r>
              <a:rPr baseline="30000" lang="en" sz="2600">
                <a:solidFill>
                  <a:schemeClr val="dk1"/>
                </a:solidFill>
              </a:rPr>
              <a:t>th</a:t>
            </a:r>
            <a:r>
              <a:rPr lang="en" sz="2600">
                <a:solidFill>
                  <a:schemeClr val="dk1"/>
                </a:solidFill>
              </a:rPr>
              <a:t> ball has to be blue, and hence the count is f(n-2).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f(n) = f(n-1) + f(n-2), f(1) = 2, f(2) = 3.</a:t>
            </a:r>
            <a:endParaRPr sz="2600">
              <a:solidFill>
                <a:schemeClr val="dk1"/>
              </a:solidFill>
            </a:endParaRPr>
          </a:p>
        </p:txBody>
      </p:sp>
      <p:sp>
        <p:nvSpPr>
          <p:cNvPr id="400" name="Google Shape;400;p79"/>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8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Eg: How many bit strings of length n are there that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contain two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To find f(n).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When last bit is 1, there are f(n-1) bit strings.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When last two bits are 01, there are f(n-2) bit strings.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last two bits are 00, there are 2</a:t>
            </a:r>
            <a:r>
              <a:rPr baseline="30000" lang="en" sz="2600">
                <a:solidFill>
                  <a:schemeClr val="dk1"/>
                </a:solidFill>
              </a:rPr>
              <a:t>n-2</a:t>
            </a:r>
            <a:r>
              <a:rPr lang="en" sz="2600">
                <a:solidFill>
                  <a:schemeClr val="dk1"/>
                </a:solidFill>
              </a:rPr>
              <a:t> bit strings.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f(n)= f(n-1) + f(n-2) + 2</a:t>
            </a:r>
            <a:r>
              <a:rPr baseline="30000" lang="en" sz="2600">
                <a:solidFill>
                  <a:schemeClr val="dk1"/>
                </a:solidFill>
              </a:rPr>
              <a:t>n-2</a:t>
            </a:r>
            <a:r>
              <a:rPr lang="en" sz="2600">
                <a:solidFill>
                  <a:schemeClr val="dk1"/>
                </a:solidFill>
              </a:rPr>
              <a:t>, where f(1) = 0 and f(2) = 1.</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Also, f(n) = 2</a:t>
            </a:r>
            <a:r>
              <a:rPr baseline="30000" lang="en" sz="2600">
                <a:solidFill>
                  <a:schemeClr val="dk1"/>
                </a:solidFill>
              </a:rPr>
              <a:t>n</a:t>
            </a:r>
            <a:r>
              <a:rPr lang="en" sz="2600">
                <a:solidFill>
                  <a:schemeClr val="dk1"/>
                </a:solidFill>
              </a:rPr>
              <a:t> - f(n-1) - f(n-2)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a:t>
            </a:r>
            <a:r>
              <a:rPr baseline="30000" lang="en" sz="2600">
                <a:solidFill>
                  <a:schemeClr val="dk1"/>
                </a:solidFill>
              </a:rPr>
              <a:t>n</a:t>
            </a:r>
            <a:r>
              <a:rPr lang="en" sz="2600">
                <a:solidFill>
                  <a:schemeClr val="dk1"/>
                </a:solidFill>
              </a:rPr>
              <a:t> - 2</a:t>
            </a:r>
            <a:r>
              <a:rPr baseline="30000" lang="en" sz="2600">
                <a:solidFill>
                  <a:schemeClr val="dk1"/>
                </a:solidFill>
              </a:rPr>
              <a:t>n-2</a:t>
            </a:r>
            <a:r>
              <a:rPr lang="en" sz="2600">
                <a:solidFill>
                  <a:schemeClr val="dk1"/>
                </a:solidFill>
              </a:rPr>
              <a:t> = 2f(n-1) + 2f(n-2)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(3/2)2</a:t>
            </a:r>
            <a:r>
              <a:rPr baseline="30000" lang="en" sz="2600">
                <a:solidFill>
                  <a:schemeClr val="dk1"/>
                </a:solidFill>
              </a:rPr>
              <a:t>n-2</a:t>
            </a:r>
            <a:r>
              <a:rPr lang="en" sz="2600">
                <a:solidFill>
                  <a:schemeClr val="dk1"/>
                </a:solidFill>
              </a:rPr>
              <a:t> = f(n-1) + f(n-2) = “do not contain 2 consec. 0s.”</a:t>
            </a:r>
            <a:endParaRPr sz="2600">
              <a:solidFill>
                <a:schemeClr val="dk1"/>
              </a:solidFill>
            </a:endParaRPr>
          </a:p>
        </p:txBody>
      </p:sp>
      <p:sp>
        <p:nvSpPr>
          <p:cNvPr id="406" name="Google Shape;406;p80"/>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8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Eg: How many bit strings of length n are there that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contain three consecutive 0s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To find f(n).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When 1</a:t>
            </a:r>
            <a:r>
              <a:rPr baseline="30000" lang="en" sz="2600">
                <a:solidFill>
                  <a:schemeClr val="dk1"/>
                </a:solidFill>
              </a:rPr>
              <a:t>st</a:t>
            </a:r>
            <a:r>
              <a:rPr lang="en" sz="2600">
                <a:solidFill>
                  <a:schemeClr val="dk1"/>
                </a:solidFill>
              </a:rPr>
              <a:t> bit is 1, there are f(n-1) bit strings.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1</a:t>
            </a:r>
            <a:r>
              <a:rPr baseline="30000" lang="en" sz="2600">
                <a:solidFill>
                  <a:schemeClr val="dk1"/>
                </a:solidFill>
              </a:rPr>
              <a:t>st</a:t>
            </a:r>
            <a:r>
              <a:rPr lang="en" sz="2600">
                <a:solidFill>
                  <a:schemeClr val="dk1"/>
                </a:solidFill>
              </a:rPr>
              <a:t> two bits are 01, there are f(n-2) bit strings.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1</a:t>
            </a:r>
            <a:r>
              <a:rPr baseline="30000" lang="en" sz="2600">
                <a:solidFill>
                  <a:schemeClr val="dk1"/>
                </a:solidFill>
              </a:rPr>
              <a:t>st</a:t>
            </a:r>
            <a:r>
              <a:rPr lang="en" sz="2600">
                <a:solidFill>
                  <a:schemeClr val="dk1"/>
                </a:solidFill>
              </a:rPr>
              <a:t> three bits are 001, there are f(n-3) bit strings.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1</a:t>
            </a:r>
            <a:r>
              <a:rPr baseline="30000" lang="en" sz="2600">
                <a:solidFill>
                  <a:schemeClr val="dk1"/>
                </a:solidFill>
              </a:rPr>
              <a:t>st</a:t>
            </a:r>
            <a:r>
              <a:rPr lang="en" sz="2600">
                <a:solidFill>
                  <a:schemeClr val="dk1"/>
                </a:solidFill>
              </a:rPr>
              <a:t> three bits are 000, there are 2</a:t>
            </a:r>
            <a:r>
              <a:rPr baseline="30000" lang="en" sz="2600">
                <a:solidFill>
                  <a:schemeClr val="dk1"/>
                </a:solidFill>
              </a:rPr>
              <a:t>n-3</a:t>
            </a:r>
            <a:r>
              <a:rPr lang="en" sz="2600">
                <a:solidFill>
                  <a:schemeClr val="dk1"/>
                </a:solidFill>
              </a:rPr>
              <a:t> bit strings.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∴f(n)=f(n-1)+f(n-2)+f(n-3)+ 2</a:t>
            </a:r>
            <a:r>
              <a:rPr baseline="30000" lang="en" sz="2600">
                <a:solidFill>
                  <a:schemeClr val="dk1"/>
                </a:solidFill>
              </a:rPr>
              <a:t>n-3</a:t>
            </a:r>
            <a:r>
              <a:rPr lang="en" sz="2600">
                <a:solidFill>
                  <a:schemeClr val="dk1"/>
                </a:solidFill>
              </a:rPr>
              <a:t>,where f(1)=f(2)=0 &amp; f(3)=1.</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p:txBody>
      </p:sp>
      <p:sp>
        <p:nvSpPr>
          <p:cNvPr id="412" name="Google Shape;412;p81"/>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82"/>
          <p:cNvSpPr txBox="1"/>
          <p:nvPr/>
        </p:nvSpPr>
        <p:spPr>
          <a:xfrm>
            <a:off x="270900" y="270900"/>
            <a:ext cx="8597400" cy="6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&lt;	End of </a:t>
            </a:r>
            <a:endParaRPr b="1" sz="2400"/>
          </a:p>
          <a:p>
            <a:pPr indent="457200" lvl="0" marL="0" rtl="0" algn="l">
              <a:spcBef>
                <a:spcPts val="0"/>
              </a:spcBef>
              <a:spcAft>
                <a:spcPts val="0"/>
              </a:spcAft>
              <a:buNone/>
            </a:pPr>
            <a:r>
              <a:rPr b="1" lang="en" sz="2400"/>
              <a:t>Mathematical Induction, </a:t>
            </a:r>
            <a:endParaRPr b="1" sz="2400"/>
          </a:p>
          <a:p>
            <a:pPr indent="457200" lvl="0" marL="0" rtl="0" algn="l">
              <a:spcBef>
                <a:spcPts val="0"/>
              </a:spcBef>
              <a:spcAft>
                <a:spcPts val="0"/>
              </a:spcAft>
              <a:buNone/>
            </a:pPr>
            <a:r>
              <a:rPr b="1" lang="en" sz="2400"/>
              <a:t>Recursion and Recurrence Relations </a:t>
            </a:r>
            <a:endParaRPr b="1" sz="2400"/>
          </a:p>
          <a:p>
            <a:pPr indent="0" lvl="0" marL="0" rtl="0" algn="l">
              <a:spcBef>
                <a:spcPts val="0"/>
              </a:spcBef>
              <a:spcAft>
                <a:spcPts val="0"/>
              </a:spcAft>
              <a:buNone/>
            </a:pPr>
            <a:r>
              <a:rPr b="1" lang="en" sz="2400"/>
              <a:t>/&gt;</a:t>
            </a:r>
            <a:endParaRPr b="1" sz="2400"/>
          </a:p>
          <a:p>
            <a:pPr indent="0" lvl="0" marL="0" rtl="0" algn="l">
              <a:spcBef>
                <a:spcPts val="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Show that if n is a positive integer, then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1 + 2 + ··· + n = n(n+1)/2</a:t>
            </a:r>
            <a:endParaRPr b="1"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Under this assumption, it must be shown that P(k+1) is true, namely, that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1 + 2 + · · · + k + (k + 1) = (k + 1)(k + 2)/2 is true.</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When we add k + 1 to both sides of the equation in P(k), we obtain</a:t>
            </a:r>
            <a:endParaRPr sz="2400">
              <a:solidFill>
                <a:schemeClr val="dk1"/>
              </a:solidFill>
              <a:latin typeface="Verdana"/>
              <a:ea typeface="Verdana"/>
              <a:cs typeface="Verdana"/>
              <a:sym typeface="Verdana"/>
            </a:endParaRPr>
          </a:p>
          <a:p>
            <a:pPr indent="0" lvl="0" marL="0" rtl="0" algn="l">
              <a:spcBef>
                <a:spcPts val="0"/>
              </a:spcBef>
              <a:spcAft>
                <a:spcPts val="0"/>
              </a:spcAft>
              <a:buNone/>
            </a:pPr>
            <a:r>
              <a:rPr lang="en" sz="2400">
                <a:solidFill>
                  <a:schemeClr val="dk1"/>
                </a:solidFill>
                <a:latin typeface="Verdana"/>
                <a:ea typeface="Verdana"/>
                <a:cs typeface="Verdana"/>
                <a:sym typeface="Verdana"/>
              </a:rPr>
              <a:t>1 + 2 + · · · + k + (k + 1) = k(k+1)/2 + (k + 1)</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 (k(k+1)+(2k+2)) / 2</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 </a:t>
            </a:r>
            <a:r>
              <a:rPr lang="en" sz="2400">
                <a:solidFill>
                  <a:schemeClr val="dk1"/>
                </a:solidFill>
                <a:latin typeface="Verdana"/>
                <a:ea typeface="Verdana"/>
                <a:cs typeface="Verdana"/>
                <a:sym typeface="Verdana"/>
              </a:rPr>
              <a:t>(k+1)(k+2)/2</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It shows that P(k+1) is true under the assumption that P(k) is true. This completes the inductive step.</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lang="en" sz="2400">
                <a:solidFill>
                  <a:schemeClr val="dk1"/>
                </a:solidFill>
                <a:latin typeface="Verdana"/>
                <a:ea typeface="Verdana"/>
                <a:cs typeface="Verdana"/>
                <a:sym typeface="Verdana"/>
              </a:rPr>
              <a:t>So by mathematical induction we know that P(n) is true for all positive integers n.</a:t>
            </a:r>
            <a:endParaRPr sz="24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270900" y="270900"/>
            <a:ext cx="8668800" cy="61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chemeClr val="dk1"/>
                </a:solidFill>
                <a:latin typeface="Verdana"/>
                <a:ea typeface="Verdana"/>
                <a:cs typeface="Verdana"/>
                <a:sym typeface="Verdana"/>
              </a:rPr>
              <a:t>Eg: </a:t>
            </a:r>
            <a:r>
              <a:rPr lang="en" sz="2400">
                <a:solidFill>
                  <a:schemeClr val="dk1"/>
                </a:solidFill>
                <a:latin typeface="Verdana"/>
                <a:ea typeface="Verdana"/>
                <a:cs typeface="Verdana"/>
                <a:sym typeface="Verdana"/>
              </a:rPr>
              <a:t>Conjecture a formula for the sum of the first </a:t>
            </a:r>
            <a:r>
              <a:rPr b="1" lang="en" sz="2400">
                <a:solidFill>
                  <a:schemeClr val="dk1"/>
                </a:solidFill>
                <a:latin typeface="Verdana"/>
                <a:ea typeface="Verdana"/>
                <a:cs typeface="Verdana"/>
                <a:sym typeface="Verdana"/>
              </a:rPr>
              <a:t>n</a:t>
            </a:r>
            <a:r>
              <a:rPr lang="en" sz="2400">
                <a:solidFill>
                  <a:schemeClr val="dk1"/>
                </a:solidFill>
                <a:latin typeface="Verdana"/>
                <a:ea typeface="Verdana"/>
                <a:cs typeface="Verdana"/>
                <a:sym typeface="Verdana"/>
              </a:rPr>
              <a:t> positive odd integers. Then prove your conjecture using mathematical induction.</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