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786" r:id="rId2"/>
  </p:sldMasterIdLst>
  <p:notesMasterIdLst>
    <p:notesMasterId r:id="rId53"/>
  </p:notesMasterIdLst>
  <p:sldIdLst>
    <p:sldId id="420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76" r:id="rId11"/>
    <p:sldId id="477" r:id="rId12"/>
    <p:sldId id="485" r:id="rId13"/>
    <p:sldId id="486" r:id="rId14"/>
    <p:sldId id="313" r:id="rId15"/>
    <p:sldId id="487" r:id="rId16"/>
    <p:sldId id="488" r:id="rId17"/>
    <p:sldId id="467" r:id="rId18"/>
    <p:sldId id="468" r:id="rId19"/>
    <p:sldId id="469" r:id="rId20"/>
    <p:sldId id="495" r:id="rId21"/>
    <p:sldId id="470" r:id="rId22"/>
    <p:sldId id="471" r:id="rId23"/>
    <p:sldId id="472" r:id="rId24"/>
    <p:sldId id="473" r:id="rId25"/>
    <p:sldId id="474" r:id="rId26"/>
    <p:sldId id="475" r:id="rId27"/>
    <p:sldId id="496" r:id="rId28"/>
    <p:sldId id="497" r:id="rId29"/>
    <p:sldId id="498" r:id="rId30"/>
    <p:sldId id="499" r:id="rId31"/>
    <p:sldId id="500" r:id="rId32"/>
    <p:sldId id="489" r:id="rId33"/>
    <p:sldId id="501" r:id="rId34"/>
    <p:sldId id="490" r:id="rId35"/>
    <p:sldId id="491" r:id="rId36"/>
    <p:sldId id="492" r:id="rId37"/>
    <p:sldId id="493" r:id="rId38"/>
    <p:sldId id="494" r:id="rId39"/>
    <p:sldId id="504" r:id="rId40"/>
    <p:sldId id="505" r:id="rId41"/>
    <p:sldId id="506" r:id="rId42"/>
    <p:sldId id="507" r:id="rId43"/>
    <p:sldId id="508" r:id="rId44"/>
    <p:sldId id="502" r:id="rId45"/>
    <p:sldId id="503" r:id="rId46"/>
    <p:sldId id="509" r:id="rId47"/>
    <p:sldId id="510" r:id="rId48"/>
    <p:sldId id="511" r:id="rId49"/>
    <p:sldId id="512" r:id="rId50"/>
    <p:sldId id="444" r:id="rId51"/>
    <p:sldId id="44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E2AB-C878-43CB-80F9-6105DC70C3E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9AE5-358E-4A13-A7D7-B44BBD94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="" xmlns:a16="http://schemas.microsoft.com/office/drawing/2014/main" id="{D35F21C7-6D24-4864-AB32-0ECABA682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0FE7F66-413C-40ED-BE5F-B1D4521B7F9C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="" xmlns:a16="http://schemas.microsoft.com/office/drawing/2014/main" id="{EAFDF686-8A1D-4147-8922-4B5F1D60A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="" xmlns:a16="http://schemas.microsoft.com/office/drawing/2014/main" id="{9E7457DD-38CF-451C-AAD9-E08E33BB4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="" xmlns:a16="http://schemas.microsoft.com/office/drawing/2014/main" id="{D2F2D46E-0FE3-452F-A105-8976E7A33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7DD77C1-279B-42DD-8197-7E9F648A4D82}" type="slidenum">
              <a:rPr lang="en-US" altLang="en-US" smtClean="0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="" xmlns:a16="http://schemas.microsoft.com/office/drawing/2014/main" id="{58D3F807-9AC0-47E9-9234-99A592FAC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="" xmlns:a16="http://schemas.microsoft.com/office/drawing/2014/main" id="{0309BB4A-79D7-4999-A971-5A85878AB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="" xmlns:a16="http://schemas.microsoft.com/office/drawing/2014/main" id="{C7AD548C-E2E5-4102-9DD3-A3B680470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DD295A-F542-43CB-A5E6-86DD0DE13B3E}" type="slidenum">
              <a:rPr lang="en-US" altLang="en-US" smtClean="0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97AB3AB2-98E8-41B9-92B9-8A9149BD4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="" xmlns:a16="http://schemas.microsoft.com/office/drawing/2014/main" id="{CC68E7BA-4DF8-4358-8360-8198BD3E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="" xmlns:a16="http://schemas.microsoft.com/office/drawing/2014/main" id="{F6343641-36DD-4849-87FC-29D7AEA87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B41EF9-3BFD-4D05-B5F2-FC0A44993B8D}" type="slidenum">
              <a:rPr lang="en-US" altLang="en-US" smtClean="0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="" xmlns:a16="http://schemas.microsoft.com/office/drawing/2014/main" id="{C6E501FD-BCDA-4A98-A735-03E81200E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="" xmlns:a16="http://schemas.microsoft.com/office/drawing/2014/main" id="{805BFBFA-1C14-4249-BC8E-79B861CE3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="" xmlns:a16="http://schemas.microsoft.com/office/drawing/2014/main" id="{A93172D3-5413-4208-A4DC-F273AE6A4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5D5AB7-9E8B-433B-8BD9-4BFFDB166B73}" type="slidenum">
              <a:rPr lang="en-US" altLang="en-US" smtClean="0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EA350FC9-6934-4D5A-9531-CD3D22448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="" xmlns:a16="http://schemas.microsoft.com/office/drawing/2014/main" id="{931E8EE8-EC5E-4968-9A57-06C86D9B0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="" xmlns:a16="http://schemas.microsoft.com/office/drawing/2014/main" id="{516EDF1C-35CA-4D48-AE2F-8CC45773A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345B465-FCD8-44D6-86B3-854CB293DA6E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DABC4D82-15BA-4308-895C-EF6E6D2D8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7E541553-3382-4244-863C-69C5FFA9D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="" xmlns:a16="http://schemas.microsoft.com/office/drawing/2014/main" id="{711D4A05-8E8E-4AE2-99E1-6A8992BD8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A6491D-46F9-4AE3-8322-9EECF5C48C28}" type="slidenum">
              <a:rPr lang="en-US" altLang="en-US" smtClean="0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="" xmlns:a16="http://schemas.microsoft.com/office/drawing/2014/main" id="{7BEB0D83-6943-4BE6-B5AA-8C5C96084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="" xmlns:a16="http://schemas.microsoft.com/office/drawing/2014/main" id="{3888829E-B944-4049-9D41-8F6BB372D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="" xmlns:a16="http://schemas.microsoft.com/office/drawing/2014/main" id="{577B0B62-C8B5-417C-A35E-72C468F24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CD1104-AC88-4504-B757-1D07D3CF66A3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="" xmlns:a16="http://schemas.microsoft.com/office/drawing/2014/main" id="{3AD9CB0C-EFA3-43FF-9DFE-D5D83E7B0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="" xmlns:a16="http://schemas.microsoft.com/office/drawing/2014/main" id="{32CE0858-C9BF-4D5F-B9CE-FE1B9A288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="" xmlns:a16="http://schemas.microsoft.com/office/drawing/2014/main" id="{6C053417-127E-4E68-A55D-6186AAE47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3808F5E-F699-42BF-BEE5-C727EB4552FF}" type="slidenum">
              <a:rPr lang="en-US" altLang="en-US" smtClean="0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7E941C67-C9FC-4C09-82D4-27CF4EA8B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="" xmlns:a16="http://schemas.microsoft.com/office/drawing/2014/main" id="{C0786E86-E5B9-4A51-93E9-580D7948E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="" xmlns:a16="http://schemas.microsoft.com/office/drawing/2014/main" id="{A2BAEC96-70C3-4C4E-B7FC-1D7B42729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A2DB5A7-5021-427D-AB2D-7FFC23EA1B1B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F901A2FE-9374-4CF5-8A55-49185FF76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="" xmlns:a16="http://schemas.microsoft.com/office/drawing/2014/main" id="{B79382EA-2C09-485D-8BBF-735E5DF0A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="" xmlns:a16="http://schemas.microsoft.com/office/drawing/2014/main" id="{B0F5C75C-8CD9-45C9-8D3B-A515AA1E5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DBD32F1-2F80-43FC-A599-498A4CF33813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6F1888F3-8230-4BED-AF74-E8A0DF414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03078276-8AD4-4802-8014-EEC7CC12C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="" xmlns:a16="http://schemas.microsoft.com/office/drawing/2014/main" id="{C2168C28-4BB8-4FB1-AD07-2857850C6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FED623-BE16-4C3B-A2C1-53CA462AA45E}" type="slidenum">
              <a:rPr lang="en-US" altLang="en-US" smtClean="0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="" xmlns:a16="http://schemas.microsoft.com/office/drawing/2014/main" id="{418F67BF-A2BB-4D6B-912C-73128281B7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="" xmlns:a16="http://schemas.microsoft.com/office/drawing/2014/main" id="{FBD8F29A-02BF-4CAF-9D8C-4C8A8ACE3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="" xmlns:a16="http://schemas.microsoft.com/office/drawing/2014/main" id="{1BABCDA4-08BD-4D19-9CED-C5A0ABAAF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9A99A54-0920-472B-BB3F-E4FA146460C9}" type="slidenum">
              <a:rPr lang="en-US" altLang="en-US" smtClean="0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352AC48F-EDE5-4888-AC46-BB05854D56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="" xmlns:a16="http://schemas.microsoft.com/office/drawing/2014/main" id="{638C829E-B8E8-44DD-8B7B-9839B99A3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F4845-F8EE-4843-9C7A-231D02B7518A}" type="datetime1">
              <a:rPr lang="en-US" smtClean="0"/>
              <a:t>14-Aug-19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9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C250A2-9BC4-43AC-9AD3-00031760D35A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E43F26-F8DA-46F5-9CF3-5B4FD25BA004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243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A3B407-3D0A-4A5F-AB0D-603A8C52D9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DS-PESIT(BSC)DS - PESSE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27FC8531-7C51-4DAE-8953-5B89C74A18D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03AC5-52B0-41C0-96CC-CD6689E52EF3}" type="datetime1">
              <a:rPr lang="en-US" altLang="en-US" smtClean="0"/>
              <a:t>14-Aug-19</a:t>
            </a:fld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CF7750A6-C0A9-41E4-A54B-B31C73F12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8E3A7-DF11-4DE1-BB72-4BFCCB109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3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281-10DC-40DF-B2D6-4F24BF0A9522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9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D4C9-F7A0-42CA-93D1-B16E36DA174E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5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A05-3CC8-44D2-877A-2755807E4666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8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C33D-7231-49C4-937A-FC8CEB9CA297}" type="datetime1">
              <a:rPr lang="en-US" smtClean="0"/>
              <a:t>14-Aug-19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3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11D3-C567-4589-AE18-F9CBC0876FBC}" type="datetime1">
              <a:rPr lang="en-US" smtClean="0"/>
              <a:t>14-Aug-19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86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E510-1E4F-4654-9C3F-E0200F041321}" type="datetime1">
              <a:rPr lang="en-US" smtClean="0"/>
              <a:t>14-Aug-19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39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9E6A-81E7-4ED6-BE38-CF0ED7D6B5AC}" type="datetime1">
              <a:rPr lang="en-US" smtClean="0"/>
              <a:t>14-Aug-19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1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140388-F440-41DE-9F4D-B9499C2E473B}" type="datetime1">
              <a:rPr lang="en-US" smtClean="0"/>
              <a:t>14-Aug-19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22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6C5-E510-4B45-BF2A-53E29309E04F}" type="datetime1">
              <a:rPr lang="en-US" smtClean="0"/>
              <a:t>14-Aug-19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25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C41D-E517-40E0-A1AC-B7811E21CAB6}" type="datetime1">
              <a:rPr lang="en-US" smtClean="0"/>
              <a:t>14-Aug-19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63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F204-603A-451F-9A83-6169A99CFFD3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B42C-1FD7-447B-B6FD-438155CAF048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8419F6-B064-4FEE-8829-E43D1C8C9A13}" type="datetime1">
              <a:rPr lang="en-US" smtClean="0"/>
              <a:t>14-Aug-19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DA1E3B-A254-49C2-8340-EDAFE49C4E48}" type="datetime1">
              <a:rPr lang="en-US" smtClean="0"/>
              <a:t>14-Aug-19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7607D1-ACF6-41B4-BE26-E2E07DEF3958}" type="datetime1">
              <a:rPr lang="en-US" smtClean="0"/>
              <a:t>14-Aug-19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FDE09B-F6F1-4FC5-BAC6-97F1788F7A19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55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C2E434-4F08-448D-BE4A-BFAD12E49BE1}" type="datetime1">
              <a:rPr lang="en-US" smtClean="0"/>
              <a:t>14-Aug-19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DF2A06-47B3-4EB7-8883-5B1E26F4E096}" type="datetime1">
              <a:rPr lang="en-US" smtClean="0"/>
              <a:t>14-Aug-19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8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4094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98" r:id="rId12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F65E-A3DA-4B69-AB9C-908E0FDE7595}" type="datetime1">
              <a:rPr lang="en-US" smtClean="0"/>
              <a:t>14-Aug-19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9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2CC7A-399B-42BD-9EB4-5914CB647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UE18CS202: </a:t>
            </a:r>
            <a:br>
              <a:rPr lang="en-IN" dirty="0"/>
            </a:br>
            <a:r>
              <a:rPr lang="en-IN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3B7AAB-76F5-4807-96DF-E6BFFE40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PES UNIVERSITY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1B22A8-0A0C-41EB-A0F0-1D27CC13B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483600" cy="14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="" xmlns:a16="http://schemas.microsoft.com/office/drawing/2014/main" id="{15D54BE3-F719-4586-A68F-D9900FBF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3" y="1665288"/>
            <a:ext cx="7772400" cy="5192712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By using </a:t>
            </a:r>
            <a:r>
              <a:rPr lang="en-US" altLang="en-US" sz="2600" dirty="0" err="1">
                <a:solidFill>
                  <a:srgbClr val="000000"/>
                </a:solidFill>
              </a:rPr>
              <a:t>typedef</a:t>
            </a:r>
            <a:r>
              <a:rPr lang="en-US" altLang="en-US" sz="26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		</a:t>
            </a:r>
            <a:r>
              <a:rPr lang="en-US" altLang="en-US" sz="2600" dirty="0" err="1">
                <a:solidFill>
                  <a:srgbClr val="000000"/>
                </a:solidFill>
              </a:rPr>
              <a:t>typedef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r>
              <a:rPr lang="en-US" altLang="en-US" sz="2600" dirty="0" err="1">
                <a:solidFill>
                  <a:srgbClr val="000000"/>
                </a:solidFill>
              </a:rPr>
              <a:t>struct</a:t>
            </a:r>
            <a:r>
              <a:rPr lang="en-US" altLang="en-US" sz="2600" dirty="0">
                <a:solidFill>
                  <a:srgbClr val="000000"/>
                </a:solidFill>
              </a:rPr>
              <a:t> student </a:t>
            </a:r>
            <a:r>
              <a:rPr lang="en-US" altLang="en-US" sz="2600" dirty="0" err="1">
                <a:solidFill>
                  <a:srgbClr val="000000"/>
                </a:solidFill>
              </a:rPr>
              <a:t>StudentData</a:t>
            </a:r>
            <a:r>
              <a:rPr lang="en-US" altLang="en-US" sz="2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 we are now aliasing the structure with a name to be used throughout the program. So instead of writing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		</a:t>
            </a:r>
            <a:r>
              <a:rPr lang="en-US" altLang="en-US" sz="2200" dirty="0" err="1">
                <a:solidFill>
                  <a:srgbClr val="FF0000"/>
                </a:solidFill>
              </a:rPr>
              <a:t>struct</a:t>
            </a:r>
            <a:r>
              <a:rPr lang="en-US" altLang="en-US" sz="2200" dirty="0">
                <a:solidFill>
                  <a:srgbClr val="FF0000"/>
                </a:solidFill>
              </a:rPr>
              <a:t> student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my_student</a:t>
            </a:r>
            <a:r>
              <a:rPr lang="en-US" alt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	</a:t>
            </a:r>
            <a:r>
              <a:rPr lang="en-US" altLang="en-US" sz="2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600" dirty="0">
                <a:solidFill>
                  <a:srgbClr val="000000"/>
                </a:solidFill>
              </a:rPr>
              <a:t>we can now write: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		</a:t>
            </a:r>
            <a:r>
              <a:rPr lang="en-US" altLang="en-US" sz="2200" dirty="0" err="1">
                <a:solidFill>
                  <a:srgbClr val="FF0000"/>
                </a:solidFill>
              </a:rPr>
              <a:t>StudentData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my_student</a:t>
            </a:r>
            <a:r>
              <a:rPr lang="en-US" alt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5ABED721-B898-4FDA-B32F-FBAC4E02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z="3400"/>
              <a:t>Declaring Nested Structure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6BD7C3E9-0C75-4132-BCB4-74BD3F1C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struct address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     int no;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     char street[20];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     int zipcode;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3000"/>
              <a:t>	</a:t>
            </a:r>
          </a:p>
          <a:p>
            <a:pPr eaLnBrk="1" hangingPunct="1"/>
            <a:endParaRPr lang="en-US" altLang="en-US"/>
          </a:p>
        </p:txBody>
      </p:sp>
      <p:sp>
        <p:nvSpPr>
          <p:cNvPr id="14342" name="Text Box 4">
            <a:extLst>
              <a:ext uri="{FF2B5EF4-FFF2-40B4-BE49-F238E27FC236}">
                <a16:creationId xmlns="" xmlns:a16="http://schemas.microsoft.com/office/drawing/2014/main" id="{4A0C1E93-8466-4DAE-828F-07743315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105275"/>
            <a:ext cx="42611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struct student {</a:t>
            </a:r>
          </a:p>
          <a:p>
            <a:pPr eaLnBrk="1" hangingPunct="1"/>
            <a:r>
              <a:rPr lang="en-US" altLang="en-US" sz="2400"/>
              <a:t>	char name[20];</a:t>
            </a:r>
          </a:p>
          <a:p>
            <a:pPr eaLnBrk="1" hangingPunct="1"/>
            <a:r>
              <a:rPr lang="en-US" altLang="en-US" sz="2400"/>
              <a:t>	int studentID;</a:t>
            </a:r>
          </a:p>
          <a:p>
            <a:pPr eaLnBrk="1" hangingPunct="1"/>
            <a:r>
              <a:rPr lang="en-US" altLang="en-US" sz="2400"/>
              <a:t>	char major[50];</a:t>
            </a:r>
          </a:p>
          <a:p>
            <a:pPr eaLnBrk="1" hangingPunct="1"/>
            <a:r>
              <a:rPr lang="en-US" altLang="en-US" sz="2400"/>
              <a:t>	struct address addr;</a:t>
            </a:r>
          </a:p>
          <a:p>
            <a:pPr eaLnBrk="1" hangingPunct="1"/>
            <a:r>
              <a:rPr lang="en-US" altLang="en-US" sz="2400"/>
              <a:t>} 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1A411483-CA38-4148-94F5-478419B8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struct student {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char name[20];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int studentID;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char major[50];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struct address{ 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     int no;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     char street[20];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     int zipcode;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};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} 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44119C3D-779D-4167-A5C2-5A6D6A07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Referring Structure Elements</a:t>
            </a:r>
          </a:p>
        </p:txBody>
      </p:sp>
      <p:sp>
        <p:nvSpPr>
          <p:cNvPr id="14343" name="Rectangle 3">
            <a:extLst>
              <a:ext uri="{FF2B5EF4-FFF2-40B4-BE49-F238E27FC236}">
                <a16:creationId xmlns="" xmlns:a16="http://schemas.microsoft.com/office/drawing/2014/main" id="{9F633F40-CCEE-4682-A565-89CB60672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/>
              <a:t>Each elements of a structure can be referred to / accessed by using the </a:t>
            </a:r>
            <a:r>
              <a:rPr lang="en-US" altLang="en-US" sz="1900" b="1"/>
              <a:t>component selection operator</a:t>
            </a:r>
            <a:r>
              <a:rPr lang="en-US" altLang="en-US" sz="1900"/>
              <a:t> “.” (dot).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/>
              <a:t>Elements of structure can be accessed by dot operator	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	my_student.name;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	my_student.studentID;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	my_student.major;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800"/>
          </a:p>
        </p:txBody>
      </p:sp>
      <p:sp>
        <p:nvSpPr>
          <p:cNvPr id="16390" name="Date Placeholder 3">
            <a:extLst>
              <a:ext uri="{FF2B5EF4-FFF2-40B4-BE49-F238E27FC236}">
                <a16:creationId xmlns="" xmlns:a16="http://schemas.microsoft.com/office/drawing/2014/main" id="{82BF1B90-ABB2-4FA1-A04C-41F3789ED809}"/>
              </a:ext>
            </a:extLst>
          </p:cNvPr>
          <p:cNvSpPr txBox="1">
            <a:spLocks noGrp="1"/>
          </p:cNvSpPr>
          <p:nvPr/>
        </p:nvSpPr>
        <p:spPr bwMode="auto">
          <a:xfrm>
            <a:off x="2855913" y="620077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fld id="{72934088-4C59-4795-86C2-4B1E0E0C4DA6}" type="datetime1">
              <a:rPr lang="en-US" altLang="en-US" sz="1200"/>
              <a:pPr algn="ctr" eaLnBrk="1" hangingPunct="1"/>
              <a:t>14-Aug-19</a:t>
            </a:fld>
            <a:endParaRPr lang="en-US" altLang="en-US" sz="1200"/>
          </a:p>
        </p:txBody>
      </p:sp>
      <p:sp>
        <p:nvSpPr>
          <p:cNvPr id="16391" name="Slide Number Placeholder 5">
            <a:extLst>
              <a:ext uri="{FF2B5EF4-FFF2-40B4-BE49-F238E27FC236}">
                <a16:creationId xmlns="" xmlns:a16="http://schemas.microsoft.com/office/drawing/2014/main" id="{3D904CF8-52DD-4BB1-A336-0BA3188D1ED2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5A3AE137-82A4-4462-B6F7-338A39D219C9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16392" name="Text Box 8">
            <a:extLst>
              <a:ext uri="{FF2B5EF4-FFF2-40B4-BE49-F238E27FC236}">
                <a16:creationId xmlns="" xmlns:a16="http://schemas.microsoft.com/office/drawing/2014/main" id="{2635AE7D-D126-4D68-9281-61C59E3D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2276476"/>
            <a:ext cx="4968875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name[20];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};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struct student my_student;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9039EA7A-CF63-4C1B-B0C8-FB7D3FF7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Initializing Structure Elements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69C35CE9-4C83-43A8-AC41-68D62E78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Member wise initialization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</a:t>
            </a:r>
            <a:r>
              <a:rPr lang="en-US" altLang="en-US" sz="2200" dirty="0" err="1"/>
              <a:t>struct</a:t>
            </a:r>
            <a:r>
              <a:rPr lang="en-US" altLang="en-US" sz="2200" dirty="0"/>
              <a:t> student </a:t>
            </a:r>
            <a:r>
              <a:rPr lang="en-US" altLang="en-US" sz="2200" dirty="0" err="1"/>
              <a:t>my_student</a:t>
            </a:r>
            <a:r>
              <a:rPr lang="en-US" altLang="en-US" sz="22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</a:t>
            </a:r>
            <a:r>
              <a:rPr lang="en-US" altLang="en-US" sz="2200" dirty="0" err="1"/>
              <a:t>my_student.studentID</a:t>
            </a:r>
            <a:r>
              <a:rPr lang="en-US" altLang="en-US" sz="2200" dirty="0"/>
              <a:t> = 10179;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/>
            <a:r>
              <a:rPr lang="en-US" altLang="en-US" dirty="0"/>
              <a:t> initializing the structure while creating an instance of the structure: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2200" dirty="0" err="1"/>
              <a:t>struct</a:t>
            </a:r>
            <a:r>
              <a:rPr lang="en-US" altLang="en-US" sz="2200" dirty="0"/>
              <a:t> student </a:t>
            </a:r>
            <a:r>
              <a:rPr lang="en-US" altLang="en-US" sz="2200" dirty="0" err="1"/>
              <a:t>my_student</a:t>
            </a:r>
            <a:r>
              <a:rPr lang="en-US" altLang="en-US" sz="2200" dirty="0"/>
              <a:t> = {“Ahmad”, 10179, “IT</a:t>
            </a:r>
            <a:r>
              <a:rPr lang="en-US" altLang="en-US" sz="2200" dirty="0" smtClean="0"/>
              <a:t>”}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Pragma pack(1)</a:t>
            </a:r>
            <a:endParaRPr lang="en-US" altLang="en-US" dirty="0"/>
          </a:p>
          <a:p>
            <a:pPr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78E4340C-B42D-4C70-874B-CA3FAAE3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Example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="" xmlns:a16="http://schemas.microsoft.com/office/drawing/2014/main" id="{3884732F-E656-4F27-B953-A1E1C0A26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struct birthdate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int month;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int day;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int year;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struct birthdate Picasso = {10, 25, 1881};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printf(“Picasso was born : %d/%d/%d\n”, Picasso.day, Picasso.month, Picasso.year);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25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Output 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Picasso was born : 25/10/1881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3C1F9E94-7CA6-4A05-985D-721BB3F8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Example: Array of structure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="" xmlns:a16="http://schemas.microsoft.com/office/drawing/2014/main" id="{8763C13F-D51A-4CF5-9B15-A72C0798A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097089"/>
            <a:ext cx="5867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#include &lt;stdio.h&gt;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#define NUM_STUDENTS 10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char name[20];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int score;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char grade;	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};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void main ( ) 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{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StudentData student[NUM_STUDENTS];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236D7152-B526-46CE-94DD-87967CF6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Unions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="" xmlns:a16="http://schemas.microsoft.com/office/drawing/2014/main" id="{FEC4FF5C-25F0-4D0A-9F0F-A218F14D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union</a:t>
            </a:r>
            <a:r>
              <a:rPr lang="en-US" altLang="en-US" sz="2600">
                <a:solidFill>
                  <a:srgbClr val="000000"/>
                </a:solidFill>
              </a:rPr>
              <a:t> is like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600">
                <a:solidFill>
                  <a:srgbClr val="000000"/>
                </a:solidFill>
              </a:rPr>
              <a:t>, but only one of its members is stored, not all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A single variable may hold different types at different times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Storage allocated is enough to hold largest member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Members are overlaid on top of each other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It is </a:t>
            </a:r>
            <a:r>
              <a:rPr lang="en-US" altLang="en-US" i="1">
                <a:solidFill>
                  <a:srgbClr val="000000"/>
                </a:solidFill>
              </a:rPr>
              <a:t>programmer’s responsibility</a:t>
            </a:r>
            <a:r>
              <a:rPr lang="en-US" altLang="en-US">
                <a:solidFill>
                  <a:srgbClr val="000000"/>
                </a:solidFill>
              </a:rPr>
              <a:t> to keep track of which type is stored in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union</a:t>
            </a:r>
            <a:r>
              <a:rPr lang="en-US" altLang="en-US">
                <a:solidFill>
                  <a:srgbClr val="000000"/>
                </a:solidFill>
              </a:rPr>
              <a:t> at any given time!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There is no other difference between structure and union than internal difference.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The method to declare, use and access the union is same as structure.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CC368118-69C8-430C-93EB-D95DA6D5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800101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z="3400"/>
              <a:t>Example of Union</a:t>
            </a:r>
            <a:r>
              <a:rPr lang="en-US" altLang="en-US" sz="3400" b="1"/>
              <a:t/>
            </a:r>
            <a:br>
              <a:rPr lang="en-US" altLang="en-US" sz="3400" b="1"/>
            </a:br>
            <a:endParaRPr lang="en-US" altLang="en-US" sz="3400" b="1"/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F3C572A4-4DC6-4D93-9376-A7B2AB21E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The union of Employee is declared as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union employee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emp_id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char name[20];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float salary;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char address[50];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dept_no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age;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}; 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Memory reserved is 50 bytes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="" xmlns:a16="http://schemas.microsoft.com/office/drawing/2014/main" id="{7463ACB4-DB3A-451C-97A3-00E67B1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Union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3EA543-8B86-49EC-8265-569439C6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44675"/>
            <a:ext cx="85090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struct</a:t>
            </a:r>
            <a:r>
              <a:rPr lang="en-US" dirty="0"/>
              <a:t> NODE {                                             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NODE* left;                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NODE* right; </a:t>
            </a:r>
          </a:p>
          <a:p>
            <a:pPr marL="0" indent="0">
              <a:buNone/>
              <a:defRPr/>
            </a:pPr>
            <a:r>
              <a:rPr lang="en-US" dirty="0"/>
              <a:t>	double data; </a:t>
            </a:r>
          </a:p>
          <a:p>
            <a:pPr marL="0" indent="0">
              <a:buNone/>
              <a:defRPr/>
            </a:pPr>
            <a:r>
              <a:rPr lang="en-US" dirty="0"/>
              <a:t>}; 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22535" name="TextBox 16">
            <a:extLst>
              <a:ext uri="{FF2B5EF4-FFF2-40B4-BE49-F238E27FC236}">
                <a16:creationId xmlns="" xmlns:a16="http://schemas.microsoft.com/office/drawing/2014/main" id="{9FAA28CC-B2D8-49A7-8A8C-7A11EEE64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1844675"/>
            <a:ext cx="52927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/>
              <a:t>struct NODE { </a:t>
            </a:r>
          </a:p>
          <a:p>
            <a:r>
              <a:rPr lang="en-IN" altLang="en-US"/>
              <a:t>	bool is_leaf; </a:t>
            </a:r>
          </a:p>
          <a:p>
            <a:r>
              <a:rPr lang="en-IN" altLang="en-US"/>
              <a:t>	union { </a:t>
            </a:r>
          </a:p>
          <a:p>
            <a:r>
              <a:rPr lang="en-IN" altLang="en-US"/>
              <a:t>		struct</a:t>
            </a:r>
          </a:p>
          <a:p>
            <a:r>
              <a:rPr lang="en-IN" altLang="en-US"/>
              <a:t>		{ </a:t>
            </a:r>
          </a:p>
          <a:p>
            <a:r>
              <a:rPr lang="en-IN" altLang="en-US"/>
              <a:t>			struct NODE* left; </a:t>
            </a:r>
          </a:p>
          <a:p>
            <a:r>
              <a:rPr lang="en-IN" altLang="en-US"/>
              <a:t>			struct NODE* right; </a:t>
            </a:r>
          </a:p>
          <a:p>
            <a:r>
              <a:rPr lang="en-IN" altLang="en-US"/>
              <a:t>		} internal; </a:t>
            </a:r>
          </a:p>
          <a:p>
            <a:r>
              <a:rPr lang="en-IN" altLang="en-US"/>
              <a:t>		double data; </a:t>
            </a:r>
          </a:p>
          <a:p>
            <a:r>
              <a:rPr lang="en-IN" altLang="en-US"/>
              <a:t>	} info; </a:t>
            </a:r>
          </a:p>
          <a:p>
            <a:r>
              <a:rPr lang="en-IN" altLang="en-US"/>
              <a:t>}; </a:t>
            </a:r>
          </a:p>
          <a:p>
            <a:endParaRPr lang="en-IN" altLang="en-US"/>
          </a:p>
        </p:txBody>
      </p:sp>
      <p:sp>
        <p:nvSpPr>
          <p:cNvPr id="22" name="Right Arrow 21">
            <a:extLst>
              <a:ext uri="{FF2B5EF4-FFF2-40B4-BE49-F238E27FC236}">
                <a16:creationId xmlns="" xmlns:a16="http://schemas.microsoft.com/office/drawing/2014/main" id="{91EECEE8-96C1-4442-830D-EC11A70A2298}"/>
              </a:ext>
            </a:extLst>
          </p:cNvPr>
          <p:cNvSpPr/>
          <p:nvPr/>
        </p:nvSpPr>
        <p:spPr>
          <a:xfrm>
            <a:off x="6927850" y="2554288"/>
            <a:ext cx="1049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2537" name="TextBox 23">
            <a:extLst>
              <a:ext uri="{FF2B5EF4-FFF2-40B4-BE49-F238E27FC236}">
                <a16:creationId xmlns="" xmlns:a16="http://schemas.microsoft.com/office/drawing/2014/main" id="{95311B92-B140-4996-9E38-A4D0DD261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349500"/>
            <a:ext cx="219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>
                <a:solidFill>
                  <a:srgbClr val="FF0000"/>
                </a:solidFill>
              </a:rPr>
              <a:t>Saves space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F1D7C3D1-4C15-47D6-8E95-DDDE364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 function?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E2E1FA04-E618-4394-9C01-1E0D78A7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9" y="1752600"/>
            <a:ext cx="8289925" cy="4267200"/>
          </a:xfrm>
        </p:spPr>
        <p:txBody>
          <a:bodyPr/>
          <a:lstStyle/>
          <a:p>
            <a:pPr eaLnBrk="1" hangingPunct="1"/>
            <a:r>
              <a:rPr lang="en-US" altLang="en-US" sz="2600"/>
              <a:t>Function is a self contained block of statements that performs a useful task.</a:t>
            </a:r>
          </a:p>
          <a:p>
            <a:pPr eaLnBrk="1" hangingPunct="1"/>
            <a:r>
              <a:rPr lang="en-US" altLang="en-US" sz="2600"/>
              <a:t>A C function accepts zero or more inputs and returns either zero or one value </a:t>
            </a:r>
          </a:p>
          <a:p>
            <a:pPr eaLnBrk="1" hangingPunct="1"/>
            <a:r>
              <a:rPr lang="en-US" altLang="en-US" sz="2600"/>
              <a:t>All C programs contains atleast one function named </a:t>
            </a:r>
            <a:r>
              <a:rPr lang="en-US" altLang="en-US" sz="2600" b="1">
                <a:solidFill>
                  <a:schemeClr val="accent2"/>
                </a:solidFill>
              </a:rPr>
              <a:t>main()</a:t>
            </a:r>
          </a:p>
          <a:p>
            <a:pPr eaLnBrk="1" hangingPunct="1"/>
            <a:r>
              <a:rPr lang="en-US" altLang="en-US" sz="2600"/>
              <a:t>Functions are either called or invoked, after completion of execution, control is transferred back to the calling or invoked statement.</a:t>
            </a:r>
          </a:p>
          <a:p>
            <a:pPr eaLnBrk="1" hangingPunct="1"/>
            <a:endParaRPr lang="en-US" altLang="en-US"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E00D298B-68FB-495B-97CD-D9104F2B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Constants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5BE6F41B-073F-4249-9A0A-C84E13FC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enumeration, introduced by the keyword </a:t>
            </a:r>
            <a:r>
              <a:rPr lang="en-US" altLang="en-US" i="1"/>
              <a:t>enum</a:t>
            </a:r>
            <a:r>
              <a:rPr lang="en-US" altLang="en-US"/>
              <a:t>, is a set of integer constants represented by identifiers. (to specify one after another)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enum month {</a:t>
            </a:r>
            <a:r>
              <a:rPr lang="en-US" altLang="en-US">
                <a:solidFill>
                  <a:srgbClr val="000000"/>
                </a:solidFill>
              </a:rPr>
              <a:t>JAN , FEB, MAR, APR, MAY, JUN, JUL, AUG, SEP, OCT, NOV, DEC</a:t>
            </a:r>
            <a:r>
              <a:rPr lang="en-US" altLang="en-US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Each of the identifiers actually has a value, starting with 0 (unless specified otherwise). Therefore, we can treat them as integers.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="" xmlns:a16="http://schemas.microsoft.com/office/drawing/2014/main" id="{659EE8CC-BED9-42E5-B6C6-2796C331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If we want the enumeration to start with a value other than 0, we can assign the value to the first identifier: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enum month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		 </a:t>
            </a:r>
            <a:r>
              <a:rPr lang="en-US" altLang="en-US" sz="2600">
                <a:solidFill>
                  <a:srgbClr val="000000"/>
                </a:solidFill>
              </a:rPr>
              <a:t>JAN = 1, FEB, MAR, APR,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                      MAY, JUN, JUL, AUG,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                     SEP, OCT, NOV, DEC</a:t>
            </a:r>
            <a:endParaRPr lang="en-US" altLang="en-US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Declaring enum variables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	enum month m;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="" xmlns:a16="http://schemas.microsoft.com/office/drawing/2014/main" id="{5E2AFB67-6C7A-46C4-B939-662CB6E5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There are cases where it is appropriate for us to use an enum. This is an example of such a case: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sz="1700">
                <a:solidFill>
                  <a:srgbClr val="000000"/>
                </a:solidFill>
              </a:rPr>
              <a:t>enum month 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GetMonth (&amp;month);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switch (month)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case JAN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	</a:t>
            </a:r>
            <a:r>
              <a:rPr lang="en-US" altLang="en-US" sz="1700" b="1">
                <a:solidFill>
                  <a:srgbClr val="000000"/>
                </a:solidFill>
              </a:rPr>
              <a:t>. . .</a:t>
            </a:r>
            <a:endParaRPr lang="en-US" altLang="en-US" sz="17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case MAY: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	</a:t>
            </a:r>
            <a:r>
              <a:rPr lang="en-US" altLang="en-US" sz="1700" b="1">
                <a:solidFill>
                  <a:srgbClr val="000000"/>
                </a:solidFill>
              </a:rPr>
              <a:t>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</a:t>
            </a:r>
            <a:r>
              <a:rPr lang="en-US" altLang="en-US" sz="1700" b="1">
                <a:solidFill>
                  <a:srgbClr val="000000"/>
                </a:solidFill>
              </a:rPr>
              <a:t>. . .</a:t>
            </a:r>
            <a:endParaRPr lang="en-US" altLang="en-US" sz="17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8B82F247-3EC7-4395-9E14-6872C0D07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This is another case where it is appropriate to use an enum (in C language):</a:t>
            </a: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</a:t>
            </a:r>
            <a:r>
              <a:rPr lang="en-US" altLang="en-US" sz="1700">
                <a:solidFill>
                  <a:srgbClr val="000000"/>
                </a:solidFill>
              </a:rPr>
              <a:t>enum Boolean {FALSE, TRUE};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>
                <a:solidFill>
                  <a:srgbClr val="000000"/>
                </a:solidFill>
              </a:rPr>
              <a:t>		</a:t>
            </a:r>
            <a:r>
              <a:rPr lang="en-US" altLang="en-US" sz="1700">
                <a:solidFill>
                  <a:srgbClr val="000000"/>
                </a:solidFill>
              </a:rPr>
              <a:t>void main ( )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int list[100 ];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Boolean found;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700">
              <a:solidFill>
                <a:srgbClr val="0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Read(list);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found = Search(list);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if (found ==  TRUE)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	printf(“FOUND!!”);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else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	printf(“Cannot find the requested item”);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}</a:t>
            </a:r>
            <a:endParaRPr lang="en-US" altLang="en-US">
              <a:solidFill>
                <a:srgbClr val="0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="" xmlns:a16="http://schemas.microsoft.com/office/drawing/2014/main" id="{DC2DEAEC-3204-405F-BA8F-4658F0B8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enum months {JAN = 1, FEB, MAR, APR, MAY, JUN, JUL, AUG, SEP, OCT, NOV, DEC};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void main (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enum months month;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char *monthsName[] = {“January”, “February”, “March”,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“April”, “May”, “June”, “July”, “August”, “September”,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“October”, “November”, “December”};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for (month = JAN; month &lt;= DEC; month++)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	printf(“%d %s”, month, monthName[month-1]);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="" xmlns:a16="http://schemas.microsoft.com/office/drawing/2014/main" id="{12E36292-4AC1-45B6-AD77-C45B5001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 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1	January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2	February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3	March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April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June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July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August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September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October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November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December </a:t>
            </a:r>
          </a:p>
          <a:p>
            <a:pPr marL="571500" indent="-571500">
              <a:lnSpc>
                <a:spcPct val="8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="" xmlns:a16="http://schemas.microsoft.com/office/drawing/2014/main" id="{6A91C977-7BD2-4F92-B97D-C631A1FC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Organization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="" xmlns:a16="http://schemas.microsoft.com/office/drawing/2014/main" id="{43A67CA2-7C8A-4B3B-806D-E1B8723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800" y="25908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All modern processors have memories organized as sequence of </a:t>
            </a:r>
            <a:r>
              <a:rPr lang="en-US" altLang="en-US" i="1"/>
              <a:t>numbered bytes</a:t>
            </a:r>
          </a:p>
          <a:p>
            <a:pPr lvl="2" eaLnBrk="1" hangingPunct="1"/>
            <a:r>
              <a:rPr lang="en-US" altLang="en-US"/>
              <a:t>Many (but not all) are linear sequences</a:t>
            </a:r>
          </a:p>
          <a:p>
            <a:pPr lvl="2" eaLnBrk="1" hangingPunct="1"/>
            <a:r>
              <a:rPr lang="en-US" altLang="en-US"/>
              <a:t>Notable exception – </a:t>
            </a:r>
            <a:r>
              <a:rPr lang="en-US" altLang="en-US" i="1"/>
              <a:t>Pentium!</a:t>
            </a:r>
            <a:endParaRPr lang="en-US" altLang="en-US"/>
          </a:p>
          <a:p>
            <a:pPr eaLnBrk="1" hangingPunct="1"/>
            <a:r>
              <a:rPr lang="en-US" altLang="en-US"/>
              <a:t>Definitions:–</a:t>
            </a:r>
          </a:p>
          <a:p>
            <a:pPr lvl="1" eaLnBrk="1" hangingPunct="1"/>
            <a:r>
              <a:rPr lang="en-US" altLang="en-US" i="1"/>
              <a:t>Byte:</a:t>
            </a:r>
            <a:r>
              <a:rPr lang="en-US" altLang="en-US"/>
              <a:t> an 8-bit memory cell capable of storing a value in range 0 … 255</a:t>
            </a:r>
          </a:p>
          <a:p>
            <a:pPr lvl="1" eaLnBrk="1" hangingPunct="1"/>
            <a:r>
              <a:rPr lang="en-US" altLang="en-US" i="1"/>
              <a:t>Address:</a:t>
            </a:r>
            <a:r>
              <a:rPr lang="en-US" altLang="en-US"/>
              <a:t> number by which a memory cell is identified</a:t>
            </a:r>
          </a:p>
        </p:txBody>
      </p:sp>
      <p:grpSp>
        <p:nvGrpSpPr>
          <p:cNvPr id="29703" name="Group 4">
            <a:extLst>
              <a:ext uri="{FF2B5EF4-FFF2-40B4-BE49-F238E27FC236}">
                <a16:creationId xmlns="" xmlns:a16="http://schemas.microsoft.com/office/drawing/2014/main" id="{9686F289-BB57-41B9-A6DB-B1554A1B4A1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0"/>
            <a:ext cx="7772400" cy="503238"/>
            <a:chOff x="432" y="1008"/>
            <a:chExt cx="4896" cy="317"/>
          </a:xfrm>
        </p:grpSpPr>
        <p:sp>
          <p:nvSpPr>
            <p:cNvPr id="29704" name="Rectangle 5">
              <a:extLst>
                <a:ext uri="{FF2B5EF4-FFF2-40B4-BE49-F238E27FC236}">
                  <a16:creationId xmlns="" xmlns:a16="http://schemas.microsoft.com/office/drawing/2014/main" id="{CE70B2AE-C51B-45CC-9E98-5FB66DF6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29705" name="Group 6">
              <a:extLst>
                <a:ext uri="{FF2B5EF4-FFF2-40B4-BE49-F238E27FC236}">
                  <a16:creationId xmlns="" xmlns:a16="http://schemas.microsoft.com/office/drawing/2014/main" id="{BF6B482A-7237-45BC-9F5B-3DDCF6C44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29742" name="Rectangle 7">
                <a:extLst>
                  <a:ext uri="{FF2B5EF4-FFF2-40B4-BE49-F238E27FC236}">
                    <a16:creationId xmlns="" xmlns:a16="http://schemas.microsoft.com/office/drawing/2014/main" id="{1279F39A-B894-4FE3-AA72-B303CA8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43" name="Text Box 8">
                <a:extLst>
                  <a:ext uri="{FF2B5EF4-FFF2-40B4-BE49-F238E27FC236}">
                    <a16:creationId xmlns="" xmlns:a16="http://schemas.microsoft.com/office/drawing/2014/main" id="{4DB11D77-A8C4-42F9-B5DF-23DB74140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  <a:r>
                  <a:rPr lang="en-US" altLang="en-US" sz="1600" b="1" baseline="30000">
                    <a:latin typeface="Arial" panose="020B0604020202020204" pitchFamily="34" charset="0"/>
                  </a:rPr>
                  <a:t>n</a:t>
                </a:r>
                <a:r>
                  <a:rPr lang="en-US" altLang="en-US" sz="1600" b="1">
                    <a:latin typeface="Arial" panose="020B0604020202020204" pitchFamily="34" charset="0"/>
                  </a:rPr>
                  <a:t>-1</a:t>
                </a:r>
              </a:p>
            </p:txBody>
          </p:sp>
        </p:grpSp>
        <p:grpSp>
          <p:nvGrpSpPr>
            <p:cNvPr id="29706" name="Group 9">
              <a:extLst>
                <a:ext uri="{FF2B5EF4-FFF2-40B4-BE49-F238E27FC236}">
                  <a16:creationId xmlns="" xmlns:a16="http://schemas.microsoft.com/office/drawing/2014/main" id="{A3B47DCB-E5A4-4027-BAEE-3729436C4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29740" name="Rectangle 10">
                <a:extLst>
                  <a:ext uri="{FF2B5EF4-FFF2-40B4-BE49-F238E27FC236}">
                    <a16:creationId xmlns="" xmlns:a16="http://schemas.microsoft.com/office/drawing/2014/main" id="{BC427818-B57D-47A6-90EA-617BDEDB9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41" name="Text Box 11">
                <a:extLst>
                  <a:ext uri="{FF2B5EF4-FFF2-40B4-BE49-F238E27FC236}">
                    <a16:creationId xmlns="" xmlns:a16="http://schemas.microsoft.com/office/drawing/2014/main" id="{3C78EB9E-895A-4E10-BF21-E56A42774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29707" name="Group 12">
              <a:extLst>
                <a:ext uri="{FF2B5EF4-FFF2-40B4-BE49-F238E27FC236}">
                  <a16:creationId xmlns="" xmlns:a16="http://schemas.microsoft.com/office/drawing/2014/main" id="{778F0A15-002E-46B6-80E4-C940EB792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29738" name="Rectangle 13">
                <a:extLst>
                  <a:ext uri="{FF2B5EF4-FFF2-40B4-BE49-F238E27FC236}">
                    <a16:creationId xmlns="" xmlns:a16="http://schemas.microsoft.com/office/drawing/2014/main" id="{277FEDD2-1C23-4324-A90D-D36A13DD3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9" name="Text Box 14">
                <a:extLst>
                  <a:ext uri="{FF2B5EF4-FFF2-40B4-BE49-F238E27FC236}">
                    <a16:creationId xmlns="" xmlns:a16="http://schemas.microsoft.com/office/drawing/2014/main" id="{44C185E5-6E66-40BC-BDA4-E790C8462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9708" name="Group 15">
              <a:extLst>
                <a:ext uri="{FF2B5EF4-FFF2-40B4-BE49-F238E27FC236}">
                  <a16:creationId xmlns="" xmlns:a16="http://schemas.microsoft.com/office/drawing/2014/main" id="{9EF5DB77-6DD9-46F3-8D89-38A8C37D0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29736" name="Rectangle 16">
                <a:extLst>
                  <a:ext uri="{FF2B5EF4-FFF2-40B4-BE49-F238E27FC236}">
                    <a16:creationId xmlns="" xmlns:a16="http://schemas.microsoft.com/office/drawing/2014/main" id="{4D576190-3F85-425D-AFC4-BDE3C06FE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7" name="Text Box 17">
                <a:extLst>
                  <a:ext uri="{FF2B5EF4-FFF2-40B4-BE49-F238E27FC236}">
                    <a16:creationId xmlns="" xmlns:a16="http://schemas.microsoft.com/office/drawing/2014/main" id="{5CDE2CB5-91F3-4696-B931-FD0FFD841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9709" name="Group 18">
              <a:extLst>
                <a:ext uri="{FF2B5EF4-FFF2-40B4-BE49-F238E27FC236}">
                  <a16:creationId xmlns="" xmlns:a16="http://schemas.microsoft.com/office/drawing/2014/main" id="{748E49DA-5A21-42C0-9FD8-0BF6796C3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29734" name="Rectangle 19">
                <a:extLst>
                  <a:ext uri="{FF2B5EF4-FFF2-40B4-BE49-F238E27FC236}">
                    <a16:creationId xmlns="" xmlns:a16="http://schemas.microsoft.com/office/drawing/2014/main" id="{2FD21C03-FE23-4E7E-9B41-E7FFF6D48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5" name="Text Box 20">
                <a:extLst>
                  <a:ext uri="{FF2B5EF4-FFF2-40B4-BE49-F238E27FC236}">
                    <a16:creationId xmlns="" xmlns:a16="http://schemas.microsoft.com/office/drawing/2014/main" id="{7AD2E295-8035-4268-B4F7-026ADEF13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9710" name="Group 21">
              <a:extLst>
                <a:ext uri="{FF2B5EF4-FFF2-40B4-BE49-F238E27FC236}">
                  <a16:creationId xmlns="" xmlns:a16="http://schemas.microsoft.com/office/drawing/2014/main" id="{B09F2F64-5621-4042-87A6-D1E1BA19B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29732" name="Rectangle 22">
                <a:extLst>
                  <a:ext uri="{FF2B5EF4-FFF2-40B4-BE49-F238E27FC236}">
                    <a16:creationId xmlns="" xmlns:a16="http://schemas.microsoft.com/office/drawing/2014/main" id="{A3998702-FC97-4E7B-B808-72BF16EC2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3" name="Text Box 23">
                <a:extLst>
                  <a:ext uri="{FF2B5EF4-FFF2-40B4-BE49-F238E27FC236}">
                    <a16:creationId xmlns="" xmlns:a16="http://schemas.microsoft.com/office/drawing/2014/main" id="{71D6BCBB-5C30-4734-8735-A52CD9FA8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9711" name="Group 24">
              <a:extLst>
                <a:ext uri="{FF2B5EF4-FFF2-40B4-BE49-F238E27FC236}">
                  <a16:creationId xmlns="" xmlns:a16="http://schemas.microsoft.com/office/drawing/2014/main" id="{F35A366F-8427-4DCD-B2E4-1BA39DEAA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29730" name="Rectangle 25">
                <a:extLst>
                  <a:ext uri="{FF2B5EF4-FFF2-40B4-BE49-F238E27FC236}">
                    <a16:creationId xmlns="" xmlns:a16="http://schemas.microsoft.com/office/drawing/2014/main" id="{87C1A977-C3F1-49C5-964D-B04BF12E8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1" name="Text Box 26">
                <a:extLst>
                  <a:ext uri="{FF2B5EF4-FFF2-40B4-BE49-F238E27FC236}">
                    <a16:creationId xmlns="" xmlns:a16="http://schemas.microsoft.com/office/drawing/2014/main" id="{5A567E70-88CD-438F-8EC6-6DC34613E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9712" name="Group 27">
              <a:extLst>
                <a:ext uri="{FF2B5EF4-FFF2-40B4-BE49-F238E27FC236}">
                  <a16:creationId xmlns="" xmlns:a16="http://schemas.microsoft.com/office/drawing/2014/main" id="{6ED554A9-9B43-49E8-ADA7-E4B05DDB4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728" name="Rectangle 28">
                <a:extLst>
                  <a:ext uri="{FF2B5EF4-FFF2-40B4-BE49-F238E27FC236}">
                    <a16:creationId xmlns="" xmlns:a16="http://schemas.microsoft.com/office/drawing/2014/main" id="{7ED1101F-3DD3-4A1C-8368-1EF4FF264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9" name="Text Box 29">
                <a:extLst>
                  <a:ext uri="{FF2B5EF4-FFF2-40B4-BE49-F238E27FC236}">
                    <a16:creationId xmlns="" xmlns:a16="http://schemas.microsoft.com/office/drawing/2014/main" id="{E9E1FF3B-1A90-46A8-A89F-43330C8F5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9713" name="Group 30">
              <a:extLst>
                <a:ext uri="{FF2B5EF4-FFF2-40B4-BE49-F238E27FC236}">
                  <a16:creationId xmlns="" xmlns:a16="http://schemas.microsoft.com/office/drawing/2014/main" id="{C868F7B0-2E78-4906-A5F7-9793A177C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9726" name="Rectangle 31">
                <a:extLst>
                  <a:ext uri="{FF2B5EF4-FFF2-40B4-BE49-F238E27FC236}">
                    <a16:creationId xmlns="" xmlns:a16="http://schemas.microsoft.com/office/drawing/2014/main" id="{CBF64EB8-7583-41FA-9066-607A71F1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7" name="Text Box 32">
                <a:extLst>
                  <a:ext uri="{FF2B5EF4-FFF2-40B4-BE49-F238E27FC236}">
                    <a16:creationId xmlns="" xmlns:a16="http://schemas.microsoft.com/office/drawing/2014/main" id="{9E8D8F21-8B84-49E3-958E-814D5620A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9714" name="Group 33">
              <a:extLst>
                <a:ext uri="{FF2B5EF4-FFF2-40B4-BE49-F238E27FC236}">
                  <a16:creationId xmlns="" xmlns:a16="http://schemas.microsoft.com/office/drawing/2014/main" id="{AA4DA17D-6C00-4B3B-B3A5-BBADCB940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9724" name="Rectangle 34">
                <a:extLst>
                  <a:ext uri="{FF2B5EF4-FFF2-40B4-BE49-F238E27FC236}">
                    <a16:creationId xmlns="" xmlns:a16="http://schemas.microsoft.com/office/drawing/2014/main" id="{5D705BCA-1142-4601-8DE5-51FFFBB16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5" name="Text Box 35">
                <a:extLst>
                  <a:ext uri="{FF2B5EF4-FFF2-40B4-BE49-F238E27FC236}">
                    <a16:creationId xmlns="" xmlns:a16="http://schemas.microsoft.com/office/drawing/2014/main" id="{4840E148-BCFF-4AC4-A257-65FA96FCB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9715" name="Group 36">
              <a:extLst>
                <a:ext uri="{FF2B5EF4-FFF2-40B4-BE49-F238E27FC236}">
                  <a16:creationId xmlns="" xmlns:a16="http://schemas.microsoft.com/office/drawing/2014/main" id="{2EC7B010-1511-493F-88FF-1D7866C6F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9722" name="Rectangle 37">
                <a:extLst>
                  <a:ext uri="{FF2B5EF4-FFF2-40B4-BE49-F238E27FC236}">
                    <a16:creationId xmlns="" xmlns:a16="http://schemas.microsoft.com/office/drawing/2014/main" id="{A55D318F-1FA3-4E95-9084-3873B77CF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3" name="Text Box 38">
                <a:extLst>
                  <a:ext uri="{FF2B5EF4-FFF2-40B4-BE49-F238E27FC236}">
                    <a16:creationId xmlns="" xmlns:a16="http://schemas.microsoft.com/office/drawing/2014/main" id="{D3647982-CDC2-40A0-9103-5A3728611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29716" name="Group 39">
              <a:extLst>
                <a:ext uri="{FF2B5EF4-FFF2-40B4-BE49-F238E27FC236}">
                  <a16:creationId xmlns="" xmlns:a16="http://schemas.microsoft.com/office/drawing/2014/main" id="{38A65038-5301-4638-ABA6-8A528780C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9720" name="Rectangle 40">
                <a:extLst>
                  <a:ext uri="{FF2B5EF4-FFF2-40B4-BE49-F238E27FC236}">
                    <a16:creationId xmlns="" xmlns:a16="http://schemas.microsoft.com/office/drawing/2014/main" id="{FA279BF4-C356-4009-AF87-ECE0B0A94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1" name="Text Box 41">
                <a:extLst>
                  <a:ext uri="{FF2B5EF4-FFF2-40B4-BE49-F238E27FC236}">
                    <a16:creationId xmlns="" xmlns:a16="http://schemas.microsoft.com/office/drawing/2014/main" id="{E1D2D648-2428-4BAA-ADF3-730D1B10A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9717" name="Group 42">
              <a:extLst>
                <a:ext uri="{FF2B5EF4-FFF2-40B4-BE49-F238E27FC236}">
                  <a16:creationId xmlns="" xmlns:a16="http://schemas.microsoft.com/office/drawing/2014/main" id="{D629D302-7E68-4EFA-8FB5-94F90B1C9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29718" name="Rectangle 43">
                <a:extLst>
                  <a:ext uri="{FF2B5EF4-FFF2-40B4-BE49-F238E27FC236}">
                    <a16:creationId xmlns="" xmlns:a16="http://schemas.microsoft.com/office/drawing/2014/main" id="{9B91E4D7-46EE-4950-90C4-BD7265CC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19" name="Text Box 44">
                <a:extLst>
                  <a:ext uri="{FF2B5EF4-FFF2-40B4-BE49-F238E27FC236}">
                    <a16:creationId xmlns="" xmlns:a16="http://schemas.microsoft.com/office/drawing/2014/main" id="{32CE2F1E-3C31-47A7-8C8B-425606CE9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0"/>
                <a:ext cx="13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="" xmlns:a16="http://schemas.microsoft.com/office/drawing/2014/main" id="{E165F011-AFAF-49A7-9C9D-A7D1E79E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Organization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31750" name="Rectangle 3">
            <a:extLst>
              <a:ext uri="{FF2B5EF4-FFF2-40B4-BE49-F238E27FC236}">
                <a16:creationId xmlns="" xmlns:a16="http://schemas.microsoft.com/office/drawing/2014/main" id="{DA52D4B4-ED1C-437A-AB34-F635A918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800" y="2362200"/>
            <a:ext cx="7772400" cy="3810000"/>
          </a:xfrm>
        </p:spPr>
        <p:txBody>
          <a:bodyPr/>
          <a:lstStyle/>
          <a:p>
            <a:pPr eaLnBrk="1" hangingPunct="1"/>
            <a:r>
              <a:rPr lang="en-US" altLang="en-US" sz="2400"/>
              <a:t>Larger data types are sequences of bytes – e.g.,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short int</a:t>
            </a:r>
            <a:r>
              <a:rPr lang="en-US" altLang="en-US" sz="1800"/>
              <a:t> – 2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int</a:t>
            </a:r>
            <a:r>
              <a:rPr lang="en-US" altLang="en-US" sz="1800"/>
              <a:t> – 2 or 4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long</a:t>
            </a:r>
            <a:r>
              <a:rPr lang="en-US" altLang="en-US" sz="1800"/>
              <a:t> – 4 or 8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float</a:t>
            </a:r>
            <a:r>
              <a:rPr lang="en-US" altLang="en-US" sz="1800"/>
              <a:t> – 4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double </a:t>
            </a:r>
            <a:r>
              <a:rPr lang="en-US" altLang="en-US" sz="1800"/>
              <a:t>– 8 bytes</a:t>
            </a:r>
          </a:p>
          <a:p>
            <a:pPr eaLnBrk="1" hangingPunct="1"/>
            <a:r>
              <a:rPr lang="en-US" altLang="en-US" sz="2400"/>
              <a:t>(Almost) always aligned to multiple of size in bytes</a:t>
            </a:r>
          </a:p>
          <a:p>
            <a:pPr eaLnBrk="1" hangingPunct="1"/>
            <a:r>
              <a:rPr lang="en-US" altLang="en-US" sz="2400"/>
              <a:t>Address is “first” byte of sequence </a:t>
            </a:r>
            <a:r>
              <a:rPr lang="en-US" altLang="en-US" sz="1800"/>
              <a:t>(i.e., byte zero)</a:t>
            </a:r>
            <a:endParaRPr lang="en-US" altLang="en-US" sz="2400"/>
          </a:p>
          <a:p>
            <a:pPr lvl="2" eaLnBrk="1" hangingPunct="1"/>
            <a:r>
              <a:rPr lang="en-US" altLang="en-US" sz="1800"/>
              <a:t>May be low-order or high-order byte</a:t>
            </a:r>
          </a:p>
          <a:p>
            <a:pPr lvl="2" eaLnBrk="1" hangingPunct="1"/>
            <a:r>
              <a:rPr lang="en-US" altLang="en-US" sz="1800" i="1"/>
              <a:t>Big endian</a:t>
            </a:r>
            <a:r>
              <a:rPr lang="en-US" altLang="en-US" sz="1800"/>
              <a:t> or </a:t>
            </a:r>
            <a:r>
              <a:rPr lang="en-US" altLang="en-US" sz="1800" i="1"/>
              <a:t>Little endian</a:t>
            </a:r>
          </a:p>
        </p:txBody>
      </p:sp>
      <p:grpSp>
        <p:nvGrpSpPr>
          <p:cNvPr id="31751" name="Group 4">
            <a:extLst>
              <a:ext uri="{FF2B5EF4-FFF2-40B4-BE49-F238E27FC236}">
                <a16:creationId xmlns="" xmlns:a16="http://schemas.microsoft.com/office/drawing/2014/main" id="{43A26443-5C65-429D-86D9-717AA244542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0"/>
            <a:ext cx="7772400" cy="503238"/>
            <a:chOff x="432" y="1008"/>
            <a:chExt cx="4896" cy="317"/>
          </a:xfrm>
        </p:grpSpPr>
        <p:sp>
          <p:nvSpPr>
            <p:cNvPr id="31752" name="Rectangle 5">
              <a:extLst>
                <a:ext uri="{FF2B5EF4-FFF2-40B4-BE49-F238E27FC236}">
                  <a16:creationId xmlns="" xmlns:a16="http://schemas.microsoft.com/office/drawing/2014/main" id="{90094011-1843-421B-AB90-C9BE7FAD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31753" name="Group 6">
              <a:extLst>
                <a:ext uri="{FF2B5EF4-FFF2-40B4-BE49-F238E27FC236}">
                  <a16:creationId xmlns="" xmlns:a16="http://schemas.microsoft.com/office/drawing/2014/main" id="{5F081A6F-32FD-4DE2-B1F1-0BC987447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31790" name="Rectangle 7">
                <a:extLst>
                  <a:ext uri="{FF2B5EF4-FFF2-40B4-BE49-F238E27FC236}">
                    <a16:creationId xmlns="" xmlns:a16="http://schemas.microsoft.com/office/drawing/2014/main" id="{9D6934EE-D5D5-4BD3-9276-3D12EABD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91" name="Text Box 8">
                <a:extLst>
                  <a:ext uri="{FF2B5EF4-FFF2-40B4-BE49-F238E27FC236}">
                    <a16:creationId xmlns="" xmlns:a16="http://schemas.microsoft.com/office/drawing/2014/main" id="{C1068F7B-2BB0-4FFA-923B-7ED38426E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  <a:r>
                  <a:rPr lang="en-US" altLang="en-US" sz="1600" b="1" baseline="30000">
                    <a:latin typeface="Arial" panose="020B0604020202020204" pitchFamily="34" charset="0"/>
                  </a:rPr>
                  <a:t>n</a:t>
                </a:r>
                <a:r>
                  <a:rPr lang="en-US" altLang="en-US" sz="1600" b="1">
                    <a:latin typeface="Arial" panose="020B0604020202020204" pitchFamily="34" charset="0"/>
                  </a:rPr>
                  <a:t>-1</a:t>
                </a:r>
              </a:p>
            </p:txBody>
          </p:sp>
        </p:grpSp>
        <p:grpSp>
          <p:nvGrpSpPr>
            <p:cNvPr id="31754" name="Group 9">
              <a:extLst>
                <a:ext uri="{FF2B5EF4-FFF2-40B4-BE49-F238E27FC236}">
                  <a16:creationId xmlns="" xmlns:a16="http://schemas.microsoft.com/office/drawing/2014/main" id="{07C6FB5A-7C29-4BED-8F8B-1D84C7B14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31788" name="Rectangle 10">
                <a:extLst>
                  <a:ext uri="{FF2B5EF4-FFF2-40B4-BE49-F238E27FC236}">
                    <a16:creationId xmlns="" xmlns:a16="http://schemas.microsoft.com/office/drawing/2014/main" id="{443CBB19-C61B-4538-BB0E-22275207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9" name="Text Box 11">
                <a:extLst>
                  <a:ext uri="{FF2B5EF4-FFF2-40B4-BE49-F238E27FC236}">
                    <a16:creationId xmlns="" xmlns:a16="http://schemas.microsoft.com/office/drawing/2014/main" id="{43537844-3DA6-4D1D-B1B4-8B3FA5359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31755" name="Group 12">
              <a:extLst>
                <a:ext uri="{FF2B5EF4-FFF2-40B4-BE49-F238E27FC236}">
                  <a16:creationId xmlns="" xmlns:a16="http://schemas.microsoft.com/office/drawing/2014/main" id="{6CDC196E-2585-4C17-8669-76F836129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1786" name="Rectangle 13">
                <a:extLst>
                  <a:ext uri="{FF2B5EF4-FFF2-40B4-BE49-F238E27FC236}">
                    <a16:creationId xmlns="" xmlns:a16="http://schemas.microsoft.com/office/drawing/2014/main" id="{04F512EB-0718-414A-A81E-72687FD70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7" name="Text Box 14">
                <a:extLst>
                  <a:ext uri="{FF2B5EF4-FFF2-40B4-BE49-F238E27FC236}">
                    <a16:creationId xmlns="" xmlns:a16="http://schemas.microsoft.com/office/drawing/2014/main" id="{4FB7A292-C309-4181-892C-6F9BAE10A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1756" name="Group 15">
              <a:extLst>
                <a:ext uri="{FF2B5EF4-FFF2-40B4-BE49-F238E27FC236}">
                  <a16:creationId xmlns="" xmlns:a16="http://schemas.microsoft.com/office/drawing/2014/main" id="{4786D2E8-3D43-4054-A15C-02E6DBEB3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1784" name="Rectangle 16">
                <a:extLst>
                  <a:ext uri="{FF2B5EF4-FFF2-40B4-BE49-F238E27FC236}">
                    <a16:creationId xmlns="" xmlns:a16="http://schemas.microsoft.com/office/drawing/2014/main" id="{D2AFDC73-CCB1-4F16-96C2-B4F31E6FA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5" name="Text Box 17">
                <a:extLst>
                  <a:ext uri="{FF2B5EF4-FFF2-40B4-BE49-F238E27FC236}">
                    <a16:creationId xmlns="" xmlns:a16="http://schemas.microsoft.com/office/drawing/2014/main" id="{DF70A55E-5751-435B-9A40-DC219B0A3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1757" name="Group 18">
              <a:extLst>
                <a:ext uri="{FF2B5EF4-FFF2-40B4-BE49-F238E27FC236}">
                  <a16:creationId xmlns="" xmlns:a16="http://schemas.microsoft.com/office/drawing/2014/main" id="{95683303-6EE3-4978-8AA7-546B245FC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1782" name="Rectangle 19">
                <a:extLst>
                  <a:ext uri="{FF2B5EF4-FFF2-40B4-BE49-F238E27FC236}">
                    <a16:creationId xmlns="" xmlns:a16="http://schemas.microsoft.com/office/drawing/2014/main" id="{16D0CA71-00A4-4D78-9A53-A09F75334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3" name="Text Box 20">
                <a:extLst>
                  <a:ext uri="{FF2B5EF4-FFF2-40B4-BE49-F238E27FC236}">
                    <a16:creationId xmlns="" xmlns:a16="http://schemas.microsoft.com/office/drawing/2014/main" id="{4976CDA3-D1AE-4E78-A30F-18B07AA83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1758" name="Group 21">
              <a:extLst>
                <a:ext uri="{FF2B5EF4-FFF2-40B4-BE49-F238E27FC236}">
                  <a16:creationId xmlns="" xmlns:a16="http://schemas.microsoft.com/office/drawing/2014/main" id="{A16F4817-EC09-44B4-A20F-CE46688A0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1780" name="Rectangle 22">
                <a:extLst>
                  <a:ext uri="{FF2B5EF4-FFF2-40B4-BE49-F238E27FC236}">
                    <a16:creationId xmlns="" xmlns:a16="http://schemas.microsoft.com/office/drawing/2014/main" id="{AD849509-5F9E-43F2-B916-79FA5BA7B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1" name="Text Box 23">
                <a:extLst>
                  <a:ext uri="{FF2B5EF4-FFF2-40B4-BE49-F238E27FC236}">
                    <a16:creationId xmlns="" xmlns:a16="http://schemas.microsoft.com/office/drawing/2014/main" id="{6DB1A759-7511-4C52-A3E9-A03F30584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1759" name="Group 24">
              <a:extLst>
                <a:ext uri="{FF2B5EF4-FFF2-40B4-BE49-F238E27FC236}">
                  <a16:creationId xmlns="" xmlns:a16="http://schemas.microsoft.com/office/drawing/2014/main" id="{C07788E9-8F35-45EE-965E-8EC3248E3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778" name="Rectangle 25">
                <a:extLst>
                  <a:ext uri="{FF2B5EF4-FFF2-40B4-BE49-F238E27FC236}">
                    <a16:creationId xmlns="" xmlns:a16="http://schemas.microsoft.com/office/drawing/2014/main" id="{EF416F47-2F76-4762-A32E-03E2DC135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9" name="Text Box 26">
                <a:extLst>
                  <a:ext uri="{FF2B5EF4-FFF2-40B4-BE49-F238E27FC236}">
                    <a16:creationId xmlns="" xmlns:a16="http://schemas.microsoft.com/office/drawing/2014/main" id="{D926982A-1502-45A1-B09F-D4FDD5017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31760" name="Group 27">
              <a:extLst>
                <a:ext uri="{FF2B5EF4-FFF2-40B4-BE49-F238E27FC236}">
                  <a16:creationId xmlns="" xmlns:a16="http://schemas.microsoft.com/office/drawing/2014/main" id="{5E4F17DC-6355-4292-88F2-D82E995EC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31776" name="Rectangle 28">
                <a:extLst>
                  <a:ext uri="{FF2B5EF4-FFF2-40B4-BE49-F238E27FC236}">
                    <a16:creationId xmlns="" xmlns:a16="http://schemas.microsoft.com/office/drawing/2014/main" id="{7009A676-5780-40D4-99FC-4F31F3071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7" name="Text Box 29">
                <a:extLst>
                  <a:ext uri="{FF2B5EF4-FFF2-40B4-BE49-F238E27FC236}">
                    <a16:creationId xmlns="" xmlns:a16="http://schemas.microsoft.com/office/drawing/2014/main" id="{B4D8EE31-9F97-4A31-993E-F3EFE115B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31761" name="Group 30">
              <a:extLst>
                <a:ext uri="{FF2B5EF4-FFF2-40B4-BE49-F238E27FC236}">
                  <a16:creationId xmlns="" xmlns:a16="http://schemas.microsoft.com/office/drawing/2014/main" id="{61630841-7F84-4349-8B42-9A665D936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31774" name="Rectangle 31">
                <a:extLst>
                  <a:ext uri="{FF2B5EF4-FFF2-40B4-BE49-F238E27FC236}">
                    <a16:creationId xmlns="" xmlns:a16="http://schemas.microsoft.com/office/drawing/2014/main" id="{CEFD996D-64B2-4A6C-B4B7-0E6F54FFB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5" name="Text Box 32">
                <a:extLst>
                  <a:ext uri="{FF2B5EF4-FFF2-40B4-BE49-F238E27FC236}">
                    <a16:creationId xmlns="" xmlns:a16="http://schemas.microsoft.com/office/drawing/2014/main" id="{9E9B9001-1439-42D9-A0D2-32E098306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1762" name="Group 33">
              <a:extLst>
                <a:ext uri="{FF2B5EF4-FFF2-40B4-BE49-F238E27FC236}">
                  <a16:creationId xmlns="" xmlns:a16="http://schemas.microsoft.com/office/drawing/2014/main" id="{1F407DA2-8B1E-44DF-95A0-7DB123421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31772" name="Rectangle 34">
                <a:extLst>
                  <a:ext uri="{FF2B5EF4-FFF2-40B4-BE49-F238E27FC236}">
                    <a16:creationId xmlns="" xmlns:a16="http://schemas.microsoft.com/office/drawing/2014/main" id="{73F18EFC-578B-4D63-941B-AFFB1202E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3" name="Text Box 35">
                <a:extLst>
                  <a:ext uri="{FF2B5EF4-FFF2-40B4-BE49-F238E27FC236}">
                    <a16:creationId xmlns="" xmlns:a16="http://schemas.microsoft.com/office/drawing/2014/main" id="{73C174C7-CE89-4FA1-A472-A6294DEC7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1763" name="Group 36">
              <a:extLst>
                <a:ext uri="{FF2B5EF4-FFF2-40B4-BE49-F238E27FC236}">
                  <a16:creationId xmlns="" xmlns:a16="http://schemas.microsoft.com/office/drawing/2014/main" id="{04D05BB3-DDFF-41EC-982E-CD3591F98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31770" name="Rectangle 37">
                <a:extLst>
                  <a:ext uri="{FF2B5EF4-FFF2-40B4-BE49-F238E27FC236}">
                    <a16:creationId xmlns="" xmlns:a16="http://schemas.microsoft.com/office/drawing/2014/main" id="{74B4FDB6-F4E2-46F3-AEE7-5BA9EC1F5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1" name="Text Box 38">
                <a:extLst>
                  <a:ext uri="{FF2B5EF4-FFF2-40B4-BE49-F238E27FC236}">
                    <a16:creationId xmlns="" xmlns:a16="http://schemas.microsoft.com/office/drawing/2014/main" id="{E34F7461-0FDA-4365-BFF4-3F92CAC19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1764" name="Group 39">
              <a:extLst>
                <a:ext uri="{FF2B5EF4-FFF2-40B4-BE49-F238E27FC236}">
                  <a16:creationId xmlns="" xmlns:a16="http://schemas.microsoft.com/office/drawing/2014/main" id="{456A7B59-D728-4CA7-BFCE-F4DD0A518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31768" name="Rectangle 40">
                <a:extLst>
                  <a:ext uri="{FF2B5EF4-FFF2-40B4-BE49-F238E27FC236}">
                    <a16:creationId xmlns="" xmlns:a16="http://schemas.microsoft.com/office/drawing/2014/main" id="{94076E8C-F396-4B57-BE7B-4CDE93C41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69" name="Text Box 41">
                <a:extLst>
                  <a:ext uri="{FF2B5EF4-FFF2-40B4-BE49-F238E27FC236}">
                    <a16:creationId xmlns="" xmlns:a16="http://schemas.microsoft.com/office/drawing/2014/main" id="{E3C7D612-BD05-4813-B42F-22888391C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31765" name="Group 42">
              <a:extLst>
                <a:ext uri="{FF2B5EF4-FFF2-40B4-BE49-F238E27FC236}">
                  <a16:creationId xmlns="" xmlns:a16="http://schemas.microsoft.com/office/drawing/2014/main" id="{9A739401-3095-47B2-9660-B06A5A098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31766" name="Rectangle 43">
                <a:extLst>
                  <a:ext uri="{FF2B5EF4-FFF2-40B4-BE49-F238E27FC236}">
                    <a16:creationId xmlns="" xmlns:a16="http://schemas.microsoft.com/office/drawing/2014/main" id="{138E1E0F-A565-4FF5-B42F-1A87021DC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67" name="Text Box 44">
                <a:extLst>
                  <a:ext uri="{FF2B5EF4-FFF2-40B4-BE49-F238E27FC236}">
                    <a16:creationId xmlns="" xmlns:a16="http://schemas.microsoft.com/office/drawing/2014/main" id="{8C4421CC-4110-418F-B6FC-99F460231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0"/>
                <a:ext cx="13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="" xmlns:a16="http://schemas.microsoft.com/office/drawing/2014/main" id="{E1F75325-D14A-49AF-BAB4-888C09BD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– </a:t>
            </a:r>
            <a:r>
              <a:rPr lang="en-US" altLang="en-US" i="1"/>
              <a:t>Pointer</a:t>
            </a:r>
            <a:endParaRPr lang="en-US" altLang="en-US"/>
          </a:p>
        </p:txBody>
      </p:sp>
      <p:sp>
        <p:nvSpPr>
          <p:cNvPr id="33798" name="Rectangle 3">
            <a:extLst>
              <a:ext uri="{FF2B5EF4-FFF2-40B4-BE49-F238E27FC236}">
                <a16:creationId xmlns="" xmlns:a16="http://schemas.microsoft.com/office/drawing/2014/main" id="{8BA66B82-907E-43E4-A202-247E6256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800" y="25908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value</a:t>
            </a:r>
            <a:r>
              <a:rPr lang="en-US" altLang="en-US"/>
              <a:t> indicating the </a:t>
            </a:r>
            <a:r>
              <a:rPr lang="en-US" altLang="en-US" i="1"/>
              <a:t>number</a:t>
            </a:r>
            <a:r>
              <a:rPr lang="en-US" altLang="en-US"/>
              <a:t> of (the first byte of) a data object</a:t>
            </a:r>
          </a:p>
          <a:p>
            <a:pPr lvl="1" eaLnBrk="1" hangingPunct="1"/>
            <a:r>
              <a:rPr lang="en-US" altLang="en-US"/>
              <a:t>Also called an </a:t>
            </a:r>
            <a:r>
              <a:rPr lang="en-US" altLang="en-US" i="1"/>
              <a:t>Address </a:t>
            </a:r>
            <a:r>
              <a:rPr lang="en-US" altLang="en-US"/>
              <a:t>or a</a:t>
            </a:r>
            <a:r>
              <a:rPr lang="en-US" altLang="en-US" i="1"/>
              <a:t> Location</a:t>
            </a:r>
          </a:p>
          <a:p>
            <a:pPr eaLnBrk="1" hangingPunct="1"/>
            <a:r>
              <a:rPr lang="en-US" altLang="en-US"/>
              <a:t>Used in machine language to identify which data to access</a:t>
            </a:r>
          </a:p>
          <a:p>
            <a:pPr lvl="2" eaLnBrk="1" hangingPunct="1"/>
            <a:r>
              <a:rPr lang="en-US" altLang="en-US"/>
              <a:t>E.g., </a:t>
            </a:r>
            <a:r>
              <a:rPr lang="en-US" altLang="en-US" i="1"/>
              <a:t>stack pointer</a:t>
            </a:r>
            <a:r>
              <a:rPr lang="en-US" altLang="en-US"/>
              <a:t> is address of most recent entry of </a:t>
            </a:r>
            <a:r>
              <a:rPr lang="en-US" altLang="en-US" i="1"/>
              <a:t>The Stack</a:t>
            </a:r>
          </a:p>
          <a:p>
            <a:pPr eaLnBrk="1" hangingPunct="1"/>
            <a:r>
              <a:rPr lang="en-US" altLang="en-US"/>
              <a:t>Usually 2, 4, or 8 bytes, depending upon machine architecture</a:t>
            </a:r>
          </a:p>
        </p:txBody>
      </p:sp>
      <p:grpSp>
        <p:nvGrpSpPr>
          <p:cNvPr id="33799" name="Group 4">
            <a:extLst>
              <a:ext uri="{FF2B5EF4-FFF2-40B4-BE49-F238E27FC236}">
                <a16:creationId xmlns="" xmlns:a16="http://schemas.microsoft.com/office/drawing/2014/main" id="{C8C53890-9123-4CD1-8949-CAD26D3DE03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0"/>
            <a:ext cx="7772400" cy="503238"/>
            <a:chOff x="432" y="1008"/>
            <a:chExt cx="4896" cy="317"/>
          </a:xfrm>
        </p:grpSpPr>
        <p:sp>
          <p:nvSpPr>
            <p:cNvPr id="33802" name="Rectangle 5">
              <a:extLst>
                <a:ext uri="{FF2B5EF4-FFF2-40B4-BE49-F238E27FC236}">
                  <a16:creationId xmlns="" xmlns:a16="http://schemas.microsoft.com/office/drawing/2014/main" id="{8849379C-9C7A-4C85-A78F-76E5E49C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33803" name="Group 6">
              <a:extLst>
                <a:ext uri="{FF2B5EF4-FFF2-40B4-BE49-F238E27FC236}">
                  <a16:creationId xmlns="" xmlns:a16="http://schemas.microsoft.com/office/drawing/2014/main" id="{6D1A2836-B3AA-43BF-9799-D72ECF1F8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33840" name="Rectangle 7">
                <a:extLst>
                  <a:ext uri="{FF2B5EF4-FFF2-40B4-BE49-F238E27FC236}">
                    <a16:creationId xmlns="" xmlns:a16="http://schemas.microsoft.com/office/drawing/2014/main" id="{96D2D1F7-0226-4ADA-8222-6284749B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41" name="Text Box 8">
                <a:extLst>
                  <a:ext uri="{FF2B5EF4-FFF2-40B4-BE49-F238E27FC236}">
                    <a16:creationId xmlns="" xmlns:a16="http://schemas.microsoft.com/office/drawing/2014/main" id="{B2AB162E-6CDE-4FFB-BD7F-2F27F593B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  <a:r>
                  <a:rPr lang="en-US" altLang="en-US" sz="1600" b="1" baseline="30000">
                    <a:latin typeface="Arial" panose="020B0604020202020204" pitchFamily="34" charset="0"/>
                  </a:rPr>
                  <a:t>n</a:t>
                </a:r>
                <a:r>
                  <a:rPr lang="en-US" altLang="en-US" sz="1600" b="1">
                    <a:latin typeface="Arial" panose="020B0604020202020204" pitchFamily="34" charset="0"/>
                  </a:rPr>
                  <a:t>-1</a:t>
                </a:r>
              </a:p>
            </p:txBody>
          </p:sp>
        </p:grpSp>
        <p:grpSp>
          <p:nvGrpSpPr>
            <p:cNvPr id="33804" name="Group 9">
              <a:extLst>
                <a:ext uri="{FF2B5EF4-FFF2-40B4-BE49-F238E27FC236}">
                  <a16:creationId xmlns="" xmlns:a16="http://schemas.microsoft.com/office/drawing/2014/main" id="{F39CA983-F4AD-4BAD-8D6D-0873E0026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33838" name="Rectangle 10">
                <a:extLst>
                  <a:ext uri="{FF2B5EF4-FFF2-40B4-BE49-F238E27FC236}">
                    <a16:creationId xmlns="" xmlns:a16="http://schemas.microsoft.com/office/drawing/2014/main" id="{B6405624-75BB-40D9-A5A1-565B73C29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9" name="Text Box 11">
                <a:extLst>
                  <a:ext uri="{FF2B5EF4-FFF2-40B4-BE49-F238E27FC236}">
                    <a16:creationId xmlns="" xmlns:a16="http://schemas.microsoft.com/office/drawing/2014/main" id="{A0D38FB3-BAFD-49F7-9BE1-1FE15CC6B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33805" name="Group 12">
              <a:extLst>
                <a:ext uri="{FF2B5EF4-FFF2-40B4-BE49-F238E27FC236}">
                  <a16:creationId xmlns="" xmlns:a16="http://schemas.microsoft.com/office/drawing/2014/main" id="{78A4CC9E-E524-4CBB-8015-6018039C2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3836" name="Rectangle 13">
                <a:extLst>
                  <a:ext uri="{FF2B5EF4-FFF2-40B4-BE49-F238E27FC236}">
                    <a16:creationId xmlns="" xmlns:a16="http://schemas.microsoft.com/office/drawing/2014/main" id="{D29CA2B9-6AFF-445E-B301-B9DAB3957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7" name="Text Box 14">
                <a:extLst>
                  <a:ext uri="{FF2B5EF4-FFF2-40B4-BE49-F238E27FC236}">
                    <a16:creationId xmlns="" xmlns:a16="http://schemas.microsoft.com/office/drawing/2014/main" id="{D0233625-5719-4801-B991-D232BE569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3806" name="Group 15">
              <a:extLst>
                <a:ext uri="{FF2B5EF4-FFF2-40B4-BE49-F238E27FC236}">
                  <a16:creationId xmlns="" xmlns:a16="http://schemas.microsoft.com/office/drawing/2014/main" id="{D56A7A0F-2287-41D4-A2CB-E0DEBAE35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3834" name="Rectangle 16">
                <a:extLst>
                  <a:ext uri="{FF2B5EF4-FFF2-40B4-BE49-F238E27FC236}">
                    <a16:creationId xmlns="" xmlns:a16="http://schemas.microsoft.com/office/drawing/2014/main" id="{D0AC86F1-F55C-459C-8299-BD1BB9109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5" name="Text Box 17">
                <a:extLst>
                  <a:ext uri="{FF2B5EF4-FFF2-40B4-BE49-F238E27FC236}">
                    <a16:creationId xmlns="" xmlns:a16="http://schemas.microsoft.com/office/drawing/2014/main" id="{084AF8C3-47B3-4FCC-8ED7-1D7363CC4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3807" name="Group 18">
              <a:extLst>
                <a:ext uri="{FF2B5EF4-FFF2-40B4-BE49-F238E27FC236}">
                  <a16:creationId xmlns="" xmlns:a16="http://schemas.microsoft.com/office/drawing/2014/main" id="{1721A09D-B4AD-498E-B23E-F2E2A6C08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3832" name="Rectangle 19">
                <a:extLst>
                  <a:ext uri="{FF2B5EF4-FFF2-40B4-BE49-F238E27FC236}">
                    <a16:creationId xmlns="" xmlns:a16="http://schemas.microsoft.com/office/drawing/2014/main" id="{83A51888-6458-4D00-9039-D0528DEBD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3" name="Text Box 20">
                <a:extLst>
                  <a:ext uri="{FF2B5EF4-FFF2-40B4-BE49-F238E27FC236}">
                    <a16:creationId xmlns="" xmlns:a16="http://schemas.microsoft.com/office/drawing/2014/main" id="{C877E425-9608-44FA-AC6D-0D7B3ECC3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3808" name="Group 21">
              <a:extLst>
                <a:ext uri="{FF2B5EF4-FFF2-40B4-BE49-F238E27FC236}">
                  <a16:creationId xmlns="" xmlns:a16="http://schemas.microsoft.com/office/drawing/2014/main" id="{55198296-32A2-4E26-8C16-499387D14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830" name="Rectangle 22">
                <a:extLst>
                  <a:ext uri="{FF2B5EF4-FFF2-40B4-BE49-F238E27FC236}">
                    <a16:creationId xmlns="" xmlns:a16="http://schemas.microsoft.com/office/drawing/2014/main" id="{1402FAF1-D68A-4048-BA33-1879A8941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1" name="Text Box 23">
                <a:extLst>
                  <a:ext uri="{FF2B5EF4-FFF2-40B4-BE49-F238E27FC236}">
                    <a16:creationId xmlns="" xmlns:a16="http://schemas.microsoft.com/office/drawing/2014/main" id="{5C6AB14C-1DF8-4518-91C1-5E6A0EB94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3809" name="Group 24">
              <a:extLst>
                <a:ext uri="{FF2B5EF4-FFF2-40B4-BE49-F238E27FC236}">
                  <a16:creationId xmlns="" xmlns:a16="http://schemas.microsoft.com/office/drawing/2014/main" id="{2FEA7AE1-33D5-406D-9708-55C927A0B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3828" name="Rectangle 25">
                <a:extLst>
                  <a:ext uri="{FF2B5EF4-FFF2-40B4-BE49-F238E27FC236}">
                    <a16:creationId xmlns="" xmlns:a16="http://schemas.microsoft.com/office/drawing/2014/main" id="{9F6F255F-3510-46E8-BA8E-302CD835A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9" name="Text Box 26">
                <a:extLst>
                  <a:ext uri="{FF2B5EF4-FFF2-40B4-BE49-F238E27FC236}">
                    <a16:creationId xmlns="" xmlns:a16="http://schemas.microsoft.com/office/drawing/2014/main" id="{356E237C-E05B-41B3-8EFF-D4E0F1565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33810" name="Group 27">
              <a:extLst>
                <a:ext uri="{FF2B5EF4-FFF2-40B4-BE49-F238E27FC236}">
                  <a16:creationId xmlns="" xmlns:a16="http://schemas.microsoft.com/office/drawing/2014/main" id="{B551DFCC-EA45-4308-84F9-B2FBB1ED0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33826" name="Rectangle 28">
                <a:extLst>
                  <a:ext uri="{FF2B5EF4-FFF2-40B4-BE49-F238E27FC236}">
                    <a16:creationId xmlns="" xmlns:a16="http://schemas.microsoft.com/office/drawing/2014/main" id="{5EFB7F31-29F3-4950-90AD-B38560E9D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7" name="Text Box 29">
                <a:extLst>
                  <a:ext uri="{FF2B5EF4-FFF2-40B4-BE49-F238E27FC236}">
                    <a16:creationId xmlns="" xmlns:a16="http://schemas.microsoft.com/office/drawing/2014/main" id="{33824652-C7F5-4F77-ADCA-DBF0AE551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33811" name="Group 30">
              <a:extLst>
                <a:ext uri="{FF2B5EF4-FFF2-40B4-BE49-F238E27FC236}">
                  <a16:creationId xmlns="" xmlns:a16="http://schemas.microsoft.com/office/drawing/2014/main" id="{B1E2C9F5-5BBA-4FE3-87B2-4961C9DA9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33824" name="Rectangle 31">
                <a:extLst>
                  <a:ext uri="{FF2B5EF4-FFF2-40B4-BE49-F238E27FC236}">
                    <a16:creationId xmlns="" xmlns:a16="http://schemas.microsoft.com/office/drawing/2014/main" id="{C48AC325-1AF5-4BA1-B301-F18537D9D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5" name="Text Box 32">
                <a:extLst>
                  <a:ext uri="{FF2B5EF4-FFF2-40B4-BE49-F238E27FC236}">
                    <a16:creationId xmlns="" xmlns:a16="http://schemas.microsoft.com/office/drawing/2014/main" id="{0B595C3A-2A28-4CB1-AB53-73D48D973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3812" name="Group 33">
              <a:extLst>
                <a:ext uri="{FF2B5EF4-FFF2-40B4-BE49-F238E27FC236}">
                  <a16:creationId xmlns="" xmlns:a16="http://schemas.microsoft.com/office/drawing/2014/main" id="{443CB0C8-CD61-4DC1-9747-AC486F91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33822" name="Rectangle 34">
                <a:extLst>
                  <a:ext uri="{FF2B5EF4-FFF2-40B4-BE49-F238E27FC236}">
                    <a16:creationId xmlns="" xmlns:a16="http://schemas.microsoft.com/office/drawing/2014/main" id="{EE907838-78E4-4BC4-B839-1D9E02911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3" name="Text Box 35">
                <a:extLst>
                  <a:ext uri="{FF2B5EF4-FFF2-40B4-BE49-F238E27FC236}">
                    <a16:creationId xmlns="" xmlns:a16="http://schemas.microsoft.com/office/drawing/2014/main" id="{5D317A0B-4FA1-4F62-B0CF-9B8614012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3813" name="Group 36">
              <a:extLst>
                <a:ext uri="{FF2B5EF4-FFF2-40B4-BE49-F238E27FC236}">
                  <a16:creationId xmlns="" xmlns:a16="http://schemas.microsoft.com/office/drawing/2014/main" id="{D6EA98D7-4EB8-46D0-AE25-9C114D6E1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33820" name="Rectangle 37">
                <a:extLst>
                  <a:ext uri="{FF2B5EF4-FFF2-40B4-BE49-F238E27FC236}">
                    <a16:creationId xmlns="" xmlns:a16="http://schemas.microsoft.com/office/drawing/2014/main" id="{413EFB46-3BEC-4FE8-AC54-2CB677D79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1" name="Text Box 38">
                <a:extLst>
                  <a:ext uri="{FF2B5EF4-FFF2-40B4-BE49-F238E27FC236}">
                    <a16:creationId xmlns="" xmlns:a16="http://schemas.microsoft.com/office/drawing/2014/main" id="{516FAEE0-DD5E-439E-BD59-AB3865F67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3814" name="Group 39">
              <a:extLst>
                <a:ext uri="{FF2B5EF4-FFF2-40B4-BE49-F238E27FC236}">
                  <a16:creationId xmlns="" xmlns:a16="http://schemas.microsoft.com/office/drawing/2014/main" id="{5DBB88D5-2AAB-4D54-8C96-3AAB8035A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33818" name="Rectangle 40">
                <a:extLst>
                  <a:ext uri="{FF2B5EF4-FFF2-40B4-BE49-F238E27FC236}">
                    <a16:creationId xmlns="" xmlns:a16="http://schemas.microsoft.com/office/drawing/2014/main" id="{9D74A3CD-2B21-4E3B-B964-B46630FEB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19" name="Text Box 41">
                <a:extLst>
                  <a:ext uri="{FF2B5EF4-FFF2-40B4-BE49-F238E27FC236}">
                    <a16:creationId xmlns="" xmlns:a16="http://schemas.microsoft.com/office/drawing/2014/main" id="{FF8D7338-A0FF-49D7-B546-CC5DF8751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33815" name="Group 42">
              <a:extLst>
                <a:ext uri="{FF2B5EF4-FFF2-40B4-BE49-F238E27FC236}">
                  <a16:creationId xmlns="" xmlns:a16="http://schemas.microsoft.com/office/drawing/2014/main" id="{372970AE-4645-4E40-8817-DD6B6C467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33816" name="Rectangle 43">
                <a:extLst>
                  <a:ext uri="{FF2B5EF4-FFF2-40B4-BE49-F238E27FC236}">
                    <a16:creationId xmlns="" xmlns:a16="http://schemas.microsoft.com/office/drawing/2014/main" id="{6A7FDFD9-63DB-4F49-A961-50433CFBF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17" name="Text Box 44">
                <a:extLst>
                  <a:ext uri="{FF2B5EF4-FFF2-40B4-BE49-F238E27FC236}">
                    <a16:creationId xmlns="" xmlns:a16="http://schemas.microsoft.com/office/drawing/2014/main" id="{F30B99D8-629E-4E8F-B516-7A03C6EA2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0"/>
                <a:ext cx="13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</p:grpSp>
      <p:sp>
        <p:nvSpPr>
          <p:cNvPr id="33800" name="Rectangle 45">
            <a:extLst>
              <a:ext uri="{FF2B5EF4-FFF2-40B4-BE49-F238E27FC236}">
                <a16:creationId xmlns="" xmlns:a16="http://schemas.microsoft.com/office/drawing/2014/main" id="{55563CAA-3156-4AC6-B77A-132BA57D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00200"/>
            <a:ext cx="2133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33801" name="Freeform 46">
            <a:extLst>
              <a:ext uri="{FF2B5EF4-FFF2-40B4-BE49-F238E27FC236}">
                <a16:creationId xmlns="" xmlns:a16="http://schemas.microsoft.com/office/drawing/2014/main" id="{C96CB179-4F4A-45C8-9F41-8E92E002BCE9}"/>
              </a:ext>
            </a:extLst>
          </p:cNvPr>
          <p:cNvSpPr>
            <a:spLocks/>
          </p:cNvSpPr>
          <p:nvPr/>
        </p:nvSpPr>
        <p:spPr bwMode="auto">
          <a:xfrm>
            <a:off x="5410200" y="1193800"/>
            <a:ext cx="2895600" cy="406400"/>
          </a:xfrm>
          <a:custGeom>
            <a:avLst/>
            <a:gdLst>
              <a:gd name="T0" fmla="*/ 0 w 1824"/>
              <a:gd name="T1" fmla="*/ 2147483646 h 256"/>
              <a:gd name="T2" fmla="*/ 2147483646 w 1824"/>
              <a:gd name="T3" fmla="*/ 2147483646 h 256"/>
              <a:gd name="T4" fmla="*/ 2147483646 w 1824"/>
              <a:gd name="T5" fmla="*/ 0 h 256"/>
              <a:gd name="T6" fmla="*/ 2147483646 w 1824"/>
              <a:gd name="T7" fmla="*/ 2147483646 h 256"/>
              <a:gd name="T8" fmla="*/ 2147483646 w 1824"/>
              <a:gd name="T9" fmla="*/ 2147483646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="" xmlns:a16="http://schemas.microsoft.com/office/drawing/2014/main" id="{A47041F9-36A8-4D2D-90C9-775CBDEA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Addressing</a:t>
            </a:r>
            <a:endParaRPr lang="en-US" altLang="en-US" sz="2800" dirty="0"/>
          </a:p>
        </p:txBody>
      </p:sp>
      <p:grpSp>
        <p:nvGrpSpPr>
          <p:cNvPr id="35846" name="Group 3">
            <a:extLst>
              <a:ext uri="{FF2B5EF4-FFF2-40B4-BE49-F238E27FC236}">
                <a16:creationId xmlns="" xmlns:a16="http://schemas.microsoft.com/office/drawing/2014/main" id="{533B2E5C-124A-4C83-84CD-A17C700AF842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1454151"/>
            <a:ext cx="6483350" cy="3948113"/>
            <a:chOff x="696" y="672"/>
            <a:chExt cx="4084" cy="2487"/>
          </a:xfrm>
        </p:grpSpPr>
        <p:sp>
          <p:nvSpPr>
            <p:cNvPr id="35847" name="Rectangle 4">
              <a:extLst>
                <a:ext uri="{FF2B5EF4-FFF2-40B4-BE49-F238E27FC236}">
                  <a16:creationId xmlns="" xmlns:a16="http://schemas.microsoft.com/office/drawing/2014/main" id="{A963D9A4-F697-4C3C-B761-DC4A05D3F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0x00000000</a:t>
              </a:r>
            </a:p>
          </p:txBody>
        </p:sp>
        <p:sp>
          <p:nvSpPr>
            <p:cNvPr id="35848" name="Rectangle 5">
              <a:extLst>
                <a:ext uri="{FF2B5EF4-FFF2-40B4-BE49-F238E27FC236}">
                  <a16:creationId xmlns="" xmlns:a16="http://schemas.microsoft.com/office/drawing/2014/main" id="{54613955-6432-4A3F-A30F-71D6B0527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72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0xFFFFFFFF</a:t>
              </a:r>
            </a:p>
          </p:txBody>
        </p:sp>
        <p:sp>
          <p:nvSpPr>
            <p:cNvPr id="35849" name="Rectangle 6">
              <a:extLst>
                <a:ext uri="{FF2B5EF4-FFF2-40B4-BE49-F238E27FC236}">
                  <a16:creationId xmlns="" xmlns:a16="http://schemas.microsoft.com/office/drawing/2014/main" id="{4D905BD5-EB4D-4BF4-A176-51783B0A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address space</a:t>
              </a:r>
            </a:p>
          </p:txBody>
        </p:sp>
        <p:sp>
          <p:nvSpPr>
            <p:cNvPr id="35850" name="Line 7">
              <a:extLst>
                <a:ext uri="{FF2B5EF4-FFF2-40B4-BE49-F238E27FC236}">
                  <a16:creationId xmlns="" xmlns:a16="http://schemas.microsoft.com/office/drawing/2014/main" id="{4BBF3FD6-A7D8-4133-84B0-5F7900AA3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5851" name="Line 8">
              <a:extLst>
                <a:ext uri="{FF2B5EF4-FFF2-40B4-BE49-F238E27FC236}">
                  <a16:creationId xmlns="" xmlns:a16="http://schemas.microsoft.com/office/drawing/2014/main" id="{DA861897-E86E-489A-98E3-5A75628BF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5852" name="Rectangle 9">
              <a:extLst>
                <a:ext uri="{FF2B5EF4-FFF2-40B4-BE49-F238E27FC236}">
                  <a16:creationId xmlns="" xmlns:a16="http://schemas.microsoft.com/office/drawing/2014/main" id="{3307565C-9E14-4E1C-B02B-968A074D6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(text)</a:t>
              </a:r>
            </a:p>
          </p:txBody>
        </p:sp>
        <p:sp>
          <p:nvSpPr>
            <p:cNvPr id="35853" name="Rectangle 10">
              <a:extLst>
                <a:ext uri="{FF2B5EF4-FFF2-40B4-BE49-F238E27FC236}">
                  <a16:creationId xmlns="" xmlns:a16="http://schemas.microsoft.com/office/drawing/2014/main" id="{C3781FED-127D-48B9-8118-2404BB41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0D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static data</a:t>
              </a:r>
            </a:p>
          </p:txBody>
        </p:sp>
        <p:sp>
          <p:nvSpPr>
            <p:cNvPr id="35854" name="Rectangle 11">
              <a:extLst>
                <a:ext uri="{FF2B5EF4-FFF2-40B4-BE49-F238E27FC236}">
                  <a16:creationId xmlns="" xmlns:a16="http://schemas.microsoft.com/office/drawing/2014/main" id="{0D5E5B99-D8C5-4799-8990-D902C5094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5855" name="Rectangle 12">
              <a:extLst>
                <a:ext uri="{FF2B5EF4-FFF2-40B4-BE49-F238E27FC236}">
                  <a16:creationId xmlns="" xmlns:a16="http://schemas.microsoft.com/office/drawing/2014/main" id="{F0753749-6490-40C6-9D44-44B0B4B5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5856" name="Rectangle 13">
              <a:extLst>
                <a:ext uri="{FF2B5EF4-FFF2-40B4-BE49-F238E27FC236}">
                  <a16:creationId xmlns="" xmlns:a16="http://schemas.microsoft.com/office/drawing/2014/main" id="{96E430AD-06BF-4BC2-9A52-F9D087A9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5857" name="Line 14">
              <a:extLst>
                <a:ext uri="{FF2B5EF4-FFF2-40B4-BE49-F238E27FC236}">
                  <a16:creationId xmlns="" xmlns:a16="http://schemas.microsoft.com/office/drawing/2014/main" id="{D9413EEC-4EEF-4D7A-97E0-9B25EE78A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8" name="Line 15">
              <a:extLst>
                <a:ext uri="{FF2B5EF4-FFF2-40B4-BE49-F238E27FC236}">
                  <a16:creationId xmlns="" xmlns:a16="http://schemas.microsoft.com/office/drawing/2014/main" id="{B238C74F-A9C3-474B-9A36-A9C6E046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9" name="Line 16">
              <a:extLst>
                <a:ext uri="{FF2B5EF4-FFF2-40B4-BE49-F238E27FC236}">
                  <a16:creationId xmlns="" xmlns:a16="http://schemas.microsoft.com/office/drawing/2014/main" id="{4CADE96E-0ED3-4CAF-8AC5-8E910B4A2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0" name="Line 17">
              <a:extLst>
                <a:ext uri="{FF2B5EF4-FFF2-40B4-BE49-F238E27FC236}">
                  <a16:creationId xmlns="" xmlns:a16="http://schemas.microsoft.com/office/drawing/2014/main" id="{0120CD02-F75A-4052-A7F6-AFA12AE7B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1" name="Rectangle 18">
              <a:extLst>
                <a:ext uri="{FF2B5EF4-FFF2-40B4-BE49-F238E27FC236}">
                  <a16:creationId xmlns="" xmlns:a16="http://schemas.microsoft.com/office/drawing/2014/main" id="{46D6B400-59D7-4E53-BED1-4C4B90172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4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35862" name="Rectangle 19">
              <a:extLst>
                <a:ext uri="{FF2B5EF4-FFF2-40B4-BE49-F238E27FC236}">
                  <a16:creationId xmlns="" xmlns:a16="http://schemas.microsoft.com/office/drawing/2014/main" id="{E626576F-6853-41FD-926A-48CF96AD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04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="" xmlns:a16="http://schemas.microsoft.com/office/drawing/2014/main" id="{D453C755-BB1F-43D5-85CF-E5FC7D740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4200" dirty="0"/>
              <a:t> </a:t>
            </a:r>
            <a:r>
              <a:rPr lang="en-US" altLang="en-US" sz="3400" dirty="0"/>
              <a:t>User Defined Data Types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="" xmlns:a16="http://schemas.microsoft.com/office/drawing/2014/main" id="{61F5ABA6-5D06-4AC8-8699-71B8314B4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015B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Structure</a:t>
            </a:r>
          </a:p>
          <a:p>
            <a:pPr eaLnBrk="1" hangingPunct="1"/>
            <a:r>
              <a:rPr lang="en-US" altLang="en-US"/>
              <a:t>Union</a:t>
            </a:r>
          </a:p>
          <a:p>
            <a:pPr eaLnBrk="1" hangingPunct="1"/>
            <a:r>
              <a:rPr lang="en-US" altLang="en-US"/>
              <a:t>Enumeration constants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>
            <a:extLst>
              <a:ext uri="{FF2B5EF4-FFF2-40B4-BE49-F238E27FC236}">
                <a16:creationId xmlns="" xmlns:a16="http://schemas.microsoft.com/office/drawing/2014/main" id="{6F0BF54D-58B2-4049-B58F-AA210BB6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Addressing</a:t>
            </a:r>
            <a:endParaRPr lang="en-US" altLang="en-US" sz="2800" dirty="0"/>
          </a:p>
        </p:txBody>
      </p:sp>
      <p:grpSp>
        <p:nvGrpSpPr>
          <p:cNvPr id="37894" name="Group 3">
            <a:extLst>
              <a:ext uri="{FF2B5EF4-FFF2-40B4-BE49-F238E27FC236}">
                <a16:creationId xmlns="" xmlns:a16="http://schemas.microsoft.com/office/drawing/2014/main" id="{03968A64-85D9-4195-BCA1-4C1B79F49048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1454151"/>
            <a:ext cx="6483350" cy="3948113"/>
            <a:chOff x="696" y="672"/>
            <a:chExt cx="4084" cy="2487"/>
          </a:xfrm>
        </p:grpSpPr>
        <p:sp>
          <p:nvSpPr>
            <p:cNvPr id="37898" name="Rectangle 4">
              <a:extLst>
                <a:ext uri="{FF2B5EF4-FFF2-40B4-BE49-F238E27FC236}">
                  <a16:creationId xmlns="" xmlns:a16="http://schemas.microsoft.com/office/drawing/2014/main" id="{9C364BD1-1CF6-4D62-A1B6-71892ED8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0x00000000</a:t>
              </a:r>
            </a:p>
          </p:txBody>
        </p:sp>
        <p:sp>
          <p:nvSpPr>
            <p:cNvPr id="37899" name="Rectangle 5">
              <a:extLst>
                <a:ext uri="{FF2B5EF4-FFF2-40B4-BE49-F238E27FC236}">
                  <a16:creationId xmlns="" xmlns:a16="http://schemas.microsoft.com/office/drawing/2014/main" id="{361C4ACC-A40F-41B9-BAE0-4C223330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72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0xFFFFFFFF</a:t>
              </a:r>
            </a:p>
          </p:txBody>
        </p:sp>
        <p:sp>
          <p:nvSpPr>
            <p:cNvPr id="37900" name="Rectangle 6">
              <a:extLst>
                <a:ext uri="{FF2B5EF4-FFF2-40B4-BE49-F238E27FC236}">
                  <a16:creationId xmlns="" xmlns:a16="http://schemas.microsoft.com/office/drawing/2014/main" id="{4F6E24A8-B8B7-4BAD-B643-0061C098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address space</a:t>
              </a:r>
            </a:p>
          </p:txBody>
        </p:sp>
        <p:sp>
          <p:nvSpPr>
            <p:cNvPr id="37901" name="Line 7">
              <a:extLst>
                <a:ext uri="{FF2B5EF4-FFF2-40B4-BE49-F238E27FC236}">
                  <a16:creationId xmlns="" xmlns:a16="http://schemas.microsoft.com/office/drawing/2014/main" id="{884FB519-F306-495C-BD44-A0640CE8C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7902" name="Line 8">
              <a:extLst>
                <a:ext uri="{FF2B5EF4-FFF2-40B4-BE49-F238E27FC236}">
                  <a16:creationId xmlns="" xmlns:a16="http://schemas.microsoft.com/office/drawing/2014/main" id="{77AEB186-0D64-4484-AA29-37AA4DC39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7903" name="Rectangle 9">
              <a:extLst>
                <a:ext uri="{FF2B5EF4-FFF2-40B4-BE49-F238E27FC236}">
                  <a16:creationId xmlns="" xmlns:a16="http://schemas.microsoft.com/office/drawing/2014/main" id="{A279BF2D-C722-4A4E-B459-6A1009A4E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(text)</a:t>
              </a:r>
            </a:p>
          </p:txBody>
        </p:sp>
        <p:sp>
          <p:nvSpPr>
            <p:cNvPr id="37904" name="Rectangle 10">
              <a:extLst>
                <a:ext uri="{FF2B5EF4-FFF2-40B4-BE49-F238E27FC236}">
                  <a16:creationId xmlns="" xmlns:a16="http://schemas.microsoft.com/office/drawing/2014/main" id="{58E3E1E3-928E-48A4-8B78-71702067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0D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static data</a:t>
              </a:r>
            </a:p>
          </p:txBody>
        </p:sp>
        <p:sp>
          <p:nvSpPr>
            <p:cNvPr id="37905" name="Rectangle 11">
              <a:extLst>
                <a:ext uri="{FF2B5EF4-FFF2-40B4-BE49-F238E27FC236}">
                  <a16:creationId xmlns="" xmlns:a16="http://schemas.microsoft.com/office/drawing/2014/main" id="{55E76099-EC03-44D6-ABDC-977DC79C0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7906" name="Rectangle 12">
              <a:extLst>
                <a:ext uri="{FF2B5EF4-FFF2-40B4-BE49-F238E27FC236}">
                  <a16:creationId xmlns="" xmlns:a16="http://schemas.microsoft.com/office/drawing/2014/main" id="{895D770D-0FD5-41DB-84F5-5AB305E9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7907" name="Rectangle 13">
              <a:extLst>
                <a:ext uri="{FF2B5EF4-FFF2-40B4-BE49-F238E27FC236}">
                  <a16:creationId xmlns="" xmlns:a16="http://schemas.microsoft.com/office/drawing/2014/main" id="{08763240-73F1-461A-A7BB-9564496E6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7908" name="Line 14">
              <a:extLst>
                <a:ext uri="{FF2B5EF4-FFF2-40B4-BE49-F238E27FC236}">
                  <a16:creationId xmlns="" xmlns:a16="http://schemas.microsoft.com/office/drawing/2014/main" id="{2C0A28C9-B5C9-4124-89F1-E00A5FBD3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9" name="Line 15">
              <a:extLst>
                <a:ext uri="{FF2B5EF4-FFF2-40B4-BE49-F238E27FC236}">
                  <a16:creationId xmlns="" xmlns:a16="http://schemas.microsoft.com/office/drawing/2014/main" id="{181CB5BC-0026-4382-A019-7290D5E72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0" name="Line 16">
              <a:extLst>
                <a:ext uri="{FF2B5EF4-FFF2-40B4-BE49-F238E27FC236}">
                  <a16:creationId xmlns="" xmlns:a16="http://schemas.microsoft.com/office/drawing/2014/main" id="{01F5E4F8-BBE6-44DE-BE48-C2C74511D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1" name="Line 17">
              <a:extLst>
                <a:ext uri="{FF2B5EF4-FFF2-40B4-BE49-F238E27FC236}">
                  <a16:creationId xmlns="" xmlns:a16="http://schemas.microsoft.com/office/drawing/2014/main" id="{F1461B7B-2723-4BC2-B284-A231E6C40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2" name="Rectangle 18">
              <a:extLst>
                <a:ext uri="{FF2B5EF4-FFF2-40B4-BE49-F238E27FC236}">
                  <a16:creationId xmlns="" xmlns:a16="http://schemas.microsoft.com/office/drawing/2014/main" id="{2E023B6C-B687-4326-9966-73DC3C076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4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37913" name="Rectangle 19">
              <a:extLst>
                <a:ext uri="{FF2B5EF4-FFF2-40B4-BE49-F238E27FC236}">
                  <a16:creationId xmlns="" xmlns:a16="http://schemas.microsoft.com/office/drawing/2014/main" id="{7BA8A1CC-BAF9-49C9-B04A-A4F5D5ADC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04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SP</a:t>
              </a:r>
            </a:p>
          </p:txBody>
        </p:sp>
      </p:grpSp>
      <p:grpSp>
        <p:nvGrpSpPr>
          <p:cNvPr id="423956" name="Group 20">
            <a:extLst>
              <a:ext uri="{FF2B5EF4-FFF2-40B4-BE49-F238E27FC236}">
                <a16:creationId xmlns="" xmlns:a16="http://schemas.microsoft.com/office/drawing/2014/main" id="{81A54CD5-7CD5-4FD6-97C2-3FFE966B3896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3749676"/>
            <a:ext cx="4013200" cy="1241425"/>
            <a:chOff x="1644" y="2362"/>
            <a:chExt cx="2528" cy="782"/>
          </a:xfrm>
        </p:grpSpPr>
        <p:sp>
          <p:nvSpPr>
            <p:cNvPr id="37896" name="Text Box 21">
              <a:extLst>
                <a:ext uri="{FF2B5EF4-FFF2-40B4-BE49-F238E27FC236}">
                  <a16:creationId xmlns="" xmlns:a16="http://schemas.microsoft.com/office/drawing/2014/main" id="{924245D7-2C93-4EFD-A452-89894C09F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46594">
              <a:off x="2181" y="2362"/>
              <a:ext cx="1991" cy="6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These are the </a:t>
              </a:r>
              <a:r>
                <a:rPr lang="en-US" altLang="en-US" sz="2000" i="1">
                  <a:latin typeface="Times New Roman" panose="02020603050405020304" pitchFamily="18" charset="0"/>
                </a:rPr>
                <a:t>addresses</a:t>
              </a:r>
              <a:r>
                <a:rPr lang="en-US" altLang="en-US" sz="2000">
                  <a:latin typeface="Times New Roman" panose="02020603050405020304" pitchFamily="18" charset="0"/>
                </a:rPr>
                <a:t> of memory locations in a 32-bit machine architecture</a:t>
              </a:r>
            </a:p>
          </p:txBody>
        </p:sp>
        <p:sp>
          <p:nvSpPr>
            <p:cNvPr id="37897" name="Line 22">
              <a:extLst>
                <a:ext uri="{FF2B5EF4-FFF2-40B4-BE49-F238E27FC236}">
                  <a16:creationId xmlns="" xmlns:a16="http://schemas.microsoft.com/office/drawing/2014/main" id="{34BA2C4F-16C6-4FBC-8DC7-B80160757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53406" flipH="1">
              <a:off x="1644" y="3143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="" xmlns:a16="http://schemas.microsoft.com/office/drawing/2014/main" id="{A7DA44B4-2D90-409C-A63B-F1834968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</a:t>
            </a:r>
            <a:r>
              <a:rPr lang="en-US" altLang="en-US" i="1"/>
              <a:t>C</a:t>
            </a:r>
            <a:endParaRPr lang="en-US" altLang="en-US"/>
          </a:p>
        </p:txBody>
      </p:sp>
      <p:sp>
        <p:nvSpPr>
          <p:cNvPr id="425987" name="Rectangle 3">
            <a:extLst>
              <a:ext uri="{FF2B5EF4-FFF2-40B4-BE49-F238E27FC236}">
                <a16:creationId xmlns="" xmlns:a16="http://schemas.microsoft.com/office/drawing/2014/main" id="{0BA0FCE3-B590-4229-8385-9E159A899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Used </a:t>
            </a:r>
            <a:r>
              <a:rPr lang="en-US" altLang="en-US" sz="2400" i="1"/>
              <a:t>everywhere</a:t>
            </a:r>
          </a:p>
          <a:p>
            <a:pPr lvl="1" eaLnBrk="1" hangingPunct="1"/>
            <a:r>
              <a:rPr lang="en-US" altLang="en-US" sz="2000"/>
              <a:t>For building useful, interesting, data structures</a:t>
            </a:r>
          </a:p>
          <a:p>
            <a:pPr lvl="1" eaLnBrk="1" hangingPunct="1"/>
            <a:r>
              <a:rPr lang="en-US" altLang="en-US" sz="2000"/>
              <a:t>For returning data from functions</a:t>
            </a:r>
          </a:p>
          <a:p>
            <a:pPr lvl="1" eaLnBrk="1" hangingPunct="1"/>
            <a:r>
              <a:rPr lang="en-US" altLang="en-US" sz="2000"/>
              <a:t>For managing arrays</a:t>
            </a:r>
          </a:p>
          <a:p>
            <a:pPr eaLnBrk="1" hangingPunct="1"/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b="1">
                <a:latin typeface="Courier New" panose="02070309020205020404" pitchFamily="49" charset="0"/>
              </a:rPr>
              <a:t>&amp;'</a:t>
            </a:r>
            <a:r>
              <a:rPr lang="en-US" altLang="en-US" sz="2400"/>
              <a:t> unary operator generates a </a:t>
            </a:r>
            <a:r>
              <a:rPr lang="en-US" altLang="en-US" sz="2400" i="1"/>
              <a:t>pointer</a:t>
            </a:r>
            <a:r>
              <a:rPr lang="en-US" altLang="en-US" sz="2400"/>
              <a:t> to </a:t>
            </a:r>
            <a:r>
              <a:rPr lang="en-US" altLang="en-US" sz="2200" b="1">
                <a:latin typeface="Courier New" panose="02070309020205020404" pitchFamily="49" charset="0"/>
              </a:rPr>
              <a:t>x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scanf(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>
                <a:latin typeface="Courier New" panose="02070309020205020404" pitchFamily="49" charset="0"/>
              </a:rPr>
              <a:t>%d", &amp;x);</a:t>
            </a:r>
          </a:p>
          <a:p>
            <a:pPr lvl="1" eaLnBrk="1" hangingPunct="1"/>
            <a:r>
              <a:rPr lang="en-US" altLang="en-US" sz="2000"/>
              <a:t>E.g.,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 = &amp;c;</a:t>
            </a:r>
          </a:p>
          <a:p>
            <a:pPr lvl="1" eaLnBrk="1" hangingPunct="1"/>
            <a:r>
              <a:rPr lang="en-US" altLang="en-US" sz="2000"/>
              <a:t>Operand of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'&amp;'</a:t>
            </a:r>
            <a:r>
              <a:rPr lang="en-US" altLang="en-US" sz="2000"/>
              <a:t> must be an </a:t>
            </a:r>
            <a:r>
              <a:rPr lang="en-US" altLang="en-US" sz="2000" i="1"/>
              <a:t>l-value — i.e., </a:t>
            </a:r>
            <a:r>
              <a:rPr lang="en-US" altLang="en-US" sz="2000"/>
              <a:t>a legal object on left of assignment operator (</a:t>
            </a:r>
            <a:r>
              <a:rPr lang="en-US" altLang="en-US" sz="2000" b="1">
                <a:latin typeface="Courier New" panose="02070309020205020404" pitchFamily="49" charset="0"/>
              </a:rPr>
              <a:t>'='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Unary </a:t>
            </a:r>
            <a:r>
              <a:rPr lang="en-US" altLang="en-US" sz="2200" b="1">
                <a:latin typeface="Courier New" panose="02070309020205020404" pitchFamily="49" charset="0"/>
              </a:rPr>
              <a:t>'*'</a:t>
            </a:r>
            <a:r>
              <a:rPr lang="en-US" altLang="en-US" sz="2400"/>
              <a:t> operator </a:t>
            </a:r>
            <a:r>
              <a:rPr lang="en-US" altLang="en-US" sz="2400" i="1"/>
              <a:t>dereferences</a:t>
            </a:r>
            <a:r>
              <a:rPr lang="en-US" altLang="en-US" sz="2400"/>
              <a:t> a pointer</a:t>
            </a:r>
          </a:p>
          <a:p>
            <a:pPr lvl="1" eaLnBrk="1" hangingPunct="1"/>
            <a:r>
              <a:rPr lang="en-US" altLang="en-US" sz="2000"/>
              <a:t>i.e., gets value pointed to</a:t>
            </a:r>
          </a:p>
          <a:p>
            <a:pPr lvl="1" eaLnBrk="1" hangingPunct="1"/>
            <a:r>
              <a:rPr lang="en-US" altLang="en-US" sz="2000"/>
              <a:t>E.g. </a:t>
            </a:r>
            <a:r>
              <a:rPr lang="en-US" altLang="en-US" sz="2000" b="1">
                <a:latin typeface="Courier New" panose="02070309020205020404" pitchFamily="49" charset="0"/>
              </a:rPr>
              <a:t>*p</a:t>
            </a:r>
            <a:r>
              <a:rPr lang="en-US" altLang="en-US" sz="2000"/>
              <a:t> refers to value of </a:t>
            </a:r>
            <a:r>
              <a:rPr lang="en-US" altLang="en-US" sz="2000" b="1">
                <a:latin typeface="Courier New" panose="02070309020205020404" pitchFamily="49" charset="0"/>
              </a:rPr>
              <a:t>c</a:t>
            </a:r>
            <a:r>
              <a:rPr lang="en-US" altLang="en-US" sz="2000"/>
              <a:t> (above)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*p = x + y; *p = *q;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="" xmlns:a16="http://schemas.microsoft.com/office/drawing/2014/main" id="{F2482567-6D1B-4001-BEF0-6E612BD8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</a:t>
            </a:r>
            <a:r>
              <a:rPr lang="en-US" altLang="en-US" i="1"/>
              <a:t>C</a:t>
            </a:r>
            <a:endParaRPr lang="en-US" altLang="en-US"/>
          </a:p>
        </p:txBody>
      </p:sp>
      <p:sp>
        <p:nvSpPr>
          <p:cNvPr id="425987" name="Rectangle 3">
            <a:extLst>
              <a:ext uri="{FF2B5EF4-FFF2-40B4-BE49-F238E27FC236}">
                <a16:creationId xmlns="" xmlns:a16="http://schemas.microsoft.com/office/drawing/2014/main" id="{508CE625-FDF0-4223-A984-58168355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Used </a:t>
            </a:r>
            <a:r>
              <a:rPr lang="en-US" altLang="en-US" sz="2400" i="1"/>
              <a:t>everywhere</a:t>
            </a:r>
          </a:p>
          <a:p>
            <a:pPr lvl="1" eaLnBrk="1" hangingPunct="1"/>
            <a:r>
              <a:rPr lang="en-US" altLang="en-US" sz="2000"/>
              <a:t>For building useful, interesting, data structures</a:t>
            </a:r>
          </a:p>
          <a:p>
            <a:pPr lvl="1" eaLnBrk="1" hangingPunct="1"/>
            <a:r>
              <a:rPr lang="en-US" altLang="en-US" sz="2000"/>
              <a:t>For returning data from functions</a:t>
            </a:r>
          </a:p>
          <a:p>
            <a:pPr lvl="1" eaLnBrk="1" hangingPunct="1"/>
            <a:r>
              <a:rPr lang="en-US" altLang="en-US" sz="2000"/>
              <a:t>For managing arrays</a:t>
            </a:r>
          </a:p>
          <a:p>
            <a:pPr eaLnBrk="1" hangingPunct="1"/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b="1">
                <a:latin typeface="Courier New" panose="02070309020205020404" pitchFamily="49" charset="0"/>
              </a:rPr>
              <a:t>&amp;'</a:t>
            </a:r>
            <a:r>
              <a:rPr lang="en-US" altLang="en-US" sz="2400"/>
              <a:t> unary operator generates a </a:t>
            </a:r>
            <a:r>
              <a:rPr lang="en-US" altLang="en-US" sz="2400" i="1"/>
              <a:t>pointer</a:t>
            </a:r>
            <a:r>
              <a:rPr lang="en-US" altLang="en-US" sz="2400"/>
              <a:t> to </a:t>
            </a:r>
            <a:r>
              <a:rPr lang="en-US" altLang="en-US" sz="2200" b="1">
                <a:latin typeface="Courier New" panose="02070309020205020404" pitchFamily="49" charset="0"/>
              </a:rPr>
              <a:t>x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scanf(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>
                <a:latin typeface="Courier New" panose="02070309020205020404" pitchFamily="49" charset="0"/>
              </a:rPr>
              <a:t>%d", &amp;x);</a:t>
            </a:r>
          </a:p>
          <a:p>
            <a:pPr lvl="1" eaLnBrk="1" hangingPunct="1"/>
            <a:r>
              <a:rPr lang="en-US" altLang="en-US" sz="2000"/>
              <a:t>E.g.,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 = &amp;c;</a:t>
            </a:r>
          </a:p>
          <a:p>
            <a:pPr lvl="1" eaLnBrk="1" hangingPunct="1"/>
            <a:r>
              <a:rPr lang="en-US" altLang="en-US" sz="2000"/>
              <a:t>Operand of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'&amp;'</a:t>
            </a:r>
            <a:r>
              <a:rPr lang="en-US" altLang="en-US" sz="2000"/>
              <a:t> must be an </a:t>
            </a:r>
            <a:r>
              <a:rPr lang="en-US" altLang="en-US" sz="2000" i="1"/>
              <a:t>l-value — i.e., </a:t>
            </a:r>
            <a:r>
              <a:rPr lang="en-US" altLang="en-US" sz="2000"/>
              <a:t>a legal object on left of assignment operator (</a:t>
            </a:r>
            <a:r>
              <a:rPr lang="en-US" altLang="en-US" sz="2000" b="1">
                <a:latin typeface="Courier New" panose="02070309020205020404" pitchFamily="49" charset="0"/>
              </a:rPr>
              <a:t>'='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Unary </a:t>
            </a:r>
            <a:r>
              <a:rPr lang="en-US" altLang="en-US" sz="2200" b="1">
                <a:latin typeface="Courier New" panose="02070309020205020404" pitchFamily="49" charset="0"/>
              </a:rPr>
              <a:t>'*'</a:t>
            </a:r>
            <a:r>
              <a:rPr lang="en-US" altLang="en-US" sz="2400"/>
              <a:t> operator </a:t>
            </a:r>
            <a:r>
              <a:rPr lang="en-US" altLang="en-US" sz="2400" i="1"/>
              <a:t>dereferences</a:t>
            </a:r>
            <a:r>
              <a:rPr lang="en-US" altLang="en-US" sz="2400"/>
              <a:t> a pointer</a:t>
            </a:r>
          </a:p>
          <a:p>
            <a:pPr lvl="1" eaLnBrk="1" hangingPunct="1"/>
            <a:r>
              <a:rPr lang="en-US" altLang="en-US" sz="2000"/>
              <a:t>i.e., gets value pointed to</a:t>
            </a:r>
          </a:p>
          <a:p>
            <a:pPr lvl="1" eaLnBrk="1" hangingPunct="1"/>
            <a:r>
              <a:rPr lang="en-US" altLang="en-US" sz="2000"/>
              <a:t>E.g. </a:t>
            </a:r>
            <a:r>
              <a:rPr lang="en-US" altLang="en-US" sz="2000" b="1">
                <a:latin typeface="Courier New" panose="02070309020205020404" pitchFamily="49" charset="0"/>
              </a:rPr>
              <a:t>*p</a:t>
            </a:r>
            <a:r>
              <a:rPr lang="en-US" altLang="en-US" sz="2000"/>
              <a:t> refers to value of </a:t>
            </a:r>
            <a:r>
              <a:rPr lang="en-US" altLang="en-US" sz="2000" b="1">
                <a:latin typeface="Courier New" panose="02070309020205020404" pitchFamily="49" charset="0"/>
              </a:rPr>
              <a:t>c</a:t>
            </a:r>
            <a:r>
              <a:rPr lang="en-US" altLang="en-US" sz="2000"/>
              <a:t> (above)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*p = x + y; *p = *q;</a:t>
            </a:r>
            <a:endParaRPr lang="en-US" altLang="en-US" sz="2000"/>
          </a:p>
        </p:txBody>
      </p:sp>
      <p:grpSp>
        <p:nvGrpSpPr>
          <p:cNvPr id="425988" name="Group 4">
            <a:extLst>
              <a:ext uri="{FF2B5EF4-FFF2-40B4-BE49-F238E27FC236}">
                <a16:creationId xmlns="" xmlns:a16="http://schemas.microsoft.com/office/drawing/2014/main" id="{4E7545B6-FB04-4975-931F-F7A76EF707A3}"/>
              </a:ext>
            </a:extLst>
          </p:cNvPr>
          <p:cNvGrpSpPr>
            <a:grpSpLocks/>
          </p:cNvGrpSpPr>
          <p:nvPr/>
        </p:nvGrpSpPr>
        <p:grpSpPr bwMode="auto">
          <a:xfrm rot="20353406">
            <a:off x="2836864" y="2052639"/>
            <a:ext cx="3952875" cy="619125"/>
            <a:chOff x="3120" y="547"/>
            <a:chExt cx="2490" cy="390"/>
          </a:xfrm>
        </p:grpSpPr>
        <p:sp>
          <p:nvSpPr>
            <p:cNvPr id="41992" name="Text Box 5">
              <a:extLst>
                <a:ext uri="{FF2B5EF4-FFF2-40B4-BE49-F238E27FC236}">
                  <a16:creationId xmlns="" xmlns:a16="http://schemas.microsoft.com/office/drawing/2014/main" id="{6061999C-980B-4756-B2D5-54DC2774F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" y="547"/>
              <a:ext cx="1872" cy="39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Not the same as binary </a:t>
              </a:r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b="1">
                  <a:latin typeface="Courier New" panose="02070309020205020404" pitchFamily="49" charset="0"/>
                  <a:cs typeface="Times New Roman" panose="02020603050405020304" pitchFamily="18" charset="0"/>
                </a:rPr>
                <a:t>&amp;</a:t>
              </a:r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operator (bitwise AND)</a:t>
              </a:r>
            </a:p>
          </p:txBody>
        </p:sp>
        <p:sp>
          <p:nvSpPr>
            <p:cNvPr id="41993" name="Line 6">
              <a:extLst>
                <a:ext uri="{FF2B5EF4-FFF2-40B4-BE49-F238E27FC236}">
                  <a16:creationId xmlns="" xmlns:a16="http://schemas.microsoft.com/office/drawing/2014/main" id="{B36CB57F-11C0-4514-8CFD-5F50428B8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="" xmlns:a16="http://schemas.microsoft.com/office/drawing/2014/main" id="{B08F8057-556C-4502-8927-4ECB7CE9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Pointers in </a:t>
            </a:r>
            <a:r>
              <a:rPr lang="en-US" altLang="en-US" i="1"/>
              <a:t>C</a:t>
            </a:r>
            <a:endParaRPr lang="en-US" altLang="en-US"/>
          </a:p>
        </p:txBody>
      </p:sp>
      <p:sp>
        <p:nvSpPr>
          <p:cNvPr id="44038" name="Rectangle 3">
            <a:extLst>
              <a:ext uri="{FF2B5EF4-FFF2-40B4-BE49-F238E27FC236}">
                <a16:creationId xmlns="" xmlns:a16="http://schemas.microsoft.com/office/drawing/2014/main" id="{6588BB06-4BEF-49EF-A767-BE722FF6B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int *p;</a:t>
            </a:r>
            <a:r>
              <a:rPr lang="en-US" altLang="en-US"/>
              <a:t>	— a pointer to an </a:t>
            </a:r>
            <a:r>
              <a:rPr lang="en-US" altLang="en-US" sz="3000" b="1">
                <a:latin typeface="Courier New" panose="02070309020205020404" pitchFamily="49" charset="0"/>
              </a:rPr>
              <a:t>int</a:t>
            </a: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double *q;</a:t>
            </a:r>
            <a:r>
              <a:rPr lang="en-US" altLang="en-US"/>
              <a:t>	— a pointer to a </a:t>
            </a:r>
            <a:r>
              <a:rPr lang="en-US" altLang="en-US" sz="3000" b="1">
                <a:latin typeface="Courier New" panose="02070309020205020404" pitchFamily="49" charset="0"/>
              </a:rPr>
              <a:t>double</a:t>
            </a: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char **r;</a:t>
            </a:r>
            <a:r>
              <a:rPr lang="en-US" altLang="en-US"/>
              <a:t>	— a pointer to a pointer to a</a:t>
            </a:r>
            <a:br>
              <a:rPr lang="en-US" altLang="en-US"/>
            </a:br>
            <a:r>
              <a:rPr lang="en-US" altLang="en-US"/>
              <a:t>				</a:t>
            </a:r>
            <a:r>
              <a:rPr lang="en-US" altLang="en-US" sz="3000" b="1">
                <a:latin typeface="Courier New" panose="02070309020205020404" pitchFamily="49" charset="0"/>
              </a:rPr>
              <a:t>char</a:t>
            </a:r>
          </a:p>
          <a:p>
            <a:pPr eaLnBrk="1" hangingPunct="1"/>
            <a:r>
              <a:rPr lang="en-US" altLang="en-US" i="1"/>
              <a:t>type </a:t>
            </a:r>
            <a:r>
              <a:rPr lang="en-US" altLang="en-US" sz="3000" b="1">
                <a:latin typeface="Courier New" panose="02070309020205020404" pitchFamily="49" charset="0"/>
              </a:rPr>
              <a:t>*s;</a:t>
            </a:r>
            <a:r>
              <a:rPr lang="en-US" altLang="en-US"/>
              <a:t>		— a pointer to an object of</a:t>
            </a:r>
            <a:br>
              <a:rPr lang="en-US" altLang="en-US"/>
            </a:br>
            <a:r>
              <a:rPr lang="en-US" altLang="en-US"/>
              <a:t>				type </a:t>
            </a:r>
            <a:r>
              <a:rPr lang="en-US" altLang="en-US" i="1"/>
              <a:t>type</a:t>
            </a:r>
          </a:p>
          <a:p>
            <a:pPr lvl="2" eaLnBrk="1" hangingPunct="1"/>
            <a:r>
              <a:rPr lang="en-US" altLang="en-US"/>
              <a:t>E.g, a </a:t>
            </a:r>
            <a:r>
              <a:rPr lang="en-US" altLang="en-US" b="1">
                <a:latin typeface="Courier New" panose="02070309020205020404" pitchFamily="49" charset="0"/>
              </a:rPr>
              <a:t>struct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union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function</a:t>
            </a:r>
            <a:r>
              <a:rPr lang="en-US" altLang="en-US"/>
              <a:t>, something defined by a </a:t>
            </a:r>
            <a:r>
              <a:rPr lang="en-US" altLang="en-US" b="1">
                <a:latin typeface="Courier New" panose="02070309020205020404" pitchFamily="49" charset="0"/>
              </a:rPr>
              <a:t>typedef</a:t>
            </a:r>
            <a:r>
              <a:rPr lang="en-US" altLang="en-US"/>
              <a:t>, etc.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>
            <a:extLst>
              <a:ext uri="{FF2B5EF4-FFF2-40B4-BE49-F238E27FC236}">
                <a16:creationId xmlns="" xmlns:a16="http://schemas.microsoft.com/office/drawing/2014/main" id="{967A1028-78E8-4F76-BEAA-0942A62B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Pointers in </a:t>
            </a:r>
            <a:r>
              <a:rPr lang="en-US" altLang="en-US" i="1"/>
              <a:t>C </a:t>
            </a:r>
            <a:r>
              <a:rPr lang="en-US" altLang="en-US" sz="2800"/>
              <a:t>(continued)</a:t>
            </a:r>
            <a:endParaRPr lang="en-US" altLang="en-US" i="1"/>
          </a:p>
        </p:txBody>
      </p:sp>
      <p:sp>
        <p:nvSpPr>
          <p:cNvPr id="46086" name="Rectangle 3">
            <a:extLst>
              <a:ext uri="{FF2B5EF4-FFF2-40B4-BE49-F238E27FC236}">
                <a16:creationId xmlns="" xmlns:a16="http://schemas.microsoft.com/office/drawing/2014/main" id="{0BA89DCD-0602-4631-828B-C8D46619B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declarations:–read from </a:t>
            </a:r>
            <a:r>
              <a:rPr lang="en-US" altLang="en-US" i="1"/>
              <a:t>right</a:t>
            </a:r>
            <a:r>
              <a:rPr lang="en-US" altLang="en-US"/>
              <a:t> to </a:t>
            </a:r>
            <a:r>
              <a:rPr lang="en-US" altLang="en-US" i="1"/>
              <a:t>left</a:t>
            </a:r>
            <a:endParaRPr lang="en-US" altLang="en-US"/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const int *p;</a:t>
            </a:r>
            <a:endParaRPr lang="en-US" altLang="en-US"/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p</a:t>
            </a:r>
            <a:r>
              <a:rPr lang="en-US" altLang="en-US"/>
              <a:t> is a pointer to an integer constant</a:t>
            </a:r>
          </a:p>
          <a:p>
            <a:pPr lvl="2" eaLnBrk="1" hangingPunct="1"/>
            <a:r>
              <a:rPr lang="en-US" altLang="en-US"/>
              <a:t>I.e., pointer can change, thing it points to cannot</a:t>
            </a:r>
            <a:endParaRPr lang="en-US" altLang="en-US" sz="21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int * const q;</a:t>
            </a:r>
            <a:endParaRPr lang="en-US" altLang="en-US"/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q</a:t>
            </a:r>
            <a:r>
              <a:rPr lang="en-US" altLang="en-US"/>
              <a:t> is a constant pointer to an integer variable</a:t>
            </a:r>
            <a:endParaRPr lang="en-US" altLang="en-US" sz="2100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/>
              <a:t>I.e., pointer cannot change, thing it points to can!</a:t>
            </a:r>
            <a:endParaRPr lang="en-US" altLang="en-US" sz="21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const int * const r;</a:t>
            </a:r>
            <a:endParaRPr lang="en-US" altLang="en-US"/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r</a:t>
            </a:r>
            <a:r>
              <a:rPr lang="en-US" altLang="en-US"/>
              <a:t> is a constant pointer to an integer constant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="" xmlns:a16="http://schemas.microsoft.com/office/drawing/2014/main" id="{7615C761-6F84-4E35-A6B3-FA619E27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="" xmlns:a16="http://schemas.microsoft.com/office/drawing/2014/main" id="{5AC34624-A29B-46E4-9E6B-075774B1F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int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q = p + 1;</a:t>
            </a:r>
          </a:p>
          <a:p>
            <a:pPr lvl="1" eaLnBrk="1" hangingPunct="1"/>
            <a:r>
              <a:rPr lang="en-US" altLang="en-US"/>
              <a:t>Construct a pointer to the next </a:t>
            </a:r>
            <a:r>
              <a:rPr lang="en-US" altLang="en-US" i="1"/>
              <a:t>integer</a:t>
            </a:r>
            <a:r>
              <a:rPr lang="en-US" altLang="en-US"/>
              <a:t> after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 and assign it to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double *p, *r;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int n;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r = p + n;</a:t>
            </a:r>
          </a:p>
          <a:p>
            <a:pPr lvl="1" eaLnBrk="1" hangingPunct="1"/>
            <a:r>
              <a:rPr lang="en-US" altLang="en-US"/>
              <a:t>Construct a pointer to a </a:t>
            </a:r>
            <a:r>
              <a:rPr lang="en-US" altLang="en-US" i="1"/>
              <a:t>double</a:t>
            </a:r>
            <a:r>
              <a:rPr lang="en-US" altLang="en-US"/>
              <a:t> that is </a:t>
            </a:r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</a:t>
            </a:r>
            <a:r>
              <a:rPr lang="en-US" altLang="en-US" i="1"/>
              <a:t>doubles</a:t>
            </a:r>
            <a:r>
              <a:rPr lang="en-US" altLang="en-US"/>
              <a:t> beyond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, and assign it to </a:t>
            </a:r>
            <a:r>
              <a:rPr lang="en-US" altLang="en-US" sz="2600" b="1">
                <a:latin typeface="Courier New" panose="02070309020205020404" pitchFamily="49" charset="0"/>
              </a:rPr>
              <a:t>r</a:t>
            </a:r>
            <a:endParaRPr lang="en-US" altLang="en-US"/>
          </a:p>
          <a:p>
            <a:pPr lvl="1" eaLnBrk="1" hangingPunct="1"/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may be negative</a:t>
            </a:r>
            <a:endParaRPr lang="en-US" altLang="en-US" sz="2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="" xmlns:a16="http://schemas.microsoft.com/office/drawing/2014/main" id="{D33297C0-EB37-430F-96E6-26C14487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50182" name="Rectangle 3">
            <a:extLst>
              <a:ext uri="{FF2B5EF4-FFF2-40B4-BE49-F238E27FC236}">
                <a16:creationId xmlns="" xmlns:a16="http://schemas.microsoft.com/office/drawing/2014/main" id="{BF38897C-0AD3-4068-A7A1-F1EEF5371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long int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p++; q--;</a:t>
            </a:r>
          </a:p>
          <a:p>
            <a:pPr lvl="1" eaLnBrk="1" hangingPunct="1"/>
            <a:r>
              <a:rPr lang="en-US" altLang="en-US"/>
              <a:t>Increment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  <a:r>
              <a:rPr lang="en-US" altLang="en-US"/>
              <a:t> to point to the next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r>
              <a:rPr lang="en-US" altLang="en-US"/>
              <a:t>; decrement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point to the previous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endParaRPr lang="en-US" altLang="en-US"/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float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int n;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n = p – q;</a:t>
            </a:r>
          </a:p>
          <a:p>
            <a:pPr lvl="1" eaLnBrk="1" hangingPunct="1"/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is the number of floats between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 and </a:t>
            </a:r>
            <a:r>
              <a:rPr lang="en-US" altLang="en-US" sz="2600" b="1">
                <a:latin typeface="Courier New" panose="02070309020205020404" pitchFamily="49" charset="0"/>
              </a:rPr>
              <a:t>*q</a:t>
            </a:r>
            <a:r>
              <a:rPr lang="en-US" altLang="en-US"/>
              <a:t>; i.e., what would be added to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get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="" xmlns:a16="http://schemas.microsoft.com/office/drawing/2014/main" id="{C2496B20-6739-476D-8EC6-FF761DFB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52230" name="Rectangle 3">
            <a:extLst>
              <a:ext uri="{FF2B5EF4-FFF2-40B4-BE49-F238E27FC236}">
                <a16:creationId xmlns="" xmlns:a16="http://schemas.microsoft.com/office/drawing/2014/main" id="{E86AA76A-D591-4A09-BFA6-EFC319FD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long int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p++; q--;</a:t>
            </a:r>
          </a:p>
          <a:p>
            <a:pPr lvl="1" eaLnBrk="1" hangingPunct="1"/>
            <a:r>
              <a:rPr lang="en-US" altLang="en-US"/>
              <a:t>Increment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  <a:r>
              <a:rPr lang="en-US" altLang="en-US"/>
              <a:t> to point to the next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r>
              <a:rPr lang="en-US" altLang="en-US"/>
              <a:t>; decrement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point to the previous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endParaRPr lang="en-US" altLang="en-US"/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float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int n;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n = p – q;</a:t>
            </a:r>
          </a:p>
          <a:p>
            <a:pPr lvl="1" eaLnBrk="1" hangingPunct="1"/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is the number of floats between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 and </a:t>
            </a:r>
            <a:r>
              <a:rPr lang="en-US" altLang="en-US" sz="2600" b="1">
                <a:latin typeface="Courier New" panose="02070309020205020404" pitchFamily="49" charset="0"/>
              </a:rPr>
              <a:t>*q</a:t>
            </a:r>
            <a:r>
              <a:rPr lang="en-US" altLang="en-US"/>
              <a:t>; i.e., what would be added to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get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</a:p>
        </p:txBody>
      </p:sp>
      <p:grpSp>
        <p:nvGrpSpPr>
          <p:cNvPr id="52231" name="Group 4">
            <a:extLst>
              <a:ext uri="{FF2B5EF4-FFF2-40B4-BE49-F238E27FC236}">
                <a16:creationId xmlns="" xmlns:a16="http://schemas.microsoft.com/office/drawing/2014/main" id="{97454E22-DDB7-4835-BB64-C17E2F5BD7B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990601"/>
            <a:ext cx="4013200" cy="1089025"/>
            <a:chOff x="2880" y="624"/>
            <a:chExt cx="2528" cy="686"/>
          </a:xfrm>
        </p:grpSpPr>
        <p:sp>
          <p:nvSpPr>
            <p:cNvPr id="52232" name="Line 5">
              <a:extLst>
                <a:ext uri="{FF2B5EF4-FFF2-40B4-BE49-F238E27FC236}">
                  <a16:creationId xmlns="" xmlns:a16="http://schemas.microsoft.com/office/drawing/2014/main" id="{A41E9613-CDEE-447D-9629-99A4B5C73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53406" flipH="1">
              <a:off x="2880" y="1309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3" name="Text Box 6">
              <a:extLst>
                <a:ext uri="{FF2B5EF4-FFF2-40B4-BE49-F238E27FC236}">
                  <a16:creationId xmlns="" xmlns:a16="http://schemas.microsoft.com/office/drawing/2014/main" id="{B9B5C175-0F13-4694-BCD2-E24AAF8B6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46594">
              <a:off x="3417" y="624"/>
              <a:ext cx="1991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>
                  <a:latin typeface="Times New Roman" panose="02020603050405020304" pitchFamily="18" charset="0"/>
                </a:rPr>
                <a:t>C</a:t>
              </a:r>
              <a:r>
                <a:rPr lang="en-US" altLang="en-US" sz="2000">
                  <a:latin typeface="Times New Roman" panose="02020603050405020304" pitchFamily="18" charset="0"/>
                </a:rPr>
                <a:t> never checks that the resulting pointer is valid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>
            <a:extLst>
              <a:ext uri="{FF2B5EF4-FFF2-40B4-BE49-F238E27FC236}">
                <a16:creationId xmlns="" xmlns:a16="http://schemas.microsoft.com/office/drawing/2014/main" id="{F8207EB5-0B6E-4907-BE0E-00282158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and Pointers </a:t>
            </a:r>
            <a:r>
              <a:rPr lang="en-US" altLang="en-US" sz="2100"/>
              <a:t>(continued)</a:t>
            </a:r>
            <a:endParaRPr lang="en-US" altLang="en-US"/>
          </a:p>
        </p:txBody>
      </p:sp>
      <p:sp>
        <p:nvSpPr>
          <p:cNvPr id="74758" name="Rectangle 3">
            <a:extLst>
              <a:ext uri="{FF2B5EF4-FFF2-40B4-BE49-F238E27FC236}">
                <a16:creationId xmlns="" xmlns:a16="http://schemas.microsoft.com/office/drawing/2014/main" id="{1B8367D6-A052-4CDC-8AEA-FC9DEF8C4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1950" b="1">
                <a:latin typeface="Courier New" panose="02070309020205020404" pitchFamily="49" charset="0"/>
              </a:rPr>
              <a:t>double A[10];</a:t>
            </a:r>
            <a:r>
              <a:rPr lang="en-US" altLang="en-US"/>
              <a:t> </a:t>
            </a:r>
            <a:r>
              <a:rPr lang="en-US" altLang="en-US" i="1"/>
              <a:t>vs.</a:t>
            </a:r>
            <a:r>
              <a:rPr lang="en-US" altLang="en-US"/>
              <a:t> </a:t>
            </a:r>
            <a:r>
              <a:rPr lang="en-US" altLang="en-US" sz="1950" b="1">
                <a:latin typeface="Courier New" panose="02070309020205020404" pitchFamily="49" charset="0"/>
              </a:rPr>
              <a:t>double *A;</a:t>
            </a:r>
          </a:p>
          <a:p>
            <a:pPr eaLnBrk="1" hangingPunct="1">
              <a:defRPr/>
            </a:pPr>
            <a:r>
              <a:rPr lang="en-US" altLang="en-US" i="1"/>
              <a:t>Only</a:t>
            </a:r>
            <a:r>
              <a:rPr lang="en-US" altLang="en-US"/>
              <a:t> difference:– </a:t>
            </a:r>
          </a:p>
          <a:p>
            <a:pPr lvl="1" eaLnBrk="1" hangingPunct="1">
              <a:defRPr/>
            </a:pPr>
            <a:r>
              <a:rPr lang="en-US" altLang="en-US" sz="1650" b="1">
                <a:latin typeface="Courier New" panose="02070309020205020404" pitchFamily="49" charset="0"/>
              </a:rPr>
              <a:t>double A[10]</a:t>
            </a:r>
            <a:r>
              <a:rPr lang="en-US" altLang="en-US"/>
              <a:t> sets aside </a:t>
            </a:r>
            <a:r>
              <a:rPr lang="en-US" altLang="en-US" i="1"/>
              <a:t>ten</a:t>
            </a:r>
            <a:r>
              <a:rPr lang="en-US" altLang="en-US"/>
              <a:t> units of memory, each large enough to hold a </a:t>
            </a:r>
            <a:r>
              <a:rPr lang="en-US" altLang="en-US" sz="1650" b="1">
                <a:latin typeface="Courier New" panose="02070309020205020404" pitchFamily="49" charset="0"/>
              </a:rPr>
              <a:t>double</a:t>
            </a:r>
            <a:endParaRPr lang="en-US" altLang="en-US"/>
          </a:p>
          <a:p>
            <a:pPr lvl="1" eaLnBrk="1" hangingPunct="1">
              <a:defRPr/>
            </a:pPr>
            <a:r>
              <a:rPr lang="en-US" altLang="en-US" sz="1650" b="1">
                <a:latin typeface="Courier New" panose="02070309020205020404" pitchFamily="49" charset="0"/>
              </a:rPr>
              <a:t>double *A</a:t>
            </a:r>
            <a:r>
              <a:rPr lang="en-US" altLang="en-US"/>
              <a:t> sets aside </a:t>
            </a:r>
            <a:r>
              <a:rPr lang="en-US" altLang="en-US" i="1"/>
              <a:t>one</a:t>
            </a:r>
            <a:r>
              <a:rPr lang="en-US" altLang="en-US"/>
              <a:t> pointer-sized unit of memory</a:t>
            </a:r>
          </a:p>
          <a:p>
            <a:pPr lvl="2" eaLnBrk="1" hangingPunct="1">
              <a:defRPr/>
            </a:pPr>
            <a:r>
              <a:rPr lang="en-US" altLang="en-US"/>
              <a:t>You are expected to come up with the memory elsewhere!</a:t>
            </a:r>
          </a:p>
          <a:p>
            <a:pPr lvl="1" eaLnBrk="1" hangingPunct="1">
              <a:defRPr/>
            </a:pPr>
            <a:r>
              <a:rPr lang="en-US" altLang="en-US"/>
              <a:t>Note:– all pointer variables are the same size in any given machine architecture</a:t>
            </a:r>
          </a:p>
          <a:p>
            <a:pPr lvl="2" eaLnBrk="1" hangingPunct="1">
              <a:defRPr/>
            </a:pPr>
            <a:r>
              <a:rPr lang="en-US" altLang="en-US"/>
              <a:t>Regardless of what types they point 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9E994C8A-943A-4B80-BB5C-3D277EF4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component in 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="" xmlns:a16="http://schemas.microsoft.com/office/drawing/2014/main" id="{6E380070-C67C-4375-B4CC-50422541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General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Return_data_type  function_name (list of input agurments separated by commas)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   body of function;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   return (same_as_return_data_type);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} //end of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EA9766F-5E47-48FC-852B-BC5878E25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en-US" sz="3400" dirty="0"/>
              <a:t>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179131B2-1FCF-4394-8BE6-C2C6F0FD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A structure is a user defined data type</a:t>
            </a:r>
          </a:p>
          <a:p>
            <a:pPr eaLnBrk="1" hangingPunct="1"/>
            <a:r>
              <a:rPr lang="en-US" altLang="en-US" sz="2600" dirty="0"/>
              <a:t>Structure provides a convenient means of keeping related information together</a:t>
            </a:r>
          </a:p>
          <a:p>
            <a:pPr eaLnBrk="1" hangingPunct="1"/>
            <a:r>
              <a:rPr lang="en-US" altLang="en-US" sz="2600" dirty="0"/>
              <a:t>A structure can contain both built-in data types and another structure</a:t>
            </a:r>
          </a:p>
          <a:p>
            <a:pPr eaLnBrk="1" hangingPunct="1"/>
            <a:r>
              <a:rPr lang="en-US" altLang="en-US" sz="2600" dirty="0"/>
              <a:t>In structure the members are allocated consecutive memory locations as in case of arrays</a:t>
            </a:r>
          </a:p>
          <a:p>
            <a:pPr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363FB164-2EF3-4FC0-A53D-97430678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categories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7DB71594-4873-4691-B6CF-80B2EB0D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Built-in or Library functions</a:t>
            </a:r>
          </a:p>
          <a:p>
            <a:pPr lvl="1" eaLnBrk="1" hangingPunct="1"/>
            <a:r>
              <a:rPr lang="en-US" altLang="en-US"/>
              <a:t>Available thru’ header files, examples printf(), scanf(), toupper(), etc.</a:t>
            </a:r>
          </a:p>
          <a:p>
            <a:pPr eaLnBrk="1" hangingPunct="1"/>
            <a:r>
              <a:rPr lang="en-US" altLang="en-US"/>
              <a:t>User-defined functions</a:t>
            </a:r>
          </a:p>
          <a:p>
            <a:pPr lvl="1" eaLnBrk="1" hangingPunct="1"/>
            <a:r>
              <a:rPr lang="en-US" altLang="en-US"/>
              <a:t>Functions written by user or developers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0F7D84C9-C0D7-4E36-8BF4-6E6B2C02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values to functions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8C0579EB-6811-4783-AC80-3D9C695C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9" y="1752600"/>
            <a:ext cx="8289925" cy="4267200"/>
          </a:xfrm>
        </p:spPr>
        <p:txBody>
          <a:bodyPr/>
          <a:lstStyle/>
          <a:p>
            <a:pPr eaLnBrk="1" hangingPunct="1"/>
            <a:r>
              <a:rPr lang="en-US" altLang="en-US"/>
              <a:t>Two approaches</a:t>
            </a:r>
          </a:p>
          <a:p>
            <a:pPr lvl="1" eaLnBrk="1" hangingPunct="1"/>
            <a:r>
              <a:rPr lang="en-US" altLang="en-US"/>
              <a:t>Call by value  </a:t>
            </a:r>
            <a:r>
              <a:rPr lang="en-US" altLang="en-US">
                <a:sym typeface="Wingdings" panose="05000000000000000000" pitchFamily="2" charset="2"/>
              </a:rPr>
              <a:t> involves sending</a:t>
            </a:r>
            <a:r>
              <a:rPr lang="en-US" altLang="en-US"/>
              <a:t> a copy of actual argument to the calling function formal argument. Ex. toupper()</a:t>
            </a:r>
          </a:p>
          <a:p>
            <a:pPr lvl="1" eaLnBrk="1" hangingPunct="1"/>
            <a:r>
              <a:rPr lang="en-US" altLang="en-US"/>
              <a:t>Call by reference </a:t>
            </a:r>
            <a:r>
              <a:rPr lang="en-US" altLang="en-US">
                <a:sym typeface="Wingdings" panose="05000000000000000000" pitchFamily="2" charset="2"/>
              </a:rPr>
              <a:t> involves providing the address/reference of the actual argument to the calling function. Ex. scanf()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C23169EF-99C6-4D8E-93CD-3F1F760E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 of Functions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AE41A8F2-40F7-44BF-AC08-ED3D81B9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Helps avoid rewriting of code</a:t>
            </a:r>
          </a:p>
          <a:p>
            <a:pPr eaLnBrk="1" hangingPunct="1"/>
            <a:r>
              <a:rPr lang="en-US" altLang="en-US"/>
              <a:t>Supports modular programming</a:t>
            </a:r>
          </a:p>
          <a:p>
            <a:pPr eaLnBrk="1" hangingPunct="1"/>
            <a:r>
              <a:rPr lang="en-US" altLang="en-US"/>
              <a:t>Easier to write and maintain large programs</a:t>
            </a:r>
          </a:p>
          <a:p>
            <a:pPr eaLnBrk="1" hangingPunct="1"/>
            <a:r>
              <a:rPr lang="en-US" altLang="en-US"/>
              <a:t>Principle – write once, use multiple times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="" xmlns:a16="http://schemas.microsoft.com/office/drawing/2014/main" id="{8B5C60BF-8472-4BBA-9B6D-F23F4396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Pass by value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C4A338B-322D-48D9-8D82-474B123F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2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C function using pass by value. (Notice no &amp;)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void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</a:t>
            </a:r>
            <a:r>
              <a:rPr lang="en-IN" dirty="0" err="1"/>
              <a:t>doit</a:t>
            </a:r>
            <a:r>
              <a:rPr lang="en-IN" dirty="0"/>
              <a:t>( </a:t>
            </a:r>
            <a:r>
              <a:rPr lang="en-IN" dirty="0" err="1"/>
              <a:t>int</a:t>
            </a:r>
            <a:r>
              <a:rPr lang="en-IN" dirty="0"/>
              <a:t> x 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{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   x = 5;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}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Test function for passing by value (i.e., making a copy)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main()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{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</a:t>
            </a:r>
            <a:r>
              <a:rPr lang="en-IN" dirty="0" err="1"/>
              <a:t>int</a:t>
            </a:r>
            <a:r>
              <a:rPr lang="en-IN" dirty="0"/>
              <a:t> z = 27;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</a:t>
            </a:r>
            <a:r>
              <a:rPr lang="en-IN" dirty="0" err="1"/>
              <a:t>doit</a:t>
            </a:r>
            <a:r>
              <a:rPr lang="en-IN" dirty="0"/>
              <a:t>( z );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("z is now %d\n", z);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return 0;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}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="" xmlns:a16="http://schemas.microsoft.com/office/drawing/2014/main" id="{205D381D-5CE4-4509-8171-E97F9AE9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E74F82-D6CE-48D4-829F-6114AA30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</a:t>
            </a:r>
            <a:r>
              <a:rPr lang="en-US" dirty="0"/>
              <a:t>// "Pure" C code using Reference Parameter</a:t>
            </a:r>
            <a:r>
              <a:rPr lang="en-US" dirty="0" smtClean="0"/>
              <a:t>!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void </a:t>
            </a:r>
            <a:r>
              <a:rPr lang="en-US" dirty="0" err="1" smtClean="0"/>
              <a:t>doit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* x )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{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  *x = 5;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}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// Test code for passing by a variable by reference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// Note the use of the &amp; (ampersand) in the function call.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    </a:t>
            </a:r>
            <a:r>
              <a:rPr lang="en-US" dirty="0"/>
              <a:t>{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</a:t>
            </a:r>
            <a:r>
              <a:rPr lang="en-US" dirty="0" err="1"/>
              <a:t>int</a:t>
            </a:r>
            <a:r>
              <a:rPr lang="en-US" dirty="0"/>
              <a:t> z = 27;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</a:t>
            </a:r>
            <a:r>
              <a:rPr lang="en-US" dirty="0" err="1"/>
              <a:t>doit</a:t>
            </a:r>
            <a:r>
              <a:rPr lang="en-US" dirty="0"/>
              <a:t>( &amp; z );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("z is now %d\n", z);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return 0;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} 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="" xmlns:a16="http://schemas.microsoft.com/office/drawing/2014/main" id="{F318D8A2-3CAA-4041-AD32-446EDC24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Passing Structures to a Function</a:t>
            </a:r>
          </a:p>
        </p:txBody>
      </p:sp>
      <p:sp>
        <p:nvSpPr>
          <p:cNvPr id="62467" name="Rectangle 9">
            <a:extLst>
              <a:ext uri="{FF2B5EF4-FFF2-40B4-BE49-F238E27FC236}">
                <a16:creationId xmlns="" xmlns:a16="http://schemas.microsoft.com/office/drawing/2014/main" id="{3638F94B-05AF-42A8-AFCB-BF69A6CA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808164"/>
            <a:ext cx="7772400" cy="4516437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0000"/>
                </a:solidFill>
              </a:rPr>
              <a:t>Call by Value: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15B1"/>
                </a:solidFill>
              </a:rPr>
              <a:t>		void display (struct student);  /* function prototype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15B1"/>
                </a:solidFill>
              </a:rPr>
              <a:t>		display (student1);  /* function call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15B1"/>
                </a:solidFill>
              </a:rPr>
              <a:t>		void display (struct student s1); /* function header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where student1 is a variable of type struct student.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>
              <a:solidFill>
                <a:srgbClr val="2015B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   </a:t>
            </a:r>
            <a:r>
              <a:rPr lang="en-US" altLang="en-US" sz="2600" i="1">
                <a:solidFill>
                  <a:srgbClr val="000000"/>
                </a:solidFill>
              </a:rPr>
              <a:t>Any changes to the structure inside the function will not affect the actual structure.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D426BD44-2CD1-4038-B903-6B98A19D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57225"/>
            <a:ext cx="8504238" cy="774700"/>
          </a:xfrm>
        </p:spPr>
        <p:txBody>
          <a:bodyPr/>
          <a:lstStyle/>
          <a:p>
            <a:pPr eaLnBrk="1" hangingPunct="1"/>
            <a:r>
              <a:rPr lang="en-US" altLang="en-US" sz="3000"/>
              <a:t>Example Using Structure: Call by value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="" xmlns:a16="http://schemas.microsoft.com/office/drawing/2014/main" id="{B2A0C4F6-3F61-46AA-A2BB-F9148D8F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700213"/>
            <a:ext cx="8351837" cy="481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&lt;stdio.h&gt;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&lt;string.h&gt;</a:t>
            </a:r>
          </a:p>
          <a:p>
            <a:pPr eaLnBrk="1" hangingPunct="1"/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char name[20];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int id;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};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display(struct student);  /* function prototype */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main(void)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student1;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strcpy(student1.name, “Mohan”);          /*initialising variable */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student1.id = 12345;        /*initialising variable */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display(student1);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display(struct student s1)  /* make a local copy of the structure */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printf("Name: %s\n", s1.name);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printf("ID: %d\n", s1.id);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>
            <a:extLst>
              <a:ext uri="{FF2B5EF4-FFF2-40B4-BE49-F238E27FC236}">
                <a16:creationId xmlns="" xmlns:a16="http://schemas.microsoft.com/office/drawing/2014/main" id="{395A6C3A-5AFE-4FDE-8EC4-547F514B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5426"/>
            <a:ext cx="8001000" cy="1216025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3000">
                <a:solidFill>
                  <a:srgbClr val="000000"/>
                </a:solidFill>
              </a:rPr>
              <a:t> A Function that returns a structure</a:t>
            </a:r>
          </a:p>
        </p:txBody>
      </p:sp>
      <p:sp>
        <p:nvSpPr>
          <p:cNvPr id="64517" name="Text Box 6">
            <a:extLst>
              <a:ext uri="{FF2B5EF4-FFF2-40B4-BE49-F238E27FC236}">
                <a16:creationId xmlns="" xmlns:a16="http://schemas.microsoft.com/office/drawing/2014/main" id="{DFE486E0-B097-4C7C-9346-C7D496CC5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1665288"/>
            <a:ext cx="7885112" cy="541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&lt;stdio.h&gt;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&lt;string.h&gt;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char name[20];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int id;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 read(void);  /* function prototype */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main(void)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student1;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student1 = read();  /*function call */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printf("Name: %s", student1.name);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printf("\nID: %d\n", student1.id);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 read(void)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s1;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name:");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scanf("%s",s1.name); 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ID:");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scanf("%d",&amp;s1.id);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return s1;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="" xmlns:a16="http://schemas.microsoft.com/office/drawing/2014/main" id="{09E6A887-578F-40E7-B28C-9F281DC598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400"/>
              <a:t>Call by reference</a:t>
            </a:r>
            <a:br>
              <a:rPr lang="en-US" altLang="en-US" sz="3400"/>
            </a:br>
            <a:endParaRPr lang="en-US" altLang="en-US" sz="3400"/>
          </a:p>
        </p:txBody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8009CA2E-6A02-4609-B15C-AEB9072D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pass a structure variable by address, the Read( ) function can be written this way: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2015B1"/>
                </a:solidFill>
              </a:rPr>
              <a:t>		</a:t>
            </a:r>
            <a:r>
              <a:rPr lang="en-US" altLang="en-US" sz="1900">
                <a:solidFill>
                  <a:srgbClr val="2015B1"/>
                </a:solidFill>
              </a:rPr>
              <a:t>void Read(struct student *);  /* function prototype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		</a:t>
            </a:r>
            <a:r>
              <a:rPr lang="en-US" altLang="en-US" sz="1900">
                <a:solidFill>
                  <a:srgbClr val="2015B1"/>
                </a:solidFill>
              </a:rPr>
              <a:t>Read(&amp;student1); /* function call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2015B1"/>
                </a:solidFill>
              </a:rPr>
              <a:t>		void Read(struct student *s1);  /* function header */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900">
              <a:solidFill>
                <a:srgbClr val="2015B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/>
              <a:t>  </a:t>
            </a:r>
          </a:p>
          <a:p>
            <a:pPr eaLnBrk="1" hangingPunct="1"/>
            <a:r>
              <a:rPr lang="en-US" altLang="en-US" i="1"/>
              <a:t>Any changes to the structure inside the function will change  the actual structure as well.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="" xmlns:a16="http://schemas.microsoft.com/office/drawing/2014/main" id="{3913FF67-7AD8-4A9C-BB62-08C5D350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8" y="1881188"/>
            <a:ext cx="7772400" cy="4191000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when a structure is accessed using a pointer, the elements of a structure  need to be accessed using the ‘-&gt;’ operator (</a:t>
            </a:r>
            <a:r>
              <a:rPr lang="en-US" altLang="en-US" sz="2000" b="1">
                <a:solidFill>
                  <a:srgbClr val="000000"/>
                </a:solidFill>
              </a:rPr>
              <a:t>indirect component selection operator</a:t>
            </a:r>
            <a:r>
              <a:rPr lang="en-US" altLang="en-US" sz="2000">
                <a:solidFill>
                  <a:srgbClr val="000000"/>
                </a:solidFill>
              </a:rPr>
              <a:t>).</a:t>
            </a:r>
          </a:p>
          <a:p>
            <a:pPr eaLnBrk="1" hangingPunct="1"/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</a:rPr>
              <a:t>For 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	</a:t>
            </a:r>
            <a:r>
              <a:rPr lang="en-US" altLang="en-US" sz="1800">
                <a:solidFill>
                  <a:srgbClr val="2015B1"/>
                </a:solidFill>
              </a:rPr>
              <a:t>void Read(struct student *s1)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	s1-&gt;studentID = 10179;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	scanf(“%s”, s1-&gt;name);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D4B340B4-CB26-41C8-B104-3B994F4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Declaring Structure Type </a:t>
            </a:r>
            <a:br>
              <a:rPr lang="en-US" altLang="en-US" sz="3400"/>
            </a:br>
            <a:endParaRPr lang="en-US" altLang="en-US" sz="3400"/>
          </a:p>
        </p:txBody>
      </p:sp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904F8415-D74D-4B02-95D7-8AACD014C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900" dirty="0"/>
              <a:t>General syntax: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struct </a:t>
            </a:r>
            <a:r>
              <a:rPr lang="en-US" altLang="en-US" sz="2900" dirty="0" err="1"/>
              <a:t>structure_name</a:t>
            </a:r>
            <a:r>
              <a:rPr lang="en-US" altLang="en-US" sz="2900" dirty="0"/>
              <a:t>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</a:t>
            </a:r>
            <a:r>
              <a:rPr lang="en-US" altLang="en-US" sz="2900" dirty="0" err="1"/>
              <a:t>data_type</a:t>
            </a:r>
            <a:r>
              <a:rPr lang="en-US" altLang="en-US" sz="2900" dirty="0"/>
              <a:t> element1;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</a:t>
            </a:r>
            <a:r>
              <a:rPr lang="en-US" altLang="en-US" sz="2900" dirty="0" err="1"/>
              <a:t>data_type</a:t>
            </a:r>
            <a:r>
              <a:rPr lang="en-US" altLang="en-US" sz="2900" dirty="0"/>
              <a:t> element2;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. . 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900" dirty="0"/>
              <a:t>Example: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struct student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char name[20];	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int </a:t>
            </a:r>
            <a:r>
              <a:rPr lang="en-US" altLang="en-US" sz="2900" dirty="0" err="1"/>
              <a:t>studentID</a:t>
            </a:r>
            <a:r>
              <a:rPr lang="en-US" altLang="en-US" sz="2900" dirty="0"/>
              <a:t>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char major[50];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};</a:t>
            </a: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>
            <a:extLst>
              <a:ext uri="{FF2B5EF4-FFF2-40B4-BE49-F238E27FC236}">
                <a16:creationId xmlns="" xmlns:a16="http://schemas.microsoft.com/office/drawing/2014/main" id="{11BD58E2-A553-46C8-BE93-2DE8FA9A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1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z="2400"/>
              <a:t>Example Using Structure: Call by reference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="" xmlns:a16="http://schemas.microsoft.com/office/drawing/2014/main" id="{A54FA3D4-3829-47C6-8BB8-126092E26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9" y="1701801"/>
            <a:ext cx="6480175" cy="521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&lt;stdio.h&gt;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&lt;string.h&gt;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char name[20];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int id;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Read (</a:t>
            </a:r>
            <a:r>
              <a:rPr lang="en-US" altLang="en-US" sz="1400" b="1">
                <a:solidFill>
                  <a:srgbClr val="B62C10"/>
                </a:solidFill>
                <a:latin typeface="Tahoma" panose="020B0604030504040204" pitchFamily="34" charset="0"/>
              </a:rPr>
              <a:t>struct student *</a:t>
            </a:r>
            <a:r>
              <a:rPr lang="en-US" altLang="en-US" sz="1400" b="1">
                <a:latin typeface="Tahoma" panose="020B0604030504040204" pitchFamily="34" charset="0"/>
              </a:rPr>
              <a:t>); /* function prototype*/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main(void)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student1;</a:t>
            </a:r>
          </a:p>
          <a:p>
            <a:pPr eaLnBrk="1" hangingPunct="1"/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Read(</a:t>
            </a:r>
            <a:r>
              <a:rPr lang="en-US" altLang="en-US" sz="1400" b="1">
                <a:solidFill>
                  <a:srgbClr val="B62C10"/>
                </a:solidFill>
                <a:latin typeface="Tahoma" panose="020B0604030504040204" pitchFamily="34" charset="0"/>
              </a:rPr>
              <a:t>&amp;student1</a:t>
            </a:r>
            <a:r>
              <a:rPr lang="en-US" altLang="en-US" sz="1400" b="1">
                <a:latin typeface="Tahoma" panose="020B0604030504040204" pitchFamily="34" charset="0"/>
              </a:rPr>
              <a:t>); /* function call: passing address */</a:t>
            </a:r>
          </a:p>
          <a:p>
            <a:pPr eaLnBrk="1" hangingPunct="1"/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printf("Name: %s", student1.name);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printf("\nID: %d\n", student1.id);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Read (</a:t>
            </a:r>
            <a:r>
              <a:rPr lang="en-US" altLang="en-US" sz="1400" b="1">
                <a:solidFill>
                  <a:srgbClr val="B62C10"/>
                </a:solidFill>
                <a:latin typeface="Tahoma" panose="020B0604030504040204" pitchFamily="34" charset="0"/>
              </a:rPr>
              <a:t>struct student *s1</a:t>
            </a:r>
            <a:r>
              <a:rPr lang="en-US" altLang="en-US" sz="1400" b="1">
                <a:latin typeface="Tahoma" panose="020B0604030504040204" pitchFamily="34" charset="0"/>
              </a:rPr>
              <a:t>) /*  pointer variable */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name:");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scanf("%s",s1-&gt;name); 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ID:");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scanf("%d",&amp;s1-&gt;id);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="" xmlns:a16="http://schemas.microsoft.com/office/drawing/2014/main" id="{A336C65B-8F11-4208-90B3-D493DC73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The statement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	struct student my_student;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 sz="3000"/>
              <a:t>causes the compiler to reserve memory space for the components of my_student structure.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="" xmlns:a16="http://schemas.microsoft.com/office/drawing/2014/main" id="{C187E2C7-F8BC-4C2F-BB24-0F34757F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58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300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3000"/>
          </a:p>
        </p:txBody>
      </p:sp>
      <p:grpSp>
        <p:nvGrpSpPr>
          <p:cNvPr id="10245" name="Group 5">
            <a:extLst>
              <a:ext uri="{FF2B5EF4-FFF2-40B4-BE49-F238E27FC236}">
                <a16:creationId xmlns="" xmlns:a16="http://schemas.microsoft.com/office/drawing/2014/main" id="{612FA7AD-0EAD-457A-AEE3-9BBE791230D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143001"/>
            <a:ext cx="6553200" cy="1990725"/>
            <a:chOff x="672" y="720"/>
            <a:chExt cx="4128" cy="1254"/>
          </a:xfrm>
        </p:grpSpPr>
        <p:sp>
          <p:nvSpPr>
            <p:cNvPr id="10246" name="Text Box 6">
              <a:extLst>
                <a:ext uri="{FF2B5EF4-FFF2-40B4-BE49-F238E27FC236}">
                  <a16:creationId xmlns="" xmlns:a16="http://schemas.microsoft.com/office/drawing/2014/main" id="{DD28096D-BDF3-41D4-8BF8-39CE363A5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72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Structure variable</a:t>
              </a:r>
            </a:p>
          </p:txBody>
        </p:sp>
        <p:sp>
          <p:nvSpPr>
            <p:cNvPr id="10247" name="Text Box 7">
              <a:extLst>
                <a:ext uri="{FF2B5EF4-FFF2-40B4-BE49-F238E27FC236}">
                  <a16:creationId xmlns="" xmlns:a16="http://schemas.microsoft.com/office/drawing/2014/main" id="{BBE187E6-13D8-45D9-BA65-6EBC27183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2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Components</a:t>
              </a:r>
            </a:p>
          </p:txBody>
        </p:sp>
        <p:sp>
          <p:nvSpPr>
            <p:cNvPr id="10248" name="Text Box 8">
              <a:extLst>
                <a:ext uri="{FF2B5EF4-FFF2-40B4-BE49-F238E27FC236}">
                  <a16:creationId xmlns="" xmlns:a16="http://schemas.microsoft.com/office/drawing/2014/main" id="{882185B9-BE58-421E-A94C-68846C52E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Values</a:t>
              </a:r>
            </a:p>
          </p:txBody>
        </p:sp>
        <p:sp>
          <p:nvSpPr>
            <p:cNvPr id="10249" name="Text Box 9">
              <a:extLst>
                <a:ext uri="{FF2B5EF4-FFF2-40B4-BE49-F238E27FC236}">
                  <a16:creationId xmlns="" xmlns:a16="http://schemas.microsoft.com/office/drawing/2014/main" id="{2ABB52D9-30E3-42AE-BF49-C03209C7A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10250" name="Text Box 10">
              <a:extLst>
                <a:ext uri="{FF2B5EF4-FFF2-40B4-BE49-F238E27FC236}">
                  <a16:creationId xmlns="" xmlns:a16="http://schemas.microsoft.com/office/drawing/2014/main" id="{611D013E-866C-486B-8A02-9A1DF5F5B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major</a:t>
              </a:r>
            </a:p>
          </p:txBody>
        </p:sp>
        <p:sp>
          <p:nvSpPr>
            <p:cNvPr id="10251" name="Text Box 11">
              <a:extLst>
                <a:ext uri="{FF2B5EF4-FFF2-40B4-BE49-F238E27FC236}">
                  <a16:creationId xmlns="" xmlns:a16="http://schemas.microsoft.com/office/drawing/2014/main" id="{EF35CC2B-8FE0-4EB2-A399-B213D0B9B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studentID</a:t>
              </a:r>
            </a:p>
          </p:txBody>
        </p:sp>
        <p:sp>
          <p:nvSpPr>
            <p:cNvPr id="10252" name="Text Box 12">
              <a:extLst>
                <a:ext uri="{FF2B5EF4-FFF2-40B4-BE49-F238E27FC236}">
                  <a16:creationId xmlns="" xmlns:a16="http://schemas.microsoft.com/office/drawing/2014/main" id="{4B2259AF-D726-480F-9E56-4A3209C49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Simon</a:t>
              </a:r>
            </a:p>
          </p:txBody>
        </p:sp>
        <p:sp>
          <p:nvSpPr>
            <p:cNvPr id="10253" name="Text Box 13">
              <a:extLst>
                <a:ext uri="{FF2B5EF4-FFF2-40B4-BE49-F238E27FC236}">
                  <a16:creationId xmlns="" xmlns:a16="http://schemas.microsoft.com/office/drawing/2014/main" id="{307DA803-E791-4651-90F0-C8A8B825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0078</a:t>
              </a:r>
            </a:p>
          </p:txBody>
        </p:sp>
        <p:sp>
          <p:nvSpPr>
            <p:cNvPr id="10254" name="Text Box 14">
              <a:extLst>
                <a:ext uri="{FF2B5EF4-FFF2-40B4-BE49-F238E27FC236}">
                  <a16:creationId xmlns="" xmlns:a16="http://schemas.microsoft.com/office/drawing/2014/main" id="{8A0F4AB2-D2B3-480C-8BBE-857136C7A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10255" name="Line 15">
              <a:extLst>
                <a:ext uri="{FF2B5EF4-FFF2-40B4-BE49-F238E27FC236}">
                  <a16:creationId xmlns="" xmlns:a16="http://schemas.microsoft.com/office/drawing/2014/main" id="{E2B6F158-756C-440D-A2E9-3F4C94CA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5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6" name="Line 16">
              <a:extLst>
                <a:ext uri="{FF2B5EF4-FFF2-40B4-BE49-F238E27FC236}">
                  <a16:creationId xmlns="" xmlns:a16="http://schemas.microsoft.com/office/drawing/2014/main" id="{496E14E0-CA59-4500-9E0A-68F97DF47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7" name="Line 17">
              <a:extLst>
                <a:ext uri="{FF2B5EF4-FFF2-40B4-BE49-F238E27FC236}">
                  <a16:creationId xmlns="" xmlns:a16="http://schemas.microsoft.com/office/drawing/2014/main" id="{7ED44138-05F0-4F5F-9A0A-87980C77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5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8" name="Text Box 18">
              <a:extLst>
                <a:ext uri="{FF2B5EF4-FFF2-40B4-BE49-F238E27FC236}">
                  <a16:creationId xmlns="" xmlns:a16="http://schemas.microsoft.com/office/drawing/2014/main" id="{61D9E525-741A-4D8A-8B2D-1804BDA00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my_student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4FA384C5-7CC1-4989-BF6B-C78C1F24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5" y="304801"/>
            <a:ext cx="8432800" cy="1216025"/>
          </a:xfrm>
        </p:spPr>
        <p:txBody>
          <a:bodyPr/>
          <a:lstStyle/>
          <a:p>
            <a:pPr eaLnBrk="1" hangingPunct="1"/>
            <a:r>
              <a:rPr lang="en-US" altLang="en-US" sz="3400"/>
              <a:t>Defining structure variable</a:t>
            </a:r>
            <a:r>
              <a:rPr lang="en-US" altLang="en-US" sz="3400" b="1"/>
              <a:t/>
            </a:r>
            <a:br>
              <a:rPr lang="en-US" altLang="en-US" sz="3400" b="1"/>
            </a:br>
            <a:endParaRPr lang="en-US" altLang="en-US" sz="3400" b="1"/>
          </a:p>
        </p:txBody>
      </p:sp>
      <p:sp>
        <p:nvSpPr>
          <p:cNvPr id="11269" name="Text Box 7">
            <a:extLst>
              <a:ext uri="{FF2B5EF4-FFF2-40B4-BE49-F238E27FC236}">
                <a16:creationId xmlns="" xmlns:a16="http://schemas.microsoft.com/office/drawing/2014/main" id="{1DC0200C-8565-4EB3-897C-21922D9C8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1"/>
            <a:ext cx="396240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name[20];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 }; 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 struct student my_student;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="" xmlns:a16="http://schemas.microsoft.com/office/drawing/2014/main" id="{6CA4D9D6-D8DF-444D-85A0-C9CF01FD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608388"/>
            <a:ext cx="396240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name[20];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} my_student;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1271" name="Text Box 9">
            <a:extLst>
              <a:ext uri="{FF2B5EF4-FFF2-40B4-BE49-F238E27FC236}">
                <a16:creationId xmlns="" xmlns:a16="http://schemas.microsoft.com/office/drawing/2014/main" id="{80C12074-738B-4E34-BD86-D4D05192E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68801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0B2F2DEE-C3FD-44AB-A231-BD775F7D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Using typedef in Structure Declarations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="" xmlns:a16="http://schemas.microsoft.com/office/drawing/2014/main" id="{5DBACF6A-4E64-41CB-96A9-E3A2D9CF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65288"/>
            <a:ext cx="7772400" cy="4583112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keyword </a:t>
            </a:r>
            <a:r>
              <a:rPr lang="en-US" altLang="en-US" i="1">
                <a:solidFill>
                  <a:srgbClr val="000000"/>
                </a:solidFill>
              </a:rPr>
              <a:t>typedef</a:t>
            </a:r>
            <a:r>
              <a:rPr lang="en-US" altLang="en-US">
                <a:solidFill>
                  <a:srgbClr val="000000"/>
                </a:solidFill>
              </a:rPr>
              <a:t> provides a mechanism for creating synonyms (aliases) for previously defined data types.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		</a:t>
            </a:r>
            <a:r>
              <a:rPr lang="en-US" altLang="en-US">
                <a:solidFill>
                  <a:srgbClr val="2015B1"/>
                </a:solidFill>
              </a:rPr>
              <a:t>struct student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char name[20];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int studentID;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char major[50];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struct address addr;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} 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Unit1_lec1_DSintro" id="{6B5433B0-A6FA-4906-A146-620EC10CCCBB}" vid="{D228DAD0-AA14-4A94-BCE0-429797A14D2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Unit1_lec1_DSintro" id="{6B5433B0-A6FA-4906-A146-620EC10CCCBB}" vid="{D0A2A2D2-91E8-474E-84D6-271D94D43E9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PES_Template</Template>
  <TotalTime>126</TotalTime>
  <Words>1712</Words>
  <Application>Microsoft Office PowerPoint</Application>
  <PresentationFormat>Custom</PresentationFormat>
  <Paragraphs>606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Session-2</vt:lpstr>
      <vt:lpstr>Custom Design</vt:lpstr>
      <vt:lpstr>UE18CS202:  DATA STRUCTURES</vt:lpstr>
      <vt:lpstr>What is a function?</vt:lpstr>
      <vt:lpstr> User Defined Data Types</vt:lpstr>
      <vt:lpstr>Structure</vt:lpstr>
      <vt:lpstr>Declaring Structure Type  </vt:lpstr>
      <vt:lpstr>PowerPoint Presentation</vt:lpstr>
      <vt:lpstr>PowerPoint Presentation</vt:lpstr>
      <vt:lpstr>Defining structure variable </vt:lpstr>
      <vt:lpstr>Using typedef in Structure Declarations</vt:lpstr>
      <vt:lpstr>PowerPoint Presentation</vt:lpstr>
      <vt:lpstr>Declaring Nested Structure</vt:lpstr>
      <vt:lpstr>PowerPoint Presentation</vt:lpstr>
      <vt:lpstr>Referring Structure Elements</vt:lpstr>
      <vt:lpstr>Initializing Structure Elements</vt:lpstr>
      <vt:lpstr>Example</vt:lpstr>
      <vt:lpstr>Example: Array of structure</vt:lpstr>
      <vt:lpstr>Unions</vt:lpstr>
      <vt:lpstr>Example of Union </vt:lpstr>
      <vt:lpstr>Union example</vt:lpstr>
      <vt:lpstr>Enumeration Constants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Organization</vt:lpstr>
      <vt:lpstr>Memory Organization (continued)</vt:lpstr>
      <vt:lpstr>Definition – Pointer</vt:lpstr>
      <vt:lpstr>Memory Addressing</vt:lpstr>
      <vt:lpstr>Memory Addressing</vt:lpstr>
      <vt:lpstr>Pointers in C</vt:lpstr>
      <vt:lpstr>Pointers in C</vt:lpstr>
      <vt:lpstr>Declaring Pointers in C</vt:lpstr>
      <vt:lpstr>Declaring Pointers in C (continued)</vt:lpstr>
      <vt:lpstr>Pointer Arithmetic</vt:lpstr>
      <vt:lpstr>Pointer Arithmetic (continued)</vt:lpstr>
      <vt:lpstr>Pointer Arithmetic (continued)</vt:lpstr>
      <vt:lpstr>Arrays and Pointers (continued)</vt:lpstr>
      <vt:lpstr>Function component in C</vt:lpstr>
      <vt:lpstr>Function categories</vt:lpstr>
      <vt:lpstr>Passing values to functions</vt:lpstr>
      <vt:lpstr>Role of Functions</vt:lpstr>
      <vt:lpstr>Pass by value</vt:lpstr>
      <vt:lpstr>Pass by Reference</vt:lpstr>
      <vt:lpstr>Passing Structures to a Function</vt:lpstr>
      <vt:lpstr>Example Using Structure: Call by value</vt:lpstr>
      <vt:lpstr> A Function that returns a structure</vt:lpstr>
      <vt:lpstr>Call by reference </vt:lpstr>
      <vt:lpstr>PowerPoint Presentation</vt:lpstr>
      <vt:lpstr>Example Using Structure: Call by 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UE18CS202:  DATA STRUCTURES</dc:title>
  <dc:creator>gulshan vaswani</dc:creator>
  <cp:lastModifiedBy>User</cp:lastModifiedBy>
  <cp:revision>4</cp:revision>
  <dcterms:created xsi:type="dcterms:W3CDTF">2019-08-04T19:23:24Z</dcterms:created>
  <dcterms:modified xsi:type="dcterms:W3CDTF">2019-08-14T10:22:40Z</dcterms:modified>
</cp:coreProperties>
</file>