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480" y="1768680"/>
            <a:ext cx="5494680" cy="4384080"/>
          </a:xfrm>
          <a:prstGeom prst="rect">
            <a:avLst/>
          </a:prstGeom>
          <a:ln>
            <a:noFill/>
          </a:ln>
        </p:spPr>
      </p:pic>
      <p:pic>
        <p:nvPicPr>
          <p:cNvPr id="35" name="" descr=""/>
          <p:cNvPicPr/>
          <p:nvPr/>
        </p:nvPicPr>
        <p:blipFill>
          <a:blip r:embed="rId3"/>
          <a:stretch/>
        </p:blipFill>
        <p:spPr>
          <a:xfrm>
            <a:off x="2292480" y="1768680"/>
            <a:ext cx="5494680" cy="43840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CustomShape 1"/>
          <p:cNvSpPr/>
          <p:nvPr/>
        </p:nvSpPr>
        <p:spPr>
          <a:xfrm>
            <a:off x="432000" y="216000"/>
            <a:ext cx="9070560" cy="2302920"/>
          </a:xfrm>
          <a:prstGeom prst="rect">
            <a:avLst/>
          </a:prstGeom>
          <a:noFill/>
          <a:ln>
            <a:noFill/>
          </a:ln>
        </p:spPr>
        <p:style>
          <a:lnRef idx="0"/>
          <a:fillRef idx="0"/>
          <a:effectRef idx="0"/>
          <a:fontRef idx="minor"/>
        </p:style>
        <p:txBody>
          <a:bodyPr lIns="0" rIns="0" tIns="0" bIns="0" anchor="ctr"/>
          <a:p>
            <a:pPr algn="ctr">
              <a:lnSpc>
                <a:spcPct val="100000"/>
              </a:lnSpc>
            </a:pPr>
            <a:r>
              <a:rPr b="0" lang="en-IN" sz="2800" spc="-1" strike="noStrike">
                <a:solidFill>
                  <a:srgbClr val="000000"/>
                </a:solidFill>
                <a:uFill>
                  <a:solidFill>
                    <a:srgbClr val="ffffff"/>
                  </a:solidFill>
                </a:uFill>
                <a:latin typeface="Arial"/>
                <a:ea typeface="DejaVu Sans"/>
              </a:rPr>
              <a:t>In delete operation of BST, we need inorder successor (or predecessor) of a node when the node to be deleted has both left and right child as non-empty. Which of the following is true about inorder successor needed in delete operation?</a:t>
            </a:r>
            <a:endParaRPr b="0" lang="en-IN" sz="1800" spc="-1" strike="noStrike">
              <a:solidFill>
                <a:srgbClr val="000000"/>
              </a:solidFill>
              <a:uFill>
                <a:solidFill>
                  <a:srgbClr val="ffffff"/>
                </a:solidFill>
              </a:uFill>
              <a:latin typeface="Arial"/>
            </a:endParaRPr>
          </a:p>
        </p:txBody>
      </p:sp>
      <p:sp>
        <p:nvSpPr>
          <p:cNvPr id="37"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Inorder Successor is always a leaf node</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Inorder successor is always either a leaf node or a node with empty left child</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Inorder successor may be an ancestor of the node</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Inorder successor is always either a leaf node or a node with empty right child</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CustomShape 1"/>
          <p:cNvSpPr/>
          <p:nvPr/>
        </p:nvSpPr>
        <p:spPr>
          <a:xfrm>
            <a:off x="504000" y="356760"/>
            <a:ext cx="9070560" cy="187416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What is the content of the array after two delete operations on the correct answer to the previous question?</a:t>
            </a:r>
            <a:endParaRPr b="0" lang="en-IN" sz="1800" spc="-1" strike="noStrike">
              <a:solidFill>
                <a:srgbClr val="000000"/>
              </a:solidFill>
              <a:uFill>
                <a:solidFill>
                  <a:srgbClr val="ffffff"/>
                </a:solidFill>
              </a:uFill>
              <a:latin typeface="Arial"/>
            </a:endParaRPr>
          </a:p>
        </p:txBody>
      </p:sp>
      <p:sp>
        <p:nvSpPr>
          <p:cNvPr id="57"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14,13,12,10,8</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14,12,13,8,10</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14,13,8,12,10</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14,13,12,8,10</a:t>
            </a:r>
            <a:endParaRPr b="0"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CustomShape 1"/>
          <p:cNvSpPr/>
          <p:nvPr/>
        </p:nvSpPr>
        <p:spPr>
          <a:xfrm>
            <a:off x="504000" y="301320"/>
            <a:ext cx="9070560" cy="1261080"/>
          </a:xfrm>
          <a:prstGeom prst="rect">
            <a:avLst/>
          </a:prstGeom>
          <a:noFill/>
          <a:ln>
            <a:noFill/>
          </a:ln>
        </p:spPr>
        <p:style>
          <a:lnRef idx="0"/>
          <a:fillRef idx="0"/>
          <a:effectRef idx="0"/>
          <a:fontRef idx="minor"/>
        </p:style>
      </p:sp>
      <p:sp>
        <p:nvSpPr>
          <p:cNvPr id="59"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What is the maximum number of edges in an acyclic undirected graph with n vertices?</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(A) n-1</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(B) n</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(C) n + 1</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(D) 2n-1</a:t>
            </a:r>
            <a:endParaRPr b="0" lang="en-IN"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CustomShape 1"/>
          <p:cNvSpPr/>
          <p:nvPr/>
        </p:nvSpPr>
        <p:spPr>
          <a:xfrm>
            <a:off x="504000" y="301320"/>
            <a:ext cx="9070560" cy="1261080"/>
          </a:xfrm>
          <a:prstGeom prst="rect">
            <a:avLst/>
          </a:prstGeom>
          <a:noFill/>
          <a:ln>
            <a:noFill/>
          </a:ln>
        </p:spPr>
        <p:style>
          <a:lnRef idx="0"/>
          <a:fillRef idx="0"/>
          <a:effectRef idx="0"/>
          <a:fontRef idx="minor"/>
        </p:style>
      </p:sp>
      <p:sp>
        <p:nvSpPr>
          <p:cNvPr id="61"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Let G be a simple graph with 20 vertices and 8 components. If we delete a vertex in G, then number of components in G should lie between ____.</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(A) 8 and 20</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(B) 8 and 19</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(C) 7 and 19</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(D) 7 and 20</a:t>
            </a:r>
            <a:endParaRPr b="0" lang="en-IN"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504000" y="301320"/>
            <a:ext cx="9070560" cy="610596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What is heap? write a function to create heap using bottom up approach</a:t>
            </a:r>
            <a:endParaRPr b="0" lang="en-IN"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CustomShape 1"/>
          <p:cNvSpPr/>
          <p:nvPr/>
        </p:nvSpPr>
        <p:spPr>
          <a:xfrm>
            <a:off x="504000" y="301320"/>
            <a:ext cx="9070560" cy="5457960"/>
          </a:xfrm>
          <a:prstGeom prst="rect">
            <a:avLst/>
          </a:prstGeom>
          <a:noFill/>
          <a:ln>
            <a:noFill/>
          </a:ln>
        </p:spPr>
        <p:style>
          <a:lnRef idx="0"/>
          <a:fillRef idx="0"/>
          <a:effectRef idx="0"/>
          <a:fontRef idx="minor"/>
        </p:style>
        <p:txBody>
          <a:bodyPr lIns="0" rIns="0" tIns="0" bIns="0" anchor="ctr"/>
          <a:p>
            <a:r>
              <a:rPr b="0" lang="en-IN" sz="3600" spc="-1" strike="noStrike">
                <a:solidFill>
                  <a:srgbClr val="000000"/>
                </a:solidFill>
                <a:uFill>
                  <a:solidFill>
                    <a:srgbClr val="ffffff"/>
                  </a:solidFill>
                </a:uFill>
                <a:latin typeface="Calibri"/>
                <a:ea typeface="Calibri"/>
              </a:rPr>
              <a:t>Write a function to create an expression tree for a given postfix expression.</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algn="ctr">
              <a:lnSpc>
                <a:spcPct val="100000"/>
              </a:lnSpc>
            </a:pPr>
            <a:r>
              <a:rPr b="0" lang="en-IN" sz="3600" spc="-1" strike="noStrike">
                <a:solidFill>
                  <a:srgbClr val="000000"/>
                </a:solidFill>
                <a:uFill>
                  <a:solidFill>
                    <a:srgbClr val="ffffff"/>
                  </a:solidFill>
                </a:uFill>
                <a:latin typeface="Calibri"/>
                <a:ea typeface="Calibri"/>
              </a:rPr>
              <a:t>Assume stack function, no need to write them.</a:t>
            </a:r>
            <a:endParaRPr b="0" lang="en-IN"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CustomShape 1"/>
          <p:cNvSpPr/>
          <p:nvPr/>
        </p:nvSpPr>
        <p:spPr>
          <a:xfrm>
            <a:off x="504000" y="1652760"/>
            <a:ext cx="9070560" cy="18745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A BT whose height of Left sub tree and right sub tree differ by height of 1 unit is  called ________</a:t>
            </a:r>
            <a:endParaRPr b="0" lang="en-IN"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CustomShape 1"/>
          <p:cNvSpPr/>
          <p:nvPr/>
        </p:nvSpPr>
        <p:spPr>
          <a:xfrm>
            <a:off x="504000" y="301320"/>
            <a:ext cx="9070560" cy="4377960"/>
          </a:xfrm>
          <a:prstGeom prst="rect">
            <a:avLst/>
          </a:prstGeom>
          <a:noFill/>
          <a:ln>
            <a:noFill/>
          </a:ln>
        </p:spPr>
        <p:style>
          <a:lnRef idx="0"/>
          <a:fillRef idx="0"/>
          <a:effectRef idx="0"/>
          <a:fontRef idx="minor"/>
        </p:style>
        <p:txBody>
          <a:bodyPr lIns="0" rIns="0" tIns="0" bIns="0" anchor="ctr"/>
          <a:p>
            <a:r>
              <a:rPr b="0" lang="en-IN" sz="2800" spc="-1" strike="noStrike">
                <a:solidFill>
                  <a:srgbClr val="000000"/>
                </a:solidFill>
                <a:uFill>
                  <a:solidFill>
                    <a:srgbClr val="ffffff"/>
                  </a:solidFill>
                </a:uFill>
                <a:latin typeface="Arial"/>
                <a:ea typeface="DejaVu Sans"/>
              </a:rPr>
              <a:t>The height of a BST is given as h. Consider the height of the tree as the no. of edges in the longest path from root to the leaf. The maximum no. of nodes possible in the tree is?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2800" spc="-1" strike="noStrike">
                <a:solidFill>
                  <a:srgbClr val="000000"/>
                </a:solidFill>
                <a:uFill>
                  <a:solidFill>
                    <a:srgbClr val="ffffff"/>
                  </a:solidFill>
                </a:uFill>
                <a:latin typeface="Arial"/>
                <a:ea typeface="DejaVu Sans"/>
              </a:rPr>
              <a:t>a) 2h-1 -1</a:t>
            </a:r>
            <a:endParaRPr b="0" lang="en-IN" sz="1800" spc="-1" strike="noStrike">
              <a:solidFill>
                <a:srgbClr val="000000"/>
              </a:solidFill>
              <a:uFill>
                <a:solidFill>
                  <a:srgbClr val="ffffff"/>
                </a:solidFill>
              </a:uFill>
              <a:latin typeface="Arial"/>
            </a:endParaRPr>
          </a:p>
          <a:p>
            <a:r>
              <a:rPr b="0" lang="en-IN" sz="2800" spc="-1" strike="noStrike">
                <a:solidFill>
                  <a:srgbClr val="000000"/>
                </a:solidFill>
                <a:uFill>
                  <a:solidFill>
                    <a:srgbClr val="ffffff"/>
                  </a:solidFill>
                </a:uFill>
                <a:latin typeface="Arial"/>
                <a:ea typeface="DejaVu Sans"/>
              </a:rPr>
              <a:t>b) 2h+1 -1</a:t>
            </a:r>
            <a:endParaRPr b="0" lang="en-IN" sz="1800" spc="-1" strike="noStrike">
              <a:solidFill>
                <a:srgbClr val="000000"/>
              </a:solidFill>
              <a:uFill>
                <a:solidFill>
                  <a:srgbClr val="ffffff"/>
                </a:solidFill>
              </a:uFill>
              <a:latin typeface="Arial"/>
            </a:endParaRPr>
          </a:p>
          <a:p>
            <a:r>
              <a:rPr b="0" lang="en-IN" sz="2800" spc="-1" strike="noStrike">
                <a:solidFill>
                  <a:srgbClr val="000000"/>
                </a:solidFill>
                <a:uFill>
                  <a:solidFill>
                    <a:srgbClr val="ffffff"/>
                  </a:solidFill>
                </a:uFill>
                <a:latin typeface="Arial"/>
                <a:ea typeface="DejaVu Sans"/>
              </a:rPr>
              <a:t>c) 2h +1</a:t>
            </a:r>
            <a:endParaRPr b="0" lang="en-IN" sz="1800" spc="-1" strike="noStrike">
              <a:solidFill>
                <a:srgbClr val="000000"/>
              </a:solidFill>
              <a:uFill>
                <a:solidFill>
                  <a:srgbClr val="ffffff"/>
                </a:solidFill>
              </a:uFill>
              <a:latin typeface="Arial"/>
            </a:endParaRPr>
          </a:p>
          <a:p>
            <a:pPr algn="ctr">
              <a:lnSpc>
                <a:spcPct val="100000"/>
              </a:lnSpc>
            </a:pPr>
            <a:r>
              <a:rPr b="0" lang="en-IN" sz="2800" spc="-1" strike="noStrike">
                <a:solidFill>
                  <a:srgbClr val="000000"/>
                </a:solidFill>
                <a:uFill>
                  <a:solidFill>
                    <a:srgbClr val="ffffff"/>
                  </a:solidFill>
                </a:uFill>
                <a:latin typeface="Arial"/>
                <a:ea typeface="DejaVu Sans"/>
              </a:rPr>
              <a:t>d) 2h-1 +1</a:t>
            </a:r>
            <a:endParaRPr b="0" lang="en-IN"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CustomShape 1"/>
          <p:cNvSpPr/>
          <p:nvPr/>
        </p:nvSpPr>
        <p:spPr>
          <a:xfrm>
            <a:off x="576720" y="2304000"/>
            <a:ext cx="9070560" cy="2774160"/>
          </a:xfrm>
          <a:prstGeom prst="rect">
            <a:avLst/>
          </a:prstGeom>
          <a:noFill/>
          <a:ln>
            <a:noFill/>
          </a:ln>
        </p:spPr>
        <p:style>
          <a:lnRef idx="0"/>
          <a:fillRef idx="0"/>
          <a:effectRef idx="0"/>
          <a:fontRef idx="minor"/>
        </p:style>
        <p:txBody>
          <a:bodyPr lIns="0" rIns="0" tIns="0" bIns="0" anchor="ctr"/>
          <a:p>
            <a:r>
              <a:rPr b="0" lang="en-IN" sz="2800" spc="-1" strike="noStrike">
                <a:solidFill>
                  <a:srgbClr val="000000"/>
                </a:solidFill>
                <a:uFill>
                  <a:solidFill>
                    <a:srgbClr val="ffffff"/>
                  </a:solidFill>
                </a:uFill>
                <a:latin typeface="Arial"/>
                <a:ea typeface="DejaVu Sans"/>
              </a:rPr>
              <a:t>Which of the following statement about binary tree is CORRECT?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2800" spc="-1" strike="noStrike">
                <a:solidFill>
                  <a:srgbClr val="000000"/>
                </a:solidFill>
                <a:uFill>
                  <a:solidFill>
                    <a:srgbClr val="ffffff"/>
                  </a:solidFill>
                </a:uFill>
                <a:latin typeface="Arial"/>
                <a:ea typeface="DejaVu Sans"/>
              </a:rPr>
              <a:t>a) Every binary tree is either complete or full</a:t>
            </a:r>
            <a:endParaRPr b="0" lang="en-IN" sz="1800" spc="-1" strike="noStrike">
              <a:solidFill>
                <a:srgbClr val="000000"/>
              </a:solidFill>
              <a:uFill>
                <a:solidFill>
                  <a:srgbClr val="ffffff"/>
                </a:solidFill>
              </a:uFill>
              <a:latin typeface="Arial"/>
            </a:endParaRPr>
          </a:p>
          <a:p>
            <a:r>
              <a:rPr b="0" lang="en-IN" sz="2800" spc="-1" strike="noStrike">
                <a:solidFill>
                  <a:srgbClr val="000000"/>
                </a:solidFill>
                <a:uFill>
                  <a:solidFill>
                    <a:srgbClr val="ffffff"/>
                  </a:solidFill>
                </a:uFill>
                <a:latin typeface="Arial"/>
                <a:ea typeface="DejaVu Sans"/>
              </a:rPr>
              <a:t>b) Every complete binary tree is also a full binary tree</a:t>
            </a:r>
            <a:endParaRPr b="0" lang="en-IN" sz="1800" spc="-1" strike="noStrike">
              <a:solidFill>
                <a:srgbClr val="000000"/>
              </a:solidFill>
              <a:uFill>
                <a:solidFill>
                  <a:srgbClr val="ffffff"/>
                </a:solidFill>
              </a:uFill>
              <a:latin typeface="Arial"/>
            </a:endParaRPr>
          </a:p>
          <a:p>
            <a:r>
              <a:rPr b="0" lang="en-IN" sz="2800" spc="-1" strike="noStrike">
                <a:solidFill>
                  <a:srgbClr val="000000"/>
                </a:solidFill>
                <a:uFill>
                  <a:solidFill>
                    <a:srgbClr val="ffffff"/>
                  </a:solidFill>
                </a:uFill>
                <a:latin typeface="Arial"/>
                <a:ea typeface="DejaVu Sans"/>
              </a:rPr>
              <a:t>c) Every full binary tree is also a complete binary tree</a:t>
            </a:r>
            <a:endParaRPr b="0" lang="en-IN" sz="1800" spc="-1" strike="noStrike">
              <a:solidFill>
                <a:srgbClr val="000000"/>
              </a:solidFill>
              <a:uFill>
                <a:solidFill>
                  <a:srgbClr val="ffffff"/>
                </a:solidFill>
              </a:uFill>
              <a:latin typeface="Arial"/>
            </a:endParaRPr>
          </a:p>
          <a:p>
            <a:pPr algn="ctr">
              <a:lnSpc>
                <a:spcPct val="100000"/>
              </a:lnSpc>
            </a:pPr>
            <a:r>
              <a:rPr b="0" lang="en-IN" sz="2800" spc="-1" strike="noStrike">
                <a:solidFill>
                  <a:srgbClr val="000000"/>
                </a:solidFill>
                <a:uFill>
                  <a:solidFill>
                    <a:srgbClr val="ffffff"/>
                  </a:solidFill>
                </a:uFill>
                <a:latin typeface="Arial"/>
                <a:ea typeface="DejaVu Sans"/>
              </a:rPr>
              <a:t>d) A binary tree cannot be both complete and full</a:t>
            </a:r>
            <a:endParaRPr b="0" lang="en-IN"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CustomShape 1"/>
          <p:cNvSpPr/>
          <p:nvPr/>
        </p:nvSpPr>
        <p:spPr>
          <a:xfrm>
            <a:off x="147600" y="869400"/>
            <a:ext cx="9716040" cy="481824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rPr>
              <a:t>Write a function that can find the number of connected components in a graph using depth first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search (DFS). Use the Adjacency Matrix representation of graph</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Given a binary tree and a sum, return 1 if the tree has a root-to-leaf path such that adding up all the values along the path equals the given sum. Return 0 if no such path can be found..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A priority queue is implemented using max heap where the maximum element is at the root of the heap. Assume the integer array h[ ] stores the heap elements and count stores the number of heap elements. Implement a function called RemoveMax() to remove the maximum element of the heap and adjust to form a heap again</a:t>
            </a:r>
            <a:endParaRPr b="0" lang="en-IN"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504000" y="-5040"/>
            <a:ext cx="9070560" cy="187416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How many distinct binary search trees can be created out of 4 distinct keys?</a:t>
            </a:r>
            <a:endParaRPr b="0" lang="en-IN" sz="1800" spc="-1" strike="noStrike">
              <a:solidFill>
                <a:srgbClr val="000000"/>
              </a:solidFill>
              <a:uFill>
                <a:solidFill>
                  <a:srgbClr val="ffffff"/>
                </a:solidFill>
              </a:uFill>
              <a:latin typeface="Arial"/>
            </a:endParaRPr>
          </a:p>
        </p:txBody>
      </p:sp>
      <p:sp>
        <p:nvSpPr>
          <p:cNvPr id="39"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4</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14</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24</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34</a:t>
            </a: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CustomShape 1"/>
          <p:cNvSpPr/>
          <p:nvPr/>
        </p:nvSpPr>
        <p:spPr>
          <a:xfrm>
            <a:off x="288360" y="360000"/>
            <a:ext cx="9070560" cy="2158920"/>
          </a:xfrm>
          <a:prstGeom prst="rect">
            <a:avLst/>
          </a:prstGeom>
          <a:noFill/>
          <a:ln>
            <a:noFill/>
          </a:ln>
        </p:spPr>
        <p:style>
          <a:lnRef idx="0"/>
          <a:fillRef idx="0"/>
          <a:effectRef idx="0"/>
          <a:fontRef idx="minor"/>
        </p:style>
        <p:txBody>
          <a:bodyPr lIns="0" rIns="0" tIns="0" bIns="0" anchor="ctr"/>
          <a:p>
            <a:r>
              <a:rPr b="0" lang="en-IN" sz="3200" spc="-1" strike="noStrike">
                <a:solidFill>
                  <a:srgbClr val="000000"/>
                </a:solidFill>
                <a:uFill>
                  <a:solidFill>
                    <a:srgbClr val="ffffff"/>
                  </a:solidFill>
                </a:uFill>
                <a:latin typeface="Arial"/>
                <a:ea typeface="DejaVu Sans"/>
              </a:rPr>
              <a:t>Which of the following traversal outputs the data in sorted order in a BST?</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p:txBody>
      </p:sp>
      <p:sp>
        <p:nvSpPr>
          <p:cNvPr id="41"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Level Order</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In Order</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Post Order</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Pre Order</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2200" spc="-1" strike="noStrike">
                <a:solidFill>
                  <a:srgbClr val="000000"/>
                </a:solidFill>
                <a:uFill>
                  <a:solidFill>
                    <a:srgbClr val="ffffff"/>
                  </a:solidFill>
                </a:uFill>
                <a:latin typeface="Arial"/>
                <a:ea typeface="DejaVu Sans"/>
              </a:rPr>
              <a:t>Suppose the numbers 7, 5, 1, 8, 3, 6, 0, 9, 4, 2 are inserted in that order into an initially empty binary search tree. The binary search tree uses the usual ordering on natural numbers. What is the in-order traversal sequence of the resultant tree?</a:t>
            </a:r>
            <a:endParaRPr b="0" lang="en-IN" sz="1800" spc="-1" strike="noStrike">
              <a:solidFill>
                <a:srgbClr val="000000"/>
              </a:solidFill>
              <a:uFill>
                <a:solidFill>
                  <a:srgbClr val="ffffff"/>
                </a:solidFill>
              </a:uFill>
              <a:latin typeface="Arial"/>
            </a:endParaRPr>
          </a:p>
        </p:txBody>
      </p:sp>
      <p:sp>
        <p:nvSpPr>
          <p:cNvPr id="43"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7 5 1 0 3 2 4 6 8 9</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0 2 4 3 1 6 5 9 8 7</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0 1 2 3 4 5 6 7 8 9</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9 8 6 4 2 3 0 1 5 7</a:t>
            </a: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r>
              <a:rPr b="0" lang="en-IN" sz="2200" spc="-1" strike="noStrike">
                <a:solidFill>
                  <a:srgbClr val="000000"/>
                </a:solidFill>
                <a:uFill>
                  <a:solidFill>
                    <a:srgbClr val="ffffff"/>
                  </a:solidFill>
                </a:uFill>
                <a:latin typeface="Arial"/>
                <a:ea typeface="DejaVu Sans"/>
              </a:rPr>
              <a:t>The following numbers are inserted into an empty binary search tree in the given order: 10, 1, 3, 5, 15, 12, 16. What is the height of the binary search tree </a:t>
            </a:r>
            <a:endParaRPr b="0" lang="en-IN" sz="1800" spc="-1" strike="noStrike">
              <a:solidFill>
                <a:srgbClr val="000000"/>
              </a:solidFill>
              <a:uFill>
                <a:solidFill>
                  <a:srgbClr val="ffffff"/>
                </a:solidFill>
              </a:uFill>
              <a:latin typeface="Arial"/>
            </a:endParaRPr>
          </a:p>
          <a:p>
            <a:pPr algn="ctr">
              <a:lnSpc>
                <a:spcPct val="100000"/>
              </a:lnSpc>
            </a:pPr>
            <a:r>
              <a:rPr b="0" lang="en-IN" sz="2200" spc="-1" strike="noStrike">
                <a:solidFill>
                  <a:srgbClr val="000000"/>
                </a:solidFill>
                <a:uFill>
                  <a:solidFill>
                    <a:srgbClr val="ffffff"/>
                  </a:solidFill>
                </a:uFill>
                <a:latin typeface="Arial"/>
                <a:ea typeface="DejaVu Sans"/>
              </a:rPr>
              <a:t>(the height is the maximum distance of a leaf node from the root)?</a:t>
            </a:r>
            <a:endParaRPr b="0" lang="en-IN" sz="1800" spc="-1" strike="noStrike">
              <a:solidFill>
                <a:srgbClr val="000000"/>
              </a:solidFill>
              <a:uFill>
                <a:solidFill>
                  <a:srgbClr val="ffffff"/>
                </a:solidFill>
              </a:uFill>
              <a:latin typeface="Arial"/>
            </a:endParaRPr>
          </a:p>
        </p:txBody>
      </p:sp>
      <p:sp>
        <p:nvSpPr>
          <p:cNvPr id="45"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2</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3</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4</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6</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504000" y="139680"/>
            <a:ext cx="9070560" cy="1584720"/>
          </a:xfrm>
          <a:prstGeom prst="rect">
            <a:avLst/>
          </a:prstGeom>
          <a:noFill/>
          <a:ln>
            <a:noFill/>
          </a:ln>
        </p:spPr>
        <p:style>
          <a:lnRef idx="0"/>
          <a:fillRef idx="0"/>
          <a:effectRef idx="0"/>
          <a:fontRef idx="minor"/>
        </p:style>
        <p:txBody>
          <a:bodyPr lIns="0" rIns="0" tIns="0" bIns="0" anchor="ctr"/>
          <a:p>
            <a:pPr algn="ctr">
              <a:lnSpc>
                <a:spcPct val="100000"/>
              </a:lnSpc>
            </a:pPr>
            <a:r>
              <a:rPr b="0" lang="en-IN" sz="2800" spc="-1" strike="noStrike">
                <a:solidFill>
                  <a:srgbClr val="000000"/>
                </a:solidFill>
                <a:uFill>
                  <a:solidFill>
                    <a:srgbClr val="ffffff"/>
                  </a:solidFill>
                </a:uFill>
                <a:latin typeface="Arial"/>
                <a:ea typeface="DejaVu Sans"/>
              </a:rPr>
              <a:t>The preorder traversal sequence of a binary search tree is 30, 20, 10, 15, 25, 23, 39, 35, 42. Which one of the following is the postorder traversal sequence of the same tree?</a:t>
            </a:r>
            <a:endParaRPr b="0" lang="en-IN" sz="1800" spc="-1" strike="noStrike">
              <a:solidFill>
                <a:srgbClr val="000000"/>
              </a:solidFill>
              <a:uFill>
                <a:solidFill>
                  <a:srgbClr val="ffffff"/>
                </a:solidFill>
              </a:uFill>
              <a:latin typeface="Arial"/>
            </a:endParaRPr>
          </a:p>
        </p:txBody>
      </p:sp>
      <p:sp>
        <p:nvSpPr>
          <p:cNvPr id="47"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10, 20, 15, 23, 25, 35, 42, 39, 30</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15, 10, 25, 23, 20, 42, 35, 39, 30</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15, 20, 10, 23, 25, 42, 35, 39, 30</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15, 10, 23, 25, 20, 35, 42, 39, 30</a:t>
            </a: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CustomShape 1"/>
          <p:cNvSpPr/>
          <p:nvPr/>
        </p:nvSpPr>
        <p:spPr>
          <a:xfrm>
            <a:off x="504000" y="139680"/>
            <a:ext cx="9070560" cy="1584720"/>
          </a:xfrm>
          <a:prstGeom prst="rect">
            <a:avLst/>
          </a:prstGeom>
          <a:noFill/>
          <a:ln>
            <a:noFill/>
          </a:ln>
        </p:spPr>
        <p:style>
          <a:lnRef idx="0"/>
          <a:fillRef idx="0"/>
          <a:effectRef idx="0"/>
          <a:fontRef idx="minor"/>
        </p:style>
        <p:txBody>
          <a:bodyPr lIns="0" rIns="0" tIns="0" bIns="0" anchor="ctr"/>
          <a:p>
            <a:r>
              <a:rPr b="0" lang="en-IN" sz="2800" spc="-1" strike="noStrike">
                <a:solidFill>
                  <a:srgbClr val="000000"/>
                </a:solidFill>
                <a:uFill>
                  <a:solidFill>
                    <a:srgbClr val="ffffff"/>
                  </a:solidFill>
                </a:uFill>
                <a:latin typeface="Arial"/>
                <a:ea typeface="DejaVu Sans"/>
              </a:rPr>
              <a:t>Consider the following binary search tree T given below:</a:t>
            </a:r>
            <a:endParaRPr b="0" lang="en-IN" sz="1800" spc="-1" strike="noStrike">
              <a:solidFill>
                <a:srgbClr val="000000"/>
              </a:solidFill>
              <a:uFill>
                <a:solidFill>
                  <a:srgbClr val="ffffff"/>
                </a:solidFill>
              </a:uFill>
              <a:latin typeface="Arial"/>
            </a:endParaRPr>
          </a:p>
          <a:p>
            <a:r>
              <a:rPr b="0" lang="en-IN" sz="2800" spc="-1" strike="noStrike">
                <a:solidFill>
                  <a:srgbClr val="000000"/>
                </a:solidFill>
                <a:uFill>
                  <a:solidFill>
                    <a:srgbClr val="ffffff"/>
                  </a:solidFill>
                </a:uFill>
                <a:latin typeface="Arial"/>
                <a:ea typeface="DejaVu Sans"/>
              </a:rPr>
              <a:t>Which node contains the fourth smallest element in 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p:txBody>
      </p:sp>
      <p:sp>
        <p:nvSpPr>
          <p:cNvPr id="49"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W</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X</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Y</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Z</a:t>
            </a:r>
            <a:endParaRPr b="0" lang="en-IN" sz="1800" spc="-1" strike="noStrike">
              <a:solidFill>
                <a:srgbClr val="000000"/>
              </a:solidFill>
              <a:uFill>
                <a:solidFill>
                  <a:srgbClr val="ffffff"/>
                </a:solidFill>
              </a:uFill>
              <a:latin typeface="Arial"/>
            </a:endParaRPr>
          </a:p>
        </p:txBody>
      </p:sp>
      <p:pic>
        <p:nvPicPr>
          <p:cNvPr id="50" name="" descr=""/>
          <p:cNvPicPr/>
          <p:nvPr/>
        </p:nvPicPr>
        <p:blipFill>
          <a:blip r:embed="rId1"/>
          <a:stretch/>
        </p:blipFill>
        <p:spPr>
          <a:xfrm>
            <a:off x="3442680" y="1080000"/>
            <a:ext cx="2500200" cy="215892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2800" spc="-1" strike="noStrike">
                <a:solidFill>
                  <a:srgbClr val="000000"/>
                </a:solidFill>
                <a:uFill>
                  <a:solidFill>
                    <a:srgbClr val="ffffff"/>
                  </a:solidFill>
                </a:uFill>
                <a:latin typeface="Arial"/>
                <a:ea typeface="DejaVu Sans"/>
              </a:rPr>
              <a:t>A max-heap is a heap where the value of each parent is greater than or equal to the values of its children. Which of the following is a max-heap? </a:t>
            </a:r>
            <a:endParaRPr b="0" lang="en-IN" sz="1800" spc="-1" strike="noStrike">
              <a:solidFill>
                <a:srgbClr val="000000"/>
              </a:solidFill>
              <a:uFill>
                <a:solidFill>
                  <a:srgbClr val="ffffff"/>
                </a:solidFill>
              </a:uFill>
              <a:latin typeface="Arial"/>
            </a:endParaRPr>
          </a:p>
        </p:txBody>
      </p:sp>
      <p:sp>
        <p:nvSpPr>
          <p:cNvPr id="52" name="CustomShape 2"/>
          <p:cNvSpPr/>
          <p:nvPr/>
        </p:nvSpPr>
        <p:spPr>
          <a:xfrm>
            <a:off x="504000" y="1769040"/>
            <a:ext cx="9070560" cy="4383360"/>
          </a:xfrm>
          <a:prstGeom prst="rect">
            <a:avLst/>
          </a:prstGeom>
          <a:noFill/>
          <a:ln>
            <a:noFill/>
          </a:ln>
        </p:spPr>
        <p:style>
          <a:lnRef idx="0"/>
          <a:fillRef idx="0"/>
          <a:effectRef idx="0"/>
          <a:fontRef idx="minor"/>
        </p:style>
      </p:sp>
      <p:pic>
        <p:nvPicPr>
          <p:cNvPr id="53" name="" descr=""/>
          <p:cNvPicPr/>
          <p:nvPr/>
        </p:nvPicPr>
        <p:blipFill>
          <a:blip r:embed="rId1"/>
          <a:stretch/>
        </p:blipFill>
        <p:spPr>
          <a:xfrm>
            <a:off x="1871280" y="1872000"/>
            <a:ext cx="6363720" cy="428040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2800" spc="-1" strike="noStrike">
                <a:solidFill>
                  <a:srgbClr val="000000"/>
                </a:solidFill>
                <a:uFill>
                  <a:solidFill>
                    <a:srgbClr val="ffffff"/>
                  </a:solidFill>
                </a:uFill>
                <a:latin typeface="Arial"/>
                <a:ea typeface="DejaVu Sans"/>
              </a:rPr>
              <a:t>Consider a binary max-heap implemented using an array. Which one of the following array represents a binary max-heap?</a:t>
            </a:r>
            <a:endParaRPr b="0" lang="en-IN" sz="1800" spc="-1" strike="noStrike">
              <a:solidFill>
                <a:srgbClr val="000000"/>
              </a:solidFill>
              <a:uFill>
                <a:solidFill>
                  <a:srgbClr val="ffffff"/>
                </a:solidFill>
              </a:uFill>
              <a:latin typeface="Arial"/>
            </a:endParaRPr>
          </a:p>
        </p:txBody>
      </p:sp>
      <p:sp>
        <p:nvSpPr>
          <p:cNvPr id="55"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25,12,16,13,10,8,14</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25,12,16,13,10,8,14</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25,14,16,13,10,8,12</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IN" sz="3200" spc="-1" strike="noStrike">
                <a:solidFill>
                  <a:srgbClr val="000000"/>
                </a:solidFill>
                <a:uFill>
                  <a:solidFill>
                    <a:srgbClr val="ffffff"/>
                  </a:solidFill>
                </a:uFill>
                <a:latin typeface="Arial"/>
                <a:ea typeface="DejaVu Sans"/>
              </a:rPr>
              <a:t>25,14,12,13,10,8,16</a:t>
            </a:r>
            <a:endParaRPr b="0"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414</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2019-11-02T08:28:32Z</dcterms:created>
  <dc:creator/>
  <dc:description/>
  <dc:language>en-IN</dc:language>
  <cp:lastModifiedBy/>
  <dcterms:modified xsi:type="dcterms:W3CDTF">2019-11-04T15:03:28Z</dcterms:modified>
  <cp:revision>28</cp:revision>
  <dc:subject/>
  <dc:title/>
</cp:coreProperties>
</file>