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4FF-9DF5-4966-B69C-C07523FCECB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3A5A-1195-495A-98C5-241A24515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F3A5A-1195-495A-98C5-241A245159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8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88A-3B12-4DB1-878B-7EE50BA085BD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634B-1566-40E4-B8D5-CA37673F99DF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4321-3513-4285-92A6-5CA122FACC81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7972-2D16-4440-BD5E-1C3C4FABDA69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671A-3842-4132-A2CE-2F2832FC78FC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EF77-377C-47FD-A405-944B9CC55400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5C01-D277-42C3-8997-70B71C3B624B}" type="datetime1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7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6F3D-DB00-40E0-8E43-3AF33CDFC4BB}" type="datetime1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B020-136A-446E-8228-E1B638D71D55}" type="datetime1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4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09D6-7EC2-42F1-A0DA-B221D69E0CF9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E9E3-F9D9-4F9F-A522-F8782A88588D}" type="datetime1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8B5E-AE8E-4F5E-802C-A934D3E9F019}" type="datetime1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CHAPTER 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D48-88C4-48B9-B240-8DCBE9D0D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Threaded Binary Trees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81050" y="106680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Two many null pointers in current representation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of binary trees</a:t>
            </a:r>
            <a:br>
              <a:rPr lang="en-US" altLang="zh-TW" sz="3200">
                <a:solidFill>
                  <a:schemeClr val="tx1"/>
                </a:solidFill>
              </a:rPr>
            </a:br>
            <a:r>
              <a:rPr lang="en-US" altLang="zh-TW" sz="3200">
                <a:solidFill>
                  <a:schemeClr val="tx1"/>
                </a:solidFill>
              </a:rPr>
              <a:t>    </a:t>
            </a:r>
            <a:r>
              <a:rPr lang="en-US" altLang="zh-TW" sz="3200"/>
              <a:t>n: number of nodes</a:t>
            </a:r>
            <a:br>
              <a:rPr lang="en-US" altLang="zh-TW" sz="3200"/>
            </a:br>
            <a:r>
              <a:rPr lang="en-US" altLang="zh-TW" sz="3200"/>
              <a:t>    number of non-null links: n-1</a:t>
            </a:r>
            <a:br>
              <a:rPr lang="en-US" altLang="zh-TW" sz="3200"/>
            </a:br>
            <a:r>
              <a:rPr lang="en-US" altLang="zh-TW" sz="3200"/>
              <a:t>    total links: 2n</a:t>
            </a:r>
            <a:br>
              <a:rPr lang="en-US" altLang="zh-TW" sz="3200"/>
            </a:br>
            <a:r>
              <a:rPr lang="en-US" altLang="zh-TW" sz="3200"/>
              <a:t>    </a:t>
            </a:r>
            <a:r>
              <a:rPr lang="en-US" altLang="zh-TW" sz="3200">
                <a:solidFill>
                  <a:srgbClr val="CC3300"/>
                </a:solidFill>
              </a:rPr>
              <a:t>null links: 2n-(n-1)=</a:t>
            </a:r>
            <a:r>
              <a:rPr lang="en-US" altLang="zh-TW" sz="3200"/>
              <a:t>n+1</a:t>
            </a:r>
            <a:endParaRPr lang="en-US" altLang="zh-TW" sz="320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TW" sz="3200">
                <a:solidFill>
                  <a:schemeClr val="tx1"/>
                </a:solidFill>
              </a:rPr>
              <a:t>Replace these null pointers with some useful “threads”.</a:t>
            </a:r>
            <a:endParaRPr lang="en-US" altLang="zh-TW" sz="32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400050" y="40005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Right Insertion in Threaded BTs</a:t>
            </a: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914400" y="179070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void insert_right(threaded_pointer parent, 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                threaded_pointer child)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threaded_pointer temp;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child-&gt;right_child = parent-&gt;right_child;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child-&gt;right_thread = parent-&gt;right_thread;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child-&gt;left_child = parent;  </a:t>
            </a:r>
            <a:r>
              <a:rPr lang="en-US" altLang="zh-TW" sz="2400" b="1">
                <a:solidFill>
                  <a:srgbClr val="CC3300"/>
                </a:solidFill>
                <a:latin typeface="Courier New" pitchFamily="49" charset="0"/>
              </a:rPr>
              <a:t>case (a)</a:t>
            </a:r>
            <a:endParaRPr lang="en-US" altLang="zh-TW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child-&gt;left_thread = TRUE;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parent-&gt;right_child = child;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parent-&gt;right_thread = FALSE;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if (child-&gt;right_thread==FALSE) { </a:t>
            </a:r>
            <a:r>
              <a:rPr lang="en-US" altLang="zh-TW" sz="2400" b="1">
                <a:solidFill>
                  <a:srgbClr val="CC3300"/>
                </a:solidFill>
                <a:latin typeface="Courier New" pitchFamily="49" charset="0"/>
              </a:rPr>
              <a:t>case (b)</a:t>
            </a: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temp = insucc(child);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  temp-&gt;left_child = child;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84225" y="30670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CC3300"/>
                </a:solidFill>
              </a:rPr>
              <a:t>(1)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84225" y="37909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CC3300"/>
                </a:solidFill>
              </a:rPr>
              <a:t>(2)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03275" y="440055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127125" y="52959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CC3300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51856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Threaded Binary Trees</a:t>
            </a:r>
            <a:r>
              <a:rPr lang="en-US" altLang="zh-TW" sz="2400" smtClean="0"/>
              <a:t> (</a:t>
            </a:r>
            <a:r>
              <a:rPr lang="en-US" altLang="zh-TW" sz="2400" i="1" smtClean="0"/>
              <a:t>Continued</a:t>
            </a:r>
            <a:r>
              <a:rPr lang="en-US" altLang="zh-TW" sz="2400" smtClean="0"/>
              <a:t>)</a:t>
            </a:r>
            <a:endParaRPr lang="en-US" altLang="zh-TW" smtClean="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990600" y="1938338"/>
            <a:ext cx="76898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/>
                </a:solidFill>
              </a:rPr>
              <a:t>If </a:t>
            </a:r>
            <a:r>
              <a:rPr lang="en-US" altLang="zh-TW" sz="2800">
                <a:solidFill>
                  <a:schemeClr val="tx1"/>
                </a:solidFill>
                <a:latin typeface="Courier New" pitchFamily="49" charset="0"/>
              </a:rPr>
              <a:t>ptr-&gt;left_child</a:t>
            </a:r>
            <a:r>
              <a:rPr lang="en-US" altLang="zh-TW" sz="2800">
                <a:solidFill>
                  <a:schemeClr val="tx1"/>
                </a:solidFill>
              </a:rPr>
              <a:t> is null, </a:t>
            </a:r>
          </a:p>
          <a:p>
            <a:r>
              <a:rPr lang="en-US" altLang="zh-TW" sz="2800">
                <a:solidFill>
                  <a:schemeClr val="tx1"/>
                </a:solidFill>
              </a:rPr>
              <a:t>    replace it with a pointer to the node that would be </a:t>
            </a:r>
          </a:p>
          <a:p>
            <a:r>
              <a:rPr lang="en-US" altLang="zh-TW" sz="2800">
                <a:solidFill>
                  <a:schemeClr val="tx1"/>
                </a:solidFill>
              </a:rPr>
              <a:t>    visited </a:t>
            </a:r>
            <a:r>
              <a:rPr lang="en-US" altLang="zh-TW" sz="2800" i="1">
                <a:solidFill>
                  <a:schemeClr val="tx1"/>
                </a:solidFill>
              </a:rPr>
              <a:t>before</a:t>
            </a:r>
            <a:r>
              <a:rPr lang="en-US" altLang="zh-TW" sz="2800">
                <a:solidFill>
                  <a:schemeClr val="tx1"/>
                </a:solidFill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2800">
                <a:solidFill>
                  <a:schemeClr val="tx1"/>
                </a:solidFill>
              </a:rPr>
              <a:t> in an </a:t>
            </a:r>
            <a:r>
              <a:rPr lang="en-US" altLang="zh-TW" sz="2800" i="1">
                <a:solidFill>
                  <a:schemeClr val="tx1"/>
                </a:solidFill>
              </a:rPr>
              <a:t>inorder traversal</a:t>
            </a:r>
            <a:endParaRPr lang="en-US" altLang="zh-TW" sz="2800">
              <a:solidFill>
                <a:schemeClr val="tx1"/>
              </a:solidFill>
            </a:endParaRPr>
          </a:p>
          <a:p>
            <a:endParaRPr lang="en-US" altLang="zh-TW" sz="2800">
              <a:solidFill>
                <a:schemeClr val="tx1"/>
              </a:solidFill>
            </a:endParaRPr>
          </a:p>
          <a:p>
            <a:r>
              <a:rPr lang="en-US" altLang="zh-TW" sz="2800">
                <a:solidFill>
                  <a:schemeClr val="tx1"/>
                </a:solidFill>
              </a:rPr>
              <a:t>If </a:t>
            </a:r>
            <a:r>
              <a:rPr lang="en-US" altLang="zh-TW" sz="2800">
                <a:solidFill>
                  <a:schemeClr val="tx1"/>
                </a:solidFill>
                <a:latin typeface="Courier New" pitchFamily="49" charset="0"/>
              </a:rPr>
              <a:t>ptr-&gt;right_child</a:t>
            </a:r>
            <a:r>
              <a:rPr lang="en-US" altLang="zh-TW" sz="2800">
                <a:solidFill>
                  <a:schemeClr val="tx1"/>
                </a:solidFill>
              </a:rPr>
              <a:t> is null, </a:t>
            </a:r>
          </a:p>
          <a:p>
            <a:r>
              <a:rPr lang="en-US" altLang="zh-TW" sz="2800">
                <a:solidFill>
                  <a:schemeClr val="tx1"/>
                </a:solidFill>
              </a:rPr>
              <a:t>    replace it with a pointer to the node that would be </a:t>
            </a:r>
          </a:p>
          <a:p>
            <a:r>
              <a:rPr lang="en-US" altLang="zh-TW" sz="2800">
                <a:solidFill>
                  <a:schemeClr val="tx1"/>
                </a:solidFill>
              </a:rPr>
              <a:t>    visited </a:t>
            </a:r>
            <a:r>
              <a:rPr lang="en-US" altLang="zh-TW" sz="2800" i="1">
                <a:solidFill>
                  <a:schemeClr val="tx1"/>
                </a:solidFill>
              </a:rPr>
              <a:t>after</a:t>
            </a:r>
            <a:r>
              <a:rPr lang="en-US" altLang="zh-TW" sz="2800">
                <a:solidFill>
                  <a:schemeClr val="tx1"/>
                </a:solidFill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Courier New" pitchFamily="49" charset="0"/>
              </a:rPr>
              <a:t>ptr</a:t>
            </a:r>
            <a:r>
              <a:rPr lang="en-US" altLang="zh-TW" sz="2800">
                <a:solidFill>
                  <a:schemeClr val="tx1"/>
                </a:solidFill>
              </a:rPr>
              <a:t> in an </a:t>
            </a:r>
            <a:r>
              <a:rPr lang="en-US" altLang="zh-TW" sz="2800" i="1">
                <a:solidFill>
                  <a:schemeClr val="tx1"/>
                </a:solidFill>
              </a:rPr>
              <a:t>inorder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2674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 Threaded Binary Tree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4999038" y="1895475"/>
            <a:ext cx="571500" cy="569913"/>
            <a:chOff x="3089" y="1206"/>
            <a:chExt cx="360" cy="359"/>
          </a:xfrm>
        </p:grpSpPr>
        <p:sp>
          <p:nvSpPr>
            <p:cNvPr id="39999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000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9942" name="Group 7"/>
          <p:cNvGrpSpPr>
            <a:grpSpLocks/>
          </p:cNvGrpSpPr>
          <p:nvPr/>
        </p:nvGrpSpPr>
        <p:grpSpPr bwMode="auto">
          <a:xfrm>
            <a:off x="2898775" y="3060700"/>
            <a:ext cx="571500" cy="569913"/>
            <a:chOff x="1766" y="1940"/>
            <a:chExt cx="360" cy="359"/>
          </a:xfrm>
        </p:grpSpPr>
        <p:sp>
          <p:nvSpPr>
            <p:cNvPr id="39997" name="Oval 8"/>
            <p:cNvSpPr>
              <a:spLocks noChangeArrowheads="1"/>
            </p:cNvSpPr>
            <p:nvPr/>
          </p:nvSpPr>
          <p:spPr bwMode="auto">
            <a:xfrm>
              <a:off x="1766" y="194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8" name="Rectangle 9"/>
            <p:cNvSpPr>
              <a:spLocks noChangeArrowheads="1"/>
            </p:cNvSpPr>
            <p:nvPr/>
          </p:nvSpPr>
          <p:spPr bwMode="auto">
            <a:xfrm>
              <a:off x="1835" y="199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39943" name="Line 10"/>
          <p:cNvSpPr>
            <a:spLocks noChangeShapeType="1"/>
          </p:cNvSpPr>
          <p:nvPr/>
        </p:nvSpPr>
        <p:spPr bwMode="auto">
          <a:xfrm flipH="1">
            <a:off x="3155950" y="2386013"/>
            <a:ext cx="1936750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7158038" y="3022600"/>
            <a:ext cx="571500" cy="569913"/>
            <a:chOff x="4449" y="1916"/>
            <a:chExt cx="360" cy="359"/>
          </a:xfrm>
        </p:grpSpPr>
        <p:sp>
          <p:nvSpPr>
            <p:cNvPr id="39995" name="Oval 12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6" name="Rectangle 13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39945" name="Group 14"/>
          <p:cNvGrpSpPr>
            <a:grpSpLocks/>
          </p:cNvGrpSpPr>
          <p:nvPr/>
        </p:nvGrpSpPr>
        <p:grpSpPr bwMode="auto">
          <a:xfrm>
            <a:off x="8143875" y="4130675"/>
            <a:ext cx="571500" cy="569913"/>
            <a:chOff x="5070" y="2614"/>
            <a:chExt cx="360" cy="359"/>
          </a:xfrm>
        </p:grpSpPr>
        <p:sp>
          <p:nvSpPr>
            <p:cNvPr id="39993" name="Oval 15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4" name="Rectangle 16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9946" name="Line 17"/>
          <p:cNvSpPr>
            <a:spLocks noChangeShapeType="1"/>
          </p:cNvSpPr>
          <p:nvPr/>
        </p:nvSpPr>
        <p:spPr bwMode="auto">
          <a:xfrm>
            <a:off x="7680325" y="3533775"/>
            <a:ext cx="714375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9947" name="Group 18"/>
          <p:cNvGrpSpPr>
            <a:grpSpLocks/>
          </p:cNvGrpSpPr>
          <p:nvPr/>
        </p:nvGrpSpPr>
        <p:grpSpPr bwMode="auto">
          <a:xfrm>
            <a:off x="4081463" y="4192588"/>
            <a:ext cx="571500" cy="569912"/>
            <a:chOff x="2511" y="2653"/>
            <a:chExt cx="360" cy="359"/>
          </a:xfrm>
        </p:grpSpPr>
        <p:sp>
          <p:nvSpPr>
            <p:cNvPr id="39991" name="Oval 19"/>
            <p:cNvSpPr>
              <a:spLocks noChangeArrowheads="1"/>
            </p:cNvSpPr>
            <p:nvPr/>
          </p:nvSpPr>
          <p:spPr bwMode="auto">
            <a:xfrm>
              <a:off x="2511" y="265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2" name="Rectangle 20"/>
            <p:cNvSpPr>
              <a:spLocks noChangeArrowheads="1"/>
            </p:cNvSpPr>
            <p:nvPr/>
          </p:nvSpPr>
          <p:spPr bwMode="auto">
            <a:xfrm>
              <a:off x="2580" y="27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9948" name="Group 21"/>
          <p:cNvGrpSpPr>
            <a:grpSpLocks/>
          </p:cNvGrpSpPr>
          <p:nvPr/>
        </p:nvGrpSpPr>
        <p:grpSpPr bwMode="auto">
          <a:xfrm>
            <a:off x="2789238" y="5376863"/>
            <a:ext cx="571500" cy="569912"/>
            <a:chOff x="1697" y="3399"/>
            <a:chExt cx="360" cy="359"/>
          </a:xfrm>
        </p:grpSpPr>
        <p:sp>
          <p:nvSpPr>
            <p:cNvPr id="39989" name="Oval 22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90" name="Rectangle 23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39949" name="Line 24"/>
          <p:cNvSpPr>
            <a:spLocks noChangeShapeType="1"/>
          </p:cNvSpPr>
          <p:nvPr/>
        </p:nvSpPr>
        <p:spPr bwMode="auto">
          <a:xfrm>
            <a:off x="2406650" y="4724400"/>
            <a:ext cx="690563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9950" name="Group 25"/>
          <p:cNvGrpSpPr>
            <a:grpSpLocks/>
          </p:cNvGrpSpPr>
          <p:nvPr/>
        </p:nvGrpSpPr>
        <p:grpSpPr bwMode="auto">
          <a:xfrm>
            <a:off x="1925638" y="4198938"/>
            <a:ext cx="571500" cy="569912"/>
            <a:chOff x="1153" y="2657"/>
            <a:chExt cx="360" cy="359"/>
          </a:xfrm>
        </p:grpSpPr>
        <p:sp>
          <p:nvSpPr>
            <p:cNvPr id="39987" name="Oval 26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8" name="Rectangle 27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9951" name="Group 28"/>
          <p:cNvGrpSpPr>
            <a:grpSpLocks/>
          </p:cNvGrpSpPr>
          <p:nvPr/>
        </p:nvGrpSpPr>
        <p:grpSpPr bwMode="auto">
          <a:xfrm>
            <a:off x="1044575" y="5400675"/>
            <a:ext cx="571500" cy="569913"/>
            <a:chOff x="598" y="3414"/>
            <a:chExt cx="360" cy="359"/>
          </a:xfrm>
        </p:grpSpPr>
        <p:sp>
          <p:nvSpPr>
            <p:cNvPr id="39985" name="Oval 29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6" name="Rectangle 30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39952" name="Group 31"/>
          <p:cNvGrpSpPr>
            <a:grpSpLocks/>
          </p:cNvGrpSpPr>
          <p:nvPr/>
        </p:nvGrpSpPr>
        <p:grpSpPr bwMode="auto">
          <a:xfrm>
            <a:off x="6135688" y="4141788"/>
            <a:ext cx="571500" cy="569912"/>
            <a:chOff x="3805" y="2621"/>
            <a:chExt cx="360" cy="359"/>
          </a:xfrm>
        </p:grpSpPr>
        <p:sp>
          <p:nvSpPr>
            <p:cNvPr id="39983" name="Oval 32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84" name="Rectangle 33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39953" name="Line 34"/>
          <p:cNvSpPr>
            <a:spLocks noChangeShapeType="1"/>
          </p:cNvSpPr>
          <p:nvPr/>
        </p:nvSpPr>
        <p:spPr bwMode="auto">
          <a:xfrm flipH="1">
            <a:off x="6394450" y="3519488"/>
            <a:ext cx="828675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4" name="Line 35"/>
          <p:cNvSpPr>
            <a:spLocks noChangeShapeType="1"/>
          </p:cNvSpPr>
          <p:nvPr/>
        </p:nvSpPr>
        <p:spPr bwMode="auto">
          <a:xfrm>
            <a:off x="3413125" y="3565525"/>
            <a:ext cx="946150" cy="630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5" name="Line 36"/>
          <p:cNvSpPr>
            <a:spLocks noChangeShapeType="1"/>
          </p:cNvSpPr>
          <p:nvPr/>
        </p:nvSpPr>
        <p:spPr bwMode="auto">
          <a:xfrm flipH="1">
            <a:off x="2192338" y="3559175"/>
            <a:ext cx="763587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6" name="Line 37"/>
          <p:cNvSpPr>
            <a:spLocks noChangeShapeType="1"/>
          </p:cNvSpPr>
          <p:nvPr/>
        </p:nvSpPr>
        <p:spPr bwMode="auto">
          <a:xfrm flipH="1">
            <a:off x="1346200" y="4729163"/>
            <a:ext cx="642938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7" name="Line 38"/>
          <p:cNvSpPr>
            <a:spLocks noChangeShapeType="1"/>
          </p:cNvSpPr>
          <p:nvPr/>
        </p:nvSpPr>
        <p:spPr bwMode="auto">
          <a:xfrm>
            <a:off x="5467350" y="2403475"/>
            <a:ext cx="1951038" cy="60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8" name="Line 39"/>
          <p:cNvSpPr>
            <a:spLocks noChangeShapeType="1"/>
          </p:cNvSpPr>
          <p:nvPr/>
        </p:nvSpPr>
        <p:spPr bwMode="auto">
          <a:xfrm>
            <a:off x="3395663" y="5695950"/>
            <a:ext cx="2016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9" name="Line 40"/>
          <p:cNvSpPr>
            <a:spLocks noChangeShapeType="1"/>
          </p:cNvSpPr>
          <p:nvPr/>
        </p:nvSpPr>
        <p:spPr bwMode="auto">
          <a:xfrm>
            <a:off x="3095625" y="3649663"/>
            <a:ext cx="500063" cy="20589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0" name="Line 41"/>
          <p:cNvSpPr>
            <a:spLocks noChangeShapeType="1"/>
          </p:cNvSpPr>
          <p:nvPr/>
        </p:nvSpPr>
        <p:spPr bwMode="auto">
          <a:xfrm flipH="1">
            <a:off x="3656013" y="4518025"/>
            <a:ext cx="4048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1" name="Line 42"/>
          <p:cNvSpPr>
            <a:spLocks noChangeShapeType="1"/>
          </p:cNvSpPr>
          <p:nvPr/>
        </p:nvSpPr>
        <p:spPr bwMode="auto">
          <a:xfrm>
            <a:off x="3275013" y="3625850"/>
            <a:ext cx="381000" cy="904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2" name="Line 43"/>
          <p:cNvSpPr>
            <a:spLocks noChangeShapeType="1"/>
          </p:cNvSpPr>
          <p:nvPr/>
        </p:nvSpPr>
        <p:spPr bwMode="auto">
          <a:xfrm>
            <a:off x="1631950" y="5684838"/>
            <a:ext cx="392113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3" name="Line 44"/>
          <p:cNvSpPr>
            <a:spLocks noChangeShapeType="1"/>
          </p:cNvSpPr>
          <p:nvPr/>
        </p:nvSpPr>
        <p:spPr bwMode="auto">
          <a:xfrm flipH="1">
            <a:off x="2333625" y="5673725"/>
            <a:ext cx="4413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4" name="Line 45"/>
          <p:cNvSpPr>
            <a:spLocks noChangeShapeType="1"/>
          </p:cNvSpPr>
          <p:nvPr/>
        </p:nvSpPr>
        <p:spPr bwMode="auto">
          <a:xfrm flipV="1">
            <a:off x="2322513" y="4864100"/>
            <a:ext cx="1587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5" name="Line 46"/>
          <p:cNvSpPr>
            <a:spLocks noChangeShapeType="1"/>
          </p:cNvSpPr>
          <p:nvPr/>
        </p:nvSpPr>
        <p:spPr bwMode="auto">
          <a:xfrm flipV="1">
            <a:off x="2035175" y="4851400"/>
            <a:ext cx="1588" cy="833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6" name="Line 47"/>
          <p:cNvSpPr>
            <a:spLocks noChangeShapeType="1"/>
          </p:cNvSpPr>
          <p:nvPr/>
        </p:nvSpPr>
        <p:spPr bwMode="auto">
          <a:xfrm flipH="1" flipV="1">
            <a:off x="5449888" y="4481513"/>
            <a:ext cx="681037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7" name="Line 48"/>
          <p:cNvSpPr>
            <a:spLocks noChangeShapeType="1"/>
          </p:cNvSpPr>
          <p:nvPr/>
        </p:nvSpPr>
        <p:spPr bwMode="auto">
          <a:xfrm flipH="1" flipV="1">
            <a:off x="5429250" y="2589213"/>
            <a:ext cx="9525" cy="1892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8" name="Line 49"/>
          <p:cNvSpPr>
            <a:spLocks noChangeShapeType="1"/>
          </p:cNvSpPr>
          <p:nvPr/>
        </p:nvSpPr>
        <p:spPr bwMode="auto">
          <a:xfrm flipH="1" flipV="1">
            <a:off x="7580313" y="4492625"/>
            <a:ext cx="56356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69" name="Line 50"/>
          <p:cNvSpPr>
            <a:spLocks noChangeShapeType="1"/>
          </p:cNvSpPr>
          <p:nvPr/>
        </p:nvSpPr>
        <p:spPr bwMode="auto">
          <a:xfrm flipV="1">
            <a:off x="7569200" y="3602038"/>
            <a:ext cx="3175" cy="890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0" name="Line 51"/>
          <p:cNvSpPr>
            <a:spLocks noChangeShapeType="1"/>
          </p:cNvSpPr>
          <p:nvPr/>
        </p:nvSpPr>
        <p:spPr bwMode="auto">
          <a:xfrm flipH="1" flipV="1">
            <a:off x="747713" y="5707063"/>
            <a:ext cx="2889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1" name="Line 52"/>
          <p:cNvSpPr>
            <a:spLocks noChangeShapeType="1"/>
          </p:cNvSpPr>
          <p:nvPr/>
        </p:nvSpPr>
        <p:spPr bwMode="auto">
          <a:xfrm flipV="1">
            <a:off x="736600" y="4897438"/>
            <a:ext cx="1588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2" name="Line 53"/>
          <p:cNvSpPr>
            <a:spLocks noChangeShapeType="1"/>
          </p:cNvSpPr>
          <p:nvPr/>
        </p:nvSpPr>
        <p:spPr bwMode="auto">
          <a:xfrm flipV="1">
            <a:off x="4656138" y="4479925"/>
            <a:ext cx="496887" cy="14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3" name="Line 54"/>
          <p:cNvSpPr>
            <a:spLocks noChangeShapeType="1"/>
          </p:cNvSpPr>
          <p:nvPr/>
        </p:nvSpPr>
        <p:spPr bwMode="auto">
          <a:xfrm flipV="1">
            <a:off x="5164138" y="2613025"/>
            <a:ext cx="3175" cy="186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4" name="Line 55"/>
          <p:cNvSpPr>
            <a:spLocks noChangeShapeType="1"/>
          </p:cNvSpPr>
          <p:nvPr/>
        </p:nvSpPr>
        <p:spPr bwMode="auto">
          <a:xfrm>
            <a:off x="6715125" y="4470400"/>
            <a:ext cx="592138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5" name="Line 56"/>
          <p:cNvSpPr>
            <a:spLocks noChangeShapeType="1"/>
          </p:cNvSpPr>
          <p:nvPr/>
        </p:nvSpPr>
        <p:spPr bwMode="auto">
          <a:xfrm flipV="1">
            <a:off x="7318375" y="3613150"/>
            <a:ext cx="3175" cy="8667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6" name="Line 57"/>
          <p:cNvSpPr>
            <a:spLocks noChangeShapeType="1"/>
          </p:cNvSpPr>
          <p:nvPr/>
        </p:nvSpPr>
        <p:spPr bwMode="auto">
          <a:xfrm>
            <a:off x="8737600" y="4479925"/>
            <a:ext cx="39211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7" name="Line 58"/>
          <p:cNvSpPr>
            <a:spLocks noChangeShapeType="1"/>
          </p:cNvSpPr>
          <p:nvPr/>
        </p:nvSpPr>
        <p:spPr bwMode="auto">
          <a:xfrm flipV="1">
            <a:off x="9140825" y="3160713"/>
            <a:ext cx="3175" cy="13192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8" name="Line 59"/>
          <p:cNvSpPr>
            <a:spLocks noChangeShapeType="1"/>
          </p:cNvSpPr>
          <p:nvPr/>
        </p:nvSpPr>
        <p:spPr bwMode="auto">
          <a:xfrm>
            <a:off x="3298825" y="2124075"/>
            <a:ext cx="16779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9" name="Rectangle 60"/>
          <p:cNvSpPr>
            <a:spLocks noChangeArrowheads="1"/>
          </p:cNvSpPr>
          <p:nvPr/>
        </p:nvSpPr>
        <p:spPr bwMode="auto">
          <a:xfrm>
            <a:off x="2563813" y="1858963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39980" name="Text Box 61"/>
          <p:cNvSpPr txBox="1">
            <a:spLocks noChangeArrowheads="1"/>
          </p:cNvSpPr>
          <p:nvPr/>
        </p:nvSpPr>
        <p:spPr bwMode="auto">
          <a:xfrm>
            <a:off x="247650" y="4156075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dangling</a:t>
            </a:r>
          </a:p>
        </p:txBody>
      </p:sp>
      <p:sp>
        <p:nvSpPr>
          <p:cNvPr id="39981" name="Rectangle 62"/>
          <p:cNvSpPr>
            <a:spLocks noChangeArrowheads="1"/>
          </p:cNvSpPr>
          <p:nvPr/>
        </p:nvSpPr>
        <p:spPr bwMode="auto">
          <a:xfrm>
            <a:off x="7894638" y="2554288"/>
            <a:ext cx="124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</a:rPr>
              <a:t>dangling</a:t>
            </a:r>
          </a:p>
        </p:txBody>
      </p:sp>
      <p:sp>
        <p:nvSpPr>
          <p:cNvPr id="39982" name="Text Box 63"/>
          <p:cNvSpPr txBox="1">
            <a:spLocks noChangeArrowheads="1"/>
          </p:cNvSpPr>
          <p:nvPr/>
        </p:nvSpPr>
        <p:spPr bwMode="auto">
          <a:xfrm>
            <a:off x="4327525" y="4975225"/>
            <a:ext cx="314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/>
              <a:t>inorder traversal:</a:t>
            </a:r>
          </a:p>
          <a:p>
            <a:pPr eaLnBrk="1" hangingPunct="1"/>
            <a:r>
              <a:rPr lang="en-US" altLang="zh-TW" sz="2400">
                <a:solidFill>
                  <a:srgbClr val="006600"/>
                </a:solidFill>
              </a:rPr>
              <a:t>H, D, I, B, E, A, F, C, G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175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271463" y="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3600">
                <a:solidFill>
                  <a:schemeClr val="tx2"/>
                </a:solidFill>
              </a:rPr>
              <a:t>Memory Representation of A Threaded BT</a:t>
            </a:r>
            <a:endParaRPr lang="en-US" altLang="zh-TW" sz="4400">
              <a:solidFill>
                <a:schemeClr val="tx2"/>
              </a:solidFill>
            </a:endParaRP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3948113" y="1976438"/>
            <a:ext cx="2022475" cy="434975"/>
            <a:chOff x="2524" y="1245"/>
            <a:chExt cx="1274" cy="274"/>
          </a:xfrm>
        </p:grpSpPr>
        <p:sp>
          <p:nvSpPr>
            <p:cNvPr id="42124" name="Rectangle 4"/>
            <p:cNvSpPr>
              <a:spLocks noChangeArrowheads="1"/>
            </p:cNvSpPr>
            <p:nvPr/>
          </p:nvSpPr>
          <p:spPr bwMode="auto">
            <a:xfrm>
              <a:off x="2524" y="124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5" name="Line 5"/>
            <p:cNvSpPr>
              <a:spLocks noChangeShapeType="1"/>
            </p:cNvSpPr>
            <p:nvPr/>
          </p:nvSpPr>
          <p:spPr bwMode="auto">
            <a:xfrm>
              <a:off x="276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6" name="Line 6"/>
            <p:cNvSpPr>
              <a:spLocks noChangeShapeType="1"/>
            </p:cNvSpPr>
            <p:nvPr/>
          </p:nvSpPr>
          <p:spPr bwMode="auto">
            <a:xfrm>
              <a:off x="357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7" name="Line 7"/>
            <p:cNvSpPr>
              <a:spLocks noChangeShapeType="1"/>
            </p:cNvSpPr>
            <p:nvPr/>
          </p:nvSpPr>
          <p:spPr bwMode="auto">
            <a:xfrm>
              <a:off x="2985" y="124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8" name="Line 8"/>
            <p:cNvSpPr>
              <a:spLocks noChangeShapeType="1"/>
            </p:cNvSpPr>
            <p:nvPr/>
          </p:nvSpPr>
          <p:spPr bwMode="auto">
            <a:xfrm>
              <a:off x="3352" y="124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981450" y="20081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5645150" y="201771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4767263" y="1973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--</a:t>
            </a:r>
          </a:p>
        </p:txBody>
      </p:sp>
      <p:grpSp>
        <p:nvGrpSpPr>
          <p:cNvPr id="41993" name="Group 12"/>
          <p:cNvGrpSpPr>
            <a:grpSpLocks/>
          </p:cNvGrpSpPr>
          <p:nvPr/>
        </p:nvGrpSpPr>
        <p:grpSpPr bwMode="auto">
          <a:xfrm>
            <a:off x="3957638" y="2865438"/>
            <a:ext cx="2022475" cy="434975"/>
            <a:chOff x="2530" y="1805"/>
            <a:chExt cx="1274" cy="274"/>
          </a:xfrm>
        </p:grpSpPr>
        <p:sp>
          <p:nvSpPr>
            <p:cNvPr id="42119" name="Rectangle 13"/>
            <p:cNvSpPr>
              <a:spLocks noChangeArrowheads="1"/>
            </p:cNvSpPr>
            <p:nvPr/>
          </p:nvSpPr>
          <p:spPr bwMode="auto">
            <a:xfrm>
              <a:off x="2530" y="180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0" name="Line 14"/>
            <p:cNvSpPr>
              <a:spLocks noChangeShapeType="1"/>
            </p:cNvSpPr>
            <p:nvPr/>
          </p:nvSpPr>
          <p:spPr bwMode="auto">
            <a:xfrm>
              <a:off x="276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1" name="Line 15"/>
            <p:cNvSpPr>
              <a:spLocks noChangeShapeType="1"/>
            </p:cNvSpPr>
            <p:nvPr/>
          </p:nvSpPr>
          <p:spPr bwMode="auto">
            <a:xfrm>
              <a:off x="357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2" name="Line 16"/>
            <p:cNvSpPr>
              <a:spLocks noChangeShapeType="1"/>
            </p:cNvSpPr>
            <p:nvPr/>
          </p:nvSpPr>
          <p:spPr bwMode="auto">
            <a:xfrm>
              <a:off x="2991" y="180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23" name="Line 17"/>
            <p:cNvSpPr>
              <a:spLocks noChangeShapeType="1"/>
            </p:cNvSpPr>
            <p:nvPr/>
          </p:nvSpPr>
          <p:spPr bwMode="auto">
            <a:xfrm>
              <a:off x="3358" y="180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994" name="Rectangle 18"/>
          <p:cNvSpPr>
            <a:spLocks noChangeArrowheads="1"/>
          </p:cNvSpPr>
          <p:nvPr/>
        </p:nvSpPr>
        <p:spPr bwMode="auto">
          <a:xfrm>
            <a:off x="3990975" y="28971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995" name="Rectangle 19"/>
          <p:cNvSpPr>
            <a:spLocks noChangeArrowheads="1"/>
          </p:cNvSpPr>
          <p:nvPr/>
        </p:nvSpPr>
        <p:spPr bwMode="auto">
          <a:xfrm>
            <a:off x="5654675" y="290671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996" name="Rectangle 20"/>
          <p:cNvSpPr>
            <a:spLocks noChangeArrowheads="1"/>
          </p:cNvSpPr>
          <p:nvPr/>
        </p:nvSpPr>
        <p:spPr bwMode="auto">
          <a:xfrm>
            <a:off x="4776788" y="2862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41997" name="Group 21"/>
          <p:cNvGrpSpPr>
            <a:grpSpLocks/>
          </p:cNvGrpSpPr>
          <p:nvPr/>
        </p:nvGrpSpPr>
        <p:grpSpPr bwMode="auto">
          <a:xfrm>
            <a:off x="6218238" y="3652838"/>
            <a:ext cx="2022475" cy="434975"/>
            <a:chOff x="3954" y="2301"/>
            <a:chExt cx="1274" cy="274"/>
          </a:xfrm>
        </p:grpSpPr>
        <p:sp>
          <p:nvSpPr>
            <p:cNvPr id="42114" name="Rectangle 22"/>
            <p:cNvSpPr>
              <a:spLocks noChangeArrowheads="1"/>
            </p:cNvSpPr>
            <p:nvPr/>
          </p:nvSpPr>
          <p:spPr bwMode="auto">
            <a:xfrm>
              <a:off x="3954" y="230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5" name="Line 23"/>
            <p:cNvSpPr>
              <a:spLocks noChangeShapeType="1"/>
            </p:cNvSpPr>
            <p:nvPr/>
          </p:nvSpPr>
          <p:spPr bwMode="auto">
            <a:xfrm>
              <a:off x="419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6" name="Line 24"/>
            <p:cNvSpPr>
              <a:spLocks noChangeShapeType="1"/>
            </p:cNvSpPr>
            <p:nvPr/>
          </p:nvSpPr>
          <p:spPr bwMode="auto">
            <a:xfrm>
              <a:off x="500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7" name="Line 25"/>
            <p:cNvSpPr>
              <a:spLocks noChangeShapeType="1"/>
            </p:cNvSpPr>
            <p:nvPr/>
          </p:nvSpPr>
          <p:spPr bwMode="auto">
            <a:xfrm>
              <a:off x="4415" y="230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8" name="Line 26"/>
            <p:cNvSpPr>
              <a:spLocks noChangeShapeType="1"/>
            </p:cNvSpPr>
            <p:nvPr/>
          </p:nvSpPr>
          <p:spPr bwMode="auto">
            <a:xfrm>
              <a:off x="4782" y="230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998" name="Rectangle 27"/>
          <p:cNvSpPr>
            <a:spLocks noChangeArrowheads="1"/>
          </p:cNvSpPr>
          <p:nvPr/>
        </p:nvSpPr>
        <p:spPr bwMode="auto">
          <a:xfrm>
            <a:off x="6251575" y="36845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999" name="Rectangle 28"/>
          <p:cNvSpPr>
            <a:spLocks noChangeArrowheads="1"/>
          </p:cNvSpPr>
          <p:nvPr/>
        </p:nvSpPr>
        <p:spPr bwMode="auto">
          <a:xfrm>
            <a:off x="7915275" y="3694113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000" name="Rectangle 29"/>
          <p:cNvSpPr>
            <a:spLocks noChangeArrowheads="1"/>
          </p:cNvSpPr>
          <p:nvPr/>
        </p:nvSpPr>
        <p:spPr bwMode="auto">
          <a:xfrm>
            <a:off x="7037388" y="36496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42001" name="Group 30"/>
          <p:cNvGrpSpPr>
            <a:grpSpLocks/>
          </p:cNvGrpSpPr>
          <p:nvPr/>
        </p:nvGrpSpPr>
        <p:grpSpPr bwMode="auto">
          <a:xfrm>
            <a:off x="1611313" y="3663950"/>
            <a:ext cx="2022475" cy="434975"/>
            <a:chOff x="1052" y="2308"/>
            <a:chExt cx="1274" cy="274"/>
          </a:xfrm>
        </p:grpSpPr>
        <p:sp>
          <p:nvSpPr>
            <p:cNvPr id="42109" name="Rectangle 31"/>
            <p:cNvSpPr>
              <a:spLocks noChangeArrowheads="1"/>
            </p:cNvSpPr>
            <p:nvPr/>
          </p:nvSpPr>
          <p:spPr bwMode="auto">
            <a:xfrm>
              <a:off x="1052" y="2312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0" name="Line 32"/>
            <p:cNvSpPr>
              <a:spLocks noChangeShapeType="1"/>
            </p:cNvSpPr>
            <p:nvPr/>
          </p:nvSpPr>
          <p:spPr bwMode="auto">
            <a:xfrm>
              <a:off x="128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1" name="Line 33"/>
            <p:cNvSpPr>
              <a:spLocks noChangeShapeType="1"/>
            </p:cNvSpPr>
            <p:nvPr/>
          </p:nvSpPr>
          <p:spPr bwMode="auto">
            <a:xfrm>
              <a:off x="209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2" name="Line 34"/>
            <p:cNvSpPr>
              <a:spLocks noChangeShapeType="1"/>
            </p:cNvSpPr>
            <p:nvPr/>
          </p:nvSpPr>
          <p:spPr bwMode="auto">
            <a:xfrm>
              <a:off x="1513" y="2308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13" name="Line 35"/>
            <p:cNvSpPr>
              <a:spLocks noChangeShapeType="1"/>
            </p:cNvSpPr>
            <p:nvPr/>
          </p:nvSpPr>
          <p:spPr bwMode="auto">
            <a:xfrm>
              <a:off x="1880" y="2308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02" name="Rectangle 36"/>
          <p:cNvSpPr>
            <a:spLocks noChangeArrowheads="1"/>
          </p:cNvSpPr>
          <p:nvPr/>
        </p:nvSpPr>
        <p:spPr bwMode="auto">
          <a:xfrm>
            <a:off x="1644650" y="36957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003" name="Rectangle 37"/>
          <p:cNvSpPr>
            <a:spLocks noChangeArrowheads="1"/>
          </p:cNvSpPr>
          <p:nvPr/>
        </p:nvSpPr>
        <p:spPr bwMode="auto">
          <a:xfrm>
            <a:off x="3308350" y="370522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004" name="Rectangle 38"/>
          <p:cNvSpPr>
            <a:spLocks noChangeArrowheads="1"/>
          </p:cNvSpPr>
          <p:nvPr/>
        </p:nvSpPr>
        <p:spPr bwMode="auto">
          <a:xfrm>
            <a:off x="2430463" y="36607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2005" name="Group 39"/>
          <p:cNvGrpSpPr>
            <a:grpSpLocks/>
          </p:cNvGrpSpPr>
          <p:nvPr/>
        </p:nvGrpSpPr>
        <p:grpSpPr bwMode="auto">
          <a:xfrm>
            <a:off x="2732088" y="4497388"/>
            <a:ext cx="2022475" cy="434975"/>
            <a:chOff x="1758" y="2833"/>
            <a:chExt cx="1274" cy="274"/>
          </a:xfrm>
        </p:grpSpPr>
        <p:sp>
          <p:nvSpPr>
            <p:cNvPr id="42104" name="Rectangle 40"/>
            <p:cNvSpPr>
              <a:spLocks noChangeArrowheads="1"/>
            </p:cNvSpPr>
            <p:nvPr/>
          </p:nvSpPr>
          <p:spPr bwMode="auto">
            <a:xfrm>
              <a:off x="1758" y="2837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5" name="Line 41"/>
            <p:cNvSpPr>
              <a:spLocks noChangeShapeType="1"/>
            </p:cNvSpPr>
            <p:nvPr/>
          </p:nvSpPr>
          <p:spPr bwMode="auto">
            <a:xfrm>
              <a:off x="199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6" name="Line 42"/>
            <p:cNvSpPr>
              <a:spLocks noChangeShapeType="1"/>
            </p:cNvSpPr>
            <p:nvPr/>
          </p:nvSpPr>
          <p:spPr bwMode="auto">
            <a:xfrm>
              <a:off x="280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7" name="Line 43"/>
            <p:cNvSpPr>
              <a:spLocks noChangeShapeType="1"/>
            </p:cNvSpPr>
            <p:nvPr/>
          </p:nvSpPr>
          <p:spPr bwMode="auto">
            <a:xfrm>
              <a:off x="2219" y="2833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8" name="Line 44"/>
            <p:cNvSpPr>
              <a:spLocks noChangeShapeType="1"/>
            </p:cNvSpPr>
            <p:nvPr/>
          </p:nvSpPr>
          <p:spPr bwMode="auto">
            <a:xfrm>
              <a:off x="2586" y="2833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06" name="Rectangle 45"/>
          <p:cNvSpPr>
            <a:spLocks noChangeArrowheads="1"/>
          </p:cNvSpPr>
          <p:nvPr/>
        </p:nvSpPr>
        <p:spPr bwMode="auto">
          <a:xfrm>
            <a:off x="2765425" y="45291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07" name="Rectangle 46"/>
          <p:cNvSpPr>
            <a:spLocks noChangeArrowheads="1"/>
          </p:cNvSpPr>
          <p:nvPr/>
        </p:nvSpPr>
        <p:spPr bwMode="auto">
          <a:xfrm>
            <a:off x="4429125" y="45386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08" name="Rectangle 47"/>
          <p:cNvSpPr>
            <a:spLocks noChangeArrowheads="1"/>
          </p:cNvSpPr>
          <p:nvPr/>
        </p:nvSpPr>
        <p:spPr bwMode="auto">
          <a:xfrm>
            <a:off x="3551238" y="44942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42009" name="Group 48"/>
          <p:cNvGrpSpPr>
            <a:grpSpLocks/>
          </p:cNvGrpSpPr>
          <p:nvPr/>
        </p:nvGrpSpPr>
        <p:grpSpPr bwMode="auto">
          <a:xfrm>
            <a:off x="5076825" y="4486275"/>
            <a:ext cx="2022475" cy="434975"/>
            <a:chOff x="3235" y="2826"/>
            <a:chExt cx="1274" cy="274"/>
          </a:xfrm>
        </p:grpSpPr>
        <p:sp>
          <p:nvSpPr>
            <p:cNvPr id="42099" name="Rectangle 49"/>
            <p:cNvSpPr>
              <a:spLocks noChangeArrowheads="1"/>
            </p:cNvSpPr>
            <p:nvPr/>
          </p:nvSpPr>
          <p:spPr bwMode="auto">
            <a:xfrm>
              <a:off x="3235" y="2830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0" name="Line 50"/>
            <p:cNvSpPr>
              <a:spLocks noChangeShapeType="1"/>
            </p:cNvSpPr>
            <p:nvPr/>
          </p:nvSpPr>
          <p:spPr bwMode="auto">
            <a:xfrm>
              <a:off x="347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1" name="Line 51"/>
            <p:cNvSpPr>
              <a:spLocks noChangeShapeType="1"/>
            </p:cNvSpPr>
            <p:nvPr/>
          </p:nvSpPr>
          <p:spPr bwMode="auto">
            <a:xfrm>
              <a:off x="428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2" name="Line 52"/>
            <p:cNvSpPr>
              <a:spLocks noChangeShapeType="1"/>
            </p:cNvSpPr>
            <p:nvPr/>
          </p:nvSpPr>
          <p:spPr bwMode="auto">
            <a:xfrm>
              <a:off x="3696" y="28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3" name="Line 53"/>
            <p:cNvSpPr>
              <a:spLocks noChangeShapeType="1"/>
            </p:cNvSpPr>
            <p:nvPr/>
          </p:nvSpPr>
          <p:spPr bwMode="auto">
            <a:xfrm>
              <a:off x="4063" y="2826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10" name="Rectangle 54"/>
          <p:cNvSpPr>
            <a:spLocks noChangeArrowheads="1"/>
          </p:cNvSpPr>
          <p:nvPr/>
        </p:nvSpPr>
        <p:spPr bwMode="auto">
          <a:xfrm>
            <a:off x="5110163" y="4518025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11" name="Rectangle 55"/>
          <p:cNvSpPr>
            <a:spLocks noChangeArrowheads="1"/>
          </p:cNvSpPr>
          <p:nvPr/>
        </p:nvSpPr>
        <p:spPr bwMode="auto">
          <a:xfrm>
            <a:off x="6773863" y="45275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12" name="Rectangle 56"/>
          <p:cNvSpPr>
            <a:spLocks noChangeArrowheads="1"/>
          </p:cNvSpPr>
          <p:nvPr/>
        </p:nvSpPr>
        <p:spPr bwMode="auto">
          <a:xfrm>
            <a:off x="5895975" y="44831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42013" name="Group 57"/>
          <p:cNvGrpSpPr>
            <a:grpSpLocks/>
          </p:cNvGrpSpPr>
          <p:nvPr/>
        </p:nvGrpSpPr>
        <p:grpSpPr bwMode="auto">
          <a:xfrm>
            <a:off x="7386638" y="4462463"/>
            <a:ext cx="2022475" cy="434975"/>
            <a:chOff x="4690" y="2811"/>
            <a:chExt cx="1274" cy="274"/>
          </a:xfrm>
        </p:grpSpPr>
        <p:sp>
          <p:nvSpPr>
            <p:cNvPr id="42094" name="Rectangle 58"/>
            <p:cNvSpPr>
              <a:spLocks noChangeArrowheads="1"/>
            </p:cNvSpPr>
            <p:nvPr/>
          </p:nvSpPr>
          <p:spPr bwMode="auto">
            <a:xfrm>
              <a:off x="4690" y="28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>
              <a:off x="492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6" name="Line 60"/>
            <p:cNvSpPr>
              <a:spLocks noChangeShapeType="1"/>
            </p:cNvSpPr>
            <p:nvPr/>
          </p:nvSpPr>
          <p:spPr bwMode="auto">
            <a:xfrm>
              <a:off x="573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7" name="Line 61"/>
            <p:cNvSpPr>
              <a:spLocks noChangeShapeType="1"/>
            </p:cNvSpPr>
            <p:nvPr/>
          </p:nvSpPr>
          <p:spPr bwMode="auto">
            <a:xfrm>
              <a:off x="5151" y="28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8" name="Line 62"/>
            <p:cNvSpPr>
              <a:spLocks noChangeShapeType="1"/>
            </p:cNvSpPr>
            <p:nvPr/>
          </p:nvSpPr>
          <p:spPr bwMode="auto">
            <a:xfrm>
              <a:off x="5518" y="28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14" name="Rectangle 63"/>
          <p:cNvSpPr>
            <a:spLocks noChangeArrowheads="1"/>
          </p:cNvSpPr>
          <p:nvPr/>
        </p:nvSpPr>
        <p:spPr bwMode="auto">
          <a:xfrm>
            <a:off x="7419975" y="44942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15" name="Rectangle 64"/>
          <p:cNvSpPr>
            <a:spLocks noChangeArrowheads="1"/>
          </p:cNvSpPr>
          <p:nvPr/>
        </p:nvSpPr>
        <p:spPr bwMode="auto">
          <a:xfrm>
            <a:off x="9083675" y="45037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16" name="Rectangle 65"/>
          <p:cNvSpPr>
            <a:spLocks noChangeArrowheads="1"/>
          </p:cNvSpPr>
          <p:nvPr/>
        </p:nvSpPr>
        <p:spPr bwMode="auto">
          <a:xfrm>
            <a:off x="8205788" y="4459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42017" name="Group 66"/>
          <p:cNvGrpSpPr>
            <a:grpSpLocks/>
          </p:cNvGrpSpPr>
          <p:nvPr/>
        </p:nvGrpSpPr>
        <p:grpSpPr bwMode="auto">
          <a:xfrm>
            <a:off x="446088" y="4498975"/>
            <a:ext cx="2022475" cy="434975"/>
            <a:chOff x="318" y="2834"/>
            <a:chExt cx="1274" cy="274"/>
          </a:xfrm>
        </p:grpSpPr>
        <p:sp>
          <p:nvSpPr>
            <p:cNvPr id="42089" name="Rectangle 67"/>
            <p:cNvSpPr>
              <a:spLocks noChangeArrowheads="1"/>
            </p:cNvSpPr>
            <p:nvPr/>
          </p:nvSpPr>
          <p:spPr bwMode="auto">
            <a:xfrm>
              <a:off x="318" y="2838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0" name="Line 68"/>
            <p:cNvSpPr>
              <a:spLocks noChangeShapeType="1"/>
            </p:cNvSpPr>
            <p:nvPr/>
          </p:nvSpPr>
          <p:spPr bwMode="auto">
            <a:xfrm>
              <a:off x="55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1" name="Line 69"/>
            <p:cNvSpPr>
              <a:spLocks noChangeShapeType="1"/>
            </p:cNvSpPr>
            <p:nvPr/>
          </p:nvSpPr>
          <p:spPr bwMode="auto">
            <a:xfrm>
              <a:off x="136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2" name="Line 70"/>
            <p:cNvSpPr>
              <a:spLocks noChangeShapeType="1"/>
            </p:cNvSpPr>
            <p:nvPr/>
          </p:nvSpPr>
          <p:spPr bwMode="auto">
            <a:xfrm>
              <a:off x="779" y="2834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3" name="Line 71"/>
            <p:cNvSpPr>
              <a:spLocks noChangeShapeType="1"/>
            </p:cNvSpPr>
            <p:nvPr/>
          </p:nvSpPr>
          <p:spPr bwMode="auto">
            <a:xfrm>
              <a:off x="1146" y="2834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18" name="Rectangle 72"/>
          <p:cNvSpPr>
            <a:spLocks noChangeArrowheads="1"/>
          </p:cNvSpPr>
          <p:nvPr/>
        </p:nvSpPr>
        <p:spPr bwMode="auto">
          <a:xfrm>
            <a:off x="479425" y="453072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019" name="Rectangle 73"/>
          <p:cNvSpPr>
            <a:spLocks noChangeArrowheads="1"/>
          </p:cNvSpPr>
          <p:nvPr/>
        </p:nvSpPr>
        <p:spPr bwMode="auto">
          <a:xfrm>
            <a:off x="2143125" y="454025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020" name="Rectangle 74"/>
          <p:cNvSpPr>
            <a:spLocks noChangeArrowheads="1"/>
          </p:cNvSpPr>
          <p:nvPr/>
        </p:nvSpPr>
        <p:spPr bwMode="auto">
          <a:xfrm>
            <a:off x="1265238" y="44958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2021" name="Group 75"/>
          <p:cNvGrpSpPr>
            <a:grpSpLocks/>
          </p:cNvGrpSpPr>
          <p:nvPr/>
        </p:nvGrpSpPr>
        <p:grpSpPr bwMode="auto">
          <a:xfrm>
            <a:off x="2506663" y="5413375"/>
            <a:ext cx="2022475" cy="434975"/>
            <a:chOff x="1616" y="3410"/>
            <a:chExt cx="1274" cy="274"/>
          </a:xfrm>
        </p:grpSpPr>
        <p:sp>
          <p:nvSpPr>
            <p:cNvPr id="42084" name="Rectangle 76"/>
            <p:cNvSpPr>
              <a:spLocks noChangeArrowheads="1"/>
            </p:cNvSpPr>
            <p:nvPr/>
          </p:nvSpPr>
          <p:spPr bwMode="auto">
            <a:xfrm>
              <a:off x="1616" y="3414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5" name="Line 77"/>
            <p:cNvSpPr>
              <a:spLocks noChangeShapeType="1"/>
            </p:cNvSpPr>
            <p:nvPr/>
          </p:nvSpPr>
          <p:spPr bwMode="auto">
            <a:xfrm>
              <a:off x="185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6" name="Line 78"/>
            <p:cNvSpPr>
              <a:spLocks noChangeShapeType="1"/>
            </p:cNvSpPr>
            <p:nvPr/>
          </p:nvSpPr>
          <p:spPr bwMode="auto">
            <a:xfrm>
              <a:off x="266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7" name="Line 79"/>
            <p:cNvSpPr>
              <a:spLocks noChangeShapeType="1"/>
            </p:cNvSpPr>
            <p:nvPr/>
          </p:nvSpPr>
          <p:spPr bwMode="auto">
            <a:xfrm>
              <a:off x="2077" y="3410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8" name="Line 80"/>
            <p:cNvSpPr>
              <a:spLocks noChangeShapeType="1"/>
            </p:cNvSpPr>
            <p:nvPr/>
          </p:nvSpPr>
          <p:spPr bwMode="auto">
            <a:xfrm>
              <a:off x="2444" y="3410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22" name="Rectangle 81"/>
          <p:cNvSpPr>
            <a:spLocks noChangeArrowheads="1"/>
          </p:cNvSpPr>
          <p:nvPr/>
        </p:nvSpPr>
        <p:spPr bwMode="auto">
          <a:xfrm>
            <a:off x="2540000" y="54451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23" name="Rectangle 82"/>
          <p:cNvSpPr>
            <a:spLocks noChangeArrowheads="1"/>
          </p:cNvSpPr>
          <p:nvPr/>
        </p:nvSpPr>
        <p:spPr bwMode="auto">
          <a:xfrm>
            <a:off x="4203700" y="545465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24" name="Rectangle 83"/>
          <p:cNvSpPr>
            <a:spLocks noChangeArrowheads="1"/>
          </p:cNvSpPr>
          <p:nvPr/>
        </p:nvSpPr>
        <p:spPr bwMode="auto">
          <a:xfrm>
            <a:off x="3409950" y="54102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42025" name="Group 84"/>
          <p:cNvGrpSpPr>
            <a:grpSpLocks/>
          </p:cNvGrpSpPr>
          <p:nvPr/>
        </p:nvGrpSpPr>
        <p:grpSpPr bwMode="auto">
          <a:xfrm>
            <a:off x="65088" y="5414963"/>
            <a:ext cx="2022475" cy="434975"/>
            <a:chOff x="78" y="3411"/>
            <a:chExt cx="1274" cy="274"/>
          </a:xfrm>
        </p:grpSpPr>
        <p:sp>
          <p:nvSpPr>
            <p:cNvPr id="42079" name="Rectangle 85"/>
            <p:cNvSpPr>
              <a:spLocks noChangeArrowheads="1"/>
            </p:cNvSpPr>
            <p:nvPr/>
          </p:nvSpPr>
          <p:spPr bwMode="auto">
            <a:xfrm>
              <a:off x="78" y="34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31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1" name="Line 87"/>
            <p:cNvSpPr>
              <a:spLocks noChangeShapeType="1"/>
            </p:cNvSpPr>
            <p:nvPr/>
          </p:nvSpPr>
          <p:spPr bwMode="auto">
            <a:xfrm>
              <a:off x="112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2" name="Line 88"/>
            <p:cNvSpPr>
              <a:spLocks noChangeShapeType="1"/>
            </p:cNvSpPr>
            <p:nvPr/>
          </p:nvSpPr>
          <p:spPr bwMode="auto">
            <a:xfrm>
              <a:off x="539" y="34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3" name="Line 89"/>
            <p:cNvSpPr>
              <a:spLocks noChangeShapeType="1"/>
            </p:cNvSpPr>
            <p:nvPr/>
          </p:nvSpPr>
          <p:spPr bwMode="auto">
            <a:xfrm>
              <a:off x="906" y="34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2026" name="Rectangle 90"/>
          <p:cNvSpPr>
            <a:spLocks noChangeArrowheads="1"/>
          </p:cNvSpPr>
          <p:nvPr/>
        </p:nvSpPr>
        <p:spPr bwMode="auto">
          <a:xfrm>
            <a:off x="98425" y="5446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27" name="Rectangle 91"/>
          <p:cNvSpPr>
            <a:spLocks noChangeArrowheads="1"/>
          </p:cNvSpPr>
          <p:nvPr/>
        </p:nvSpPr>
        <p:spPr bwMode="auto">
          <a:xfrm>
            <a:off x="1774825" y="545465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028" name="Rectangle 92"/>
          <p:cNvSpPr>
            <a:spLocks noChangeArrowheads="1"/>
          </p:cNvSpPr>
          <p:nvPr/>
        </p:nvSpPr>
        <p:spPr bwMode="auto">
          <a:xfrm>
            <a:off x="884238" y="54117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029" name="Line 93"/>
          <p:cNvSpPr>
            <a:spLocks noChangeShapeType="1"/>
          </p:cNvSpPr>
          <p:nvPr/>
        </p:nvSpPr>
        <p:spPr bwMode="auto">
          <a:xfrm flipH="1">
            <a:off x="3240088" y="3095625"/>
            <a:ext cx="1249362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0" name="Line 94"/>
          <p:cNvSpPr>
            <a:spLocks noChangeShapeType="1"/>
          </p:cNvSpPr>
          <p:nvPr/>
        </p:nvSpPr>
        <p:spPr bwMode="auto">
          <a:xfrm>
            <a:off x="5453063" y="3106738"/>
            <a:ext cx="1322387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1" name="Line 95"/>
          <p:cNvSpPr>
            <a:spLocks noChangeShapeType="1"/>
          </p:cNvSpPr>
          <p:nvPr/>
        </p:nvSpPr>
        <p:spPr bwMode="auto">
          <a:xfrm flipH="1">
            <a:off x="1512888" y="3929063"/>
            <a:ext cx="642937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2" name="Line 96"/>
          <p:cNvSpPr>
            <a:spLocks noChangeShapeType="1"/>
          </p:cNvSpPr>
          <p:nvPr/>
        </p:nvSpPr>
        <p:spPr bwMode="auto">
          <a:xfrm>
            <a:off x="3097213" y="3929063"/>
            <a:ext cx="619125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3" name="Line 97"/>
          <p:cNvSpPr>
            <a:spLocks noChangeShapeType="1"/>
          </p:cNvSpPr>
          <p:nvPr/>
        </p:nvSpPr>
        <p:spPr bwMode="auto">
          <a:xfrm flipH="1">
            <a:off x="6143625" y="3917950"/>
            <a:ext cx="631825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4" name="Line 98"/>
          <p:cNvSpPr>
            <a:spLocks noChangeShapeType="1"/>
          </p:cNvSpPr>
          <p:nvPr/>
        </p:nvSpPr>
        <p:spPr bwMode="auto">
          <a:xfrm>
            <a:off x="7715250" y="3941763"/>
            <a:ext cx="655638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5" name="Line 99"/>
          <p:cNvSpPr>
            <a:spLocks noChangeShapeType="1"/>
          </p:cNvSpPr>
          <p:nvPr/>
        </p:nvSpPr>
        <p:spPr bwMode="auto">
          <a:xfrm flipH="1">
            <a:off x="465138" y="4799013"/>
            <a:ext cx="547687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6" name="Line 100"/>
          <p:cNvSpPr>
            <a:spLocks noChangeShapeType="1"/>
          </p:cNvSpPr>
          <p:nvPr/>
        </p:nvSpPr>
        <p:spPr bwMode="auto">
          <a:xfrm>
            <a:off x="1954213" y="4786313"/>
            <a:ext cx="103505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7" name="Line 101"/>
          <p:cNvSpPr>
            <a:spLocks noChangeShapeType="1"/>
          </p:cNvSpPr>
          <p:nvPr/>
        </p:nvSpPr>
        <p:spPr bwMode="auto">
          <a:xfrm>
            <a:off x="1560513" y="56197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8" name="Line 102"/>
          <p:cNvSpPr>
            <a:spLocks noChangeShapeType="1"/>
          </p:cNvSpPr>
          <p:nvPr/>
        </p:nvSpPr>
        <p:spPr bwMode="auto">
          <a:xfrm>
            <a:off x="1560513" y="60245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39" name="Line 103"/>
          <p:cNvSpPr>
            <a:spLocks noChangeShapeType="1"/>
          </p:cNvSpPr>
          <p:nvPr/>
        </p:nvSpPr>
        <p:spPr bwMode="auto">
          <a:xfrm flipH="1" flipV="1">
            <a:off x="2203450" y="5334000"/>
            <a:ext cx="1588" cy="669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0" name="Line 104"/>
          <p:cNvSpPr>
            <a:spLocks noChangeShapeType="1"/>
          </p:cNvSpPr>
          <p:nvPr/>
        </p:nvSpPr>
        <p:spPr bwMode="auto">
          <a:xfrm>
            <a:off x="1597025" y="4989513"/>
            <a:ext cx="606425" cy="3444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1" name="Line 105"/>
          <p:cNvSpPr>
            <a:spLocks noChangeShapeType="1"/>
          </p:cNvSpPr>
          <p:nvPr/>
        </p:nvSpPr>
        <p:spPr bwMode="auto">
          <a:xfrm>
            <a:off x="3073400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2" name="Line 106"/>
          <p:cNvSpPr>
            <a:spLocks noChangeShapeType="1"/>
          </p:cNvSpPr>
          <p:nvPr/>
        </p:nvSpPr>
        <p:spPr bwMode="auto">
          <a:xfrm>
            <a:off x="2322513" y="6024563"/>
            <a:ext cx="739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3" name="Line 107"/>
          <p:cNvSpPr>
            <a:spLocks noChangeShapeType="1"/>
          </p:cNvSpPr>
          <p:nvPr/>
        </p:nvSpPr>
        <p:spPr bwMode="auto">
          <a:xfrm>
            <a:off x="2322513" y="5048250"/>
            <a:ext cx="0" cy="9763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4" name="Line 108"/>
          <p:cNvSpPr>
            <a:spLocks noChangeShapeType="1"/>
          </p:cNvSpPr>
          <p:nvPr/>
        </p:nvSpPr>
        <p:spPr bwMode="auto">
          <a:xfrm>
            <a:off x="2524125" y="4179888"/>
            <a:ext cx="1588" cy="10715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5" name="Line 109"/>
          <p:cNvSpPr>
            <a:spLocks noChangeShapeType="1"/>
          </p:cNvSpPr>
          <p:nvPr/>
        </p:nvSpPr>
        <p:spPr bwMode="auto">
          <a:xfrm>
            <a:off x="2525713" y="5238750"/>
            <a:ext cx="2178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6" name="Line 110"/>
          <p:cNvSpPr>
            <a:spLocks noChangeShapeType="1"/>
          </p:cNvSpPr>
          <p:nvPr/>
        </p:nvSpPr>
        <p:spPr bwMode="auto">
          <a:xfrm>
            <a:off x="4703763" y="5251450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7" name="Line 111"/>
          <p:cNvSpPr>
            <a:spLocks noChangeShapeType="1"/>
          </p:cNvSpPr>
          <p:nvPr/>
        </p:nvSpPr>
        <p:spPr bwMode="auto">
          <a:xfrm>
            <a:off x="3989388" y="6037263"/>
            <a:ext cx="703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8" name="Line 112"/>
          <p:cNvSpPr>
            <a:spLocks noChangeShapeType="1"/>
          </p:cNvSpPr>
          <p:nvPr/>
        </p:nvSpPr>
        <p:spPr bwMode="auto">
          <a:xfrm>
            <a:off x="3989388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49" name="Line 113"/>
          <p:cNvSpPr>
            <a:spLocks noChangeShapeType="1"/>
          </p:cNvSpPr>
          <p:nvPr/>
        </p:nvSpPr>
        <p:spPr bwMode="auto">
          <a:xfrm>
            <a:off x="3275013" y="47625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0" name="Line 114"/>
          <p:cNvSpPr>
            <a:spLocks noChangeShapeType="1"/>
          </p:cNvSpPr>
          <p:nvPr/>
        </p:nvSpPr>
        <p:spPr bwMode="auto">
          <a:xfrm>
            <a:off x="2644775" y="5119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1" name="Line 115"/>
          <p:cNvSpPr>
            <a:spLocks noChangeShapeType="1"/>
          </p:cNvSpPr>
          <p:nvPr/>
        </p:nvSpPr>
        <p:spPr bwMode="auto">
          <a:xfrm>
            <a:off x="2644775" y="4179888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2" name="Line 116"/>
          <p:cNvSpPr>
            <a:spLocks noChangeShapeType="1"/>
          </p:cNvSpPr>
          <p:nvPr/>
        </p:nvSpPr>
        <p:spPr bwMode="auto">
          <a:xfrm>
            <a:off x="5592763" y="47117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3" name="Line 117"/>
          <p:cNvSpPr>
            <a:spLocks noChangeShapeType="1"/>
          </p:cNvSpPr>
          <p:nvPr/>
        </p:nvSpPr>
        <p:spPr bwMode="auto">
          <a:xfrm>
            <a:off x="4962525" y="50688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4" name="Line 118"/>
          <p:cNvSpPr>
            <a:spLocks noChangeShapeType="1"/>
          </p:cNvSpPr>
          <p:nvPr/>
        </p:nvSpPr>
        <p:spPr bwMode="auto">
          <a:xfrm flipH="1">
            <a:off x="4962525" y="3368675"/>
            <a:ext cx="4763" cy="17002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5" name="Line 119"/>
          <p:cNvSpPr>
            <a:spLocks noChangeShapeType="1"/>
          </p:cNvSpPr>
          <p:nvPr/>
        </p:nvSpPr>
        <p:spPr bwMode="auto">
          <a:xfrm>
            <a:off x="7915275" y="4676775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6" name="Line 120"/>
          <p:cNvSpPr>
            <a:spLocks noChangeShapeType="1"/>
          </p:cNvSpPr>
          <p:nvPr/>
        </p:nvSpPr>
        <p:spPr bwMode="auto">
          <a:xfrm>
            <a:off x="7296150" y="50339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7" name="Line 121"/>
          <p:cNvSpPr>
            <a:spLocks noChangeShapeType="1"/>
          </p:cNvSpPr>
          <p:nvPr/>
        </p:nvSpPr>
        <p:spPr bwMode="auto">
          <a:xfrm flipH="1">
            <a:off x="7285038" y="4143375"/>
            <a:ext cx="1587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8" name="Line 122"/>
          <p:cNvSpPr>
            <a:spLocks noChangeShapeType="1"/>
          </p:cNvSpPr>
          <p:nvPr/>
        </p:nvSpPr>
        <p:spPr bwMode="auto">
          <a:xfrm>
            <a:off x="630238" y="5653088"/>
            <a:ext cx="12700" cy="346075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59" name="Line 123"/>
          <p:cNvSpPr>
            <a:spLocks noChangeShapeType="1"/>
          </p:cNvSpPr>
          <p:nvPr/>
        </p:nvSpPr>
        <p:spPr bwMode="auto">
          <a:xfrm>
            <a:off x="0" y="6010275"/>
            <a:ext cx="619125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0" name="Line 124"/>
          <p:cNvSpPr>
            <a:spLocks noChangeShapeType="1"/>
          </p:cNvSpPr>
          <p:nvPr/>
        </p:nvSpPr>
        <p:spPr bwMode="auto">
          <a:xfrm flipH="1">
            <a:off x="0" y="3381375"/>
            <a:ext cx="25400" cy="262890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1" name="Line 125"/>
          <p:cNvSpPr>
            <a:spLocks noChangeShapeType="1"/>
          </p:cNvSpPr>
          <p:nvPr/>
        </p:nvSpPr>
        <p:spPr bwMode="auto">
          <a:xfrm flipV="1">
            <a:off x="12700" y="2357438"/>
            <a:ext cx="3870325" cy="1011237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2" name="Line 126"/>
          <p:cNvSpPr>
            <a:spLocks noChangeShapeType="1"/>
          </p:cNvSpPr>
          <p:nvPr/>
        </p:nvSpPr>
        <p:spPr bwMode="auto">
          <a:xfrm>
            <a:off x="4848225" y="3381375"/>
            <a:ext cx="7938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3" name="Line 127"/>
          <p:cNvSpPr>
            <a:spLocks noChangeShapeType="1"/>
          </p:cNvSpPr>
          <p:nvPr/>
        </p:nvSpPr>
        <p:spPr bwMode="auto">
          <a:xfrm>
            <a:off x="4224338" y="5057775"/>
            <a:ext cx="611187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4" name="Line 128"/>
          <p:cNvSpPr>
            <a:spLocks noChangeShapeType="1"/>
          </p:cNvSpPr>
          <p:nvPr/>
        </p:nvSpPr>
        <p:spPr bwMode="auto">
          <a:xfrm>
            <a:off x="4224338" y="47005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5" name="Line 129"/>
          <p:cNvSpPr>
            <a:spLocks noChangeShapeType="1"/>
          </p:cNvSpPr>
          <p:nvPr/>
        </p:nvSpPr>
        <p:spPr bwMode="auto">
          <a:xfrm flipH="1">
            <a:off x="7189788" y="4143375"/>
            <a:ext cx="1587" cy="901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6" name="Line 130"/>
          <p:cNvSpPr>
            <a:spLocks noChangeShapeType="1"/>
          </p:cNvSpPr>
          <p:nvPr/>
        </p:nvSpPr>
        <p:spPr bwMode="auto">
          <a:xfrm>
            <a:off x="6570663" y="5045075"/>
            <a:ext cx="620712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7" name="Line 131"/>
          <p:cNvSpPr>
            <a:spLocks noChangeShapeType="1"/>
          </p:cNvSpPr>
          <p:nvPr/>
        </p:nvSpPr>
        <p:spPr bwMode="auto">
          <a:xfrm>
            <a:off x="6570663" y="46878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8" name="Line 132"/>
          <p:cNvSpPr>
            <a:spLocks noChangeShapeType="1"/>
          </p:cNvSpPr>
          <p:nvPr/>
        </p:nvSpPr>
        <p:spPr bwMode="auto">
          <a:xfrm>
            <a:off x="6000750" y="2095500"/>
            <a:ext cx="3489325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69" name="Line 133"/>
          <p:cNvSpPr>
            <a:spLocks noChangeShapeType="1"/>
          </p:cNvSpPr>
          <p:nvPr/>
        </p:nvSpPr>
        <p:spPr bwMode="auto">
          <a:xfrm>
            <a:off x="8867775" y="5021263"/>
            <a:ext cx="703263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0" name="Line 134"/>
          <p:cNvSpPr>
            <a:spLocks noChangeShapeType="1"/>
          </p:cNvSpPr>
          <p:nvPr/>
        </p:nvSpPr>
        <p:spPr bwMode="auto">
          <a:xfrm>
            <a:off x="8867775" y="4664075"/>
            <a:ext cx="0" cy="333375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1" name="Line 135"/>
          <p:cNvSpPr>
            <a:spLocks noChangeShapeType="1"/>
          </p:cNvSpPr>
          <p:nvPr/>
        </p:nvSpPr>
        <p:spPr bwMode="auto">
          <a:xfrm flipV="1">
            <a:off x="9561513" y="2095500"/>
            <a:ext cx="0" cy="2928938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2" name="Line 136"/>
          <p:cNvSpPr>
            <a:spLocks noChangeShapeType="1"/>
          </p:cNvSpPr>
          <p:nvPr/>
        </p:nvSpPr>
        <p:spPr bwMode="auto">
          <a:xfrm flipH="1">
            <a:off x="4168775" y="2286000"/>
            <a:ext cx="3810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3" name="Line 137"/>
          <p:cNvSpPr>
            <a:spLocks noChangeShapeType="1"/>
          </p:cNvSpPr>
          <p:nvPr/>
        </p:nvSpPr>
        <p:spPr bwMode="auto">
          <a:xfrm>
            <a:off x="5453063" y="229711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4" name="Line 138"/>
          <p:cNvSpPr>
            <a:spLocks noChangeShapeType="1"/>
          </p:cNvSpPr>
          <p:nvPr/>
        </p:nvSpPr>
        <p:spPr bwMode="auto">
          <a:xfrm>
            <a:off x="5453063" y="2667000"/>
            <a:ext cx="89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5" name="Line 139"/>
          <p:cNvSpPr>
            <a:spLocks noChangeShapeType="1"/>
          </p:cNvSpPr>
          <p:nvPr/>
        </p:nvSpPr>
        <p:spPr bwMode="auto">
          <a:xfrm>
            <a:off x="6357938" y="2297113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6" name="Line 140"/>
          <p:cNvSpPr>
            <a:spLocks noChangeShapeType="1"/>
          </p:cNvSpPr>
          <p:nvPr/>
        </p:nvSpPr>
        <p:spPr bwMode="auto">
          <a:xfrm>
            <a:off x="5976938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7" name="Line 141"/>
          <p:cNvSpPr>
            <a:spLocks noChangeShapeType="1"/>
          </p:cNvSpPr>
          <p:nvPr/>
        </p:nvSpPr>
        <p:spPr bwMode="auto">
          <a:xfrm>
            <a:off x="3025775" y="2178050"/>
            <a:ext cx="904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78" name="Rectangle 142"/>
          <p:cNvSpPr>
            <a:spLocks noChangeArrowheads="1"/>
          </p:cNvSpPr>
          <p:nvPr/>
        </p:nvSpPr>
        <p:spPr bwMode="auto">
          <a:xfrm>
            <a:off x="2397125" y="1852613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1261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Next Node in Threaded BT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590550" y="180975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threaded_pointer insucc(threaded_pointer tree)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threaded_pointer temp;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temp = tree-&gt;right_child;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if (tree-&gt;right_thread==FALSE)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while (temp-&gt;left_thread==FALSE)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temp = temp-&gt;left_child;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return temp;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7505700" y="259080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 flipH="1">
            <a:off x="7181850" y="2914650"/>
            <a:ext cx="4191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 flipH="1">
            <a:off x="6724650" y="3143250"/>
            <a:ext cx="4953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6705600" y="4133850"/>
            <a:ext cx="8763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7219950" y="3143250"/>
            <a:ext cx="342900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7810500" y="2857500"/>
            <a:ext cx="43815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Oval 10"/>
          <p:cNvSpPr>
            <a:spLocks noChangeArrowheads="1"/>
          </p:cNvSpPr>
          <p:nvPr/>
        </p:nvSpPr>
        <p:spPr bwMode="auto">
          <a:xfrm>
            <a:off x="8153400" y="306705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H="1">
            <a:off x="8039100" y="3390900"/>
            <a:ext cx="247650" cy="285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Oval 12"/>
          <p:cNvSpPr>
            <a:spLocks noChangeArrowheads="1"/>
          </p:cNvSpPr>
          <p:nvPr/>
        </p:nvSpPr>
        <p:spPr bwMode="auto">
          <a:xfrm>
            <a:off x="7848600" y="365760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H="1">
            <a:off x="7677150" y="4000500"/>
            <a:ext cx="247650" cy="285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Oval 14"/>
          <p:cNvSpPr>
            <a:spLocks noChangeArrowheads="1"/>
          </p:cNvSpPr>
          <p:nvPr/>
        </p:nvSpPr>
        <p:spPr bwMode="auto">
          <a:xfrm>
            <a:off x="7486650" y="4267200"/>
            <a:ext cx="323850" cy="323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8401050" y="3352800"/>
            <a:ext cx="40005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Line 19"/>
          <p:cNvSpPr>
            <a:spLocks noChangeShapeType="1"/>
          </p:cNvSpPr>
          <p:nvPr/>
        </p:nvSpPr>
        <p:spPr bwMode="auto">
          <a:xfrm flipH="1">
            <a:off x="8305800" y="3752850"/>
            <a:ext cx="476250" cy="590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20"/>
          <p:cNvSpPr>
            <a:spLocks noChangeShapeType="1"/>
          </p:cNvSpPr>
          <p:nvPr/>
        </p:nvSpPr>
        <p:spPr bwMode="auto">
          <a:xfrm>
            <a:off x="8286750" y="4343400"/>
            <a:ext cx="8572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>
            <a:off x="8782050" y="3733800"/>
            <a:ext cx="36195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9" name="Line 22"/>
          <p:cNvSpPr>
            <a:spLocks noChangeShapeType="1"/>
          </p:cNvSpPr>
          <p:nvPr/>
        </p:nvSpPr>
        <p:spPr bwMode="auto">
          <a:xfrm>
            <a:off x="8096250" y="2609850"/>
            <a:ext cx="571500" cy="2476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H="1">
            <a:off x="8115300" y="3676650"/>
            <a:ext cx="381000" cy="5905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Inorder Traversal of Threaded BT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857250" y="175260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void tinorder(threaded_pointer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/* traverse the threaded binary tree inorder */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threaded_pointer temp = tree;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for (;;)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temp = insucc(temp);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if (temp==tree) break;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printf(“%3c”, temp-&gt;data);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1089025" y="4762500"/>
            <a:ext cx="950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CC33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3471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33350" y="-3048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Inserting Nodes into Threaded BTs</a:t>
            </a: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133350" y="704850"/>
            <a:ext cx="91630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/>
            </a:pPr>
            <a:r>
              <a:rPr lang="en-US" altLang="zh-TW" sz="3200" dirty="0">
                <a:solidFill>
                  <a:schemeClr val="tx1"/>
                </a:solidFill>
              </a:rPr>
              <a:t>Insert </a:t>
            </a:r>
            <a:r>
              <a:rPr lang="en-US" altLang="zh-TW" sz="3200" dirty="0">
                <a:solidFill>
                  <a:schemeClr val="tx1"/>
                </a:solidFill>
                <a:latin typeface="Courier New" pitchFamily="49" charset="0"/>
              </a:rPr>
              <a:t>child</a:t>
            </a:r>
            <a:r>
              <a:rPr lang="en-US" altLang="zh-TW" sz="3200" dirty="0">
                <a:solidFill>
                  <a:schemeClr val="tx1"/>
                </a:solidFill>
              </a:rPr>
              <a:t> as the right child of node </a:t>
            </a:r>
            <a:r>
              <a:rPr lang="en-US" altLang="zh-TW" sz="3200" dirty="0">
                <a:solidFill>
                  <a:schemeClr val="tx1"/>
                </a:solidFill>
                <a:latin typeface="Courier New" pitchFamily="49" charset="0"/>
              </a:rPr>
              <a:t>parent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change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parent-&gt;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right_thread</a:t>
            </a:r>
            <a:r>
              <a:rPr lang="en-US" altLang="zh-TW" sz="2800" dirty="0">
                <a:solidFill>
                  <a:schemeClr val="tx1"/>
                </a:solidFill>
              </a:rPr>
              <a:t> to FALSE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set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child-&gt;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left_thread</a:t>
            </a:r>
            <a:r>
              <a:rPr lang="en-US" altLang="zh-TW" sz="2800" dirty="0">
                <a:solidFill>
                  <a:schemeClr val="tx1"/>
                </a:solidFill>
              </a:rPr>
              <a:t> to TRUE and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child-&gt;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right_thread</a:t>
            </a:r>
            <a:r>
              <a:rPr lang="en-US" altLang="zh-TW" sz="2800" dirty="0">
                <a:solidFill>
                  <a:schemeClr val="tx1"/>
                </a:solidFill>
              </a:rPr>
              <a:t> to  parent-&gt;right thread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set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child-&gt;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2800" dirty="0">
                <a:solidFill>
                  <a:schemeClr val="tx1"/>
                </a:solidFill>
              </a:rPr>
              <a:t> to point to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parent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set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child-&gt;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2800" dirty="0">
                <a:solidFill>
                  <a:schemeClr val="tx1"/>
                </a:solidFill>
              </a:rPr>
              <a:t> to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parent-&gt;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zh-TW" sz="2800" dirty="0">
                <a:solidFill>
                  <a:schemeClr val="tx1"/>
                </a:solidFill>
              </a:rPr>
              <a:t>change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parent-&gt;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right_child</a:t>
            </a:r>
            <a:r>
              <a:rPr lang="en-US" altLang="zh-TW" sz="2800" dirty="0">
                <a:solidFill>
                  <a:schemeClr val="tx1"/>
                </a:solidFill>
              </a:rPr>
              <a:t> to point to 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child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-if child-&gt;right thread == FALSE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Case 2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Then find 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inorder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 successor of  child 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Make 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left_child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 of </a:t>
            </a:r>
            <a:r>
              <a:rPr lang="en-US" altLang="zh-TW" sz="2400" dirty="0" err="1">
                <a:solidFill>
                  <a:schemeClr val="tx1"/>
                </a:solidFill>
                <a:latin typeface="Courier New" pitchFamily="49" charset="0"/>
              </a:rPr>
              <a:t>inorder</a:t>
            </a:r>
            <a:r>
              <a:rPr lang="en-US" altLang="zh-TW" sz="2400" dirty="0">
                <a:solidFill>
                  <a:schemeClr val="tx1"/>
                </a:solidFill>
                <a:latin typeface="Courier New" pitchFamily="49" charset="0"/>
              </a:rPr>
              <a:t> successor point to child</a:t>
            </a:r>
          </a:p>
        </p:txBody>
      </p:sp>
    </p:spTree>
    <p:extLst>
      <p:ext uri="{BB962C8B-B14F-4D97-AF65-F5344CB8AC3E}">
        <p14:creationId xmlns:p14="http://schemas.microsoft.com/office/powerpoint/2010/main" val="3097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370138" y="2490788"/>
            <a:ext cx="392112" cy="39211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1758950" y="33083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2379663" y="4132263"/>
            <a:ext cx="392112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1808163" y="50006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 flipH="1">
            <a:off x="1970088" y="287813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>
            <a:off x="2112963" y="3663950"/>
            <a:ext cx="465137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 flipH="1">
            <a:off x="2006600" y="4473575"/>
            <a:ext cx="415925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2208213" y="5248275"/>
            <a:ext cx="3571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2589213" y="4652963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H="1">
            <a:off x="1673225" y="5235575"/>
            <a:ext cx="1190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1673225" y="3913188"/>
            <a:ext cx="0" cy="1311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 flipH="1">
            <a:off x="1673225" y="3687763"/>
            <a:ext cx="142875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 flipH="1">
            <a:off x="1577975" y="35560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1565275" y="2722563"/>
            <a:ext cx="0" cy="8207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1565275" y="2735263"/>
            <a:ext cx="727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Line 18"/>
          <p:cNvSpPr>
            <a:spLocks noChangeShapeType="1"/>
          </p:cNvSpPr>
          <p:nvPr/>
        </p:nvSpPr>
        <p:spPr bwMode="auto">
          <a:xfrm>
            <a:off x="2779713" y="4378325"/>
            <a:ext cx="3571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1" name="Line 19"/>
          <p:cNvSpPr>
            <a:spLocks noChangeShapeType="1"/>
          </p:cNvSpPr>
          <p:nvPr/>
        </p:nvSpPr>
        <p:spPr bwMode="auto">
          <a:xfrm>
            <a:off x="3149600" y="2687638"/>
            <a:ext cx="0" cy="167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2" name="Line 20"/>
          <p:cNvSpPr>
            <a:spLocks noChangeShapeType="1"/>
          </p:cNvSpPr>
          <p:nvPr/>
        </p:nvSpPr>
        <p:spPr bwMode="auto">
          <a:xfrm flipH="1">
            <a:off x="2825750" y="2687638"/>
            <a:ext cx="2984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3" name="Line 21"/>
          <p:cNvSpPr>
            <a:spLocks noChangeShapeType="1"/>
          </p:cNvSpPr>
          <p:nvPr/>
        </p:nvSpPr>
        <p:spPr bwMode="auto">
          <a:xfrm>
            <a:off x="1970088" y="2616200"/>
            <a:ext cx="346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4" name="Rectangle 22"/>
          <p:cNvSpPr>
            <a:spLocks noChangeArrowheads="1"/>
          </p:cNvSpPr>
          <p:nvPr/>
        </p:nvSpPr>
        <p:spPr bwMode="auto">
          <a:xfrm>
            <a:off x="1531938" y="2262188"/>
            <a:ext cx="59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6105" name="Line 23"/>
          <p:cNvSpPr>
            <a:spLocks noChangeShapeType="1"/>
          </p:cNvSpPr>
          <p:nvPr/>
        </p:nvSpPr>
        <p:spPr bwMode="auto">
          <a:xfrm>
            <a:off x="2840038" y="4486275"/>
            <a:ext cx="833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6" name="Rectangle 24"/>
          <p:cNvSpPr>
            <a:spLocks noChangeArrowheads="1"/>
          </p:cNvSpPr>
          <p:nvPr/>
        </p:nvSpPr>
        <p:spPr bwMode="auto">
          <a:xfrm>
            <a:off x="3449638" y="4143375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46107" name="Rectangle 25"/>
          <p:cNvSpPr>
            <a:spLocks noChangeArrowheads="1"/>
          </p:cNvSpPr>
          <p:nvPr/>
        </p:nvSpPr>
        <p:spPr bwMode="auto">
          <a:xfrm>
            <a:off x="1771650" y="32908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108" name="Rectangle 26"/>
          <p:cNvSpPr>
            <a:spLocks noChangeArrowheads="1"/>
          </p:cNvSpPr>
          <p:nvPr/>
        </p:nvSpPr>
        <p:spPr bwMode="auto">
          <a:xfrm>
            <a:off x="2379663" y="41354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109" name="Rectangle 27"/>
          <p:cNvSpPr>
            <a:spLocks noChangeArrowheads="1"/>
          </p:cNvSpPr>
          <p:nvPr/>
        </p:nvSpPr>
        <p:spPr bwMode="auto">
          <a:xfrm>
            <a:off x="1806575" y="49942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110" name="Oval 28"/>
          <p:cNvSpPr>
            <a:spLocks noChangeArrowheads="1"/>
          </p:cNvSpPr>
          <p:nvPr/>
        </p:nvSpPr>
        <p:spPr bwMode="auto">
          <a:xfrm>
            <a:off x="3070225" y="5014913"/>
            <a:ext cx="392113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1" name="Rectangle 29"/>
          <p:cNvSpPr>
            <a:spLocks noChangeArrowheads="1"/>
          </p:cNvSpPr>
          <p:nvPr/>
        </p:nvSpPr>
        <p:spPr bwMode="auto">
          <a:xfrm>
            <a:off x="3081338" y="50165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12" name="Line 30"/>
          <p:cNvSpPr>
            <a:spLocks noChangeShapeType="1"/>
          </p:cNvSpPr>
          <p:nvPr/>
        </p:nvSpPr>
        <p:spPr bwMode="auto">
          <a:xfrm>
            <a:off x="3482975" y="5224463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3" name="Rectangle 31"/>
          <p:cNvSpPr>
            <a:spLocks noChangeArrowheads="1"/>
          </p:cNvSpPr>
          <p:nvPr/>
        </p:nvSpPr>
        <p:spPr bwMode="auto">
          <a:xfrm>
            <a:off x="3783013" y="4846638"/>
            <a:ext cx="690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46114" name="Oval 32"/>
          <p:cNvSpPr>
            <a:spLocks noChangeArrowheads="1"/>
          </p:cNvSpPr>
          <p:nvPr/>
        </p:nvSpPr>
        <p:spPr bwMode="auto">
          <a:xfrm>
            <a:off x="6261100" y="2498725"/>
            <a:ext cx="392113" cy="3921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5" name="Oval 33"/>
          <p:cNvSpPr>
            <a:spLocks noChangeArrowheads="1"/>
          </p:cNvSpPr>
          <p:nvPr/>
        </p:nvSpPr>
        <p:spPr bwMode="auto">
          <a:xfrm>
            <a:off x="5649913" y="331628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6" name="Oval 34"/>
          <p:cNvSpPr>
            <a:spLocks noChangeArrowheads="1"/>
          </p:cNvSpPr>
          <p:nvPr/>
        </p:nvSpPr>
        <p:spPr bwMode="auto">
          <a:xfrm>
            <a:off x="6270625" y="4140200"/>
            <a:ext cx="392113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7" name="Oval 35"/>
          <p:cNvSpPr>
            <a:spLocks noChangeArrowheads="1"/>
          </p:cNvSpPr>
          <p:nvPr/>
        </p:nvSpPr>
        <p:spPr bwMode="auto">
          <a:xfrm>
            <a:off x="5699125" y="50085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8" name="Line 36"/>
          <p:cNvSpPr>
            <a:spLocks noChangeShapeType="1"/>
          </p:cNvSpPr>
          <p:nvPr/>
        </p:nvSpPr>
        <p:spPr bwMode="auto">
          <a:xfrm flipH="1">
            <a:off x="5861050" y="2886075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19" name="Line 37"/>
          <p:cNvSpPr>
            <a:spLocks noChangeShapeType="1"/>
          </p:cNvSpPr>
          <p:nvPr/>
        </p:nvSpPr>
        <p:spPr bwMode="auto">
          <a:xfrm>
            <a:off x="6003925" y="3671888"/>
            <a:ext cx="465138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0" name="Line 38"/>
          <p:cNvSpPr>
            <a:spLocks noChangeShapeType="1"/>
          </p:cNvSpPr>
          <p:nvPr/>
        </p:nvSpPr>
        <p:spPr bwMode="auto">
          <a:xfrm flipH="1">
            <a:off x="5897563" y="4481513"/>
            <a:ext cx="415925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1" name="Line 39"/>
          <p:cNvSpPr>
            <a:spLocks noChangeShapeType="1"/>
          </p:cNvSpPr>
          <p:nvPr/>
        </p:nvSpPr>
        <p:spPr bwMode="auto">
          <a:xfrm>
            <a:off x="6099175" y="5256213"/>
            <a:ext cx="35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2" name="Line 40"/>
          <p:cNvSpPr>
            <a:spLocks noChangeShapeType="1"/>
          </p:cNvSpPr>
          <p:nvPr/>
        </p:nvSpPr>
        <p:spPr bwMode="auto">
          <a:xfrm flipV="1">
            <a:off x="6480175" y="466090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3" name="Line 41"/>
          <p:cNvSpPr>
            <a:spLocks noChangeShapeType="1"/>
          </p:cNvSpPr>
          <p:nvPr/>
        </p:nvSpPr>
        <p:spPr bwMode="auto">
          <a:xfrm flipH="1">
            <a:off x="5564188" y="5243513"/>
            <a:ext cx="11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4" name="Line 42"/>
          <p:cNvSpPr>
            <a:spLocks noChangeShapeType="1"/>
          </p:cNvSpPr>
          <p:nvPr/>
        </p:nvSpPr>
        <p:spPr bwMode="auto">
          <a:xfrm flipV="1">
            <a:off x="5564188" y="3921125"/>
            <a:ext cx="0" cy="1311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5" name="Line 43"/>
          <p:cNvSpPr>
            <a:spLocks noChangeShapeType="1"/>
          </p:cNvSpPr>
          <p:nvPr/>
        </p:nvSpPr>
        <p:spPr bwMode="auto">
          <a:xfrm flipH="1">
            <a:off x="5564188" y="3695700"/>
            <a:ext cx="142875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6" name="Line 44"/>
          <p:cNvSpPr>
            <a:spLocks noChangeShapeType="1"/>
          </p:cNvSpPr>
          <p:nvPr/>
        </p:nvSpPr>
        <p:spPr bwMode="auto">
          <a:xfrm flipH="1">
            <a:off x="5468938" y="3563938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7" name="Line 45"/>
          <p:cNvSpPr>
            <a:spLocks noChangeShapeType="1"/>
          </p:cNvSpPr>
          <p:nvPr/>
        </p:nvSpPr>
        <p:spPr bwMode="auto">
          <a:xfrm flipV="1">
            <a:off x="5456238" y="2730500"/>
            <a:ext cx="0" cy="8207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8" name="Line 46"/>
          <p:cNvSpPr>
            <a:spLocks noChangeShapeType="1"/>
          </p:cNvSpPr>
          <p:nvPr/>
        </p:nvSpPr>
        <p:spPr bwMode="auto">
          <a:xfrm>
            <a:off x="5456238" y="2743200"/>
            <a:ext cx="727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9" name="Line 47"/>
          <p:cNvSpPr>
            <a:spLocks noChangeShapeType="1"/>
          </p:cNvSpPr>
          <p:nvPr/>
        </p:nvSpPr>
        <p:spPr bwMode="auto">
          <a:xfrm>
            <a:off x="7385050" y="5256213"/>
            <a:ext cx="357188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30" name="Line 48"/>
          <p:cNvSpPr>
            <a:spLocks noChangeShapeType="1"/>
          </p:cNvSpPr>
          <p:nvPr/>
        </p:nvSpPr>
        <p:spPr bwMode="auto">
          <a:xfrm flipH="1">
            <a:off x="7754938" y="2698750"/>
            <a:ext cx="1587" cy="2546350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31" name="Line 49"/>
          <p:cNvSpPr>
            <a:spLocks noChangeShapeType="1"/>
          </p:cNvSpPr>
          <p:nvPr/>
        </p:nvSpPr>
        <p:spPr bwMode="auto">
          <a:xfrm flipH="1" flipV="1">
            <a:off x="6767513" y="2709863"/>
            <a:ext cx="962025" cy="9525"/>
          </a:xfrm>
          <a:prstGeom prst="line">
            <a:avLst/>
          </a:prstGeom>
          <a:noFill/>
          <a:ln w="12700">
            <a:solidFill>
              <a:srgbClr val="CC33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32" name="Line 50"/>
          <p:cNvSpPr>
            <a:spLocks noChangeShapeType="1"/>
          </p:cNvSpPr>
          <p:nvPr/>
        </p:nvSpPr>
        <p:spPr bwMode="auto">
          <a:xfrm>
            <a:off x="5861050" y="2624138"/>
            <a:ext cx="346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33" name="Rectangle 51"/>
          <p:cNvSpPr>
            <a:spLocks noChangeArrowheads="1"/>
          </p:cNvSpPr>
          <p:nvPr/>
        </p:nvSpPr>
        <p:spPr bwMode="auto">
          <a:xfrm>
            <a:off x="5422900" y="2270125"/>
            <a:ext cx="59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46134" name="Line 52"/>
          <p:cNvSpPr>
            <a:spLocks noChangeShapeType="1"/>
          </p:cNvSpPr>
          <p:nvPr/>
        </p:nvSpPr>
        <p:spPr bwMode="auto">
          <a:xfrm>
            <a:off x="6731000" y="4494213"/>
            <a:ext cx="83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35" name="Rectangle 53"/>
          <p:cNvSpPr>
            <a:spLocks noChangeArrowheads="1"/>
          </p:cNvSpPr>
          <p:nvPr/>
        </p:nvSpPr>
        <p:spPr bwMode="auto">
          <a:xfrm>
            <a:off x="6853238" y="4114800"/>
            <a:ext cx="817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46136" name="Rectangle 54"/>
          <p:cNvSpPr>
            <a:spLocks noChangeArrowheads="1"/>
          </p:cNvSpPr>
          <p:nvPr/>
        </p:nvSpPr>
        <p:spPr bwMode="auto">
          <a:xfrm>
            <a:off x="5662613" y="32988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137" name="Rectangle 55"/>
          <p:cNvSpPr>
            <a:spLocks noChangeArrowheads="1"/>
          </p:cNvSpPr>
          <p:nvPr/>
        </p:nvSpPr>
        <p:spPr bwMode="auto">
          <a:xfrm>
            <a:off x="6270625" y="41433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138" name="Rectangle 56"/>
          <p:cNvSpPr>
            <a:spLocks noChangeArrowheads="1"/>
          </p:cNvSpPr>
          <p:nvPr/>
        </p:nvSpPr>
        <p:spPr bwMode="auto">
          <a:xfrm>
            <a:off x="5697538" y="50022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139" name="Oval 57"/>
          <p:cNvSpPr>
            <a:spLocks noChangeArrowheads="1"/>
          </p:cNvSpPr>
          <p:nvPr/>
        </p:nvSpPr>
        <p:spPr bwMode="auto">
          <a:xfrm>
            <a:off x="6961188" y="5022850"/>
            <a:ext cx="392112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40" name="Rectangle 58"/>
          <p:cNvSpPr>
            <a:spLocks noChangeArrowheads="1"/>
          </p:cNvSpPr>
          <p:nvPr/>
        </p:nvSpPr>
        <p:spPr bwMode="auto">
          <a:xfrm>
            <a:off x="6972300" y="50244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141" name="Line 59"/>
          <p:cNvSpPr>
            <a:spLocks noChangeShapeType="1"/>
          </p:cNvSpPr>
          <p:nvPr/>
        </p:nvSpPr>
        <p:spPr bwMode="auto">
          <a:xfrm>
            <a:off x="7423150" y="5160963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42" name="Rectangle 60"/>
          <p:cNvSpPr>
            <a:spLocks noChangeArrowheads="1"/>
          </p:cNvSpPr>
          <p:nvPr/>
        </p:nvSpPr>
        <p:spPr bwMode="auto">
          <a:xfrm>
            <a:off x="8020050" y="4926013"/>
            <a:ext cx="690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46143" name="Line 61"/>
          <p:cNvSpPr>
            <a:spLocks noChangeShapeType="1"/>
          </p:cNvSpPr>
          <p:nvPr/>
        </p:nvSpPr>
        <p:spPr bwMode="auto">
          <a:xfrm>
            <a:off x="6637338" y="4460875"/>
            <a:ext cx="500062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44" name="Line 62"/>
          <p:cNvSpPr>
            <a:spLocks noChangeShapeType="1"/>
          </p:cNvSpPr>
          <p:nvPr/>
        </p:nvSpPr>
        <p:spPr bwMode="auto">
          <a:xfrm flipH="1" flipV="1">
            <a:off x="6646863" y="5257800"/>
            <a:ext cx="323850" cy="1588"/>
          </a:xfrm>
          <a:prstGeom prst="line">
            <a:avLst/>
          </a:prstGeom>
          <a:noFill/>
          <a:ln w="12700">
            <a:solidFill>
              <a:srgbClr val="003399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45" name="Line 63"/>
          <p:cNvSpPr>
            <a:spLocks noChangeShapeType="1"/>
          </p:cNvSpPr>
          <p:nvPr/>
        </p:nvSpPr>
        <p:spPr bwMode="auto">
          <a:xfrm flipV="1">
            <a:off x="6634163" y="4640263"/>
            <a:ext cx="3175" cy="604837"/>
          </a:xfrm>
          <a:prstGeom prst="line">
            <a:avLst/>
          </a:prstGeom>
          <a:noFill/>
          <a:ln w="12700">
            <a:solidFill>
              <a:srgbClr val="003399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46" name="Text Box 64"/>
          <p:cNvSpPr txBox="1">
            <a:spLocks noChangeArrowheads="1"/>
          </p:cNvSpPr>
          <p:nvPr/>
        </p:nvSpPr>
        <p:spPr bwMode="auto">
          <a:xfrm>
            <a:off x="1774825" y="5438775"/>
            <a:ext cx="107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CC3300"/>
                </a:solidFill>
              </a:rPr>
              <a:t>empty</a:t>
            </a:r>
          </a:p>
        </p:txBody>
      </p:sp>
      <p:sp>
        <p:nvSpPr>
          <p:cNvPr id="46147" name="Text Box 65"/>
          <p:cNvSpPr txBox="1">
            <a:spLocks noChangeArrowheads="1"/>
          </p:cNvSpPr>
          <p:nvPr/>
        </p:nvSpPr>
        <p:spPr bwMode="auto">
          <a:xfrm>
            <a:off x="1828800" y="1571625"/>
            <a:ext cx="535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 sz="2800">
                <a:solidFill>
                  <a:schemeClr val="tx1"/>
                </a:solidFill>
              </a:rPr>
              <a:t>Insert a node D as a right child of B.</a:t>
            </a:r>
          </a:p>
        </p:txBody>
      </p:sp>
      <p:sp>
        <p:nvSpPr>
          <p:cNvPr id="46148" name="Text Box 66"/>
          <p:cNvSpPr txBox="1">
            <a:spLocks noChangeArrowheads="1"/>
          </p:cNvSpPr>
          <p:nvPr/>
        </p:nvSpPr>
        <p:spPr bwMode="auto">
          <a:xfrm>
            <a:off x="7813675" y="3546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(1)</a:t>
            </a:r>
          </a:p>
        </p:txBody>
      </p:sp>
      <p:sp>
        <p:nvSpPr>
          <p:cNvPr id="46149" name="Text Box 67"/>
          <p:cNvSpPr txBox="1">
            <a:spLocks noChangeArrowheads="1"/>
          </p:cNvSpPr>
          <p:nvPr/>
        </p:nvSpPr>
        <p:spPr bwMode="auto">
          <a:xfrm>
            <a:off x="6518275" y="52419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(2)</a:t>
            </a:r>
          </a:p>
        </p:txBody>
      </p:sp>
      <p:sp>
        <p:nvSpPr>
          <p:cNvPr id="46150" name="Text Box 68"/>
          <p:cNvSpPr txBox="1">
            <a:spLocks noChangeArrowheads="1"/>
          </p:cNvSpPr>
          <p:nvPr/>
        </p:nvSpPr>
        <p:spPr bwMode="auto">
          <a:xfrm>
            <a:off x="6956425" y="44799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429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5" descr="C:\WINDOWS\TEMP\twu22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813"/>
            <a:ext cx="9144000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2139950" y="5508625"/>
            <a:ext cx="140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 sz="2400"/>
              <a:t>nonempty</a:t>
            </a:r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6213475" y="31654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(1)</a:t>
            </a:r>
            <a:endParaRPr lang="en-US" altLang="zh-TW" sz="2400">
              <a:solidFill>
                <a:srgbClr val="006600"/>
              </a:solidFill>
            </a:endParaRP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5565775" y="25558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(3)</a:t>
            </a:r>
            <a:endParaRPr lang="en-US" altLang="zh-TW" sz="2400">
              <a:solidFill>
                <a:srgbClr val="006600"/>
              </a:solidFill>
            </a:endParaRP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5108575" y="38703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(4)</a:t>
            </a:r>
            <a:endParaRPr lang="en-US" altLang="zh-TW" sz="2400">
              <a:solidFill>
                <a:srgbClr val="006600"/>
              </a:solidFill>
            </a:endParaRP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5089525" y="322262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3399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</a:rPr>
              <a:t>(2)</a:t>
            </a:r>
            <a:endParaRPr lang="en-US" altLang="zh-TW" sz="24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3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477</Words>
  <Application>Microsoft Office PowerPoint</Application>
  <PresentationFormat>On-screen Show (4:3)</PresentationFormat>
  <Paragraphs>136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新細明體</vt:lpstr>
      <vt:lpstr>新細明體</vt:lpstr>
      <vt:lpstr>Arial</vt:lpstr>
      <vt:lpstr>Calibri</vt:lpstr>
      <vt:lpstr>Courier New</vt:lpstr>
      <vt:lpstr>Monotype Sorts</vt:lpstr>
      <vt:lpstr>Times New Roman</vt:lpstr>
      <vt:lpstr>Office Theme</vt:lpstr>
      <vt:lpstr>PowerPoint Presentation</vt:lpstr>
      <vt:lpstr>Threaded Binary Trees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</dc:creator>
  <cp:lastModifiedBy>gulshan.vaswani@gmail.com</cp:lastModifiedBy>
  <cp:revision>3</cp:revision>
  <dcterms:created xsi:type="dcterms:W3CDTF">2016-11-01T05:40:43Z</dcterms:created>
  <dcterms:modified xsi:type="dcterms:W3CDTF">2019-10-22T09:15:57Z</dcterms:modified>
</cp:coreProperties>
</file>