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75" r:id="rId2"/>
    <p:sldId id="377" r:id="rId3"/>
    <p:sldId id="447" r:id="rId4"/>
    <p:sldId id="448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9" r:id="rId16"/>
    <p:sldId id="390" r:id="rId17"/>
    <p:sldId id="391" r:id="rId18"/>
    <p:sldId id="392" r:id="rId19"/>
    <p:sldId id="393" r:id="rId20"/>
    <p:sldId id="444" r:id="rId21"/>
    <p:sldId id="445" r:id="rId22"/>
    <p:sldId id="446" r:id="rId23"/>
    <p:sldId id="394" r:id="rId24"/>
    <p:sldId id="395" r:id="rId25"/>
    <p:sldId id="440" r:id="rId26"/>
    <p:sldId id="396" r:id="rId27"/>
    <p:sldId id="397" r:id="rId28"/>
    <p:sldId id="3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2EFD3-458C-4A38-B19B-F0531A700895}" type="datetimeFigureOut">
              <a:rPr lang="en-US" smtClean="0"/>
              <a:pPr/>
              <a:t>12-Oct-19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3D47A-BC52-475E-BCF6-ABA0585B4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3D47A-BC52-475E-BCF6-ABA0585B4E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4D0A-A26C-457D-AAE4-254F680CD81A}" type="datetime1">
              <a:rPr lang="en-US" smtClean="0"/>
              <a:t>12-Oct-19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302E-C43B-4E50-9AE8-C7888128E58B}" type="datetime1">
              <a:rPr lang="en-US" smtClean="0"/>
              <a:t>12-Oct-19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9ACB-D03E-4504-BDDE-D10865996232}" type="datetime1">
              <a:rPr lang="en-US" smtClean="0"/>
              <a:t>12-Oct-19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13C38-0AD9-4604-92A7-E37BA870A67D}" type="datetime1">
              <a:rPr lang="en-US" smtClean="0"/>
              <a:t>12-Oct-19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2D8-1CC8-410E-881F-FE08EBBE243C}" type="datetime1">
              <a:rPr lang="en-US" smtClean="0"/>
              <a:t>12-Oct-19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0DCE-3B60-4866-BD92-97C2195611EB}" type="datetime1">
              <a:rPr lang="en-US" smtClean="0"/>
              <a:t>12-Oct-19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367-CC69-4283-9EF2-620F037794E3}" type="datetime1">
              <a:rPr lang="en-US" smtClean="0"/>
              <a:t>12-Oct-19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FE3C-F09F-4E5A-BBFE-2AD329091E44}" type="datetime1">
              <a:rPr lang="en-US" smtClean="0"/>
              <a:t>12-Oct-19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022C-B1B5-4566-9BD0-27B09E431654}" type="datetime1">
              <a:rPr lang="en-US" smtClean="0"/>
              <a:t>12-Oct-19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2919-227A-4FA6-BA18-20DBA5EC48E6}" type="datetime1">
              <a:rPr lang="en-US" smtClean="0"/>
              <a:t>12-Oct-19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6311-2696-4BB3-8F94-640F5AEEC763}" type="datetime1">
              <a:rPr lang="en-US" smtClean="0"/>
              <a:t>12-Oct-19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546D4-B6E8-4773-BA22-250BFCB965EB}" type="datetime1">
              <a:rPr lang="en-US" smtClean="0"/>
              <a:t>12-Oct-19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1204913"/>
            <a:ext cx="8229600" cy="326231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TW" sz="4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7200" b="1" dirty="0" smtClean="0"/>
              <a:t>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038600" y="1066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3200400" y="175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2209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7"/>
          <p:cNvSpPr>
            <a:spLocks noChangeArrowheads="1"/>
          </p:cNvSpPr>
          <p:nvPr/>
        </p:nvSpPr>
        <p:spPr bwMode="auto">
          <a:xfrm>
            <a:off x="67818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J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54864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13716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5715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I</a:t>
            </a:r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41148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3962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M</a:t>
            </a:r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48006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H</a:t>
            </a:r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30480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2133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latin typeface="Times New Roman" pitchFamily="18" charset="0"/>
              </a:rPr>
              <a:t>L</a:t>
            </a:r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 flipH="1">
            <a:off x="3657600" y="1524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7"/>
          <p:cNvSpPr>
            <a:spLocks noChangeShapeType="1"/>
          </p:cNvSpPr>
          <p:nvPr/>
        </p:nvSpPr>
        <p:spPr bwMode="auto">
          <a:xfrm flipH="1">
            <a:off x="2667000" y="2133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 flipH="1">
            <a:off x="1752600" y="28956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>
            <a:off x="18288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>
            <a:off x="2667000" y="2895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3733800" y="2057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 flipH="1">
            <a:off x="4495800" y="28194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5181600" y="2819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5181600" y="3733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 flipH="1">
            <a:off x="4419600" y="4724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>
            <a:off x="5257800" y="4724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6248400" y="5562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28"/>
          <p:cNvSpPr txBox="1">
            <a:spLocks noChangeArrowheads="1"/>
          </p:cNvSpPr>
          <p:nvPr/>
        </p:nvSpPr>
        <p:spPr bwMode="auto">
          <a:xfrm>
            <a:off x="4038600" y="10668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 A </a:t>
            </a:r>
          </a:p>
        </p:txBody>
      </p:sp>
      <p:sp>
        <p:nvSpPr>
          <p:cNvPr id="14364" name="Text Box 29"/>
          <p:cNvSpPr txBox="1">
            <a:spLocks noChangeArrowheads="1"/>
          </p:cNvSpPr>
          <p:nvPr/>
        </p:nvSpPr>
        <p:spPr bwMode="auto">
          <a:xfrm>
            <a:off x="3276600" y="175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B</a:t>
            </a:r>
          </a:p>
        </p:txBody>
      </p:sp>
      <p:sp>
        <p:nvSpPr>
          <p:cNvPr id="14365" name="Text Box 30"/>
          <p:cNvSpPr txBox="1">
            <a:spLocks noChangeArrowheads="1"/>
          </p:cNvSpPr>
          <p:nvPr/>
        </p:nvSpPr>
        <p:spPr bwMode="auto">
          <a:xfrm>
            <a:off x="4724400" y="23622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 C</a:t>
            </a:r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5410200" y="3276600"/>
            <a:ext cx="55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  </a:t>
            </a:r>
            <a:r>
              <a:rPr lang="en-US" altLang="zh-TW" sz="2400" b="1">
                <a:latin typeface="Times New Roman" pitchFamily="18" charset="0"/>
              </a:rPr>
              <a:t>D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2209800" y="2438400"/>
            <a:ext cx="46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 </a:t>
            </a:r>
            <a:r>
              <a:rPr lang="en-US" altLang="zh-TW" sz="2400" b="1">
                <a:latin typeface="Times New Roman" pitchFamily="18" charset="0"/>
              </a:rPr>
              <a:t>E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4368" name="Text Box 34"/>
          <p:cNvSpPr txBox="1">
            <a:spLocks noChangeArrowheads="1"/>
          </p:cNvSpPr>
          <p:nvPr/>
        </p:nvSpPr>
        <p:spPr bwMode="auto">
          <a:xfrm>
            <a:off x="3048000" y="3429000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itchFamily="18" charset="0"/>
              </a:rPr>
              <a:t> </a:t>
            </a:r>
            <a:r>
              <a:rPr lang="en-US" altLang="zh-TW" sz="2400" b="1">
                <a:latin typeface="Times New Roman" pitchFamily="18" charset="0"/>
              </a:rPr>
              <a:t>F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4369" name="Text Box 35"/>
          <p:cNvSpPr txBox="1">
            <a:spLocks noChangeArrowheads="1"/>
          </p:cNvSpPr>
          <p:nvPr/>
        </p:nvSpPr>
        <p:spPr bwMode="auto">
          <a:xfrm>
            <a:off x="4175125" y="33940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G</a:t>
            </a:r>
          </a:p>
        </p:txBody>
      </p:sp>
      <p:sp>
        <p:nvSpPr>
          <p:cNvPr id="14370" name="Text Box 36"/>
          <p:cNvSpPr txBox="1">
            <a:spLocks noChangeArrowheads="1"/>
          </p:cNvSpPr>
          <p:nvPr/>
        </p:nvSpPr>
        <p:spPr bwMode="auto">
          <a:xfrm>
            <a:off x="1279525" y="34702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</a:rPr>
              <a:t>  K</a:t>
            </a:r>
          </a:p>
        </p:txBody>
      </p:sp>
      <p:sp>
        <p:nvSpPr>
          <p:cNvPr id="14371" name="Text Box 43"/>
          <p:cNvSpPr txBox="1">
            <a:spLocks noChangeArrowheads="1"/>
          </p:cNvSpPr>
          <p:nvPr/>
        </p:nvSpPr>
        <p:spPr bwMode="auto">
          <a:xfrm>
            <a:off x="0" y="420688"/>
            <a:ext cx="70535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u="sng" dirty="0" smtClean="0">
                <a:latin typeface="Times New Roman" pitchFamily="18" charset="0"/>
              </a:rPr>
              <a:t> </a:t>
            </a:r>
            <a:r>
              <a:rPr lang="en-US" altLang="zh-TW" sz="2400" u="sng" dirty="0">
                <a:latin typeface="Times New Roman" pitchFamily="18" charset="0"/>
              </a:rPr>
              <a:t>Left child-right child tree representation of a tree </a:t>
            </a:r>
            <a:r>
              <a:rPr lang="en-US" altLang="zh-TW" sz="2400" u="sng" dirty="0" smtClean="0">
                <a:latin typeface="Times New Roman" pitchFamily="18" charset="0"/>
              </a:rPr>
              <a:t>(fig1)</a:t>
            </a:r>
            <a:endParaRPr lang="en-US" altLang="zh-TW" sz="2400" b="1" u="sng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0" y="319088"/>
            <a:ext cx="91630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Abstract Data Type Binary_Tree</a:t>
            </a: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350838" y="1331913"/>
            <a:ext cx="8401050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 smtClean="0"/>
              <a:t>ADT </a:t>
            </a:r>
            <a:r>
              <a:rPr lang="en-US" altLang="zh-TW" sz="2800" i="1" dirty="0" err="1"/>
              <a:t>Binary_Tree</a:t>
            </a:r>
            <a:r>
              <a:rPr lang="en-US" altLang="zh-TW" sz="2800" dirty="0"/>
              <a:t>(abbreviated </a:t>
            </a:r>
            <a:r>
              <a:rPr lang="en-US" altLang="zh-TW" sz="2800" i="1" dirty="0" err="1"/>
              <a:t>BinTree</a:t>
            </a:r>
            <a:r>
              <a:rPr lang="en-US" altLang="zh-TW" sz="2800" dirty="0"/>
              <a:t>) is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/>
              <a:t>objects: a finite set of nodes either empty or </a:t>
            </a:r>
            <a:br>
              <a:rPr lang="en-US" altLang="zh-TW" sz="2800" dirty="0"/>
            </a:br>
            <a:r>
              <a:rPr lang="en-US" altLang="zh-TW" sz="2800" dirty="0"/>
              <a:t>consisting of a root node, left </a:t>
            </a:r>
            <a:r>
              <a:rPr lang="en-US" altLang="zh-TW" sz="2800" i="1" dirty="0" err="1"/>
              <a:t>Binary_Tree</a:t>
            </a:r>
            <a:r>
              <a:rPr lang="en-US" altLang="zh-TW" sz="2800" dirty="0"/>
              <a:t>, </a:t>
            </a:r>
            <a:br>
              <a:rPr lang="en-US" altLang="zh-TW" sz="2800" dirty="0"/>
            </a:br>
            <a:r>
              <a:rPr lang="en-US" altLang="zh-TW" sz="2800" dirty="0"/>
              <a:t>and right </a:t>
            </a:r>
            <a:r>
              <a:rPr lang="en-US" altLang="zh-TW" sz="2800" i="1" dirty="0" err="1"/>
              <a:t>Binary_Tree</a:t>
            </a:r>
            <a:r>
              <a:rPr lang="en-US" altLang="zh-TW" sz="2800" dirty="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/>
              <a:t>functions: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/>
              <a:t>  for all </a:t>
            </a:r>
            <a:r>
              <a:rPr lang="en-US" altLang="zh-TW" sz="2800" i="1" dirty="0" err="1"/>
              <a:t>bt</a:t>
            </a:r>
            <a:r>
              <a:rPr lang="en-US" altLang="zh-TW" sz="2800" dirty="0"/>
              <a:t>, </a:t>
            </a:r>
            <a:r>
              <a:rPr lang="en-US" altLang="zh-TW" sz="2800" i="1" dirty="0"/>
              <a:t>bt1</a:t>
            </a:r>
            <a:r>
              <a:rPr lang="en-US" altLang="zh-TW" sz="2800" dirty="0"/>
              <a:t>, </a:t>
            </a:r>
            <a:r>
              <a:rPr lang="en-US" altLang="zh-TW" sz="2800" i="1" dirty="0"/>
              <a:t>bt2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</a:t>
            </a:r>
            <a:r>
              <a:rPr lang="en-US" altLang="zh-TW" sz="2800" dirty="0"/>
              <a:t> </a:t>
            </a:r>
            <a:r>
              <a:rPr lang="en-US" altLang="zh-TW" sz="2800" i="1" dirty="0" err="1"/>
              <a:t>BinTree</a:t>
            </a:r>
            <a:r>
              <a:rPr lang="en-US" altLang="zh-TW" sz="2800" dirty="0"/>
              <a:t>, </a:t>
            </a:r>
            <a:r>
              <a:rPr lang="en-US" altLang="zh-TW" sz="2800" i="1" dirty="0"/>
              <a:t>item</a:t>
            </a:r>
            <a:r>
              <a:rPr lang="en-US" altLang="zh-TW" sz="2800" dirty="0"/>
              <a:t> </a:t>
            </a:r>
            <a:r>
              <a:rPr lang="en-US" altLang="zh-TW" sz="2800" dirty="0">
                <a:sym typeface="Symbol" pitchFamily="18" charset="2"/>
              </a:rPr>
              <a:t></a:t>
            </a:r>
            <a:r>
              <a:rPr lang="en-US" altLang="zh-TW" sz="2800" dirty="0"/>
              <a:t> </a:t>
            </a:r>
            <a:r>
              <a:rPr lang="en-US" altLang="zh-TW" sz="2800" i="1" dirty="0"/>
              <a:t>element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i="1" dirty="0"/>
              <a:t>  </a:t>
            </a:r>
            <a:r>
              <a:rPr lang="en-US" altLang="zh-TW" sz="2800" i="1" dirty="0" err="1"/>
              <a:t>Bintree</a:t>
            </a:r>
            <a:r>
              <a:rPr lang="en-US" altLang="zh-TW" sz="2800" i="1" dirty="0"/>
              <a:t> </a:t>
            </a:r>
            <a:r>
              <a:rPr lang="en-US" altLang="zh-TW" sz="2800" dirty="0"/>
              <a:t>Create()::= creates an empty binary tree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dirty="0"/>
              <a:t>  </a:t>
            </a:r>
            <a:r>
              <a:rPr lang="en-US" altLang="zh-TW" sz="2800" i="1" dirty="0"/>
              <a:t>Boolean</a:t>
            </a:r>
            <a:r>
              <a:rPr lang="en-US" altLang="zh-TW" sz="2800" dirty="0"/>
              <a:t> </a:t>
            </a:r>
            <a:r>
              <a:rPr lang="en-US" altLang="zh-TW" sz="2800" dirty="0" err="1"/>
              <a:t>IsEmpty</a:t>
            </a:r>
            <a:r>
              <a:rPr lang="en-US" altLang="zh-TW" sz="2800" dirty="0"/>
              <a:t>(</a:t>
            </a:r>
            <a:r>
              <a:rPr lang="en-US" altLang="zh-TW" sz="2800" i="1" dirty="0" err="1"/>
              <a:t>bt</a:t>
            </a:r>
            <a:r>
              <a:rPr lang="en-US" altLang="zh-TW" sz="2800" dirty="0"/>
              <a:t>)::= if (</a:t>
            </a:r>
            <a:r>
              <a:rPr lang="en-US" altLang="zh-TW" sz="2800" i="1" dirty="0" err="1"/>
              <a:t>bt</a:t>
            </a:r>
            <a:r>
              <a:rPr lang="en-US" altLang="zh-TW" sz="2800" dirty="0"/>
              <a:t>==empty binary </a:t>
            </a:r>
            <a:br>
              <a:rPr lang="en-US" altLang="zh-TW" sz="2800" dirty="0"/>
            </a:br>
            <a:r>
              <a:rPr lang="en-US" altLang="zh-TW" sz="2800" dirty="0"/>
              <a:t>tree) return </a:t>
            </a:r>
            <a:r>
              <a:rPr lang="en-US" altLang="zh-TW" sz="2800" i="1" dirty="0"/>
              <a:t>TRUE</a:t>
            </a:r>
            <a:r>
              <a:rPr lang="en-US" altLang="zh-TW" sz="2800" dirty="0"/>
              <a:t> else return </a:t>
            </a:r>
            <a:r>
              <a:rPr lang="en-US" altLang="zh-TW" sz="2800" i="1" dirty="0"/>
              <a:t>FALSE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700088" y="652463"/>
            <a:ext cx="8443912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i="1">
                <a:latin typeface="Times New Roman" pitchFamily="18" charset="0"/>
              </a:rPr>
              <a:t>BinTree</a:t>
            </a:r>
            <a:r>
              <a:rPr lang="en-US" altLang="zh-TW" sz="2800">
                <a:latin typeface="Times New Roman" pitchFamily="18" charset="0"/>
              </a:rPr>
              <a:t> MakeBT(</a:t>
            </a:r>
            <a:r>
              <a:rPr lang="en-US" altLang="zh-TW" sz="2800" i="1">
                <a:latin typeface="Times New Roman" pitchFamily="18" charset="0"/>
              </a:rPr>
              <a:t>bt1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item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bt2</a:t>
            </a:r>
            <a:r>
              <a:rPr lang="en-US" altLang="zh-TW" sz="2800">
                <a:latin typeface="Times New Roman" pitchFamily="18" charset="0"/>
              </a:rPr>
              <a:t>)::= return a binary tree </a:t>
            </a:r>
          </a:p>
          <a:p>
            <a:r>
              <a:rPr lang="en-US" altLang="zh-TW" sz="2800">
                <a:latin typeface="Times New Roman" pitchFamily="18" charset="0"/>
              </a:rPr>
              <a:t>       whose left subtree is </a:t>
            </a:r>
            <a:r>
              <a:rPr lang="en-US" altLang="zh-TW" sz="2800" i="1">
                <a:latin typeface="Times New Roman" pitchFamily="18" charset="0"/>
              </a:rPr>
              <a:t>bt1</a:t>
            </a:r>
            <a:r>
              <a:rPr lang="en-US" altLang="zh-TW" sz="2800">
                <a:latin typeface="Times New Roman" pitchFamily="18" charset="0"/>
              </a:rPr>
              <a:t>, whose right subtree is </a:t>
            </a:r>
            <a:r>
              <a:rPr lang="en-US" altLang="zh-TW" sz="2800" i="1">
                <a:latin typeface="Times New Roman" pitchFamily="18" charset="0"/>
              </a:rPr>
              <a:t>bt2</a:t>
            </a:r>
            <a:r>
              <a:rPr lang="en-US" altLang="zh-TW" sz="2800">
                <a:latin typeface="Times New Roman" pitchFamily="18" charset="0"/>
              </a:rPr>
              <a:t>, </a:t>
            </a:r>
          </a:p>
          <a:p>
            <a:r>
              <a:rPr lang="en-US" altLang="zh-TW" sz="2800">
                <a:latin typeface="Times New Roman" pitchFamily="18" charset="0"/>
              </a:rPr>
              <a:t>       and whose root node contains the data </a:t>
            </a:r>
            <a:r>
              <a:rPr lang="en-US" altLang="zh-TW" sz="2800" i="1">
                <a:latin typeface="Times New Roman" pitchFamily="18" charset="0"/>
              </a:rPr>
              <a:t>item </a:t>
            </a:r>
          </a:p>
          <a:p>
            <a:r>
              <a:rPr lang="en-US" altLang="zh-TW" sz="2800" i="1">
                <a:latin typeface="Times New Roman" pitchFamily="18" charset="0"/>
              </a:rPr>
              <a:t>Bintree</a:t>
            </a:r>
            <a:r>
              <a:rPr lang="en-US" altLang="zh-TW" sz="2800">
                <a:latin typeface="Times New Roman" pitchFamily="18" charset="0"/>
              </a:rPr>
              <a:t> Lchild(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)::= if (IsEmpty(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)) return error </a:t>
            </a:r>
            <a:br>
              <a:rPr lang="en-US" altLang="zh-TW" sz="2800">
                <a:latin typeface="Times New Roman" pitchFamily="18" charset="0"/>
              </a:rPr>
            </a:br>
            <a:r>
              <a:rPr lang="en-US" altLang="zh-TW" sz="2800">
                <a:latin typeface="Times New Roman" pitchFamily="18" charset="0"/>
              </a:rPr>
              <a:t>                            else return the left subtree of </a:t>
            </a:r>
            <a:r>
              <a:rPr lang="en-US" altLang="zh-TW" sz="2800" i="1">
                <a:latin typeface="Times New Roman" pitchFamily="18" charset="0"/>
              </a:rPr>
              <a:t>bt</a:t>
            </a:r>
          </a:p>
          <a:p>
            <a:r>
              <a:rPr lang="en-US" altLang="zh-TW" sz="2800" i="1">
                <a:latin typeface="Times New Roman" pitchFamily="18" charset="0"/>
              </a:rPr>
              <a:t>element </a:t>
            </a:r>
            <a:r>
              <a:rPr lang="en-US" altLang="zh-TW" sz="2800">
                <a:latin typeface="Times New Roman" pitchFamily="18" charset="0"/>
              </a:rPr>
              <a:t>Data(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)::= if (IsEmpty(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)) return error</a:t>
            </a:r>
            <a:br>
              <a:rPr lang="en-US" altLang="zh-TW" sz="2800">
                <a:latin typeface="Times New Roman" pitchFamily="18" charset="0"/>
              </a:rPr>
            </a:br>
            <a:r>
              <a:rPr lang="en-US" altLang="zh-TW" sz="2800">
                <a:latin typeface="Times New Roman" pitchFamily="18" charset="0"/>
              </a:rPr>
              <a:t>                            else return the data in the root node of </a:t>
            </a:r>
            <a:r>
              <a:rPr lang="en-US" altLang="zh-TW" sz="2800" i="1">
                <a:latin typeface="Times New Roman" pitchFamily="18" charset="0"/>
              </a:rPr>
              <a:t>bt</a:t>
            </a:r>
          </a:p>
          <a:p>
            <a:r>
              <a:rPr lang="en-US" altLang="zh-TW" sz="2800" i="1">
                <a:latin typeface="Times New Roman" pitchFamily="18" charset="0"/>
              </a:rPr>
              <a:t>Bintree</a:t>
            </a:r>
            <a:r>
              <a:rPr lang="en-US" altLang="zh-TW" sz="2800">
                <a:latin typeface="Times New Roman" pitchFamily="18" charset="0"/>
              </a:rPr>
              <a:t> Rchild(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)::= if (IsEmpty(</a:t>
            </a:r>
            <a:r>
              <a:rPr lang="en-US" altLang="zh-TW" sz="2800" i="1">
                <a:latin typeface="Times New Roman" pitchFamily="18" charset="0"/>
              </a:rPr>
              <a:t>bt</a:t>
            </a:r>
            <a:r>
              <a:rPr lang="en-US" altLang="zh-TW" sz="2800">
                <a:latin typeface="Times New Roman" pitchFamily="18" charset="0"/>
              </a:rPr>
              <a:t>)) return error </a:t>
            </a:r>
            <a:br>
              <a:rPr lang="en-US" altLang="zh-TW" sz="2800">
                <a:latin typeface="Times New Roman" pitchFamily="18" charset="0"/>
              </a:rPr>
            </a:br>
            <a:r>
              <a:rPr lang="en-US" altLang="zh-TW" sz="2800">
                <a:latin typeface="Times New Roman" pitchFamily="18" charset="0"/>
              </a:rPr>
              <a:t>                            else return the right subtree of </a:t>
            </a:r>
            <a:r>
              <a:rPr lang="en-US" altLang="zh-TW" sz="2800" i="1">
                <a:latin typeface="Times New Roman" pitchFamily="18" charset="0"/>
              </a:rPr>
              <a:t>bt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Samples of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386013" y="1779588"/>
            <a:ext cx="571500" cy="569912"/>
            <a:chOff x="1389" y="1133"/>
            <a:chExt cx="360" cy="359"/>
          </a:xfrm>
        </p:grpSpPr>
        <p:sp>
          <p:nvSpPr>
            <p:cNvPr id="17472" name="Oval 4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5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74825" y="2682875"/>
            <a:ext cx="571500" cy="569913"/>
            <a:chOff x="1004" y="1702"/>
            <a:chExt cx="360" cy="359"/>
          </a:xfrm>
        </p:grpSpPr>
        <p:sp>
          <p:nvSpPr>
            <p:cNvPr id="17470" name="Oval 7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Rectangle 8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5" name="Line 9"/>
          <p:cNvSpPr>
            <a:spLocks noChangeShapeType="1"/>
          </p:cNvSpPr>
          <p:nvPr/>
        </p:nvSpPr>
        <p:spPr bwMode="auto">
          <a:xfrm flipH="1">
            <a:off x="2157413" y="233838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837363" y="1701800"/>
            <a:ext cx="571500" cy="569913"/>
            <a:chOff x="4229" y="1348"/>
            <a:chExt cx="360" cy="359"/>
          </a:xfrm>
        </p:grpSpPr>
        <p:sp>
          <p:nvSpPr>
            <p:cNvPr id="17468" name="Oval 1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Rectangle 19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67400" y="2843213"/>
            <a:ext cx="571500" cy="569912"/>
            <a:chOff x="3618" y="2067"/>
            <a:chExt cx="360" cy="359"/>
          </a:xfrm>
        </p:grpSpPr>
        <p:sp>
          <p:nvSpPr>
            <p:cNvPr id="17466" name="Oval 2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Rectangle 22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7418" name="Line 23"/>
          <p:cNvSpPr>
            <a:spLocks noChangeShapeType="1"/>
          </p:cNvSpPr>
          <p:nvPr/>
        </p:nvSpPr>
        <p:spPr bwMode="auto">
          <a:xfrm flipH="1">
            <a:off x="6165850" y="2192338"/>
            <a:ext cx="765175" cy="646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758113" y="2876550"/>
            <a:ext cx="571500" cy="569913"/>
            <a:chOff x="4809" y="2088"/>
            <a:chExt cx="360" cy="359"/>
          </a:xfrm>
        </p:grpSpPr>
        <p:sp>
          <p:nvSpPr>
            <p:cNvPr id="17464" name="Oval 2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Rectangle 26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8267700" y="3949700"/>
            <a:ext cx="571500" cy="569913"/>
            <a:chOff x="5130" y="2764"/>
            <a:chExt cx="360" cy="359"/>
          </a:xfrm>
        </p:grpSpPr>
        <p:sp>
          <p:nvSpPr>
            <p:cNvPr id="17462" name="Oval 2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29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17421" name="Line 30"/>
          <p:cNvSpPr>
            <a:spLocks noChangeShapeType="1"/>
          </p:cNvSpPr>
          <p:nvPr/>
        </p:nvSpPr>
        <p:spPr bwMode="auto">
          <a:xfrm>
            <a:off x="8208963" y="3435350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396038" y="3998913"/>
            <a:ext cx="571500" cy="569912"/>
            <a:chOff x="3951" y="2795"/>
            <a:chExt cx="360" cy="359"/>
          </a:xfrm>
        </p:grpSpPr>
        <p:sp>
          <p:nvSpPr>
            <p:cNvPr id="17460" name="Oval 3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Rectangle 33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5937250" y="5207000"/>
            <a:ext cx="571500" cy="569913"/>
            <a:chOff x="3662" y="3556"/>
            <a:chExt cx="360" cy="359"/>
          </a:xfrm>
        </p:grpSpPr>
        <p:sp>
          <p:nvSpPr>
            <p:cNvPr id="17458" name="Oval 3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Rectangle 36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17424" name="Line 37"/>
          <p:cNvSpPr>
            <a:spLocks noChangeShapeType="1"/>
          </p:cNvSpPr>
          <p:nvPr/>
        </p:nvSpPr>
        <p:spPr bwMode="auto">
          <a:xfrm>
            <a:off x="5792788" y="4589463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5407025" y="3981450"/>
            <a:ext cx="571500" cy="569913"/>
            <a:chOff x="3328" y="2784"/>
            <a:chExt cx="360" cy="359"/>
          </a:xfrm>
        </p:grpSpPr>
        <p:sp>
          <p:nvSpPr>
            <p:cNvPr id="17456" name="Oval 3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40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4846638" y="5170488"/>
            <a:ext cx="571500" cy="569912"/>
            <a:chOff x="2975" y="3533"/>
            <a:chExt cx="360" cy="359"/>
          </a:xfrm>
        </p:grpSpPr>
        <p:sp>
          <p:nvSpPr>
            <p:cNvPr id="17454" name="Oval 4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7296150" y="3948113"/>
            <a:ext cx="571500" cy="569912"/>
            <a:chOff x="4518" y="2763"/>
            <a:chExt cx="360" cy="359"/>
          </a:xfrm>
        </p:grpSpPr>
        <p:sp>
          <p:nvSpPr>
            <p:cNvPr id="17452" name="Oval 4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Rectangle 46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17428" name="Line 47"/>
          <p:cNvSpPr>
            <a:spLocks noChangeShapeType="1"/>
          </p:cNvSpPr>
          <p:nvPr/>
        </p:nvSpPr>
        <p:spPr bwMode="auto">
          <a:xfrm flipH="1">
            <a:off x="7561263" y="3433763"/>
            <a:ext cx="322262" cy="4937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48"/>
          <p:cNvSpPr>
            <a:spLocks noChangeShapeType="1"/>
          </p:cNvSpPr>
          <p:nvPr/>
        </p:nvSpPr>
        <p:spPr bwMode="auto">
          <a:xfrm>
            <a:off x="6251575" y="3382963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49"/>
          <p:cNvSpPr>
            <a:spLocks noChangeShapeType="1"/>
          </p:cNvSpPr>
          <p:nvPr/>
        </p:nvSpPr>
        <p:spPr bwMode="auto">
          <a:xfrm flipH="1">
            <a:off x="5672138" y="336550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50"/>
          <p:cNvSpPr>
            <a:spLocks noChangeShapeType="1"/>
          </p:cNvSpPr>
          <p:nvPr/>
        </p:nvSpPr>
        <p:spPr bwMode="auto">
          <a:xfrm flipH="1">
            <a:off x="5127625" y="4572000"/>
            <a:ext cx="425450" cy="579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51"/>
          <p:cNvSpPr>
            <a:spLocks noChangeShapeType="1"/>
          </p:cNvSpPr>
          <p:nvPr/>
        </p:nvSpPr>
        <p:spPr bwMode="auto">
          <a:xfrm>
            <a:off x="7305675" y="220980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52"/>
          <p:cNvSpPr>
            <a:spLocks noChangeArrowheads="1"/>
          </p:cNvSpPr>
          <p:nvPr/>
        </p:nvSpPr>
        <p:spPr bwMode="auto">
          <a:xfrm>
            <a:off x="5734050" y="1111250"/>
            <a:ext cx="290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Complete Binary Tree</a:t>
            </a:r>
            <a:endParaRPr lang="en-US" altLang="zh-TW" sz="2400">
              <a:latin typeface="Times New Roman" pitchFamily="18" charset="0"/>
            </a:endParaRPr>
          </a:p>
        </p:txBody>
      </p:sp>
      <p:sp>
        <p:nvSpPr>
          <p:cNvPr id="17434" name="Rectangle 53"/>
          <p:cNvSpPr>
            <a:spLocks noChangeArrowheads="1"/>
          </p:cNvSpPr>
          <p:nvPr/>
        </p:nvSpPr>
        <p:spPr bwMode="auto">
          <a:xfrm>
            <a:off x="1503363" y="1155700"/>
            <a:ext cx="2687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Skewed Binary Tree</a:t>
            </a:r>
            <a:endParaRPr lang="en-US" altLang="zh-TW" sz="2400">
              <a:latin typeface="Times New Roman" pitchFamily="18" charset="0"/>
            </a:endParaRPr>
          </a:p>
        </p:txBody>
      </p: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923925" y="5486400"/>
            <a:ext cx="571500" cy="569913"/>
            <a:chOff x="468" y="3468"/>
            <a:chExt cx="360" cy="359"/>
          </a:xfrm>
        </p:grpSpPr>
        <p:sp>
          <p:nvSpPr>
            <p:cNvPr id="17450" name="Oval 55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Rectangle 56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17436" name="Line 57"/>
          <p:cNvSpPr>
            <a:spLocks noChangeShapeType="1"/>
          </p:cNvSpPr>
          <p:nvPr/>
        </p:nvSpPr>
        <p:spPr bwMode="auto">
          <a:xfrm flipH="1">
            <a:off x="1136650" y="505618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363663" y="3602038"/>
            <a:ext cx="571500" cy="569912"/>
            <a:chOff x="873" y="2289"/>
            <a:chExt cx="360" cy="359"/>
          </a:xfrm>
        </p:grpSpPr>
        <p:sp>
          <p:nvSpPr>
            <p:cNvPr id="17448" name="Oval 59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60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1209675" y="4479925"/>
            <a:ext cx="571500" cy="569913"/>
            <a:chOff x="648" y="2834"/>
            <a:chExt cx="360" cy="359"/>
          </a:xfrm>
        </p:grpSpPr>
        <p:sp>
          <p:nvSpPr>
            <p:cNvPr id="17446" name="Oval 62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63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7439" name="Line 64"/>
          <p:cNvSpPr>
            <a:spLocks noChangeShapeType="1"/>
          </p:cNvSpPr>
          <p:nvPr/>
        </p:nvSpPr>
        <p:spPr bwMode="auto">
          <a:xfrm flipH="1">
            <a:off x="1831975" y="327342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Line 65"/>
          <p:cNvSpPr>
            <a:spLocks noChangeShapeType="1"/>
          </p:cNvSpPr>
          <p:nvPr/>
        </p:nvSpPr>
        <p:spPr bwMode="auto">
          <a:xfrm flipH="1">
            <a:off x="1544638" y="4178300"/>
            <a:ext cx="73025" cy="319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Text Box 66"/>
          <p:cNvSpPr txBox="1">
            <a:spLocks noChangeArrowheads="1"/>
          </p:cNvSpPr>
          <p:nvPr/>
        </p:nvSpPr>
        <p:spPr bwMode="auto">
          <a:xfrm>
            <a:off x="398463" y="1760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7442" name="Text Box 67"/>
          <p:cNvSpPr txBox="1">
            <a:spLocks noChangeArrowheads="1"/>
          </p:cNvSpPr>
          <p:nvPr/>
        </p:nvSpPr>
        <p:spPr bwMode="auto">
          <a:xfrm>
            <a:off x="398463" y="26812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7443" name="Text Box 68"/>
          <p:cNvSpPr txBox="1">
            <a:spLocks noChangeArrowheads="1"/>
          </p:cNvSpPr>
          <p:nvPr/>
        </p:nvSpPr>
        <p:spPr bwMode="auto">
          <a:xfrm>
            <a:off x="411163" y="3527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7444" name="Text Box 69"/>
          <p:cNvSpPr txBox="1">
            <a:spLocks noChangeArrowheads="1"/>
          </p:cNvSpPr>
          <p:nvPr/>
        </p:nvSpPr>
        <p:spPr bwMode="auto">
          <a:xfrm>
            <a:off x="388938" y="4429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7445" name="Text Box 70"/>
          <p:cNvSpPr txBox="1">
            <a:spLocks noChangeArrowheads="1"/>
          </p:cNvSpPr>
          <p:nvPr/>
        </p:nvSpPr>
        <p:spPr bwMode="auto">
          <a:xfrm>
            <a:off x="433388" y="5551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1026"/>
          <p:cNvSpPr>
            <a:spLocks noChangeArrowheads="1"/>
          </p:cNvSpPr>
          <p:nvPr/>
        </p:nvSpPr>
        <p:spPr bwMode="auto">
          <a:xfrm>
            <a:off x="419100" y="6096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Maximum Number of Nodes in BT</a:t>
            </a:r>
          </a:p>
        </p:txBody>
      </p:sp>
      <p:sp>
        <p:nvSpPr>
          <p:cNvPr id="3078" name="Rectangle 1027"/>
          <p:cNvSpPr>
            <a:spLocks noChangeArrowheads="1"/>
          </p:cNvSpPr>
          <p:nvPr/>
        </p:nvSpPr>
        <p:spPr bwMode="auto">
          <a:xfrm>
            <a:off x="406400" y="1776413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The maximum number of nodes on level </a:t>
            </a:r>
            <a:r>
              <a:rPr lang="en-US" altLang="zh-TW" sz="3200">
                <a:solidFill>
                  <a:srgbClr val="003399"/>
                </a:solidFill>
              </a:rPr>
              <a:t>i</a:t>
            </a:r>
            <a:r>
              <a:rPr lang="en-US" altLang="zh-TW" sz="3200"/>
              <a:t> of a binary tree is </a:t>
            </a:r>
            <a:r>
              <a:rPr lang="en-US" altLang="zh-TW" sz="3200">
                <a:solidFill>
                  <a:srgbClr val="CC3300"/>
                </a:solidFill>
              </a:rPr>
              <a:t>2</a:t>
            </a:r>
            <a:r>
              <a:rPr lang="en-US" altLang="zh-TW" sz="3200" baseline="30000">
                <a:solidFill>
                  <a:srgbClr val="CC3300"/>
                </a:solidFill>
              </a:rPr>
              <a:t>i-1</a:t>
            </a:r>
            <a:r>
              <a:rPr lang="en-US" altLang="zh-TW" sz="3200"/>
              <a:t>, i&gt;=1.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The maximum nubmer of nodes in a binary tree </a:t>
            </a:r>
            <a:br>
              <a:rPr lang="en-US" altLang="zh-TW" sz="3200"/>
            </a:br>
            <a:r>
              <a:rPr lang="en-US" altLang="zh-TW" sz="3200"/>
              <a:t>of depth </a:t>
            </a:r>
            <a:r>
              <a:rPr lang="en-US" altLang="zh-TW" sz="3200">
                <a:solidFill>
                  <a:srgbClr val="003399"/>
                </a:solidFill>
              </a:rPr>
              <a:t>k</a:t>
            </a:r>
            <a:r>
              <a:rPr lang="en-US" altLang="zh-TW" sz="3200"/>
              <a:t> is </a:t>
            </a:r>
            <a:r>
              <a:rPr lang="en-US" altLang="zh-TW" sz="3200">
                <a:solidFill>
                  <a:srgbClr val="CC3300"/>
                </a:solidFill>
              </a:rPr>
              <a:t>2</a:t>
            </a:r>
            <a:r>
              <a:rPr lang="en-US" altLang="zh-TW" sz="3200" baseline="30000">
                <a:solidFill>
                  <a:srgbClr val="CC3300"/>
                </a:solidFill>
              </a:rPr>
              <a:t>k</a:t>
            </a:r>
            <a:r>
              <a:rPr lang="en-US" altLang="zh-TW" sz="3200">
                <a:solidFill>
                  <a:srgbClr val="CC3300"/>
                </a:solidFill>
              </a:rPr>
              <a:t>-1</a:t>
            </a:r>
            <a:r>
              <a:rPr lang="en-US" altLang="zh-TW" sz="3200"/>
              <a:t>, k&gt;=1.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Full BT VS Complete BT</a:t>
            </a:r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0" y="1109663"/>
            <a:ext cx="9163050" cy="30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 dirty="0"/>
              <a:t>A full binary tree of 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is a binary tree of </a:t>
            </a:r>
            <a:br>
              <a:rPr lang="en-US" altLang="zh-TW" sz="2800" dirty="0"/>
            </a:br>
            <a:r>
              <a:rPr lang="en-US" altLang="zh-TW" sz="2800" dirty="0"/>
              <a:t>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having 2 -1 nodes, </a:t>
            </a:r>
            <a:r>
              <a:rPr lang="en-US" altLang="zh-TW" sz="2800" i="1" dirty="0"/>
              <a:t>k</a:t>
            </a:r>
            <a:r>
              <a:rPr lang="en-US" altLang="zh-TW" sz="2800" dirty="0"/>
              <a:t>&gt;=0.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 dirty="0"/>
              <a:t>A binary tree with </a:t>
            </a:r>
            <a:r>
              <a:rPr lang="en-US" altLang="zh-TW" sz="2800" i="1" dirty="0"/>
              <a:t>n</a:t>
            </a:r>
            <a:r>
              <a:rPr lang="en-US" altLang="zh-TW" sz="2800" dirty="0"/>
              <a:t> nodes and 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is </a:t>
            </a:r>
            <a:br>
              <a:rPr lang="en-US" altLang="zh-TW" sz="2800" dirty="0"/>
            </a:br>
            <a:r>
              <a:rPr lang="en-US" altLang="zh-TW" sz="2800" dirty="0"/>
              <a:t>complete </a:t>
            </a:r>
            <a:r>
              <a:rPr lang="en-US" altLang="zh-TW" sz="2800" i="1" dirty="0" err="1"/>
              <a:t>iff</a:t>
            </a:r>
            <a:r>
              <a:rPr lang="en-US" altLang="zh-TW" sz="2800" dirty="0"/>
              <a:t> its nodes correspond to the nodes numbered from 1 to </a:t>
            </a:r>
            <a:r>
              <a:rPr lang="en-US" altLang="zh-TW" sz="2800" i="1" dirty="0"/>
              <a:t>n</a:t>
            </a:r>
            <a:r>
              <a:rPr lang="en-US" altLang="zh-TW" sz="2800" dirty="0"/>
              <a:t> in the full binary tree of </a:t>
            </a:r>
            <a:br>
              <a:rPr lang="en-US" altLang="zh-TW" sz="2800" dirty="0"/>
            </a:br>
            <a:r>
              <a:rPr lang="en-US" altLang="zh-TW" sz="2800" dirty="0"/>
              <a:t>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.</a:t>
            </a:r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 flipH="1">
            <a:off x="2745643" y="1444625"/>
            <a:ext cx="198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altLang="zh-TW" i="1" dirty="0">
                <a:latin typeface="Times New Roman" pitchFamily="18" charset="0"/>
              </a:rPr>
              <a:t>k</a:t>
            </a: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2568575" y="41036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2586038" y="4065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19465" name="Oval 7"/>
          <p:cNvSpPr>
            <a:spLocks noChangeArrowheads="1"/>
          </p:cNvSpPr>
          <p:nvPr/>
        </p:nvSpPr>
        <p:spPr bwMode="auto">
          <a:xfrm>
            <a:off x="1955800" y="47132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1990725" y="46513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2</a:t>
            </a:r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 flipH="1">
            <a:off x="2143125" y="4362450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0"/>
          <p:cNvSpPr>
            <a:spLocks noChangeArrowheads="1"/>
          </p:cNvSpPr>
          <p:nvPr/>
        </p:nvSpPr>
        <p:spPr bwMode="auto">
          <a:xfrm>
            <a:off x="3151188" y="4730750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1"/>
          <p:cNvSpPr>
            <a:spLocks noChangeArrowheads="1"/>
          </p:cNvSpPr>
          <p:nvPr/>
        </p:nvSpPr>
        <p:spPr bwMode="auto">
          <a:xfrm>
            <a:off x="3186113" y="47371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3</a:t>
            </a:r>
          </a:p>
        </p:txBody>
      </p:sp>
      <p:sp>
        <p:nvSpPr>
          <p:cNvPr id="19470" name="Oval 12"/>
          <p:cNvSpPr>
            <a:spLocks noChangeArrowheads="1"/>
          </p:cNvSpPr>
          <p:nvPr/>
        </p:nvSpPr>
        <p:spPr bwMode="auto">
          <a:xfrm>
            <a:off x="3471863" y="53054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3"/>
          <p:cNvSpPr>
            <a:spLocks noChangeArrowheads="1"/>
          </p:cNvSpPr>
          <p:nvPr/>
        </p:nvSpPr>
        <p:spPr bwMode="auto">
          <a:xfrm>
            <a:off x="3509963" y="5257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7</a:t>
            </a:r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3432175" y="5027613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Oval 15"/>
          <p:cNvSpPr>
            <a:spLocks noChangeArrowheads="1"/>
          </p:cNvSpPr>
          <p:nvPr/>
        </p:nvSpPr>
        <p:spPr bwMode="auto">
          <a:xfrm>
            <a:off x="2290763" y="5332413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Rectangle 16"/>
          <p:cNvSpPr>
            <a:spLocks noChangeArrowheads="1"/>
          </p:cNvSpPr>
          <p:nvPr/>
        </p:nvSpPr>
        <p:spPr bwMode="auto">
          <a:xfrm>
            <a:off x="2324100" y="52752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9475" name="Oval 17"/>
          <p:cNvSpPr>
            <a:spLocks noChangeArrowheads="1"/>
          </p:cNvSpPr>
          <p:nvPr/>
        </p:nvSpPr>
        <p:spPr bwMode="auto">
          <a:xfrm>
            <a:off x="2032000" y="599281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Rectangle 18"/>
          <p:cNvSpPr>
            <a:spLocks noChangeArrowheads="1"/>
          </p:cNvSpPr>
          <p:nvPr/>
        </p:nvSpPr>
        <p:spPr bwMode="auto">
          <a:xfrm>
            <a:off x="2073275" y="59626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9477" name="Line 19"/>
          <p:cNvSpPr>
            <a:spLocks noChangeShapeType="1"/>
          </p:cNvSpPr>
          <p:nvPr/>
        </p:nvSpPr>
        <p:spPr bwMode="auto">
          <a:xfrm>
            <a:off x="1938338" y="5659438"/>
            <a:ext cx="26828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Oval 20"/>
          <p:cNvSpPr>
            <a:spLocks noChangeArrowheads="1"/>
          </p:cNvSpPr>
          <p:nvPr/>
        </p:nvSpPr>
        <p:spPr bwMode="auto">
          <a:xfrm>
            <a:off x="1665288" y="53213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1"/>
          <p:cNvSpPr>
            <a:spLocks noChangeArrowheads="1"/>
          </p:cNvSpPr>
          <p:nvPr/>
        </p:nvSpPr>
        <p:spPr bwMode="auto">
          <a:xfrm>
            <a:off x="1698625" y="5260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4</a:t>
            </a:r>
          </a:p>
        </p:txBody>
      </p:sp>
      <p:sp>
        <p:nvSpPr>
          <p:cNvPr id="19480" name="Oval 22"/>
          <p:cNvSpPr>
            <a:spLocks noChangeArrowheads="1"/>
          </p:cNvSpPr>
          <p:nvPr/>
        </p:nvSpPr>
        <p:spPr bwMode="auto">
          <a:xfrm>
            <a:off x="1343025" y="597376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3"/>
          <p:cNvSpPr>
            <a:spLocks noChangeArrowheads="1"/>
          </p:cNvSpPr>
          <p:nvPr/>
        </p:nvSpPr>
        <p:spPr bwMode="auto">
          <a:xfrm>
            <a:off x="1377950" y="5929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8</a:t>
            </a:r>
          </a:p>
        </p:txBody>
      </p:sp>
      <p:sp>
        <p:nvSpPr>
          <p:cNvPr id="19482" name="Oval 24"/>
          <p:cNvSpPr>
            <a:spLocks noChangeArrowheads="1"/>
          </p:cNvSpPr>
          <p:nvPr/>
        </p:nvSpPr>
        <p:spPr bwMode="auto">
          <a:xfrm>
            <a:off x="2859088" y="5303838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5"/>
          <p:cNvSpPr>
            <a:spLocks noChangeArrowheads="1"/>
          </p:cNvSpPr>
          <p:nvPr/>
        </p:nvSpPr>
        <p:spPr bwMode="auto">
          <a:xfrm>
            <a:off x="2874963" y="5260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6</a:t>
            </a:r>
          </a:p>
        </p:txBody>
      </p:sp>
      <p:sp>
        <p:nvSpPr>
          <p:cNvPr id="19484" name="Line 26"/>
          <p:cNvSpPr>
            <a:spLocks noChangeShapeType="1"/>
          </p:cNvSpPr>
          <p:nvPr/>
        </p:nvSpPr>
        <p:spPr bwMode="auto">
          <a:xfrm flipH="1">
            <a:off x="3024188" y="5026025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7"/>
          <p:cNvSpPr>
            <a:spLocks noChangeShapeType="1"/>
          </p:cNvSpPr>
          <p:nvPr/>
        </p:nvSpPr>
        <p:spPr bwMode="auto">
          <a:xfrm>
            <a:off x="2197100" y="4999038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28"/>
          <p:cNvSpPr>
            <a:spLocks noChangeShapeType="1"/>
          </p:cNvSpPr>
          <p:nvPr/>
        </p:nvSpPr>
        <p:spPr bwMode="auto">
          <a:xfrm flipH="1">
            <a:off x="1830388" y="4989513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29"/>
          <p:cNvSpPr>
            <a:spLocks noChangeShapeType="1"/>
          </p:cNvSpPr>
          <p:nvPr/>
        </p:nvSpPr>
        <p:spPr bwMode="auto">
          <a:xfrm flipH="1">
            <a:off x="1519238" y="5649913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Line 30"/>
          <p:cNvSpPr>
            <a:spLocks noChangeShapeType="1"/>
          </p:cNvSpPr>
          <p:nvPr/>
        </p:nvSpPr>
        <p:spPr bwMode="auto">
          <a:xfrm>
            <a:off x="2862263" y="4371975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Oval 31"/>
          <p:cNvSpPr>
            <a:spLocks noChangeArrowheads="1"/>
          </p:cNvSpPr>
          <p:nvPr/>
        </p:nvSpPr>
        <p:spPr bwMode="auto">
          <a:xfrm>
            <a:off x="7142163" y="41021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Rectangle 32"/>
          <p:cNvSpPr>
            <a:spLocks noChangeArrowheads="1"/>
          </p:cNvSpPr>
          <p:nvPr/>
        </p:nvSpPr>
        <p:spPr bwMode="auto">
          <a:xfrm>
            <a:off x="7172325" y="40370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</a:t>
            </a:r>
          </a:p>
        </p:txBody>
      </p:sp>
      <p:sp>
        <p:nvSpPr>
          <p:cNvPr id="19491" name="Oval 33"/>
          <p:cNvSpPr>
            <a:spLocks noChangeArrowheads="1"/>
          </p:cNvSpPr>
          <p:nvPr/>
        </p:nvSpPr>
        <p:spPr bwMode="auto">
          <a:xfrm>
            <a:off x="6154738" y="467836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Rectangle 34"/>
          <p:cNvSpPr>
            <a:spLocks noChangeArrowheads="1"/>
          </p:cNvSpPr>
          <p:nvPr/>
        </p:nvSpPr>
        <p:spPr bwMode="auto">
          <a:xfrm>
            <a:off x="6202363" y="46180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2</a:t>
            </a:r>
          </a:p>
        </p:txBody>
      </p:sp>
      <p:sp>
        <p:nvSpPr>
          <p:cNvPr id="19493" name="Line 35"/>
          <p:cNvSpPr>
            <a:spLocks noChangeShapeType="1"/>
          </p:cNvSpPr>
          <p:nvPr/>
        </p:nvSpPr>
        <p:spPr bwMode="auto">
          <a:xfrm flipH="1">
            <a:off x="6335713" y="4349750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36"/>
          <p:cNvSpPr>
            <a:spLocks noChangeArrowheads="1"/>
          </p:cNvSpPr>
          <p:nvPr/>
        </p:nvSpPr>
        <p:spPr bwMode="auto">
          <a:xfrm>
            <a:off x="8132763" y="4695825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Rectangle 37"/>
          <p:cNvSpPr>
            <a:spLocks noChangeArrowheads="1"/>
          </p:cNvSpPr>
          <p:nvPr/>
        </p:nvSpPr>
        <p:spPr bwMode="auto">
          <a:xfrm>
            <a:off x="8181975" y="4648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3</a:t>
            </a:r>
          </a:p>
        </p:txBody>
      </p:sp>
      <p:sp>
        <p:nvSpPr>
          <p:cNvPr id="19496" name="Oval 38"/>
          <p:cNvSpPr>
            <a:spLocks noChangeArrowheads="1"/>
          </p:cNvSpPr>
          <p:nvPr/>
        </p:nvSpPr>
        <p:spPr bwMode="auto">
          <a:xfrm>
            <a:off x="8520113" y="53054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Rectangle 39"/>
          <p:cNvSpPr>
            <a:spLocks noChangeArrowheads="1"/>
          </p:cNvSpPr>
          <p:nvPr/>
        </p:nvSpPr>
        <p:spPr bwMode="auto">
          <a:xfrm>
            <a:off x="8570913" y="52451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7</a:t>
            </a:r>
          </a:p>
        </p:txBody>
      </p:sp>
      <p:sp>
        <p:nvSpPr>
          <p:cNvPr id="19498" name="Line 40"/>
          <p:cNvSpPr>
            <a:spLocks noChangeShapeType="1"/>
          </p:cNvSpPr>
          <p:nvPr/>
        </p:nvSpPr>
        <p:spPr bwMode="auto">
          <a:xfrm>
            <a:off x="8447088" y="4959350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Oval 41"/>
          <p:cNvSpPr>
            <a:spLocks noChangeArrowheads="1"/>
          </p:cNvSpPr>
          <p:nvPr/>
        </p:nvSpPr>
        <p:spPr bwMode="auto">
          <a:xfrm>
            <a:off x="6626225" y="5297488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Rectangle 42"/>
          <p:cNvSpPr>
            <a:spLocks noChangeArrowheads="1"/>
          </p:cNvSpPr>
          <p:nvPr/>
        </p:nvSpPr>
        <p:spPr bwMode="auto">
          <a:xfrm>
            <a:off x="6673850" y="52387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5</a:t>
            </a:r>
          </a:p>
        </p:txBody>
      </p:sp>
      <p:sp>
        <p:nvSpPr>
          <p:cNvPr id="19501" name="Oval 43"/>
          <p:cNvSpPr>
            <a:spLocks noChangeArrowheads="1"/>
          </p:cNvSpPr>
          <p:nvPr/>
        </p:nvSpPr>
        <p:spPr bwMode="auto">
          <a:xfrm>
            <a:off x="6859588" y="5907088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2" name="Rectangle 44"/>
          <p:cNvSpPr>
            <a:spLocks noChangeArrowheads="1"/>
          </p:cNvSpPr>
          <p:nvPr/>
        </p:nvSpPr>
        <p:spPr bwMode="auto">
          <a:xfrm>
            <a:off x="6834188" y="58642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11</a:t>
            </a:r>
          </a:p>
        </p:txBody>
      </p:sp>
      <p:sp>
        <p:nvSpPr>
          <p:cNvPr id="19503" name="Line 45"/>
          <p:cNvSpPr>
            <a:spLocks noChangeShapeType="1"/>
          </p:cNvSpPr>
          <p:nvPr/>
        </p:nvSpPr>
        <p:spPr bwMode="auto">
          <a:xfrm>
            <a:off x="6886575" y="5591175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4" name="Oval 46"/>
          <p:cNvSpPr>
            <a:spLocks noChangeArrowheads="1"/>
          </p:cNvSpPr>
          <p:nvPr/>
        </p:nvSpPr>
        <p:spPr bwMode="auto">
          <a:xfrm>
            <a:off x="5711825" y="5321300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Rectangle 47"/>
          <p:cNvSpPr>
            <a:spLocks noChangeArrowheads="1"/>
          </p:cNvSpPr>
          <p:nvPr/>
        </p:nvSpPr>
        <p:spPr bwMode="auto">
          <a:xfrm>
            <a:off x="5732463" y="5260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4</a:t>
            </a:r>
          </a:p>
        </p:txBody>
      </p:sp>
      <p:sp>
        <p:nvSpPr>
          <p:cNvPr id="19506" name="Oval 48"/>
          <p:cNvSpPr>
            <a:spLocks noChangeArrowheads="1"/>
          </p:cNvSpPr>
          <p:nvPr/>
        </p:nvSpPr>
        <p:spPr bwMode="auto">
          <a:xfrm>
            <a:off x="6427788" y="59055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7" name="Rectangle 49"/>
          <p:cNvSpPr>
            <a:spLocks noChangeArrowheads="1"/>
          </p:cNvSpPr>
          <p:nvPr/>
        </p:nvSpPr>
        <p:spPr bwMode="auto">
          <a:xfrm>
            <a:off x="6381750" y="5859463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10</a:t>
            </a:r>
          </a:p>
        </p:txBody>
      </p:sp>
      <p:sp>
        <p:nvSpPr>
          <p:cNvPr id="19508" name="Oval 50"/>
          <p:cNvSpPr>
            <a:spLocks noChangeArrowheads="1"/>
          </p:cNvSpPr>
          <p:nvPr/>
        </p:nvSpPr>
        <p:spPr bwMode="auto">
          <a:xfrm>
            <a:off x="7637463" y="5286375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9" name="Rectangle 51"/>
          <p:cNvSpPr>
            <a:spLocks noChangeArrowheads="1"/>
          </p:cNvSpPr>
          <p:nvPr/>
        </p:nvSpPr>
        <p:spPr bwMode="auto">
          <a:xfrm>
            <a:off x="7667625" y="52562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6</a:t>
            </a:r>
          </a:p>
        </p:txBody>
      </p:sp>
      <p:sp>
        <p:nvSpPr>
          <p:cNvPr id="19510" name="Line 52"/>
          <p:cNvSpPr>
            <a:spLocks noChangeShapeType="1"/>
          </p:cNvSpPr>
          <p:nvPr/>
        </p:nvSpPr>
        <p:spPr bwMode="auto">
          <a:xfrm flipH="1">
            <a:off x="7781925" y="4957763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1" name="Line 53"/>
          <p:cNvSpPr>
            <a:spLocks noChangeShapeType="1"/>
          </p:cNvSpPr>
          <p:nvPr/>
        </p:nvSpPr>
        <p:spPr bwMode="auto">
          <a:xfrm>
            <a:off x="6413500" y="4964113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2" name="Line 54"/>
          <p:cNvSpPr>
            <a:spLocks noChangeShapeType="1"/>
          </p:cNvSpPr>
          <p:nvPr/>
        </p:nvSpPr>
        <p:spPr bwMode="auto">
          <a:xfrm flipH="1">
            <a:off x="5859463" y="4972050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3" name="Line 55"/>
          <p:cNvSpPr>
            <a:spLocks noChangeShapeType="1"/>
          </p:cNvSpPr>
          <p:nvPr/>
        </p:nvSpPr>
        <p:spPr bwMode="auto">
          <a:xfrm flipH="1">
            <a:off x="6572250" y="5581650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4" name="Line 56"/>
          <p:cNvSpPr>
            <a:spLocks noChangeShapeType="1"/>
          </p:cNvSpPr>
          <p:nvPr/>
        </p:nvSpPr>
        <p:spPr bwMode="auto">
          <a:xfrm>
            <a:off x="7493000" y="4365625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5" name="Oval 57"/>
          <p:cNvSpPr>
            <a:spLocks noChangeArrowheads="1"/>
          </p:cNvSpPr>
          <p:nvPr/>
        </p:nvSpPr>
        <p:spPr bwMode="auto">
          <a:xfrm>
            <a:off x="5991225" y="59070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6" name="Rectangle 58"/>
          <p:cNvSpPr>
            <a:spLocks noChangeArrowheads="1"/>
          </p:cNvSpPr>
          <p:nvPr/>
        </p:nvSpPr>
        <p:spPr bwMode="auto">
          <a:xfrm>
            <a:off x="6046788" y="5862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9</a:t>
            </a:r>
          </a:p>
        </p:txBody>
      </p:sp>
      <p:sp>
        <p:nvSpPr>
          <p:cNvPr id="19517" name="Oval 59"/>
          <p:cNvSpPr>
            <a:spLocks noChangeArrowheads="1"/>
          </p:cNvSpPr>
          <p:nvPr/>
        </p:nvSpPr>
        <p:spPr bwMode="auto">
          <a:xfrm>
            <a:off x="5534025" y="592137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18" name="Rectangle 60"/>
          <p:cNvSpPr>
            <a:spLocks noChangeArrowheads="1"/>
          </p:cNvSpPr>
          <p:nvPr/>
        </p:nvSpPr>
        <p:spPr bwMode="auto">
          <a:xfrm>
            <a:off x="5568950" y="58896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8</a:t>
            </a:r>
          </a:p>
        </p:txBody>
      </p:sp>
      <p:sp>
        <p:nvSpPr>
          <p:cNvPr id="19519" name="Line 61"/>
          <p:cNvSpPr>
            <a:spLocks noChangeShapeType="1"/>
          </p:cNvSpPr>
          <p:nvPr/>
        </p:nvSpPr>
        <p:spPr bwMode="auto">
          <a:xfrm flipH="1">
            <a:off x="5689600" y="5624513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0" name="Line 62"/>
          <p:cNvSpPr>
            <a:spLocks noChangeShapeType="1"/>
          </p:cNvSpPr>
          <p:nvPr/>
        </p:nvSpPr>
        <p:spPr bwMode="auto">
          <a:xfrm>
            <a:off x="5962650" y="5624513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1" name="Oval 63"/>
          <p:cNvSpPr>
            <a:spLocks noChangeArrowheads="1"/>
          </p:cNvSpPr>
          <p:nvPr/>
        </p:nvSpPr>
        <p:spPr bwMode="auto">
          <a:xfrm>
            <a:off x="8763000" y="588962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2" name="Rectangle 64"/>
          <p:cNvSpPr>
            <a:spLocks noChangeArrowheads="1"/>
          </p:cNvSpPr>
          <p:nvPr/>
        </p:nvSpPr>
        <p:spPr bwMode="auto">
          <a:xfrm>
            <a:off x="8731250" y="58515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15</a:t>
            </a:r>
          </a:p>
        </p:txBody>
      </p:sp>
      <p:sp>
        <p:nvSpPr>
          <p:cNvPr id="19523" name="Oval 65"/>
          <p:cNvSpPr>
            <a:spLocks noChangeArrowheads="1"/>
          </p:cNvSpPr>
          <p:nvPr/>
        </p:nvSpPr>
        <p:spPr bwMode="auto">
          <a:xfrm>
            <a:off x="8331200" y="588803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4" name="Rectangle 66"/>
          <p:cNvSpPr>
            <a:spLocks noChangeArrowheads="1"/>
          </p:cNvSpPr>
          <p:nvPr/>
        </p:nvSpPr>
        <p:spPr bwMode="auto">
          <a:xfrm>
            <a:off x="8320088" y="583565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14</a:t>
            </a:r>
          </a:p>
        </p:txBody>
      </p:sp>
      <p:sp>
        <p:nvSpPr>
          <p:cNvPr id="19525" name="Oval 67"/>
          <p:cNvSpPr>
            <a:spLocks noChangeArrowheads="1"/>
          </p:cNvSpPr>
          <p:nvPr/>
        </p:nvSpPr>
        <p:spPr bwMode="auto">
          <a:xfrm>
            <a:off x="7894638" y="58896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6" name="Rectangle 68"/>
          <p:cNvSpPr>
            <a:spLocks noChangeArrowheads="1"/>
          </p:cNvSpPr>
          <p:nvPr/>
        </p:nvSpPr>
        <p:spPr bwMode="auto">
          <a:xfrm>
            <a:off x="7881938" y="58261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13</a:t>
            </a:r>
          </a:p>
        </p:txBody>
      </p:sp>
      <p:sp>
        <p:nvSpPr>
          <p:cNvPr id="19527" name="Oval 69"/>
          <p:cNvSpPr>
            <a:spLocks noChangeArrowheads="1"/>
          </p:cNvSpPr>
          <p:nvPr/>
        </p:nvSpPr>
        <p:spPr bwMode="auto">
          <a:xfrm>
            <a:off x="7437438" y="590391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28" name="Rectangle 70"/>
          <p:cNvSpPr>
            <a:spLocks noChangeArrowheads="1"/>
          </p:cNvSpPr>
          <p:nvPr/>
        </p:nvSpPr>
        <p:spPr bwMode="auto">
          <a:xfrm>
            <a:off x="7423150" y="5838825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latin typeface="Times New Roman" pitchFamily="18" charset="0"/>
              </a:rPr>
              <a:t>12</a:t>
            </a:r>
          </a:p>
        </p:txBody>
      </p:sp>
      <p:sp>
        <p:nvSpPr>
          <p:cNvPr id="19529" name="Line 71"/>
          <p:cNvSpPr>
            <a:spLocks noChangeShapeType="1"/>
          </p:cNvSpPr>
          <p:nvPr/>
        </p:nvSpPr>
        <p:spPr bwMode="auto">
          <a:xfrm>
            <a:off x="8807450" y="5573713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0" name="Line 72"/>
          <p:cNvSpPr>
            <a:spLocks noChangeShapeType="1"/>
          </p:cNvSpPr>
          <p:nvPr/>
        </p:nvSpPr>
        <p:spPr bwMode="auto">
          <a:xfrm flipH="1">
            <a:off x="8493125" y="5564188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1" name="Line 73"/>
          <p:cNvSpPr>
            <a:spLocks noChangeShapeType="1"/>
          </p:cNvSpPr>
          <p:nvPr/>
        </p:nvSpPr>
        <p:spPr bwMode="auto">
          <a:xfrm flipH="1">
            <a:off x="7610475" y="5607050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2" name="Line 74"/>
          <p:cNvSpPr>
            <a:spLocks noChangeShapeType="1"/>
          </p:cNvSpPr>
          <p:nvPr/>
        </p:nvSpPr>
        <p:spPr bwMode="auto">
          <a:xfrm>
            <a:off x="7883525" y="5607050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35" name="Text Box 78"/>
          <p:cNvSpPr txBox="1">
            <a:spLocks noChangeArrowheads="1"/>
          </p:cNvSpPr>
          <p:nvPr/>
        </p:nvSpPr>
        <p:spPr bwMode="auto">
          <a:xfrm>
            <a:off x="5940425" y="6300788"/>
            <a:ext cx="283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>
                <a:solidFill>
                  <a:srgbClr val="CC3300"/>
                </a:solidFill>
                <a:latin typeface="Times New Roman" pitchFamily="18" charset="0"/>
              </a:rPr>
              <a:t>Full binary tree of depth 4</a:t>
            </a:r>
          </a:p>
        </p:txBody>
      </p:sp>
      <p:sp>
        <p:nvSpPr>
          <p:cNvPr id="19536" name="Text Box 79"/>
          <p:cNvSpPr txBox="1">
            <a:spLocks noChangeArrowheads="1"/>
          </p:cNvSpPr>
          <p:nvPr/>
        </p:nvSpPr>
        <p:spPr bwMode="auto">
          <a:xfrm>
            <a:off x="1644650" y="6224588"/>
            <a:ext cx="232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>
                <a:solidFill>
                  <a:srgbClr val="CC3300"/>
                </a:solidFill>
                <a:latin typeface="Times New Roman" pitchFamily="18" charset="0"/>
              </a:rPr>
              <a:t>Complete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Binary Tree Representations</a:t>
            </a: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471488" y="1927225"/>
            <a:ext cx="8362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600" dirty="0"/>
              <a:t>If a complete binary tree with </a:t>
            </a:r>
            <a:r>
              <a:rPr lang="en-US" altLang="zh-TW" sz="2600" i="1" dirty="0"/>
              <a:t>n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nodes is </a:t>
            </a:r>
            <a:r>
              <a:rPr lang="en-US" altLang="zh-TW" sz="2600" dirty="0"/>
              <a:t>represented sequentially, then </a:t>
            </a:r>
            <a:r>
              <a:rPr lang="en-US" altLang="zh-TW" sz="2600" dirty="0" smtClean="0"/>
              <a:t>for any </a:t>
            </a:r>
            <a:r>
              <a:rPr lang="en-US" altLang="zh-TW" sz="2600" dirty="0"/>
              <a:t>node with index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, 1&lt;=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&lt;=</a:t>
            </a:r>
            <a:r>
              <a:rPr lang="en-US" altLang="zh-TW" sz="2600" i="1" dirty="0"/>
              <a:t>n</a:t>
            </a:r>
            <a:r>
              <a:rPr lang="en-US" altLang="zh-TW" sz="2600" dirty="0"/>
              <a:t>, we have: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i="1" dirty="0"/>
              <a:t>parent</a:t>
            </a:r>
            <a:r>
              <a:rPr lang="en-US" altLang="zh-TW" sz="2600" dirty="0"/>
              <a:t>(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) is at </a:t>
            </a:r>
            <a:r>
              <a:rPr lang="en-US" altLang="zh-TW" sz="2600" i="1" dirty="0" err="1">
                <a:solidFill>
                  <a:srgbClr val="CC3300"/>
                </a:solidFill>
              </a:rPr>
              <a:t>i</a:t>
            </a:r>
            <a:r>
              <a:rPr lang="en-US" altLang="zh-TW" sz="2600" dirty="0">
                <a:solidFill>
                  <a:srgbClr val="CC3300"/>
                </a:solidFill>
              </a:rPr>
              <a:t>/2</a:t>
            </a:r>
            <a:r>
              <a:rPr lang="en-US" altLang="zh-TW" sz="2600" dirty="0"/>
              <a:t> if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!=1. If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=1,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 is at the root and </a:t>
            </a:r>
            <a:br>
              <a:rPr lang="en-US" altLang="zh-TW" sz="2600" dirty="0"/>
            </a:br>
            <a:r>
              <a:rPr lang="en-US" altLang="zh-TW" sz="2600" dirty="0"/>
              <a:t>has no parent.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i="1" dirty="0" err="1"/>
              <a:t>left_child</a:t>
            </a:r>
            <a:r>
              <a:rPr lang="en-US" altLang="zh-TW" sz="2600" dirty="0"/>
              <a:t>(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) </a:t>
            </a:r>
            <a:r>
              <a:rPr lang="en-US" altLang="zh-TW" sz="2600" dirty="0" err="1"/>
              <a:t>ia</a:t>
            </a:r>
            <a:r>
              <a:rPr lang="en-US" altLang="zh-TW" sz="2600" dirty="0"/>
              <a:t> at </a:t>
            </a:r>
            <a:r>
              <a:rPr lang="en-US" altLang="zh-TW" sz="2600" dirty="0">
                <a:solidFill>
                  <a:srgbClr val="CC3300"/>
                </a:solidFill>
              </a:rPr>
              <a:t>2</a:t>
            </a:r>
            <a:r>
              <a:rPr lang="en-US" altLang="zh-TW" sz="2600" i="1" dirty="0">
                <a:solidFill>
                  <a:srgbClr val="CC3300"/>
                </a:solidFill>
              </a:rPr>
              <a:t>i</a:t>
            </a:r>
            <a:r>
              <a:rPr lang="en-US" altLang="zh-TW" sz="2600" dirty="0"/>
              <a:t> if 2</a:t>
            </a:r>
            <a:r>
              <a:rPr lang="en-US" altLang="zh-TW" sz="2600" i="1" dirty="0"/>
              <a:t>i</a:t>
            </a:r>
            <a:r>
              <a:rPr lang="en-US" altLang="zh-TW" sz="2600" dirty="0"/>
              <a:t>&lt;=</a:t>
            </a:r>
            <a:r>
              <a:rPr lang="en-US" altLang="zh-TW" sz="2600" i="1" dirty="0"/>
              <a:t>n</a:t>
            </a:r>
            <a:r>
              <a:rPr lang="en-US" altLang="zh-TW" sz="2600" dirty="0"/>
              <a:t>. If 2</a:t>
            </a:r>
            <a:r>
              <a:rPr lang="en-US" altLang="zh-TW" sz="2600" i="1" dirty="0"/>
              <a:t>i</a:t>
            </a:r>
            <a:r>
              <a:rPr lang="en-US" altLang="zh-TW" sz="2600" dirty="0"/>
              <a:t>&gt;n, then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 has no</a:t>
            </a:r>
            <a:br>
              <a:rPr lang="en-US" altLang="zh-TW" sz="2600" dirty="0"/>
            </a:br>
            <a:r>
              <a:rPr lang="en-US" altLang="zh-TW" sz="2600" dirty="0"/>
              <a:t>left child.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600" i="1" dirty="0" err="1"/>
              <a:t>right_child</a:t>
            </a:r>
            <a:r>
              <a:rPr lang="en-US" altLang="zh-TW" sz="2600" dirty="0"/>
              <a:t>(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) </a:t>
            </a:r>
            <a:r>
              <a:rPr lang="en-US" altLang="zh-TW" sz="2600" dirty="0" err="1"/>
              <a:t>ia</a:t>
            </a:r>
            <a:r>
              <a:rPr lang="en-US" altLang="zh-TW" sz="2600" dirty="0"/>
              <a:t> at </a:t>
            </a:r>
            <a:r>
              <a:rPr lang="en-US" altLang="zh-TW" sz="2600" dirty="0">
                <a:solidFill>
                  <a:srgbClr val="CC3300"/>
                </a:solidFill>
              </a:rPr>
              <a:t>2</a:t>
            </a:r>
            <a:r>
              <a:rPr lang="en-US" altLang="zh-TW" sz="2600" i="1" dirty="0">
                <a:solidFill>
                  <a:srgbClr val="CC3300"/>
                </a:solidFill>
              </a:rPr>
              <a:t>i</a:t>
            </a:r>
            <a:r>
              <a:rPr lang="en-US" altLang="zh-TW" sz="2600" dirty="0">
                <a:solidFill>
                  <a:srgbClr val="CC3300"/>
                </a:solidFill>
              </a:rPr>
              <a:t>+1</a:t>
            </a:r>
            <a:r>
              <a:rPr lang="en-US" altLang="zh-TW" sz="2600" dirty="0"/>
              <a:t> if 2</a:t>
            </a:r>
            <a:r>
              <a:rPr lang="en-US" altLang="zh-TW" sz="2600" i="1" dirty="0"/>
              <a:t>i </a:t>
            </a:r>
            <a:r>
              <a:rPr lang="en-US" altLang="zh-TW" sz="2600" dirty="0"/>
              <a:t>+1 &lt;=</a:t>
            </a:r>
            <a:r>
              <a:rPr lang="en-US" altLang="zh-TW" sz="2600" i="1" dirty="0"/>
              <a:t>n</a:t>
            </a:r>
            <a:r>
              <a:rPr lang="en-US" altLang="zh-TW" sz="2600" dirty="0"/>
              <a:t>. If 2</a:t>
            </a:r>
            <a:r>
              <a:rPr lang="en-US" altLang="zh-TW" sz="2600" i="1" dirty="0"/>
              <a:t>i </a:t>
            </a:r>
            <a:r>
              <a:rPr lang="en-US" altLang="zh-TW" sz="2600" dirty="0"/>
              <a:t>+1 &gt;n, </a:t>
            </a:r>
            <a:br>
              <a:rPr lang="en-US" altLang="zh-TW" sz="2600" dirty="0"/>
            </a:br>
            <a:r>
              <a:rPr lang="en-US" altLang="zh-TW" sz="2600" dirty="0"/>
              <a:t>then </a:t>
            </a:r>
            <a:r>
              <a:rPr lang="en-US" altLang="zh-TW" sz="2600" i="1" dirty="0" err="1"/>
              <a:t>i</a:t>
            </a:r>
            <a:r>
              <a:rPr lang="en-US" altLang="zh-TW" sz="2600" dirty="0"/>
              <a:t> has no right child.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800100" y="0"/>
            <a:ext cx="6057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Sequential Representation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560763" y="1455738"/>
            <a:ext cx="854075" cy="44592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554413" y="18573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554413" y="22494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554413" y="26400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3554413" y="3048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8"/>
          <p:cNvSpPr>
            <a:spLocks noChangeShapeType="1"/>
          </p:cNvSpPr>
          <p:nvPr/>
        </p:nvSpPr>
        <p:spPr bwMode="auto">
          <a:xfrm>
            <a:off x="3554413" y="34417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3554413" y="383063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3554413" y="42211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1"/>
          <p:cNvSpPr>
            <a:spLocks noChangeShapeType="1"/>
          </p:cNvSpPr>
          <p:nvPr/>
        </p:nvSpPr>
        <p:spPr bwMode="auto">
          <a:xfrm>
            <a:off x="3570288" y="5546725"/>
            <a:ext cx="849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3748088" y="1393825"/>
            <a:ext cx="404812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A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B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C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D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--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E</a:t>
            </a:r>
          </a:p>
        </p:txBody>
      </p:sp>
      <p:sp>
        <p:nvSpPr>
          <p:cNvPr id="21519" name="Line 13"/>
          <p:cNvSpPr>
            <a:spLocks noChangeShapeType="1"/>
          </p:cNvSpPr>
          <p:nvPr/>
        </p:nvSpPr>
        <p:spPr bwMode="auto">
          <a:xfrm>
            <a:off x="3554413" y="4611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4"/>
          <p:cNvSpPr>
            <a:spLocks noChangeShapeType="1"/>
          </p:cNvSpPr>
          <p:nvPr/>
        </p:nvSpPr>
        <p:spPr bwMode="auto">
          <a:xfrm>
            <a:off x="3554413" y="500221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5"/>
          <p:cNvSpPr>
            <a:spLocks noChangeArrowheads="1"/>
          </p:cNvSpPr>
          <p:nvPr/>
        </p:nvSpPr>
        <p:spPr bwMode="auto">
          <a:xfrm>
            <a:off x="2932113" y="1460500"/>
            <a:ext cx="692150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[9]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.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[16]</a:t>
            </a:r>
          </a:p>
        </p:txBody>
      </p:sp>
      <p:grpSp>
        <p:nvGrpSpPr>
          <p:cNvPr id="2" name="Group 118"/>
          <p:cNvGrpSpPr>
            <a:grpSpLocks/>
          </p:cNvGrpSpPr>
          <p:nvPr/>
        </p:nvGrpSpPr>
        <p:grpSpPr bwMode="auto">
          <a:xfrm>
            <a:off x="8002588" y="161925"/>
            <a:ext cx="866775" cy="3529013"/>
            <a:chOff x="5218" y="51"/>
            <a:chExt cx="546" cy="2223"/>
          </a:xfrm>
        </p:grpSpPr>
        <p:sp>
          <p:nvSpPr>
            <p:cNvPr id="21580" name="Line 16"/>
            <p:cNvSpPr>
              <a:spLocks noChangeShapeType="1"/>
            </p:cNvSpPr>
            <p:nvPr/>
          </p:nvSpPr>
          <p:spPr bwMode="auto">
            <a:xfrm>
              <a:off x="5218" y="293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1" name="Line 17"/>
            <p:cNvSpPr>
              <a:spLocks noChangeShapeType="1"/>
            </p:cNvSpPr>
            <p:nvPr/>
          </p:nvSpPr>
          <p:spPr bwMode="auto">
            <a:xfrm>
              <a:off x="5218" y="540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2" name="Line 18"/>
            <p:cNvSpPr>
              <a:spLocks noChangeShapeType="1"/>
            </p:cNvSpPr>
            <p:nvPr/>
          </p:nvSpPr>
          <p:spPr bwMode="auto">
            <a:xfrm>
              <a:off x="5218" y="786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3" name="Line 19"/>
            <p:cNvSpPr>
              <a:spLocks noChangeShapeType="1"/>
            </p:cNvSpPr>
            <p:nvPr/>
          </p:nvSpPr>
          <p:spPr bwMode="auto">
            <a:xfrm>
              <a:off x="5218" y="1043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4" name="Line 20"/>
            <p:cNvSpPr>
              <a:spLocks noChangeShapeType="1"/>
            </p:cNvSpPr>
            <p:nvPr/>
          </p:nvSpPr>
          <p:spPr bwMode="auto">
            <a:xfrm>
              <a:off x="5218" y="1291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5" name="Line 21"/>
            <p:cNvSpPr>
              <a:spLocks noChangeShapeType="1"/>
            </p:cNvSpPr>
            <p:nvPr/>
          </p:nvSpPr>
          <p:spPr bwMode="auto">
            <a:xfrm>
              <a:off x="5218" y="1536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6" name="Line 22"/>
            <p:cNvSpPr>
              <a:spLocks noChangeShapeType="1"/>
            </p:cNvSpPr>
            <p:nvPr/>
          </p:nvSpPr>
          <p:spPr bwMode="auto">
            <a:xfrm>
              <a:off x="5218" y="1782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7" name="Line 23"/>
            <p:cNvSpPr>
              <a:spLocks noChangeShapeType="1"/>
            </p:cNvSpPr>
            <p:nvPr/>
          </p:nvSpPr>
          <p:spPr bwMode="auto">
            <a:xfrm>
              <a:off x="5218" y="2028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8" name="Line 24"/>
            <p:cNvSpPr>
              <a:spLocks noChangeShapeType="1"/>
            </p:cNvSpPr>
            <p:nvPr/>
          </p:nvSpPr>
          <p:spPr bwMode="auto">
            <a:xfrm>
              <a:off x="5218" y="2274"/>
              <a:ext cx="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89" name="Rectangle 25"/>
            <p:cNvSpPr>
              <a:spLocks noChangeArrowheads="1"/>
            </p:cNvSpPr>
            <p:nvPr/>
          </p:nvSpPr>
          <p:spPr bwMode="auto">
            <a:xfrm>
              <a:off x="5221" y="51"/>
              <a:ext cx="539" cy="2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3" name="Rectangle 26"/>
          <p:cNvSpPr>
            <a:spLocks noChangeArrowheads="1"/>
          </p:cNvSpPr>
          <p:nvPr/>
        </p:nvSpPr>
        <p:spPr bwMode="auto">
          <a:xfrm>
            <a:off x="7454900" y="0"/>
            <a:ext cx="53975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[9]</a:t>
            </a:r>
          </a:p>
        </p:txBody>
      </p:sp>
      <p:sp>
        <p:nvSpPr>
          <p:cNvPr id="21524" name="Rectangle 27"/>
          <p:cNvSpPr>
            <a:spLocks noChangeArrowheads="1"/>
          </p:cNvSpPr>
          <p:nvPr/>
        </p:nvSpPr>
        <p:spPr bwMode="auto">
          <a:xfrm>
            <a:off x="8208963" y="0"/>
            <a:ext cx="404812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I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366963" y="1493838"/>
            <a:ext cx="571500" cy="569912"/>
            <a:chOff x="1389" y="1133"/>
            <a:chExt cx="360" cy="359"/>
          </a:xfrm>
        </p:grpSpPr>
        <p:sp>
          <p:nvSpPr>
            <p:cNvPr id="21578" name="Oval 29"/>
            <p:cNvSpPr>
              <a:spLocks noChangeArrowheads="1"/>
            </p:cNvSpPr>
            <p:nvPr/>
          </p:nvSpPr>
          <p:spPr bwMode="auto">
            <a:xfrm>
              <a:off x="1389" y="11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9" name="Rectangle 30"/>
            <p:cNvSpPr>
              <a:spLocks noChangeArrowheads="1"/>
            </p:cNvSpPr>
            <p:nvPr/>
          </p:nvSpPr>
          <p:spPr bwMode="auto">
            <a:xfrm>
              <a:off x="1458" y="11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755775" y="2397125"/>
            <a:ext cx="571500" cy="569913"/>
            <a:chOff x="1004" y="1702"/>
            <a:chExt cx="360" cy="359"/>
          </a:xfrm>
        </p:grpSpPr>
        <p:sp>
          <p:nvSpPr>
            <p:cNvPr id="21576" name="Oval 32"/>
            <p:cNvSpPr>
              <a:spLocks noChangeArrowheads="1"/>
            </p:cNvSpPr>
            <p:nvPr/>
          </p:nvSpPr>
          <p:spPr bwMode="auto">
            <a:xfrm>
              <a:off x="1004" y="17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7" name="Rectangle 33"/>
            <p:cNvSpPr>
              <a:spLocks noChangeArrowheads="1"/>
            </p:cNvSpPr>
            <p:nvPr/>
          </p:nvSpPr>
          <p:spPr bwMode="auto">
            <a:xfrm>
              <a:off x="1073" y="175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1527" name="Line 34"/>
          <p:cNvSpPr>
            <a:spLocks noChangeShapeType="1"/>
          </p:cNvSpPr>
          <p:nvPr/>
        </p:nvSpPr>
        <p:spPr bwMode="auto">
          <a:xfrm flipH="1">
            <a:off x="2138363" y="2052638"/>
            <a:ext cx="34131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904875" y="5200650"/>
            <a:ext cx="571500" cy="569913"/>
            <a:chOff x="468" y="3468"/>
            <a:chExt cx="360" cy="359"/>
          </a:xfrm>
        </p:grpSpPr>
        <p:sp>
          <p:nvSpPr>
            <p:cNvPr id="21574" name="Oval 36"/>
            <p:cNvSpPr>
              <a:spLocks noChangeArrowheads="1"/>
            </p:cNvSpPr>
            <p:nvPr/>
          </p:nvSpPr>
          <p:spPr bwMode="auto">
            <a:xfrm>
              <a:off x="468" y="34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5" name="Rectangle 37"/>
            <p:cNvSpPr>
              <a:spLocks noChangeArrowheads="1"/>
            </p:cNvSpPr>
            <p:nvPr/>
          </p:nvSpPr>
          <p:spPr bwMode="auto">
            <a:xfrm>
              <a:off x="537" y="35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E</a:t>
              </a:r>
            </a:p>
          </p:txBody>
        </p:sp>
      </p:grpSp>
      <p:sp>
        <p:nvSpPr>
          <p:cNvPr id="21529" name="Line 38"/>
          <p:cNvSpPr>
            <a:spLocks noChangeShapeType="1"/>
          </p:cNvSpPr>
          <p:nvPr/>
        </p:nvSpPr>
        <p:spPr bwMode="auto">
          <a:xfrm flipH="1">
            <a:off x="1117600" y="4770438"/>
            <a:ext cx="322263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547813" y="3328988"/>
            <a:ext cx="571500" cy="569912"/>
            <a:chOff x="873" y="2289"/>
            <a:chExt cx="360" cy="359"/>
          </a:xfrm>
        </p:grpSpPr>
        <p:sp>
          <p:nvSpPr>
            <p:cNvPr id="21572" name="Oval 40"/>
            <p:cNvSpPr>
              <a:spLocks noChangeArrowheads="1"/>
            </p:cNvSpPr>
            <p:nvPr/>
          </p:nvSpPr>
          <p:spPr bwMode="auto">
            <a:xfrm>
              <a:off x="873" y="228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3" name="Rectangle 41"/>
            <p:cNvSpPr>
              <a:spLocks noChangeArrowheads="1"/>
            </p:cNvSpPr>
            <p:nvPr/>
          </p:nvSpPr>
          <p:spPr bwMode="auto">
            <a:xfrm>
              <a:off x="942" y="2342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190625" y="4194175"/>
            <a:ext cx="571500" cy="569913"/>
            <a:chOff x="648" y="2834"/>
            <a:chExt cx="360" cy="359"/>
          </a:xfrm>
        </p:grpSpPr>
        <p:sp>
          <p:nvSpPr>
            <p:cNvPr id="21570" name="Oval 43"/>
            <p:cNvSpPr>
              <a:spLocks noChangeArrowheads="1"/>
            </p:cNvSpPr>
            <p:nvPr/>
          </p:nvSpPr>
          <p:spPr bwMode="auto">
            <a:xfrm>
              <a:off x="648" y="283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71" name="Rectangle 44"/>
            <p:cNvSpPr>
              <a:spLocks noChangeArrowheads="1"/>
            </p:cNvSpPr>
            <p:nvPr/>
          </p:nvSpPr>
          <p:spPr bwMode="auto">
            <a:xfrm>
              <a:off x="717" y="288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solidFill>
                    <a:srgbClr val="006600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21532" name="Line 45"/>
          <p:cNvSpPr>
            <a:spLocks noChangeShapeType="1"/>
          </p:cNvSpPr>
          <p:nvPr/>
        </p:nvSpPr>
        <p:spPr bwMode="auto">
          <a:xfrm flipH="1">
            <a:off x="1812925" y="2987675"/>
            <a:ext cx="138113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46"/>
          <p:cNvSpPr>
            <a:spLocks noChangeShapeType="1"/>
          </p:cNvSpPr>
          <p:nvPr/>
        </p:nvSpPr>
        <p:spPr bwMode="auto">
          <a:xfrm flipH="1">
            <a:off x="1525588" y="3919538"/>
            <a:ext cx="168275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6189663" y="2782888"/>
            <a:ext cx="571500" cy="569912"/>
            <a:chOff x="4229" y="1348"/>
            <a:chExt cx="360" cy="359"/>
          </a:xfrm>
        </p:grpSpPr>
        <p:sp>
          <p:nvSpPr>
            <p:cNvPr id="21568" name="Oval 83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9" name="Rectangle 84"/>
            <p:cNvSpPr>
              <a:spLocks noChangeArrowheads="1"/>
            </p:cNvSpPr>
            <p:nvPr/>
          </p:nvSpPr>
          <p:spPr bwMode="auto">
            <a:xfrm>
              <a:off x="4298" y="14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5219700" y="3924300"/>
            <a:ext cx="571500" cy="569913"/>
            <a:chOff x="3618" y="2067"/>
            <a:chExt cx="360" cy="359"/>
          </a:xfrm>
        </p:grpSpPr>
        <p:sp>
          <p:nvSpPr>
            <p:cNvPr id="21566" name="Oval 86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Rectangle 87"/>
            <p:cNvSpPr>
              <a:spLocks noChangeArrowheads="1"/>
            </p:cNvSpPr>
            <p:nvPr/>
          </p:nvSpPr>
          <p:spPr bwMode="auto">
            <a:xfrm>
              <a:off x="3687" y="2120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1536" name="Line 88"/>
          <p:cNvSpPr>
            <a:spLocks noChangeShapeType="1"/>
          </p:cNvSpPr>
          <p:nvPr/>
        </p:nvSpPr>
        <p:spPr bwMode="auto">
          <a:xfrm flipH="1">
            <a:off x="5518150" y="3273425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7110413" y="3957638"/>
            <a:ext cx="571500" cy="569912"/>
            <a:chOff x="4809" y="2088"/>
            <a:chExt cx="360" cy="359"/>
          </a:xfrm>
        </p:grpSpPr>
        <p:sp>
          <p:nvSpPr>
            <p:cNvPr id="21564" name="Oval 90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Rectangle 91"/>
            <p:cNvSpPr>
              <a:spLocks noChangeArrowheads="1"/>
            </p:cNvSpPr>
            <p:nvPr/>
          </p:nvSpPr>
          <p:spPr bwMode="auto">
            <a:xfrm>
              <a:off x="4878" y="21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1" name="Group 92"/>
          <p:cNvGrpSpPr>
            <a:grpSpLocks/>
          </p:cNvGrpSpPr>
          <p:nvPr/>
        </p:nvGrpSpPr>
        <p:grpSpPr bwMode="auto">
          <a:xfrm>
            <a:off x="7620000" y="5030788"/>
            <a:ext cx="571500" cy="569912"/>
            <a:chOff x="5130" y="2764"/>
            <a:chExt cx="360" cy="359"/>
          </a:xfrm>
        </p:grpSpPr>
        <p:sp>
          <p:nvSpPr>
            <p:cNvPr id="21562" name="Oval 93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3" name="Rectangle 94"/>
            <p:cNvSpPr>
              <a:spLocks noChangeArrowheads="1"/>
            </p:cNvSpPr>
            <p:nvPr/>
          </p:nvSpPr>
          <p:spPr bwMode="auto">
            <a:xfrm>
              <a:off x="5199" y="281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21539" name="Line 95"/>
          <p:cNvSpPr>
            <a:spLocks noChangeShapeType="1"/>
          </p:cNvSpPr>
          <p:nvPr/>
        </p:nvSpPr>
        <p:spPr bwMode="auto">
          <a:xfrm>
            <a:off x="7561263" y="4516438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5748338" y="5080000"/>
            <a:ext cx="571500" cy="569913"/>
            <a:chOff x="3951" y="2795"/>
            <a:chExt cx="360" cy="359"/>
          </a:xfrm>
        </p:grpSpPr>
        <p:sp>
          <p:nvSpPr>
            <p:cNvPr id="21560" name="Oval 97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1" name="Rectangle 98"/>
            <p:cNvSpPr>
              <a:spLocks noChangeArrowheads="1"/>
            </p:cNvSpPr>
            <p:nvPr/>
          </p:nvSpPr>
          <p:spPr bwMode="auto">
            <a:xfrm>
              <a:off x="4020" y="28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5289550" y="6288088"/>
            <a:ext cx="571500" cy="569912"/>
            <a:chOff x="3662" y="3556"/>
            <a:chExt cx="360" cy="359"/>
          </a:xfrm>
        </p:grpSpPr>
        <p:sp>
          <p:nvSpPr>
            <p:cNvPr id="21558" name="Oval 100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9" name="Rectangle 101"/>
            <p:cNvSpPr>
              <a:spLocks noChangeArrowheads="1"/>
            </p:cNvSpPr>
            <p:nvPr/>
          </p:nvSpPr>
          <p:spPr bwMode="auto">
            <a:xfrm>
              <a:off x="3731" y="3609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I</a:t>
              </a:r>
            </a:p>
          </p:txBody>
        </p:sp>
      </p:grpSp>
      <p:sp>
        <p:nvSpPr>
          <p:cNvPr id="21542" name="Line 102"/>
          <p:cNvSpPr>
            <a:spLocks noChangeShapeType="1"/>
          </p:cNvSpPr>
          <p:nvPr/>
        </p:nvSpPr>
        <p:spPr bwMode="auto">
          <a:xfrm>
            <a:off x="5145088" y="5670550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03"/>
          <p:cNvGrpSpPr>
            <a:grpSpLocks/>
          </p:cNvGrpSpPr>
          <p:nvPr/>
        </p:nvGrpSpPr>
        <p:grpSpPr bwMode="auto">
          <a:xfrm>
            <a:off x="4759325" y="5062538"/>
            <a:ext cx="571500" cy="569912"/>
            <a:chOff x="3328" y="2784"/>
            <a:chExt cx="360" cy="359"/>
          </a:xfrm>
        </p:grpSpPr>
        <p:sp>
          <p:nvSpPr>
            <p:cNvPr id="21556" name="Oval 104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Rectangle 105"/>
            <p:cNvSpPr>
              <a:spLocks noChangeArrowheads="1"/>
            </p:cNvSpPr>
            <p:nvPr/>
          </p:nvSpPr>
          <p:spPr bwMode="auto">
            <a:xfrm>
              <a:off x="3397" y="283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15" name="Group 109"/>
          <p:cNvGrpSpPr>
            <a:grpSpLocks/>
          </p:cNvGrpSpPr>
          <p:nvPr/>
        </p:nvGrpSpPr>
        <p:grpSpPr bwMode="auto">
          <a:xfrm>
            <a:off x="6648450" y="5029200"/>
            <a:ext cx="571500" cy="569913"/>
            <a:chOff x="4518" y="2763"/>
            <a:chExt cx="360" cy="359"/>
          </a:xfrm>
        </p:grpSpPr>
        <p:sp>
          <p:nvSpPr>
            <p:cNvPr id="21554" name="Oval 110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Rectangle 111"/>
            <p:cNvSpPr>
              <a:spLocks noChangeArrowheads="1"/>
            </p:cNvSpPr>
            <p:nvPr/>
          </p:nvSpPr>
          <p:spPr bwMode="auto">
            <a:xfrm>
              <a:off x="4587" y="28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16" name="Group 106"/>
          <p:cNvGrpSpPr>
            <a:grpSpLocks/>
          </p:cNvGrpSpPr>
          <p:nvPr/>
        </p:nvGrpSpPr>
        <p:grpSpPr bwMode="auto">
          <a:xfrm>
            <a:off x="4198938" y="6251575"/>
            <a:ext cx="571500" cy="569913"/>
            <a:chOff x="2975" y="3533"/>
            <a:chExt cx="360" cy="359"/>
          </a:xfrm>
        </p:grpSpPr>
        <p:sp>
          <p:nvSpPr>
            <p:cNvPr id="21552" name="Oval 107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Rectangle 108"/>
            <p:cNvSpPr>
              <a:spLocks noChangeArrowheads="1"/>
            </p:cNvSpPr>
            <p:nvPr/>
          </p:nvSpPr>
          <p:spPr bwMode="auto">
            <a:xfrm>
              <a:off x="3044" y="358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21546" name="Line 112"/>
          <p:cNvSpPr>
            <a:spLocks noChangeShapeType="1"/>
          </p:cNvSpPr>
          <p:nvPr/>
        </p:nvSpPr>
        <p:spPr bwMode="auto">
          <a:xfrm flipH="1">
            <a:off x="6913563" y="4514850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7" name="Line 113"/>
          <p:cNvSpPr>
            <a:spLocks noChangeShapeType="1"/>
          </p:cNvSpPr>
          <p:nvPr/>
        </p:nvSpPr>
        <p:spPr bwMode="auto">
          <a:xfrm>
            <a:off x="5603875" y="4464050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8" name="Line 114"/>
          <p:cNvSpPr>
            <a:spLocks noChangeShapeType="1"/>
          </p:cNvSpPr>
          <p:nvPr/>
        </p:nvSpPr>
        <p:spPr bwMode="auto">
          <a:xfrm flipH="1">
            <a:off x="5024438" y="4446588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49" name="Line 115"/>
          <p:cNvSpPr>
            <a:spLocks noChangeShapeType="1"/>
          </p:cNvSpPr>
          <p:nvPr/>
        </p:nvSpPr>
        <p:spPr bwMode="auto">
          <a:xfrm flipH="1">
            <a:off x="4479925" y="5653088"/>
            <a:ext cx="42545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0" name="Line 116"/>
          <p:cNvSpPr>
            <a:spLocks noChangeShapeType="1"/>
          </p:cNvSpPr>
          <p:nvPr/>
        </p:nvSpPr>
        <p:spPr bwMode="auto">
          <a:xfrm>
            <a:off x="6657975" y="3290888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Text Box 117"/>
          <p:cNvSpPr txBox="1">
            <a:spLocks noChangeArrowheads="1"/>
          </p:cNvSpPr>
          <p:nvPr/>
        </p:nvSpPr>
        <p:spPr bwMode="auto">
          <a:xfrm>
            <a:off x="4651375" y="1012825"/>
            <a:ext cx="28829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(1) waste space</a:t>
            </a:r>
          </a:p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(2) insertion/deletion</a:t>
            </a:r>
          </a:p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    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36195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Linked Representation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466725" y="1397000"/>
            <a:ext cx="8396288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</a:t>
            </a:r>
            <a:r>
              <a:rPr lang="en-US" altLang="zh-TW" sz="2800" b="1" dirty="0">
                <a:latin typeface="Courier New" pitchFamily="49" charset="0"/>
              </a:rPr>
              <a:t>node 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</a:t>
            </a:r>
            <a:r>
              <a:rPr lang="en-US" altLang="zh-TW" sz="2800" b="1" dirty="0" err="1">
                <a:latin typeface="Courier New" pitchFamily="49" charset="0"/>
              </a:rPr>
              <a:t>int</a:t>
            </a:r>
            <a:r>
              <a:rPr lang="en-US" altLang="zh-TW" sz="2800" b="1" dirty="0">
                <a:latin typeface="Courier New" pitchFamily="49" charset="0"/>
              </a:rPr>
              <a:t> </a:t>
            </a:r>
            <a:r>
              <a:rPr lang="en-US" altLang="zh-TW" sz="2800" b="1" dirty="0" err="1" smtClean="0">
                <a:latin typeface="Courier New" pitchFamily="49" charset="0"/>
              </a:rPr>
              <a:t>ele</a:t>
            </a:r>
            <a:r>
              <a:rPr lang="en-US" altLang="zh-TW" sz="2800" b="1" dirty="0" smtClean="0">
                <a:latin typeface="Courier New" pitchFamily="49" charset="0"/>
              </a:rPr>
              <a:t>;</a:t>
            </a: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node *</a:t>
            </a:r>
            <a:r>
              <a:rPr lang="en-US" altLang="zh-TW" sz="2800" b="1" dirty="0" err="1" smtClean="0">
                <a:latin typeface="Courier New" pitchFamily="49" charset="0"/>
              </a:rPr>
              <a:t>lchild</a:t>
            </a:r>
            <a:r>
              <a:rPr lang="en-US" altLang="zh-TW" sz="2800" b="1" dirty="0">
                <a:latin typeface="Courier New" pitchFamily="49" charset="0"/>
              </a:rPr>
              <a:t>, </a:t>
            </a:r>
            <a:r>
              <a:rPr lang="en-US" altLang="zh-TW" sz="2800" b="1" dirty="0" smtClean="0">
                <a:latin typeface="Courier New" pitchFamily="49" charset="0"/>
              </a:rPr>
              <a:t>*</a:t>
            </a:r>
            <a:r>
              <a:rPr lang="en-US" altLang="zh-TW" sz="2800" b="1" dirty="0" err="1" smtClean="0">
                <a:latin typeface="Courier New" pitchFamily="49" charset="0"/>
              </a:rPr>
              <a:t>rchild</a:t>
            </a:r>
            <a:r>
              <a:rPr lang="en-US" altLang="zh-TW" sz="2800" b="1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};</a:t>
            </a:r>
            <a:endParaRPr lang="en-US" altLang="zh-TW" sz="3200" dirty="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TW" sz="32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1130300" y="4525963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2605088" y="4537075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3573463" y="4537075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7"/>
          <p:cNvSpPr>
            <a:spLocks noChangeArrowheads="1"/>
          </p:cNvSpPr>
          <p:nvPr/>
        </p:nvSpPr>
        <p:spPr bwMode="auto">
          <a:xfrm>
            <a:off x="2733675" y="4795838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data</a:t>
            </a:r>
          </a:p>
        </p:txBody>
      </p:sp>
      <p:sp>
        <p:nvSpPr>
          <p:cNvPr id="22538" name="Rectangle 8"/>
          <p:cNvSpPr>
            <a:spLocks noChangeArrowheads="1"/>
          </p:cNvSpPr>
          <p:nvPr/>
        </p:nvSpPr>
        <p:spPr bwMode="auto">
          <a:xfrm>
            <a:off x="1168400" y="4795838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left_child</a:t>
            </a:r>
          </a:p>
        </p:txBody>
      </p:sp>
      <p:sp>
        <p:nvSpPr>
          <p:cNvPr id="22539" name="Rectangle 9"/>
          <p:cNvSpPr>
            <a:spLocks noChangeArrowheads="1"/>
          </p:cNvSpPr>
          <p:nvPr/>
        </p:nvSpPr>
        <p:spPr bwMode="auto">
          <a:xfrm>
            <a:off x="3668713" y="4779963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right_child</a:t>
            </a:r>
          </a:p>
        </p:txBody>
      </p:sp>
      <p:sp>
        <p:nvSpPr>
          <p:cNvPr id="22540" name="Oval 10"/>
          <p:cNvSpPr>
            <a:spLocks noChangeArrowheads="1"/>
          </p:cNvSpPr>
          <p:nvPr/>
        </p:nvSpPr>
        <p:spPr bwMode="auto">
          <a:xfrm>
            <a:off x="7008813" y="3940175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1"/>
          <p:cNvSpPr>
            <a:spLocks noChangeArrowheads="1"/>
          </p:cNvSpPr>
          <p:nvPr/>
        </p:nvSpPr>
        <p:spPr bwMode="auto">
          <a:xfrm>
            <a:off x="7131050" y="4176713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data</a:t>
            </a:r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 flipH="1">
            <a:off x="6391275" y="4646613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3"/>
          <p:cNvSpPr>
            <a:spLocks noChangeShapeType="1"/>
          </p:cNvSpPr>
          <p:nvPr/>
        </p:nvSpPr>
        <p:spPr bwMode="auto">
          <a:xfrm>
            <a:off x="7854950" y="4664075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Rectangle 14"/>
          <p:cNvSpPr>
            <a:spLocks noChangeArrowheads="1"/>
          </p:cNvSpPr>
          <p:nvPr/>
        </p:nvSpPr>
        <p:spPr bwMode="auto">
          <a:xfrm>
            <a:off x="5702300" y="5383213"/>
            <a:ext cx="134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left_child</a:t>
            </a:r>
          </a:p>
        </p:txBody>
      </p:sp>
      <p:sp>
        <p:nvSpPr>
          <p:cNvPr id="22545" name="Rectangle 15"/>
          <p:cNvSpPr>
            <a:spLocks noChangeArrowheads="1"/>
          </p:cNvSpPr>
          <p:nvPr/>
        </p:nvSpPr>
        <p:spPr bwMode="auto">
          <a:xfrm>
            <a:off x="7624763" y="5346700"/>
            <a:ext cx="1519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right_child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>
                <a:solidFill>
                  <a:schemeClr val="tx2"/>
                </a:solidFill>
              </a:rPr>
              <a:t>Binary Tree Traversals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7063" y="1849438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800" dirty="0" err="1" smtClean="0"/>
              <a:t>inorder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postorder</a:t>
            </a:r>
            <a:r>
              <a:rPr lang="en-US" altLang="zh-TW" sz="2800" dirty="0"/>
              <a:t>, </a:t>
            </a:r>
            <a:r>
              <a:rPr lang="en-US" altLang="zh-TW" sz="2800" dirty="0" smtClean="0"/>
              <a:t>preorder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endParaRPr lang="en-US" altLang="zh-TW" sz="2800" dirty="0"/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800" dirty="0" smtClean="0"/>
              <a:t>1,5,7,6,8,3,2,4-preorder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800" dirty="0" smtClean="0"/>
              <a:t>7,5,1,3,8,2,6,4 -</a:t>
            </a:r>
            <a:r>
              <a:rPr lang="en-US" altLang="zh-TW" sz="2800" smtClean="0"/>
              <a:t>inorder</a:t>
            </a: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7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>
                <a:solidFill>
                  <a:schemeClr val="tx2"/>
                </a:solidFill>
              </a:rPr>
              <a:t>Definition of Tree</a:t>
            </a:r>
          </a:p>
        </p:txBody>
      </p:sp>
      <p:sp>
        <p:nvSpPr>
          <p:cNvPr id="9221" name="Rectangle 1028"/>
          <p:cNvSpPr>
            <a:spLocks noChangeArrowheads="1"/>
          </p:cNvSpPr>
          <p:nvPr/>
        </p:nvSpPr>
        <p:spPr bwMode="auto">
          <a:xfrm>
            <a:off x="536575" y="1765300"/>
            <a:ext cx="817245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 dirty="0"/>
              <a:t>A tree is a finite set of one or more nodes </a:t>
            </a:r>
            <a:br>
              <a:rPr lang="en-US" altLang="zh-TW" sz="3200" dirty="0"/>
            </a:br>
            <a:r>
              <a:rPr lang="en-US" altLang="zh-TW" sz="3200" dirty="0"/>
              <a:t>such that: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 dirty="0"/>
              <a:t>There is a specially designated node called </a:t>
            </a:r>
            <a:br>
              <a:rPr lang="en-US" altLang="zh-TW" sz="3200" dirty="0"/>
            </a:br>
            <a:r>
              <a:rPr lang="en-US" altLang="zh-TW" sz="3200" dirty="0"/>
              <a:t>the root.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 dirty="0"/>
              <a:t>The remaining nodes are partitioned into n&gt;=0 disjoint sets T</a:t>
            </a:r>
            <a:r>
              <a:rPr lang="en-US" altLang="zh-TW" sz="2000" dirty="0"/>
              <a:t>1</a:t>
            </a:r>
            <a:r>
              <a:rPr lang="en-US" altLang="zh-TW" sz="3200" dirty="0"/>
              <a:t>, ..., </a:t>
            </a:r>
            <a:r>
              <a:rPr lang="en-US" altLang="zh-TW" sz="3200" dirty="0" err="1"/>
              <a:t>T</a:t>
            </a:r>
            <a:r>
              <a:rPr lang="en-US" altLang="zh-TW" sz="2400" dirty="0" err="1"/>
              <a:t>n</a:t>
            </a:r>
            <a:r>
              <a:rPr lang="en-US" altLang="zh-TW" sz="3200" dirty="0"/>
              <a:t>, where each of these sets is a tree.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 dirty="0"/>
              <a:t>We call T</a:t>
            </a:r>
            <a:r>
              <a:rPr lang="en-US" altLang="zh-TW" sz="2000" dirty="0"/>
              <a:t>1</a:t>
            </a:r>
            <a:r>
              <a:rPr lang="en-US" altLang="zh-TW" sz="3200" dirty="0"/>
              <a:t>, ..., </a:t>
            </a:r>
            <a:r>
              <a:rPr lang="en-US" altLang="zh-TW" sz="3200" dirty="0" err="1"/>
              <a:t>T</a:t>
            </a:r>
            <a:r>
              <a:rPr lang="en-US" altLang="zh-TW" sz="2400" dirty="0" err="1"/>
              <a:t>n</a:t>
            </a:r>
            <a:r>
              <a:rPr lang="en-US" altLang="zh-TW" sz="3200" dirty="0"/>
              <a:t> the </a:t>
            </a:r>
            <a:r>
              <a:rPr lang="en-US" altLang="zh-TW" sz="3200" dirty="0" err="1"/>
              <a:t>subtrees</a:t>
            </a:r>
            <a:r>
              <a:rPr lang="en-US" altLang="zh-TW" sz="3200" dirty="0"/>
              <a:t> of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609600"/>
            <a:ext cx="8705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 smtClean="0">
                <a:solidFill>
                  <a:schemeClr val="tx2"/>
                </a:solidFill>
              </a:rPr>
              <a:t>Preorder Traversal</a:t>
            </a:r>
            <a:endParaRPr lang="en-US" altLang="zh-TW" sz="3800" dirty="0">
              <a:solidFill>
                <a:schemeClr val="tx2"/>
              </a:solidFill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7063" y="1849438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Preorder order traversal of a binary tree can be recursively defined as follows: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AutoNum type="arabicPeriod"/>
            </a:pPr>
            <a:r>
              <a:rPr lang="en-US" altLang="zh-TW" sz="2800" dirty="0" smtClean="0"/>
              <a:t>Process the root node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AutoNum type="arabicPeriod" startAt="2"/>
            </a:pPr>
            <a:r>
              <a:rPr lang="en-US" altLang="zh-TW" sz="2800" dirty="0" smtClean="0"/>
              <a:t>Traverse the left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preorder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3.	Traverse the right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preorder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609600"/>
            <a:ext cx="8705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 err="1" smtClean="0">
                <a:solidFill>
                  <a:schemeClr val="tx2"/>
                </a:solidFill>
              </a:rPr>
              <a:t>Inorder</a:t>
            </a:r>
            <a:r>
              <a:rPr lang="en-US" altLang="zh-TW" sz="3800" dirty="0" smtClean="0">
                <a:solidFill>
                  <a:schemeClr val="tx2"/>
                </a:solidFill>
              </a:rPr>
              <a:t> Traversal</a:t>
            </a:r>
            <a:endParaRPr lang="en-US" altLang="zh-TW" sz="3800" dirty="0">
              <a:solidFill>
                <a:schemeClr val="tx2"/>
              </a:solidFill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7063" y="1849438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err="1" smtClean="0"/>
              <a:t>Inorder</a:t>
            </a:r>
            <a:r>
              <a:rPr lang="en-US" altLang="zh-TW" sz="2800" dirty="0" smtClean="0"/>
              <a:t> order traversal of a binary tree can be recursively defined as follows: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1.	Traverse the left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inorder</a:t>
            </a: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FontTx/>
              <a:buAutoNum type="arabicPeriod" startAt="2"/>
            </a:pPr>
            <a:r>
              <a:rPr lang="en-US" altLang="zh-TW" sz="2800" dirty="0" smtClean="0"/>
              <a:t>Process the root node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3.	Traverse the right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inorder</a:t>
            </a: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304800" y="609600"/>
            <a:ext cx="87058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 err="1" smtClean="0">
                <a:solidFill>
                  <a:schemeClr val="tx2"/>
                </a:solidFill>
              </a:rPr>
              <a:t>Postorder</a:t>
            </a:r>
            <a:r>
              <a:rPr lang="en-US" altLang="zh-TW" sz="3800" dirty="0" smtClean="0">
                <a:solidFill>
                  <a:schemeClr val="tx2"/>
                </a:solidFill>
              </a:rPr>
              <a:t> Traversal</a:t>
            </a:r>
            <a:endParaRPr lang="en-US" altLang="zh-TW" sz="3800" dirty="0">
              <a:solidFill>
                <a:schemeClr val="tx2"/>
              </a:solidFill>
            </a:endParaRP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627063" y="1849438"/>
            <a:ext cx="80740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err="1" smtClean="0"/>
              <a:t>Postorder</a:t>
            </a:r>
            <a:r>
              <a:rPr lang="en-US" altLang="zh-TW" sz="2800" dirty="0" smtClean="0"/>
              <a:t> order traversal of a binary tree can be recursively defined as follows: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1.	Traverse the left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postorder</a:t>
            </a: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r>
              <a:rPr lang="en-US" altLang="zh-TW" sz="2800" dirty="0" smtClean="0"/>
              <a:t>2.	Traverse the right </a:t>
            </a:r>
            <a:r>
              <a:rPr lang="en-US" altLang="zh-TW" sz="2800" dirty="0" err="1" smtClean="0"/>
              <a:t>subtree</a:t>
            </a:r>
            <a:r>
              <a:rPr lang="en-US" altLang="zh-TW" sz="2800" dirty="0" smtClean="0"/>
              <a:t> in </a:t>
            </a:r>
            <a:r>
              <a:rPr lang="en-US" altLang="zh-TW" sz="2800" dirty="0" err="1" smtClean="0"/>
              <a:t>postorder</a:t>
            </a: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FontTx/>
              <a:buAutoNum type="arabicPeriod" startAt="3"/>
            </a:pPr>
            <a:r>
              <a:rPr lang="en-US" altLang="zh-TW" sz="2800" dirty="0" smtClean="0"/>
              <a:t>Process the root node</a:t>
            </a:r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  <a:buAutoNum type="arabicPeriod" startAt="3"/>
            </a:pPr>
            <a:endParaRPr lang="en-US" altLang="zh-TW" sz="2800" dirty="0" smtClean="0"/>
          </a:p>
          <a:p>
            <a:pPr marL="971550" lvl="1" indent="-514350">
              <a:spcBef>
                <a:spcPct val="20000"/>
              </a:spcBef>
              <a:buClr>
                <a:schemeClr val="accent1"/>
              </a:buClr>
            </a:pPr>
            <a:endParaRPr lang="en-US" altLang="zh-TW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342900" y="48895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Arithmetic Expression Using BT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375150" y="1768475"/>
            <a:ext cx="571500" cy="569913"/>
            <a:chOff x="2664" y="1090"/>
            <a:chExt cx="360" cy="359"/>
          </a:xfrm>
        </p:grpSpPr>
        <p:sp>
          <p:nvSpPr>
            <p:cNvPr id="24635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6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763963" y="2671763"/>
            <a:ext cx="571500" cy="569912"/>
            <a:chOff x="2279" y="1659"/>
            <a:chExt cx="360" cy="359"/>
          </a:xfrm>
        </p:grpSpPr>
        <p:sp>
          <p:nvSpPr>
            <p:cNvPr id="24633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4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*</a:t>
              </a:r>
            </a:p>
          </p:txBody>
        </p:sp>
      </p:grpSp>
      <p:sp>
        <p:nvSpPr>
          <p:cNvPr id="24583" name="Line 9"/>
          <p:cNvSpPr>
            <a:spLocks noChangeShapeType="1"/>
          </p:cNvSpPr>
          <p:nvPr/>
        </p:nvSpPr>
        <p:spPr bwMode="auto">
          <a:xfrm flipH="1">
            <a:off x="4146550" y="2327275"/>
            <a:ext cx="34131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755775" y="5373688"/>
            <a:ext cx="571500" cy="569912"/>
            <a:chOff x="1014" y="3361"/>
            <a:chExt cx="360" cy="359"/>
          </a:xfrm>
        </p:grpSpPr>
        <p:sp>
          <p:nvSpPr>
            <p:cNvPr id="24631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2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4585" name="Line 13"/>
          <p:cNvSpPr>
            <a:spLocks noChangeShapeType="1"/>
          </p:cNvSpPr>
          <p:nvPr/>
        </p:nvSpPr>
        <p:spPr bwMode="auto">
          <a:xfrm flipH="1">
            <a:off x="2071688" y="5027613"/>
            <a:ext cx="439737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79750" y="3586163"/>
            <a:ext cx="571500" cy="569912"/>
            <a:chOff x="1848" y="2235"/>
            <a:chExt cx="360" cy="359"/>
          </a:xfrm>
        </p:grpSpPr>
        <p:sp>
          <p:nvSpPr>
            <p:cNvPr id="24629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30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*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400300" y="4502150"/>
            <a:ext cx="571500" cy="569913"/>
            <a:chOff x="1420" y="2812"/>
            <a:chExt cx="360" cy="359"/>
          </a:xfrm>
        </p:grpSpPr>
        <p:sp>
          <p:nvSpPr>
            <p:cNvPr id="24627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8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/</a:t>
              </a:r>
            </a:p>
          </p:txBody>
        </p:sp>
      </p:grpSp>
      <p:sp>
        <p:nvSpPr>
          <p:cNvPr id="24588" name="Line 20"/>
          <p:cNvSpPr>
            <a:spLocks noChangeShapeType="1"/>
          </p:cNvSpPr>
          <p:nvPr/>
        </p:nvSpPr>
        <p:spPr bwMode="auto">
          <a:xfrm flipH="1">
            <a:off x="3363913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21"/>
          <p:cNvSpPr>
            <a:spLocks noChangeShapeType="1"/>
          </p:cNvSpPr>
          <p:nvPr/>
        </p:nvSpPr>
        <p:spPr bwMode="auto">
          <a:xfrm flipH="1">
            <a:off x="2684463" y="4125913"/>
            <a:ext cx="490537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038725" y="2686050"/>
            <a:ext cx="571500" cy="569913"/>
            <a:chOff x="3082" y="1668"/>
            <a:chExt cx="360" cy="359"/>
          </a:xfrm>
        </p:grpSpPr>
        <p:sp>
          <p:nvSpPr>
            <p:cNvPr id="24625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375150" y="3587750"/>
            <a:ext cx="571500" cy="569913"/>
            <a:chOff x="2664" y="2236"/>
            <a:chExt cx="360" cy="359"/>
          </a:xfrm>
        </p:grpSpPr>
        <p:sp>
          <p:nvSpPr>
            <p:cNvPr id="24623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746500" y="4471988"/>
            <a:ext cx="571500" cy="569912"/>
            <a:chOff x="2268" y="2793"/>
            <a:chExt cx="360" cy="359"/>
          </a:xfrm>
        </p:grpSpPr>
        <p:sp>
          <p:nvSpPr>
            <p:cNvPr id="24621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24593" name="Line 31"/>
          <p:cNvSpPr>
            <a:spLocks noChangeShapeType="1"/>
          </p:cNvSpPr>
          <p:nvPr/>
        </p:nvSpPr>
        <p:spPr bwMode="auto">
          <a:xfrm>
            <a:off x="4845050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32"/>
          <p:cNvSpPr>
            <a:spLocks noChangeShapeType="1"/>
          </p:cNvSpPr>
          <p:nvPr/>
        </p:nvSpPr>
        <p:spPr bwMode="auto">
          <a:xfrm>
            <a:off x="4181475" y="3228975"/>
            <a:ext cx="458788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Line 33"/>
          <p:cNvSpPr>
            <a:spLocks noChangeShapeType="1"/>
          </p:cNvSpPr>
          <p:nvPr/>
        </p:nvSpPr>
        <p:spPr bwMode="auto">
          <a:xfrm>
            <a:off x="3586163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3032125" y="5372100"/>
            <a:ext cx="571500" cy="569913"/>
            <a:chOff x="1818" y="3360"/>
            <a:chExt cx="360" cy="359"/>
          </a:xfrm>
        </p:grpSpPr>
        <p:sp>
          <p:nvSpPr>
            <p:cNvPr id="24619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4597" name="Line 37"/>
          <p:cNvSpPr>
            <a:spLocks noChangeShapeType="1"/>
          </p:cNvSpPr>
          <p:nvPr/>
        </p:nvSpPr>
        <p:spPr bwMode="auto">
          <a:xfrm>
            <a:off x="2836863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Rectangle 38"/>
          <p:cNvSpPr>
            <a:spLocks noChangeArrowheads="1"/>
          </p:cNvSpPr>
          <p:nvPr/>
        </p:nvSpPr>
        <p:spPr bwMode="auto">
          <a:xfrm>
            <a:off x="1516063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39"/>
          <p:cNvSpPr>
            <a:spLocks noChangeArrowheads="1"/>
          </p:cNvSpPr>
          <p:nvPr/>
        </p:nvSpPr>
        <p:spPr bwMode="auto">
          <a:xfrm>
            <a:off x="2109788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40"/>
          <p:cNvSpPr>
            <a:spLocks noChangeShapeType="1"/>
          </p:cNvSpPr>
          <p:nvPr/>
        </p:nvSpPr>
        <p:spPr bwMode="auto">
          <a:xfrm flipH="1">
            <a:off x="1714500" y="5949950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41"/>
          <p:cNvSpPr>
            <a:spLocks noChangeShapeType="1"/>
          </p:cNvSpPr>
          <p:nvPr/>
        </p:nvSpPr>
        <p:spPr bwMode="auto">
          <a:xfrm>
            <a:off x="2155825" y="5932488"/>
            <a:ext cx="169863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42"/>
          <p:cNvSpPr>
            <a:spLocks noChangeArrowheads="1"/>
          </p:cNvSpPr>
          <p:nvPr/>
        </p:nvSpPr>
        <p:spPr bwMode="auto">
          <a:xfrm>
            <a:off x="2808288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Rectangle 43"/>
          <p:cNvSpPr>
            <a:spLocks noChangeArrowheads="1"/>
          </p:cNvSpPr>
          <p:nvPr/>
        </p:nvSpPr>
        <p:spPr bwMode="auto">
          <a:xfrm>
            <a:off x="3402013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44"/>
          <p:cNvSpPr>
            <a:spLocks noChangeShapeType="1"/>
          </p:cNvSpPr>
          <p:nvPr/>
        </p:nvSpPr>
        <p:spPr bwMode="auto">
          <a:xfrm flipH="1">
            <a:off x="3006725" y="5967413"/>
            <a:ext cx="185738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45"/>
          <p:cNvSpPr>
            <a:spLocks noChangeShapeType="1"/>
          </p:cNvSpPr>
          <p:nvPr/>
        </p:nvSpPr>
        <p:spPr bwMode="auto">
          <a:xfrm>
            <a:off x="3448050" y="5949950"/>
            <a:ext cx="169863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Rectangle 46"/>
          <p:cNvSpPr>
            <a:spLocks noChangeArrowheads="1"/>
          </p:cNvSpPr>
          <p:nvPr/>
        </p:nvSpPr>
        <p:spPr bwMode="auto">
          <a:xfrm>
            <a:off x="3522663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Rectangle 47"/>
          <p:cNvSpPr>
            <a:spLocks noChangeArrowheads="1"/>
          </p:cNvSpPr>
          <p:nvPr/>
        </p:nvSpPr>
        <p:spPr bwMode="auto">
          <a:xfrm>
            <a:off x="4116388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Line 48"/>
          <p:cNvSpPr>
            <a:spLocks noChangeShapeType="1"/>
          </p:cNvSpPr>
          <p:nvPr/>
        </p:nvSpPr>
        <p:spPr bwMode="auto">
          <a:xfrm flipH="1">
            <a:off x="3721100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Line 49"/>
          <p:cNvSpPr>
            <a:spLocks noChangeShapeType="1"/>
          </p:cNvSpPr>
          <p:nvPr/>
        </p:nvSpPr>
        <p:spPr bwMode="auto">
          <a:xfrm>
            <a:off x="4129088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Rectangle 50"/>
          <p:cNvSpPr>
            <a:spLocks noChangeArrowheads="1"/>
          </p:cNvSpPr>
          <p:nvPr/>
        </p:nvSpPr>
        <p:spPr bwMode="auto">
          <a:xfrm>
            <a:off x="4217988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1" name="Rectangle 51"/>
          <p:cNvSpPr>
            <a:spLocks noChangeArrowheads="1"/>
          </p:cNvSpPr>
          <p:nvPr/>
        </p:nvSpPr>
        <p:spPr bwMode="auto">
          <a:xfrm>
            <a:off x="4760913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2" name="Line 52"/>
          <p:cNvSpPr>
            <a:spLocks noChangeShapeType="1"/>
          </p:cNvSpPr>
          <p:nvPr/>
        </p:nvSpPr>
        <p:spPr bwMode="auto">
          <a:xfrm flipH="1">
            <a:off x="4349750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Line 53"/>
          <p:cNvSpPr>
            <a:spLocks noChangeShapeType="1"/>
          </p:cNvSpPr>
          <p:nvPr/>
        </p:nvSpPr>
        <p:spPr bwMode="auto">
          <a:xfrm>
            <a:off x="4791075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54"/>
          <p:cNvSpPr>
            <a:spLocks noChangeArrowheads="1"/>
          </p:cNvSpPr>
          <p:nvPr/>
        </p:nvSpPr>
        <p:spPr bwMode="auto">
          <a:xfrm>
            <a:off x="4848225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5" name="Rectangle 55"/>
          <p:cNvSpPr>
            <a:spLocks noChangeArrowheads="1"/>
          </p:cNvSpPr>
          <p:nvPr/>
        </p:nvSpPr>
        <p:spPr bwMode="auto">
          <a:xfrm>
            <a:off x="5391150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6" name="Line 56"/>
          <p:cNvSpPr>
            <a:spLocks noChangeShapeType="1"/>
          </p:cNvSpPr>
          <p:nvPr/>
        </p:nvSpPr>
        <p:spPr bwMode="auto">
          <a:xfrm flipH="1">
            <a:off x="4995863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57"/>
          <p:cNvSpPr>
            <a:spLocks noChangeShapeType="1"/>
          </p:cNvSpPr>
          <p:nvPr/>
        </p:nvSpPr>
        <p:spPr bwMode="auto">
          <a:xfrm>
            <a:off x="5403850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8" name="Rectangle 58"/>
          <p:cNvSpPr>
            <a:spLocks noChangeArrowheads="1"/>
          </p:cNvSpPr>
          <p:nvPr/>
        </p:nvSpPr>
        <p:spPr bwMode="auto">
          <a:xfrm>
            <a:off x="6197600" y="1838325"/>
            <a:ext cx="2617788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inorder traversal</a:t>
            </a:r>
            <a:endParaRPr lang="en-US" altLang="zh-TW" sz="2400">
              <a:latin typeface="Times New Roman" pitchFamily="18" charset="0"/>
            </a:endParaRP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A / B * C * D + E</a:t>
            </a:r>
          </a:p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infix expression</a:t>
            </a:r>
            <a:endParaRPr lang="en-US" altLang="zh-TW" sz="2400">
              <a:latin typeface="Times New Roman" pitchFamily="18" charset="0"/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preorder traversal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+ * * / A B C D E</a:t>
            </a:r>
          </a:p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prefix expression</a:t>
            </a:r>
            <a:endParaRPr lang="en-US" altLang="zh-TW" sz="2400">
              <a:latin typeface="Times New Roman" pitchFamily="18" charset="0"/>
            </a:endParaRP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postorder traversal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A B / C * D * E +</a:t>
            </a:r>
            <a:endParaRPr lang="en-US" altLang="zh-TW" sz="240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/>
            <a:r>
              <a:rPr lang="en-US" altLang="zh-TW" sz="2400">
                <a:solidFill>
                  <a:srgbClr val="003399"/>
                </a:solidFill>
                <a:latin typeface="Times New Roman" pitchFamily="18" charset="0"/>
              </a:rPr>
              <a:t>postfix expression</a:t>
            </a:r>
          </a:p>
          <a:p>
            <a:pPr eaLnBrk="0" hangingPunct="0"/>
            <a:r>
              <a:rPr lang="en-US" altLang="zh-TW" sz="2400">
                <a:solidFill>
                  <a:srgbClr val="CC3300"/>
                </a:solidFill>
                <a:latin typeface="Times New Roman" pitchFamily="18" charset="0"/>
              </a:rPr>
              <a:t>level order traversal</a:t>
            </a:r>
          </a:p>
          <a:p>
            <a:pPr eaLnBrk="0" hangingPunct="0"/>
            <a:r>
              <a:rPr lang="en-US" altLang="zh-TW" sz="2400">
                <a:latin typeface="Times New Roman" pitchFamily="18" charset="0"/>
              </a:rPr>
              <a:t>+ * E * D / C 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1524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 dirty="0" err="1">
                <a:solidFill>
                  <a:schemeClr val="tx2"/>
                </a:solidFill>
              </a:rPr>
              <a:t>Inorder</a:t>
            </a:r>
            <a:r>
              <a:rPr lang="en-US" altLang="zh-TW" sz="3800" dirty="0">
                <a:solidFill>
                  <a:schemeClr val="tx2"/>
                </a:solidFill>
              </a:rPr>
              <a:t> Traversal </a:t>
            </a:r>
            <a:r>
              <a:rPr lang="en-US" altLang="zh-TW" sz="1900" dirty="0">
                <a:solidFill>
                  <a:schemeClr val="tx2"/>
                </a:solidFill>
              </a:rPr>
              <a:t>(recursive version)</a:t>
            </a:r>
            <a:endParaRPr lang="en-US" altLang="zh-TW" sz="3800" dirty="0">
              <a:solidFill>
                <a:schemeClr val="tx2"/>
              </a:solidFill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319088" y="1219200"/>
            <a:ext cx="855821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void </a:t>
            </a:r>
            <a:r>
              <a:rPr lang="en-US" altLang="zh-TW" sz="2800" b="1" dirty="0" err="1" smtClean="0">
                <a:latin typeface="Courier New" pitchFamily="49" charset="0"/>
              </a:rPr>
              <a:t>inorder</a:t>
            </a:r>
            <a:r>
              <a:rPr lang="en-US" altLang="zh-TW" sz="2800" b="1" dirty="0" smtClean="0">
                <a:latin typeface="Courier New" pitchFamily="49" charset="0"/>
              </a:rPr>
              <a:t>(</a:t>
            </a: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node * 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/* </a:t>
            </a:r>
            <a:r>
              <a:rPr lang="en-US" altLang="zh-TW" sz="2800" b="1" dirty="0" err="1">
                <a:latin typeface="Courier New" pitchFamily="49" charset="0"/>
              </a:rPr>
              <a:t>inorder</a:t>
            </a:r>
            <a:r>
              <a:rPr lang="en-US" altLang="zh-TW" sz="2800" b="1" dirty="0">
                <a:latin typeface="Courier New" pitchFamily="49" charset="0"/>
              </a:rPr>
              <a:t>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if (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 smtClean="0">
                <a:latin typeface="Courier New" pitchFamily="49" charset="0"/>
              </a:rPr>
              <a:t>!=NULL) </a:t>
            </a: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inorder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lchild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printf</a:t>
            </a:r>
            <a:r>
              <a:rPr lang="en-US" altLang="zh-TW" sz="2800" b="1" dirty="0">
                <a:latin typeface="Courier New" pitchFamily="49" charset="0"/>
              </a:rPr>
              <a:t>(“%d”, 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</a:t>
            </a:r>
            <a:r>
              <a:rPr lang="en-US" altLang="zh-TW" sz="2800" b="1" dirty="0" smtClean="0">
                <a:latin typeface="Courier New" pitchFamily="49" charset="0"/>
              </a:rPr>
              <a:t>&gt;</a:t>
            </a:r>
            <a:r>
              <a:rPr lang="en-US" altLang="zh-TW" sz="2800" b="1" dirty="0" err="1" smtClean="0">
                <a:latin typeface="Courier New" pitchFamily="49" charset="0"/>
              </a:rPr>
              <a:t>ele</a:t>
            </a:r>
            <a:r>
              <a:rPr lang="en-US" altLang="zh-TW" sz="2800" b="1" dirty="0" smtClean="0">
                <a:latin typeface="Courier New" pitchFamily="49" charset="0"/>
              </a:rPr>
              <a:t>);</a:t>
            </a: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inorder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rchild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</a:t>
            </a:r>
            <a:r>
              <a:rPr lang="en-US" altLang="zh-TW" sz="2800" b="1" dirty="0" smtClean="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 smtClean="0">
                <a:latin typeface="Courier New" pitchFamily="49" charset="0"/>
              </a:rPr>
              <a:t>		return;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6619875" y="28194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 dirty="0">
                <a:latin typeface="Times New Roman" pitchFamily="18" charset="0"/>
              </a:rPr>
              <a:t>A / B * C * D +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ChangeArrowheads="1"/>
          </p:cNvSpPr>
          <p:nvPr/>
        </p:nvSpPr>
        <p:spPr bwMode="auto">
          <a:xfrm>
            <a:off x="495300" y="280988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altLang="zh-TW" sz="3800">
                <a:solidFill>
                  <a:schemeClr val="tx2"/>
                </a:solidFill>
              </a:rPr>
              <a:t>Trace Operations of Inorder Traversal</a:t>
            </a:r>
          </a:p>
        </p:txBody>
      </p:sp>
      <p:graphicFrame>
        <p:nvGraphicFramePr>
          <p:cNvPr id="4098" name="Object 0"/>
          <p:cNvGraphicFramePr>
            <a:graphicFrameLocks/>
          </p:cNvGraphicFramePr>
          <p:nvPr/>
        </p:nvGraphicFramePr>
        <p:xfrm>
          <a:off x="354013" y="1444625"/>
          <a:ext cx="8574087" cy="496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5" name="文件" r:id="rId3" imgW="8589960" imgH="4983120" progId="Word.Document.8">
                  <p:embed/>
                </p:oleObj>
              </mc:Choice>
              <mc:Fallback>
                <p:oleObj name="文件" r:id="rId3" imgW="8589960" imgH="4983120" progId="Word.Document.8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444625"/>
                        <a:ext cx="8574087" cy="496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Preorder Traversal</a:t>
            </a:r>
            <a:r>
              <a:rPr lang="en-US" altLang="zh-TW" sz="1900">
                <a:solidFill>
                  <a:schemeClr val="tx2"/>
                </a:solidFill>
              </a:rPr>
              <a:t> (recursive version)</a:t>
            </a:r>
            <a:endParaRPr lang="en-US" altLang="zh-TW" sz="3800">
              <a:solidFill>
                <a:schemeClr val="tx2"/>
              </a:solidFill>
            </a:endParaRPr>
          </a:p>
        </p:txBody>
      </p:sp>
      <p:sp>
        <p:nvSpPr>
          <p:cNvPr id="26629" name="Rectangle 3"/>
          <p:cNvSpPr>
            <a:spLocks noChangeArrowheads="1"/>
          </p:cNvSpPr>
          <p:nvPr/>
        </p:nvSpPr>
        <p:spPr bwMode="auto">
          <a:xfrm>
            <a:off x="971550" y="19812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void </a:t>
            </a:r>
            <a:r>
              <a:rPr lang="en-US" altLang="zh-TW" sz="2800" b="1" dirty="0" smtClean="0">
                <a:latin typeface="Courier New" pitchFamily="49" charset="0"/>
              </a:rPr>
              <a:t>preorder(</a:t>
            </a: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node * 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/* preorder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if (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 smtClean="0">
                <a:latin typeface="Courier New" pitchFamily="49" charset="0"/>
              </a:rPr>
              <a:t>!=NULL) </a:t>
            </a: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printf</a:t>
            </a:r>
            <a:r>
              <a:rPr lang="en-US" altLang="zh-TW" sz="2800" b="1" dirty="0">
                <a:latin typeface="Courier New" pitchFamily="49" charset="0"/>
              </a:rPr>
              <a:t>(“%d”, 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</a:t>
            </a:r>
            <a:r>
              <a:rPr lang="en-US" altLang="zh-TW" sz="2800" b="1" dirty="0" smtClean="0">
                <a:latin typeface="Courier New" pitchFamily="49" charset="0"/>
              </a:rPr>
              <a:t>&gt;</a:t>
            </a:r>
            <a:r>
              <a:rPr lang="en-US" altLang="zh-TW" sz="2800" b="1" dirty="0" err="1" smtClean="0">
                <a:latin typeface="Courier New" pitchFamily="49" charset="0"/>
              </a:rPr>
              <a:t>ele</a:t>
            </a:r>
            <a:r>
              <a:rPr lang="en-US" altLang="zh-TW" sz="2800" b="1" dirty="0" smtClean="0">
                <a:latin typeface="Courier New" pitchFamily="49" charset="0"/>
              </a:rPr>
              <a:t>);</a:t>
            </a: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preorder(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lchild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preorder(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rchild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6070600" y="3221038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+ * * / A B C D 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026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Postorder Traversal</a:t>
            </a:r>
            <a:r>
              <a:rPr lang="en-US" altLang="zh-TW" sz="1900">
                <a:solidFill>
                  <a:schemeClr val="tx2"/>
                </a:solidFill>
              </a:rPr>
              <a:t> (recursive version)</a:t>
            </a:r>
            <a:endParaRPr lang="en-US" altLang="zh-TW" sz="3800">
              <a:solidFill>
                <a:schemeClr val="tx2"/>
              </a:solidFill>
            </a:endParaRPr>
          </a:p>
        </p:txBody>
      </p:sp>
      <p:sp>
        <p:nvSpPr>
          <p:cNvPr id="27653" name="Rectangle 1027"/>
          <p:cNvSpPr>
            <a:spLocks noChangeArrowheads="1"/>
          </p:cNvSpPr>
          <p:nvPr/>
        </p:nvSpPr>
        <p:spPr bwMode="auto">
          <a:xfrm>
            <a:off x="1047750" y="198120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void </a:t>
            </a:r>
            <a:r>
              <a:rPr lang="en-US" altLang="zh-TW" sz="2800" b="1" dirty="0" err="1" smtClean="0">
                <a:latin typeface="Courier New" pitchFamily="49" charset="0"/>
              </a:rPr>
              <a:t>postorder</a:t>
            </a:r>
            <a:r>
              <a:rPr lang="en-US" altLang="zh-TW" sz="2800" b="1" dirty="0" smtClean="0">
                <a:latin typeface="Courier New" pitchFamily="49" charset="0"/>
              </a:rPr>
              <a:t>(</a:t>
            </a:r>
            <a:r>
              <a:rPr lang="en-US" altLang="zh-TW" sz="2800" b="1" dirty="0" err="1" smtClean="0">
                <a:latin typeface="Courier New" pitchFamily="49" charset="0"/>
              </a:rPr>
              <a:t>struct</a:t>
            </a:r>
            <a:r>
              <a:rPr lang="en-US" altLang="zh-TW" sz="2800" b="1" dirty="0" smtClean="0">
                <a:latin typeface="Courier New" pitchFamily="49" charset="0"/>
              </a:rPr>
              <a:t> node * 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/* </a:t>
            </a:r>
            <a:r>
              <a:rPr lang="en-US" altLang="zh-TW" sz="2800" b="1" dirty="0" err="1">
                <a:latin typeface="Courier New" pitchFamily="49" charset="0"/>
              </a:rPr>
              <a:t>postorder</a:t>
            </a:r>
            <a:r>
              <a:rPr lang="en-US" altLang="zh-TW" sz="2800" b="1" dirty="0">
                <a:latin typeface="Courier New" pitchFamily="49" charset="0"/>
              </a:rPr>
              <a:t> tree traversal */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if (</a:t>
            </a:r>
            <a:r>
              <a:rPr lang="en-US" altLang="zh-TW" sz="2800" b="1" dirty="0" err="1" smtClean="0">
                <a:latin typeface="Courier New" pitchFamily="49" charset="0"/>
              </a:rPr>
              <a:t>ptr</a:t>
            </a:r>
            <a:r>
              <a:rPr lang="en-US" altLang="zh-TW" sz="2800" b="1" dirty="0" smtClean="0">
                <a:latin typeface="Courier New" pitchFamily="49" charset="0"/>
              </a:rPr>
              <a:t>!=NULL) </a:t>
            </a:r>
            <a:r>
              <a:rPr lang="en-US" altLang="zh-TW" sz="28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postorder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lchild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postorder</a:t>
            </a:r>
            <a:r>
              <a:rPr lang="en-US" altLang="zh-TW" sz="2800" b="1" dirty="0">
                <a:latin typeface="Courier New" pitchFamily="49" charset="0"/>
              </a:rPr>
              <a:t>(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-&gt;</a:t>
            </a:r>
            <a:r>
              <a:rPr lang="en-US" altLang="zh-TW" sz="2800" b="1" dirty="0" err="1" smtClean="0">
                <a:latin typeface="Courier New" pitchFamily="49" charset="0"/>
              </a:rPr>
              <a:t>rchild</a:t>
            </a:r>
            <a:r>
              <a:rPr lang="en-US" altLang="zh-TW" sz="2800" b="1" dirty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    </a:t>
            </a:r>
            <a:r>
              <a:rPr lang="en-US" altLang="zh-TW" sz="2800" b="1" dirty="0" err="1">
                <a:latin typeface="Courier New" pitchFamily="49" charset="0"/>
              </a:rPr>
              <a:t>printf</a:t>
            </a:r>
            <a:r>
              <a:rPr lang="en-US" altLang="zh-TW" sz="2800" b="1" dirty="0">
                <a:latin typeface="Courier New" pitchFamily="49" charset="0"/>
              </a:rPr>
              <a:t>(“%d”, </a:t>
            </a:r>
            <a:r>
              <a:rPr lang="en-US" altLang="zh-TW" sz="2800" b="1" dirty="0" err="1">
                <a:latin typeface="Courier New" pitchFamily="49" charset="0"/>
              </a:rPr>
              <a:t>ptr</a:t>
            </a:r>
            <a:r>
              <a:rPr lang="en-US" altLang="zh-TW" sz="2800" b="1" dirty="0">
                <a:latin typeface="Courier New" pitchFamily="49" charset="0"/>
              </a:rPr>
              <a:t>-</a:t>
            </a:r>
            <a:r>
              <a:rPr lang="en-US" altLang="zh-TW" sz="2800" b="1" dirty="0" smtClean="0">
                <a:latin typeface="Courier New" pitchFamily="49" charset="0"/>
              </a:rPr>
              <a:t>&gt;</a:t>
            </a:r>
            <a:r>
              <a:rPr lang="en-US" altLang="zh-TW" sz="2800" b="1" dirty="0" err="1" smtClean="0">
                <a:latin typeface="Courier New" pitchFamily="49" charset="0"/>
              </a:rPr>
              <a:t>ele</a:t>
            </a:r>
            <a:r>
              <a:rPr lang="en-US" altLang="zh-TW" sz="2800" b="1" dirty="0" smtClean="0">
                <a:latin typeface="Courier New" pitchFamily="49" charset="0"/>
              </a:rPr>
              <a:t>);</a:t>
            </a:r>
            <a:endParaRPr lang="en-US" altLang="zh-TW" sz="28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    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27654" name="Rectangle 1028"/>
          <p:cNvSpPr>
            <a:spLocks noChangeArrowheads="1"/>
          </p:cNvSpPr>
          <p:nvPr/>
        </p:nvSpPr>
        <p:spPr bwMode="auto">
          <a:xfrm>
            <a:off x="5965825" y="3227388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A B / C * D * E 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209550" y="201613"/>
            <a:ext cx="85852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Iterative Inorder Traversal </a:t>
            </a:r>
            <a:r>
              <a:rPr lang="en-US" altLang="zh-TW" sz="2200">
                <a:solidFill>
                  <a:schemeClr val="tx2"/>
                </a:solidFill>
              </a:rPr>
              <a:t>(</a:t>
            </a:r>
            <a:r>
              <a:rPr lang="en-US" altLang="zh-TW" sz="2200">
                <a:solidFill>
                  <a:srgbClr val="CC3300"/>
                </a:solidFill>
              </a:rPr>
              <a:t>using stack</a:t>
            </a:r>
            <a:r>
              <a:rPr lang="en-US" altLang="zh-TW" sz="2200"/>
              <a:t>)</a:t>
            </a:r>
            <a:endParaRPr lang="en-US" altLang="zh-TW" sz="2200">
              <a:solidFill>
                <a:schemeClr val="tx2"/>
              </a:solidFill>
            </a:endParaRP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249238" y="1182688"/>
            <a:ext cx="8705850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void </a:t>
            </a:r>
            <a:r>
              <a:rPr lang="en-US" altLang="zh-TW" sz="2700" b="1" dirty="0" err="1" smtClean="0">
                <a:latin typeface="Courier New" pitchFamily="49" charset="0"/>
              </a:rPr>
              <a:t>iter_inorder</a:t>
            </a:r>
            <a:r>
              <a:rPr lang="en-US" altLang="zh-TW" sz="2700" b="1" dirty="0" smtClean="0">
                <a:latin typeface="Courier New" pitchFamily="49" charset="0"/>
              </a:rPr>
              <a:t>(</a:t>
            </a:r>
            <a:r>
              <a:rPr lang="en-US" altLang="zh-TW" sz="2400" b="1" dirty="0" err="1" smtClean="0">
                <a:latin typeface="Courier New" pitchFamily="49" charset="0"/>
              </a:rPr>
              <a:t>struct</a:t>
            </a:r>
            <a:r>
              <a:rPr lang="en-US" altLang="zh-TW" sz="2400" b="1" dirty="0" smtClean="0">
                <a:latin typeface="Courier New" pitchFamily="49" charset="0"/>
              </a:rPr>
              <a:t> node *</a:t>
            </a:r>
            <a:r>
              <a:rPr lang="en-US" altLang="zh-TW" sz="24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)</a:t>
            </a:r>
            <a:endParaRPr lang="en-US" altLang="zh-TW" sz="2700" b="1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</a:t>
            </a:r>
            <a:r>
              <a:rPr lang="en-US" altLang="zh-TW" sz="2700" b="1" dirty="0" err="1">
                <a:latin typeface="Courier New" pitchFamily="49" charset="0"/>
              </a:rPr>
              <a:t>int</a:t>
            </a:r>
            <a:r>
              <a:rPr lang="en-US" altLang="zh-TW" sz="2700" b="1" dirty="0">
                <a:latin typeface="Courier New" pitchFamily="49" charset="0"/>
              </a:rPr>
              <a:t> top= -1; /* initialize stack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400" b="1" dirty="0" err="1" smtClean="0">
                <a:latin typeface="Courier New" pitchFamily="49" charset="0"/>
              </a:rPr>
              <a:t>struct</a:t>
            </a:r>
            <a:r>
              <a:rPr lang="en-US" altLang="zh-TW" sz="2400" b="1" dirty="0" smtClean="0">
                <a:latin typeface="Courier New" pitchFamily="49" charset="0"/>
              </a:rPr>
              <a:t> node *</a:t>
            </a:r>
            <a:r>
              <a:rPr lang="en-US" altLang="zh-TW" sz="2700" b="1" dirty="0" smtClean="0">
                <a:latin typeface="Courier New" pitchFamily="49" charset="0"/>
              </a:rPr>
              <a:t>stack[MAX_STACK_SIZE</a:t>
            </a:r>
            <a:r>
              <a:rPr lang="en-US" altLang="zh-TW" sz="2700" b="1" dirty="0">
                <a:latin typeface="Courier New" pitchFamily="49" charset="0"/>
              </a:rPr>
              <a:t>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for (;;)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for (;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smtClean="0">
                <a:latin typeface="Courier New" pitchFamily="49" charset="0"/>
              </a:rPr>
              <a:t>!=NULL;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=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-&gt;</a:t>
            </a:r>
            <a:r>
              <a:rPr lang="en-US" altLang="zh-TW" sz="2700" b="1" dirty="0" err="1" smtClean="0">
                <a:latin typeface="Courier New" pitchFamily="49" charset="0"/>
              </a:rPr>
              <a:t>lchild</a:t>
            </a:r>
            <a:r>
              <a:rPr lang="en-US" altLang="zh-TW" sz="2700" b="1" dirty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  </a:t>
            </a:r>
            <a:r>
              <a:rPr lang="en-US" altLang="zh-TW" sz="2700" b="1" dirty="0" smtClean="0">
                <a:latin typeface="Courier New" pitchFamily="49" charset="0"/>
              </a:rPr>
              <a:t>push(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);/* </a:t>
            </a:r>
            <a:r>
              <a:rPr lang="en-US" altLang="zh-TW" sz="2700" b="1" dirty="0">
                <a:solidFill>
                  <a:srgbClr val="CC3300"/>
                </a:solidFill>
                <a:latin typeface="Courier New" pitchFamily="49" charset="0"/>
              </a:rPr>
              <a:t>add to stack</a:t>
            </a:r>
            <a:r>
              <a:rPr lang="en-US" altLang="zh-TW" sz="2700" b="1" dirty="0">
                <a:latin typeface="Courier New" pitchFamily="49" charset="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=pop(); </a:t>
            </a:r>
            <a:endParaRPr lang="en-US" altLang="zh-TW" sz="2700" b="1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             /* </a:t>
            </a:r>
            <a:r>
              <a:rPr lang="en-US" altLang="zh-TW" sz="2700" b="1" dirty="0">
                <a:solidFill>
                  <a:srgbClr val="CC3300"/>
                </a:solidFill>
                <a:latin typeface="Courier New" pitchFamily="49" charset="0"/>
              </a:rPr>
              <a:t>delete from stack</a:t>
            </a:r>
            <a:r>
              <a:rPr lang="en-US" altLang="zh-TW" sz="2700" b="1" dirty="0">
                <a:latin typeface="Courier New" pitchFamily="49" charset="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if </a:t>
            </a:r>
            <a:r>
              <a:rPr lang="en-US" altLang="zh-TW" sz="2700" b="1" dirty="0" smtClean="0">
                <a:latin typeface="Courier New" pitchFamily="49" charset="0"/>
              </a:rPr>
              <a:t>(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==NULL) </a:t>
            </a:r>
            <a:r>
              <a:rPr lang="en-US" altLang="zh-TW" sz="2700" b="1" dirty="0">
                <a:latin typeface="Courier New" pitchFamily="49" charset="0"/>
              </a:rPr>
              <a:t>break; /* </a:t>
            </a:r>
            <a:r>
              <a:rPr lang="en-US" altLang="zh-TW" sz="2700" b="1" dirty="0">
                <a:solidFill>
                  <a:srgbClr val="CC3300"/>
                </a:solidFill>
                <a:latin typeface="Courier New" pitchFamily="49" charset="0"/>
              </a:rPr>
              <a:t>empty stack</a:t>
            </a:r>
            <a:r>
              <a:rPr lang="en-US" altLang="zh-TW" sz="2700" b="1" dirty="0">
                <a:latin typeface="Courier New" pitchFamily="49" charset="0"/>
              </a:rPr>
              <a:t> */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  </a:t>
            </a:r>
            <a:r>
              <a:rPr lang="en-US" altLang="zh-TW" sz="2700" b="1" dirty="0" err="1">
                <a:latin typeface="Courier New" pitchFamily="49" charset="0"/>
              </a:rPr>
              <a:t>printf</a:t>
            </a:r>
            <a:r>
              <a:rPr lang="en-US" altLang="zh-TW" sz="2700" b="1" dirty="0">
                <a:latin typeface="Courier New" pitchFamily="49" charset="0"/>
              </a:rPr>
              <a:t>(“%d”,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-&gt;</a:t>
            </a:r>
            <a:r>
              <a:rPr lang="en-US" altLang="zh-TW" sz="2700" b="1" dirty="0" err="1" smtClean="0">
                <a:latin typeface="Courier New" pitchFamily="49" charset="0"/>
              </a:rPr>
              <a:t>ele</a:t>
            </a:r>
            <a:r>
              <a:rPr lang="en-US" altLang="zh-TW" sz="2700" b="1" dirty="0" smtClean="0">
                <a:latin typeface="Courier New" pitchFamily="49" charset="0"/>
              </a:rPr>
              <a:t>);</a:t>
            </a:r>
            <a:endParaRPr lang="en-US" altLang="zh-TW" sz="2700" b="1" dirty="0">
              <a:latin typeface="Courier New" pitchFamily="49" charset="0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 smtClean="0">
                <a:latin typeface="Courier New" pitchFamily="49" charset="0"/>
              </a:rPr>
              <a:t>		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= </a:t>
            </a:r>
            <a:r>
              <a:rPr lang="en-US" altLang="zh-TW" sz="2700" b="1" dirty="0" err="1" smtClean="0">
                <a:latin typeface="Courier New" pitchFamily="49" charset="0"/>
              </a:rPr>
              <a:t>ptr</a:t>
            </a:r>
            <a:r>
              <a:rPr lang="en-US" altLang="zh-TW" sz="2700" b="1" dirty="0" smtClean="0">
                <a:latin typeface="Courier New" pitchFamily="49" charset="0"/>
              </a:rPr>
              <a:t>-&gt;</a:t>
            </a:r>
            <a:r>
              <a:rPr lang="en-US" altLang="zh-TW" sz="2700" b="1" dirty="0" err="1" smtClean="0">
                <a:latin typeface="Courier New" pitchFamily="49" charset="0"/>
              </a:rPr>
              <a:t>rchild</a:t>
            </a:r>
            <a:r>
              <a:rPr lang="en-US" altLang="zh-TW" sz="2700" b="1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 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TW" sz="27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143000"/>
            <a:ext cx="8458200" cy="5484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IN" sz="2400" dirty="0"/>
              <a:t>Auto complete features (</a:t>
            </a:r>
            <a:r>
              <a:rPr lang="en-IN" sz="2400" dirty="0" err="1"/>
              <a:t>Trie</a:t>
            </a:r>
            <a:r>
              <a:rPr lang="en-IN" sz="2400" dirty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IN" sz="2400" dirty="0"/>
              <a:t>For easier substring matching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For metadata indexing in file systems (B+ tree)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To maintain table indices in relational database systems (B+ tree)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Store dictionary in a mobile (</a:t>
            </a:r>
            <a:r>
              <a:rPr lang="en-US" sz="2400" dirty="0" err="1"/>
              <a:t>Trie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IN" sz="2400" dirty="0"/>
              <a:t>To check spellings (</a:t>
            </a:r>
            <a:r>
              <a:rPr lang="en-IN" sz="2400" dirty="0" err="1"/>
              <a:t>Trie</a:t>
            </a:r>
            <a:r>
              <a:rPr lang="en-IN" sz="2400" dirty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To construct associative array (Red black trees)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To ensure direct access of data blocks in file systems (B tree)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Used by compilers to check the syntax of a statement in a program (Parse Trees)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Used by operating systems to maintain the structure of a file system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sz="2400" dirty="0"/>
              <a:t>Huffman coding for data compression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3709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Trie</a:t>
            </a:r>
            <a:r>
              <a:rPr lang="en-US" dirty="0" smtClean="0"/>
              <a:t>, B trees, B+ trees</a:t>
            </a:r>
            <a:endParaRPr lang="en-US" dirty="0"/>
          </a:p>
        </p:txBody>
      </p:sp>
      <p:pic>
        <p:nvPicPr>
          <p:cNvPr id="117762" name="Picture 2" descr="C:\Users\User\Desktop\tr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56567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User\Desktop\BandBplus_tre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3352800"/>
            <a:ext cx="6910225" cy="31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98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0" y="6096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Level and Depth</a:t>
            </a:r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3454400" y="2838450"/>
          <a:ext cx="4754563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MS Org Chart" r:id="rId3" imgW="4959000" imgH="4063680" progId="">
                  <p:embed followColorScheme="full"/>
                </p:oleObj>
              </mc:Choice>
              <mc:Fallback>
                <p:oleObj name="MS Org Chart" r:id="rId3" imgW="4959000" imgH="4063680" progId="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838450"/>
                        <a:ext cx="4754563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8267700" y="2171700"/>
            <a:ext cx="8763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Level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1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2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3</a:t>
            </a:r>
          </a:p>
          <a:p>
            <a:pPr eaLnBrk="0" hangingPunct="0">
              <a:lnSpc>
                <a:spcPct val="110000"/>
              </a:lnSpc>
            </a:pPr>
            <a:endParaRPr lang="en-US" altLang="zh-TW" sz="2400">
              <a:latin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TW" sz="2400">
                <a:latin typeface="Times New Roman" pitchFamily="18" charset="0"/>
              </a:rPr>
              <a:t>4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936625" y="2243138"/>
            <a:ext cx="219002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altLang="zh-TW" sz="2000" dirty="0" smtClean="0">
              <a:latin typeface="Times New Roman" pitchFamily="18" charset="0"/>
            </a:endParaRPr>
          </a:p>
          <a:p>
            <a:r>
              <a:rPr lang="en-US" altLang="zh-TW" sz="2000" dirty="0" smtClean="0">
                <a:latin typeface="Times New Roman" pitchFamily="18" charset="0"/>
              </a:rPr>
              <a:t>Node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</a:rPr>
              <a:t>(13)</a:t>
            </a:r>
            <a:endParaRPr lang="en-US" altLang="zh-TW" sz="2000" dirty="0">
              <a:latin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</a:rPr>
              <a:t>Degree of a node</a:t>
            </a:r>
          </a:p>
          <a:p>
            <a:r>
              <a:rPr lang="en-US" altLang="zh-TW" sz="2000" dirty="0">
                <a:latin typeface="Times New Roman" pitchFamily="18" charset="0"/>
              </a:rPr>
              <a:t>Leaf (terminal)</a:t>
            </a:r>
          </a:p>
          <a:p>
            <a:r>
              <a:rPr lang="en-US" altLang="zh-TW" sz="2000" dirty="0">
                <a:latin typeface="Times New Roman" pitchFamily="18" charset="0"/>
              </a:rPr>
              <a:t>Nonterminal</a:t>
            </a:r>
          </a:p>
          <a:p>
            <a:r>
              <a:rPr lang="en-US" altLang="zh-TW" sz="2000" dirty="0">
                <a:latin typeface="Times New Roman" pitchFamily="18" charset="0"/>
              </a:rPr>
              <a:t>Parent</a:t>
            </a:r>
          </a:p>
          <a:p>
            <a:r>
              <a:rPr lang="en-US" altLang="zh-TW" sz="2000" dirty="0">
                <a:latin typeface="Times New Roman" pitchFamily="18" charset="0"/>
              </a:rPr>
              <a:t>Children</a:t>
            </a:r>
          </a:p>
          <a:p>
            <a:r>
              <a:rPr lang="en-US" altLang="zh-TW" sz="2000" dirty="0">
                <a:latin typeface="Times New Roman" pitchFamily="18" charset="0"/>
              </a:rPr>
              <a:t>Sibling</a:t>
            </a:r>
          </a:p>
          <a:p>
            <a:r>
              <a:rPr lang="en-US" altLang="zh-TW" sz="2000" dirty="0">
                <a:latin typeface="Times New Roman" pitchFamily="18" charset="0"/>
              </a:rPr>
              <a:t>Degree of a tree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</a:rPr>
              <a:t>(3)</a:t>
            </a:r>
            <a:endParaRPr lang="en-US" altLang="zh-TW" sz="2000" dirty="0">
              <a:latin typeface="Times New Roman" pitchFamily="18" charset="0"/>
            </a:endParaRPr>
          </a:p>
          <a:p>
            <a:r>
              <a:rPr lang="en-US" altLang="zh-TW" sz="2000" dirty="0">
                <a:latin typeface="Times New Roman" pitchFamily="18" charset="0"/>
              </a:rPr>
              <a:t>Ancestor</a:t>
            </a:r>
          </a:p>
          <a:p>
            <a:r>
              <a:rPr lang="en-US" altLang="zh-TW" sz="2000" dirty="0">
                <a:latin typeface="Times New Roman" pitchFamily="18" charset="0"/>
              </a:rPr>
              <a:t>Level of a node</a:t>
            </a:r>
          </a:p>
          <a:p>
            <a:r>
              <a:rPr lang="en-US" altLang="zh-TW" sz="2000" dirty="0">
                <a:latin typeface="Times New Roman" pitchFamily="18" charset="0"/>
              </a:rPr>
              <a:t>Height of a tree </a:t>
            </a:r>
            <a:r>
              <a:rPr lang="en-US" altLang="zh-TW" sz="2000" dirty="0">
                <a:solidFill>
                  <a:schemeClr val="tx2"/>
                </a:solidFill>
                <a:latin typeface="Times New Roman" pitchFamily="18" charset="0"/>
              </a:rPr>
              <a:t>(4)</a:t>
            </a:r>
            <a:endParaRPr lang="en-US" altLang="zh-TW" sz="2000" dirty="0">
              <a:latin typeface="Times New Roman" pitchFamily="18" charset="0"/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524192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  <a:endParaRPr lang="en-US" altLang="zh-TW" sz="2400" b="1" u="sng">
              <a:solidFill>
                <a:srgbClr val="006600"/>
              </a:solidFill>
              <a:latin typeface="Times New Roman" pitchFamily="18" charset="0"/>
            </a:endParaRP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3927475" y="38131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50895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663257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3598863" y="46767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61" name="Text Box 12"/>
          <p:cNvSpPr txBox="1">
            <a:spLocks noChangeArrowheads="1"/>
          </p:cNvSpPr>
          <p:nvPr/>
        </p:nvSpPr>
        <p:spPr bwMode="auto">
          <a:xfrm>
            <a:off x="4524375" y="4773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2" name="Text Box 13"/>
          <p:cNvSpPr txBox="1">
            <a:spLocks noChangeArrowheads="1"/>
          </p:cNvSpPr>
          <p:nvPr/>
        </p:nvSpPr>
        <p:spPr bwMode="auto">
          <a:xfrm>
            <a:off x="5243513" y="4762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3" name="Text Box 14"/>
          <p:cNvSpPr txBox="1">
            <a:spLocks noChangeArrowheads="1"/>
          </p:cNvSpPr>
          <p:nvPr/>
        </p:nvSpPr>
        <p:spPr bwMode="auto">
          <a:xfrm>
            <a:off x="6010275" y="47640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4" name="Text Box 15"/>
          <p:cNvSpPr txBox="1">
            <a:spLocks noChangeArrowheads="1"/>
          </p:cNvSpPr>
          <p:nvPr/>
        </p:nvSpPr>
        <p:spPr bwMode="auto">
          <a:xfrm>
            <a:off x="6681788" y="4757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5" name="Text Box 16"/>
          <p:cNvSpPr txBox="1">
            <a:spLocks noChangeArrowheads="1"/>
          </p:cNvSpPr>
          <p:nvPr/>
        </p:nvSpPr>
        <p:spPr bwMode="auto">
          <a:xfrm>
            <a:off x="7434263" y="47863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6" name="Text Box 17"/>
          <p:cNvSpPr txBox="1">
            <a:spLocks noChangeArrowheads="1"/>
          </p:cNvSpPr>
          <p:nvPr/>
        </p:nvSpPr>
        <p:spPr bwMode="auto">
          <a:xfrm>
            <a:off x="3213100" y="54435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7" name="Text Box 18"/>
          <p:cNvSpPr txBox="1">
            <a:spLocks noChangeArrowheads="1"/>
          </p:cNvSpPr>
          <p:nvPr/>
        </p:nvSpPr>
        <p:spPr bwMode="auto">
          <a:xfrm>
            <a:off x="4003675" y="54324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8" name="Text Box 19"/>
          <p:cNvSpPr txBox="1">
            <a:spLocks noChangeArrowheads="1"/>
          </p:cNvSpPr>
          <p:nvPr/>
        </p:nvSpPr>
        <p:spPr bwMode="auto">
          <a:xfrm>
            <a:off x="5927725" y="5487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66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069" name="Text Box 20"/>
          <p:cNvSpPr txBox="1">
            <a:spLocks noChangeArrowheads="1"/>
          </p:cNvSpPr>
          <p:nvPr/>
        </p:nvSpPr>
        <p:spPr bwMode="auto">
          <a:xfrm>
            <a:off x="6099175" y="3013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70" name="Text Box 21"/>
          <p:cNvSpPr txBox="1">
            <a:spLocks noChangeArrowheads="1"/>
          </p:cNvSpPr>
          <p:nvPr/>
        </p:nvSpPr>
        <p:spPr bwMode="auto">
          <a:xfrm>
            <a:off x="47847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71" name="Text Box 22"/>
          <p:cNvSpPr txBox="1">
            <a:spLocks noChangeArrowheads="1"/>
          </p:cNvSpPr>
          <p:nvPr/>
        </p:nvSpPr>
        <p:spPr bwMode="auto">
          <a:xfrm>
            <a:off x="5889625" y="3775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72" name="Text Box 23"/>
          <p:cNvSpPr txBox="1">
            <a:spLocks noChangeArrowheads="1"/>
          </p:cNvSpPr>
          <p:nvPr/>
        </p:nvSpPr>
        <p:spPr bwMode="auto">
          <a:xfrm>
            <a:off x="7470775" y="3756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073" name="Text Box 24"/>
          <p:cNvSpPr txBox="1">
            <a:spLocks noChangeArrowheads="1"/>
          </p:cNvSpPr>
          <p:nvPr/>
        </p:nvSpPr>
        <p:spPr bwMode="auto">
          <a:xfrm>
            <a:off x="4237038" y="4737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4" name="Text Box 25"/>
          <p:cNvSpPr txBox="1">
            <a:spLocks noChangeArrowheads="1"/>
          </p:cNvSpPr>
          <p:nvPr/>
        </p:nvSpPr>
        <p:spPr bwMode="auto">
          <a:xfrm>
            <a:off x="4941888" y="4776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5" name="Text Box 26"/>
          <p:cNvSpPr txBox="1">
            <a:spLocks noChangeArrowheads="1"/>
          </p:cNvSpPr>
          <p:nvPr/>
        </p:nvSpPr>
        <p:spPr bwMode="auto">
          <a:xfrm>
            <a:off x="5722938" y="4760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6" name="Text Box 27"/>
          <p:cNvSpPr txBox="1">
            <a:spLocks noChangeArrowheads="1"/>
          </p:cNvSpPr>
          <p:nvPr/>
        </p:nvSpPr>
        <p:spPr bwMode="auto">
          <a:xfrm>
            <a:off x="6484938" y="4787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7" name="Text Box 28"/>
          <p:cNvSpPr txBox="1">
            <a:spLocks noChangeArrowheads="1"/>
          </p:cNvSpPr>
          <p:nvPr/>
        </p:nvSpPr>
        <p:spPr bwMode="auto">
          <a:xfrm>
            <a:off x="7178675" y="47545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8" name="Text Box 29"/>
          <p:cNvSpPr txBox="1">
            <a:spLocks noChangeArrowheads="1"/>
          </p:cNvSpPr>
          <p:nvPr/>
        </p:nvSpPr>
        <p:spPr bwMode="auto">
          <a:xfrm>
            <a:off x="8016875" y="4787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079" name="Text Box 30"/>
          <p:cNvSpPr txBox="1">
            <a:spLocks noChangeArrowheads="1"/>
          </p:cNvSpPr>
          <p:nvPr/>
        </p:nvSpPr>
        <p:spPr bwMode="auto">
          <a:xfrm>
            <a:off x="3741738" y="55721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80" name="Text Box 31"/>
          <p:cNvSpPr txBox="1">
            <a:spLocks noChangeArrowheads="1"/>
          </p:cNvSpPr>
          <p:nvPr/>
        </p:nvSpPr>
        <p:spPr bwMode="auto">
          <a:xfrm>
            <a:off x="4679950" y="54816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81" name="Text Box 32"/>
          <p:cNvSpPr txBox="1">
            <a:spLocks noChangeArrowheads="1"/>
          </p:cNvSpPr>
          <p:nvPr/>
        </p:nvSpPr>
        <p:spPr bwMode="auto">
          <a:xfrm>
            <a:off x="6594475" y="54768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CC33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082" name="Line 33"/>
          <p:cNvSpPr>
            <a:spLocks noChangeShapeType="1"/>
          </p:cNvSpPr>
          <p:nvPr/>
        </p:nvSpPr>
        <p:spPr bwMode="auto">
          <a:xfrm>
            <a:off x="5016500" y="2919413"/>
            <a:ext cx="228600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3" name="Rectangle 34"/>
          <p:cNvSpPr>
            <a:spLocks noChangeArrowheads="1"/>
          </p:cNvSpPr>
          <p:nvPr/>
        </p:nvSpPr>
        <p:spPr bwMode="auto">
          <a:xfrm>
            <a:off x="4262438" y="2514600"/>
            <a:ext cx="928687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TW"/>
              <a:t>Degree</a:t>
            </a:r>
          </a:p>
        </p:txBody>
      </p:sp>
      <p:sp>
        <p:nvSpPr>
          <p:cNvPr id="2084" name="Line 36"/>
          <p:cNvSpPr>
            <a:spLocks noChangeShapeType="1"/>
          </p:cNvSpPr>
          <p:nvPr/>
        </p:nvSpPr>
        <p:spPr bwMode="auto">
          <a:xfrm flipH="1">
            <a:off x="6400800" y="2890838"/>
            <a:ext cx="376238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5" name="Rectangle 37"/>
          <p:cNvSpPr>
            <a:spLocks noChangeArrowheads="1"/>
          </p:cNvSpPr>
          <p:nvPr/>
        </p:nvSpPr>
        <p:spPr bwMode="auto">
          <a:xfrm>
            <a:off x="6737350" y="2460625"/>
            <a:ext cx="846138" cy="415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/>
              <a:t>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Terminology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952500" y="990600"/>
            <a:ext cx="8191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The degree of a node is the number of subtrees</a:t>
            </a:r>
            <a:br>
              <a:rPr lang="en-US" altLang="zh-TW" sz="2800"/>
            </a:br>
            <a:r>
              <a:rPr lang="en-US" altLang="zh-TW" sz="2800"/>
              <a:t>of the node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800"/>
              <a:t>The degree of A is 3; the degree of C is 1.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The node with degree 0 is a leaf or terminal </a:t>
            </a:r>
            <a:br>
              <a:rPr lang="en-US" altLang="zh-TW" sz="2800"/>
            </a:br>
            <a:r>
              <a:rPr lang="en-US" altLang="zh-TW" sz="2800"/>
              <a:t>node.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A node that has subtrees is the </a:t>
            </a:r>
            <a:r>
              <a:rPr lang="en-US" altLang="zh-TW" sz="2800" i="1"/>
              <a:t>parent</a:t>
            </a:r>
            <a:r>
              <a:rPr lang="en-US" altLang="zh-TW" sz="2800"/>
              <a:t> of the </a:t>
            </a:r>
            <a:br>
              <a:rPr lang="en-US" altLang="zh-TW" sz="2800"/>
            </a:br>
            <a:r>
              <a:rPr lang="en-US" altLang="zh-TW" sz="2800"/>
              <a:t>roots of the subtrees.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The roots of these subtrees are the </a:t>
            </a:r>
            <a:r>
              <a:rPr lang="en-US" altLang="zh-TW" sz="2800" i="1"/>
              <a:t>children</a:t>
            </a:r>
            <a:r>
              <a:rPr lang="en-US" altLang="zh-TW" sz="2800"/>
              <a:t> of </a:t>
            </a:r>
            <a:br>
              <a:rPr lang="en-US" altLang="zh-TW" sz="2800"/>
            </a:br>
            <a:r>
              <a:rPr lang="en-US" altLang="zh-TW" sz="2800"/>
              <a:t>the node.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Children of the same parent are </a:t>
            </a:r>
            <a:r>
              <a:rPr lang="en-US" altLang="zh-TW" sz="2800" i="1"/>
              <a:t>siblings</a:t>
            </a:r>
            <a:r>
              <a:rPr lang="en-US" altLang="zh-TW" sz="280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2800"/>
              <a:t>The ancestors  of a node are all the nodes </a:t>
            </a:r>
            <a:br>
              <a:rPr lang="en-US" altLang="zh-TW" sz="2800"/>
            </a:br>
            <a:r>
              <a:rPr lang="en-US" altLang="zh-TW" sz="2800"/>
              <a:t>along the path from the root to the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63050" cy="1143000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altLang="zh-TW" smtClean="0"/>
              <a:t>Representation of Trees</a:t>
            </a: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85750" y="1936750"/>
            <a:ext cx="91630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List Representation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700"/>
              <a:t>( A ( B ( E ( K, L ), F ), C ( G ), D ( H ( M ), I, J ) ) 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700"/>
              <a:t>The root comes first, followed by a list of sub-trees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276350" y="3968750"/>
            <a:ext cx="753110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>
            <a:off x="25654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4798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43942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7899400" y="3962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1558925" y="4117975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data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2625725" y="4117975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link 1</a:t>
            </a: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3540125" y="4117975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link 2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4530725" y="411797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...</a:t>
            </a:r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7959725" y="4117975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400">
                <a:latin typeface="Times New Roman" pitchFamily="18" charset="0"/>
              </a:rPr>
              <a:t>link n</a:t>
            </a:r>
          </a:p>
        </p:txBody>
      </p:sp>
      <p:sp>
        <p:nvSpPr>
          <p:cNvPr id="11280" name="AutoShape 15"/>
          <p:cNvSpPr>
            <a:spLocks noChangeArrowheads="1"/>
          </p:cNvSpPr>
          <p:nvPr/>
        </p:nvSpPr>
        <p:spPr bwMode="auto">
          <a:xfrm rot="10800000">
            <a:off x="2876550" y="4806950"/>
            <a:ext cx="4787900" cy="941388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lIns="92075" tIns="46038" rIns="92075" bIns="46038" anchor="ctr"/>
          <a:lstStyle/>
          <a:p>
            <a:pPr algn="ctr" eaLnBrk="0" hangingPunct="0"/>
            <a:r>
              <a:rPr lang="en-US" altLang="zh-TW" sz="2400">
                <a:latin typeface="Times New Roman" pitchFamily="18" charset="0"/>
              </a:rPr>
              <a:t>How many link fields are</a:t>
            </a:r>
          </a:p>
          <a:p>
            <a:pPr algn="ctr" eaLnBrk="0" hangingPunct="0"/>
            <a:r>
              <a:rPr lang="en-US" altLang="zh-TW" sz="2400">
                <a:latin typeface="Times New Roman" pitchFamily="18" charset="0"/>
              </a:rPr>
              <a:t> needed in such a representation?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63050" cy="1143000"/>
          </a:xfrm>
          <a:noFill/>
        </p:spPr>
        <p:txBody>
          <a:bodyPr lIns="92075" tIns="46038" rIns="92075" bIns="46038"/>
          <a:lstStyle/>
          <a:p>
            <a:pPr algn="ctr" eaLnBrk="1" hangingPunct="1"/>
            <a:r>
              <a:rPr lang="en-US" altLang="zh-TW" smtClean="0"/>
              <a:t>Left Child - Right Sibling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57650" y="2168525"/>
            <a:ext cx="571500" cy="569913"/>
            <a:chOff x="2396" y="1402"/>
            <a:chExt cx="360" cy="359"/>
          </a:xfrm>
        </p:grpSpPr>
        <p:sp>
          <p:nvSpPr>
            <p:cNvPr id="12349" name="Oval 5"/>
            <p:cNvSpPr>
              <a:spLocks noChangeArrowheads="1"/>
            </p:cNvSpPr>
            <p:nvPr/>
          </p:nvSpPr>
          <p:spPr bwMode="auto">
            <a:xfrm>
              <a:off x="2396" y="140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50" name="Rectangle 6"/>
            <p:cNvSpPr>
              <a:spLocks noChangeArrowheads="1"/>
            </p:cNvSpPr>
            <p:nvPr/>
          </p:nvSpPr>
          <p:spPr bwMode="auto">
            <a:xfrm>
              <a:off x="2465" y="145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49475" y="3043238"/>
            <a:ext cx="571500" cy="568325"/>
            <a:chOff x="1194" y="1953"/>
            <a:chExt cx="360" cy="358"/>
          </a:xfrm>
        </p:grpSpPr>
        <p:sp>
          <p:nvSpPr>
            <p:cNvPr id="12347" name="Oval 8"/>
            <p:cNvSpPr>
              <a:spLocks noChangeArrowheads="1"/>
            </p:cNvSpPr>
            <p:nvPr/>
          </p:nvSpPr>
          <p:spPr bwMode="auto">
            <a:xfrm>
              <a:off x="1194" y="195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8" name="Rectangle 9"/>
            <p:cNvSpPr>
              <a:spLocks noChangeArrowheads="1"/>
            </p:cNvSpPr>
            <p:nvPr/>
          </p:nvSpPr>
          <p:spPr bwMode="auto">
            <a:xfrm>
              <a:off x="1263" y="200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56063" y="3011488"/>
            <a:ext cx="571500" cy="568325"/>
            <a:chOff x="2395" y="1933"/>
            <a:chExt cx="360" cy="358"/>
          </a:xfrm>
        </p:grpSpPr>
        <p:sp>
          <p:nvSpPr>
            <p:cNvPr id="12345" name="Oval 11"/>
            <p:cNvSpPr>
              <a:spLocks noChangeArrowheads="1"/>
            </p:cNvSpPr>
            <p:nvPr/>
          </p:nvSpPr>
          <p:spPr bwMode="auto">
            <a:xfrm>
              <a:off x="2395" y="193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6" name="Rectangle 12"/>
            <p:cNvSpPr>
              <a:spLocks noChangeArrowheads="1"/>
            </p:cNvSpPr>
            <p:nvPr/>
          </p:nvSpPr>
          <p:spPr bwMode="auto">
            <a:xfrm>
              <a:off x="2464" y="19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223000" y="2979738"/>
            <a:ext cx="571500" cy="568325"/>
            <a:chOff x="3760" y="1913"/>
            <a:chExt cx="360" cy="358"/>
          </a:xfrm>
        </p:grpSpPr>
        <p:sp>
          <p:nvSpPr>
            <p:cNvPr id="12343" name="Oval 14"/>
            <p:cNvSpPr>
              <a:spLocks noChangeArrowheads="1"/>
            </p:cNvSpPr>
            <p:nvPr/>
          </p:nvSpPr>
          <p:spPr bwMode="auto">
            <a:xfrm>
              <a:off x="3760" y="1913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"/>
            <p:cNvSpPr>
              <a:spLocks noChangeArrowheads="1"/>
            </p:cNvSpPr>
            <p:nvPr/>
          </p:nvSpPr>
          <p:spPr bwMode="auto">
            <a:xfrm>
              <a:off x="3829" y="19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12297" name="Line 16"/>
          <p:cNvSpPr>
            <a:spLocks noChangeShapeType="1"/>
          </p:cNvSpPr>
          <p:nvPr/>
        </p:nvSpPr>
        <p:spPr bwMode="auto">
          <a:xfrm flipH="1">
            <a:off x="2432050" y="2554288"/>
            <a:ext cx="161290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7"/>
          <p:cNvSpPr>
            <a:spLocks noChangeShapeType="1"/>
          </p:cNvSpPr>
          <p:nvPr/>
        </p:nvSpPr>
        <p:spPr bwMode="auto">
          <a:xfrm>
            <a:off x="2708275" y="3349625"/>
            <a:ext cx="1354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479550" y="4194175"/>
            <a:ext cx="571500" cy="569913"/>
            <a:chOff x="772" y="2678"/>
            <a:chExt cx="360" cy="359"/>
          </a:xfrm>
        </p:grpSpPr>
        <p:sp>
          <p:nvSpPr>
            <p:cNvPr id="12341" name="Oval 19"/>
            <p:cNvSpPr>
              <a:spLocks noChangeArrowheads="1"/>
            </p:cNvSpPr>
            <p:nvPr/>
          </p:nvSpPr>
          <p:spPr bwMode="auto">
            <a:xfrm>
              <a:off x="772" y="267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20"/>
            <p:cNvSpPr>
              <a:spLocks noChangeArrowheads="1"/>
            </p:cNvSpPr>
            <p:nvPr/>
          </p:nvSpPr>
          <p:spPr bwMode="auto">
            <a:xfrm>
              <a:off x="841" y="27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719388" y="4178300"/>
            <a:ext cx="571500" cy="568325"/>
            <a:chOff x="1553" y="2668"/>
            <a:chExt cx="360" cy="358"/>
          </a:xfrm>
        </p:grpSpPr>
        <p:sp>
          <p:nvSpPr>
            <p:cNvPr id="12339" name="Oval 22"/>
            <p:cNvSpPr>
              <a:spLocks noChangeArrowheads="1"/>
            </p:cNvSpPr>
            <p:nvPr/>
          </p:nvSpPr>
          <p:spPr bwMode="auto">
            <a:xfrm>
              <a:off x="1553" y="266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23"/>
            <p:cNvSpPr>
              <a:spLocks noChangeArrowheads="1"/>
            </p:cNvSpPr>
            <p:nvPr/>
          </p:nvSpPr>
          <p:spPr bwMode="auto">
            <a:xfrm>
              <a:off x="1622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073525" y="4162425"/>
            <a:ext cx="569913" cy="569913"/>
            <a:chOff x="2406" y="2658"/>
            <a:chExt cx="359" cy="359"/>
          </a:xfrm>
        </p:grpSpPr>
        <p:sp>
          <p:nvSpPr>
            <p:cNvPr id="12337" name="Oval 25"/>
            <p:cNvSpPr>
              <a:spLocks noChangeArrowheads="1"/>
            </p:cNvSpPr>
            <p:nvPr/>
          </p:nvSpPr>
          <p:spPr bwMode="auto">
            <a:xfrm>
              <a:off x="2406" y="2658"/>
              <a:ext cx="359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26"/>
            <p:cNvSpPr>
              <a:spLocks noChangeArrowheads="1"/>
            </p:cNvSpPr>
            <p:nvPr/>
          </p:nvSpPr>
          <p:spPr bwMode="auto">
            <a:xfrm>
              <a:off x="2474" y="271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276850" y="4146550"/>
            <a:ext cx="571500" cy="568325"/>
            <a:chOff x="3164" y="2648"/>
            <a:chExt cx="360" cy="358"/>
          </a:xfrm>
        </p:grpSpPr>
        <p:sp>
          <p:nvSpPr>
            <p:cNvPr id="12335" name="Oval 28"/>
            <p:cNvSpPr>
              <a:spLocks noChangeArrowheads="1"/>
            </p:cNvSpPr>
            <p:nvPr/>
          </p:nvSpPr>
          <p:spPr bwMode="auto">
            <a:xfrm>
              <a:off x="3164" y="264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29"/>
            <p:cNvSpPr>
              <a:spLocks noChangeArrowheads="1"/>
            </p:cNvSpPr>
            <p:nvPr/>
          </p:nvSpPr>
          <p:spPr bwMode="auto">
            <a:xfrm>
              <a:off x="3233" y="27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6254750" y="4129088"/>
            <a:ext cx="571500" cy="569912"/>
            <a:chOff x="3780" y="2637"/>
            <a:chExt cx="360" cy="359"/>
          </a:xfrm>
        </p:grpSpPr>
        <p:sp>
          <p:nvSpPr>
            <p:cNvPr id="12333" name="Oval 31"/>
            <p:cNvSpPr>
              <a:spLocks noChangeArrowheads="1"/>
            </p:cNvSpPr>
            <p:nvPr/>
          </p:nvSpPr>
          <p:spPr bwMode="auto">
            <a:xfrm>
              <a:off x="3780" y="263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32"/>
            <p:cNvSpPr>
              <a:spLocks noChangeArrowheads="1"/>
            </p:cNvSpPr>
            <p:nvPr/>
          </p:nvSpPr>
          <p:spPr bwMode="auto">
            <a:xfrm>
              <a:off x="3849" y="269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I</a:t>
              </a:r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7265988" y="4114800"/>
            <a:ext cx="571500" cy="568325"/>
            <a:chOff x="4417" y="2628"/>
            <a:chExt cx="360" cy="358"/>
          </a:xfrm>
        </p:grpSpPr>
        <p:sp>
          <p:nvSpPr>
            <p:cNvPr id="12331" name="Oval 34"/>
            <p:cNvSpPr>
              <a:spLocks noChangeArrowheads="1"/>
            </p:cNvSpPr>
            <p:nvPr/>
          </p:nvSpPr>
          <p:spPr bwMode="auto">
            <a:xfrm>
              <a:off x="4417" y="2628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35"/>
            <p:cNvSpPr>
              <a:spLocks noChangeArrowheads="1"/>
            </p:cNvSpPr>
            <p:nvPr/>
          </p:nvSpPr>
          <p:spPr bwMode="auto">
            <a:xfrm>
              <a:off x="4486" y="2681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844550" y="5364163"/>
            <a:ext cx="571500" cy="569912"/>
            <a:chOff x="372" y="3415"/>
            <a:chExt cx="360" cy="359"/>
          </a:xfrm>
        </p:grpSpPr>
        <p:sp>
          <p:nvSpPr>
            <p:cNvPr id="12329" name="Oval 37"/>
            <p:cNvSpPr>
              <a:spLocks noChangeArrowheads="1"/>
            </p:cNvSpPr>
            <p:nvPr/>
          </p:nvSpPr>
          <p:spPr bwMode="auto">
            <a:xfrm>
              <a:off x="372" y="341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38"/>
            <p:cNvSpPr>
              <a:spLocks noChangeArrowheads="1"/>
            </p:cNvSpPr>
            <p:nvPr/>
          </p:nvSpPr>
          <p:spPr bwMode="auto">
            <a:xfrm>
              <a:off x="441" y="346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2051050" y="5348288"/>
            <a:ext cx="569913" cy="568325"/>
            <a:chOff x="1132" y="3405"/>
            <a:chExt cx="359" cy="358"/>
          </a:xfrm>
        </p:grpSpPr>
        <p:sp>
          <p:nvSpPr>
            <p:cNvPr id="12327" name="Oval 40"/>
            <p:cNvSpPr>
              <a:spLocks noChangeArrowheads="1"/>
            </p:cNvSpPr>
            <p:nvPr/>
          </p:nvSpPr>
          <p:spPr bwMode="auto">
            <a:xfrm>
              <a:off x="1132" y="3405"/>
              <a:ext cx="359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8" name="Rectangle 41"/>
            <p:cNvSpPr>
              <a:spLocks noChangeArrowheads="1"/>
            </p:cNvSpPr>
            <p:nvPr/>
          </p:nvSpPr>
          <p:spPr bwMode="auto">
            <a:xfrm>
              <a:off x="1200" y="345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L</a:t>
              </a:r>
            </a:p>
          </p:txBody>
        </p:sp>
      </p:grpSp>
      <p:grpSp>
        <p:nvGrpSpPr>
          <p:cNvPr id="14" name="Group 42"/>
          <p:cNvGrpSpPr>
            <a:grpSpLocks/>
          </p:cNvGrpSpPr>
          <p:nvPr/>
        </p:nvGrpSpPr>
        <p:grpSpPr bwMode="auto">
          <a:xfrm>
            <a:off x="5310188" y="5283200"/>
            <a:ext cx="571500" cy="568325"/>
            <a:chOff x="3185" y="3364"/>
            <a:chExt cx="360" cy="358"/>
          </a:xfrm>
        </p:grpSpPr>
        <p:sp>
          <p:nvSpPr>
            <p:cNvPr id="12325" name="Oval 43"/>
            <p:cNvSpPr>
              <a:spLocks noChangeArrowheads="1"/>
            </p:cNvSpPr>
            <p:nvPr/>
          </p:nvSpPr>
          <p:spPr bwMode="auto">
            <a:xfrm>
              <a:off x="3185" y="3364"/>
              <a:ext cx="360" cy="3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44"/>
            <p:cNvSpPr>
              <a:spLocks noChangeArrowheads="1"/>
            </p:cNvSpPr>
            <p:nvPr/>
          </p:nvSpPr>
          <p:spPr bwMode="auto">
            <a:xfrm>
              <a:off x="3254" y="341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M</a:t>
              </a:r>
            </a:p>
          </p:txBody>
        </p:sp>
      </p:grpSp>
      <p:sp>
        <p:nvSpPr>
          <p:cNvPr id="12308" name="Line 45"/>
          <p:cNvSpPr>
            <a:spLocks noChangeShapeType="1"/>
          </p:cNvSpPr>
          <p:nvPr/>
        </p:nvSpPr>
        <p:spPr bwMode="auto">
          <a:xfrm flipH="1">
            <a:off x="1779588" y="3544888"/>
            <a:ext cx="423862" cy="633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46"/>
          <p:cNvSpPr>
            <a:spLocks noChangeShapeType="1"/>
          </p:cNvSpPr>
          <p:nvPr/>
        </p:nvSpPr>
        <p:spPr bwMode="auto">
          <a:xfrm>
            <a:off x="2057400" y="4486275"/>
            <a:ext cx="650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47"/>
          <p:cNvSpPr>
            <a:spLocks noChangeShapeType="1"/>
          </p:cNvSpPr>
          <p:nvPr/>
        </p:nvSpPr>
        <p:spPr bwMode="auto">
          <a:xfrm flipH="1">
            <a:off x="1144588" y="4729163"/>
            <a:ext cx="457200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48"/>
          <p:cNvSpPr>
            <a:spLocks noChangeShapeType="1"/>
          </p:cNvSpPr>
          <p:nvPr/>
        </p:nvSpPr>
        <p:spPr bwMode="auto">
          <a:xfrm>
            <a:off x="1422400" y="5670550"/>
            <a:ext cx="6016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49"/>
          <p:cNvSpPr>
            <a:spLocks noChangeShapeType="1"/>
          </p:cNvSpPr>
          <p:nvPr/>
        </p:nvSpPr>
        <p:spPr bwMode="auto">
          <a:xfrm>
            <a:off x="4356100" y="3609975"/>
            <a:ext cx="0" cy="534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50"/>
          <p:cNvSpPr>
            <a:spLocks noChangeShapeType="1"/>
          </p:cNvSpPr>
          <p:nvPr/>
        </p:nvSpPr>
        <p:spPr bwMode="auto">
          <a:xfrm flipH="1">
            <a:off x="5576888" y="3527425"/>
            <a:ext cx="798512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51"/>
          <p:cNvSpPr>
            <a:spLocks noChangeShapeType="1"/>
          </p:cNvSpPr>
          <p:nvPr/>
        </p:nvSpPr>
        <p:spPr bwMode="auto">
          <a:xfrm>
            <a:off x="5853113" y="4419600"/>
            <a:ext cx="376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52"/>
          <p:cNvSpPr>
            <a:spLocks noChangeShapeType="1"/>
          </p:cNvSpPr>
          <p:nvPr/>
        </p:nvSpPr>
        <p:spPr bwMode="auto">
          <a:xfrm>
            <a:off x="6815138" y="44196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53"/>
          <p:cNvSpPr>
            <a:spLocks noChangeShapeType="1"/>
          </p:cNvSpPr>
          <p:nvPr/>
        </p:nvSpPr>
        <p:spPr bwMode="auto">
          <a:xfrm>
            <a:off x="5576888" y="4729163"/>
            <a:ext cx="0" cy="55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54"/>
          <p:cNvSpPr>
            <a:spLocks noChangeShapeType="1"/>
          </p:cNvSpPr>
          <p:nvPr/>
        </p:nvSpPr>
        <p:spPr bwMode="auto">
          <a:xfrm>
            <a:off x="4632325" y="3333750"/>
            <a:ext cx="1579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6007100" y="1827213"/>
            <a:ext cx="3136900" cy="935037"/>
            <a:chOff x="3624" y="1187"/>
            <a:chExt cx="1976" cy="589"/>
          </a:xfrm>
        </p:grpSpPr>
        <p:sp>
          <p:nvSpPr>
            <p:cNvPr id="12319" name="Rectangle 56"/>
            <p:cNvSpPr>
              <a:spLocks noChangeArrowheads="1"/>
            </p:cNvSpPr>
            <p:nvPr/>
          </p:nvSpPr>
          <p:spPr bwMode="auto">
            <a:xfrm>
              <a:off x="3630" y="1187"/>
              <a:ext cx="1908" cy="5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Line 57"/>
            <p:cNvSpPr>
              <a:spLocks noChangeShapeType="1"/>
            </p:cNvSpPr>
            <p:nvPr/>
          </p:nvSpPr>
          <p:spPr bwMode="auto">
            <a:xfrm>
              <a:off x="3624" y="1485"/>
              <a:ext cx="1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Line 58"/>
            <p:cNvSpPr>
              <a:spLocks noChangeShapeType="1"/>
            </p:cNvSpPr>
            <p:nvPr/>
          </p:nvSpPr>
          <p:spPr bwMode="auto">
            <a:xfrm>
              <a:off x="4579" y="1495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Rectangle 59"/>
            <p:cNvSpPr>
              <a:spLocks noChangeArrowheads="1"/>
            </p:cNvSpPr>
            <p:nvPr/>
          </p:nvSpPr>
          <p:spPr bwMode="auto">
            <a:xfrm>
              <a:off x="4348" y="1198"/>
              <a:ext cx="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12323" name="Rectangle 60"/>
            <p:cNvSpPr>
              <a:spLocks noChangeArrowheads="1"/>
            </p:cNvSpPr>
            <p:nvPr/>
          </p:nvSpPr>
          <p:spPr bwMode="auto">
            <a:xfrm>
              <a:off x="3695" y="1488"/>
              <a:ext cx="8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left child</a:t>
              </a:r>
            </a:p>
          </p:txBody>
        </p:sp>
        <p:sp>
          <p:nvSpPr>
            <p:cNvPr id="12324" name="Rectangle 61"/>
            <p:cNvSpPr>
              <a:spLocks noChangeArrowheads="1"/>
            </p:cNvSpPr>
            <p:nvPr/>
          </p:nvSpPr>
          <p:spPr bwMode="auto">
            <a:xfrm>
              <a:off x="4552" y="1478"/>
              <a:ext cx="1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itchFamily="18" charset="0"/>
                </a:rPr>
                <a:t>right sibling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962400" y="6096000"/>
            <a:ext cx="161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1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027"/>
          <p:cNvSpPr>
            <a:spLocks noChangeArrowheads="1"/>
          </p:cNvSpPr>
          <p:nvPr/>
        </p:nvSpPr>
        <p:spPr bwMode="auto">
          <a:xfrm>
            <a:off x="-19050" y="258763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TW" sz="3800">
                <a:solidFill>
                  <a:schemeClr val="tx2"/>
                </a:solidFill>
              </a:rPr>
              <a:t>Binary Trees</a:t>
            </a:r>
          </a:p>
        </p:txBody>
      </p:sp>
      <p:sp>
        <p:nvSpPr>
          <p:cNvPr id="13317" name="Rectangle 1028"/>
          <p:cNvSpPr>
            <a:spLocks noChangeArrowheads="1"/>
          </p:cNvSpPr>
          <p:nvPr/>
        </p:nvSpPr>
        <p:spPr bwMode="auto">
          <a:xfrm>
            <a:off x="600075" y="1460500"/>
            <a:ext cx="82486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A binary tree is a finite set of nodes that is </a:t>
            </a:r>
            <a:br>
              <a:rPr lang="en-US" altLang="zh-TW" sz="3200"/>
            </a:br>
            <a:r>
              <a:rPr lang="en-US" altLang="zh-TW" sz="3200"/>
              <a:t>either empty or consists of a root and two </a:t>
            </a:r>
            <a:br>
              <a:rPr lang="en-US" altLang="zh-TW" sz="3200"/>
            </a:br>
            <a:r>
              <a:rPr lang="en-US" altLang="zh-TW" sz="3200"/>
              <a:t>disjoint binary trees called </a:t>
            </a:r>
            <a:r>
              <a:rPr lang="en-US" altLang="zh-TW" sz="3200" i="1"/>
              <a:t>the left subtree</a:t>
            </a:r>
            <a:r>
              <a:rPr lang="en-US" altLang="zh-TW" sz="3200"/>
              <a:t> </a:t>
            </a:r>
            <a:br>
              <a:rPr lang="en-US" altLang="zh-TW" sz="3200"/>
            </a:br>
            <a:r>
              <a:rPr lang="en-US" altLang="zh-TW" sz="3200"/>
              <a:t>and </a:t>
            </a:r>
            <a:r>
              <a:rPr lang="en-US" altLang="zh-TW" sz="3200" i="1"/>
              <a:t>the right subtree</a:t>
            </a:r>
            <a:r>
              <a:rPr lang="en-US" altLang="zh-TW" sz="32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Any tree can be transformed into binary tree.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</a:pPr>
            <a:r>
              <a:rPr lang="en-US" altLang="zh-TW" sz="2700"/>
              <a:t>by left child-right sibling representation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en-US" altLang="zh-TW" sz="3200"/>
              <a:t>The left subtree and the right subtree are distinguished.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1097</Words>
  <Application>Microsoft Office PowerPoint</Application>
  <PresentationFormat>On-screen Show (4:3)</PresentationFormat>
  <Paragraphs>360</Paragraphs>
  <Slides>28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MS Org Chart</vt:lpstr>
      <vt:lpstr>文件</vt:lpstr>
      <vt:lpstr> Trees</vt:lpstr>
      <vt:lpstr>PowerPoint Presentation</vt:lpstr>
      <vt:lpstr>Applications</vt:lpstr>
      <vt:lpstr>Trie, B trees, B+ trees</vt:lpstr>
      <vt:lpstr>PowerPoint Presentation</vt:lpstr>
      <vt:lpstr>PowerPoint Presentation</vt:lpstr>
      <vt:lpstr>Representation of Trees</vt:lpstr>
      <vt:lpstr>Left Child - Right Sibling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Administrator</dc:creator>
  <cp:lastModifiedBy>User</cp:lastModifiedBy>
  <cp:revision>232</cp:revision>
  <dcterms:created xsi:type="dcterms:W3CDTF">2006-08-16T00:00:00Z</dcterms:created>
  <dcterms:modified xsi:type="dcterms:W3CDTF">2019-10-12T05:04:14Z</dcterms:modified>
</cp:coreProperties>
</file>