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93" r:id="rId24"/>
    <p:sldId id="394" r:id="rId25"/>
    <p:sldId id="39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3" r:id="rId121"/>
    <p:sldId id="375" r:id="rId122"/>
    <p:sldId id="383" r:id="rId123"/>
    <p:sldId id="387" r:id="rId124"/>
    <p:sldId id="388" r:id="rId125"/>
    <p:sldId id="389" r:id="rId126"/>
    <p:sldId id="390" r:id="rId127"/>
    <p:sldId id="391" r:id="rId128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4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1989" y="554990"/>
            <a:ext cx="6179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64A3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64A3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64A3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985" y="238759"/>
            <a:ext cx="9053829" cy="131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64A3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175" y="1687829"/>
            <a:ext cx="9061449" cy="470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9750" y="6876090"/>
            <a:ext cx="13881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iberation Serif"/>
                <a:cs typeface="Liberation Serif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Prof. Preet</a:t>
            </a:r>
            <a:r>
              <a:rPr spc="-50" dirty="0"/>
              <a:t> </a:t>
            </a:r>
            <a:r>
              <a:rPr dirty="0"/>
              <a:t>Kanwal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350" y="784859"/>
            <a:ext cx="645033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DejaVu Sans"/>
                <a:cs typeface="DejaVu Sans"/>
              </a:rPr>
              <a:t>Introduction to</a:t>
            </a:r>
            <a:r>
              <a:rPr sz="4400" spc="-65" dirty="0">
                <a:latin typeface="DejaVu Sans"/>
                <a:cs typeface="DejaVu Sans"/>
              </a:rPr>
              <a:t> </a:t>
            </a:r>
            <a:r>
              <a:rPr sz="4400" spc="-5" dirty="0">
                <a:latin typeface="DejaVu Sans"/>
                <a:cs typeface="DejaVu Sans"/>
              </a:rPr>
              <a:t>Data  Science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900" y="3168650"/>
            <a:ext cx="24193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DejaVu Sans"/>
                <a:cs typeface="DejaVu Sans"/>
              </a:rPr>
              <a:t>Unit </a:t>
            </a:r>
            <a:r>
              <a:rPr sz="3600" b="1">
                <a:solidFill>
                  <a:srgbClr val="FF0000"/>
                </a:solidFill>
                <a:latin typeface="DejaVu Sans"/>
                <a:cs typeface="DejaVu Sans"/>
              </a:rPr>
              <a:t>3 </a:t>
            </a:r>
            <a:endParaRPr sz="3600">
              <a:solidFill>
                <a:srgbClr val="FF0000"/>
              </a:solidFill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29590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2 -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519" y="1590039"/>
            <a:ext cx="8534400" cy="51784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85"/>
              </a:spcBef>
            </a:pPr>
            <a:r>
              <a:rPr sz="2700" b="1" spc="10" dirty="0">
                <a:latin typeface="Liberation Sans"/>
                <a:cs typeface="Liberation Sans"/>
              </a:rPr>
              <a:t>4) </a:t>
            </a:r>
            <a:r>
              <a:rPr sz="2700" b="1" spc="15" dirty="0">
                <a:latin typeface="Liberation Sans"/>
                <a:cs typeface="Liberation Sans"/>
              </a:rPr>
              <a:t>What </a:t>
            </a:r>
            <a:r>
              <a:rPr sz="2700" b="1" spc="5" dirty="0">
                <a:latin typeface="Liberation Sans"/>
                <a:cs typeface="Liberation Sans"/>
              </a:rPr>
              <a:t>is </a:t>
            </a:r>
            <a:r>
              <a:rPr sz="2700" b="1" spc="10" dirty="0">
                <a:latin typeface="Liberation Sans"/>
                <a:cs typeface="Liberation Sans"/>
              </a:rPr>
              <a:t>the probability that the total time </a:t>
            </a:r>
            <a:r>
              <a:rPr sz="2700" b="1" spc="15" dirty="0">
                <a:latin typeface="Liberation Sans"/>
                <a:cs typeface="Liberation Sans"/>
              </a:rPr>
              <a:t>used </a:t>
            </a:r>
            <a:r>
              <a:rPr sz="2700" b="1" spc="5" dirty="0">
                <a:latin typeface="Liberation Sans"/>
                <a:cs typeface="Liberation Sans"/>
              </a:rPr>
              <a:t>by  </a:t>
            </a:r>
            <a:r>
              <a:rPr sz="2700" b="1" spc="15" dirty="0">
                <a:latin typeface="Liberation Sans"/>
                <a:cs typeface="Liberation Sans"/>
              </a:rPr>
              <a:t>machine </a:t>
            </a:r>
            <a:r>
              <a:rPr sz="2700" b="1" spc="10" dirty="0">
                <a:latin typeface="Liberation Sans"/>
                <a:cs typeface="Liberation Sans"/>
              </a:rPr>
              <a:t>1 </a:t>
            </a:r>
            <a:r>
              <a:rPr sz="2700" b="1" spc="5" dirty="0">
                <a:latin typeface="Liberation Sans"/>
                <a:cs typeface="Liberation Sans"/>
              </a:rPr>
              <a:t>is </a:t>
            </a:r>
            <a:r>
              <a:rPr sz="2700" b="1" spc="10" dirty="0">
                <a:latin typeface="Liberation Sans"/>
                <a:cs typeface="Liberation Sans"/>
              </a:rPr>
              <a:t>greater than the total time used </a:t>
            </a:r>
            <a:r>
              <a:rPr sz="2700" b="1" spc="5" dirty="0">
                <a:latin typeface="Liberation Sans"/>
                <a:cs typeface="Liberation Sans"/>
              </a:rPr>
              <a:t>by  </a:t>
            </a:r>
            <a:r>
              <a:rPr sz="2700" b="1" spc="15" dirty="0">
                <a:latin typeface="Liberation Sans"/>
                <a:cs typeface="Liberation Sans"/>
              </a:rPr>
              <a:t>machine</a:t>
            </a:r>
            <a:r>
              <a:rPr sz="2700" b="1" spc="5" dirty="0">
                <a:latin typeface="Liberation Sans"/>
                <a:cs typeface="Liberation Sans"/>
              </a:rPr>
              <a:t> </a:t>
            </a:r>
            <a:r>
              <a:rPr sz="2700" b="1" spc="10" dirty="0">
                <a:latin typeface="Liberation Sans"/>
                <a:cs typeface="Liberation Sans"/>
              </a:rPr>
              <a:t>2?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53670">
              <a:lnSpc>
                <a:spcPct val="138300"/>
              </a:lnSpc>
              <a:spcBef>
                <a:spcPts val="5"/>
              </a:spcBef>
            </a:pPr>
            <a:r>
              <a:rPr sz="2700" spc="15" dirty="0">
                <a:latin typeface="Liberation Sans"/>
                <a:cs typeface="Liberation Sans"/>
              </a:rPr>
              <a:t>Let </a:t>
            </a:r>
            <a:r>
              <a:rPr sz="2700" spc="10" dirty="0">
                <a:latin typeface="Liberation Sans"/>
                <a:cs typeface="Liberation Sans"/>
              </a:rPr>
              <a:t>D reprsent </a:t>
            </a:r>
            <a:r>
              <a:rPr sz="2700" spc="5" dirty="0">
                <a:latin typeface="Liberation Sans"/>
                <a:cs typeface="Liberation Sans"/>
              </a:rPr>
              <a:t>difference in </a:t>
            </a:r>
            <a:r>
              <a:rPr sz="2700" spc="10" dirty="0">
                <a:latin typeface="Liberation Sans"/>
                <a:cs typeface="Liberation Sans"/>
              </a:rPr>
              <a:t>time of </a:t>
            </a:r>
            <a:r>
              <a:rPr sz="2700" spc="15" dirty="0">
                <a:latin typeface="Liberation Sans"/>
                <a:cs typeface="Liberation Sans"/>
              </a:rPr>
              <a:t>machine </a:t>
            </a:r>
            <a:r>
              <a:rPr sz="2700" spc="10" dirty="0">
                <a:latin typeface="Liberation Sans"/>
                <a:cs typeface="Liberation Sans"/>
              </a:rPr>
              <a:t>1 </a:t>
            </a:r>
            <a:r>
              <a:rPr sz="2700" spc="15" dirty="0">
                <a:latin typeface="Liberation Sans"/>
                <a:cs typeface="Liberation Sans"/>
              </a:rPr>
              <a:t>and </a:t>
            </a:r>
            <a:r>
              <a:rPr sz="2700" spc="10" dirty="0">
                <a:latin typeface="Liberation Sans"/>
                <a:cs typeface="Liberation Sans"/>
              </a:rPr>
              <a:t>2.  </a:t>
            </a:r>
            <a:r>
              <a:rPr sz="2700" spc="20" dirty="0">
                <a:latin typeface="Liberation Sans"/>
                <a:cs typeface="Liberation Sans"/>
              </a:rPr>
              <a:t>S</a:t>
            </a:r>
            <a:r>
              <a:rPr sz="2325" spc="30" baseline="-23297" dirty="0">
                <a:latin typeface="Liberation Sans"/>
                <a:cs typeface="Liberation Sans"/>
              </a:rPr>
              <a:t>D </a:t>
            </a:r>
            <a:r>
              <a:rPr sz="2700" spc="10" dirty="0">
                <a:latin typeface="Liberation Sans"/>
                <a:cs typeface="Liberation Sans"/>
              </a:rPr>
              <a:t>~ N(( </a:t>
            </a:r>
            <a:r>
              <a:rPr sz="2700" spc="15" dirty="0">
                <a:latin typeface="Liberation Sans"/>
                <a:cs typeface="Liberation Sans"/>
              </a:rPr>
              <a:t>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10" dirty="0">
                <a:latin typeface="Liberation Sans"/>
                <a:cs typeface="Liberation Sans"/>
              </a:rPr>
              <a:t>0.5 </a:t>
            </a:r>
            <a:r>
              <a:rPr sz="2700" spc="5" dirty="0">
                <a:latin typeface="Liberation Sans"/>
                <a:cs typeface="Liberation Sans"/>
              </a:rPr>
              <a:t>- </a:t>
            </a:r>
            <a:r>
              <a:rPr sz="2700" spc="15" dirty="0">
                <a:latin typeface="Liberation Sans"/>
                <a:cs typeface="Liberation Sans"/>
              </a:rPr>
              <a:t>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10" dirty="0">
                <a:latin typeface="Liberation Sans"/>
                <a:cs typeface="Liberation Sans"/>
              </a:rPr>
              <a:t>0.6), </a:t>
            </a:r>
            <a:r>
              <a:rPr sz="2700" spc="15" dirty="0">
                <a:latin typeface="Liberation Sans"/>
                <a:cs typeface="Liberation Sans"/>
              </a:rPr>
              <a:t>(100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30" dirty="0">
                <a:latin typeface="Liberation Sans"/>
                <a:cs typeface="Liberation Sans"/>
              </a:rPr>
              <a:t>0.4</a:t>
            </a:r>
            <a:r>
              <a:rPr sz="2325" spc="44" baseline="23297" dirty="0">
                <a:latin typeface="Liberation Sans"/>
                <a:cs typeface="Liberation Sans"/>
              </a:rPr>
              <a:t>2 </a:t>
            </a:r>
            <a:r>
              <a:rPr sz="2700" spc="15" dirty="0">
                <a:latin typeface="Liberation Sans"/>
                <a:cs typeface="Liberation Sans"/>
              </a:rPr>
              <a:t>+100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10" dirty="0">
                <a:latin typeface="Liberation Sans"/>
                <a:cs typeface="Liberation Sans"/>
              </a:rPr>
              <a:t>0.5</a:t>
            </a:r>
            <a:r>
              <a:rPr sz="2325" spc="15" baseline="23297" dirty="0">
                <a:latin typeface="Liberation Sans"/>
                <a:cs typeface="Liberation Sans"/>
              </a:rPr>
              <a:t>2</a:t>
            </a:r>
            <a:r>
              <a:rPr sz="2700" spc="10" dirty="0">
                <a:latin typeface="Liberation Sans"/>
                <a:cs typeface="Liberation Sans"/>
              </a:rPr>
              <a:t>))  </a:t>
            </a:r>
            <a:r>
              <a:rPr sz="2700" spc="20" dirty="0">
                <a:latin typeface="Liberation Sans"/>
                <a:cs typeface="Liberation Sans"/>
              </a:rPr>
              <a:t>S</a:t>
            </a:r>
            <a:r>
              <a:rPr sz="2325" spc="30" baseline="-23297" dirty="0">
                <a:latin typeface="Liberation Sans"/>
                <a:cs typeface="Liberation Sans"/>
              </a:rPr>
              <a:t>D </a:t>
            </a:r>
            <a:r>
              <a:rPr sz="2700" spc="10" dirty="0">
                <a:latin typeface="Liberation Sans"/>
                <a:cs typeface="Liberation Sans"/>
              </a:rPr>
              <a:t>~ N(-10,</a:t>
            </a:r>
            <a:r>
              <a:rPr sz="2700" spc="-16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41)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15" dirty="0">
                <a:latin typeface="Liberation Sans"/>
                <a:cs typeface="Liberation Sans"/>
              </a:rPr>
              <a:t>P(S</a:t>
            </a:r>
            <a:r>
              <a:rPr sz="2325" spc="22" baseline="-23297" dirty="0">
                <a:latin typeface="Liberation Sans"/>
                <a:cs typeface="Liberation Sans"/>
              </a:rPr>
              <a:t>D </a:t>
            </a:r>
            <a:r>
              <a:rPr sz="2700" spc="10" dirty="0">
                <a:latin typeface="Liberation Sans"/>
                <a:cs typeface="Liberation Sans"/>
              </a:rPr>
              <a:t>&gt; 0) =</a:t>
            </a:r>
            <a:r>
              <a:rPr sz="2700" spc="-150" dirty="0">
                <a:latin typeface="Liberation Sans"/>
                <a:cs typeface="Liberation Sans"/>
              </a:rPr>
              <a:t> </a:t>
            </a:r>
            <a:r>
              <a:rPr sz="2700" spc="10" dirty="0">
                <a:latin typeface="Liberation Sans"/>
                <a:cs typeface="Liberation Sans"/>
              </a:rPr>
              <a:t>?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700" spc="10" dirty="0">
                <a:latin typeface="Liberation Sans"/>
                <a:cs typeface="Liberation Sans"/>
              </a:rPr>
              <a:t>P( Z &gt; </a:t>
            </a:r>
            <a:r>
              <a:rPr sz="2700" spc="5" dirty="0">
                <a:latin typeface="Liberation Sans"/>
                <a:cs typeface="Liberation Sans"/>
              </a:rPr>
              <a:t>(0 </a:t>
            </a:r>
            <a:r>
              <a:rPr sz="2700" spc="10" dirty="0">
                <a:latin typeface="Liberation Sans"/>
                <a:cs typeface="Liberation Sans"/>
              </a:rPr>
              <a:t>– (-10))/ 6.40) = P(Z &gt; 1.56) =</a:t>
            </a:r>
            <a:r>
              <a:rPr sz="2700" spc="-35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0.0594</a:t>
            </a:r>
            <a:endParaRPr sz="27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019" y="549909"/>
            <a:ext cx="7463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0" algn="l"/>
              </a:tabLst>
            </a:pPr>
            <a:r>
              <a:rPr sz="4400" spc="-5" dirty="0"/>
              <a:t>S</a:t>
            </a:r>
            <a:r>
              <a:rPr sz="4400" dirty="0"/>
              <a:t>ampl</a:t>
            </a:r>
            <a:r>
              <a:rPr sz="4400" spc="5" dirty="0"/>
              <a:t>i</a:t>
            </a:r>
            <a:r>
              <a:rPr sz="4400" spc="-5" dirty="0"/>
              <a:t>n</a:t>
            </a:r>
            <a:r>
              <a:rPr sz="4400" dirty="0"/>
              <a:t>g </a:t>
            </a:r>
            <a:r>
              <a:rPr sz="4400" spc="-5" dirty="0"/>
              <a:t>Di</a:t>
            </a:r>
            <a:r>
              <a:rPr sz="4400" dirty="0"/>
              <a:t>s</a:t>
            </a:r>
            <a:r>
              <a:rPr sz="4400" spc="-5" dirty="0"/>
              <a:t>t</a:t>
            </a:r>
            <a:r>
              <a:rPr sz="4400" dirty="0"/>
              <a:t>r</a:t>
            </a:r>
            <a:r>
              <a:rPr sz="4400" spc="-5" dirty="0"/>
              <a:t>ibu</a:t>
            </a:r>
            <a:r>
              <a:rPr sz="4400" spc="-10" dirty="0"/>
              <a:t>t</a:t>
            </a:r>
            <a:r>
              <a:rPr sz="4400" spc="5" dirty="0"/>
              <a:t>i</a:t>
            </a:r>
            <a:r>
              <a:rPr sz="4400" dirty="0"/>
              <a:t>on of	</a:t>
            </a:r>
            <a:r>
              <a:rPr sz="4400" spc="-5" dirty="0"/>
              <a:t>p</a:t>
            </a:r>
            <a:r>
              <a:rPr sz="4400" dirty="0"/>
              <a:t>_</a:t>
            </a:r>
            <a:r>
              <a:rPr sz="4400" spc="-5" dirty="0"/>
              <a:t>hat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569719"/>
            <a:ext cx="8921750" cy="27266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dirty="0">
                <a:latin typeface="Liberation Serif"/>
                <a:cs typeface="Liberation Serif"/>
              </a:rPr>
              <a:t>If X ~ </a:t>
            </a:r>
            <a:r>
              <a:rPr sz="2800" spc="-5" dirty="0">
                <a:latin typeface="Liberation Serif"/>
                <a:cs typeface="Liberation Serif"/>
              </a:rPr>
              <a:t>Bin(n </a:t>
            </a:r>
            <a:r>
              <a:rPr sz="2800" dirty="0">
                <a:latin typeface="Liberation Serif"/>
                <a:cs typeface="Liberation Serif"/>
              </a:rPr>
              <a:t>, p) </a:t>
            </a:r>
            <a:r>
              <a:rPr sz="2800" spc="-5" dirty="0">
                <a:latin typeface="Liberation Serif"/>
                <a:cs typeface="Liberation Serif"/>
              </a:rPr>
              <a:t>where </a:t>
            </a:r>
            <a:r>
              <a:rPr sz="2800" dirty="0">
                <a:latin typeface="Liberation Serif"/>
                <a:cs typeface="Liberation Serif"/>
              </a:rPr>
              <a:t>n is </a:t>
            </a:r>
            <a:r>
              <a:rPr sz="2800" spc="-15" dirty="0">
                <a:latin typeface="Liberation Serif"/>
                <a:cs typeface="Liberation Serif"/>
              </a:rPr>
              <a:t>large.</a:t>
            </a:r>
            <a:r>
              <a:rPr sz="2800" spc="-15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Then,</a:t>
            </a:r>
            <a:endParaRPr sz="2800">
              <a:latin typeface="Liberation Serif"/>
              <a:cs typeface="Liberation Serif"/>
            </a:endParaRPr>
          </a:p>
          <a:p>
            <a:pPr marL="355600" marR="5080" indent="-342900">
              <a:lnSpc>
                <a:spcPts val="3120"/>
              </a:lnSpc>
              <a:spcBef>
                <a:spcPts val="1480"/>
              </a:spcBef>
            </a:pPr>
            <a:r>
              <a:rPr sz="2800" spc="-5" dirty="0">
                <a:latin typeface="Liberation Serif"/>
                <a:cs typeface="Liberation Serif"/>
              </a:rPr>
              <a:t>Estimate </a:t>
            </a:r>
            <a:r>
              <a:rPr sz="2800" dirty="0">
                <a:latin typeface="Liberation Serif"/>
                <a:cs typeface="Liberation Serif"/>
              </a:rPr>
              <a:t>of p , </a:t>
            </a:r>
            <a:r>
              <a:rPr sz="2800" spc="-5" dirty="0">
                <a:latin typeface="Liberation Serif"/>
                <a:cs typeface="Liberation Serif"/>
              </a:rPr>
              <a:t>p_hat </a:t>
            </a:r>
            <a:r>
              <a:rPr sz="2800" dirty="0">
                <a:latin typeface="Liberation Serif"/>
                <a:cs typeface="Liberation Serif"/>
              </a:rPr>
              <a:t>has the following distribution </a:t>
            </a:r>
            <a:r>
              <a:rPr sz="2800" spc="-5" dirty="0">
                <a:latin typeface="Liberation Serif"/>
                <a:cs typeface="Liberation Serif"/>
              </a:rPr>
              <a:t>(as</a:t>
            </a:r>
            <a:r>
              <a:rPr sz="2800" spc="-10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follows  from </a:t>
            </a:r>
            <a:r>
              <a:rPr sz="2800" spc="-95" dirty="0">
                <a:latin typeface="Liberation Serif"/>
                <a:cs typeface="Liberation Serif"/>
              </a:rPr>
              <a:t>CLT </a:t>
            </a:r>
            <a:r>
              <a:rPr sz="2800" dirty="0">
                <a:latin typeface="Liberation Serif"/>
                <a:cs typeface="Liberation Serif"/>
              </a:rPr>
              <a:t>since n is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spc="-15" dirty="0">
                <a:latin typeface="Liberation Serif"/>
                <a:cs typeface="Liberation Serif"/>
              </a:rPr>
              <a:t>large)</a:t>
            </a:r>
            <a:endParaRPr sz="2800">
              <a:latin typeface="Liberation Serif"/>
              <a:cs typeface="Liberation Serif"/>
            </a:endParaRPr>
          </a:p>
          <a:p>
            <a:pPr marL="2871470">
              <a:lnSpc>
                <a:spcPct val="100000"/>
              </a:lnSpc>
              <a:spcBef>
                <a:spcPts val="1120"/>
              </a:spcBef>
            </a:pPr>
            <a:r>
              <a:rPr sz="2800" dirty="0">
                <a:latin typeface="Liberation Serif"/>
                <a:cs typeface="Liberation Serif"/>
              </a:rPr>
              <a:t>p_hat ~ </a:t>
            </a:r>
            <a:r>
              <a:rPr sz="2800" spc="-5" dirty="0">
                <a:latin typeface="Liberation Serif"/>
                <a:cs typeface="Liberation Serif"/>
              </a:rPr>
              <a:t>N( </a:t>
            </a:r>
            <a:r>
              <a:rPr sz="2800" dirty="0">
                <a:latin typeface="Liberation Serif"/>
                <a:cs typeface="Liberation Serif"/>
              </a:rPr>
              <a:t>p, p(1-p)/n</a:t>
            </a:r>
            <a:r>
              <a:rPr sz="2800" spc="-6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)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dirty="0">
                <a:latin typeface="Liberation Serif"/>
                <a:cs typeface="Liberation Serif"/>
              </a:rPr>
              <a:t>It is then </a:t>
            </a:r>
            <a:r>
              <a:rPr sz="2800" spc="-5" dirty="0">
                <a:latin typeface="Liberation Serif"/>
                <a:cs typeface="Liberation Serif"/>
              </a:rPr>
              <a:t>also </a:t>
            </a:r>
            <a:r>
              <a:rPr sz="2800" dirty="0">
                <a:latin typeface="Liberation Serif"/>
                <a:cs typeface="Liberation Serif"/>
              </a:rPr>
              <a:t>true that for 95% of </a:t>
            </a:r>
            <a:r>
              <a:rPr sz="2800" spc="-5" dirty="0">
                <a:latin typeface="Liberation Serif"/>
                <a:cs typeface="Liberation Serif"/>
              </a:rPr>
              <a:t>all possible</a:t>
            </a:r>
            <a:r>
              <a:rPr sz="2800" spc="-85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samples,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8929" y="4674870"/>
            <a:ext cx="1540510" cy="935990"/>
          </a:xfrm>
          <a:custGeom>
            <a:avLst/>
            <a:gdLst/>
            <a:ahLst/>
            <a:cxnLst/>
            <a:rect l="l" t="t" r="r" b="b"/>
            <a:pathLst>
              <a:path w="1540510" h="935989">
                <a:moveTo>
                  <a:pt x="0" y="628649"/>
                </a:moveTo>
                <a:lnTo>
                  <a:pt x="36830" y="581659"/>
                </a:lnTo>
                <a:lnTo>
                  <a:pt x="128269" y="935989"/>
                </a:lnTo>
                <a:lnTo>
                  <a:pt x="231139" y="0"/>
                </a:lnTo>
                <a:lnTo>
                  <a:pt x="15405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579" y="4665979"/>
            <a:ext cx="1546860" cy="944880"/>
          </a:xfrm>
          <a:custGeom>
            <a:avLst/>
            <a:gdLst/>
            <a:ahLst/>
            <a:cxnLst/>
            <a:rect l="l" t="t" r="r" b="b"/>
            <a:pathLst>
              <a:path w="1546860" h="944879">
                <a:moveTo>
                  <a:pt x="66247" y="613410"/>
                </a:moveTo>
                <a:lnTo>
                  <a:pt x="31750" y="613410"/>
                </a:lnTo>
                <a:lnTo>
                  <a:pt x="125730" y="944880"/>
                </a:lnTo>
                <a:lnTo>
                  <a:pt x="144780" y="944880"/>
                </a:lnTo>
                <a:lnTo>
                  <a:pt x="153725" y="862330"/>
                </a:lnTo>
                <a:lnTo>
                  <a:pt x="134619" y="862330"/>
                </a:lnTo>
                <a:lnTo>
                  <a:pt x="66247" y="613410"/>
                </a:lnTo>
                <a:close/>
              </a:path>
              <a:path w="1546860" h="944879">
                <a:moveTo>
                  <a:pt x="1546859" y="0"/>
                </a:moveTo>
                <a:lnTo>
                  <a:pt x="229869" y="0"/>
                </a:lnTo>
                <a:lnTo>
                  <a:pt x="134619" y="862330"/>
                </a:lnTo>
                <a:lnTo>
                  <a:pt x="153725" y="862330"/>
                </a:lnTo>
                <a:lnTo>
                  <a:pt x="245109" y="19050"/>
                </a:lnTo>
                <a:lnTo>
                  <a:pt x="1546859" y="19050"/>
                </a:lnTo>
                <a:lnTo>
                  <a:pt x="1546859" y="0"/>
                </a:lnTo>
                <a:close/>
              </a:path>
              <a:path w="1546860" h="944879">
                <a:moveTo>
                  <a:pt x="53339" y="566420"/>
                </a:moveTo>
                <a:lnTo>
                  <a:pt x="0" y="632460"/>
                </a:lnTo>
                <a:lnTo>
                  <a:pt x="10159" y="641350"/>
                </a:lnTo>
                <a:lnTo>
                  <a:pt x="31750" y="613410"/>
                </a:lnTo>
                <a:lnTo>
                  <a:pt x="66247" y="613410"/>
                </a:lnTo>
                <a:lnTo>
                  <a:pt x="53339" y="5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1150" y="5356860"/>
            <a:ext cx="1540510" cy="935990"/>
          </a:xfrm>
          <a:custGeom>
            <a:avLst/>
            <a:gdLst/>
            <a:ahLst/>
            <a:cxnLst/>
            <a:rect l="l" t="t" r="r" b="b"/>
            <a:pathLst>
              <a:path w="1540509" h="935989">
                <a:moveTo>
                  <a:pt x="0" y="628649"/>
                </a:moveTo>
                <a:lnTo>
                  <a:pt x="35559" y="581659"/>
                </a:lnTo>
                <a:lnTo>
                  <a:pt x="128270" y="935989"/>
                </a:lnTo>
                <a:lnTo>
                  <a:pt x="229870" y="0"/>
                </a:lnTo>
                <a:lnTo>
                  <a:pt x="15405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4500" y="5988050"/>
            <a:ext cx="1545590" cy="944880"/>
          </a:xfrm>
          <a:custGeom>
            <a:avLst/>
            <a:gdLst/>
            <a:ahLst/>
            <a:cxnLst/>
            <a:rect l="l" t="t" r="r" b="b"/>
            <a:pathLst>
              <a:path w="1545590" h="944879">
                <a:moveTo>
                  <a:pt x="64977" y="613410"/>
                </a:moveTo>
                <a:lnTo>
                  <a:pt x="30479" y="613410"/>
                </a:lnTo>
                <a:lnTo>
                  <a:pt x="124459" y="944880"/>
                </a:lnTo>
                <a:lnTo>
                  <a:pt x="143509" y="944880"/>
                </a:lnTo>
                <a:lnTo>
                  <a:pt x="152455" y="862330"/>
                </a:lnTo>
                <a:lnTo>
                  <a:pt x="133350" y="862330"/>
                </a:lnTo>
                <a:lnTo>
                  <a:pt x="64977" y="613410"/>
                </a:lnTo>
                <a:close/>
              </a:path>
              <a:path w="1545590" h="944879">
                <a:moveTo>
                  <a:pt x="1545589" y="0"/>
                </a:moveTo>
                <a:lnTo>
                  <a:pt x="228600" y="0"/>
                </a:lnTo>
                <a:lnTo>
                  <a:pt x="133350" y="862330"/>
                </a:lnTo>
                <a:lnTo>
                  <a:pt x="152455" y="862330"/>
                </a:lnTo>
                <a:lnTo>
                  <a:pt x="243839" y="19050"/>
                </a:lnTo>
                <a:lnTo>
                  <a:pt x="1545589" y="19050"/>
                </a:lnTo>
                <a:lnTo>
                  <a:pt x="1545589" y="0"/>
                </a:lnTo>
                <a:close/>
              </a:path>
              <a:path w="1545590" h="944879">
                <a:moveTo>
                  <a:pt x="52070" y="566420"/>
                </a:moveTo>
                <a:lnTo>
                  <a:pt x="0" y="632460"/>
                </a:lnTo>
                <a:lnTo>
                  <a:pt x="8889" y="641350"/>
                </a:lnTo>
                <a:lnTo>
                  <a:pt x="30479" y="613410"/>
                </a:lnTo>
                <a:lnTo>
                  <a:pt x="64977" y="613410"/>
                </a:lnTo>
                <a:lnTo>
                  <a:pt x="52070" y="5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4900" y="5181600"/>
            <a:ext cx="21590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5" dirty="0">
                <a:latin typeface="Liberation Serif"/>
                <a:cs typeface="Liberation Serif"/>
              </a:rPr>
              <a:t>n</a:t>
            </a:r>
            <a:endParaRPr sz="300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4900" y="5988050"/>
            <a:ext cx="3124200" cy="10947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30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i="1" u="heavy" spc="2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p</a:t>
            </a:r>
            <a:r>
              <a:rPr sz="3000" u="heavy" spc="2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(1</a:t>
            </a:r>
            <a:r>
              <a:rPr sz="3000" u="heavy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0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i="1" u="heavy" spc="4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p</a:t>
            </a:r>
            <a:r>
              <a:rPr sz="3000" u="heavy" spc="4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)</a:t>
            </a:r>
            <a:endParaRPr sz="3000">
              <a:latin typeface="Liberation Serif"/>
              <a:cs typeface="Liberation Serif"/>
            </a:endParaRPr>
          </a:p>
          <a:p>
            <a:pPr marL="22860" algn="ctr">
              <a:lnSpc>
                <a:spcPct val="100000"/>
              </a:lnSpc>
              <a:spcBef>
                <a:spcPts val="610"/>
              </a:spcBef>
            </a:pPr>
            <a:r>
              <a:rPr sz="3000" i="1" spc="-5" dirty="0">
                <a:latin typeface="Liberation Serif"/>
                <a:cs typeface="Liberation Serif"/>
              </a:rPr>
              <a:t>n</a:t>
            </a:r>
            <a:endParaRPr sz="3000">
              <a:latin typeface="Liberation Serif"/>
              <a:cs typeface="Liberation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300" y="4885690"/>
            <a:ext cx="6412865" cy="4732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44625" algn="l"/>
              </a:tabLst>
            </a:pPr>
            <a:r>
              <a:rPr sz="3000" i="1" spc="-635" dirty="0">
                <a:latin typeface="Liberation Serif"/>
                <a:cs typeface="Liberation Serif"/>
              </a:rPr>
              <a:t>p</a:t>
            </a:r>
            <a:r>
              <a:rPr sz="4500" spc="-952" baseline="2777" dirty="0">
                <a:latin typeface="Liberation Serif"/>
                <a:cs typeface="Liberation Serif"/>
              </a:rPr>
              <a:t>ˆ      </a:t>
            </a:r>
            <a:r>
              <a:rPr sz="4500" spc="-907" baseline="2777" dirty="0">
                <a:latin typeface="Liberation Serif"/>
                <a:cs typeface="Liberation Serif"/>
              </a:rPr>
              <a:t> </a:t>
            </a:r>
            <a:r>
              <a:rPr sz="3000" spc="30" dirty="0">
                <a:latin typeface="Symbol"/>
                <a:cs typeface="Symbol"/>
              </a:rPr>
              <a:t></a:t>
            </a:r>
            <a:r>
              <a:rPr sz="3000" spc="30" dirty="0">
                <a:latin typeface="Liberation Serif"/>
                <a:cs typeface="Liberation Serif"/>
              </a:rPr>
              <a:t>1.96	</a:t>
            </a:r>
            <a:r>
              <a:rPr sz="4500" u="heavy" spc="44" baseline="3518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sz="4500" i="1" u="heavy" spc="30" baseline="3518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p</a:t>
            </a:r>
            <a:r>
              <a:rPr sz="4500" u="heavy" spc="30" baseline="3518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(1</a:t>
            </a:r>
            <a:r>
              <a:rPr sz="4500" u="heavy" spc="30" baseline="351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4500" u="heavy" spc="30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0" i="1" u="heavy" spc="67" baseline="3518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p</a:t>
            </a:r>
            <a:r>
              <a:rPr sz="4500" u="heavy" spc="67" baseline="3518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)</a:t>
            </a:r>
            <a:r>
              <a:rPr sz="4500" spc="67" baseline="35185" dirty="0">
                <a:latin typeface="Liberation Serif"/>
                <a:cs typeface="Liberation Serif"/>
              </a:rPr>
              <a:t> </a:t>
            </a:r>
            <a:r>
              <a:rPr sz="3000" spc="-5" dirty="0">
                <a:latin typeface="Symbol"/>
                <a:cs typeface="Symbol"/>
              </a:rPr>
              <a:t>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Liberation Serif"/>
                <a:cs typeface="Liberation Serif"/>
              </a:rPr>
              <a:t>p </a:t>
            </a:r>
            <a:r>
              <a:rPr sz="3000" spc="-5" dirty="0">
                <a:latin typeface="Symbol"/>
                <a:cs typeface="Symbol"/>
              </a:rPr>
              <a:t>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i="1" spc="-630" dirty="0">
                <a:latin typeface="Liberation Serif"/>
                <a:cs typeface="Liberation Serif"/>
              </a:rPr>
              <a:t>p</a:t>
            </a:r>
            <a:r>
              <a:rPr sz="4500" spc="-944" baseline="2777" dirty="0">
                <a:latin typeface="Liberation Serif"/>
                <a:cs typeface="Liberation Serif"/>
              </a:rPr>
              <a:t>ˆ </a:t>
            </a:r>
            <a:r>
              <a:rPr sz="3000" spc="40" dirty="0">
                <a:latin typeface="Symbol"/>
                <a:cs typeface="Symbol"/>
              </a:rPr>
              <a:t></a:t>
            </a:r>
            <a:r>
              <a:rPr sz="3000" spc="40" dirty="0">
                <a:latin typeface="Liberation Serif"/>
                <a:cs typeface="Liberation Serif"/>
              </a:rPr>
              <a:t>1.96</a:t>
            </a:r>
            <a:endParaRPr sz="30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517775" marR="5080" indent="-2284730">
              <a:lnSpc>
                <a:spcPts val="4430"/>
              </a:lnSpc>
              <a:spcBef>
                <a:spcPts val="555"/>
              </a:spcBef>
            </a:pPr>
            <a:r>
              <a:rPr sz="4000" spc="-5" dirty="0"/>
              <a:t>The </a:t>
            </a:r>
            <a:r>
              <a:rPr sz="4000" spc="-30" dirty="0"/>
              <a:t>Traditional </a:t>
            </a:r>
            <a:r>
              <a:rPr sz="4000" spc="-5" dirty="0"/>
              <a:t>Method </a:t>
            </a:r>
            <a:r>
              <a:rPr sz="4000" dirty="0"/>
              <a:t>–</a:t>
            </a:r>
            <a:r>
              <a:rPr sz="4000" spc="-150" dirty="0"/>
              <a:t> </a:t>
            </a:r>
            <a:r>
              <a:rPr sz="4000" spc="-5" dirty="0"/>
              <a:t>Constructing  CI for</a:t>
            </a:r>
            <a:r>
              <a:rPr sz="4000" spc="-90" dirty="0"/>
              <a:t> </a:t>
            </a:r>
            <a:r>
              <a:rPr sz="4000" spc="-15" dirty="0"/>
              <a:t>proportions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863965" cy="18910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18745">
              <a:lnSpc>
                <a:spcPts val="3120"/>
              </a:lnSpc>
              <a:spcBef>
                <a:spcPts val="405"/>
              </a:spcBef>
            </a:pPr>
            <a:r>
              <a:rPr sz="2800" spc="-10" dirty="0">
                <a:latin typeface="Liberation Serif"/>
                <a:cs typeface="Liberation Serif"/>
              </a:rPr>
              <a:t>Let </a:t>
            </a:r>
            <a:r>
              <a:rPr sz="2800" spc="-5" dirty="0">
                <a:latin typeface="Liberation Serif"/>
                <a:cs typeface="Liberation Serif"/>
              </a:rPr>
              <a:t>p_hat </a:t>
            </a:r>
            <a:r>
              <a:rPr sz="2800" dirty="0">
                <a:latin typeface="Liberation Serif"/>
                <a:cs typeface="Liberation Serif"/>
              </a:rPr>
              <a:t>be the proportion of </a:t>
            </a:r>
            <a:r>
              <a:rPr sz="2800" spc="-10" dirty="0">
                <a:latin typeface="Liberation Serif"/>
                <a:cs typeface="Liberation Serif"/>
              </a:rPr>
              <a:t>successes </a:t>
            </a:r>
            <a:r>
              <a:rPr sz="2800" dirty="0">
                <a:latin typeface="Liberation Serif"/>
                <a:cs typeface="Liberation Serif"/>
              </a:rPr>
              <a:t>in a </a:t>
            </a:r>
            <a:r>
              <a:rPr sz="2800" i="1" spc="-25" dirty="0">
                <a:latin typeface="Liberation Serif"/>
                <a:cs typeface="Liberation Serif"/>
              </a:rPr>
              <a:t>large </a:t>
            </a:r>
            <a:r>
              <a:rPr sz="2800" spc="-5" dirty="0">
                <a:latin typeface="Liberation Serif"/>
                <a:cs typeface="Liberation Serif"/>
              </a:rPr>
              <a:t>number </a:t>
            </a:r>
            <a:r>
              <a:rPr sz="2800" dirty="0">
                <a:latin typeface="Liberation Serif"/>
                <a:cs typeface="Liberation Serif"/>
              </a:rPr>
              <a:t>of  </a:t>
            </a:r>
            <a:r>
              <a:rPr sz="2800" spc="-5" dirty="0">
                <a:latin typeface="Liberation Serif"/>
                <a:cs typeface="Liberation Serif"/>
              </a:rPr>
              <a:t>independent Bernoulli trials with success </a:t>
            </a:r>
            <a:r>
              <a:rPr sz="2800" dirty="0">
                <a:latin typeface="Liberation Serif"/>
                <a:cs typeface="Liberation Serif"/>
              </a:rPr>
              <a:t>probability</a:t>
            </a:r>
            <a:r>
              <a:rPr sz="2800" spc="55" dirty="0">
                <a:latin typeface="Liberation Serif"/>
                <a:cs typeface="Liberation Serif"/>
              </a:rPr>
              <a:t> </a:t>
            </a:r>
            <a:r>
              <a:rPr sz="2800" i="1" dirty="0">
                <a:latin typeface="Liberation Serif"/>
                <a:cs typeface="Liberation Serif"/>
              </a:rPr>
              <a:t>p</a:t>
            </a:r>
            <a:r>
              <a:rPr sz="2800" dirty="0">
                <a:latin typeface="Liberation Serif"/>
                <a:cs typeface="Liberation Serif"/>
              </a:rPr>
              <a:t>.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ts val="3460"/>
              </a:lnSpc>
              <a:spcBef>
                <a:spcPts val="1345"/>
              </a:spcBef>
            </a:pPr>
            <a:r>
              <a:rPr sz="2800" spc="-10" dirty="0">
                <a:latin typeface="Liberation Serif"/>
                <a:cs typeface="Liberation Serif"/>
              </a:rPr>
              <a:t>Then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traditional level </a:t>
            </a:r>
            <a:r>
              <a:rPr sz="2800" dirty="0">
                <a:latin typeface="Liberation Serif"/>
                <a:cs typeface="Liberation Serif"/>
              </a:rPr>
              <a:t>100(1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Liberation Serif"/>
                <a:cs typeface="Liberation Serif"/>
              </a:rPr>
              <a:t>)% </a:t>
            </a:r>
            <a:r>
              <a:rPr sz="2800" spc="-5" dirty="0">
                <a:latin typeface="Liberation Serif"/>
                <a:cs typeface="Liberation Serif"/>
              </a:rPr>
              <a:t>confidence interval</a:t>
            </a:r>
            <a:r>
              <a:rPr sz="2800" spc="5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for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ts val="3340"/>
              </a:lnSpc>
            </a:pPr>
            <a:r>
              <a:rPr sz="2800" i="1" dirty="0">
                <a:latin typeface="Liberation Serif"/>
                <a:cs typeface="Liberation Serif"/>
              </a:rPr>
              <a:t>p</a:t>
            </a:r>
            <a:r>
              <a:rPr sz="2800" i="1" spc="-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is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886959"/>
            <a:ext cx="8881110" cy="8483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sz="2800" spc="-5" dirty="0">
                <a:latin typeface="Liberation Serif"/>
                <a:cs typeface="Liberation Serif"/>
              </a:rPr>
              <a:t>The method cannot </a:t>
            </a:r>
            <a:r>
              <a:rPr sz="2800" dirty="0">
                <a:latin typeface="Liberation Serif"/>
                <a:cs typeface="Liberation Serif"/>
              </a:rPr>
              <a:t>be </a:t>
            </a:r>
            <a:r>
              <a:rPr sz="2800" spc="-5" dirty="0">
                <a:latin typeface="Liberation Serif"/>
                <a:cs typeface="Liberation Serif"/>
              </a:rPr>
              <a:t>used unless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sample contains at least  </a:t>
            </a:r>
            <a:r>
              <a:rPr sz="2800" dirty="0">
                <a:latin typeface="Liberation Serif"/>
                <a:cs typeface="Liberation Serif"/>
              </a:rPr>
              <a:t>10 </a:t>
            </a:r>
            <a:r>
              <a:rPr sz="2800" spc="-5" dirty="0">
                <a:latin typeface="Liberation Serif"/>
                <a:cs typeface="Liberation Serif"/>
              </a:rPr>
              <a:t>successes and </a:t>
            </a:r>
            <a:r>
              <a:rPr sz="2800" dirty="0">
                <a:latin typeface="Liberation Serif"/>
                <a:cs typeface="Liberation Serif"/>
              </a:rPr>
              <a:t>10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failures.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4850" y="4149090"/>
            <a:ext cx="1404620" cy="0"/>
          </a:xfrm>
          <a:custGeom>
            <a:avLst/>
            <a:gdLst/>
            <a:ahLst/>
            <a:cxnLst/>
            <a:rect l="l" t="t" r="r" b="b"/>
            <a:pathLst>
              <a:path w="1404620">
                <a:moveTo>
                  <a:pt x="0" y="0"/>
                </a:moveTo>
                <a:lnTo>
                  <a:pt x="1404620" y="0"/>
                </a:lnTo>
              </a:path>
            </a:pathLst>
          </a:custGeom>
          <a:ln w="2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5609" y="4217670"/>
            <a:ext cx="52069" cy="30480"/>
          </a:xfrm>
          <a:custGeom>
            <a:avLst/>
            <a:gdLst/>
            <a:ahLst/>
            <a:cxnLst/>
            <a:rect l="l" t="t" r="r" b="b"/>
            <a:pathLst>
              <a:path w="52070" h="30479">
                <a:moveTo>
                  <a:pt x="0" y="30479"/>
                </a:moveTo>
                <a:lnTo>
                  <a:pt x="52069" y="0"/>
                </a:lnTo>
              </a:path>
            </a:pathLst>
          </a:custGeom>
          <a:ln w="2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7679" y="4229100"/>
            <a:ext cx="72390" cy="372110"/>
          </a:xfrm>
          <a:custGeom>
            <a:avLst/>
            <a:gdLst/>
            <a:ahLst/>
            <a:cxnLst/>
            <a:rect l="l" t="t" r="r" b="b"/>
            <a:pathLst>
              <a:path w="72389" h="372110">
                <a:moveTo>
                  <a:pt x="0" y="0"/>
                </a:moveTo>
                <a:lnTo>
                  <a:pt x="72390" y="372110"/>
                </a:lnTo>
              </a:path>
            </a:pathLst>
          </a:custGeom>
          <a:ln w="40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0229" y="3582670"/>
            <a:ext cx="102870" cy="1018540"/>
          </a:xfrm>
          <a:custGeom>
            <a:avLst/>
            <a:gdLst/>
            <a:ahLst/>
            <a:cxnLst/>
            <a:rect l="l" t="t" r="r" b="b"/>
            <a:pathLst>
              <a:path w="102870" h="1018539">
                <a:moveTo>
                  <a:pt x="0" y="1018539"/>
                </a:moveTo>
                <a:lnTo>
                  <a:pt x="102870" y="0"/>
                </a:lnTo>
              </a:path>
            </a:pathLst>
          </a:custGeom>
          <a:ln w="2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3100" y="3582670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>
                <a:moveTo>
                  <a:pt x="0" y="0"/>
                </a:moveTo>
                <a:lnTo>
                  <a:pt x="1477010" y="0"/>
                </a:lnTo>
              </a:path>
            </a:pathLst>
          </a:custGeom>
          <a:ln w="2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4129" y="4149090"/>
            <a:ext cx="23241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i="1" dirty="0">
                <a:latin typeface="Liberation Serif"/>
                <a:cs typeface="Liberation Serif"/>
              </a:rPr>
              <a:t>n</a:t>
            </a:r>
            <a:endParaRPr sz="3250">
              <a:latin typeface="Liberation Serif"/>
              <a:cs typeface="Liberation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9779" y="3568700"/>
            <a:ext cx="148653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i="1" spc="-320" dirty="0">
                <a:latin typeface="Liberation Serif"/>
                <a:cs typeface="Liberation Serif"/>
              </a:rPr>
              <a:t>p</a:t>
            </a:r>
            <a:r>
              <a:rPr sz="4875" spc="-480" baseline="4273" dirty="0">
                <a:latin typeface="Liberation Serif"/>
                <a:cs typeface="Liberation Serif"/>
              </a:rPr>
              <a:t>ˆ</a:t>
            </a:r>
            <a:r>
              <a:rPr sz="3250" spc="-320" dirty="0">
                <a:latin typeface="Liberation Serif"/>
                <a:cs typeface="Liberation Serif"/>
              </a:rPr>
              <a:t>(1 </a:t>
            </a:r>
            <a:r>
              <a:rPr sz="3250" dirty="0">
                <a:latin typeface="Symbol"/>
                <a:cs typeface="Symbol"/>
              </a:rPr>
              <a:t></a:t>
            </a:r>
            <a:r>
              <a:rPr sz="3250" dirty="0">
                <a:latin typeface="Times New Roman"/>
                <a:cs typeface="Times New Roman"/>
              </a:rPr>
              <a:t> </a:t>
            </a:r>
            <a:r>
              <a:rPr sz="3250" i="1" spc="-330" dirty="0">
                <a:latin typeface="Liberation Serif"/>
                <a:cs typeface="Liberation Serif"/>
              </a:rPr>
              <a:t>p</a:t>
            </a:r>
            <a:r>
              <a:rPr sz="4875" spc="-494" baseline="4273" dirty="0">
                <a:latin typeface="Liberation Serif"/>
                <a:cs typeface="Liberation Serif"/>
              </a:rPr>
              <a:t>ˆ</a:t>
            </a:r>
            <a:r>
              <a:rPr sz="3250" spc="-330" dirty="0">
                <a:latin typeface="Liberation Serif"/>
                <a:cs typeface="Liberation Serif"/>
              </a:rPr>
              <a:t>)</a:t>
            </a:r>
            <a:r>
              <a:rPr sz="3250" spc="-254" dirty="0">
                <a:latin typeface="Liberation Serif"/>
                <a:cs typeface="Liberation Serif"/>
              </a:rPr>
              <a:t> </a:t>
            </a:r>
            <a:r>
              <a:rPr sz="4875" baseline="-35042" dirty="0">
                <a:latin typeface="Liberation Serif"/>
                <a:cs typeface="Liberation Serif"/>
              </a:rPr>
              <a:t>.</a:t>
            </a:r>
            <a:endParaRPr sz="4875" baseline="-35042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9560" y="3829050"/>
            <a:ext cx="81788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i="1" spc="-690" dirty="0">
                <a:latin typeface="Liberation Serif"/>
                <a:cs typeface="Liberation Serif"/>
              </a:rPr>
              <a:t>p</a:t>
            </a:r>
            <a:r>
              <a:rPr sz="4875" spc="-1035" baseline="4273" dirty="0">
                <a:latin typeface="Liberation Serif"/>
                <a:cs typeface="Liberation Serif"/>
              </a:rPr>
              <a:t>ˆ </a:t>
            </a:r>
            <a:r>
              <a:rPr sz="3250" dirty="0">
                <a:latin typeface="Symbol"/>
                <a:cs typeface="Symbol"/>
              </a:rPr>
              <a:t></a:t>
            </a:r>
            <a:r>
              <a:rPr sz="3250" spc="-3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Liberation Serif"/>
                <a:cs typeface="Liberation Serif"/>
              </a:rPr>
              <a:t>z</a:t>
            </a:r>
            <a:endParaRPr sz="325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4579" y="4046079"/>
            <a:ext cx="55372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-45" dirty="0">
                <a:latin typeface="Symbol"/>
                <a:cs typeface="Symbol"/>
              </a:rPr>
              <a:t></a:t>
            </a:r>
            <a:r>
              <a:rPr sz="2350" i="1" spc="-4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/</a:t>
            </a:r>
            <a:r>
              <a:rPr sz="2250" spc="-250" dirty="0">
                <a:latin typeface="Liberation Serif"/>
                <a:cs typeface="Liberation Serif"/>
              </a:rPr>
              <a:t> </a:t>
            </a:r>
            <a:r>
              <a:rPr sz="2250" spc="10" dirty="0">
                <a:latin typeface="Liberation Serif"/>
                <a:cs typeface="Liberation Serif"/>
              </a:rPr>
              <a:t>2</a:t>
            </a:r>
            <a:endParaRPr sz="225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209550"/>
            <a:ext cx="839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Constructing </a:t>
            </a:r>
            <a:r>
              <a:rPr sz="4400" spc="-5" dirty="0">
                <a:latin typeface="Liberation Sans"/>
                <a:cs typeface="Liberation Sans"/>
              </a:rPr>
              <a:t>CI for</a:t>
            </a:r>
            <a:r>
              <a:rPr sz="4400" spc="-3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proportions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00" y="1116329"/>
            <a:ext cx="8180705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dirty="0">
                <a:latin typeface="Liberation Serif"/>
                <a:cs typeface="Liberation Serif"/>
              </a:rPr>
              <a:t>X </a:t>
            </a:r>
            <a:r>
              <a:rPr sz="2750" dirty="0">
                <a:latin typeface="Liberation Serif"/>
                <a:cs typeface="Liberation Serif"/>
              </a:rPr>
              <a:t>~ </a:t>
            </a:r>
            <a:r>
              <a:rPr sz="2750" spc="-5" dirty="0">
                <a:latin typeface="Liberation Serif"/>
                <a:cs typeface="Liberation Serif"/>
              </a:rPr>
              <a:t>Bin(</a:t>
            </a:r>
            <a:r>
              <a:rPr sz="2750" i="1" spc="-5" dirty="0">
                <a:latin typeface="Liberation Serif"/>
                <a:cs typeface="Liberation Serif"/>
              </a:rPr>
              <a:t>n, </a:t>
            </a:r>
            <a:r>
              <a:rPr sz="2750" i="1" spc="5" dirty="0">
                <a:latin typeface="Liberation Serif"/>
                <a:cs typeface="Liberation Serif"/>
              </a:rPr>
              <a:t>p</a:t>
            </a:r>
            <a:r>
              <a:rPr sz="2750" spc="5" dirty="0">
                <a:latin typeface="Liberation Serif"/>
                <a:cs typeface="Liberation Serif"/>
              </a:rPr>
              <a:t>) </a:t>
            </a:r>
            <a:r>
              <a:rPr sz="2750" b="1" spc="-5" dirty="0">
                <a:latin typeface="Liberation Serif"/>
                <a:cs typeface="Liberation Serif"/>
              </a:rPr>
              <a:t>[n </a:t>
            </a:r>
            <a:r>
              <a:rPr sz="2750" b="1" dirty="0">
                <a:latin typeface="Liberation Serif"/>
                <a:cs typeface="Liberation Serif"/>
              </a:rPr>
              <a:t>is </a:t>
            </a:r>
            <a:r>
              <a:rPr sz="2750" b="1" spc="-5" dirty="0">
                <a:latin typeface="Liberation Serif"/>
                <a:cs typeface="Liberation Serif"/>
              </a:rPr>
              <a:t>large]. </a:t>
            </a:r>
            <a:r>
              <a:rPr sz="2750" spc="-5" dirty="0">
                <a:latin typeface="Liberation Serif"/>
                <a:cs typeface="Liberation Serif"/>
              </a:rPr>
              <a:t>(CI </a:t>
            </a:r>
            <a:r>
              <a:rPr sz="2750" dirty="0">
                <a:latin typeface="Liberation Serif"/>
                <a:cs typeface="Liberation Serif"/>
              </a:rPr>
              <a:t>: </a:t>
            </a:r>
            <a:r>
              <a:rPr sz="2750" spc="-5" dirty="0">
                <a:latin typeface="Liberation Serif"/>
                <a:cs typeface="Liberation Serif"/>
              </a:rPr>
              <a:t>estimate </a:t>
            </a:r>
            <a:r>
              <a:rPr sz="2750" spc="-5" dirty="0">
                <a:latin typeface="Arial"/>
                <a:cs typeface="Arial"/>
              </a:rPr>
              <a:t>±</a:t>
            </a:r>
            <a:r>
              <a:rPr sz="2750" spc="-5" dirty="0">
                <a:latin typeface="Liberation Serif"/>
                <a:cs typeface="Liberation Serif"/>
              </a:rPr>
              <a:t>Margin </a:t>
            </a:r>
            <a:r>
              <a:rPr sz="2750" dirty="0">
                <a:latin typeface="Liberation Serif"/>
                <a:cs typeface="Liberation Serif"/>
              </a:rPr>
              <a:t>of</a:t>
            </a:r>
            <a:r>
              <a:rPr sz="2750" spc="-45" dirty="0">
                <a:latin typeface="Liberation Serif"/>
                <a:cs typeface="Liberation Serif"/>
              </a:rPr>
              <a:t> </a:t>
            </a:r>
            <a:r>
              <a:rPr sz="2750" spc="-5" dirty="0">
                <a:latin typeface="Liberation Serif"/>
                <a:cs typeface="Liberation Serif"/>
              </a:rPr>
              <a:t>error)</a:t>
            </a:r>
            <a:endParaRPr sz="27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750" spc="-5" dirty="0">
                <a:latin typeface="Liberation Serif"/>
                <a:cs typeface="Liberation Serif"/>
              </a:rPr>
              <a:t>Then </a:t>
            </a:r>
            <a:r>
              <a:rPr sz="2750" dirty="0">
                <a:latin typeface="Liberation Serif"/>
                <a:cs typeface="Liberation Serif"/>
              </a:rPr>
              <a:t>a </a:t>
            </a:r>
            <a:r>
              <a:rPr sz="2750" spc="-5" dirty="0">
                <a:latin typeface="Liberation Serif"/>
                <a:cs typeface="Liberation Serif"/>
              </a:rPr>
              <a:t>100(1 </a:t>
            </a:r>
            <a:r>
              <a:rPr sz="2750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Symbol"/>
                <a:cs typeface="Symbol"/>
              </a:rPr>
              <a:t></a:t>
            </a:r>
            <a:r>
              <a:rPr sz="2750" spc="-5" dirty="0">
                <a:latin typeface="Liberation Serif"/>
                <a:cs typeface="Liberation Serif"/>
              </a:rPr>
              <a:t>)% confidence interval </a:t>
            </a:r>
            <a:r>
              <a:rPr sz="2750" dirty="0">
                <a:latin typeface="Liberation Serif"/>
                <a:cs typeface="Liberation Serif"/>
              </a:rPr>
              <a:t>for </a:t>
            </a:r>
            <a:r>
              <a:rPr sz="2750" i="1" dirty="0">
                <a:latin typeface="Liberation Serif"/>
                <a:cs typeface="Liberation Serif"/>
              </a:rPr>
              <a:t>p</a:t>
            </a:r>
            <a:r>
              <a:rPr sz="2750" i="1" spc="65" dirty="0">
                <a:latin typeface="Liberation Serif"/>
                <a:cs typeface="Liberation Serif"/>
              </a:rPr>
              <a:t> </a:t>
            </a:r>
            <a:r>
              <a:rPr sz="2750" spc="-5" dirty="0">
                <a:latin typeface="Liberation Serif"/>
                <a:cs typeface="Liberation Serif"/>
              </a:rPr>
              <a:t>is</a:t>
            </a:r>
            <a:endParaRPr sz="275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" y="4010659"/>
            <a:ext cx="104266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10" dirty="0">
                <a:latin typeface="Liberation Serif"/>
                <a:cs typeface="Liberation Serif"/>
              </a:rPr>
              <a:t>W</a:t>
            </a:r>
            <a:r>
              <a:rPr sz="2750" dirty="0">
                <a:latin typeface="Liberation Serif"/>
                <a:cs typeface="Liberation Serif"/>
              </a:rPr>
              <a:t>h</a:t>
            </a:r>
            <a:r>
              <a:rPr sz="2750" spc="5" dirty="0">
                <a:latin typeface="Liberation Serif"/>
                <a:cs typeface="Liberation Serif"/>
              </a:rPr>
              <a:t>e</a:t>
            </a:r>
            <a:r>
              <a:rPr sz="2750" spc="-10" dirty="0">
                <a:latin typeface="Liberation Serif"/>
                <a:cs typeface="Liberation Serif"/>
              </a:rPr>
              <a:t>r</a:t>
            </a:r>
            <a:r>
              <a:rPr sz="2750" spc="-5" dirty="0">
                <a:latin typeface="Liberation Serif"/>
                <a:cs typeface="Liberation Serif"/>
              </a:rPr>
              <a:t>e,</a:t>
            </a:r>
            <a:endParaRPr sz="275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4279" y="4575809"/>
            <a:ext cx="2971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dirty="0">
                <a:latin typeface="Liberation Serif"/>
                <a:cs typeface="Liberation Serif"/>
              </a:rPr>
              <a:t>&amp;</a:t>
            </a:r>
            <a:endParaRPr sz="275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00" y="5560059"/>
            <a:ext cx="7244715" cy="11557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750" spc="-5" dirty="0">
                <a:latin typeface="Liberation Serif"/>
                <a:cs typeface="Liberation Serif"/>
              </a:rPr>
              <a:t>If </a:t>
            </a:r>
            <a:r>
              <a:rPr sz="2750" dirty="0">
                <a:latin typeface="Liberation Serif"/>
                <a:cs typeface="Liberation Serif"/>
              </a:rPr>
              <a:t>the </a:t>
            </a:r>
            <a:r>
              <a:rPr sz="2750" spc="-5" dirty="0">
                <a:latin typeface="Liberation Serif"/>
                <a:cs typeface="Liberation Serif"/>
              </a:rPr>
              <a:t>lower limit </a:t>
            </a:r>
            <a:r>
              <a:rPr sz="2750" dirty="0">
                <a:latin typeface="Liberation Serif"/>
                <a:cs typeface="Liberation Serif"/>
              </a:rPr>
              <a:t>is less </a:t>
            </a:r>
            <a:r>
              <a:rPr sz="2750" spc="-5" dirty="0">
                <a:latin typeface="Liberation Serif"/>
                <a:cs typeface="Liberation Serif"/>
              </a:rPr>
              <a:t>than </a:t>
            </a:r>
            <a:r>
              <a:rPr sz="2750" dirty="0">
                <a:latin typeface="Liberation Serif"/>
                <a:cs typeface="Liberation Serif"/>
              </a:rPr>
              <a:t>0, </a:t>
            </a:r>
            <a:r>
              <a:rPr sz="2750" spc="-5" dirty="0">
                <a:latin typeface="Liberation Serif"/>
                <a:cs typeface="Liberation Serif"/>
              </a:rPr>
              <a:t>replace </a:t>
            </a:r>
            <a:r>
              <a:rPr sz="2750" dirty="0">
                <a:latin typeface="Liberation Serif"/>
                <a:cs typeface="Liberation Serif"/>
              </a:rPr>
              <a:t>it </a:t>
            </a:r>
            <a:r>
              <a:rPr sz="2750" spc="-5" dirty="0">
                <a:latin typeface="Liberation Serif"/>
                <a:cs typeface="Liberation Serif"/>
              </a:rPr>
              <a:t>with</a:t>
            </a:r>
            <a:r>
              <a:rPr sz="2750" spc="-90" dirty="0">
                <a:latin typeface="Liberation Serif"/>
                <a:cs typeface="Liberation Serif"/>
              </a:rPr>
              <a:t> </a:t>
            </a:r>
            <a:r>
              <a:rPr sz="2750" dirty="0">
                <a:latin typeface="Liberation Serif"/>
                <a:cs typeface="Liberation Serif"/>
              </a:rPr>
              <a:t>0.</a:t>
            </a:r>
            <a:endParaRPr sz="27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750" spc="-5" dirty="0">
                <a:latin typeface="Liberation Serif"/>
                <a:cs typeface="Liberation Serif"/>
              </a:rPr>
              <a:t>If </a:t>
            </a:r>
            <a:r>
              <a:rPr sz="2750" dirty="0">
                <a:latin typeface="Liberation Serif"/>
                <a:cs typeface="Liberation Serif"/>
              </a:rPr>
              <a:t>the </a:t>
            </a:r>
            <a:r>
              <a:rPr sz="2750" spc="-5" dirty="0">
                <a:latin typeface="Liberation Serif"/>
                <a:cs typeface="Liberation Serif"/>
              </a:rPr>
              <a:t>upper limit is greater </a:t>
            </a:r>
            <a:r>
              <a:rPr sz="2750" dirty="0">
                <a:latin typeface="Liberation Serif"/>
                <a:cs typeface="Liberation Serif"/>
              </a:rPr>
              <a:t>than 1, </a:t>
            </a:r>
            <a:r>
              <a:rPr sz="2750" spc="-5" dirty="0">
                <a:latin typeface="Liberation Serif"/>
                <a:cs typeface="Liberation Serif"/>
              </a:rPr>
              <a:t>replace </a:t>
            </a:r>
            <a:r>
              <a:rPr sz="2750" dirty="0">
                <a:latin typeface="Liberation Serif"/>
                <a:cs typeface="Liberation Serif"/>
              </a:rPr>
              <a:t>it </a:t>
            </a:r>
            <a:r>
              <a:rPr sz="2750" spc="-5" dirty="0">
                <a:latin typeface="Liberation Serif"/>
                <a:cs typeface="Liberation Serif"/>
              </a:rPr>
              <a:t>with</a:t>
            </a:r>
            <a:r>
              <a:rPr sz="2750" spc="-65" dirty="0">
                <a:latin typeface="Liberation Serif"/>
                <a:cs typeface="Liberation Serif"/>
              </a:rPr>
              <a:t> </a:t>
            </a:r>
            <a:r>
              <a:rPr sz="2750" dirty="0">
                <a:latin typeface="Liberation Serif"/>
                <a:cs typeface="Liberation Serif"/>
              </a:rPr>
              <a:t>1.</a:t>
            </a:r>
            <a:endParaRPr sz="275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1850" y="3413759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4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350" y="3483609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30479"/>
                </a:moveTo>
                <a:lnTo>
                  <a:pt x="60960" y="0"/>
                </a:lnTo>
              </a:path>
            </a:pathLst>
          </a:custGeom>
          <a:ln w="24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5309" y="3493770"/>
            <a:ext cx="83820" cy="372110"/>
          </a:xfrm>
          <a:custGeom>
            <a:avLst/>
            <a:gdLst/>
            <a:ahLst/>
            <a:cxnLst/>
            <a:rect l="l" t="t" r="r" b="b"/>
            <a:pathLst>
              <a:path w="83820" h="372110">
                <a:moveTo>
                  <a:pt x="0" y="0"/>
                </a:moveTo>
                <a:lnTo>
                  <a:pt x="83819" y="372109"/>
                </a:lnTo>
              </a:path>
            </a:pathLst>
          </a:custGeom>
          <a:ln w="4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1829" y="2849879"/>
            <a:ext cx="121920" cy="1016000"/>
          </a:xfrm>
          <a:custGeom>
            <a:avLst/>
            <a:gdLst/>
            <a:ahLst/>
            <a:cxnLst/>
            <a:rect l="l" t="t" r="r" b="b"/>
            <a:pathLst>
              <a:path w="121920" h="1016000">
                <a:moveTo>
                  <a:pt x="0" y="1016000"/>
                </a:moveTo>
                <a:lnTo>
                  <a:pt x="121920" y="0"/>
                </a:lnTo>
              </a:path>
            </a:pathLst>
          </a:custGeom>
          <a:ln w="24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3750" y="2849879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60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24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27650" y="3243579"/>
            <a:ext cx="30226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75" i="1" spc="-2295" baseline="-23076" dirty="0">
                <a:latin typeface="Liberation Serif"/>
                <a:cs typeface="Liberation Serif"/>
              </a:rPr>
              <a:t>n</a:t>
            </a:r>
            <a:r>
              <a:rPr sz="3250" spc="315" dirty="0">
                <a:latin typeface="Liberation Serif"/>
                <a:cs typeface="Liberation Serif"/>
              </a:rPr>
              <a:t>~</a:t>
            </a:r>
            <a:endParaRPr sz="325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8050" y="2833370"/>
            <a:ext cx="1786889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75" spc="-382" baseline="23076" dirty="0">
                <a:latin typeface="Liberation Serif"/>
                <a:cs typeface="Liberation Serif"/>
              </a:rPr>
              <a:t>~</a:t>
            </a:r>
            <a:r>
              <a:rPr sz="3250" i="1" spc="-254" dirty="0">
                <a:latin typeface="Liberation Serif"/>
                <a:cs typeface="Liberation Serif"/>
              </a:rPr>
              <a:t>p</a:t>
            </a:r>
            <a:r>
              <a:rPr sz="3250" spc="-254" dirty="0">
                <a:latin typeface="Liberation Serif"/>
                <a:cs typeface="Liberation Serif"/>
              </a:rPr>
              <a:t>(1 </a:t>
            </a:r>
            <a:r>
              <a:rPr sz="3250" spc="320" dirty="0">
                <a:latin typeface="Symbol"/>
                <a:cs typeface="Symbol"/>
              </a:rPr>
              <a:t></a:t>
            </a:r>
            <a:r>
              <a:rPr sz="3250" spc="320" dirty="0">
                <a:latin typeface="Times New Roman"/>
                <a:cs typeface="Times New Roman"/>
              </a:rPr>
              <a:t> </a:t>
            </a:r>
            <a:r>
              <a:rPr sz="4875" spc="-487" baseline="23076" dirty="0">
                <a:latin typeface="Liberation Serif"/>
                <a:cs typeface="Liberation Serif"/>
              </a:rPr>
              <a:t>~</a:t>
            </a:r>
            <a:r>
              <a:rPr sz="3250" i="1" spc="-325" dirty="0">
                <a:latin typeface="Liberation Serif"/>
                <a:cs typeface="Liberation Serif"/>
              </a:rPr>
              <a:t>p</a:t>
            </a:r>
            <a:r>
              <a:rPr sz="3250" spc="-325" dirty="0">
                <a:latin typeface="Liberation Serif"/>
                <a:cs typeface="Liberation Serif"/>
              </a:rPr>
              <a:t>)</a:t>
            </a:r>
            <a:r>
              <a:rPr sz="3250" spc="-375" dirty="0">
                <a:latin typeface="Liberation Serif"/>
                <a:cs typeface="Liberation Serif"/>
              </a:rPr>
              <a:t> </a:t>
            </a:r>
            <a:r>
              <a:rPr sz="4875" spc="217" baseline="-35042" dirty="0">
                <a:latin typeface="Liberation Serif"/>
                <a:cs typeface="Liberation Serif"/>
              </a:rPr>
              <a:t>.</a:t>
            </a:r>
            <a:endParaRPr sz="4875" baseline="-35042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2710" y="3092450"/>
            <a:ext cx="98361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75" spc="-1019" baseline="23076" dirty="0">
                <a:latin typeface="Liberation Serif"/>
                <a:cs typeface="Liberation Serif"/>
              </a:rPr>
              <a:t>~</a:t>
            </a:r>
            <a:r>
              <a:rPr sz="3250" i="1" spc="-680" dirty="0">
                <a:latin typeface="Liberation Serif"/>
                <a:cs typeface="Liberation Serif"/>
              </a:rPr>
              <a:t>p </a:t>
            </a:r>
            <a:r>
              <a:rPr sz="3250" spc="320" dirty="0">
                <a:latin typeface="Symbol"/>
                <a:cs typeface="Symbol"/>
              </a:rPr>
              <a:t></a:t>
            </a:r>
            <a:r>
              <a:rPr sz="3250" spc="80" dirty="0">
                <a:latin typeface="Times New Roman"/>
                <a:cs typeface="Times New Roman"/>
              </a:rPr>
              <a:t> </a:t>
            </a:r>
            <a:r>
              <a:rPr sz="3250" i="1" spc="225" dirty="0">
                <a:latin typeface="Liberation Serif"/>
                <a:cs typeface="Liberation Serif"/>
              </a:rPr>
              <a:t>z</a:t>
            </a:r>
            <a:endParaRPr sz="325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4100" y="3305555"/>
            <a:ext cx="64833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210" dirty="0">
                <a:latin typeface="Symbol"/>
                <a:cs typeface="Symbol"/>
              </a:rPr>
              <a:t></a:t>
            </a:r>
            <a:r>
              <a:rPr sz="2350" i="1" spc="210" dirty="0">
                <a:latin typeface="Times New Roman"/>
                <a:cs typeface="Times New Roman"/>
              </a:rPr>
              <a:t> </a:t>
            </a:r>
            <a:r>
              <a:rPr sz="2250" spc="120" dirty="0">
                <a:latin typeface="Liberation Serif"/>
                <a:cs typeface="Liberation Serif"/>
              </a:rPr>
              <a:t>/</a:t>
            </a:r>
            <a:r>
              <a:rPr sz="2250" spc="-330" dirty="0">
                <a:latin typeface="Liberation Serif"/>
                <a:cs typeface="Liberation Serif"/>
              </a:rPr>
              <a:t> </a:t>
            </a:r>
            <a:r>
              <a:rPr sz="2250" spc="215" dirty="0">
                <a:latin typeface="Liberation Serif"/>
                <a:cs typeface="Liberation Serif"/>
              </a:rPr>
              <a:t>2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8729" y="4700270"/>
            <a:ext cx="252729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i="1" spc="-2287" baseline="-23437" dirty="0">
                <a:latin typeface="Liberation Serif"/>
                <a:cs typeface="Liberation Serif"/>
              </a:rPr>
              <a:t>n</a:t>
            </a:r>
            <a:r>
              <a:rPr sz="3200" spc="-25" dirty="0">
                <a:latin typeface="Liberation Serif"/>
                <a:cs typeface="Liberation Serif"/>
              </a:rPr>
              <a:t>~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8600" y="4295140"/>
            <a:ext cx="164973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252" baseline="-12152" dirty="0">
                <a:latin typeface="Liberation Serif"/>
                <a:cs typeface="Liberation Serif"/>
              </a:rPr>
              <a:t>~</a:t>
            </a:r>
            <a:r>
              <a:rPr sz="4800" i="1" spc="-1252" baseline="-34722" dirty="0">
                <a:latin typeface="Liberation Serif"/>
                <a:cs typeface="Liberation Serif"/>
              </a:rPr>
              <a:t>p</a:t>
            </a:r>
            <a:r>
              <a:rPr sz="4800" i="1" spc="179" baseline="-34722" dirty="0">
                <a:latin typeface="Liberation Serif"/>
                <a:cs typeface="Liberation Serif"/>
              </a:rPr>
              <a:t> </a:t>
            </a:r>
            <a:r>
              <a:rPr sz="4800" spc="-37" baseline="-34722" dirty="0">
                <a:latin typeface="Symbol"/>
                <a:cs typeface="Symbol"/>
              </a:rPr>
              <a:t>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heavy" spc="-3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X 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2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2009" y="4612640"/>
            <a:ext cx="1616710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i="1" spc="-800" dirty="0">
                <a:latin typeface="Liberation Serif"/>
                <a:cs typeface="Liberation Serif"/>
              </a:rPr>
              <a:t>n</a:t>
            </a:r>
            <a:r>
              <a:rPr sz="5100" spc="-1200" baseline="22875" dirty="0">
                <a:latin typeface="Liberation Serif"/>
                <a:cs typeface="Liberation Serif"/>
              </a:rPr>
              <a:t>~ </a:t>
            </a:r>
            <a:r>
              <a:rPr sz="3400" spc="25" dirty="0">
                <a:latin typeface="Symbol"/>
                <a:cs typeface="Symbol"/>
              </a:rPr>
              <a:t>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i="1" spc="25" dirty="0">
                <a:latin typeface="Liberation Serif"/>
                <a:cs typeface="Liberation Serif"/>
              </a:rPr>
              <a:t>n </a:t>
            </a:r>
            <a:r>
              <a:rPr sz="3400" spc="25" dirty="0">
                <a:latin typeface="Symbol"/>
                <a:cs typeface="Symbol"/>
              </a:rPr>
              <a:t>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Liberation Serif"/>
                <a:cs typeface="Liberation Serif"/>
              </a:rPr>
              <a:t>4</a:t>
            </a:r>
            <a:endParaRPr sz="34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69" y="554990"/>
            <a:ext cx="765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One-sided CI for</a:t>
            </a:r>
            <a:r>
              <a:rPr sz="4400" spc="-6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proportions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457" y="1901320"/>
            <a:ext cx="9388183" cy="455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554990"/>
            <a:ext cx="4899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a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80755" cy="3615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4132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1) What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of </a:t>
            </a:r>
            <a:r>
              <a:rPr sz="3200" b="1" spc="-5" dirty="0">
                <a:latin typeface="Liberation Sans"/>
                <a:cs typeface="Liberation Sans"/>
              </a:rPr>
              <a:t>the automobiles in </a:t>
            </a:r>
            <a:r>
              <a:rPr sz="3200" b="1" dirty="0">
                <a:latin typeface="Liberation Sans"/>
                <a:cs typeface="Liberation Sans"/>
              </a:rPr>
              <a:t>the  </a:t>
            </a:r>
            <a:r>
              <a:rPr sz="3200" b="1" spc="-5" dirty="0">
                <a:latin typeface="Liberation Sans"/>
                <a:cs typeface="Liberation Sans"/>
              </a:rPr>
              <a:t>sample had emission levels </a:t>
            </a:r>
            <a:r>
              <a:rPr sz="3200" b="1" dirty="0">
                <a:latin typeface="Liberation Sans"/>
                <a:cs typeface="Liberation Sans"/>
              </a:rPr>
              <a:t>that exceed </a:t>
            </a:r>
            <a:r>
              <a:rPr sz="3200" b="1" spc="-5" dirty="0">
                <a:latin typeface="Liberation Sans"/>
                <a:cs typeface="Liberation Sans"/>
              </a:rPr>
              <a:t>the  </a:t>
            </a:r>
            <a:r>
              <a:rPr sz="3200" b="1" dirty="0">
                <a:latin typeface="Liberation Sans"/>
                <a:cs typeface="Liberation Sans"/>
              </a:rPr>
              <a:t>standard?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554990"/>
            <a:ext cx="7626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8260" algn="l"/>
              </a:tabLst>
            </a:pPr>
            <a:r>
              <a:rPr sz="4400" spc="-5" dirty="0">
                <a:latin typeface="Liberation Sans"/>
                <a:cs typeface="Liberation Sans"/>
              </a:rPr>
              <a:t>Solution</a:t>
            </a:r>
            <a:r>
              <a:rPr sz="4400" spc="-1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a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80755" cy="42532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4132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1) What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of </a:t>
            </a:r>
            <a:r>
              <a:rPr sz="3200" b="1" spc="-5" dirty="0">
                <a:latin typeface="Liberation Sans"/>
                <a:cs typeface="Liberation Sans"/>
              </a:rPr>
              <a:t>the automobiles in </a:t>
            </a:r>
            <a:r>
              <a:rPr sz="3200" b="1" dirty="0">
                <a:latin typeface="Liberation Sans"/>
                <a:cs typeface="Liberation Sans"/>
              </a:rPr>
              <a:t>the  </a:t>
            </a:r>
            <a:r>
              <a:rPr sz="3200" b="1" spc="-5" dirty="0">
                <a:latin typeface="Liberation Sans"/>
                <a:cs typeface="Liberation Sans"/>
              </a:rPr>
              <a:t>sample had emission levels </a:t>
            </a:r>
            <a:r>
              <a:rPr sz="3200" b="1" dirty="0">
                <a:latin typeface="Liberation Sans"/>
                <a:cs typeface="Liberation Sans"/>
              </a:rPr>
              <a:t>that exceed </a:t>
            </a:r>
            <a:r>
              <a:rPr sz="3200" b="1" spc="-5" dirty="0">
                <a:latin typeface="Liberation Sans"/>
                <a:cs typeface="Liberation Sans"/>
              </a:rPr>
              <a:t>the  </a:t>
            </a:r>
            <a:r>
              <a:rPr sz="3200" b="1" dirty="0">
                <a:latin typeface="Liberation Sans"/>
                <a:cs typeface="Liberation Sans"/>
              </a:rPr>
              <a:t>standard?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200" dirty="0">
                <a:latin typeface="Liberation Sans"/>
                <a:cs typeface="Liberation Sans"/>
              </a:rPr>
              <a:t>X = 28 , n </a:t>
            </a:r>
            <a:r>
              <a:rPr sz="3200" spc="-5" dirty="0">
                <a:latin typeface="Liberation Sans"/>
                <a:cs typeface="Liberation Sans"/>
              </a:rPr>
              <a:t>=70 =&gt; </a:t>
            </a:r>
            <a:r>
              <a:rPr sz="3200" dirty="0">
                <a:latin typeface="Liberation Sans"/>
                <a:cs typeface="Liberation Sans"/>
              </a:rPr>
              <a:t>p_hat = </a:t>
            </a:r>
            <a:r>
              <a:rPr sz="3200" spc="-5" dirty="0">
                <a:latin typeface="Liberation Sans"/>
                <a:cs typeface="Liberation Sans"/>
              </a:rPr>
              <a:t>28/70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0.4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554990"/>
            <a:ext cx="493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</a:t>
            </a:r>
            <a:r>
              <a:rPr sz="4400" dirty="0">
                <a:latin typeface="Liberation Sans"/>
                <a:cs typeface="Liberation Sans"/>
              </a:rPr>
              <a:t> 1</a:t>
            </a:r>
            <a:r>
              <a:rPr sz="4400" spc="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b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143875" cy="3615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217804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2) </a:t>
            </a:r>
            <a:r>
              <a:rPr sz="3200" b="1" spc="-5" dirty="0">
                <a:latin typeface="Liberation Sans"/>
                <a:cs typeface="Liberation Sans"/>
              </a:rPr>
              <a:t>Find </a:t>
            </a:r>
            <a:r>
              <a:rPr sz="3200" b="1" dirty="0">
                <a:latin typeface="Liberation Sans"/>
                <a:cs typeface="Liberation Sans"/>
              </a:rPr>
              <a:t>95% </a:t>
            </a:r>
            <a:r>
              <a:rPr sz="3200" b="1" spc="-5" dirty="0">
                <a:latin typeface="Liberation Sans"/>
                <a:cs typeface="Liberation Sans"/>
              </a:rPr>
              <a:t>CI for the proportion </a:t>
            </a:r>
            <a:r>
              <a:rPr sz="3200" b="1" dirty="0">
                <a:latin typeface="Liberation Sans"/>
                <a:cs typeface="Liberation Sans"/>
              </a:rPr>
              <a:t>of  </a:t>
            </a:r>
            <a:r>
              <a:rPr sz="3200" b="1" spc="-5" dirty="0">
                <a:latin typeface="Liberation Sans"/>
                <a:cs typeface="Liberation Sans"/>
              </a:rPr>
              <a:t>automobiles in the state </a:t>
            </a:r>
            <a:r>
              <a:rPr sz="3200" b="1" dirty="0">
                <a:latin typeface="Liberation Sans"/>
                <a:cs typeface="Liberation Sans"/>
              </a:rPr>
              <a:t>whose </a:t>
            </a:r>
            <a:r>
              <a:rPr sz="3200" b="1" spc="-5" dirty="0">
                <a:latin typeface="Liberation Sans"/>
                <a:cs typeface="Liberation Sans"/>
              </a:rPr>
              <a:t>emission  levels </a:t>
            </a:r>
            <a:r>
              <a:rPr sz="3200" b="1" dirty="0">
                <a:latin typeface="Liberation Sans"/>
                <a:cs typeface="Liberation Sans"/>
              </a:rPr>
              <a:t>exceed </a:t>
            </a:r>
            <a:r>
              <a:rPr sz="3200" b="1" spc="-5" dirty="0">
                <a:latin typeface="Liberation Sans"/>
                <a:cs typeface="Liberation Sans"/>
              </a:rPr>
              <a:t>the</a:t>
            </a:r>
            <a:r>
              <a:rPr sz="3200" b="1" spc="-15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554990"/>
            <a:ext cx="7656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Solution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5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b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930" y="1727200"/>
            <a:ext cx="8448040" cy="4349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55"/>
              </a:spcBef>
            </a:pPr>
            <a:r>
              <a:rPr sz="2550" b="1" dirty="0">
                <a:latin typeface="Liberation Sans"/>
                <a:cs typeface="Liberation Sans"/>
              </a:rPr>
              <a:t>2) Find </a:t>
            </a:r>
            <a:r>
              <a:rPr sz="2550" b="1" spc="5" dirty="0">
                <a:latin typeface="Liberation Sans"/>
                <a:cs typeface="Liberation Sans"/>
              </a:rPr>
              <a:t>95% CI </a:t>
            </a:r>
            <a:r>
              <a:rPr sz="2550" b="1" dirty="0">
                <a:latin typeface="Liberation Sans"/>
                <a:cs typeface="Liberation Sans"/>
              </a:rPr>
              <a:t>for the proportion of automobiles in the  state </a:t>
            </a:r>
            <a:r>
              <a:rPr sz="2550" b="1" spc="5" dirty="0">
                <a:latin typeface="Liberation Sans"/>
                <a:cs typeface="Liberation Sans"/>
              </a:rPr>
              <a:t>whose </a:t>
            </a:r>
            <a:r>
              <a:rPr sz="2550" b="1" dirty="0">
                <a:latin typeface="Liberation Sans"/>
                <a:cs typeface="Liberation Sans"/>
              </a:rPr>
              <a:t>emission levels exceed </a:t>
            </a:r>
            <a:r>
              <a:rPr sz="2550" b="1" spc="5" dirty="0">
                <a:latin typeface="Liberation Sans"/>
                <a:cs typeface="Liberation Sans"/>
              </a:rPr>
              <a:t>the</a:t>
            </a:r>
            <a:r>
              <a:rPr sz="2550" b="1" spc="-25" dirty="0">
                <a:latin typeface="Liberation Sans"/>
                <a:cs typeface="Liberation Sans"/>
              </a:rPr>
              <a:t> </a:t>
            </a:r>
            <a:r>
              <a:rPr sz="2550" b="1" spc="5" dirty="0">
                <a:latin typeface="Liberation Sans"/>
                <a:cs typeface="Liberation Sans"/>
              </a:rPr>
              <a:t>standard.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550" dirty="0">
                <a:latin typeface="Liberation Sans"/>
                <a:cs typeface="Liberation Sans"/>
              </a:rPr>
              <a:t>X_tilde </a:t>
            </a:r>
            <a:r>
              <a:rPr sz="2550" spc="5" dirty="0">
                <a:latin typeface="Liberation Sans"/>
                <a:cs typeface="Liberation Sans"/>
              </a:rPr>
              <a:t>= X + 2 = 28 + 2 =</a:t>
            </a:r>
            <a:r>
              <a:rPr sz="2550" spc="-55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30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dirty="0">
                <a:latin typeface="Liberation Sans"/>
                <a:cs typeface="Liberation Sans"/>
              </a:rPr>
              <a:t>n_tilde </a:t>
            </a:r>
            <a:r>
              <a:rPr sz="2550" spc="5" dirty="0">
                <a:latin typeface="Liberation Sans"/>
                <a:cs typeface="Liberation Sans"/>
              </a:rPr>
              <a:t>= n + 4 = </a:t>
            </a:r>
            <a:r>
              <a:rPr sz="2550" dirty="0">
                <a:latin typeface="Liberation Sans"/>
                <a:cs typeface="Liberation Sans"/>
              </a:rPr>
              <a:t>70 </a:t>
            </a:r>
            <a:r>
              <a:rPr sz="2550" spc="5" dirty="0">
                <a:latin typeface="Liberation Sans"/>
                <a:cs typeface="Liberation Sans"/>
              </a:rPr>
              <a:t>+ 4 =</a:t>
            </a:r>
            <a:r>
              <a:rPr sz="2550" spc="-45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74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dirty="0">
                <a:latin typeface="Liberation Sans"/>
                <a:cs typeface="Liberation Sans"/>
              </a:rPr>
              <a:t>p_tilde </a:t>
            </a: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X_tilde / n_tilde </a:t>
            </a:r>
            <a:r>
              <a:rPr sz="2550" spc="5" dirty="0">
                <a:latin typeface="Liberation Sans"/>
                <a:cs typeface="Liberation Sans"/>
              </a:rPr>
              <a:t>= 30 </a:t>
            </a:r>
            <a:r>
              <a:rPr sz="2550" dirty="0">
                <a:latin typeface="Liberation Sans"/>
                <a:cs typeface="Liberation Sans"/>
              </a:rPr>
              <a:t>/ </a:t>
            </a:r>
            <a:r>
              <a:rPr sz="2550" spc="5" dirty="0">
                <a:latin typeface="Liberation Sans"/>
                <a:cs typeface="Liberation Sans"/>
              </a:rPr>
              <a:t>74 =</a:t>
            </a:r>
            <a:r>
              <a:rPr sz="2550" spc="-5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0.405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b="1" spc="5" dirty="0">
                <a:latin typeface="Liberation Sans"/>
                <a:cs typeface="Liberation Sans"/>
              </a:rPr>
              <a:t>95% CI </a:t>
            </a:r>
            <a:r>
              <a:rPr sz="2550" b="1" dirty="0">
                <a:latin typeface="Liberation Sans"/>
                <a:cs typeface="Liberation Sans"/>
              </a:rPr>
              <a:t>for</a:t>
            </a:r>
            <a:r>
              <a:rPr sz="2550" b="1" spc="-30" dirty="0">
                <a:latin typeface="Liberation Sans"/>
                <a:cs typeface="Liberation Sans"/>
              </a:rPr>
              <a:t> </a:t>
            </a:r>
            <a:r>
              <a:rPr sz="2550" b="1" dirty="0">
                <a:latin typeface="Liberation Sans"/>
                <a:cs typeface="Liberation Sans"/>
              </a:rPr>
              <a:t>p: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0.405 </a:t>
            </a:r>
            <a:r>
              <a:rPr sz="2550" spc="5" dirty="0">
                <a:latin typeface="Liberation Sans"/>
                <a:cs typeface="Liberation Sans"/>
              </a:rPr>
              <a:t>± </a:t>
            </a:r>
            <a:r>
              <a:rPr sz="2550" dirty="0">
                <a:latin typeface="Liberation Sans"/>
                <a:cs typeface="Liberation Sans"/>
              </a:rPr>
              <a:t>1.96 * </a:t>
            </a:r>
            <a:r>
              <a:rPr sz="2550" spc="5" dirty="0">
                <a:latin typeface="Liberation Sans"/>
                <a:cs typeface="Liberation Sans"/>
              </a:rPr>
              <a:t>sqrt </a:t>
            </a:r>
            <a:r>
              <a:rPr sz="2550" dirty="0">
                <a:latin typeface="Liberation Sans"/>
                <a:cs typeface="Liberation Sans"/>
              </a:rPr>
              <a:t>( 0.405 (1 </a:t>
            </a:r>
            <a:r>
              <a:rPr sz="2550" spc="5" dirty="0">
                <a:latin typeface="Liberation Sans"/>
                <a:cs typeface="Liberation Sans"/>
              </a:rPr>
              <a:t>– </a:t>
            </a:r>
            <a:r>
              <a:rPr sz="2550" dirty="0">
                <a:latin typeface="Liberation Sans"/>
                <a:cs typeface="Liberation Sans"/>
              </a:rPr>
              <a:t>0.405) /</a:t>
            </a:r>
            <a:r>
              <a:rPr sz="2550" spc="-4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74)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0.405 </a:t>
            </a:r>
            <a:r>
              <a:rPr sz="2550" spc="5" dirty="0">
                <a:latin typeface="Liberation Sans"/>
                <a:cs typeface="Liberation Sans"/>
              </a:rPr>
              <a:t>±</a:t>
            </a:r>
            <a:r>
              <a:rPr sz="2550" dirty="0">
                <a:latin typeface="Liberation Sans"/>
                <a:cs typeface="Liberation Sans"/>
              </a:rPr>
              <a:t> 0.1118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(0.2932 ,</a:t>
            </a:r>
            <a:r>
              <a:rPr sz="2550" spc="-2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0.5168)</a:t>
            </a:r>
            <a:endParaRPr sz="25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0" y="554990"/>
            <a:ext cx="5055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  <a:tab pos="3023870" algn="l"/>
                <a:tab pos="3489960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	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c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143875" cy="3615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217804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3) </a:t>
            </a:r>
            <a:r>
              <a:rPr sz="3200" b="1" spc="-5" dirty="0">
                <a:latin typeface="Liberation Sans"/>
                <a:cs typeface="Liberation Sans"/>
              </a:rPr>
              <a:t>Find </a:t>
            </a:r>
            <a:r>
              <a:rPr sz="3200" b="1" dirty="0">
                <a:latin typeface="Liberation Sans"/>
                <a:cs typeface="Liberation Sans"/>
              </a:rPr>
              <a:t>98% </a:t>
            </a:r>
            <a:r>
              <a:rPr sz="3200" b="1" spc="-5" dirty="0">
                <a:latin typeface="Liberation Sans"/>
                <a:cs typeface="Liberation Sans"/>
              </a:rPr>
              <a:t>CI for the proportion </a:t>
            </a:r>
            <a:r>
              <a:rPr sz="3200" b="1" dirty="0">
                <a:latin typeface="Liberation Sans"/>
                <a:cs typeface="Liberation Sans"/>
              </a:rPr>
              <a:t>of  </a:t>
            </a:r>
            <a:r>
              <a:rPr sz="3200" b="1" spc="-5" dirty="0">
                <a:latin typeface="Liberation Sans"/>
                <a:cs typeface="Liberation Sans"/>
              </a:rPr>
              <a:t>automobiles in the state </a:t>
            </a:r>
            <a:r>
              <a:rPr sz="3200" b="1" dirty="0">
                <a:latin typeface="Liberation Sans"/>
                <a:cs typeface="Liberation Sans"/>
              </a:rPr>
              <a:t>whose </a:t>
            </a:r>
            <a:r>
              <a:rPr sz="3200" b="1" spc="-5" dirty="0">
                <a:latin typeface="Liberation Sans"/>
                <a:cs typeface="Liberation Sans"/>
              </a:rPr>
              <a:t>emission  levels </a:t>
            </a:r>
            <a:r>
              <a:rPr sz="3200" b="1" dirty="0">
                <a:latin typeface="Liberation Sans"/>
                <a:cs typeface="Liberation Sans"/>
              </a:rPr>
              <a:t>exceed </a:t>
            </a:r>
            <a:r>
              <a:rPr sz="3200" b="1" spc="-5" dirty="0">
                <a:latin typeface="Liberation Sans"/>
                <a:cs typeface="Liberation Sans"/>
              </a:rPr>
              <a:t>the</a:t>
            </a:r>
            <a:r>
              <a:rPr sz="3200" b="1" spc="-15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554990"/>
            <a:ext cx="7626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8260" algn="l"/>
              </a:tabLst>
            </a:pPr>
            <a:r>
              <a:rPr sz="4400" spc="-5" dirty="0">
                <a:latin typeface="Liberation Sans"/>
                <a:cs typeface="Liberation Sans"/>
              </a:rPr>
              <a:t>Solution</a:t>
            </a:r>
            <a:r>
              <a:rPr sz="4400" spc="-1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c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930" y="1727200"/>
            <a:ext cx="8448040" cy="4349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55"/>
              </a:spcBef>
            </a:pPr>
            <a:r>
              <a:rPr sz="2550" b="1" dirty="0">
                <a:latin typeface="Liberation Sans"/>
                <a:cs typeface="Liberation Sans"/>
              </a:rPr>
              <a:t>3) Find </a:t>
            </a:r>
            <a:r>
              <a:rPr sz="2550" b="1" spc="5" dirty="0">
                <a:latin typeface="Liberation Sans"/>
                <a:cs typeface="Liberation Sans"/>
              </a:rPr>
              <a:t>98% CI </a:t>
            </a:r>
            <a:r>
              <a:rPr sz="2550" b="1" dirty="0">
                <a:latin typeface="Liberation Sans"/>
                <a:cs typeface="Liberation Sans"/>
              </a:rPr>
              <a:t>for the proportion of automobiles in the  state </a:t>
            </a:r>
            <a:r>
              <a:rPr sz="2550" b="1" spc="5" dirty="0">
                <a:latin typeface="Liberation Sans"/>
                <a:cs typeface="Liberation Sans"/>
              </a:rPr>
              <a:t>whose </a:t>
            </a:r>
            <a:r>
              <a:rPr sz="2550" b="1" dirty="0">
                <a:latin typeface="Liberation Sans"/>
                <a:cs typeface="Liberation Sans"/>
              </a:rPr>
              <a:t>emission levels exceed </a:t>
            </a:r>
            <a:r>
              <a:rPr sz="2550" b="1" spc="5" dirty="0">
                <a:latin typeface="Liberation Sans"/>
                <a:cs typeface="Liberation Sans"/>
              </a:rPr>
              <a:t>the</a:t>
            </a:r>
            <a:r>
              <a:rPr sz="2550" b="1" spc="-25" dirty="0">
                <a:latin typeface="Liberation Sans"/>
                <a:cs typeface="Liberation Sans"/>
              </a:rPr>
              <a:t> </a:t>
            </a:r>
            <a:r>
              <a:rPr sz="2550" b="1" spc="5" dirty="0">
                <a:latin typeface="Liberation Sans"/>
                <a:cs typeface="Liberation Sans"/>
              </a:rPr>
              <a:t>standard.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550" dirty="0">
                <a:latin typeface="Liberation Sans"/>
                <a:cs typeface="Liberation Sans"/>
              </a:rPr>
              <a:t>X_tilde </a:t>
            </a:r>
            <a:r>
              <a:rPr sz="2550" spc="5" dirty="0">
                <a:latin typeface="Liberation Sans"/>
                <a:cs typeface="Liberation Sans"/>
              </a:rPr>
              <a:t>= X + 2 = 28 + 2 =</a:t>
            </a:r>
            <a:r>
              <a:rPr sz="2550" spc="-55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30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dirty="0">
                <a:latin typeface="Liberation Sans"/>
                <a:cs typeface="Liberation Sans"/>
              </a:rPr>
              <a:t>n_tilde </a:t>
            </a:r>
            <a:r>
              <a:rPr sz="2550" spc="5" dirty="0">
                <a:latin typeface="Liberation Sans"/>
                <a:cs typeface="Liberation Sans"/>
              </a:rPr>
              <a:t>= n + 4 = </a:t>
            </a:r>
            <a:r>
              <a:rPr sz="2550" dirty="0">
                <a:latin typeface="Liberation Sans"/>
                <a:cs typeface="Liberation Sans"/>
              </a:rPr>
              <a:t>70 </a:t>
            </a:r>
            <a:r>
              <a:rPr sz="2550" spc="5" dirty="0">
                <a:latin typeface="Liberation Sans"/>
                <a:cs typeface="Liberation Sans"/>
              </a:rPr>
              <a:t>+ 4 =</a:t>
            </a:r>
            <a:r>
              <a:rPr sz="2550" spc="-45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74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dirty="0">
                <a:latin typeface="Liberation Sans"/>
                <a:cs typeface="Liberation Sans"/>
              </a:rPr>
              <a:t>p_tilde </a:t>
            </a: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X_tilde / n_tilde </a:t>
            </a:r>
            <a:r>
              <a:rPr sz="2550" spc="5" dirty="0">
                <a:latin typeface="Liberation Sans"/>
                <a:cs typeface="Liberation Sans"/>
              </a:rPr>
              <a:t>= 30 </a:t>
            </a:r>
            <a:r>
              <a:rPr sz="2550" dirty="0">
                <a:latin typeface="Liberation Sans"/>
                <a:cs typeface="Liberation Sans"/>
              </a:rPr>
              <a:t>/ </a:t>
            </a:r>
            <a:r>
              <a:rPr sz="2550" spc="5" dirty="0">
                <a:latin typeface="Liberation Sans"/>
                <a:cs typeface="Liberation Sans"/>
              </a:rPr>
              <a:t>74 =</a:t>
            </a:r>
            <a:r>
              <a:rPr sz="2550" spc="-5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0.405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b="1" spc="5" dirty="0">
                <a:latin typeface="Liberation Sans"/>
                <a:cs typeface="Liberation Sans"/>
              </a:rPr>
              <a:t>98% CI </a:t>
            </a:r>
            <a:r>
              <a:rPr sz="2550" b="1" dirty="0">
                <a:latin typeface="Liberation Sans"/>
                <a:cs typeface="Liberation Sans"/>
              </a:rPr>
              <a:t>for</a:t>
            </a:r>
            <a:r>
              <a:rPr sz="2550" b="1" spc="-30" dirty="0">
                <a:latin typeface="Liberation Sans"/>
                <a:cs typeface="Liberation Sans"/>
              </a:rPr>
              <a:t> </a:t>
            </a:r>
            <a:r>
              <a:rPr sz="2550" b="1" dirty="0">
                <a:latin typeface="Liberation Sans"/>
                <a:cs typeface="Liberation Sans"/>
              </a:rPr>
              <a:t>p: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0.405 </a:t>
            </a:r>
            <a:r>
              <a:rPr sz="2550" spc="5" dirty="0">
                <a:latin typeface="Liberation Sans"/>
                <a:cs typeface="Liberation Sans"/>
              </a:rPr>
              <a:t>± </a:t>
            </a:r>
            <a:r>
              <a:rPr sz="2550" dirty="0">
                <a:latin typeface="Liberation Sans"/>
                <a:cs typeface="Liberation Sans"/>
              </a:rPr>
              <a:t>2.33 * </a:t>
            </a:r>
            <a:r>
              <a:rPr sz="2550" spc="5" dirty="0">
                <a:latin typeface="Liberation Sans"/>
                <a:cs typeface="Liberation Sans"/>
              </a:rPr>
              <a:t>sqrt </a:t>
            </a:r>
            <a:r>
              <a:rPr sz="2550" dirty="0">
                <a:latin typeface="Liberation Sans"/>
                <a:cs typeface="Liberation Sans"/>
              </a:rPr>
              <a:t>( 0.405 (1 </a:t>
            </a:r>
            <a:r>
              <a:rPr sz="2550" spc="5" dirty="0">
                <a:latin typeface="Liberation Sans"/>
                <a:cs typeface="Liberation Sans"/>
              </a:rPr>
              <a:t>– </a:t>
            </a:r>
            <a:r>
              <a:rPr sz="2550" dirty="0">
                <a:latin typeface="Liberation Sans"/>
                <a:cs typeface="Liberation Sans"/>
              </a:rPr>
              <a:t>0.405) /</a:t>
            </a:r>
            <a:r>
              <a:rPr sz="2550" spc="-4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74)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0.405 </a:t>
            </a:r>
            <a:r>
              <a:rPr sz="2550" spc="5" dirty="0">
                <a:latin typeface="Liberation Sans"/>
                <a:cs typeface="Liberation Sans"/>
              </a:rPr>
              <a:t>±</a:t>
            </a:r>
            <a:r>
              <a:rPr sz="2550" dirty="0">
                <a:latin typeface="Liberation Sans"/>
                <a:cs typeface="Liberation Sans"/>
              </a:rPr>
              <a:t> 0.1330</a:t>
            </a:r>
            <a:endParaRPr sz="25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550" spc="5" dirty="0">
                <a:latin typeface="Liberation Sans"/>
                <a:cs typeface="Liberation Sans"/>
              </a:rPr>
              <a:t>= </a:t>
            </a:r>
            <a:r>
              <a:rPr sz="2550" dirty="0">
                <a:latin typeface="Liberation Sans"/>
                <a:cs typeface="Liberation Sans"/>
              </a:rPr>
              <a:t>(0.272 ,</a:t>
            </a:r>
            <a:r>
              <a:rPr sz="2550" spc="-2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0.538)</a:t>
            </a:r>
            <a:endParaRPr sz="25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0" y="2905759"/>
            <a:ext cx="4776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Liberation Sans"/>
                <a:cs typeface="Liberation Sans"/>
              </a:rPr>
              <a:t>Point</a:t>
            </a:r>
            <a:r>
              <a:rPr sz="5400" spc="-100" dirty="0">
                <a:latin typeface="Liberation Sans"/>
                <a:cs typeface="Liberation Sans"/>
              </a:rPr>
              <a:t> </a:t>
            </a:r>
            <a:r>
              <a:rPr sz="5400" spc="-10" dirty="0">
                <a:latin typeface="Liberation Sans"/>
                <a:cs typeface="Liberation Sans"/>
              </a:rPr>
              <a:t>Estimate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279" y="554990"/>
            <a:ext cx="508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7145" algn="l"/>
                <a:tab pos="3489960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d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472170" cy="40728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33274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4) How </a:t>
            </a:r>
            <a:r>
              <a:rPr sz="3200" b="1" spc="-5" dirty="0">
                <a:latin typeface="Liberation Sans"/>
                <a:cs typeface="Liberation Sans"/>
              </a:rPr>
              <a:t>many automobiles must </a:t>
            </a:r>
            <a:r>
              <a:rPr sz="3200" b="1" dirty="0">
                <a:latin typeface="Liberation Sans"/>
                <a:cs typeface="Liberation Sans"/>
              </a:rPr>
              <a:t>be </a:t>
            </a:r>
            <a:r>
              <a:rPr sz="3200" b="1" spc="-5" dirty="0">
                <a:latin typeface="Liberation Sans"/>
                <a:cs typeface="Liberation Sans"/>
              </a:rPr>
              <a:t>sampled  </a:t>
            </a:r>
            <a:r>
              <a:rPr sz="3200" b="1" dirty="0">
                <a:latin typeface="Liberation Sans"/>
                <a:cs typeface="Liberation Sans"/>
              </a:rPr>
              <a:t>to </a:t>
            </a:r>
            <a:r>
              <a:rPr sz="3200" b="1" spc="-5" dirty="0">
                <a:latin typeface="Liberation Sans"/>
                <a:cs typeface="Liberation Sans"/>
              </a:rPr>
              <a:t>specify </a:t>
            </a:r>
            <a:r>
              <a:rPr sz="3200" b="1" dirty="0">
                <a:latin typeface="Liberation Sans"/>
                <a:cs typeface="Liberation Sans"/>
              </a:rPr>
              <a:t>the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that exceed the  standard </a:t>
            </a:r>
            <a:r>
              <a:rPr sz="3200" b="1" spc="-5" dirty="0">
                <a:latin typeface="Liberation Sans"/>
                <a:cs typeface="Liberation Sans"/>
              </a:rPr>
              <a:t>to within </a:t>
            </a:r>
            <a:r>
              <a:rPr sz="3200" b="1" dirty="0">
                <a:latin typeface="Liberation Sans"/>
                <a:cs typeface="Liberation Sans"/>
              </a:rPr>
              <a:t>0.10 </a:t>
            </a:r>
            <a:r>
              <a:rPr sz="3200" b="1" spc="-5" dirty="0">
                <a:latin typeface="Liberation Sans"/>
                <a:cs typeface="Liberation Sans"/>
              </a:rPr>
              <a:t>with </a:t>
            </a:r>
            <a:r>
              <a:rPr sz="3200" b="1" dirty="0">
                <a:latin typeface="Liberation Sans"/>
                <a:cs typeface="Liberation Sans"/>
              </a:rPr>
              <a:t>95%  </a:t>
            </a:r>
            <a:r>
              <a:rPr sz="3200" b="1" spc="-5" dirty="0">
                <a:latin typeface="Liberation Sans"/>
                <a:cs typeface="Liberation Sans"/>
              </a:rPr>
              <a:t>confidence?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554990"/>
            <a:ext cx="7656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Solution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5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d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62340" cy="44335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94615">
              <a:lnSpc>
                <a:spcPts val="3600"/>
              </a:lnSpc>
              <a:spcBef>
                <a:spcPts val="420"/>
              </a:spcBef>
            </a:pPr>
            <a:r>
              <a:rPr sz="3200" b="1" dirty="0">
                <a:latin typeface="Liberation Sans"/>
                <a:cs typeface="Liberation Sans"/>
              </a:rPr>
              <a:t>4) How </a:t>
            </a:r>
            <a:r>
              <a:rPr sz="3200" b="1" spc="-5" dirty="0">
                <a:latin typeface="Liberation Sans"/>
                <a:cs typeface="Liberation Sans"/>
              </a:rPr>
              <a:t>many automobiles must </a:t>
            </a:r>
            <a:r>
              <a:rPr sz="3200" b="1" dirty="0">
                <a:latin typeface="Liberation Sans"/>
                <a:cs typeface="Liberation Sans"/>
              </a:rPr>
              <a:t>be </a:t>
            </a:r>
            <a:r>
              <a:rPr sz="3200" b="1" spc="-5" dirty="0">
                <a:latin typeface="Liberation Sans"/>
                <a:cs typeface="Liberation Sans"/>
              </a:rPr>
              <a:t>sampled  </a:t>
            </a:r>
            <a:r>
              <a:rPr sz="3200" b="1" dirty="0">
                <a:latin typeface="Liberation Sans"/>
                <a:cs typeface="Liberation Sans"/>
              </a:rPr>
              <a:t>to </a:t>
            </a:r>
            <a:r>
              <a:rPr sz="3200" b="1" spc="-5" dirty="0">
                <a:latin typeface="Liberation Sans"/>
                <a:cs typeface="Liberation Sans"/>
              </a:rPr>
              <a:t>specify </a:t>
            </a:r>
            <a:r>
              <a:rPr sz="3200" b="1" dirty="0">
                <a:latin typeface="Liberation Sans"/>
                <a:cs typeface="Liberation Sans"/>
              </a:rPr>
              <a:t>the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that exceed the  standard </a:t>
            </a:r>
            <a:r>
              <a:rPr sz="3200" b="1" spc="-5" dirty="0">
                <a:latin typeface="Liberation Sans"/>
                <a:cs typeface="Liberation Sans"/>
              </a:rPr>
              <a:t>to within </a:t>
            </a:r>
            <a:r>
              <a:rPr sz="3200" b="1" dirty="0">
                <a:latin typeface="Liberation Sans"/>
                <a:cs typeface="Liberation Sans"/>
              </a:rPr>
              <a:t>0.10 </a:t>
            </a:r>
            <a:r>
              <a:rPr sz="3200" b="1" spc="-5" dirty="0">
                <a:latin typeface="Liberation Sans"/>
                <a:cs typeface="Liberation Sans"/>
              </a:rPr>
              <a:t>with </a:t>
            </a:r>
            <a:r>
              <a:rPr sz="3200" b="1" dirty="0">
                <a:latin typeface="Liberation Sans"/>
                <a:cs typeface="Liberation Sans"/>
              </a:rPr>
              <a:t>95%  </a:t>
            </a:r>
            <a:r>
              <a:rPr sz="3200" b="1" spc="-5" dirty="0">
                <a:latin typeface="Liberation Sans"/>
                <a:cs typeface="Liberation Sans"/>
              </a:rPr>
              <a:t>confidence?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latin typeface="Liberation Sans"/>
                <a:cs typeface="Liberation Sans"/>
              </a:rPr>
              <a:t>95% </a:t>
            </a:r>
            <a:r>
              <a:rPr sz="3200" spc="-5" dirty="0">
                <a:latin typeface="Liberation Sans"/>
                <a:cs typeface="Liberation Sans"/>
              </a:rPr>
              <a:t>CI is </a:t>
            </a:r>
            <a:r>
              <a:rPr sz="3200" dirty="0">
                <a:latin typeface="Liberation Sans"/>
                <a:cs typeface="Liberation Sans"/>
              </a:rPr>
              <a:t>given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as: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0.405 </a:t>
            </a:r>
            <a:r>
              <a:rPr sz="3200" dirty="0">
                <a:latin typeface="Liberation Sans"/>
                <a:cs typeface="Liberation Sans"/>
              </a:rPr>
              <a:t>± </a:t>
            </a:r>
            <a:r>
              <a:rPr sz="3200" spc="-5" dirty="0">
                <a:latin typeface="Liberation Sans"/>
                <a:cs typeface="Liberation Sans"/>
              </a:rPr>
              <a:t>1.96 </a:t>
            </a:r>
            <a:r>
              <a:rPr sz="3200" dirty="0">
                <a:latin typeface="Liberation Sans"/>
                <a:cs typeface="Liberation Sans"/>
              </a:rPr>
              <a:t>* sqrt ( 0.405 (1 – 0.405) / n +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4)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=&gt; </a:t>
            </a:r>
            <a:r>
              <a:rPr sz="3200" dirty="0">
                <a:latin typeface="Liberation Sans"/>
                <a:cs typeface="Liberation Sans"/>
              </a:rPr>
              <a:t>1.96 * </a:t>
            </a:r>
            <a:r>
              <a:rPr sz="3200" spc="-5" dirty="0">
                <a:latin typeface="Liberation Sans"/>
                <a:cs typeface="Liberation Sans"/>
              </a:rPr>
              <a:t>sqrt </a:t>
            </a:r>
            <a:r>
              <a:rPr sz="3200" dirty="0">
                <a:latin typeface="Liberation Sans"/>
                <a:cs typeface="Liberation Sans"/>
              </a:rPr>
              <a:t>( 0.405 (1 – 0.405) / n + 4) =</a:t>
            </a:r>
            <a:r>
              <a:rPr sz="3200" spc="-16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0.10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=&gt; </a:t>
            </a:r>
            <a:r>
              <a:rPr sz="3200" dirty="0">
                <a:latin typeface="Liberation Sans"/>
                <a:cs typeface="Liberation Sans"/>
              </a:rPr>
              <a:t>n = 88.58 </a:t>
            </a:r>
            <a:r>
              <a:rPr sz="3200" spc="-5" dirty="0">
                <a:latin typeface="Liberation Sans"/>
                <a:cs typeface="Liberation Sans"/>
              </a:rPr>
              <a:t>=&gt; </a:t>
            </a:r>
            <a:r>
              <a:rPr sz="3200" dirty="0">
                <a:latin typeface="Liberation Sans"/>
                <a:cs typeface="Liberation Sans"/>
              </a:rPr>
              <a:t>n=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89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554990"/>
            <a:ext cx="4899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472170" cy="40728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332740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5) How </a:t>
            </a:r>
            <a:r>
              <a:rPr sz="3200" b="1" spc="-5" dirty="0">
                <a:latin typeface="Liberation Sans"/>
                <a:cs typeface="Liberation Sans"/>
              </a:rPr>
              <a:t>many automobiles must </a:t>
            </a:r>
            <a:r>
              <a:rPr sz="3200" b="1" dirty="0">
                <a:latin typeface="Liberation Sans"/>
                <a:cs typeface="Liberation Sans"/>
              </a:rPr>
              <a:t>be </a:t>
            </a:r>
            <a:r>
              <a:rPr sz="3200" b="1" spc="-5" dirty="0">
                <a:latin typeface="Liberation Sans"/>
                <a:cs typeface="Liberation Sans"/>
              </a:rPr>
              <a:t>sampled  </a:t>
            </a:r>
            <a:r>
              <a:rPr sz="3200" b="1" dirty="0">
                <a:latin typeface="Liberation Sans"/>
                <a:cs typeface="Liberation Sans"/>
              </a:rPr>
              <a:t>to </a:t>
            </a:r>
            <a:r>
              <a:rPr sz="3200" b="1" spc="-5" dirty="0">
                <a:latin typeface="Liberation Sans"/>
                <a:cs typeface="Liberation Sans"/>
              </a:rPr>
              <a:t>specify </a:t>
            </a:r>
            <a:r>
              <a:rPr sz="3200" b="1" dirty="0">
                <a:latin typeface="Liberation Sans"/>
                <a:cs typeface="Liberation Sans"/>
              </a:rPr>
              <a:t>the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that exceed the  standard </a:t>
            </a:r>
            <a:r>
              <a:rPr sz="3200" b="1" spc="-5" dirty="0">
                <a:latin typeface="Liberation Sans"/>
                <a:cs typeface="Liberation Sans"/>
              </a:rPr>
              <a:t>to within </a:t>
            </a:r>
            <a:r>
              <a:rPr sz="3200" b="1" dirty="0">
                <a:latin typeface="Liberation Sans"/>
                <a:cs typeface="Liberation Sans"/>
              </a:rPr>
              <a:t>0.10 </a:t>
            </a:r>
            <a:r>
              <a:rPr sz="3200" b="1" spc="-5" dirty="0">
                <a:latin typeface="Liberation Sans"/>
                <a:cs typeface="Liberation Sans"/>
              </a:rPr>
              <a:t>with </a:t>
            </a:r>
            <a:r>
              <a:rPr sz="3200" b="1" dirty="0">
                <a:latin typeface="Liberation Sans"/>
                <a:cs typeface="Liberation Sans"/>
              </a:rPr>
              <a:t>98%  </a:t>
            </a:r>
            <a:r>
              <a:rPr sz="3200" b="1" spc="-5" dirty="0">
                <a:latin typeface="Liberation Sans"/>
                <a:cs typeface="Liberation Sans"/>
              </a:rPr>
              <a:t>confidence?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554990"/>
            <a:ext cx="7626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8260" algn="l"/>
              </a:tabLst>
            </a:pPr>
            <a:r>
              <a:rPr sz="4400" spc="-5" dirty="0">
                <a:latin typeface="Liberation Sans"/>
                <a:cs typeface="Liberation Sans"/>
              </a:rPr>
              <a:t>Solution</a:t>
            </a:r>
            <a:r>
              <a:rPr sz="4400" spc="-1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680" y="1823720"/>
            <a:ext cx="8563610" cy="44335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95885">
              <a:lnSpc>
                <a:spcPts val="3600"/>
              </a:lnSpc>
              <a:spcBef>
                <a:spcPts val="420"/>
              </a:spcBef>
            </a:pPr>
            <a:r>
              <a:rPr sz="3200" b="1" dirty="0">
                <a:latin typeface="Liberation Sans"/>
                <a:cs typeface="Liberation Sans"/>
              </a:rPr>
              <a:t>5) How </a:t>
            </a:r>
            <a:r>
              <a:rPr sz="3200" b="1" spc="-5" dirty="0">
                <a:latin typeface="Liberation Sans"/>
                <a:cs typeface="Liberation Sans"/>
              </a:rPr>
              <a:t>many automobiles must </a:t>
            </a:r>
            <a:r>
              <a:rPr sz="3200" b="1" dirty="0">
                <a:latin typeface="Liberation Sans"/>
                <a:cs typeface="Liberation Sans"/>
              </a:rPr>
              <a:t>be </a:t>
            </a:r>
            <a:r>
              <a:rPr sz="3200" b="1" spc="-5" dirty="0">
                <a:latin typeface="Liberation Sans"/>
                <a:cs typeface="Liberation Sans"/>
              </a:rPr>
              <a:t>sampled  </a:t>
            </a:r>
            <a:r>
              <a:rPr sz="3200" b="1" dirty="0">
                <a:latin typeface="Liberation Sans"/>
                <a:cs typeface="Liberation Sans"/>
              </a:rPr>
              <a:t>to </a:t>
            </a:r>
            <a:r>
              <a:rPr sz="3200" b="1" spc="-5" dirty="0">
                <a:latin typeface="Liberation Sans"/>
                <a:cs typeface="Liberation Sans"/>
              </a:rPr>
              <a:t>specify </a:t>
            </a:r>
            <a:r>
              <a:rPr sz="3200" b="1" dirty="0">
                <a:latin typeface="Liberation Sans"/>
                <a:cs typeface="Liberation Sans"/>
              </a:rPr>
              <a:t>the </a:t>
            </a:r>
            <a:r>
              <a:rPr sz="3200" b="1" spc="-5" dirty="0">
                <a:latin typeface="Liberation Sans"/>
                <a:cs typeface="Liberation Sans"/>
              </a:rPr>
              <a:t>proportion </a:t>
            </a:r>
            <a:r>
              <a:rPr sz="3200" b="1" dirty="0">
                <a:latin typeface="Liberation Sans"/>
                <a:cs typeface="Liberation Sans"/>
              </a:rPr>
              <a:t>that exceed the  standard </a:t>
            </a:r>
            <a:r>
              <a:rPr sz="3200" b="1" spc="-5" dirty="0">
                <a:latin typeface="Liberation Sans"/>
                <a:cs typeface="Liberation Sans"/>
              </a:rPr>
              <a:t>to within </a:t>
            </a:r>
            <a:r>
              <a:rPr sz="3200" b="1" dirty="0">
                <a:latin typeface="Liberation Sans"/>
                <a:cs typeface="Liberation Sans"/>
              </a:rPr>
              <a:t>0.10 </a:t>
            </a:r>
            <a:r>
              <a:rPr sz="3200" b="1" spc="-5" dirty="0">
                <a:latin typeface="Liberation Sans"/>
                <a:cs typeface="Liberation Sans"/>
              </a:rPr>
              <a:t>with </a:t>
            </a:r>
            <a:r>
              <a:rPr sz="3200" b="1" dirty="0">
                <a:latin typeface="Liberation Sans"/>
                <a:cs typeface="Liberation Sans"/>
              </a:rPr>
              <a:t>98%  </a:t>
            </a:r>
            <a:r>
              <a:rPr sz="3200" b="1" spc="-5" dirty="0">
                <a:latin typeface="Liberation Sans"/>
                <a:cs typeface="Liberation Sans"/>
              </a:rPr>
              <a:t>confidence?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latin typeface="Liberation Sans"/>
                <a:cs typeface="Liberation Sans"/>
              </a:rPr>
              <a:t>98% </a:t>
            </a:r>
            <a:r>
              <a:rPr sz="3200" spc="-5" dirty="0">
                <a:latin typeface="Liberation Sans"/>
                <a:cs typeface="Liberation Sans"/>
              </a:rPr>
              <a:t>CI for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p: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0.405 </a:t>
            </a:r>
            <a:r>
              <a:rPr sz="3200" dirty="0">
                <a:latin typeface="Liberation Sans"/>
                <a:cs typeface="Liberation Sans"/>
              </a:rPr>
              <a:t>± </a:t>
            </a:r>
            <a:r>
              <a:rPr sz="3200" spc="-5" dirty="0">
                <a:latin typeface="Liberation Sans"/>
                <a:cs typeface="Liberation Sans"/>
              </a:rPr>
              <a:t>2.33 </a:t>
            </a:r>
            <a:r>
              <a:rPr sz="3200" dirty="0">
                <a:latin typeface="Liberation Sans"/>
                <a:cs typeface="Liberation Sans"/>
              </a:rPr>
              <a:t>* sqrt ( 0.405 (1 – 0.405) / n +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4)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=&gt; </a:t>
            </a:r>
            <a:r>
              <a:rPr sz="3200" dirty="0">
                <a:latin typeface="Liberation Sans"/>
                <a:cs typeface="Liberation Sans"/>
              </a:rPr>
              <a:t>2.33 * </a:t>
            </a:r>
            <a:r>
              <a:rPr sz="3200" spc="-5" dirty="0">
                <a:latin typeface="Liberation Sans"/>
                <a:cs typeface="Liberation Sans"/>
              </a:rPr>
              <a:t>sqrt </a:t>
            </a:r>
            <a:r>
              <a:rPr sz="3200" dirty="0">
                <a:latin typeface="Liberation Sans"/>
                <a:cs typeface="Liberation Sans"/>
              </a:rPr>
              <a:t>( </a:t>
            </a:r>
            <a:r>
              <a:rPr sz="3200" spc="-5" dirty="0">
                <a:latin typeface="Liberation Sans"/>
                <a:cs typeface="Liberation Sans"/>
              </a:rPr>
              <a:t>0.405 </a:t>
            </a:r>
            <a:r>
              <a:rPr sz="3200" dirty="0">
                <a:latin typeface="Liberation Sans"/>
                <a:cs typeface="Liberation Sans"/>
              </a:rPr>
              <a:t>(1 – 0.405) / n + 4) =</a:t>
            </a:r>
            <a:r>
              <a:rPr sz="3200" spc="-1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0.10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=&gt; </a:t>
            </a:r>
            <a:r>
              <a:rPr sz="3200" dirty="0">
                <a:latin typeface="Liberation Sans"/>
                <a:cs typeface="Liberation Sans"/>
              </a:rPr>
              <a:t>n = 126.82 =&gt; n =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127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489" y="554990"/>
            <a:ext cx="4770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9940" algn="l"/>
              </a:tabLst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</a:t>
            </a:r>
            <a:r>
              <a:rPr sz="4400" spc="1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f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60435" cy="3615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2100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6) </a:t>
            </a:r>
            <a:r>
              <a:rPr sz="3200" b="1" spc="-5" dirty="0">
                <a:latin typeface="Liberation Sans"/>
                <a:cs typeface="Liberation Sans"/>
              </a:rPr>
              <a:t>Find </a:t>
            </a:r>
            <a:r>
              <a:rPr sz="3200" b="1" dirty="0">
                <a:latin typeface="Liberation Sans"/>
                <a:cs typeface="Liberation Sans"/>
              </a:rPr>
              <a:t>95% </a:t>
            </a:r>
            <a:r>
              <a:rPr sz="3200" b="1" spc="-5" dirty="0">
                <a:latin typeface="Liberation Sans"/>
                <a:cs typeface="Liberation Sans"/>
              </a:rPr>
              <a:t>lower confidence bound for the  proportion of automobiles </a:t>
            </a:r>
            <a:r>
              <a:rPr sz="3200" b="1" dirty="0">
                <a:latin typeface="Liberation Sans"/>
                <a:cs typeface="Liberation Sans"/>
              </a:rPr>
              <a:t>whose </a:t>
            </a:r>
            <a:r>
              <a:rPr sz="3200" b="1" spc="-5" dirty="0">
                <a:latin typeface="Liberation Sans"/>
                <a:cs typeface="Liberation Sans"/>
              </a:rPr>
              <a:t>emissions  </a:t>
            </a:r>
            <a:r>
              <a:rPr sz="3200" b="1" dirty="0">
                <a:latin typeface="Liberation Sans"/>
                <a:cs typeface="Liberation Sans"/>
              </a:rPr>
              <a:t>exceed the</a:t>
            </a:r>
            <a:r>
              <a:rPr sz="3200" b="1" spc="-20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969" y="554990"/>
            <a:ext cx="750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62345" algn="l"/>
              </a:tabLst>
            </a:pPr>
            <a:r>
              <a:rPr sz="4400" spc="-5" dirty="0">
                <a:latin typeface="Liberation Sans"/>
                <a:cs typeface="Liberation Sans"/>
              </a:rPr>
              <a:t>Solution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</a:t>
            </a:r>
            <a:r>
              <a:rPr sz="4400" spc="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1</a:t>
            </a:r>
            <a:r>
              <a:rPr sz="4400" spc="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f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60435" cy="333882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algn="just">
              <a:lnSpc>
                <a:spcPts val="3600"/>
              </a:lnSpc>
              <a:spcBef>
                <a:spcPts val="420"/>
              </a:spcBef>
            </a:pPr>
            <a:r>
              <a:rPr sz="3200" b="1" dirty="0">
                <a:latin typeface="Liberation Sans"/>
                <a:cs typeface="Liberation Sans"/>
              </a:rPr>
              <a:t>6) </a:t>
            </a:r>
            <a:r>
              <a:rPr sz="3200" b="1" spc="-5" dirty="0">
                <a:latin typeface="Liberation Sans"/>
                <a:cs typeface="Liberation Sans"/>
              </a:rPr>
              <a:t>Find </a:t>
            </a:r>
            <a:r>
              <a:rPr sz="3200" b="1" dirty="0">
                <a:latin typeface="Liberation Sans"/>
                <a:cs typeface="Liberation Sans"/>
              </a:rPr>
              <a:t>95% </a:t>
            </a:r>
            <a:r>
              <a:rPr sz="3200" b="1" spc="-5" dirty="0">
                <a:latin typeface="Liberation Sans"/>
                <a:cs typeface="Liberation Sans"/>
              </a:rPr>
              <a:t>lower confidence bound for the  proportion of automobiles </a:t>
            </a:r>
            <a:r>
              <a:rPr sz="3200" b="1" dirty="0">
                <a:latin typeface="Liberation Sans"/>
                <a:cs typeface="Liberation Sans"/>
              </a:rPr>
              <a:t>whose </a:t>
            </a:r>
            <a:r>
              <a:rPr sz="3200" b="1" spc="-5" dirty="0">
                <a:latin typeface="Liberation Sans"/>
                <a:cs typeface="Liberation Sans"/>
              </a:rPr>
              <a:t>emissions  </a:t>
            </a:r>
            <a:r>
              <a:rPr sz="3200" b="1" dirty="0">
                <a:latin typeface="Liberation Sans"/>
                <a:cs typeface="Liberation Sans"/>
              </a:rPr>
              <a:t>exceed the</a:t>
            </a:r>
            <a:r>
              <a:rPr sz="3200" b="1" spc="-20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sz="3200" b="1" dirty="0">
                <a:latin typeface="Liberation Sans"/>
                <a:cs typeface="Liberation Sans"/>
              </a:rPr>
              <a:t>95% </a:t>
            </a:r>
            <a:r>
              <a:rPr sz="3200" b="1" spc="-5" dirty="0">
                <a:latin typeface="Liberation Sans"/>
                <a:cs typeface="Liberation Sans"/>
              </a:rPr>
              <a:t>lower </a:t>
            </a:r>
            <a:r>
              <a:rPr sz="3200" b="1" dirty="0">
                <a:latin typeface="Liberation Sans"/>
                <a:cs typeface="Liberation Sans"/>
              </a:rPr>
              <a:t>confidence </a:t>
            </a:r>
            <a:r>
              <a:rPr sz="3200" b="1" spc="-5" dirty="0">
                <a:latin typeface="Liberation Sans"/>
                <a:cs typeface="Liberation Sans"/>
              </a:rPr>
              <a:t>bound for</a:t>
            </a:r>
            <a:r>
              <a:rPr sz="3200" b="1" spc="-40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p:</a:t>
            </a:r>
            <a:endParaRPr sz="32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0.405 </a:t>
            </a:r>
            <a:r>
              <a:rPr sz="3200" dirty="0">
                <a:latin typeface="Liberation Sans"/>
                <a:cs typeface="Liberation Sans"/>
              </a:rPr>
              <a:t>– 1.645 * </a:t>
            </a:r>
            <a:r>
              <a:rPr sz="3200" spc="-5" dirty="0">
                <a:latin typeface="Liberation Sans"/>
                <a:cs typeface="Liberation Sans"/>
              </a:rPr>
              <a:t>sqrt </a:t>
            </a:r>
            <a:r>
              <a:rPr sz="3200" dirty="0">
                <a:latin typeface="Liberation Sans"/>
                <a:cs typeface="Liberation Sans"/>
              </a:rPr>
              <a:t>( 0.405 (1 – 0.405) /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74)</a:t>
            </a:r>
            <a:endParaRPr sz="320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0.3111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0" y="554990"/>
            <a:ext cx="493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</a:t>
            </a:r>
            <a:r>
              <a:rPr sz="4400" dirty="0">
                <a:latin typeface="Liberation Sans"/>
                <a:cs typeface="Liberation Sans"/>
              </a:rPr>
              <a:t> 1</a:t>
            </a:r>
            <a:r>
              <a:rPr sz="4400" spc="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–	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g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494395" cy="40728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354965">
              <a:lnSpc>
                <a:spcPts val="3600"/>
              </a:lnSpc>
              <a:spcBef>
                <a:spcPts val="420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sample of </a:t>
            </a:r>
            <a:r>
              <a:rPr sz="3200" spc="-5" dirty="0">
                <a:latin typeface="Liberation Sans"/>
                <a:cs typeface="Liberation Sans"/>
              </a:rPr>
              <a:t>70 automobiles </a:t>
            </a:r>
            <a:r>
              <a:rPr sz="3200" dirty="0">
                <a:latin typeface="Liberation Sans"/>
                <a:cs typeface="Liberation Sans"/>
              </a:rPr>
              <a:t>registered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 </a:t>
            </a:r>
            <a:r>
              <a:rPr sz="3200" spc="-5" dirty="0">
                <a:latin typeface="Liberation Sans"/>
                <a:cs typeface="Liberation Sans"/>
              </a:rPr>
              <a:t>certain state, </a:t>
            </a:r>
            <a:r>
              <a:rPr sz="3200" dirty="0">
                <a:latin typeface="Liberation Sans"/>
                <a:cs typeface="Liberation Sans"/>
              </a:rPr>
              <a:t>28 of </a:t>
            </a:r>
            <a:r>
              <a:rPr sz="3200" spc="-5" dirty="0">
                <a:latin typeface="Liberation Sans"/>
                <a:cs typeface="Liberation Sans"/>
              </a:rPr>
              <a:t>them </a:t>
            </a:r>
            <a:r>
              <a:rPr sz="3200" dirty="0">
                <a:latin typeface="Liberation Sans"/>
                <a:cs typeface="Liberation Sans"/>
              </a:rPr>
              <a:t>were found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have  </a:t>
            </a:r>
            <a:r>
              <a:rPr sz="3200" spc="-5" dirty="0">
                <a:latin typeface="Liberation Sans"/>
                <a:cs typeface="Liberation Sans"/>
              </a:rPr>
              <a:t>emission levels </a:t>
            </a:r>
            <a:r>
              <a:rPr sz="3200" dirty="0">
                <a:latin typeface="Liberation Sans"/>
                <a:cs typeface="Liberation Sans"/>
              </a:rPr>
              <a:t>that exceed a state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standard.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</a:pPr>
            <a:r>
              <a:rPr sz="3200" b="1" dirty="0">
                <a:latin typeface="Liberation Sans"/>
                <a:cs typeface="Liberation Sans"/>
              </a:rPr>
              <a:t>7) </a:t>
            </a:r>
            <a:r>
              <a:rPr sz="3200" b="1" spc="-5" dirty="0">
                <a:latin typeface="Liberation Sans"/>
                <a:cs typeface="Liberation Sans"/>
              </a:rPr>
              <a:t>Someone claims </a:t>
            </a:r>
            <a:r>
              <a:rPr sz="3200" b="1" dirty="0">
                <a:latin typeface="Liberation Sans"/>
                <a:cs typeface="Liberation Sans"/>
              </a:rPr>
              <a:t>that less </a:t>
            </a:r>
            <a:r>
              <a:rPr sz="3200" b="1" spc="-5" dirty="0">
                <a:latin typeface="Liberation Sans"/>
                <a:cs typeface="Liberation Sans"/>
              </a:rPr>
              <a:t>than half </a:t>
            </a:r>
            <a:r>
              <a:rPr sz="3200" b="1" dirty="0">
                <a:latin typeface="Liberation Sans"/>
                <a:cs typeface="Liberation Sans"/>
              </a:rPr>
              <a:t>of the  </a:t>
            </a:r>
            <a:r>
              <a:rPr sz="3200" b="1" spc="-5" dirty="0">
                <a:latin typeface="Liberation Sans"/>
                <a:cs typeface="Liberation Sans"/>
              </a:rPr>
              <a:t>automobiles in the state </a:t>
            </a:r>
            <a:r>
              <a:rPr sz="3200" b="1" dirty="0">
                <a:latin typeface="Liberation Sans"/>
                <a:cs typeface="Liberation Sans"/>
              </a:rPr>
              <a:t>exceed </a:t>
            </a:r>
            <a:r>
              <a:rPr sz="3200" b="1" spc="-5" dirty="0">
                <a:latin typeface="Liberation Sans"/>
                <a:cs typeface="Liberation Sans"/>
              </a:rPr>
              <a:t>the  </a:t>
            </a:r>
            <a:r>
              <a:rPr sz="3200" b="1" dirty="0">
                <a:latin typeface="Liberation Sans"/>
                <a:cs typeface="Liberation Sans"/>
              </a:rPr>
              <a:t>standard. </a:t>
            </a:r>
            <a:r>
              <a:rPr sz="3200" b="1" spc="-15" dirty="0">
                <a:latin typeface="Liberation Sans"/>
                <a:cs typeface="Liberation Sans"/>
              </a:rPr>
              <a:t>With </a:t>
            </a:r>
            <a:r>
              <a:rPr sz="3200" b="1" dirty="0">
                <a:latin typeface="Liberation Sans"/>
                <a:cs typeface="Liberation Sans"/>
              </a:rPr>
              <a:t>what </a:t>
            </a:r>
            <a:r>
              <a:rPr sz="3200" b="1" spc="-5" dirty="0">
                <a:latin typeface="Liberation Sans"/>
                <a:cs typeface="Liberation Sans"/>
              </a:rPr>
              <a:t>level of confidence can  this </a:t>
            </a:r>
            <a:r>
              <a:rPr sz="3200" b="1" dirty="0">
                <a:latin typeface="Liberation Sans"/>
                <a:cs typeface="Liberation Sans"/>
              </a:rPr>
              <a:t>statement be</a:t>
            </a:r>
            <a:r>
              <a:rPr sz="3200" b="1" spc="-20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made?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554990"/>
            <a:ext cx="7656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Solution </a:t>
            </a:r>
            <a:r>
              <a:rPr sz="4400" dirty="0">
                <a:latin typeface="Liberation Sans"/>
                <a:cs typeface="Liberation Sans"/>
              </a:rPr>
              <a:t>: </a:t>
            </a:r>
            <a:r>
              <a:rPr sz="4400" spc="-5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5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g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340" y="1725929"/>
            <a:ext cx="8689340" cy="43745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60"/>
              </a:spcBef>
            </a:pPr>
            <a:r>
              <a:rPr sz="2650" b="1" spc="5" dirty="0">
                <a:latin typeface="Liberation Sans"/>
                <a:cs typeface="Liberation Sans"/>
              </a:rPr>
              <a:t>7) Someone claims that less than half </a:t>
            </a:r>
            <a:r>
              <a:rPr sz="2650" b="1" dirty="0">
                <a:latin typeface="Liberation Sans"/>
                <a:cs typeface="Liberation Sans"/>
              </a:rPr>
              <a:t>of </a:t>
            </a:r>
            <a:r>
              <a:rPr sz="2650" b="1" spc="5" dirty="0">
                <a:latin typeface="Liberation Sans"/>
                <a:cs typeface="Liberation Sans"/>
              </a:rPr>
              <a:t>the  automobiles in the </a:t>
            </a:r>
            <a:r>
              <a:rPr sz="2650" b="1" dirty="0">
                <a:latin typeface="Liberation Sans"/>
                <a:cs typeface="Liberation Sans"/>
              </a:rPr>
              <a:t>state </a:t>
            </a:r>
            <a:r>
              <a:rPr sz="2650" b="1" spc="5" dirty="0">
                <a:latin typeface="Liberation Sans"/>
                <a:cs typeface="Liberation Sans"/>
              </a:rPr>
              <a:t>exceed the standard. </a:t>
            </a:r>
            <a:r>
              <a:rPr sz="2650" b="1" dirty="0">
                <a:latin typeface="Liberation Sans"/>
                <a:cs typeface="Liberation Sans"/>
              </a:rPr>
              <a:t>With  </a:t>
            </a:r>
            <a:r>
              <a:rPr sz="2650" b="1" spc="5" dirty="0">
                <a:latin typeface="Liberation Sans"/>
                <a:cs typeface="Liberation Sans"/>
              </a:rPr>
              <a:t>what level </a:t>
            </a:r>
            <a:r>
              <a:rPr sz="2650" b="1" dirty="0">
                <a:latin typeface="Liberation Sans"/>
                <a:cs typeface="Liberation Sans"/>
              </a:rPr>
              <a:t>of </a:t>
            </a:r>
            <a:r>
              <a:rPr sz="2650" b="1" spc="5" dirty="0">
                <a:latin typeface="Liberation Sans"/>
                <a:cs typeface="Liberation Sans"/>
              </a:rPr>
              <a:t>confidence can </a:t>
            </a:r>
            <a:r>
              <a:rPr sz="2650" b="1" dirty="0">
                <a:latin typeface="Liberation Sans"/>
                <a:cs typeface="Liberation Sans"/>
              </a:rPr>
              <a:t>this </a:t>
            </a:r>
            <a:r>
              <a:rPr sz="2650" b="1" spc="5" dirty="0">
                <a:latin typeface="Liberation Sans"/>
                <a:cs typeface="Liberation Sans"/>
              </a:rPr>
              <a:t>statement </a:t>
            </a:r>
            <a:r>
              <a:rPr sz="2650" b="1" spc="10" dirty="0">
                <a:latin typeface="Liberation Sans"/>
                <a:cs typeface="Liberation Sans"/>
              </a:rPr>
              <a:t>be</a:t>
            </a:r>
            <a:r>
              <a:rPr sz="2650" b="1" spc="25" dirty="0">
                <a:latin typeface="Liberation Sans"/>
                <a:cs typeface="Liberation Sans"/>
              </a:rPr>
              <a:t> </a:t>
            </a:r>
            <a:r>
              <a:rPr sz="2650" b="1" spc="5" dirty="0">
                <a:latin typeface="Liberation Sans"/>
                <a:cs typeface="Liberation Sans"/>
              </a:rPr>
              <a:t>made?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50" spc="5" dirty="0">
                <a:latin typeface="Liberation Sans"/>
                <a:cs typeface="Liberation Sans"/>
              </a:rPr>
              <a:t>=&gt; The upper confidence bound =</a:t>
            </a:r>
            <a:r>
              <a:rPr sz="2650" spc="-40" dirty="0">
                <a:latin typeface="Liberation Sans"/>
                <a:cs typeface="Liberation Sans"/>
              </a:rPr>
              <a:t> </a:t>
            </a:r>
            <a:r>
              <a:rPr sz="2650" spc="5" dirty="0">
                <a:latin typeface="Liberation Sans"/>
                <a:cs typeface="Liberation Sans"/>
              </a:rPr>
              <a:t>0.5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50" spc="5" dirty="0">
                <a:latin typeface="Liberation Sans"/>
                <a:cs typeface="Liberation Sans"/>
              </a:rPr>
              <a:t>=&gt; 0.405 + z </a:t>
            </a:r>
            <a:r>
              <a:rPr sz="2650" dirty="0">
                <a:latin typeface="Liberation Sans"/>
                <a:cs typeface="Liberation Sans"/>
              </a:rPr>
              <a:t>* </a:t>
            </a:r>
            <a:r>
              <a:rPr sz="2650" spc="5" dirty="0">
                <a:latin typeface="Liberation Sans"/>
                <a:cs typeface="Liberation Sans"/>
              </a:rPr>
              <a:t>sqrt </a:t>
            </a:r>
            <a:r>
              <a:rPr sz="2650" dirty="0">
                <a:latin typeface="Liberation Sans"/>
                <a:cs typeface="Liberation Sans"/>
              </a:rPr>
              <a:t>( </a:t>
            </a:r>
            <a:r>
              <a:rPr sz="2650" spc="5" dirty="0">
                <a:latin typeface="Liberation Sans"/>
                <a:cs typeface="Liberation Sans"/>
              </a:rPr>
              <a:t>0.405 </a:t>
            </a:r>
            <a:r>
              <a:rPr sz="2650" dirty="0">
                <a:latin typeface="Liberation Sans"/>
                <a:cs typeface="Liberation Sans"/>
              </a:rPr>
              <a:t>(1 </a:t>
            </a:r>
            <a:r>
              <a:rPr sz="2650" spc="5" dirty="0">
                <a:latin typeface="Liberation Sans"/>
                <a:cs typeface="Liberation Sans"/>
              </a:rPr>
              <a:t>– 0.405) </a:t>
            </a:r>
            <a:r>
              <a:rPr sz="2650" dirty="0">
                <a:latin typeface="Liberation Sans"/>
                <a:cs typeface="Liberation Sans"/>
              </a:rPr>
              <a:t>/ 74) </a:t>
            </a:r>
            <a:r>
              <a:rPr sz="2650" spc="5" dirty="0">
                <a:latin typeface="Liberation Sans"/>
                <a:cs typeface="Liberation Sans"/>
              </a:rPr>
              <a:t>=</a:t>
            </a:r>
            <a:r>
              <a:rPr sz="2650" spc="45" dirty="0">
                <a:latin typeface="Liberation Sans"/>
                <a:cs typeface="Liberation Sans"/>
              </a:rPr>
              <a:t> </a:t>
            </a:r>
            <a:r>
              <a:rPr sz="2650" dirty="0">
                <a:latin typeface="Liberation Sans"/>
                <a:cs typeface="Liberation Sans"/>
              </a:rPr>
              <a:t>0.5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596265" algn="l"/>
              </a:tabLst>
            </a:pPr>
            <a:r>
              <a:rPr sz="2650" spc="5" dirty="0">
                <a:latin typeface="Liberation Sans"/>
                <a:cs typeface="Liberation Sans"/>
              </a:rPr>
              <a:t>=&gt;	z </a:t>
            </a:r>
            <a:r>
              <a:rPr sz="2650" dirty="0">
                <a:latin typeface="Liberation Sans"/>
                <a:cs typeface="Liberation Sans"/>
              </a:rPr>
              <a:t>* </a:t>
            </a:r>
            <a:r>
              <a:rPr sz="2650" spc="5" dirty="0">
                <a:latin typeface="Liberation Sans"/>
                <a:cs typeface="Liberation Sans"/>
              </a:rPr>
              <a:t>sqrt </a:t>
            </a:r>
            <a:r>
              <a:rPr sz="2650" dirty="0">
                <a:latin typeface="Liberation Sans"/>
                <a:cs typeface="Liberation Sans"/>
              </a:rPr>
              <a:t>( </a:t>
            </a:r>
            <a:r>
              <a:rPr sz="2650" spc="5" dirty="0">
                <a:latin typeface="Liberation Sans"/>
                <a:cs typeface="Liberation Sans"/>
              </a:rPr>
              <a:t>0.405 </a:t>
            </a:r>
            <a:r>
              <a:rPr sz="2650" dirty="0">
                <a:latin typeface="Liberation Sans"/>
                <a:cs typeface="Liberation Sans"/>
              </a:rPr>
              <a:t>(1 </a:t>
            </a:r>
            <a:r>
              <a:rPr sz="2650" spc="5" dirty="0">
                <a:latin typeface="Liberation Sans"/>
                <a:cs typeface="Liberation Sans"/>
              </a:rPr>
              <a:t>– 0.405) </a:t>
            </a:r>
            <a:r>
              <a:rPr sz="2650" dirty="0">
                <a:latin typeface="Liberation Sans"/>
                <a:cs typeface="Liberation Sans"/>
              </a:rPr>
              <a:t>/ 74) </a:t>
            </a:r>
            <a:r>
              <a:rPr sz="2650" spc="5" dirty="0">
                <a:latin typeface="Liberation Sans"/>
                <a:cs typeface="Liberation Sans"/>
              </a:rPr>
              <a:t>=</a:t>
            </a:r>
            <a:r>
              <a:rPr sz="2650" spc="40" dirty="0">
                <a:latin typeface="Liberation Sans"/>
                <a:cs typeface="Liberation Sans"/>
              </a:rPr>
              <a:t> </a:t>
            </a:r>
            <a:r>
              <a:rPr sz="2650" spc="5" dirty="0">
                <a:latin typeface="Liberation Sans"/>
                <a:cs typeface="Liberation Sans"/>
              </a:rPr>
              <a:t>0.095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50" spc="5" dirty="0">
                <a:latin typeface="Liberation Sans"/>
                <a:cs typeface="Liberation Sans"/>
              </a:rPr>
              <a:t>=&gt; z =</a:t>
            </a:r>
            <a:r>
              <a:rPr sz="2650" spc="10" dirty="0">
                <a:latin typeface="Liberation Sans"/>
                <a:cs typeface="Liberation Sans"/>
              </a:rPr>
              <a:t> </a:t>
            </a:r>
            <a:r>
              <a:rPr sz="2650" spc="5" dirty="0">
                <a:latin typeface="Liberation Sans"/>
                <a:cs typeface="Liberation Sans"/>
              </a:rPr>
              <a:t>1.66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650" spc="5" dirty="0">
                <a:latin typeface="Liberation Sans"/>
                <a:cs typeface="Liberation Sans"/>
              </a:rPr>
              <a:t>=&gt; </a:t>
            </a:r>
            <a:r>
              <a:rPr sz="2650" spc="10" dirty="0">
                <a:latin typeface="Liberation Sans"/>
                <a:cs typeface="Liberation Sans"/>
              </a:rPr>
              <a:t>P( </a:t>
            </a:r>
            <a:r>
              <a:rPr sz="2650" spc="5" dirty="0">
                <a:latin typeface="Liberation Sans"/>
                <a:cs typeface="Liberation Sans"/>
              </a:rPr>
              <a:t>Z &lt; 1.66 </a:t>
            </a:r>
            <a:r>
              <a:rPr sz="2650" dirty="0">
                <a:latin typeface="Liberation Sans"/>
                <a:cs typeface="Liberation Sans"/>
              </a:rPr>
              <a:t>) </a:t>
            </a:r>
            <a:r>
              <a:rPr sz="2650" spc="5" dirty="0">
                <a:latin typeface="Liberation Sans"/>
                <a:cs typeface="Liberation Sans"/>
              </a:rPr>
              <a:t>=</a:t>
            </a:r>
            <a:r>
              <a:rPr sz="2650" dirty="0">
                <a:latin typeface="Liberation Sans"/>
                <a:cs typeface="Liberation Sans"/>
              </a:rPr>
              <a:t> </a:t>
            </a:r>
            <a:r>
              <a:rPr sz="2650" spc="5" dirty="0">
                <a:latin typeface="Liberation Sans"/>
                <a:cs typeface="Liberation Sans"/>
              </a:rPr>
              <a:t>0.9515</a:t>
            </a:r>
            <a:endParaRPr sz="26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50" spc="10" dirty="0">
                <a:latin typeface="Liberation Sans"/>
                <a:cs typeface="Liberation Sans"/>
              </a:rPr>
              <a:t>Hence </a:t>
            </a:r>
            <a:r>
              <a:rPr sz="2650" dirty="0">
                <a:latin typeface="Liberation Sans"/>
                <a:cs typeface="Liberation Sans"/>
              </a:rPr>
              <a:t>the </a:t>
            </a:r>
            <a:r>
              <a:rPr sz="2650" spc="5" dirty="0">
                <a:latin typeface="Liberation Sans"/>
                <a:cs typeface="Liberation Sans"/>
              </a:rPr>
              <a:t>level is</a:t>
            </a:r>
            <a:r>
              <a:rPr sz="2650" spc="10" dirty="0">
                <a:latin typeface="Liberation Sans"/>
                <a:cs typeface="Liberation Sans"/>
              </a:rPr>
              <a:t> </a:t>
            </a:r>
            <a:r>
              <a:rPr sz="2650" spc="5" dirty="0">
                <a:latin typeface="Liberation Sans"/>
                <a:cs typeface="Liberation Sans"/>
              </a:rPr>
              <a:t>95.15%.</a:t>
            </a:r>
            <a:endParaRPr sz="26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710" y="1473199"/>
            <a:ext cx="9054465" cy="48818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300"/>
              </a:spcBef>
            </a:pPr>
            <a:r>
              <a:rPr sz="2700" spc="-10" dirty="0">
                <a:latin typeface="Liberation Sans"/>
                <a:cs typeface="Liberation Sans"/>
              </a:rPr>
              <a:t>Leakage </a:t>
            </a:r>
            <a:r>
              <a:rPr sz="2700" spc="-5" dirty="0">
                <a:latin typeface="Liberation Sans"/>
                <a:cs typeface="Liberation Sans"/>
              </a:rPr>
              <a:t>from </a:t>
            </a:r>
            <a:r>
              <a:rPr sz="2700" spc="-10" dirty="0">
                <a:latin typeface="Liberation Sans"/>
                <a:cs typeface="Liberation Sans"/>
              </a:rPr>
              <a:t>underground </a:t>
            </a:r>
            <a:r>
              <a:rPr sz="2700" spc="-5" dirty="0">
                <a:latin typeface="Liberation Sans"/>
                <a:cs typeface="Liberation Sans"/>
              </a:rPr>
              <a:t>fuel tanks </a:t>
            </a:r>
            <a:r>
              <a:rPr sz="2700" spc="-10" dirty="0">
                <a:latin typeface="Liberation Sans"/>
                <a:cs typeface="Liberation Sans"/>
              </a:rPr>
              <a:t>has been a </a:t>
            </a:r>
            <a:r>
              <a:rPr sz="2700" spc="-5" dirty="0">
                <a:latin typeface="Liberation Sans"/>
                <a:cs typeface="Liberation Sans"/>
              </a:rPr>
              <a:t>source of  water pollution. </a:t>
            </a:r>
            <a:r>
              <a:rPr sz="2700" dirty="0">
                <a:latin typeface="Liberation Sans"/>
                <a:cs typeface="Liberation Sans"/>
              </a:rPr>
              <a:t>In </a:t>
            </a:r>
            <a:r>
              <a:rPr sz="2700" spc="-10" dirty="0">
                <a:latin typeface="Liberation Sans"/>
                <a:cs typeface="Liberation Sans"/>
              </a:rPr>
              <a:t>a random sample </a:t>
            </a:r>
            <a:r>
              <a:rPr sz="2700" spc="-5" dirty="0">
                <a:latin typeface="Liberation Sans"/>
                <a:cs typeface="Liberation Sans"/>
              </a:rPr>
              <a:t>of 87 gasoline stations,  </a:t>
            </a:r>
            <a:r>
              <a:rPr sz="2700" spc="-10" dirty="0">
                <a:latin typeface="Liberation Sans"/>
                <a:cs typeface="Liberation Sans"/>
              </a:rPr>
              <a:t>13 were </a:t>
            </a:r>
            <a:r>
              <a:rPr sz="2700" spc="-5" dirty="0">
                <a:latin typeface="Liberation Sans"/>
                <a:cs typeface="Liberation Sans"/>
              </a:rPr>
              <a:t>found </a:t>
            </a:r>
            <a:r>
              <a:rPr sz="2700" dirty="0">
                <a:latin typeface="Liberation Sans"/>
                <a:cs typeface="Liberation Sans"/>
              </a:rPr>
              <a:t>to </a:t>
            </a:r>
            <a:r>
              <a:rPr sz="2700" spc="-10" dirty="0">
                <a:latin typeface="Liberation Sans"/>
                <a:cs typeface="Liberation Sans"/>
              </a:rPr>
              <a:t>have </a:t>
            </a:r>
            <a:r>
              <a:rPr sz="2700" spc="-5" dirty="0">
                <a:latin typeface="Liberation Sans"/>
                <a:cs typeface="Liberation Sans"/>
              </a:rPr>
              <a:t>at least </a:t>
            </a:r>
            <a:r>
              <a:rPr sz="2700" spc="-10" dirty="0">
                <a:latin typeface="Liberation Sans"/>
                <a:cs typeface="Liberation Sans"/>
              </a:rPr>
              <a:t>one </a:t>
            </a:r>
            <a:r>
              <a:rPr sz="2700" spc="-5" dirty="0">
                <a:latin typeface="Liberation Sans"/>
                <a:cs typeface="Liberation Sans"/>
              </a:rPr>
              <a:t>leaking </a:t>
            </a:r>
            <a:r>
              <a:rPr sz="2700" spc="-10" dirty="0">
                <a:latin typeface="Liberation Sans"/>
                <a:cs typeface="Liberation Sans"/>
              </a:rPr>
              <a:t>underground  </a:t>
            </a:r>
            <a:r>
              <a:rPr sz="2700" spc="-5" dirty="0">
                <a:latin typeface="Liberation Sans"/>
                <a:cs typeface="Liberation Sans"/>
              </a:rPr>
              <a:t>tank.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 marR="690245">
              <a:lnSpc>
                <a:spcPct val="93400"/>
              </a:lnSpc>
              <a:spcBef>
                <a:spcPts val="1955"/>
              </a:spcBef>
              <a:buAutoNum type="alphaLcPeriod"/>
              <a:tabLst>
                <a:tab pos="394335" algn="l"/>
              </a:tabLst>
            </a:pPr>
            <a:r>
              <a:rPr sz="2700" spc="-10" dirty="0">
                <a:latin typeface="Liberation Sans"/>
                <a:cs typeface="Liberation Sans"/>
              </a:rPr>
              <a:t>Find a 95% </a:t>
            </a:r>
            <a:r>
              <a:rPr sz="2700" spc="-5" dirty="0">
                <a:latin typeface="Liberation Sans"/>
                <a:cs typeface="Liberation Sans"/>
              </a:rPr>
              <a:t>confidence interval for the proportion of  </a:t>
            </a:r>
            <a:r>
              <a:rPr sz="2700" spc="-10" dirty="0">
                <a:latin typeface="Liberation Sans"/>
                <a:cs typeface="Liberation Sans"/>
              </a:rPr>
              <a:t>gasoline </a:t>
            </a:r>
            <a:r>
              <a:rPr sz="2700" spc="-5" dirty="0">
                <a:latin typeface="Liberation Sans"/>
                <a:cs typeface="Liberation Sans"/>
              </a:rPr>
              <a:t>stations with at </a:t>
            </a:r>
            <a:r>
              <a:rPr sz="2700" spc="-10" dirty="0">
                <a:latin typeface="Liberation Sans"/>
                <a:cs typeface="Liberation Sans"/>
              </a:rPr>
              <a:t>least one </a:t>
            </a:r>
            <a:r>
              <a:rPr sz="2700" spc="-5" dirty="0">
                <a:latin typeface="Liberation Sans"/>
                <a:cs typeface="Liberation Sans"/>
              </a:rPr>
              <a:t>leaking </a:t>
            </a:r>
            <a:r>
              <a:rPr sz="2700" spc="-10" dirty="0">
                <a:latin typeface="Liberation Sans"/>
                <a:cs typeface="Liberation Sans"/>
              </a:rPr>
              <a:t>underground  </a:t>
            </a:r>
            <a:r>
              <a:rPr sz="2700" spc="-5" dirty="0">
                <a:latin typeface="Liberation Sans"/>
                <a:cs typeface="Liberation Sans"/>
              </a:rPr>
              <a:t>tank.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lphaLcPeriod"/>
            </a:pPr>
            <a:endParaRPr sz="3000">
              <a:latin typeface="Times New Roman"/>
              <a:cs typeface="Times New Roman"/>
            </a:endParaRPr>
          </a:p>
          <a:p>
            <a:pPr marL="12700" marR="44450">
              <a:lnSpc>
                <a:spcPts val="3020"/>
              </a:lnSpc>
              <a:spcBef>
                <a:spcPts val="2025"/>
              </a:spcBef>
              <a:buAutoNum type="alphaLcPeriod"/>
              <a:tabLst>
                <a:tab pos="394335" algn="l"/>
              </a:tabLst>
            </a:pPr>
            <a:r>
              <a:rPr sz="2700" spc="-10" dirty="0">
                <a:latin typeface="Liberation Sans"/>
                <a:cs typeface="Liberation Sans"/>
              </a:rPr>
              <a:t>How </a:t>
            </a:r>
            <a:r>
              <a:rPr sz="2700" spc="-5" dirty="0">
                <a:latin typeface="Liberation Sans"/>
                <a:cs typeface="Liberation Sans"/>
              </a:rPr>
              <a:t>many stations must </a:t>
            </a:r>
            <a:r>
              <a:rPr sz="2700" spc="-10" dirty="0">
                <a:latin typeface="Liberation Sans"/>
                <a:cs typeface="Liberation Sans"/>
              </a:rPr>
              <a:t>be sampled </a:t>
            </a:r>
            <a:r>
              <a:rPr sz="2700" spc="-5" dirty="0">
                <a:latin typeface="Liberation Sans"/>
                <a:cs typeface="Liberation Sans"/>
              </a:rPr>
              <a:t>so that </a:t>
            </a:r>
            <a:r>
              <a:rPr sz="2700" spc="-10" dirty="0">
                <a:latin typeface="Liberation Sans"/>
                <a:cs typeface="Liberation Sans"/>
              </a:rPr>
              <a:t>a 95%  </a:t>
            </a:r>
            <a:r>
              <a:rPr sz="2700" spc="-5" dirty="0">
                <a:latin typeface="Liberation Sans"/>
                <a:cs typeface="Liberation Sans"/>
              </a:rPr>
              <a:t>confidence interval specifies the proportion </a:t>
            </a:r>
            <a:r>
              <a:rPr sz="2700" dirty="0">
                <a:latin typeface="Liberation Sans"/>
                <a:cs typeface="Liberation Sans"/>
              </a:rPr>
              <a:t>to </a:t>
            </a:r>
            <a:r>
              <a:rPr sz="2700" spc="-10" dirty="0">
                <a:latin typeface="Liberation Sans"/>
                <a:cs typeface="Liberation Sans"/>
              </a:rPr>
              <a:t>within</a:t>
            </a:r>
            <a:r>
              <a:rPr sz="2700" spc="80" dirty="0">
                <a:latin typeface="Liberation Sans"/>
                <a:cs typeface="Liberation Sans"/>
              </a:rPr>
              <a:t> </a:t>
            </a:r>
            <a:r>
              <a:rPr sz="2700" spc="-10" dirty="0">
                <a:latin typeface="Liberation Sans"/>
                <a:cs typeface="Liberation Sans"/>
              </a:rPr>
              <a:t>±0.03?</a:t>
            </a:r>
            <a:endParaRPr sz="27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2495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635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8328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57442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572259"/>
            <a:ext cx="7688580" cy="45466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dirty="0">
                <a:latin typeface="Liberation Sans"/>
                <a:cs typeface="Liberation Sans"/>
              </a:rPr>
              <a:t>X = 13, n =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87,</a:t>
            </a:r>
            <a:endParaRPr sz="3200">
              <a:latin typeface="Liberation Sans"/>
              <a:cs typeface="Liberation Sans"/>
            </a:endParaRPr>
          </a:p>
          <a:p>
            <a:pPr marL="12700" marR="1753870">
              <a:lnSpc>
                <a:spcPts val="5020"/>
              </a:lnSpc>
              <a:spcBef>
                <a:spcPts val="355"/>
              </a:spcBef>
              <a:tabLst>
                <a:tab pos="481965" algn="l"/>
              </a:tabLst>
            </a:pPr>
            <a:r>
              <a:rPr sz="3200" dirty="0">
                <a:latin typeface="Liberation Sans"/>
                <a:cs typeface="Liberation Sans"/>
              </a:rPr>
              <a:t>p	= (13 + </a:t>
            </a:r>
            <a:r>
              <a:rPr sz="3200" spc="-5" dirty="0">
                <a:latin typeface="Liberation Sans"/>
                <a:cs typeface="Liberation Sans"/>
              </a:rPr>
              <a:t>2)/(87 </a:t>
            </a:r>
            <a:r>
              <a:rPr sz="3200" dirty="0">
                <a:latin typeface="Liberation Sans"/>
                <a:cs typeface="Liberation Sans"/>
              </a:rPr>
              <a:t>+ 4) =  </a:t>
            </a:r>
            <a:r>
              <a:rPr sz="3200" spc="-110" dirty="0">
                <a:latin typeface="Liberation Sans"/>
                <a:cs typeface="Liberation Sans"/>
              </a:rPr>
              <a:t>0.16484, </a:t>
            </a:r>
            <a:r>
              <a:rPr sz="3200" dirty="0">
                <a:latin typeface="Liberation Sans"/>
                <a:cs typeface="Liberation Sans"/>
              </a:rPr>
              <a:t>z </a:t>
            </a:r>
            <a:r>
              <a:rPr sz="2775" spc="-7" baseline="-24024" dirty="0">
                <a:latin typeface="Liberation Sans"/>
                <a:cs typeface="Liberation Sans"/>
              </a:rPr>
              <a:t>.025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1.96.</a:t>
            </a:r>
            <a:endParaRPr sz="3200">
              <a:latin typeface="Liberation Sans"/>
              <a:cs typeface="Liberation Sans"/>
            </a:endParaRPr>
          </a:p>
          <a:p>
            <a:pPr marL="12700" marR="3054985">
              <a:lnSpc>
                <a:spcPct val="130700"/>
              </a:lnSpc>
              <a:spcBef>
                <a:spcPts val="125"/>
              </a:spcBef>
            </a:pP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confidence interval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is  </a:t>
            </a:r>
            <a:r>
              <a:rPr sz="3200" dirty="0">
                <a:latin typeface="Liberation Sans"/>
                <a:cs typeface="Liberation Sans"/>
              </a:rPr>
              <a:t>0.16484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±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200" spc="-5" dirty="0">
                <a:latin typeface="Liberation Sans"/>
                <a:cs typeface="Liberation Sans"/>
              </a:rPr>
              <a:t>1.96 </a:t>
            </a:r>
            <a:r>
              <a:rPr sz="3200" dirty="0">
                <a:latin typeface="Liberation Sans"/>
                <a:cs typeface="Liberation Sans"/>
              </a:rPr>
              <a:t>* </a:t>
            </a:r>
            <a:r>
              <a:rPr sz="3200" spc="-5" dirty="0">
                <a:latin typeface="Liberation Sans"/>
                <a:cs typeface="Liberation Sans"/>
              </a:rPr>
              <a:t>sqrt( </a:t>
            </a:r>
            <a:r>
              <a:rPr sz="3200" dirty="0">
                <a:latin typeface="Liberation Sans"/>
                <a:cs typeface="Liberation Sans"/>
              </a:rPr>
              <a:t>0.16484(1 − 0.16484)/(87 +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4))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dirty="0">
                <a:latin typeface="Liberation Sans"/>
                <a:cs typeface="Liberation Sans"/>
              </a:rPr>
              <a:t>(0.0886,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0.241).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69" y="435990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69" y="485140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4136897"/>
            <a:ext cx="820991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2450" dirty="0">
                <a:latin typeface="Liberation Sans"/>
                <a:cs typeface="Liberation Sans"/>
              </a:rPr>
              <a:t>Statistics </a:t>
            </a:r>
            <a:r>
              <a:rPr sz="2450" spc="5" dirty="0">
                <a:latin typeface="Liberation Sans"/>
                <a:cs typeface="Liberation Sans"/>
              </a:rPr>
              <a:t>are used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estimate the value of the parameters.  For example: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69" y="632332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" y="5119878"/>
            <a:ext cx="8017509" cy="18491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15"/>
              </a:spcBef>
              <a:buAutoNum type="alphaLcParenR"/>
              <a:tabLst>
                <a:tab pos="379095" algn="l"/>
              </a:tabLst>
            </a:pPr>
            <a:r>
              <a:rPr sz="2450" spc="10" dirty="0">
                <a:latin typeface="Liberation Sans"/>
                <a:cs typeface="Liberation Sans"/>
              </a:rPr>
              <a:t>Sample Mean </a:t>
            </a:r>
            <a:r>
              <a:rPr sz="2450" spc="5" dirty="0">
                <a:latin typeface="Liberation Sans"/>
                <a:cs typeface="Liberation Sans"/>
              </a:rPr>
              <a:t>used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estimate Pop</a:t>
            </a:r>
            <a:r>
              <a:rPr sz="2450" spc="15" dirty="0">
                <a:latin typeface="Liberation Sans"/>
                <a:cs typeface="Liberation Sans"/>
              </a:rPr>
              <a:t> </a:t>
            </a:r>
            <a:r>
              <a:rPr sz="2450" spc="10" dirty="0">
                <a:latin typeface="Liberation Sans"/>
                <a:cs typeface="Liberation Sans"/>
              </a:rPr>
              <a:t>mean</a:t>
            </a:r>
            <a:endParaRPr sz="2450">
              <a:latin typeface="Liberation Sans"/>
              <a:cs typeface="Liberation Sans"/>
            </a:endParaRPr>
          </a:p>
          <a:p>
            <a:pPr marL="379095" indent="-366395">
              <a:lnSpc>
                <a:spcPct val="100000"/>
              </a:lnSpc>
              <a:spcBef>
                <a:spcPts val="919"/>
              </a:spcBef>
              <a:buAutoNum type="alphaLcParenR"/>
              <a:tabLst>
                <a:tab pos="379095" algn="l"/>
              </a:tabLst>
            </a:pPr>
            <a:r>
              <a:rPr sz="2450" spc="10" dirty="0">
                <a:latin typeface="Liberation Sans"/>
                <a:cs typeface="Liberation Sans"/>
              </a:rPr>
              <a:t>Sample </a:t>
            </a:r>
            <a:r>
              <a:rPr sz="2450" spc="5" dirty="0">
                <a:latin typeface="Liberation Sans"/>
                <a:cs typeface="Liberation Sans"/>
              </a:rPr>
              <a:t>proportion </a:t>
            </a:r>
            <a:r>
              <a:rPr sz="2450" spc="10" dirty="0">
                <a:latin typeface="Liberation Sans"/>
                <a:cs typeface="Liberation Sans"/>
              </a:rPr>
              <a:t>used </a:t>
            </a:r>
            <a:r>
              <a:rPr sz="2450" spc="5" dirty="0">
                <a:latin typeface="Liberation Sans"/>
                <a:cs typeface="Liberation Sans"/>
              </a:rPr>
              <a:t>to estimate Pop</a:t>
            </a:r>
            <a:r>
              <a:rPr sz="2450" spc="-10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proportion</a:t>
            </a:r>
            <a:endParaRPr sz="2450">
              <a:latin typeface="Liberation Sans"/>
              <a:cs typeface="Liberation Sans"/>
            </a:endParaRPr>
          </a:p>
          <a:p>
            <a:pPr marL="12700" marR="5080">
              <a:lnSpc>
                <a:spcPts val="2770"/>
              </a:lnSpc>
              <a:spcBef>
                <a:spcPts val="1165"/>
              </a:spcBef>
            </a:pPr>
            <a:r>
              <a:rPr sz="2450" spc="10" dirty="0">
                <a:latin typeface="Liberation Sans"/>
                <a:cs typeface="Liberation Sans"/>
              </a:rPr>
              <a:t>These </a:t>
            </a:r>
            <a:r>
              <a:rPr sz="2450" spc="5" dirty="0">
                <a:latin typeface="Liberation Sans"/>
                <a:cs typeface="Liberation Sans"/>
              </a:rPr>
              <a:t>estimates are called Point estimates </a:t>
            </a:r>
            <a:r>
              <a:rPr sz="2450" spc="15" dirty="0">
                <a:latin typeface="Liberation Sans"/>
                <a:cs typeface="Liberation Sans"/>
              </a:rPr>
              <a:t>as </a:t>
            </a:r>
            <a:r>
              <a:rPr sz="2450" dirty="0">
                <a:latin typeface="Liberation Sans"/>
                <a:cs typeface="Liberation Sans"/>
              </a:rPr>
              <a:t>Its </a:t>
            </a:r>
            <a:r>
              <a:rPr sz="2450" spc="10" dirty="0">
                <a:latin typeface="Liberation Sans"/>
                <a:cs typeface="Liberation Sans"/>
              </a:rPr>
              <a:t>a </a:t>
            </a:r>
            <a:r>
              <a:rPr sz="2450" spc="5" dirty="0">
                <a:latin typeface="Liberation Sans"/>
                <a:cs typeface="Liberation Sans"/>
              </a:rPr>
              <a:t>single  value.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800" y="300990"/>
            <a:ext cx="5730240" cy="383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470" y="600709"/>
            <a:ext cx="40792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Traditional</a:t>
            </a:r>
            <a:r>
              <a:rPr spc="-65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41026" y="1502089"/>
            <a:ext cx="9855259" cy="5079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4879" y="4081779"/>
            <a:ext cx="1835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latin typeface="Liberation Sans"/>
                <a:cs typeface="Liberation Sans"/>
              </a:rPr>
              <a:t>Y</a:t>
            </a:r>
            <a:endParaRPr sz="18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59" y="1651000"/>
            <a:ext cx="7005320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ts val="3265"/>
              </a:lnSpc>
              <a:spcBef>
                <a:spcPts val="100"/>
              </a:spcBef>
              <a:tabLst>
                <a:tab pos="2101215" algn="l"/>
              </a:tabLst>
            </a:pPr>
            <a:r>
              <a:rPr sz="3200" dirty="0">
                <a:latin typeface="Liberation Sans"/>
                <a:cs typeface="Liberation Sans"/>
              </a:rPr>
              <a:t>X =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20,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n	=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100,</a:t>
            </a:r>
            <a:endParaRPr sz="3200">
              <a:latin typeface="Liberation Sans"/>
              <a:cs typeface="Liberation Sans"/>
            </a:endParaRPr>
          </a:p>
          <a:p>
            <a:pPr marL="1830705">
              <a:lnSpc>
                <a:spcPts val="1510"/>
              </a:lnSpc>
            </a:pPr>
            <a:r>
              <a:rPr sz="1850" spc="5" dirty="0">
                <a:latin typeface="Liberation Sans"/>
                <a:cs typeface="Liberation Sans"/>
              </a:rPr>
              <a:t>X</a:t>
            </a:r>
            <a:endParaRPr sz="1850">
              <a:latin typeface="Liberation Sans"/>
              <a:cs typeface="Liberation Sans"/>
            </a:endParaRPr>
          </a:p>
          <a:p>
            <a:pPr marL="12700">
              <a:lnSpc>
                <a:spcPts val="3130"/>
              </a:lnSpc>
              <a:tabLst>
                <a:tab pos="1322705" algn="l"/>
              </a:tabLst>
            </a:pPr>
            <a:r>
              <a:rPr sz="3200" spc="-5" dirty="0">
                <a:latin typeface="Liberation Sans"/>
                <a:cs typeface="Liberation Sans"/>
              </a:rPr>
              <a:t>=&gt;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	= </a:t>
            </a:r>
            <a:r>
              <a:rPr sz="3200" spc="-5" dirty="0">
                <a:latin typeface="Liberation Sans"/>
                <a:cs typeface="Liberation Sans"/>
              </a:rPr>
              <a:t>(20 </a:t>
            </a:r>
            <a:r>
              <a:rPr sz="3200" dirty="0">
                <a:latin typeface="Liberation Sans"/>
                <a:cs typeface="Liberation Sans"/>
              </a:rPr>
              <a:t>+ </a:t>
            </a:r>
            <a:r>
              <a:rPr sz="3200" spc="-5" dirty="0">
                <a:latin typeface="Liberation Sans"/>
                <a:cs typeface="Liberation Sans"/>
              </a:rPr>
              <a:t>1)/(100 </a:t>
            </a:r>
            <a:r>
              <a:rPr sz="3200" dirty="0">
                <a:latin typeface="Liberation Sans"/>
                <a:cs typeface="Liberation Sans"/>
              </a:rPr>
              <a:t>+ 2) =</a:t>
            </a:r>
            <a:r>
              <a:rPr sz="3200" spc="-10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0.205882</a:t>
            </a:r>
            <a:endParaRPr sz="3200">
              <a:latin typeface="Liberation Sans"/>
              <a:cs typeface="Liberation Sans"/>
            </a:endParaRPr>
          </a:p>
          <a:p>
            <a:pPr marL="1051560">
              <a:lnSpc>
                <a:spcPts val="1645"/>
              </a:lnSpc>
            </a:pPr>
            <a:r>
              <a:rPr sz="1850" spc="10" dirty="0">
                <a:latin typeface="DejaVu Sans"/>
                <a:cs typeface="DejaVu Sans"/>
              </a:rPr>
              <a:t> </a:t>
            </a:r>
            <a:r>
              <a:rPr sz="1850" spc="5" dirty="0">
                <a:latin typeface="Liberation Sans"/>
                <a:cs typeface="Liberation Sans"/>
              </a:rPr>
              <a:t>X</a:t>
            </a:r>
            <a:endParaRPr sz="18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3200" dirty="0">
                <a:latin typeface="Liberation Sans"/>
                <a:cs typeface="Liberation Sans"/>
              </a:rPr>
              <a:t>Y =</a:t>
            </a:r>
            <a:r>
              <a:rPr sz="3200" spc="-8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10,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n	=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150,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4671059"/>
            <a:ext cx="1835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latin typeface="Liberation Sans"/>
                <a:cs typeface="Liberation Sans"/>
              </a:rPr>
              <a:t>Y</a:t>
            </a:r>
            <a:endParaRPr sz="18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4329429"/>
            <a:ext cx="7024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  <a:tab pos="1339215" algn="l"/>
              </a:tabLst>
            </a:pPr>
            <a:r>
              <a:rPr sz="3200" spc="-5" dirty="0">
                <a:latin typeface="Liberation Sans"/>
                <a:cs typeface="Liberation Sans"/>
              </a:rPr>
              <a:t>=&gt;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		= (10 + 1)/(150 + </a:t>
            </a:r>
            <a:r>
              <a:rPr sz="3200" spc="-5" dirty="0">
                <a:latin typeface="Liberation Sans"/>
                <a:cs typeface="Liberation Sans"/>
              </a:rPr>
              <a:t>2)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114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0.072368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5830570"/>
            <a:ext cx="2500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z </a:t>
            </a:r>
            <a:r>
              <a:rPr sz="3200" spc="-5" dirty="0">
                <a:latin typeface="Liberation Sans"/>
                <a:cs typeface="Liberation Sans"/>
              </a:rPr>
              <a:t>.05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10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1.645.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989" y="554990"/>
            <a:ext cx="6163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spc="-5" dirty="0">
                <a:latin typeface="Liberation Sans"/>
                <a:cs typeface="Liberation Sans"/>
              </a:rPr>
              <a:t>2(b) </a:t>
            </a:r>
            <a:r>
              <a:rPr sz="4400" dirty="0">
                <a:latin typeface="Liberation Sans"/>
                <a:cs typeface="Liberation Sans"/>
              </a:rPr>
              <a:t>:</a:t>
            </a:r>
            <a:r>
              <a:rPr sz="4400" spc="-7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1720850"/>
            <a:ext cx="9359900" cy="13900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325"/>
              </a:spcBef>
            </a:pPr>
            <a:r>
              <a:rPr sz="3100" dirty="0">
                <a:latin typeface="Liberation Sans"/>
                <a:cs typeface="Liberation Sans"/>
              </a:rPr>
              <a:t>If </a:t>
            </a:r>
            <a:r>
              <a:rPr sz="3100" spc="5" dirty="0">
                <a:latin typeface="Liberation Sans"/>
                <a:cs typeface="Liberation Sans"/>
              </a:rPr>
              <a:t>1000 additional patients are treated with bare metal  stents(earlier it was 5320), </a:t>
            </a:r>
            <a:r>
              <a:rPr sz="3100" dirty="0">
                <a:latin typeface="Liberation Sans"/>
                <a:cs typeface="Liberation Sans"/>
              </a:rPr>
              <a:t>the </a:t>
            </a:r>
            <a:r>
              <a:rPr sz="3100" spc="5" dirty="0">
                <a:latin typeface="Liberation Sans"/>
                <a:cs typeface="Liberation Sans"/>
              </a:rPr>
              <a:t>standard deviation of  </a:t>
            </a:r>
            <a:r>
              <a:rPr sz="3100" dirty="0">
                <a:latin typeface="Liberation Sans"/>
                <a:cs typeface="Liberation Sans"/>
              </a:rPr>
              <a:t>the difference </a:t>
            </a:r>
            <a:r>
              <a:rPr sz="3100" spc="5" dirty="0">
                <a:latin typeface="Liberation Sans"/>
                <a:cs typeface="Liberation Sans"/>
              </a:rPr>
              <a:t>between </a:t>
            </a:r>
            <a:r>
              <a:rPr sz="3100" dirty="0">
                <a:latin typeface="Liberation Sans"/>
                <a:cs typeface="Liberation Sans"/>
              </a:rPr>
              <a:t>the </a:t>
            </a:r>
            <a:r>
              <a:rPr sz="3100" spc="5" dirty="0">
                <a:latin typeface="Liberation Sans"/>
                <a:cs typeface="Liberation Sans"/>
              </a:rPr>
              <a:t>proportions is </a:t>
            </a:r>
            <a:r>
              <a:rPr sz="3100" dirty="0">
                <a:latin typeface="Liberation Sans"/>
                <a:cs typeface="Liberation Sans"/>
              </a:rPr>
              <a:t>then</a:t>
            </a:r>
            <a:r>
              <a:rPr sz="3100" spc="25" dirty="0">
                <a:latin typeface="Liberation Sans"/>
                <a:cs typeface="Liberation Sans"/>
              </a:rPr>
              <a:t> </a:t>
            </a:r>
            <a:r>
              <a:rPr sz="3100" dirty="0">
                <a:latin typeface="Liberation Sans"/>
                <a:cs typeface="Liberation Sans"/>
              </a:rPr>
              <a:t>:</a:t>
            </a:r>
            <a:endParaRPr sz="31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" y="4323333"/>
            <a:ext cx="9258300" cy="171068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100" spc="5" dirty="0">
                <a:latin typeface="Liberation Sans"/>
                <a:cs typeface="Liberation Sans"/>
              </a:rPr>
              <a:t>=</a:t>
            </a:r>
            <a:r>
              <a:rPr sz="3100" spc="-5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0.01074.</a:t>
            </a:r>
            <a:endParaRPr sz="3100">
              <a:latin typeface="Liberation Sans"/>
              <a:cs typeface="Liberation Sans"/>
            </a:endParaRPr>
          </a:p>
          <a:p>
            <a:pPr marL="12700" marR="5080">
              <a:lnSpc>
                <a:spcPts val="3510"/>
              </a:lnSpc>
              <a:spcBef>
                <a:spcPts val="1455"/>
              </a:spcBef>
            </a:pPr>
            <a:r>
              <a:rPr sz="3100" spc="5" dirty="0">
                <a:latin typeface="Liberation Sans"/>
                <a:cs typeface="Liberation Sans"/>
              </a:rPr>
              <a:t>=&gt; The width of </a:t>
            </a:r>
            <a:r>
              <a:rPr sz="3100" dirty="0">
                <a:latin typeface="Liberation Sans"/>
                <a:cs typeface="Liberation Sans"/>
              </a:rPr>
              <a:t>the </a:t>
            </a:r>
            <a:r>
              <a:rPr sz="3100" spc="10" dirty="0">
                <a:latin typeface="Liberation Sans"/>
                <a:cs typeface="Liberation Sans"/>
              </a:rPr>
              <a:t>98% </a:t>
            </a:r>
            <a:r>
              <a:rPr sz="3100" spc="5" dirty="0">
                <a:latin typeface="Liberation Sans"/>
                <a:cs typeface="Liberation Sans"/>
              </a:rPr>
              <a:t>confidence interval will be</a:t>
            </a:r>
            <a:r>
              <a:rPr sz="3100" spc="-9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±  2.33(0.01074) =</a:t>
            </a:r>
            <a:r>
              <a:rPr sz="310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0.0250.</a:t>
            </a:r>
            <a:endParaRPr sz="31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" y="3460750"/>
            <a:ext cx="9896475" cy="44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160" y="3023870"/>
            <a:ext cx="5085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400" spc="-5" dirty="0">
                <a:latin typeface="Liberation Sans"/>
                <a:cs typeface="Liberation Sans"/>
              </a:rPr>
              <a:t>Practice	</a:t>
            </a:r>
            <a:r>
              <a:rPr sz="4400" spc="-10" dirty="0">
                <a:latin typeface="Liberation Sans"/>
                <a:cs typeface="Liberation Sans"/>
              </a:rPr>
              <a:t>Questions</a:t>
            </a:r>
            <a:endParaRPr sz="4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89" y="118257"/>
            <a:ext cx="8618855" cy="20935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790190">
              <a:lnSpc>
                <a:spcPct val="100000"/>
              </a:lnSpc>
              <a:spcBef>
                <a:spcPts val="505"/>
              </a:spcBef>
              <a:tabLst>
                <a:tab pos="517969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1</a:t>
            </a:r>
            <a:endParaRPr sz="4400">
              <a:latin typeface="Liberation Sans"/>
              <a:cs typeface="Liberation Sans"/>
            </a:endParaRPr>
          </a:p>
          <a:p>
            <a:pPr marL="12700" marR="5080">
              <a:lnSpc>
                <a:spcPct val="94700"/>
              </a:lnSpc>
              <a:spcBef>
                <a:spcPts val="365"/>
              </a:spcBef>
              <a:tabLst>
                <a:tab pos="6638290" algn="l"/>
              </a:tabLst>
            </a:pP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A group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five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individuals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with high</a:t>
            </a:r>
            <a:r>
              <a:rPr sz="2250" b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blood</a:t>
            </a:r>
            <a:r>
              <a:rPr sz="2250" b="0" spc="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pressure	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were given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a  new drug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that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was designed to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lower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blood pressure. Systolic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blood 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pressure was measured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before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and after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treatment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for each 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individual, with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2250" b="0" dirty="0">
                <a:solidFill>
                  <a:srgbClr val="000000"/>
                </a:solidFill>
                <a:latin typeface="Liberation Sans"/>
                <a:cs typeface="Liberation Sans"/>
              </a:rPr>
              <a:t>following</a:t>
            </a:r>
            <a:r>
              <a:rPr sz="2250" b="0" spc="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225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results: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2076" y="2318936"/>
            <a:ext cx="5733007" cy="3425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500" y="5875020"/>
            <a:ext cx="7673975" cy="850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385"/>
              </a:spcBef>
            </a:pPr>
            <a:r>
              <a:rPr sz="2800" spc="-5" dirty="0">
                <a:latin typeface="Liberation Sans"/>
                <a:cs typeface="Liberation Sans"/>
              </a:rPr>
              <a:t>Find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90% confidence for the mean reduction in  </a:t>
            </a:r>
            <a:r>
              <a:rPr sz="2800" dirty="0">
                <a:latin typeface="Liberation Sans"/>
                <a:cs typeface="Liberation Sans"/>
              </a:rPr>
              <a:t>systolic </a:t>
            </a:r>
            <a:r>
              <a:rPr sz="2800" spc="-5" dirty="0">
                <a:latin typeface="Liberation Sans"/>
                <a:cs typeface="Liberation Sans"/>
              </a:rPr>
              <a:t>blood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pressure.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1832609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99669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5144770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1729739"/>
            <a:ext cx="8486775" cy="43757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275"/>
              </a:spcBef>
              <a:tabLst>
                <a:tab pos="6268085" algn="l"/>
              </a:tabLst>
            </a:pP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group of 50 computer science students were taught  introductory computer programming class with an innovative  teaching method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used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graphical interface and drag-and-  drop methods of creating</a:t>
            </a:r>
            <a:r>
              <a:rPr sz="2350" spc="35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computer</a:t>
            </a:r>
            <a:r>
              <a:rPr sz="2350" spc="15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programs.	</a:t>
            </a:r>
            <a:r>
              <a:rPr sz="2350" spc="10" dirty="0">
                <a:latin typeface="Liberation Sans"/>
                <a:cs typeface="Liberation Sans"/>
              </a:rPr>
              <a:t>At </a:t>
            </a:r>
            <a:r>
              <a:rPr sz="2350" spc="5" dirty="0">
                <a:latin typeface="Liberation Sans"/>
                <a:cs typeface="Liberation Sans"/>
              </a:rPr>
              <a:t>the end of</a:t>
            </a:r>
            <a:r>
              <a:rPr sz="2350" spc="-100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the  </a:t>
            </a:r>
            <a:r>
              <a:rPr sz="2350" spc="5" dirty="0">
                <a:latin typeface="Liberation Sans"/>
                <a:cs typeface="Liberation Sans"/>
              </a:rPr>
              <a:t>class, 43 of these students said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they </a:t>
            </a:r>
            <a:r>
              <a:rPr sz="2350" dirty="0">
                <a:latin typeface="Liberation Sans"/>
                <a:cs typeface="Liberation Sans"/>
              </a:rPr>
              <a:t>felt </a:t>
            </a:r>
            <a:r>
              <a:rPr sz="2350" spc="5" dirty="0">
                <a:latin typeface="Liberation Sans"/>
                <a:cs typeface="Liberation Sans"/>
              </a:rPr>
              <a:t>confident in </a:t>
            </a:r>
            <a:r>
              <a:rPr sz="2350" dirty="0">
                <a:latin typeface="Liberation Sans"/>
                <a:cs typeface="Liberation Sans"/>
              </a:rPr>
              <a:t>their  ability </a:t>
            </a:r>
            <a:r>
              <a:rPr sz="2350" spc="5" dirty="0">
                <a:latin typeface="Liberation Sans"/>
                <a:cs typeface="Liberation Sans"/>
              </a:rPr>
              <a:t>to write computer</a:t>
            </a:r>
            <a:r>
              <a:rPr sz="2350" spc="-25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programs.</a:t>
            </a:r>
            <a:endParaRPr sz="2350">
              <a:latin typeface="Liberation Sans"/>
              <a:cs typeface="Liberation Sans"/>
            </a:endParaRPr>
          </a:p>
          <a:p>
            <a:pPr marL="12700" marR="461009">
              <a:lnSpc>
                <a:spcPts val="2660"/>
              </a:lnSpc>
              <a:spcBef>
                <a:spcPts val="1120"/>
              </a:spcBef>
              <a:tabLst>
                <a:tab pos="3554729" algn="l"/>
              </a:tabLst>
            </a:pPr>
            <a:r>
              <a:rPr sz="2350" spc="5" dirty="0">
                <a:latin typeface="Liberation Sans"/>
                <a:cs typeface="Liberation Sans"/>
              </a:rPr>
              <a:t>Another group of 40 students </a:t>
            </a:r>
            <a:r>
              <a:rPr sz="2350" spc="10" dirty="0">
                <a:latin typeface="Liberation Sans"/>
                <a:cs typeface="Liberation Sans"/>
              </a:rPr>
              <a:t>were </a:t>
            </a:r>
            <a:r>
              <a:rPr sz="2350" spc="5" dirty="0">
                <a:latin typeface="Liberation Sans"/>
                <a:cs typeface="Liberation Sans"/>
              </a:rPr>
              <a:t>taught the </a:t>
            </a:r>
            <a:r>
              <a:rPr sz="2350" spc="10" dirty="0">
                <a:latin typeface="Liberation Sans"/>
                <a:cs typeface="Liberation Sans"/>
              </a:rPr>
              <a:t>same </a:t>
            </a:r>
            <a:r>
              <a:rPr sz="2350" spc="5" dirty="0">
                <a:latin typeface="Liberation Sans"/>
                <a:cs typeface="Liberation Sans"/>
              </a:rPr>
              <a:t>material  using </a:t>
            </a:r>
            <a:r>
              <a:rPr sz="2350" spc="10" dirty="0">
                <a:latin typeface="Liberation Sans"/>
                <a:cs typeface="Liberation Sans"/>
              </a:rPr>
              <a:t>a</a:t>
            </a:r>
            <a:r>
              <a:rPr sz="235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standard</a:t>
            </a:r>
            <a:r>
              <a:rPr sz="2350" dirty="0">
                <a:latin typeface="Liberation Sans"/>
                <a:cs typeface="Liberation Sans"/>
              </a:rPr>
              <a:t> </a:t>
            </a:r>
            <a:r>
              <a:rPr sz="2350" spc="5" dirty="0">
                <a:latin typeface="Liberation Sans"/>
                <a:cs typeface="Liberation Sans"/>
              </a:rPr>
              <a:t>method.	At the end of class, 25 of these  students said they </a:t>
            </a:r>
            <a:r>
              <a:rPr sz="2350" dirty="0">
                <a:latin typeface="Liberation Sans"/>
                <a:cs typeface="Liberation Sans"/>
              </a:rPr>
              <a:t>felt</a:t>
            </a:r>
            <a:r>
              <a:rPr sz="2350" spc="-25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confident.</a:t>
            </a:r>
            <a:endParaRPr sz="2350">
              <a:latin typeface="Liberation Sans"/>
              <a:cs typeface="Liberation Sans"/>
            </a:endParaRPr>
          </a:p>
          <a:p>
            <a:pPr marL="12700" marR="205104">
              <a:lnSpc>
                <a:spcPct val="94500"/>
              </a:lnSpc>
              <a:spcBef>
                <a:spcPts val="994"/>
              </a:spcBef>
            </a:pPr>
            <a:r>
              <a:rPr sz="2350" spc="10" dirty="0">
                <a:latin typeface="Liberation Sans"/>
                <a:cs typeface="Liberation Sans"/>
              </a:rPr>
              <a:t>Assume </a:t>
            </a:r>
            <a:r>
              <a:rPr sz="2350" dirty="0">
                <a:latin typeface="Liberation Sans"/>
                <a:cs typeface="Liberation Sans"/>
              </a:rPr>
              <a:t>that </a:t>
            </a:r>
            <a:r>
              <a:rPr sz="2350" spc="5" dirty="0">
                <a:latin typeface="Liberation Sans"/>
                <a:cs typeface="Liberation Sans"/>
              </a:rPr>
              <a:t>each class contained </a:t>
            </a:r>
            <a:r>
              <a:rPr sz="2350" spc="10" dirty="0">
                <a:latin typeface="Liberation Sans"/>
                <a:cs typeface="Liberation Sans"/>
              </a:rPr>
              <a:t>a </a:t>
            </a:r>
            <a:r>
              <a:rPr sz="2350" spc="5" dirty="0">
                <a:latin typeface="Liberation Sans"/>
                <a:cs typeface="Liberation Sans"/>
              </a:rPr>
              <a:t>simple random sample </a:t>
            </a:r>
            <a:r>
              <a:rPr sz="2350" dirty="0">
                <a:latin typeface="Liberation Sans"/>
                <a:cs typeface="Liberation Sans"/>
              </a:rPr>
              <a:t>of  </a:t>
            </a:r>
            <a:r>
              <a:rPr sz="2350" spc="5" dirty="0">
                <a:latin typeface="Liberation Sans"/>
                <a:cs typeface="Liberation Sans"/>
              </a:rPr>
              <a:t>students. Find </a:t>
            </a:r>
            <a:r>
              <a:rPr sz="2350" spc="10" dirty="0">
                <a:latin typeface="Liberation Sans"/>
                <a:cs typeface="Liberation Sans"/>
              </a:rPr>
              <a:t>a 99% </a:t>
            </a:r>
            <a:r>
              <a:rPr sz="2350" spc="5" dirty="0">
                <a:latin typeface="Liberation Sans"/>
                <a:cs typeface="Liberation Sans"/>
              </a:rPr>
              <a:t>confidence </a:t>
            </a:r>
            <a:r>
              <a:rPr sz="2350" dirty="0">
                <a:latin typeface="Liberation Sans"/>
                <a:cs typeface="Liberation Sans"/>
              </a:rPr>
              <a:t>interval for </a:t>
            </a:r>
            <a:r>
              <a:rPr sz="2350" spc="5" dirty="0">
                <a:latin typeface="Liberation Sans"/>
                <a:cs typeface="Liberation Sans"/>
              </a:rPr>
              <a:t>the </a:t>
            </a:r>
            <a:r>
              <a:rPr sz="2350" spc="-5" dirty="0">
                <a:latin typeface="Liberation Sans"/>
                <a:cs typeface="Liberation Sans"/>
              </a:rPr>
              <a:t>difference  </a:t>
            </a:r>
            <a:r>
              <a:rPr sz="2350" spc="5" dirty="0">
                <a:latin typeface="Liberation Sans"/>
                <a:cs typeface="Liberation Sans"/>
              </a:rPr>
              <a:t>between the proportions of students who </a:t>
            </a:r>
            <a:r>
              <a:rPr sz="2350" dirty="0">
                <a:latin typeface="Liberation Sans"/>
                <a:cs typeface="Liberation Sans"/>
              </a:rPr>
              <a:t>felt</a:t>
            </a:r>
            <a:r>
              <a:rPr sz="2350" spc="-35" dirty="0">
                <a:latin typeface="Liberation Sans"/>
                <a:cs typeface="Liberation Sans"/>
              </a:rPr>
              <a:t> </a:t>
            </a:r>
            <a:r>
              <a:rPr sz="2350" dirty="0">
                <a:latin typeface="Liberation Sans"/>
                <a:cs typeface="Liberation Sans"/>
              </a:rPr>
              <a:t>confident.</a:t>
            </a:r>
            <a:endParaRPr sz="2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3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589" y="1720850"/>
            <a:ext cx="8522335" cy="44088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325"/>
              </a:spcBef>
            </a:pPr>
            <a:r>
              <a:rPr sz="3100" spc="5" dirty="0">
                <a:latin typeface="Liberation Sans"/>
                <a:cs typeface="Liberation Sans"/>
              </a:rPr>
              <a:t>A </a:t>
            </a:r>
            <a:r>
              <a:rPr sz="3100" dirty="0">
                <a:latin typeface="Liberation Sans"/>
                <a:cs typeface="Liberation Sans"/>
              </a:rPr>
              <a:t>pollster </a:t>
            </a:r>
            <a:r>
              <a:rPr sz="3100" spc="5" dirty="0">
                <a:latin typeface="Liberation Sans"/>
                <a:cs typeface="Liberation Sans"/>
              </a:rPr>
              <a:t>plans </a:t>
            </a:r>
            <a:r>
              <a:rPr sz="3100" dirty="0">
                <a:latin typeface="Liberation Sans"/>
                <a:cs typeface="Liberation Sans"/>
              </a:rPr>
              <a:t>to </a:t>
            </a:r>
            <a:r>
              <a:rPr sz="3100" spc="5" dirty="0">
                <a:latin typeface="Liberation Sans"/>
                <a:cs typeface="Liberation Sans"/>
              </a:rPr>
              <a:t>survey a </a:t>
            </a:r>
            <a:r>
              <a:rPr sz="3100" spc="10" dirty="0">
                <a:latin typeface="Liberation Sans"/>
                <a:cs typeface="Liberation Sans"/>
              </a:rPr>
              <a:t>random </a:t>
            </a:r>
            <a:r>
              <a:rPr sz="3100" spc="5" dirty="0">
                <a:latin typeface="Liberation Sans"/>
                <a:cs typeface="Liberation Sans"/>
              </a:rPr>
              <a:t>sample of  voters in a certain </a:t>
            </a:r>
            <a:r>
              <a:rPr sz="3100" dirty="0">
                <a:latin typeface="Liberation Sans"/>
                <a:cs typeface="Liberation Sans"/>
              </a:rPr>
              <a:t>city to ask </a:t>
            </a:r>
            <a:r>
              <a:rPr sz="3100" spc="5" dirty="0">
                <a:latin typeface="Liberation Sans"/>
                <a:cs typeface="Liberation Sans"/>
              </a:rPr>
              <a:t>whether </a:t>
            </a:r>
            <a:r>
              <a:rPr sz="3100" dirty="0">
                <a:latin typeface="Liberation Sans"/>
                <a:cs typeface="Liberation Sans"/>
              </a:rPr>
              <a:t>they  </a:t>
            </a:r>
            <a:r>
              <a:rPr sz="3100" spc="5" dirty="0">
                <a:latin typeface="Liberation Sans"/>
                <a:cs typeface="Liberation Sans"/>
              </a:rPr>
              <a:t>support an increase </a:t>
            </a:r>
            <a:r>
              <a:rPr sz="3100" dirty="0">
                <a:latin typeface="Liberation Sans"/>
                <a:cs typeface="Liberation Sans"/>
              </a:rPr>
              <a:t>in </a:t>
            </a:r>
            <a:r>
              <a:rPr sz="3100" spc="5" dirty="0">
                <a:latin typeface="Liberation Sans"/>
                <a:cs typeface="Liberation Sans"/>
              </a:rPr>
              <a:t>property taxes </a:t>
            </a:r>
            <a:r>
              <a:rPr sz="3100" dirty="0">
                <a:latin typeface="Liberation Sans"/>
                <a:cs typeface="Liberation Sans"/>
              </a:rPr>
              <a:t>to </a:t>
            </a:r>
            <a:r>
              <a:rPr sz="3100" spc="5" dirty="0">
                <a:latin typeface="Liberation Sans"/>
                <a:cs typeface="Liberation Sans"/>
              </a:rPr>
              <a:t>fund </a:t>
            </a:r>
            <a:r>
              <a:rPr sz="3100" dirty="0">
                <a:latin typeface="Liberation Sans"/>
                <a:cs typeface="Liberation Sans"/>
              </a:rPr>
              <a:t>the  </a:t>
            </a:r>
            <a:r>
              <a:rPr sz="3100" spc="5" dirty="0">
                <a:latin typeface="Liberation Sans"/>
                <a:cs typeface="Liberation Sans"/>
              </a:rPr>
              <a:t>construction of a new elementary</a:t>
            </a:r>
            <a:r>
              <a:rPr sz="3100" spc="-1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school.</a:t>
            </a:r>
            <a:endParaRPr sz="31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 marR="69850" algn="just">
              <a:lnSpc>
                <a:spcPct val="94200"/>
              </a:lnSpc>
              <a:spcBef>
                <a:spcPts val="2345"/>
              </a:spcBef>
            </a:pPr>
            <a:r>
              <a:rPr sz="3100" spc="5" dirty="0">
                <a:latin typeface="Liberation Sans"/>
                <a:cs typeface="Liberation Sans"/>
              </a:rPr>
              <a:t>How </a:t>
            </a:r>
            <a:r>
              <a:rPr sz="3100" spc="10" dirty="0">
                <a:latin typeface="Liberation Sans"/>
                <a:cs typeface="Liberation Sans"/>
              </a:rPr>
              <a:t>many </a:t>
            </a:r>
            <a:r>
              <a:rPr sz="3100" spc="5" dirty="0">
                <a:latin typeface="Liberation Sans"/>
                <a:cs typeface="Liberation Sans"/>
              </a:rPr>
              <a:t>voters should be sampled </a:t>
            </a:r>
            <a:r>
              <a:rPr sz="3100" dirty="0">
                <a:latin typeface="Liberation Sans"/>
                <a:cs typeface="Liberation Sans"/>
              </a:rPr>
              <a:t>to </a:t>
            </a:r>
            <a:r>
              <a:rPr sz="3100" spc="5" dirty="0">
                <a:latin typeface="Liberation Sans"/>
                <a:cs typeface="Liberation Sans"/>
              </a:rPr>
              <a:t>be sure  </a:t>
            </a:r>
            <a:r>
              <a:rPr sz="3100" dirty="0">
                <a:latin typeface="Liberation Sans"/>
                <a:cs typeface="Liberation Sans"/>
              </a:rPr>
              <a:t>that </a:t>
            </a:r>
            <a:r>
              <a:rPr sz="3100" spc="5" dirty="0">
                <a:latin typeface="Liberation Sans"/>
                <a:cs typeface="Liberation Sans"/>
              </a:rPr>
              <a:t>a </a:t>
            </a:r>
            <a:r>
              <a:rPr sz="3100" spc="10" dirty="0">
                <a:latin typeface="Liberation Sans"/>
                <a:cs typeface="Liberation Sans"/>
              </a:rPr>
              <a:t>95% </a:t>
            </a:r>
            <a:r>
              <a:rPr sz="3100" spc="5" dirty="0">
                <a:latin typeface="Liberation Sans"/>
                <a:cs typeface="Liberation Sans"/>
              </a:rPr>
              <a:t>confidence interval </a:t>
            </a:r>
            <a:r>
              <a:rPr sz="3100" dirty="0">
                <a:latin typeface="Liberation Sans"/>
                <a:cs typeface="Liberation Sans"/>
              </a:rPr>
              <a:t>for the </a:t>
            </a:r>
            <a:r>
              <a:rPr sz="3100" spc="5" dirty="0">
                <a:latin typeface="Liberation Sans"/>
                <a:cs typeface="Liberation Sans"/>
              </a:rPr>
              <a:t>proportion  who </a:t>
            </a:r>
            <a:r>
              <a:rPr sz="3100" dirty="0">
                <a:latin typeface="Liberation Sans"/>
                <a:cs typeface="Liberation Sans"/>
              </a:rPr>
              <a:t>favor the </a:t>
            </a:r>
            <a:r>
              <a:rPr sz="3100" spc="5" dirty="0">
                <a:latin typeface="Liberation Sans"/>
                <a:cs typeface="Liberation Sans"/>
              </a:rPr>
              <a:t>proposal specifies that proportion  </a:t>
            </a:r>
            <a:r>
              <a:rPr sz="3100" dirty="0">
                <a:latin typeface="Liberation Sans"/>
                <a:cs typeface="Liberation Sans"/>
              </a:rPr>
              <a:t>to </a:t>
            </a:r>
            <a:r>
              <a:rPr sz="3100" spc="5" dirty="0">
                <a:latin typeface="Liberation Sans"/>
                <a:cs typeface="Liberation Sans"/>
              </a:rPr>
              <a:t>within</a:t>
            </a:r>
            <a:r>
              <a:rPr sz="3100" dirty="0">
                <a:latin typeface="Liberation Sans"/>
                <a:cs typeface="Liberation Sans"/>
              </a:rPr>
              <a:t> </a:t>
            </a:r>
            <a:r>
              <a:rPr sz="3100" spc="5" dirty="0">
                <a:latin typeface="Liberation Sans"/>
                <a:cs typeface="Liberation Sans"/>
              </a:rPr>
              <a:t>±0.04?</a:t>
            </a:r>
            <a:endParaRPr sz="31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4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230" y="1727200"/>
            <a:ext cx="8698865" cy="43389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274955">
              <a:lnSpc>
                <a:spcPct val="94300"/>
              </a:lnSpc>
              <a:spcBef>
                <a:spcPts val="285"/>
              </a:spcBef>
            </a:pPr>
            <a:r>
              <a:rPr sz="2450" b="1" dirty="0">
                <a:latin typeface="Liberation Sans"/>
                <a:cs typeface="Liberation Sans"/>
              </a:rPr>
              <a:t>In </a:t>
            </a:r>
            <a:r>
              <a:rPr sz="2450" b="1" spc="10" dirty="0">
                <a:latin typeface="Liberation Sans"/>
                <a:cs typeface="Liberation Sans"/>
              </a:rPr>
              <a:t>a </a:t>
            </a:r>
            <a:r>
              <a:rPr sz="2450" b="1" spc="5" dirty="0">
                <a:latin typeface="Liberation Sans"/>
                <a:cs typeface="Liberation Sans"/>
              </a:rPr>
              <a:t>study of the lifetimes of electronic components, </a:t>
            </a:r>
            <a:r>
              <a:rPr sz="2450" b="1" spc="10" dirty="0">
                <a:latin typeface="Liberation Sans"/>
                <a:cs typeface="Liberation Sans"/>
              </a:rPr>
              <a:t>a  </a:t>
            </a:r>
            <a:r>
              <a:rPr sz="2450" b="1" spc="5" dirty="0">
                <a:latin typeface="Liberation Sans"/>
                <a:cs typeface="Liberation Sans"/>
              </a:rPr>
              <a:t>random </a:t>
            </a:r>
            <a:r>
              <a:rPr sz="2450" b="1" spc="10" dirty="0">
                <a:latin typeface="Liberation Sans"/>
                <a:cs typeface="Liberation Sans"/>
              </a:rPr>
              <a:t>sample </a:t>
            </a:r>
            <a:r>
              <a:rPr sz="2450" b="1" spc="5" dirty="0">
                <a:latin typeface="Liberation Sans"/>
                <a:cs typeface="Liberation Sans"/>
              </a:rPr>
              <a:t>of </a:t>
            </a:r>
            <a:r>
              <a:rPr sz="2450" b="1" spc="10" dirty="0">
                <a:latin typeface="Liberation Sans"/>
                <a:cs typeface="Liberation Sans"/>
              </a:rPr>
              <a:t>400 </a:t>
            </a:r>
            <a:r>
              <a:rPr sz="2450" b="1" spc="5" dirty="0">
                <a:latin typeface="Liberation Sans"/>
                <a:cs typeface="Liberation Sans"/>
              </a:rPr>
              <a:t>components are tested until they  </a:t>
            </a:r>
            <a:r>
              <a:rPr sz="2450" b="1" dirty="0">
                <a:latin typeface="Liberation Sans"/>
                <a:cs typeface="Liberation Sans"/>
              </a:rPr>
              <a:t>fail </a:t>
            </a:r>
            <a:r>
              <a:rPr sz="2450" b="1" spc="5" dirty="0">
                <a:latin typeface="Liberation Sans"/>
                <a:cs typeface="Liberation Sans"/>
              </a:rPr>
              <a:t>to function. The sample </a:t>
            </a:r>
            <a:r>
              <a:rPr sz="2450" b="1" spc="10" dirty="0">
                <a:latin typeface="Liberation Sans"/>
                <a:cs typeface="Liberation Sans"/>
              </a:rPr>
              <a:t>mean </a:t>
            </a:r>
            <a:r>
              <a:rPr sz="2450" b="1" spc="5" dirty="0">
                <a:latin typeface="Liberation Sans"/>
                <a:cs typeface="Liberation Sans"/>
              </a:rPr>
              <a:t>lifetime </a:t>
            </a:r>
            <a:r>
              <a:rPr sz="2450" b="1" spc="10" dirty="0">
                <a:latin typeface="Liberation Sans"/>
                <a:cs typeface="Liberation Sans"/>
              </a:rPr>
              <a:t>was 370 </a:t>
            </a:r>
            <a:r>
              <a:rPr sz="2450" b="1" spc="5" dirty="0">
                <a:latin typeface="Liberation Sans"/>
                <a:cs typeface="Liberation Sans"/>
              </a:rPr>
              <a:t>hours  </a:t>
            </a:r>
            <a:r>
              <a:rPr sz="2450" b="1" spc="10" dirty="0">
                <a:latin typeface="Liberation Sans"/>
                <a:cs typeface="Liberation Sans"/>
              </a:rPr>
              <a:t>and </a:t>
            </a:r>
            <a:r>
              <a:rPr sz="2450" b="1" spc="5" dirty="0">
                <a:latin typeface="Liberation Sans"/>
                <a:cs typeface="Liberation Sans"/>
              </a:rPr>
              <a:t>the standard deviation </a:t>
            </a:r>
            <a:r>
              <a:rPr sz="2450" b="1" spc="10" dirty="0">
                <a:latin typeface="Liberation Sans"/>
                <a:cs typeface="Liberation Sans"/>
              </a:rPr>
              <a:t>was 650 </a:t>
            </a:r>
            <a:r>
              <a:rPr sz="2450" b="1" spc="5" dirty="0">
                <a:latin typeface="Liberation Sans"/>
                <a:cs typeface="Liberation Sans"/>
              </a:rPr>
              <a:t>hours. </a:t>
            </a:r>
            <a:r>
              <a:rPr sz="2450" b="1" spc="-25" dirty="0">
                <a:latin typeface="Liberation Sans"/>
                <a:cs typeface="Liberation Sans"/>
              </a:rPr>
              <a:t>True </a:t>
            </a:r>
            <a:r>
              <a:rPr sz="2450" b="1" spc="5" dirty="0">
                <a:latin typeface="Liberation Sans"/>
                <a:cs typeface="Liberation Sans"/>
              </a:rPr>
              <a:t>or</a:t>
            </a:r>
            <a:r>
              <a:rPr sz="2450" b="1" spc="-15" dirty="0">
                <a:latin typeface="Liberation Sans"/>
                <a:cs typeface="Liberation Sans"/>
              </a:rPr>
              <a:t> </a:t>
            </a:r>
            <a:r>
              <a:rPr sz="2450" b="1" spc="5" dirty="0">
                <a:latin typeface="Liberation Sans"/>
                <a:cs typeface="Liberation Sans"/>
              </a:rPr>
              <a:t>false:</a:t>
            </a:r>
            <a:endParaRPr sz="2450">
              <a:latin typeface="Liberation Sans"/>
              <a:cs typeface="Liberation Sans"/>
            </a:endParaRPr>
          </a:p>
          <a:p>
            <a:pPr marL="12700" marR="5080">
              <a:lnSpc>
                <a:spcPts val="2780"/>
              </a:lnSpc>
              <a:spcBef>
                <a:spcPts val="1145"/>
              </a:spcBef>
              <a:buAutoNum type="alphaLcPeriod"/>
              <a:tabLst>
                <a:tab pos="342900" algn="l"/>
              </a:tabLst>
            </a:pPr>
            <a:r>
              <a:rPr sz="2450" spc="10" dirty="0">
                <a:latin typeface="Liberation Sans"/>
                <a:cs typeface="Liberation Sans"/>
              </a:rPr>
              <a:t>An </a:t>
            </a:r>
            <a:r>
              <a:rPr sz="2450" spc="5" dirty="0">
                <a:latin typeface="Liberation Sans"/>
                <a:cs typeface="Liberation Sans"/>
              </a:rPr>
              <a:t>approximate </a:t>
            </a:r>
            <a:r>
              <a:rPr sz="2450" spc="10" dirty="0">
                <a:latin typeface="Liberation Sans"/>
                <a:cs typeface="Liberation Sans"/>
              </a:rPr>
              <a:t>95% </a:t>
            </a:r>
            <a:r>
              <a:rPr sz="2450" spc="5" dirty="0">
                <a:latin typeface="Liberation Sans"/>
                <a:cs typeface="Liberation Sans"/>
              </a:rPr>
              <a:t>confidence interval </a:t>
            </a:r>
            <a:r>
              <a:rPr sz="2450" dirty="0">
                <a:latin typeface="Liberation Sans"/>
                <a:cs typeface="Liberation Sans"/>
              </a:rPr>
              <a:t>for </a:t>
            </a:r>
            <a:r>
              <a:rPr sz="2450" spc="5" dirty="0">
                <a:latin typeface="Liberation Sans"/>
                <a:cs typeface="Liberation Sans"/>
              </a:rPr>
              <a:t>the </a:t>
            </a:r>
            <a:r>
              <a:rPr sz="2450" spc="10" dirty="0">
                <a:latin typeface="Liberation Sans"/>
                <a:cs typeface="Liberation Sans"/>
              </a:rPr>
              <a:t>mean  </a:t>
            </a:r>
            <a:r>
              <a:rPr sz="2450" spc="5" dirty="0">
                <a:latin typeface="Liberation Sans"/>
                <a:cs typeface="Liberation Sans"/>
              </a:rPr>
              <a:t>lifetime of </a:t>
            </a:r>
            <a:r>
              <a:rPr sz="2450" dirty="0">
                <a:latin typeface="Liberation Sans"/>
                <a:cs typeface="Liberation Sans"/>
              </a:rPr>
              <a:t>this </a:t>
            </a:r>
            <a:r>
              <a:rPr sz="2450" spc="5" dirty="0">
                <a:latin typeface="Liberation Sans"/>
                <a:cs typeface="Liberation Sans"/>
              </a:rPr>
              <a:t>type of </a:t>
            </a:r>
            <a:r>
              <a:rPr sz="2450" spc="10" dirty="0">
                <a:latin typeface="Liberation Sans"/>
                <a:cs typeface="Liberation Sans"/>
              </a:rPr>
              <a:t>component </a:t>
            </a:r>
            <a:r>
              <a:rPr sz="2450" spc="5" dirty="0">
                <a:latin typeface="Liberation Sans"/>
                <a:cs typeface="Liberation Sans"/>
              </a:rPr>
              <a:t>is from 306.3 to </a:t>
            </a:r>
            <a:r>
              <a:rPr sz="2450" spc="10" dirty="0">
                <a:latin typeface="Liberation Sans"/>
                <a:cs typeface="Liberation Sans"/>
              </a:rPr>
              <a:t>433.7</a:t>
            </a:r>
            <a:r>
              <a:rPr sz="2450" spc="-35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hours.</a:t>
            </a:r>
            <a:endParaRPr sz="2450">
              <a:latin typeface="Liberation Sans"/>
              <a:cs typeface="Liberation Sans"/>
            </a:endParaRPr>
          </a:p>
          <a:p>
            <a:pPr marL="12700" marR="1189355">
              <a:lnSpc>
                <a:spcPts val="2770"/>
              </a:lnSpc>
              <a:spcBef>
                <a:spcPts val="1090"/>
              </a:spcBef>
              <a:buAutoNum type="alphaLcPeriod"/>
              <a:tabLst>
                <a:tab pos="342900" algn="l"/>
              </a:tabLst>
            </a:pPr>
            <a:r>
              <a:rPr sz="2450" spc="10" dirty="0">
                <a:latin typeface="Liberation Sans"/>
                <a:cs typeface="Liberation Sans"/>
              </a:rPr>
              <a:t>About </a:t>
            </a:r>
            <a:r>
              <a:rPr sz="2450" spc="15" dirty="0">
                <a:latin typeface="Liberation Sans"/>
                <a:cs typeface="Liberation Sans"/>
              </a:rPr>
              <a:t>95% </a:t>
            </a:r>
            <a:r>
              <a:rPr sz="2450" spc="5" dirty="0">
                <a:latin typeface="Liberation Sans"/>
                <a:cs typeface="Liberation Sans"/>
              </a:rPr>
              <a:t>of the sample </a:t>
            </a:r>
            <a:r>
              <a:rPr sz="2450" spc="10" dirty="0">
                <a:latin typeface="Liberation Sans"/>
                <a:cs typeface="Liberation Sans"/>
              </a:rPr>
              <a:t>components had </a:t>
            </a:r>
            <a:r>
              <a:rPr sz="2450" spc="5" dirty="0">
                <a:latin typeface="Liberation Sans"/>
                <a:cs typeface="Liberation Sans"/>
              </a:rPr>
              <a:t>lifetimes  between 306.3 </a:t>
            </a:r>
            <a:r>
              <a:rPr sz="2450" spc="10" dirty="0">
                <a:latin typeface="Liberation Sans"/>
                <a:cs typeface="Liberation Sans"/>
              </a:rPr>
              <a:t>and 433.7</a:t>
            </a:r>
            <a:r>
              <a:rPr sz="2450" spc="-15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hours.</a:t>
            </a:r>
            <a:endParaRPr sz="2450">
              <a:latin typeface="Liberation Sans"/>
              <a:cs typeface="Liberation Sans"/>
            </a:endParaRPr>
          </a:p>
          <a:p>
            <a:pPr marL="12700" marR="72390">
              <a:lnSpc>
                <a:spcPts val="2770"/>
              </a:lnSpc>
              <a:spcBef>
                <a:spcPts val="1100"/>
              </a:spcBef>
              <a:buAutoNum type="alphaLcPeriod"/>
              <a:tabLst>
                <a:tab pos="336550" algn="l"/>
              </a:tabLst>
            </a:pPr>
            <a:r>
              <a:rPr sz="2450" spc="10" dirty="0">
                <a:latin typeface="Liberation Sans"/>
                <a:cs typeface="Liberation Sans"/>
              </a:rPr>
              <a:t>The z </a:t>
            </a:r>
            <a:r>
              <a:rPr sz="2450" spc="5" dirty="0">
                <a:latin typeface="Liberation Sans"/>
                <a:cs typeface="Liberation Sans"/>
              </a:rPr>
              <a:t>table can’t </a:t>
            </a:r>
            <a:r>
              <a:rPr sz="2450" spc="15" dirty="0">
                <a:latin typeface="Liberation Sans"/>
                <a:cs typeface="Liberation Sans"/>
              </a:rPr>
              <a:t>be </a:t>
            </a:r>
            <a:r>
              <a:rPr sz="2450" spc="10" dirty="0">
                <a:latin typeface="Liberation Sans"/>
                <a:cs typeface="Liberation Sans"/>
              </a:rPr>
              <a:t>used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construct confidence intervals  here, </a:t>
            </a:r>
            <a:r>
              <a:rPr sz="2450" spc="10" dirty="0">
                <a:latin typeface="Liberation Sans"/>
                <a:cs typeface="Liberation Sans"/>
              </a:rPr>
              <a:t>because </a:t>
            </a:r>
            <a:r>
              <a:rPr sz="2450" spc="5" dirty="0">
                <a:latin typeface="Liberation Sans"/>
                <a:cs typeface="Liberation Sans"/>
              </a:rPr>
              <a:t>the lifetimes of the </a:t>
            </a:r>
            <a:r>
              <a:rPr sz="2450" spc="10" dirty="0">
                <a:latin typeface="Liberation Sans"/>
                <a:cs typeface="Liberation Sans"/>
              </a:rPr>
              <a:t>components </a:t>
            </a:r>
            <a:r>
              <a:rPr sz="2450" spc="5" dirty="0">
                <a:latin typeface="Liberation Sans"/>
                <a:cs typeface="Liberation Sans"/>
              </a:rPr>
              <a:t>don’t follow the  </a:t>
            </a:r>
            <a:r>
              <a:rPr sz="2450" spc="10" dirty="0">
                <a:latin typeface="Liberation Sans"/>
                <a:cs typeface="Liberation Sans"/>
              </a:rPr>
              <a:t>normal</a:t>
            </a:r>
            <a:r>
              <a:rPr sz="2450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curve.</a:t>
            </a:r>
            <a:endParaRPr sz="24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554990"/>
            <a:ext cx="2323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Liberation Sans"/>
                <a:cs typeface="Liberation Sans"/>
              </a:rPr>
              <a:t>E</a:t>
            </a:r>
            <a:r>
              <a:rPr sz="4400" spc="-5" dirty="0">
                <a:latin typeface="Liberation Sans"/>
                <a:cs typeface="Liberation Sans"/>
              </a:rPr>
              <a:t>xample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591818"/>
            <a:ext cx="5882005" cy="17119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5" dirty="0">
                <a:latin typeface="Liberation Sans"/>
                <a:cs typeface="Liberation Sans"/>
              </a:rPr>
              <a:t>Point</a:t>
            </a:r>
            <a:r>
              <a:rPr sz="2800" spc="20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estimate: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ct val="131500"/>
              </a:lnSpc>
              <a:spcBef>
                <a:spcPts val="10"/>
              </a:spcBef>
            </a:pPr>
            <a:r>
              <a:rPr sz="2800" spc="10" dirty="0">
                <a:latin typeface="Liberation Sans"/>
                <a:cs typeface="Liberation Sans"/>
              </a:rPr>
              <a:t>X ~ </a:t>
            </a:r>
            <a:r>
              <a:rPr sz="2800" spc="5" dirty="0">
                <a:latin typeface="Liberation Sans"/>
                <a:cs typeface="Liberation Sans"/>
              </a:rPr>
              <a:t>Bin(n, p) </a:t>
            </a:r>
            <a:r>
              <a:rPr sz="2800" spc="10" dirty="0">
                <a:latin typeface="Liberation Sans"/>
                <a:cs typeface="Liberation Sans"/>
              </a:rPr>
              <a:t>and X </a:t>
            </a: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5" dirty="0">
                <a:latin typeface="Liberation Sans"/>
                <a:cs typeface="Liberation Sans"/>
              </a:rPr>
              <a:t>observed as </a:t>
            </a:r>
            <a:r>
              <a:rPr sz="2800" dirty="0">
                <a:latin typeface="Liberation Sans"/>
                <a:cs typeface="Liberation Sans"/>
              </a:rPr>
              <a:t>7,  </a:t>
            </a:r>
            <a:r>
              <a:rPr sz="2800" spc="5" dirty="0">
                <a:latin typeface="Liberation Sans"/>
                <a:cs typeface="Liberation Sans"/>
              </a:rPr>
              <a:t>where </a:t>
            </a:r>
            <a:r>
              <a:rPr sz="2800" spc="10" dirty="0">
                <a:latin typeface="Liberation Sans"/>
                <a:cs typeface="Liberation Sans"/>
              </a:rPr>
              <a:t>n =20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then,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3973829"/>
            <a:ext cx="213296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Liberation Sans"/>
                <a:cs typeface="Liberation Sans"/>
              </a:rPr>
              <a:t>p_hat </a:t>
            </a:r>
            <a:r>
              <a:rPr sz="2800" spc="10" dirty="0">
                <a:latin typeface="Liberation Sans"/>
                <a:cs typeface="Liberation Sans"/>
              </a:rPr>
              <a:t>= </a:t>
            </a:r>
            <a:r>
              <a:rPr sz="2800" spc="5" dirty="0">
                <a:latin typeface="Liberation Sans"/>
                <a:cs typeface="Liberation Sans"/>
              </a:rPr>
              <a:t>7/</a:t>
            </a:r>
            <a:r>
              <a:rPr sz="2800" spc="-35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20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0332" y="3973829"/>
            <a:ext cx="27127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20" dirty="0">
                <a:latin typeface="Liberation Sans"/>
                <a:cs typeface="Liberation Sans"/>
              </a:rPr>
              <a:t>(</a:t>
            </a:r>
            <a:r>
              <a:rPr sz="2800" b="1" spc="20" dirty="0">
                <a:latin typeface="Liberation Sans"/>
                <a:cs typeface="Liberation Sans"/>
              </a:rPr>
              <a:t>point</a:t>
            </a:r>
            <a:r>
              <a:rPr sz="2800" b="1" spc="-40" dirty="0">
                <a:latin typeface="Liberation Sans"/>
                <a:cs typeface="Liberation Sans"/>
              </a:rPr>
              <a:t> </a:t>
            </a:r>
            <a:r>
              <a:rPr sz="2800" b="1" spc="10" dirty="0">
                <a:latin typeface="Liberation Sans"/>
                <a:cs typeface="Liberation Sans"/>
              </a:rPr>
              <a:t>estimate</a:t>
            </a:r>
            <a:r>
              <a:rPr sz="2800" spc="10" dirty="0">
                <a:latin typeface="Liberation Sans"/>
                <a:cs typeface="Liberation Sans"/>
              </a:rPr>
              <a:t>)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9" y="5097779"/>
            <a:ext cx="1872614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Liberation Sans"/>
                <a:cs typeface="Liberation Sans"/>
              </a:rPr>
              <a:t>p_hat </a:t>
            </a:r>
            <a:r>
              <a:rPr sz="2800" spc="10" dirty="0">
                <a:latin typeface="Liberation Sans"/>
                <a:cs typeface="Liberation Sans"/>
              </a:rPr>
              <a:t>=</a:t>
            </a:r>
            <a:r>
              <a:rPr sz="2800" spc="-50" dirty="0">
                <a:latin typeface="Liberation Sans"/>
                <a:cs typeface="Liberation Sans"/>
              </a:rPr>
              <a:t> </a:t>
            </a:r>
            <a:r>
              <a:rPr sz="2800" spc="10" dirty="0">
                <a:latin typeface="Liberation Sans"/>
                <a:cs typeface="Liberation Sans"/>
              </a:rPr>
              <a:t>X/n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054" y="4964938"/>
            <a:ext cx="5260340" cy="11506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20" dirty="0">
                <a:latin typeface="Liberation Sans"/>
                <a:cs typeface="Liberation Sans"/>
              </a:rPr>
              <a:t>(</a:t>
            </a:r>
            <a:r>
              <a:rPr sz="2800" b="1" spc="20" dirty="0">
                <a:latin typeface="Liberation Sans"/>
                <a:cs typeface="Liberation Sans"/>
              </a:rPr>
              <a:t>point </a:t>
            </a:r>
            <a:r>
              <a:rPr sz="2800" b="1" spc="10" dirty="0">
                <a:latin typeface="Liberation Sans"/>
                <a:cs typeface="Liberation Sans"/>
              </a:rPr>
              <a:t>estimator </a:t>
            </a:r>
            <a:r>
              <a:rPr sz="2800" spc="10" dirty="0">
                <a:latin typeface="Liberation Sans"/>
                <a:cs typeface="Liberation Sans"/>
              </a:rPr>
              <a:t>–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no</a:t>
            </a:r>
            <a:endParaRPr sz="2800">
              <a:latin typeface="Liberation Sans"/>
              <a:cs typeface="Liberation Sans"/>
            </a:endParaRPr>
          </a:p>
          <a:p>
            <a:pPr marL="80645">
              <a:lnSpc>
                <a:spcPct val="100000"/>
              </a:lnSpc>
              <a:spcBef>
                <a:spcPts val="1070"/>
              </a:spcBef>
            </a:pPr>
            <a:r>
              <a:rPr sz="2800" spc="5" dirty="0">
                <a:latin typeface="Liberation Sans"/>
                <a:cs typeface="Liberation Sans"/>
              </a:rPr>
              <a:t>particular value of </a:t>
            </a:r>
            <a:r>
              <a:rPr sz="2800" spc="10" dirty="0">
                <a:latin typeface="Liberation Sans"/>
                <a:cs typeface="Liberation Sans"/>
              </a:rPr>
              <a:t>X </a:t>
            </a:r>
            <a:r>
              <a:rPr sz="2800" dirty="0">
                <a:latin typeface="Liberation Sans"/>
                <a:cs typeface="Liberation Sans"/>
              </a:rPr>
              <a:t>is</a:t>
            </a:r>
            <a:r>
              <a:rPr sz="2800" spc="5" dirty="0">
                <a:latin typeface="Liberation Sans"/>
                <a:cs typeface="Liberation Sans"/>
              </a:rPr>
              <a:t> specified)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" y="588009"/>
            <a:ext cx="9453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8945" algn="l"/>
                <a:tab pos="3412490" algn="l"/>
              </a:tabLst>
            </a:pPr>
            <a:r>
              <a:rPr sz="4000" spc="-45" dirty="0">
                <a:latin typeface="Liberation Sans"/>
                <a:cs typeface="Liberation Sans"/>
              </a:rPr>
              <a:t>We</a:t>
            </a:r>
            <a:r>
              <a:rPr sz="4000" dirty="0">
                <a:latin typeface="Liberation Sans"/>
                <a:cs typeface="Liberation Sans"/>
              </a:rPr>
              <a:t> </a:t>
            </a:r>
            <a:r>
              <a:rPr sz="4000" spc="-10" dirty="0">
                <a:latin typeface="Liberation Sans"/>
                <a:cs typeface="Liberation Sans"/>
              </a:rPr>
              <a:t>address	</a:t>
            </a:r>
            <a:r>
              <a:rPr sz="4000" dirty="0">
                <a:latin typeface="Liberation Sans"/>
                <a:cs typeface="Liberation Sans"/>
              </a:rPr>
              <a:t>2	</a:t>
            </a:r>
            <a:r>
              <a:rPr sz="4000" spc="-10" dirty="0">
                <a:latin typeface="Liberation Sans"/>
                <a:cs typeface="Liberation Sans"/>
              </a:rPr>
              <a:t>Questions </a:t>
            </a:r>
            <a:r>
              <a:rPr sz="4000" spc="-5" dirty="0">
                <a:latin typeface="Liberation Sans"/>
                <a:cs typeface="Liberation Sans"/>
              </a:rPr>
              <a:t>in this</a:t>
            </a:r>
            <a:r>
              <a:rPr sz="4000" spc="-7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section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2044700"/>
            <a:ext cx="7668259" cy="27012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60400">
              <a:lnSpc>
                <a:spcPts val="3600"/>
              </a:lnSpc>
              <a:spcBef>
                <a:spcPts val="420"/>
              </a:spcBef>
              <a:buAutoNum type="arabicParenR"/>
              <a:tabLst>
                <a:tab pos="487045" algn="l"/>
              </a:tabLst>
            </a:pPr>
            <a:r>
              <a:rPr sz="3200" dirty="0">
                <a:latin typeface="Liberation Sans"/>
                <a:cs typeface="Liberation Sans"/>
              </a:rPr>
              <a:t>How </a:t>
            </a:r>
            <a:r>
              <a:rPr sz="3200" spc="-5" dirty="0">
                <a:latin typeface="Liberation Sans"/>
                <a:cs typeface="Liberation Sans"/>
              </a:rPr>
              <a:t>to determine </a:t>
            </a:r>
            <a:r>
              <a:rPr sz="3200" dirty="0">
                <a:latin typeface="Liberation Sans"/>
                <a:cs typeface="Liberation Sans"/>
              </a:rPr>
              <a:t>goodness of point  </a:t>
            </a:r>
            <a:r>
              <a:rPr sz="3200" spc="-5" dirty="0">
                <a:latin typeface="Liberation Sans"/>
                <a:cs typeface="Liberation Sans"/>
              </a:rPr>
              <a:t>estimator?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3600"/>
              </a:lnSpc>
              <a:spcBef>
                <a:spcPts val="2290"/>
              </a:spcBef>
              <a:buAutoNum type="arabicParenR"/>
              <a:tabLst>
                <a:tab pos="487045" algn="l"/>
              </a:tabLst>
            </a:pPr>
            <a:r>
              <a:rPr sz="3200" dirty="0">
                <a:latin typeface="Liberation Sans"/>
                <a:cs typeface="Liberation Sans"/>
              </a:rPr>
              <a:t>What </a:t>
            </a:r>
            <a:r>
              <a:rPr sz="3200" spc="-5" dirty="0">
                <a:latin typeface="Liberation Sans"/>
                <a:cs typeface="Liberation Sans"/>
              </a:rPr>
              <a:t>methods </a:t>
            </a:r>
            <a:r>
              <a:rPr sz="3200" dirty="0">
                <a:latin typeface="Liberation Sans"/>
                <a:cs typeface="Liberation Sans"/>
              </a:rPr>
              <a:t>can be used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construct  good point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estimators?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588009"/>
            <a:ext cx="8924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4000" spc="-10" dirty="0">
                <a:latin typeface="Liberation Sans"/>
                <a:cs typeface="Liberation Sans"/>
              </a:rPr>
              <a:t>Measuring</a:t>
            </a:r>
            <a:r>
              <a:rPr sz="4000" spc="5" dirty="0">
                <a:latin typeface="Liberation Sans"/>
                <a:cs typeface="Liberation Sans"/>
              </a:rPr>
              <a:t> </a:t>
            </a:r>
            <a:r>
              <a:rPr sz="4000" spc="-10" dirty="0">
                <a:latin typeface="Liberation Sans"/>
                <a:cs typeface="Liberation Sans"/>
              </a:rPr>
              <a:t>goodness	</a:t>
            </a:r>
            <a:r>
              <a:rPr sz="4000" spc="-5" dirty="0">
                <a:latin typeface="Liberation Sans"/>
                <a:cs typeface="Liberation Sans"/>
              </a:rPr>
              <a:t>of an</a:t>
            </a:r>
            <a:r>
              <a:rPr sz="4000" spc="-60" dirty="0">
                <a:latin typeface="Liberation Sans"/>
                <a:cs typeface="Liberation Sans"/>
              </a:rPr>
              <a:t> </a:t>
            </a:r>
            <a:r>
              <a:rPr sz="4000" spc="-10" dirty="0">
                <a:latin typeface="Liberation Sans"/>
                <a:cs typeface="Liberation Sans"/>
              </a:rPr>
              <a:t>Estimator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9527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4815" marR="5080">
              <a:lnSpc>
                <a:spcPts val="3600"/>
              </a:lnSpc>
              <a:spcBef>
                <a:spcPts val="420"/>
              </a:spcBef>
            </a:pPr>
            <a:r>
              <a:rPr sz="3200" dirty="0"/>
              <a:t>An </a:t>
            </a:r>
            <a:r>
              <a:rPr sz="3200" spc="-5" dirty="0"/>
              <a:t>estimator </a:t>
            </a:r>
            <a:r>
              <a:rPr sz="3200" dirty="0"/>
              <a:t>must </a:t>
            </a:r>
            <a:r>
              <a:rPr sz="3200" spc="-5" dirty="0"/>
              <a:t>be both </a:t>
            </a:r>
            <a:r>
              <a:rPr sz="3200" dirty="0"/>
              <a:t>accurate(measured  by bias) and precise(measured </a:t>
            </a:r>
            <a:r>
              <a:rPr sz="3200" spc="-5" dirty="0"/>
              <a:t>by</a:t>
            </a:r>
            <a:r>
              <a:rPr sz="3200" spc="-30" dirty="0"/>
              <a:t> </a:t>
            </a:r>
            <a:r>
              <a:rPr sz="3200" spc="-5" dirty="0"/>
              <a:t>uncertainity).</a:t>
            </a:r>
            <a:endParaRPr sz="3200"/>
          </a:p>
          <a:p>
            <a:pPr marL="424815" marR="302895">
              <a:lnSpc>
                <a:spcPts val="3600"/>
              </a:lnSpc>
              <a:spcBef>
                <a:spcPts val="1410"/>
              </a:spcBef>
            </a:pPr>
            <a:r>
              <a:rPr sz="3200" spc="-5" dirty="0"/>
              <a:t>MSE </a:t>
            </a:r>
            <a:r>
              <a:rPr sz="3200" dirty="0"/>
              <a:t>– Mean squared </a:t>
            </a:r>
            <a:r>
              <a:rPr sz="3200" spc="-5" dirty="0"/>
              <a:t>Error </a:t>
            </a:r>
            <a:r>
              <a:rPr sz="3200" dirty="0"/>
              <a:t>– quantity used </a:t>
            </a:r>
            <a:r>
              <a:rPr sz="3200" spc="-5" dirty="0"/>
              <a:t>to  </a:t>
            </a:r>
            <a:r>
              <a:rPr sz="3200" dirty="0"/>
              <a:t>evaluate overall goodness of an</a:t>
            </a:r>
            <a:r>
              <a:rPr sz="3200" spc="-45" dirty="0"/>
              <a:t> </a:t>
            </a:r>
            <a:r>
              <a:rPr sz="3200" spc="-25" dirty="0"/>
              <a:t>estimator.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736850" y="4546600"/>
            <a:ext cx="5038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MSE </a:t>
            </a:r>
            <a:r>
              <a:rPr sz="3200" dirty="0">
                <a:latin typeface="Liberation Sans"/>
                <a:cs typeface="Liberation Sans"/>
              </a:rPr>
              <a:t>= Bias</a:t>
            </a:r>
            <a:r>
              <a:rPr sz="2775" baseline="24024" dirty="0">
                <a:latin typeface="Liberation Sans"/>
                <a:cs typeface="Liberation Sans"/>
              </a:rPr>
              <a:t>2 </a:t>
            </a:r>
            <a:r>
              <a:rPr sz="3200" dirty="0">
                <a:latin typeface="Liberation Sans"/>
                <a:cs typeface="Liberation Sans"/>
              </a:rPr>
              <a:t>+</a:t>
            </a:r>
            <a:r>
              <a:rPr sz="3200" spc="-20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Uncertainity</a:t>
            </a:r>
            <a:r>
              <a:rPr sz="2775" baseline="24024" dirty="0">
                <a:latin typeface="Liberation Sans"/>
                <a:cs typeface="Liberation Sans"/>
              </a:rPr>
              <a:t>2</a:t>
            </a:r>
            <a:endParaRPr sz="2775" baseline="24024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Pr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o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b</a:t>
            </a:r>
            <a:r>
              <a:rPr sz="44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l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e</a:t>
            </a: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m	1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578850" cy="970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Liberation Sans"/>
                <a:cs typeface="Liberation Sans"/>
              </a:rPr>
              <a:t>Let X ~ </a:t>
            </a:r>
            <a:r>
              <a:rPr sz="3200" spc="-5" dirty="0">
                <a:latin typeface="Liberation Sans"/>
                <a:cs typeface="Liberation Sans"/>
              </a:rPr>
              <a:t>Bin(n,p) </a:t>
            </a:r>
            <a:r>
              <a:rPr sz="3200" dirty="0">
                <a:latin typeface="Liberation Sans"/>
                <a:cs typeface="Liberation Sans"/>
              </a:rPr>
              <a:t>where p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unknown. </a:t>
            </a:r>
            <a:r>
              <a:rPr sz="3200" spc="-5" dirty="0">
                <a:latin typeface="Liberation Sans"/>
                <a:cs typeface="Liberation Sans"/>
              </a:rPr>
              <a:t>Find MSE  </a:t>
            </a:r>
            <a:r>
              <a:rPr sz="3200" dirty="0">
                <a:latin typeface="Liberation Sans"/>
                <a:cs typeface="Liberation Sans"/>
              </a:rPr>
              <a:t>of p_hat = X /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n.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379" y="219709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1117599"/>
            <a:ext cx="9424670" cy="55562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635000">
              <a:lnSpc>
                <a:spcPts val="3429"/>
              </a:lnSpc>
              <a:spcBef>
                <a:spcPts val="395"/>
              </a:spcBef>
            </a:pPr>
            <a:r>
              <a:rPr sz="3050" dirty="0">
                <a:latin typeface="Liberation Sans"/>
                <a:cs typeface="Liberation Sans"/>
              </a:rPr>
              <a:t>Let </a:t>
            </a:r>
            <a:r>
              <a:rPr sz="3050" spc="-5" dirty="0">
                <a:latin typeface="Liberation Sans"/>
                <a:cs typeface="Liberation Sans"/>
              </a:rPr>
              <a:t>X1 </a:t>
            </a:r>
            <a:r>
              <a:rPr sz="3050" dirty="0">
                <a:latin typeface="Liberation Sans"/>
                <a:cs typeface="Liberation Sans"/>
              </a:rPr>
              <a:t>and </a:t>
            </a:r>
            <a:r>
              <a:rPr sz="3050" spc="-5" dirty="0">
                <a:latin typeface="Liberation Sans"/>
                <a:cs typeface="Liberation Sans"/>
              </a:rPr>
              <a:t>X2 be </a:t>
            </a:r>
            <a:r>
              <a:rPr sz="3050" dirty="0">
                <a:latin typeface="Liberation Sans"/>
                <a:cs typeface="Liberation Sans"/>
              </a:rPr>
              <a:t>independent, each </a:t>
            </a:r>
            <a:r>
              <a:rPr sz="3050" spc="-5" dirty="0">
                <a:latin typeface="Liberation Sans"/>
                <a:cs typeface="Liberation Sans"/>
              </a:rPr>
              <a:t>with </a:t>
            </a:r>
            <a:r>
              <a:rPr sz="3050" dirty="0">
                <a:latin typeface="Liberation Sans"/>
                <a:cs typeface="Liberation Sans"/>
              </a:rPr>
              <a:t>unknown  mean </a:t>
            </a:r>
            <a:r>
              <a:rPr sz="3050" spc="-10" dirty="0">
                <a:latin typeface="Liberation Sans"/>
                <a:cs typeface="Liberation Sans"/>
              </a:rPr>
              <a:t>µ </a:t>
            </a:r>
            <a:r>
              <a:rPr sz="3050" spc="-5" dirty="0">
                <a:latin typeface="Liberation Sans"/>
                <a:cs typeface="Liberation Sans"/>
              </a:rPr>
              <a:t>and </a:t>
            </a:r>
            <a:r>
              <a:rPr sz="3050" dirty="0">
                <a:latin typeface="Liberation Sans"/>
                <a:cs typeface="Liberation Sans"/>
              </a:rPr>
              <a:t>variance </a:t>
            </a:r>
            <a:r>
              <a:rPr sz="3050" spc="-10" dirty="0">
                <a:latin typeface="Liberation Sans"/>
                <a:cs typeface="Liberation Sans"/>
              </a:rPr>
              <a:t>=</a:t>
            </a:r>
            <a:r>
              <a:rPr sz="3050" spc="7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1.</a:t>
            </a:r>
            <a:endParaRPr sz="3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 marR="236854">
              <a:lnSpc>
                <a:spcPts val="3429"/>
              </a:lnSpc>
              <a:spcBef>
                <a:spcPts val="2220"/>
              </a:spcBef>
              <a:buAutoNum type="arabicParenR"/>
              <a:tabLst>
                <a:tab pos="466725" algn="l"/>
                <a:tab pos="2311400" algn="l"/>
              </a:tabLst>
            </a:pPr>
            <a:r>
              <a:rPr sz="3050" dirty="0">
                <a:latin typeface="Liberation Sans"/>
                <a:cs typeface="Liberation Sans"/>
              </a:rPr>
              <a:t>Let</a:t>
            </a:r>
            <a:r>
              <a:rPr sz="3050" spc="1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µ_hat	</a:t>
            </a:r>
            <a:r>
              <a:rPr sz="3050" spc="-10" dirty="0">
                <a:latin typeface="Liberation Sans"/>
                <a:cs typeface="Liberation Sans"/>
              </a:rPr>
              <a:t>= </a:t>
            </a:r>
            <a:r>
              <a:rPr sz="3050" spc="-5" dirty="0">
                <a:latin typeface="Liberation Sans"/>
                <a:cs typeface="Liberation Sans"/>
              </a:rPr>
              <a:t>(X1 </a:t>
            </a:r>
            <a:r>
              <a:rPr sz="3050" spc="-10" dirty="0">
                <a:latin typeface="Liberation Sans"/>
                <a:cs typeface="Liberation Sans"/>
              </a:rPr>
              <a:t>+ </a:t>
            </a:r>
            <a:r>
              <a:rPr sz="3050" spc="-5" dirty="0">
                <a:latin typeface="Liberation Sans"/>
                <a:cs typeface="Liberation Sans"/>
              </a:rPr>
              <a:t>X2) / 2. Find </a:t>
            </a:r>
            <a:r>
              <a:rPr sz="3050" dirty="0">
                <a:latin typeface="Liberation Sans"/>
                <a:cs typeface="Liberation Sans"/>
              </a:rPr>
              <a:t>bias, variance, and  </a:t>
            </a:r>
            <a:r>
              <a:rPr sz="3050" spc="-5" dirty="0">
                <a:latin typeface="Liberation Sans"/>
                <a:cs typeface="Liberation Sans"/>
              </a:rPr>
              <a:t>MSE of</a:t>
            </a:r>
            <a:r>
              <a:rPr sz="3050" spc="3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µ_hat.</a:t>
            </a:r>
            <a:endParaRPr sz="3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iberation Sans"/>
              <a:buAutoNum type="arabicParenR"/>
            </a:pPr>
            <a:endParaRPr sz="4850">
              <a:latin typeface="Times New Roman"/>
              <a:cs typeface="Times New Roman"/>
            </a:endParaRPr>
          </a:p>
          <a:p>
            <a:pPr marL="12700" marR="5080">
              <a:lnSpc>
                <a:spcPct val="106600"/>
              </a:lnSpc>
              <a:buAutoNum type="arabicParenR"/>
              <a:tabLst>
                <a:tab pos="574040" algn="l"/>
                <a:tab pos="574675" algn="l"/>
                <a:tab pos="2545080" algn="l"/>
              </a:tabLst>
            </a:pPr>
            <a:r>
              <a:rPr sz="3050" dirty="0">
                <a:latin typeface="Liberation Sans"/>
                <a:cs typeface="Liberation Sans"/>
              </a:rPr>
              <a:t>Let</a:t>
            </a:r>
            <a:r>
              <a:rPr sz="3050" spc="3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µ</a:t>
            </a:r>
            <a:r>
              <a:rPr sz="2625" baseline="-23809" dirty="0">
                <a:latin typeface="Liberation Sans"/>
                <a:cs typeface="Liberation Sans"/>
              </a:rPr>
              <a:t>2</a:t>
            </a:r>
            <a:r>
              <a:rPr sz="3050" dirty="0">
                <a:latin typeface="Liberation Sans"/>
                <a:cs typeface="Liberation Sans"/>
              </a:rPr>
              <a:t>_hat	</a:t>
            </a:r>
            <a:r>
              <a:rPr sz="3050" spc="-10" dirty="0">
                <a:latin typeface="Liberation Sans"/>
                <a:cs typeface="Liberation Sans"/>
              </a:rPr>
              <a:t>= </a:t>
            </a:r>
            <a:r>
              <a:rPr sz="3050" spc="-5" dirty="0">
                <a:latin typeface="Liberation Sans"/>
                <a:cs typeface="Liberation Sans"/>
              </a:rPr>
              <a:t>(X1 </a:t>
            </a:r>
            <a:r>
              <a:rPr sz="3050" spc="-10" dirty="0">
                <a:latin typeface="Liberation Sans"/>
                <a:cs typeface="Liberation Sans"/>
              </a:rPr>
              <a:t>+ </a:t>
            </a:r>
            <a:r>
              <a:rPr sz="3050" dirty="0">
                <a:latin typeface="Liberation Sans"/>
                <a:cs typeface="Liberation Sans"/>
              </a:rPr>
              <a:t>X2) </a:t>
            </a:r>
            <a:r>
              <a:rPr sz="3050" spc="-5" dirty="0">
                <a:latin typeface="Liberation Sans"/>
                <a:cs typeface="Liberation Sans"/>
              </a:rPr>
              <a:t>/ </a:t>
            </a:r>
            <a:r>
              <a:rPr sz="3050" dirty="0">
                <a:latin typeface="Liberation Sans"/>
                <a:cs typeface="Liberation Sans"/>
              </a:rPr>
              <a:t>4. Find bias, variance, </a:t>
            </a:r>
            <a:r>
              <a:rPr sz="3050" spc="-5" dirty="0">
                <a:latin typeface="Liberation Sans"/>
                <a:cs typeface="Liberation Sans"/>
              </a:rPr>
              <a:t>and  MSE of</a:t>
            </a:r>
            <a:r>
              <a:rPr sz="3050" spc="3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µ</a:t>
            </a:r>
            <a:r>
              <a:rPr sz="2625" baseline="-23809" dirty="0">
                <a:latin typeface="Liberation Sans"/>
                <a:cs typeface="Liberation Sans"/>
              </a:rPr>
              <a:t>2</a:t>
            </a:r>
            <a:r>
              <a:rPr sz="3050" dirty="0">
                <a:latin typeface="Liberation Sans"/>
                <a:cs typeface="Liberation Sans"/>
              </a:rPr>
              <a:t>_hat.</a:t>
            </a:r>
            <a:endParaRPr sz="3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iberation Sans"/>
              <a:buAutoNum type="arabicParenR"/>
            </a:pPr>
            <a:endParaRPr sz="5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arenR"/>
              <a:tabLst>
                <a:tab pos="466725" algn="l"/>
              </a:tabLst>
            </a:pPr>
            <a:r>
              <a:rPr sz="3050" spc="-5" dirty="0">
                <a:latin typeface="Liberation Sans"/>
                <a:cs typeface="Liberation Sans"/>
              </a:rPr>
              <a:t>For </a:t>
            </a:r>
            <a:r>
              <a:rPr sz="3050" dirty="0">
                <a:latin typeface="Liberation Sans"/>
                <a:cs typeface="Liberation Sans"/>
              </a:rPr>
              <a:t>what values </a:t>
            </a:r>
            <a:r>
              <a:rPr sz="3050" spc="-5" dirty="0">
                <a:latin typeface="Liberation Sans"/>
                <a:cs typeface="Liberation Sans"/>
              </a:rPr>
              <a:t>of </a:t>
            </a:r>
            <a:r>
              <a:rPr sz="3050" spc="-10" dirty="0">
                <a:latin typeface="Liberation Sans"/>
                <a:cs typeface="Liberation Sans"/>
              </a:rPr>
              <a:t>µ </a:t>
            </a:r>
            <a:r>
              <a:rPr sz="3050" dirty="0">
                <a:latin typeface="Liberation Sans"/>
                <a:cs typeface="Liberation Sans"/>
              </a:rPr>
              <a:t>does µ</a:t>
            </a:r>
            <a:r>
              <a:rPr sz="2625" baseline="-23809" dirty="0">
                <a:latin typeface="Liberation Sans"/>
                <a:cs typeface="Liberation Sans"/>
              </a:rPr>
              <a:t>2</a:t>
            </a:r>
            <a:r>
              <a:rPr sz="3050" dirty="0">
                <a:latin typeface="Liberation Sans"/>
                <a:cs typeface="Liberation Sans"/>
              </a:rPr>
              <a:t>_hat have smaller</a:t>
            </a:r>
            <a:r>
              <a:rPr sz="3050" spc="170" dirty="0">
                <a:latin typeface="Liberation Sans"/>
                <a:cs typeface="Liberation Sans"/>
              </a:rPr>
              <a:t> </a:t>
            </a:r>
            <a:r>
              <a:rPr sz="3050" spc="-5" dirty="0">
                <a:latin typeface="Liberation Sans"/>
                <a:cs typeface="Liberation Sans"/>
              </a:rPr>
              <a:t>MSE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78930"/>
            <a:ext cx="208661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dirty="0">
                <a:latin typeface="Liberation Sans"/>
                <a:cs typeface="Liberation Sans"/>
              </a:rPr>
              <a:t>than</a:t>
            </a:r>
            <a:r>
              <a:rPr sz="3050" spc="-50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µ_hat?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" y="264159"/>
            <a:ext cx="8752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Liberation Sans"/>
                <a:cs typeface="Liberation Sans"/>
              </a:rPr>
              <a:t>Method </a:t>
            </a:r>
            <a:r>
              <a:rPr sz="4000" spc="-5" dirty="0">
                <a:latin typeface="Liberation Sans"/>
                <a:cs typeface="Liberation Sans"/>
              </a:rPr>
              <a:t>to </a:t>
            </a:r>
            <a:r>
              <a:rPr sz="4000" spc="-10" dirty="0">
                <a:latin typeface="Liberation Sans"/>
                <a:cs typeface="Liberation Sans"/>
              </a:rPr>
              <a:t>construct good Estimator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930" y="1403350"/>
            <a:ext cx="7994650" cy="7816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55"/>
              </a:spcBef>
            </a:pPr>
            <a:r>
              <a:rPr sz="2550" dirty="0">
                <a:latin typeface="Liberation Sans"/>
                <a:cs typeface="Liberation Sans"/>
              </a:rPr>
              <a:t>Method of </a:t>
            </a:r>
            <a:r>
              <a:rPr sz="2550" spc="5" dirty="0">
                <a:latin typeface="Liberation Sans"/>
                <a:cs typeface="Liberation Sans"/>
              </a:rPr>
              <a:t>Maximum </a:t>
            </a:r>
            <a:r>
              <a:rPr sz="2550" dirty="0">
                <a:latin typeface="Liberation Sans"/>
                <a:cs typeface="Liberation Sans"/>
              </a:rPr>
              <a:t>Likelihood is regarded as the </a:t>
            </a:r>
            <a:r>
              <a:rPr sz="2550" b="1" spc="5" dirty="0">
                <a:latin typeface="Liberation Sans"/>
                <a:cs typeface="Liberation Sans"/>
              </a:rPr>
              <a:t>best  method to </a:t>
            </a:r>
            <a:r>
              <a:rPr sz="2550" b="1" dirty="0">
                <a:latin typeface="Liberation Sans"/>
                <a:cs typeface="Liberation Sans"/>
              </a:rPr>
              <a:t>point</a:t>
            </a:r>
            <a:r>
              <a:rPr sz="2550" b="1" spc="-20" dirty="0">
                <a:latin typeface="Liberation Sans"/>
                <a:cs typeface="Liberation Sans"/>
              </a:rPr>
              <a:t> </a:t>
            </a:r>
            <a:r>
              <a:rPr sz="2550" b="1" dirty="0">
                <a:latin typeface="Liberation Sans"/>
                <a:cs typeface="Liberation Sans"/>
              </a:rPr>
              <a:t>estimation.</a:t>
            </a:r>
            <a:endParaRPr sz="25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850" y="37744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4905" rIns="0" bIns="0" rtlCol="0">
            <a:spAutoFit/>
          </a:bodyPr>
          <a:lstStyle/>
          <a:p>
            <a:pPr marL="338455" marR="5080">
              <a:lnSpc>
                <a:spcPts val="2880"/>
              </a:lnSpc>
              <a:spcBef>
                <a:spcPts val="355"/>
              </a:spcBef>
            </a:pPr>
            <a:r>
              <a:rPr sz="2550" b="1" dirty="0">
                <a:latin typeface="Liberation Sans"/>
                <a:cs typeface="Liberation Sans"/>
              </a:rPr>
              <a:t>Likelihood function </a:t>
            </a:r>
            <a:r>
              <a:rPr sz="2550" spc="5" dirty="0"/>
              <a:t>is </a:t>
            </a:r>
            <a:r>
              <a:rPr sz="2550" dirty="0"/>
              <a:t>the probability of obtaining </a:t>
            </a:r>
            <a:r>
              <a:rPr sz="2550" spc="5" dirty="0"/>
              <a:t>observed  value.</a:t>
            </a:r>
            <a:endParaRPr sz="2550">
              <a:latin typeface="Liberation Sans"/>
              <a:cs typeface="Liberation Sans"/>
            </a:endParaRPr>
          </a:p>
          <a:p>
            <a:pPr marL="338455" marR="135255">
              <a:lnSpc>
                <a:spcPts val="2880"/>
              </a:lnSpc>
              <a:spcBef>
                <a:spcPts val="1140"/>
              </a:spcBef>
            </a:pPr>
            <a:r>
              <a:rPr sz="2550" dirty="0"/>
              <a:t>If </a:t>
            </a:r>
            <a:r>
              <a:rPr sz="2550" spc="5" dirty="0"/>
              <a:t>single </a:t>
            </a:r>
            <a:r>
              <a:rPr sz="2550" dirty="0"/>
              <a:t>observation </a:t>
            </a:r>
            <a:r>
              <a:rPr sz="2550" spc="5" dirty="0"/>
              <a:t>is made, Likelihood </a:t>
            </a:r>
            <a:r>
              <a:rPr sz="2550" dirty="0"/>
              <a:t>fuction </a:t>
            </a:r>
            <a:r>
              <a:rPr sz="2550" spc="5" dirty="0"/>
              <a:t>is just </a:t>
            </a:r>
            <a:r>
              <a:rPr sz="2550" dirty="0"/>
              <a:t>the  probability of obtaining that </a:t>
            </a:r>
            <a:r>
              <a:rPr sz="2550" spc="5" dirty="0"/>
              <a:t>value. </a:t>
            </a:r>
            <a:r>
              <a:rPr sz="2550" dirty="0"/>
              <a:t>(There will </a:t>
            </a:r>
            <a:r>
              <a:rPr sz="2550" spc="5" dirty="0"/>
              <a:t>be no </a:t>
            </a:r>
            <a:r>
              <a:rPr sz="2550" dirty="0"/>
              <a:t>product  involved)</a:t>
            </a:r>
            <a:endParaRPr sz="2550"/>
          </a:p>
        </p:txBody>
      </p:sp>
      <p:sp>
        <p:nvSpPr>
          <p:cNvPr id="6" name="object 6"/>
          <p:cNvSpPr txBox="1"/>
          <p:nvPr/>
        </p:nvSpPr>
        <p:spPr>
          <a:xfrm>
            <a:off x="836930" y="5414009"/>
            <a:ext cx="8709025" cy="11474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55"/>
              </a:spcBef>
            </a:pPr>
            <a:r>
              <a:rPr sz="2550" b="1" spc="5" dirty="0">
                <a:latin typeface="Liberation Sans"/>
                <a:cs typeface="Liberation Sans"/>
              </a:rPr>
              <a:t>MLE (maximum </a:t>
            </a:r>
            <a:r>
              <a:rPr sz="2550" b="1" dirty="0">
                <a:latin typeface="Liberation Sans"/>
                <a:cs typeface="Liberation Sans"/>
              </a:rPr>
              <a:t>likelihood estimator) </a:t>
            </a:r>
            <a:r>
              <a:rPr sz="2550" spc="5" dirty="0">
                <a:latin typeface="Liberation Sans"/>
                <a:cs typeface="Liberation Sans"/>
              </a:rPr>
              <a:t>– is </a:t>
            </a:r>
            <a:r>
              <a:rPr sz="2550" dirty="0">
                <a:latin typeface="Liberation Sans"/>
                <a:cs typeface="Liberation Sans"/>
              </a:rPr>
              <a:t>that </a:t>
            </a:r>
            <a:r>
              <a:rPr sz="2550" spc="5" dirty="0">
                <a:latin typeface="Liberation Sans"/>
                <a:cs typeface="Liberation Sans"/>
              </a:rPr>
              <a:t>value </a:t>
            </a:r>
            <a:r>
              <a:rPr sz="2550" dirty="0">
                <a:latin typeface="Liberation Sans"/>
                <a:cs typeface="Liberation Sans"/>
              </a:rPr>
              <a:t>of the  estimator </a:t>
            </a:r>
            <a:r>
              <a:rPr sz="2550" spc="5" dirty="0">
                <a:latin typeface="Liberation Sans"/>
                <a:cs typeface="Liberation Sans"/>
              </a:rPr>
              <a:t>which when </a:t>
            </a:r>
            <a:r>
              <a:rPr sz="2550" dirty="0">
                <a:latin typeface="Liberation Sans"/>
                <a:cs typeface="Liberation Sans"/>
              </a:rPr>
              <a:t>substituted in place of </a:t>
            </a:r>
            <a:r>
              <a:rPr sz="2550" spc="-5" dirty="0">
                <a:latin typeface="Liberation Sans"/>
                <a:cs typeface="Liberation Sans"/>
              </a:rPr>
              <a:t>the </a:t>
            </a:r>
            <a:r>
              <a:rPr sz="2550" spc="-15" dirty="0">
                <a:latin typeface="Liberation Sans"/>
                <a:cs typeface="Liberation Sans"/>
              </a:rPr>
              <a:t>parameter,  </a:t>
            </a:r>
            <a:r>
              <a:rPr sz="2550" spc="5" dirty="0">
                <a:latin typeface="Liberation Sans"/>
                <a:cs typeface="Liberation Sans"/>
              </a:rPr>
              <a:t>maximizes </a:t>
            </a:r>
            <a:r>
              <a:rPr sz="2550" dirty="0">
                <a:latin typeface="Liberation Sans"/>
                <a:cs typeface="Liberation Sans"/>
              </a:rPr>
              <a:t>the </a:t>
            </a:r>
            <a:r>
              <a:rPr sz="2550" spc="5" dirty="0">
                <a:latin typeface="Liberation Sans"/>
                <a:cs typeface="Liberation Sans"/>
              </a:rPr>
              <a:t>Likelihood</a:t>
            </a:r>
            <a:r>
              <a:rPr sz="2550" spc="-1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function.</a:t>
            </a:r>
            <a:endParaRPr sz="25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619885" marR="5080" indent="-842010">
              <a:lnSpc>
                <a:spcPts val="4930"/>
              </a:lnSpc>
              <a:spcBef>
                <a:spcPts val="555"/>
              </a:spcBef>
            </a:pPr>
            <a:r>
              <a:rPr sz="4400" dirty="0">
                <a:latin typeface="Liberation Sans"/>
                <a:cs typeface="Liberation Sans"/>
              </a:rPr>
              <a:t>MLE – </a:t>
            </a:r>
            <a:r>
              <a:rPr sz="4400" spc="-10" dirty="0">
                <a:latin typeface="Liberation Sans"/>
                <a:cs typeface="Liberation Sans"/>
              </a:rPr>
              <a:t>when </a:t>
            </a:r>
            <a:r>
              <a:rPr sz="4400" spc="-5" dirty="0">
                <a:latin typeface="Liberation Sans"/>
                <a:cs typeface="Liberation Sans"/>
              </a:rPr>
              <a:t>there's </a:t>
            </a:r>
            <a:r>
              <a:rPr sz="4400" spc="-10" dirty="0">
                <a:latin typeface="Liberation Sans"/>
                <a:cs typeface="Liberation Sans"/>
              </a:rPr>
              <a:t>just</a:t>
            </a:r>
            <a:r>
              <a:rPr sz="4400" spc="-10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one  </a:t>
            </a:r>
            <a:r>
              <a:rPr sz="4400" spc="-10" dirty="0">
                <a:latin typeface="Liberation Sans"/>
                <a:cs typeface="Liberation Sans"/>
              </a:rPr>
              <a:t>parameter </a:t>
            </a:r>
            <a:r>
              <a:rPr sz="4400" spc="-5" dirty="0">
                <a:latin typeface="Liberation Sans"/>
                <a:cs typeface="Liberation Sans"/>
              </a:rPr>
              <a:t>to</a:t>
            </a:r>
            <a:r>
              <a:rPr sz="4400" spc="-2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estimate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359" y="171068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70" dirty="0">
                <a:latin typeface="Trebuchet MS"/>
                <a:cs typeface="Trebuchet MS"/>
              </a:rPr>
              <a:t>●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433067"/>
            <a:ext cx="8539480" cy="501269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050" spc="10" dirty="0">
                <a:latin typeface="Liberation Sans"/>
                <a:cs typeface="Liberation Sans"/>
              </a:rPr>
              <a:t>General</a:t>
            </a:r>
            <a:r>
              <a:rPr sz="3050" dirty="0">
                <a:latin typeface="Liberation Sans"/>
                <a:cs typeface="Liberation Sans"/>
              </a:rPr>
              <a:t> </a:t>
            </a:r>
            <a:r>
              <a:rPr sz="3050" spc="10" dirty="0">
                <a:latin typeface="Liberation Sans"/>
                <a:cs typeface="Liberation Sans"/>
              </a:rPr>
              <a:t>method:</a:t>
            </a:r>
            <a:endParaRPr sz="3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1293495" algn="l"/>
              </a:tabLst>
            </a:pPr>
            <a:r>
              <a:rPr sz="3050" b="1" spc="10" dirty="0">
                <a:latin typeface="Liberation Sans"/>
                <a:cs typeface="Liberation Sans"/>
              </a:rPr>
              <a:t>Step</a:t>
            </a:r>
            <a:r>
              <a:rPr sz="3050" b="1" spc="15" dirty="0">
                <a:latin typeface="Liberation Sans"/>
                <a:cs typeface="Liberation Sans"/>
              </a:rPr>
              <a:t> </a:t>
            </a:r>
            <a:r>
              <a:rPr sz="3050" b="1" spc="5" dirty="0">
                <a:latin typeface="Liberation Sans"/>
                <a:cs typeface="Liberation Sans"/>
              </a:rPr>
              <a:t>I	: </a:t>
            </a:r>
            <a:r>
              <a:rPr sz="3050" dirty="0">
                <a:latin typeface="Liberation Sans"/>
                <a:cs typeface="Liberation Sans"/>
              </a:rPr>
              <a:t>Write </a:t>
            </a:r>
            <a:r>
              <a:rPr sz="3050" spc="10" dirty="0">
                <a:latin typeface="Liberation Sans"/>
                <a:cs typeface="Liberation Sans"/>
              </a:rPr>
              <a:t>down </a:t>
            </a:r>
            <a:r>
              <a:rPr sz="3050" spc="5" dirty="0">
                <a:latin typeface="Liberation Sans"/>
                <a:cs typeface="Liberation Sans"/>
              </a:rPr>
              <a:t>the likelihood</a:t>
            </a:r>
            <a:r>
              <a:rPr sz="3050" spc="30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function.</a:t>
            </a:r>
            <a:endParaRPr sz="3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050" b="1" spc="10" dirty="0">
                <a:latin typeface="Liberation Sans"/>
                <a:cs typeface="Liberation Sans"/>
              </a:rPr>
              <a:t>Step </a:t>
            </a:r>
            <a:r>
              <a:rPr sz="3050" b="1" dirty="0">
                <a:latin typeface="Liberation Sans"/>
                <a:cs typeface="Liberation Sans"/>
              </a:rPr>
              <a:t>II </a:t>
            </a:r>
            <a:r>
              <a:rPr sz="3050" b="1" spc="5" dirty="0">
                <a:latin typeface="Liberation Sans"/>
                <a:cs typeface="Liberation Sans"/>
              </a:rPr>
              <a:t>: </a:t>
            </a:r>
            <a:r>
              <a:rPr sz="3050" spc="-75" dirty="0">
                <a:latin typeface="Liberation Sans"/>
                <a:cs typeface="Liberation Sans"/>
              </a:rPr>
              <a:t>Take </a:t>
            </a:r>
            <a:r>
              <a:rPr sz="3050" spc="10" dirty="0">
                <a:latin typeface="Liberation Sans"/>
                <a:cs typeface="Liberation Sans"/>
              </a:rPr>
              <a:t>natural </a:t>
            </a:r>
            <a:r>
              <a:rPr sz="3050" spc="5" dirty="0">
                <a:latin typeface="Liberation Sans"/>
                <a:cs typeface="Liberation Sans"/>
              </a:rPr>
              <a:t>log </a:t>
            </a:r>
            <a:r>
              <a:rPr sz="3050" spc="10" dirty="0">
                <a:latin typeface="Liberation Sans"/>
                <a:cs typeface="Liberation Sans"/>
              </a:rPr>
              <a:t>of </a:t>
            </a:r>
            <a:r>
              <a:rPr sz="3050" spc="5" dirty="0">
                <a:latin typeface="Liberation Sans"/>
                <a:cs typeface="Liberation Sans"/>
              </a:rPr>
              <a:t>likelihood</a:t>
            </a:r>
            <a:r>
              <a:rPr sz="3050" spc="95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function.</a:t>
            </a:r>
            <a:endParaRPr sz="3050">
              <a:latin typeface="Liberation Sans"/>
              <a:cs typeface="Liberation Sans"/>
            </a:endParaRPr>
          </a:p>
          <a:p>
            <a:pPr marL="12700" marR="850265">
              <a:lnSpc>
                <a:spcPct val="94400"/>
              </a:lnSpc>
              <a:spcBef>
                <a:spcPts val="1365"/>
              </a:spcBef>
            </a:pPr>
            <a:r>
              <a:rPr sz="3050" spc="10" dirty="0">
                <a:latin typeface="Liberation Sans"/>
                <a:cs typeface="Liberation Sans"/>
              </a:rPr>
              <a:t>(reason: </a:t>
            </a:r>
            <a:r>
              <a:rPr sz="3050" spc="5" dirty="0">
                <a:latin typeface="Liberation Sans"/>
                <a:cs typeface="Liberation Sans"/>
              </a:rPr>
              <a:t>the quantity that </a:t>
            </a:r>
            <a:r>
              <a:rPr sz="3050" spc="10" dirty="0">
                <a:latin typeface="Liberation Sans"/>
                <a:cs typeface="Liberation Sans"/>
              </a:rPr>
              <a:t>maximizes </a:t>
            </a:r>
            <a:r>
              <a:rPr sz="3050" spc="5" dirty="0">
                <a:latin typeface="Liberation Sans"/>
                <a:cs typeface="Liberation Sans"/>
              </a:rPr>
              <a:t>log </a:t>
            </a:r>
            <a:r>
              <a:rPr sz="3050" spc="10" dirty="0">
                <a:latin typeface="Liberation Sans"/>
                <a:cs typeface="Liberation Sans"/>
              </a:rPr>
              <a:t>of a  </a:t>
            </a:r>
            <a:r>
              <a:rPr sz="3050" spc="5" dirty="0">
                <a:latin typeface="Liberation Sans"/>
                <a:cs typeface="Liberation Sans"/>
              </a:rPr>
              <a:t>function </a:t>
            </a:r>
            <a:r>
              <a:rPr sz="3050" dirty="0">
                <a:latin typeface="Liberation Sans"/>
                <a:cs typeface="Liberation Sans"/>
              </a:rPr>
              <a:t>is </a:t>
            </a:r>
            <a:r>
              <a:rPr sz="3050" spc="10" dirty="0">
                <a:latin typeface="Liberation Sans"/>
                <a:cs typeface="Liberation Sans"/>
              </a:rPr>
              <a:t>always </a:t>
            </a:r>
            <a:r>
              <a:rPr sz="3050" spc="5" dirty="0">
                <a:latin typeface="Liberation Sans"/>
                <a:cs typeface="Liberation Sans"/>
              </a:rPr>
              <a:t>the </a:t>
            </a:r>
            <a:r>
              <a:rPr sz="3050" spc="15" dirty="0">
                <a:latin typeface="Liberation Sans"/>
                <a:cs typeface="Liberation Sans"/>
              </a:rPr>
              <a:t>same </a:t>
            </a:r>
            <a:r>
              <a:rPr sz="3050" spc="5" dirty="0">
                <a:latin typeface="Liberation Sans"/>
                <a:cs typeface="Liberation Sans"/>
              </a:rPr>
              <a:t>quantity that  </a:t>
            </a:r>
            <a:r>
              <a:rPr sz="3050" spc="10" dirty="0">
                <a:latin typeface="Liberation Sans"/>
                <a:cs typeface="Liberation Sans"/>
              </a:rPr>
              <a:t>maximizes </a:t>
            </a:r>
            <a:r>
              <a:rPr sz="3050" spc="5" dirty="0">
                <a:latin typeface="Liberation Sans"/>
                <a:cs typeface="Liberation Sans"/>
              </a:rPr>
              <a:t>the function</a:t>
            </a:r>
            <a:r>
              <a:rPr sz="3050" spc="10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itself)</a:t>
            </a:r>
            <a:endParaRPr sz="3050">
              <a:latin typeface="Liberation Sans"/>
              <a:cs typeface="Liberation Sans"/>
            </a:endParaRPr>
          </a:p>
          <a:p>
            <a:pPr marL="1202690" marR="339725" indent="-1190625">
              <a:lnSpc>
                <a:spcPts val="3450"/>
              </a:lnSpc>
              <a:spcBef>
                <a:spcPts val="1450"/>
              </a:spcBef>
            </a:pPr>
            <a:r>
              <a:rPr sz="3050" b="1" spc="10" dirty="0">
                <a:latin typeface="Liberation Sans"/>
                <a:cs typeface="Liberation Sans"/>
              </a:rPr>
              <a:t>Step </a:t>
            </a:r>
            <a:r>
              <a:rPr sz="3050" b="1" dirty="0">
                <a:latin typeface="Liberation Sans"/>
                <a:cs typeface="Liberation Sans"/>
              </a:rPr>
              <a:t>III </a:t>
            </a:r>
            <a:r>
              <a:rPr sz="3050" b="1" spc="5" dirty="0">
                <a:latin typeface="Liberation Sans"/>
                <a:cs typeface="Liberation Sans"/>
              </a:rPr>
              <a:t>: </a:t>
            </a:r>
            <a:r>
              <a:rPr sz="3050" dirty="0">
                <a:latin typeface="Liberation Sans"/>
                <a:cs typeface="Liberation Sans"/>
              </a:rPr>
              <a:t>Differentiate </a:t>
            </a:r>
            <a:r>
              <a:rPr sz="3050" spc="5" dirty="0">
                <a:latin typeface="Liberation Sans"/>
                <a:cs typeface="Liberation Sans"/>
              </a:rPr>
              <a:t>log-likelihood fuction </a:t>
            </a:r>
            <a:r>
              <a:rPr sz="3050" spc="-65" dirty="0">
                <a:latin typeface="Liberation Sans"/>
                <a:cs typeface="Liberation Sans"/>
              </a:rPr>
              <a:t>w.r.t  </a:t>
            </a:r>
            <a:r>
              <a:rPr sz="3050" spc="10" dirty="0">
                <a:latin typeface="Liberation Sans"/>
                <a:cs typeface="Liberation Sans"/>
              </a:rPr>
              <a:t>parameter </a:t>
            </a:r>
            <a:r>
              <a:rPr sz="3050" spc="5" dirty="0">
                <a:latin typeface="Liberation Sans"/>
                <a:cs typeface="Liberation Sans"/>
              </a:rPr>
              <a:t>being</a:t>
            </a:r>
            <a:r>
              <a:rPr sz="3050" dirty="0">
                <a:latin typeface="Liberation Sans"/>
                <a:cs typeface="Liberation Sans"/>
              </a:rPr>
              <a:t> </a:t>
            </a:r>
            <a:r>
              <a:rPr sz="3050" spc="5" dirty="0">
                <a:latin typeface="Liberation Sans"/>
                <a:cs typeface="Liberation Sans"/>
              </a:rPr>
              <a:t>estimated.</a:t>
            </a:r>
            <a:endParaRPr sz="3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050" b="1" spc="10" dirty="0">
                <a:latin typeface="Liberation Sans"/>
                <a:cs typeface="Liberation Sans"/>
              </a:rPr>
              <a:t>StepIV </a:t>
            </a:r>
            <a:r>
              <a:rPr sz="3050" b="1" spc="5" dirty="0">
                <a:latin typeface="Liberation Sans"/>
                <a:cs typeface="Liberation Sans"/>
              </a:rPr>
              <a:t>: </a:t>
            </a:r>
            <a:r>
              <a:rPr sz="3050" spc="10" dirty="0">
                <a:latin typeface="Liberation Sans"/>
                <a:cs typeface="Liberation Sans"/>
              </a:rPr>
              <a:t>Set </a:t>
            </a:r>
            <a:r>
              <a:rPr sz="3050" spc="5" dirty="0">
                <a:latin typeface="Liberation Sans"/>
                <a:cs typeface="Liberation Sans"/>
              </a:rPr>
              <a:t>the derivative equal to </a:t>
            </a:r>
            <a:r>
              <a:rPr sz="3050" spc="10" dirty="0">
                <a:latin typeface="Liberation Sans"/>
                <a:cs typeface="Liberation Sans"/>
              </a:rPr>
              <a:t>0 </a:t>
            </a:r>
            <a:r>
              <a:rPr sz="3050" spc="5" dirty="0">
                <a:latin typeface="Liberation Sans"/>
                <a:cs typeface="Liberation Sans"/>
              </a:rPr>
              <a:t>to get</a:t>
            </a:r>
            <a:r>
              <a:rPr sz="3050" spc="25" dirty="0">
                <a:latin typeface="Liberation Sans"/>
                <a:cs typeface="Liberation Sans"/>
              </a:rPr>
              <a:t> </a:t>
            </a:r>
            <a:r>
              <a:rPr sz="3050" spc="10" dirty="0">
                <a:latin typeface="Liberation Sans"/>
                <a:cs typeface="Liberation Sans"/>
              </a:rPr>
              <a:t>MLE.</a:t>
            </a:r>
            <a:endParaRPr sz="30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2754629"/>
            <a:ext cx="9027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Liberation Sans"/>
                <a:cs typeface="Liberation Sans"/>
              </a:rPr>
              <a:t>Central </a:t>
            </a:r>
            <a:r>
              <a:rPr sz="5400" spc="-10" dirty="0">
                <a:latin typeface="Liberation Sans"/>
                <a:cs typeface="Liberation Sans"/>
              </a:rPr>
              <a:t>Limit</a:t>
            </a:r>
            <a:r>
              <a:rPr sz="5400" spc="-90" dirty="0">
                <a:latin typeface="Liberation Sans"/>
                <a:cs typeface="Liberation Sans"/>
              </a:rPr>
              <a:t> </a:t>
            </a:r>
            <a:r>
              <a:rPr sz="5400" spc="-40" dirty="0">
                <a:latin typeface="Liberation Sans"/>
                <a:cs typeface="Liberation Sans"/>
              </a:rPr>
              <a:t>Theorem(CLT)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489" y="0"/>
            <a:ext cx="8070215" cy="1322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61340" marR="5080" indent="-548640">
              <a:lnSpc>
                <a:spcPts val="4930"/>
              </a:lnSpc>
              <a:spcBef>
                <a:spcPts val="555"/>
              </a:spcBef>
              <a:tabLst>
                <a:tab pos="5358130" algn="l"/>
              </a:tabLst>
            </a:pPr>
            <a:r>
              <a:rPr sz="4400" dirty="0">
                <a:latin typeface="Liberation Sans"/>
                <a:cs typeface="Liberation Sans"/>
              </a:rPr>
              <a:t>MLE –</a:t>
            </a:r>
            <a:r>
              <a:rPr sz="4400" spc="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when there's	more</a:t>
            </a:r>
            <a:r>
              <a:rPr sz="4400" spc="-9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than  one parameter to</a:t>
            </a:r>
            <a:r>
              <a:rPr sz="4400" spc="-4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estimate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" y="160019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919" y="1335023"/>
            <a:ext cx="8768080" cy="51701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900" spc="10" dirty="0">
                <a:latin typeface="Liberation Sans"/>
                <a:cs typeface="Liberation Sans"/>
              </a:rPr>
              <a:t>General</a:t>
            </a:r>
            <a:r>
              <a:rPr sz="2900" spc="5" dirty="0">
                <a:latin typeface="Liberation Sans"/>
                <a:cs typeface="Liberation Sans"/>
              </a:rPr>
              <a:t> </a:t>
            </a:r>
            <a:r>
              <a:rPr sz="2900" spc="10" dirty="0">
                <a:latin typeface="Liberation Sans"/>
                <a:cs typeface="Liberation Sans"/>
              </a:rPr>
              <a:t>method:</a:t>
            </a:r>
            <a:endParaRPr sz="2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1231265" algn="l"/>
              </a:tabLst>
            </a:pPr>
            <a:r>
              <a:rPr sz="2900" b="1" spc="10" dirty="0">
                <a:latin typeface="Liberation Sans"/>
                <a:cs typeface="Liberation Sans"/>
              </a:rPr>
              <a:t>Step</a:t>
            </a:r>
            <a:r>
              <a:rPr sz="2900" b="1" spc="20" dirty="0">
                <a:latin typeface="Liberation Sans"/>
                <a:cs typeface="Liberation Sans"/>
              </a:rPr>
              <a:t> </a:t>
            </a:r>
            <a:r>
              <a:rPr sz="2900" b="1" dirty="0">
                <a:latin typeface="Liberation Sans"/>
                <a:cs typeface="Liberation Sans"/>
              </a:rPr>
              <a:t>I	: </a:t>
            </a:r>
            <a:r>
              <a:rPr sz="2900" spc="-10" dirty="0">
                <a:latin typeface="Liberation Sans"/>
                <a:cs typeface="Liberation Sans"/>
              </a:rPr>
              <a:t>Write </a:t>
            </a:r>
            <a:r>
              <a:rPr sz="2900" spc="5" dirty="0">
                <a:latin typeface="Liberation Sans"/>
                <a:cs typeface="Liberation Sans"/>
              </a:rPr>
              <a:t>down the </a:t>
            </a:r>
            <a:r>
              <a:rPr sz="2900" dirty="0">
                <a:latin typeface="Liberation Sans"/>
                <a:cs typeface="Liberation Sans"/>
              </a:rPr>
              <a:t>likelihood</a:t>
            </a:r>
            <a:r>
              <a:rPr sz="2900" spc="105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function.</a:t>
            </a:r>
            <a:endParaRPr sz="2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900" b="1" spc="10" dirty="0">
                <a:latin typeface="Liberation Sans"/>
                <a:cs typeface="Liberation Sans"/>
              </a:rPr>
              <a:t>Step </a:t>
            </a:r>
            <a:r>
              <a:rPr sz="2900" b="1" dirty="0">
                <a:latin typeface="Liberation Sans"/>
                <a:cs typeface="Liberation Sans"/>
              </a:rPr>
              <a:t>II : </a:t>
            </a:r>
            <a:r>
              <a:rPr sz="2900" spc="-75" dirty="0">
                <a:latin typeface="Liberation Sans"/>
                <a:cs typeface="Liberation Sans"/>
              </a:rPr>
              <a:t>Take </a:t>
            </a:r>
            <a:r>
              <a:rPr sz="2900" spc="10" dirty="0">
                <a:latin typeface="Liberation Sans"/>
                <a:cs typeface="Liberation Sans"/>
              </a:rPr>
              <a:t>natural </a:t>
            </a:r>
            <a:r>
              <a:rPr sz="2900" dirty="0">
                <a:latin typeface="Liberation Sans"/>
                <a:cs typeface="Liberation Sans"/>
              </a:rPr>
              <a:t>log </a:t>
            </a:r>
            <a:r>
              <a:rPr sz="2900" spc="5" dirty="0">
                <a:latin typeface="Liberation Sans"/>
                <a:cs typeface="Liberation Sans"/>
              </a:rPr>
              <a:t>of likelihood</a:t>
            </a:r>
            <a:r>
              <a:rPr sz="2900" spc="15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function.</a:t>
            </a:r>
            <a:endParaRPr sz="2900">
              <a:latin typeface="Liberation Sans"/>
              <a:cs typeface="Liberation Sans"/>
            </a:endParaRPr>
          </a:p>
          <a:p>
            <a:pPr marL="12700" marR="55244">
              <a:lnSpc>
                <a:spcPct val="94100"/>
              </a:lnSpc>
              <a:spcBef>
                <a:spcPts val="1295"/>
              </a:spcBef>
            </a:pPr>
            <a:r>
              <a:rPr sz="2900" spc="5" dirty="0">
                <a:latin typeface="Liberation Sans"/>
                <a:cs typeface="Liberation Sans"/>
              </a:rPr>
              <a:t>(reason: the quantity that maximizes </a:t>
            </a:r>
            <a:r>
              <a:rPr sz="2900" dirty="0">
                <a:latin typeface="Liberation Sans"/>
                <a:cs typeface="Liberation Sans"/>
              </a:rPr>
              <a:t>log </a:t>
            </a:r>
            <a:r>
              <a:rPr sz="2900" spc="10" dirty="0">
                <a:latin typeface="Liberation Sans"/>
                <a:cs typeface="Liberation Sans"/>
              </a:rPr>
              <a:t>of </a:t>
            </a:r>
            <a:r>
              <a:rPr sz="2900" spc="5" dirty="0">
                <a:latin typeface="Liberation Sans"/>
                <a:cs typeface="Liberation Sans"/>
              </a:rPr>
              <a:t>a function  </a:t>
            </a:r>
            <a:r>
              <a:rPr sz="2900" dirty="0">
                <a:latin typeface="Liberation Sans"/>
                <a:cs typeface="Liberation Sans"/>
              </a:rPr>
              <a:t>is </a:t>
            </a:r>
            <a:r>
              <a:rPr sz="2900" spc="5" dirty="0">
                <a:latin typeface="Liberation Sans"/>
                <a:cs typeface="Liberation Sans"/>
              </a:rPr>
              <a:t>always the same quantity that maximizes </a:t>
            </a:r>
            <a:r>
              <a:rPr sz="2900" dirty="0">
                <a:latin typeface="Liberation Sans"/>
                <a:cs typeface="Liberation Sans"/>
              </a:rPr>
              <a:t>the  </a:t>
            </a:r>
            <a:r>
              <a:rPr sz="2900" spc="5" dirty="0">
                <a:latin typeface="Liberation Sans"/>
                <a:cs typeface="Liberation Sans"/>
              </a:rPr>
              <a:t>function</a:t>
            </a:r>
            <a:r>
              <a:rPr sz="2900" spc="15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itself)</a:t>
            </a:r>
            <a:endParaRPr sz="2900">
              <a:latin typeface="Liberation Sans"/>
              <a:cs typeface="Liberation Sans"/>
            </a:endParaRPr>
          </a:p>
          <a:p>
            <a:pPr marL="12700">
              <a:lnSpc>
                <a:spcPts val="3379"/>
              </a:lnSpc>
              <a:spcBef>
                <a:spcPts val="1090"/>
              </a:spcBef>
            </a:pPr>
            <a:r>
              <a:rPr sz="2900" b="1" spc="10" dirty="0">
                <a:latin typeface="Liberation Sans"/>
                <a:cs typeface="Liberation Sans"/>
              </a:rPr>
              <a:t>Step </a:t>
            </a:r>
            <a:r>
              <a:rPr sz="2900" b="1" dirty="0">
                <a:latin typeface="Liberation Sans"/>
                <a:cs typeface="Liberation Sans"/>
              </a:rPr>
              <a:t>III : </a:t>
            </a:r>
            <a:r>
              <a:rPr sz="2900" b="1" spc="5" dirty="0">
                <a:latin typeface="Liberation Sans"/>
                <a:cs typeface="Liberation Sans"/>
              </a:rPr>
              <a:t>Partially Differentiate </a:t>
            </a:r>
            <a:r>
              <a:rPr sz="2900" spc="5" dirty="0">
                <a:latin typeface="Liberation Sans"/>
                <a:cs typeface="Liberation Sans"/>
              </a:rPr>
              <a:t>log-likelihood</a:t>
            </a:r>
            <a:r>
              <a:rPr sz="2900" spc="15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fuction</a:t>
            </a:r>
            <a:endParaRPr sz="2900">
              <a:latin typeface="Liberation Sans"/>
              <a:cs typeface="Liberation Sans"/>
            </a:endParaRPr>
          </a:p>
          <a:p>
            <a:pPr marL="1975485">
              <a:lnSpc>
                <a:spcPts val="3379"/>
              </a:lnSpc>
            </a:pPr>
            <a:r>
              <a:rPr sz="2900" spc="-65" dirty="0">
                <a:latin typeface="Liberation Sans"/>
                <a:cs typeface="Liberation Sans"/>
              </a:rPr>
              <a:t>w.r.t </a:t>
            </a:r>
            <a:r>
              <a:rPr sz="2900" spc="10" dirty="0">
                <a:latin typeface="Liberation Sans"/>
                <a:cs typeface="Liberation Sans"/>
              </a:rPr>
              <a:t>each </a:t>
            </a:r>
            <a:r>
              <a:rPr sz="2900" spc="5" dirty="0">
                <a:latin typeface="Liberation Sans"/>
                <a:cs typeface="Liberation Sans"/>
              </a:rPr>
              <a:t>parameter being</a:t>
            </a:r>
            <a:r>
              <a:rPr sz="2900" spc="10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estimated.</a:t>
            </a:r>
            <a:endParaRPr sz="2900">
              <a:latin typeface="Liberation Sans"/>
              <a:cs typeface="Liberation Sans"/>
            </a:endParaRPr>
          </a:p>
          <a:p>
            <a:pPr marL="1458595" marR="49530" indent="-1446530">
              <a:lnSpc>
                <a:spcPts val="3279"/>
              </a:lnSpc>
              <a:spcBef>
                <a:spcPts val="1360"/>
              </a:spcBef>
            </a:pPr>
            <a:r>
              <a:rPr sz="2900" b="1" spc="10" dirty="0">
                <a:latin typeface="Liberation Sans"/>
                <a:cs typeface="Liberation Sans"/>
              </a:rPr>
              <a:t>StepIV </a:t>
            </a:r>
            <a:r>
              <a:rPr sz="2900" b="1" dirty="0">
                <a:latin typeface="Liberation Sans"/>
                <a:cs typeface="Liberation Sans"/>
              </a:rPr>
              <a:t>: </a:t>
            </a:r>
            <a:r>
              <a:rPr sz="2900" spc="10" dirty="0">
                <a:latin typeface="Liberation Sans"/>
                <a:cs typeface="Liberation Sans"/>
              </a:rPr>
              <a:t>Set </a:t>
            </a:r>
            <a:r>
              <a:rPr sz="2900" spc="5" dirty="0">
                <a:latin typeface="Liberation Sans"/>
                <a:cs typeface="Liberation Sans"/>
              </a:rPr>
              <a:t>the derivative </a:t>
            </a:r>
            <a:r>
              <a:rPr sz="2900" dirty="0">
                <a:latin typeface="Liberation Sans"/>
                <a:cs typeface="Liberation Sans"/>
              </a:rPr>
              <a:t>in </a:t>
            </a:r>
            <a:r>
              <a:rPr sz="2900" spc="10" dirty="0">
                <a:latin typeface="Liberation Sans"/>
                <a:cs typeface="Liberation Sans"/>
              </a:rPr>
              <a:t>each </a:t>
            </a:r>
            <a:r>
              <a:rPr sz="2900" spc="5" dirty="0">
                <a:latin typeface="Liberation Sans"/>
                <a:cs typeface="Liberation Sans"/>
              </a:rPr>
              <a:t>case </a:t>
            </a:r>
            <a:r>
              <a:rPr sz="2900" spc="10" dirty="0">
                <a:latin typeface="Liberation Sans"/>
                <a:cs typeface="Liberation Sans"/>
              </a:rPr>
              <a:t>equal </a:t>
            </a:r>
            <a:r>
              <a:rPr sz="2900" spc="5" dirty="0">
                <a:latin typeface="Liberation Sans"/>
                <a:cs typeface="Liberation Sans"/>
              </a:rPr>
              <a:t>to 0 to  get </a:t>
            </a:r>
            <a:r>
              <a:rPr sz="2900" spc="10" dirty="0">
                <a:latin typeface="Liberation Sans"/>
                <a:cs typeface="Liberation Sans"/>
              </a:rPr>
              <a:t>MLE of </a:t>
            </a:r>
            <a:r>
              <a:rPr sz="2900" spc="5" dirty="0">
                <a:latin typeface="Liberation Sans"/>
                <a:cs typeface="Liberation Sans"/>
              </a:rPr>
              <a:t>required</a:t>
            </a:r>
            <a:r>
              <a:rPr sz="2900" spc="10" dirty="0">
                <a:latin typeface="Liberation Sans"/>
                <a:cs typeface="Liberation Sans"/>
              </a:rPr>
              <a:t> </a:t>
            </a:r>
            <a:r>
              <a:rPr sz="2900" spc="-10" dirty="0">
                <a:latin typeface="Liberation Sans"/>
                <a:cs typeface="Liberation Sans"/>
              </a:rPr>
              <a:t>parameter.</a:t>
            </a:r>
            <a:endParaRPr sz="29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57150"/>
            <a:ext cx="2569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oblems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19" y="995680"/>
            <a:ext cx="8533765" cy="1435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9845" algn="l"/>
              </a:tabLst>
            </a:pPr>
            <a:r>
              <a:rPr sz="2550" dirty="0">
                <a:latin typeface="Liberation Sans"/>
                <a:cs typeface="Liberation Sans"/>
              </a:rPr>
              <a:t>1) </a:t>
            </a:r>
            <a:r>
              <a:rPr sz="2550" spc="5" dirty="0">
                <a:latin typeface="Liberation Sans"/>
                <a:cs typeface="Liberation Sans"/>
              </a:rPr>
              <a:t>X ~</a:t>
            </a:r>
            <a:r>
              <a:rPr sz="2550" spc="-5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Bin(20,</a:t>
            </a:r>
            <a:r>
              <a:rPr sz="2550" dirty="0">
                <a:latin typeface="Liberation Sans"/>
                <a:cs typeface="Liberation Sans"/>
              </a:rPr>
              <a:t> p)	where </a:t>
            </a:r>
            <a:r>
              <a:rPr sz="2550" spc="5" dirty="0">
                <a:latin typeface="Liberation Sans"/>
                <a:cs typeface="Liberation Sans"/>
              </a:rPr>
              <a:t>X is observed as </a:t>
            </a:r>
            <a:r>
              <a:rPr sz="2550" dirty="0">
                <a:latin typeface="Liberation Sans"/>
                <a:cs typeface="Liberation Sans"/>
              </a:rPr>
              <a:t>7. </a:t>
            </a:r>
            <a:r>
              <a:rPr sz="2550" spc="5" dirty="0">
                <a:latin typeface="Liberation Sans"/>
                <a:cs typeface="Liberation Sans"/>
              </a:rPr>
              <a:t>Find MLE </a:t>
            </a:r>
            <a:r>
              <a:rPr sz="2550" dirty="0">
                <a:latin typeface="Liberation Sans"/>
                <a:cs typeface="Liberation Sans"/>
              </a:rPr>
              <a:t>of</a:t>
            </a:r>
            <a:r>
              <a:rPr sz="2550" spc="-8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p.</a:t>
            </a:r>
            <a:endParaRPr sz="25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550" dirty="0">
                <a:latin typeface="Liberation Sans"/>
                <a:cs typeface="Liberation Sans"/>
              </a:rPr>
              <a:t>[Hence find </a:t>
            </a:r>
            <a:r>
              <a:rPr sz="2550" spc="5" dirty="0">
                <a:latin typeface="Liberation Sans"/>
                <a:cs typeface="Liberation Sans"/>
              </a:rPr>
              <a:t>MLE </a:t>
            </a:r>
            <a:r>
              <a:rPr sz="2550" dirty="0">
                <a:latin typeface="Liberation Sans"/>
                <a:cs typeface="Liberation Sans"/>
              </a:rPr>
              <a:t>of </a:t>
            </a:r>
            <a:r>
              <a:rPr sz="2550" spc="5" dirty="0">
                <a:latin typeface="Liberation Sans"/>
                <a:cs typeface="Liberation Sans"/>
              </a:rPr>
              <a:t>p </a:t>
            </a:r>
            <a:r>
              <a:rPr sz="2550" dirty="0">
                <a:latin typeface="Liberation Sans"/>
                <a:cs typeface="Liberation Sans"/>
              </a:rPr>
              <a:t>if </a:t>
            </a:r>
            <a:r>
              <a:rPr sz="2550" spc="5" dirty="0">
                <a:latin typeface="Liberation Sans"/>
                <a:cs typeface="Liberation Sans"/>
              </a:rPr>
              <a:t>X ~</a:t>
            </a:r>
            <a:r>
              <a:rPr sz="2550" spc="-1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(n,p)]</a:t>
            </a:r>
            <a:endParaRPr sz="25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" y="402209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" y="489712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5" dirty="0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19" y="3034029"/>
            <a:ext cx="8813800" cy="25330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55"/>
              </a:spcBef>
            </a:pPr>
            <a:r>
              <a:rPr sz="2550" dirty="0">
                <a:latin typeface="Liberation Sans"/>
                <a:cs typeface="Liberation Sans"/>
              </a:rPr>
              <a:t>2) </a:t>
            </a:r>
            <a:r>
              <a:rPr sz="2550" spc="5" dirty="0">
                <a:latin typeface="Liberation Sans"/>
                <a:cs typeface="Liberation Sans"/>
              </a:rPr>
              <a:t>Suppose no </a:t>
            </a:r>
            <a:r>
              <a:rPr sz="2550" dirty="0">
                <a:latin typeface="Liberation Sans"/>
                <a:cs typeface="Liberation Sans"/>
              </a:rPr>
              <a:t>of </a:t>
            </a:r>
            <a:r>
              <a:rPr sz="2550" spc="5" dirty="0">
                <a:latin typeface="Liberation Sans"/>
                <a:cs typeface="Liberation Sans"/>
              </a:rPr>
              <a:t>claims in a </a:t>
            </a:r>
            <a:r>
              <a:rPr sz="2550" dirty="0">
                <a:latin typeface="Liberation Sans"/>
                <a:cs typeface="Liberation Sans"/>
              </a:rPr>
              <a:t>month from </a:t>
            </a:r>
            <a:r>
              <a:rPr sz="2550" spc="5" dirty="0">
                <a:latin typeface="Liberation Sans"/>
                <a:cs typeface="Liberation Sans"/>
              </a:rPr>
              <a:t>a </a:t>
            </a:r>
            <a:r>
              <a:rPr sz="2550" dirty="0">
                <a:latin typeface="Liberation Sans"/>
                <a:cs typeface="Liberation Sans"/>
              </a:rPr>
              <a:t>certain portfolio of  policies </a:t>
            </a:r>
            <a:r>
              <a:rPr sz="2550" spc="5" dirty="0">
                <a:latin typeface="Liberation Sans"/>
                <a:cs typeface="Liberation Sans"/>
              </a:rPr>
              <a:t>has a Poisson </a:t>
            </a:r>
            <a:r>
              <a:rPr sz="2550" dirty="0">
                <a:latin typeface="Liberation Sans"/>
                <a:cs typeface="Liberation Sans"/>
              </a:rPr>
              <a:t>distribution with </a:t>
            </a:r>
            <a:r>
              <a:rPr sz="2550" spc="5" dirty="0">
                <a:latin typeface="Liberation Sans"/>
                <a:cs typeface="Liberation Sans"/>
              </a:rPr>
              <a:t>mean</a:t>
            </a:r>
            <a:r>
              <a:rPr sz="2550" spc="5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µ.</a:t>
            </a:r>
            <a:endParaRPr sz="2550">
              <a:latin typeface="Liberation Sans"/>
              <a:cs typeface="Liberation Sans"/>
            </a:endParaRPr>
          </a:p>
          <a:p>
            <a:pPr marL="12700" marR="163830">
              <a:lnSpc>
                <a:spcPts val="2880"/>
              </a:lnSpc>
              <a:spcBef>
                <a:spcPts val="1140"/>
              </a:spcBef>
            </a:pPr>
            <a:r>
              <a:rPr sz="2550" dirty="0">
                <a:latin typeface="Liberation Sans"/>
                <a:cs typeface="Liberation Sans"/>
              </a:rPr>
              <a:t>The </a:t>
            </a:r>
            <a:r>
              <a:rPr sz="2550" spc="5" dirty="0">
                <a:latin typeface="Liberation Sans"/>
                <a:cs typeface="Liberation Sans"/>
              </a:rPr>
              <a:t>no </a:t>
            </a:r>
            <a:r>
              <a:rPr sz="2550" dirty="0">
                <a:latin typeface="Liberation Sans"/>
                <a:cs typeface="Liberation Sans"/>
              </a:rPr>
              <a:t>of </a:t>
            </a:r>
            <a:r>
              <a:rPr sz="2550" spc="5" dirty="0">
                <a:latin typeface="Liberation Sans"/>
                <a:cs typeface="Liberation Sans"/>
              </a:rPr>
              <a:t>claims observed </a:t>
            </a:r>
            <a:r>
              <a:rPr sz="2550" dirty="0">
                <a:latin typeface="Liberation Sans"/>
                <a:cs typeface="Liberation Sans"/>
              </a:rPr>
              <a:t>in </a:t>
            </a:r>
            <a:r>
              <a:rPr sz="2550" spc="5" dirty="0">
                <a:latin typeface="Liberation Sans"/>
                <a:cs typeface="Liberation Sans"/>
              </a:rPr>
              <a:t>one </a:t>
            </a:r>
            <a:r>
              <a:rPr sz="2550" dirty="0">
                <a:latin typeface="Liberation Sans"/>
                <a:cs typeface="Liberation Sans"/>
              </a:rPr>
              <a:t>particular month is 8. </a:t>
            </a:r>
            <a:r>
              <a:rPr sz="2550" spc="5" dirty="0">
                <a:latin typeface="Liberation Sans"/>
                <a:cs typeface="Liberation Sans"/>
              </a:rPr>
              <a:t>Find  MLE </a:t>
            </a:r>
            <a:r>
              <a:rPr sz="2550" dirty="0">
                <a:latin typeface="Liberation Sans"/>
                <a:cs typeface="Liberation Sans"/>
              </a:rPr>
              <a:t>of</a:t>
            </a:r>
            <a:r>
              <a:rPr sz="2550" spc="-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λ.</a:t>
            </a:r>
            <a:endParaRPr sz="2550">
              <a:latin typeface="Liberation Sans"/>
              <a:cs typeface="Liberation Sans"/>
            </a:endParaRPr>
          </a:p>
          <a:p>
            <a:pPr marL="12700" marR="418465">
              <a:lnSpc>
                <a:spcPts val="2880"/>
              </a:lnSpc>
              <a:spcBef>
                <a:spcPts val="1130"/>
              </a:spcBef>
              <a:tabLst>
                <a:tab pos="5118735" algn="l"/>
              </a:tabLst>
            </a:pPr>
            <a:r>
              <a:rPr sz="2550" spc="-5" dirty="0">
                <a:latin typeface="Liberation Sans"/>
                <a:cs typeface="Liberation Sans"/>
              </a:rPr>
              <a:t>In </a:t>
            </a:r>
            <a:r>
              <a:rPr sz="2550" spc="5" dirty="0">
                <a:latin typeface="Liberation Sans"/>
                <a:cs typeface="Liberation Sans"/>
              </a:rPr>
              <a:t>one </a:t>
            </a:r>
            <a:r>
              <a:rPr sz="2550" dirty="0">
                <a:latin typeface="Liberation Sans"/>
                <a:cs typeface="Liberation Sans"/>
              </a:rPr>
              <a:t>month </a:t>
            </a:r>
            <a:r>
              <a:rPr sz="2550" spc="5" dirty="0">
                <a:latin typeface="Liberation Sans"/>
                <a:cs typeface="Liberation Sans"/>
              </a:rPr>
              <a:t>8 </a:t>
            </a:r>
            <a:r>
              <a:rPr sz="2550" dirty="0">
                <a:latin typeface="Liberation Sans"/>
                <a:cs typeface="Liberation Sans"/>
              </a:rPr>
              <a:t>claims were incurred and in next month </a:t>
            </a:r>
            <a:r>
              <a:rPr sz="2550" spc="5" dirty="0">
                <a:latin typeface="Liberation Sans"/>
                <a:cs typeface="Liberation Sans"/>
              </a:rPr>
              <a:t>10  claims were </a:t>
            </a:r>
            <a:r>
              <a:rPr sz="2550" dirty="0">
                <a:latin typeface="Liberation Sans"/>
                <a:cs typeface="Liberation Sans"/>
              </a:rPr>
              <a:t>incurred. </a:t>
            </a:r>
            <a:r>
              <a:rPr sz="2550" spc="5" dirty="0">
                <a:latin typeface="Liberation Sans"/>
                <a:cs typeface="Liberation Sans"/>
              </a:rPr>
              <a:t>Find</a:t>
            </a:r>
            <a:r>
              <a:rPr sz="2550" spc="10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MLE</a:t>
            </a:r>
            <a:r>
              <a:rPr sz="2550" spc="2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of	λ.</a:t>
            </a:r>
            <a:endParaRPr sz="25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519" y="6170929"/>
            <a:ext cx="569722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62275" algn="l"/>
              </a:tabLst>
            </a:pPr>
            <a:r>
              <a:rPr sz="2550" dirty="0">
                <a:latin typeface="Liberation Sans"/>
                <a:cs typeface="Liberation Sans"/>
              </a:rPr>
              <a:t>[Hence find</a:t>
            </a:r>
            <a:r>
              <a:rPr sz="2550" spc="20" dirty="0">
                <a:latin typeface="Liberation Sans"/>
                <a:cs typeface="Liberation Sans"/>
              </a:rPr>
              <a:t> </a:t>
            </a:r>
            <a:r>
              <a:rPr sz="2550" spc="5" dirty="0">
                <a:latin typeface="Liberation Sans"/>
                <a:cs typeface="Liberation Sans"/>
              </a:rPr>
              <a:t>MLE</a:t>
            </a:r>
            <a:r>
              <a:rPr sz="2550" spc="15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of	</a:t>
            </a:r>
            <a:r>
              <a:rPr sz="2550" spc="5" dirty="0">
                <a:latin typeface="Liberation Sans"/>
                <a:cs typeface="Liberation Sans"/>
              </a:rPr>
              <a:t>λ if X ~</a:t>
            </a:r>
            <a:r>
              <a:rPr sz="2550" spc="-70" dirty="0">
                <a:latin typeface="Liberation Sans"/>
                <a:cs typeface="Liberation Sans"/>
              </a:rPr>
              <a:t> </a:t>
            </a:r>
            <a:r>
              <a:rPr sz="2550" dirty="0">
                <a:latin typeface="Liberation Sans"/>
                <a:cs typeface="Liberation Sans"/>
              </a:rPr>
              <a:t>Poisson(λ)]</a:t>
            </a:r>
            <a:endParaRPr sz="25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128269"/>
            <a:ext cx="2569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oblems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509" y="1038860"/>
            <a:ext cx="8027034" cy="5515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AutoNum type="arabicParenR" startAt="3"/>
              <a:tabLst>
                <a:tab pos="397510" algn="l"/>
              </a:tabLst>
            </a:pPr>
            <a:r>
              <a:rPr sz="2600" dirty="0">
                <a:latin typeface="Liberation Sans"/>
                <a:cs typeface="Liberation Sans"/>
              </a:rPr>
              <a:t>Find </a:t>
            </a:r>
            <a:r>
              <a:rPr sz="2600" spc="-5" dirty="0">
                <a:latin typeface="Liberation Sans"/>
                <a:cs typeface="Liberation Sans"/>
              </a:rPr>
              <a:t>MLE of </a:t>
            </a:r>
            <a:r>
              <a:rPr sz="2600" spc="-10" dirty="0">
                <a:latin typeface="Liberation Sans"/>
                <a:cs typeface="Liberation Sans"/>
              </a:rPr>
              <a:t>p if X ~</a:t>
            </a:r>
            <a:r>
              <a:rPr sz="2600" spc="4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Geom(p).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rabicParenR" startAt="3"/>
            </a:pPr>
            <a:endParaRPr sz="2900">
              <a:latin typeface="Times New Roman"/>
              <a:cs typeface="Times New Roman"/>
            </a:endParaRPr>
          </a:p>
          <a:p>
            <a:pPr marL="397510" indent="-384810">
              <a:lnSpc>
                <a:spcPct val="100000"/>
              </a:lnSpc>
              <a:spcBef>
                <a:spcPts val="1675"/>
              </a:spcBef>
              <a:buAutoNum type="arabicParenR" startAt="3"/>
              <a:tabLst>
                <a:tab pos="397510" algn="l"/>
                <a:tab pos="1997075" algn="l"/>
              </a:tabLst>
            </a:pPr>
            <a:r>
              <a:rPr sz="2600" dirty="0">
                <a:latin typeface="Liberation Sans"/>
                <a:cs typeface="Liberation Sans"/>
              </a:rPr>
              <a:t>Find </a:t>
            </a:r>
            <a:r>
              <a:rPr sz="2600" spc="-5" dirty="0">
                <a:latin typeface="Liberation Sans"/>
                <a:cs typeface="Liberation Sans"/>
              </a:rPr>
              <a:t>MLE	of λ </a:t>
            </a:r>
            <a:r>
              <a:rPr sz="2600" dirty="0">
                <a:latin typeface="Liberation Sans"/>
                <a:cs typeface="Liberation Sans"/>
              </a:rPr>
              <a:t>of </a:t>
            </a:r>
            <a:r>
              <a:rPr sz="2600" spc="-10" dirty="0">
                <a:latin typeface="Liberation Sans"/>
                <a:cs typeface="Liberation Sans"/>
              </a:rPr>
              <a:t>if X ~ </a:t>
            </a:r>
            <a:r>
              <a:rPr sz="2600" dirty="0">
                <a:latin typeface="Liberation Sans"/>
                <a:cs typeface="Liberation Sans"/>
              </a:rPr>
              <a:t>Exp(</a:t>
            </a:r>
            <a:r>
              <a:rPr sz="2600" spc="6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λ).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rabicParenR" startAt="3"/>
            </a:pPr>
            <a:endParaRPr sz="2900">
              <a:latin typeface="Times New Roman"/>
              <a:cs typeface="Times New Roman"/>
            </a:endParaRPr>
          </a:p>
          <a:p>
            <a:pPr marL="12700" marR="517525">
              <a:lnSpc>
                <a:spcPts val="2910"/>
              </a:lnSpc>
              <a:spcBef>
                <a:spcPts val="1945"/>
              </a:spcBef>
              <a:buAutoNum type="arabicParenR" startAt="3"/>
              <a:tabLst>
                <a:tab pos="397510" algn="l"/>
              </a:tabLst>
            </a:pPr>
            <a:r>
              <a:rPr sz="2600" dirty="0">
                <a:latin typeface="Liberation Sans"/>
                <a:cs typeface="Liberation Sans"/>
              </a:rPr>
              <a:t>Let X1, X2, </a:t>
            </a:r>
            <a:r>
              <a:rPr sz="2600" spc="-5" dirty="0">
                <a:latin typeface="Liberation Sans"/>
                <a:cs typeface="Liberation Sans"/>
              </a:rPr>
              <a:t>Xn </a:t>
            </a:r>
            <a:r>
              <a:rPr sz="2600" dirty="0">
                <a:latin typeface="Liberation Sans"/>
                <a:cs typeface="Liberation Sans"/>
              </a:rPr>
              <a:t>be </a:t>
            </a:r>
            <a:r>
              <a:rPr sz="2600" spc="-10" dirty="0">
                <a:latin typeface="Liberation Sans"/>
                <a:cs typeface="Liberation Sans"/>
              </a:rPr>
              <a:t>a </a:t>
            </a:r>
            <a:r>
              <a:rPr sz="2600" spc="-5" dirty="0">
                <a:latin typeface="Liberation Sans"/>
                <a:cs typeface="Liberation Sans"/>
              </a:rPr>
              <a:t>random sample </a:t>
            </a:r>
            <a:r>
              <a:rPr sz="2600" spc="-10" dirty="0">
                <a:latin typeface="Liberation Sans"/>
                <a:cs typeface="Liberation Sans"/>
              </a:rPr>
              <a:t>from </a:t>
            </a:r>
            <a:r>
              <a:rPr sz="2600" spc="20" dirty="0">
                <a:latin typeface="Liberation Sans"/>
                <a:cs typeface="Liberation Sans"/>
              </a:rPr>
              <a:t>N(µ, </a:t>
            </a:r>
            <a:r>
              <a:rPr sz="2600" spc="-5" dirty="0">
                <a:latin typeface="Liberation Sans"/>
                <a:cs typeface="Liberation Sans"/>
              </a:rPr>
              <a:t>1)  population. </a:t>
            </a:r>
            <a:r>
              <a:rPr sz="2600" dirty="0">
                <a:latin typeface="Liberation Sans"/>
                <a:cs typeface="Liberation Sans"/>
              </a:rPr>
              <a:t>Find </a:t>
            </a:r>
            <a:r>
              <a:rPr sz="2600" spc="-5" dirty="0">
                <a:latin typeface="Liberation Sans"/>
                <a:cs typeface="Liberation Sans"/>
              </a:rPr>
              <a:t>MLE of</a:t>
            </a:r>
            <a:r>
              <a:rPr sz="2600" spc="4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µ.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buFont typeface="Liberation Sans"/>
              <a:buAutoNum type="arabicParenR" startAt="3"/>
            </a:pPr>
            <a:endParaRPr sz="2900">
              <a:latin typeface="Times New Roman"/>
              <a:cs typeface="Times New Roman"/>
            </a:endParaRPr>
          </a:p>
          <a:p>
            <a:pPr marL="12700" marR="396240">
              <a:lnSpc>
                <a:spcPts val="2920"/>
              </a:lnSpc>
              <a:spcBef>
                <a:spcPts val="1880"/>
              </a:spcBef>
              <a:buAutoNum type="arabicParenR" startAt="3"/>
              <a:tabLst>
                <a:tab pos="397510" algn="l"/>
              </a:tabLst>
            </a:pPr>
            <a:r>
              <a:rPr sz="2600" dirty="0">
                <a:latin typeface="Liberation Sans"/>
                <a:cs typeface="Liberation Sans"/>
              </a:rPr>
              <a:t>Let X1, X2, </a:t>
            </a:r>
            <a:r>
              <a:rPr sz="2600" spc="-5" dirty="0">
                <a:latin typeface="Liberation Sans"/>
                <a:cs typeface="Liberation Sans"/>
              </a:rPr>
              <a:t>Xn </a:t>
            </a:r>
            <a:r>
              <a:rPr sz="2600" dirty="0">
                <a:latin typeface="Liberation Sans"/>
                <a:cs typeface="Liberation Sans"/>
              </a:rPr>
              <a:t>be </a:t>
            </a:r>
            <a:r>
              <a:rPr sz="2600" spc="-10" dirty="0">
                <a:latin typeface="Liberation Sans"/>
                <a:cs typeface="Liberation Sans"/>
              </a:rPr>
              <a:t>a </a:t>
            </a:r>
            <a:r>
              <a:rPr sz="2600" spc="-5" dirty="0">
                <a:latin typeface="Liberation Sans"/>
                <a:cs typeface="Liberation Sans"/>
              </a:rPr>
              <a:t>random sample </a:t>
            </a:r>
            <a:r>
              <a:rPr sz="2600" spc="-10" dirty="0">
                <a:latin typeface="Liberation Sans"/>
                <a:cs typeface="Liberation Sans"/>
              </a:rPr>
              <a:t>from </a:t>
            </a:r>
            <a:r>
              <a:rPr sz="2600" spc="20" dirty="0">
                <a:latin typeface="Liberation Sans"/>
                <a:cs typeface="Liberation Sans"/>
              </a:rPr>
              <a:t>N(0, </a:t>
            </a:r>
            <a:r>
              <a:rPr sz="2600" dirty="0">
                <a:latin typeface="Liberation Sans"/>
                <a:cs typeface="Liberation Sans"/>
              </a:rPr>
              <a:t>σ</a:t>
            </a:r>
            <a:r>
              <a:rPr sz="2250" baseline="24074" dirty="0">
                <a:latin typeface="Liberation Sans"/>
                <a:cs typeface="Liberation Sans"/>
              </a:rPr>
              <a:t>2</a:t>
            </a:r>
            <a:r>
              <a:rPr sz="2600" dirty="0">
                <a:latin typeface="Liberation Sans"/>
                <a:cs typeface="Liberation Sans"/>
              </a:rPr>
              <a:t>)  </a:t>
            </a:r>
            <a:r>
              <a:rPr sz="2600" spc="-5" dirty="0">
                <a:latin typeface="Liberation Sans"/>
                <a:cs typeface="Liberation Sans"/>
              </a:rPr>
              <a:t>population. </a:t>
            </a:r>
            <a:r>
              <a:rPr sz="2600" dirty="0">
                <a:latin typeface="Liberation Sans"/>
                <a:cs typeface="Liberation Sans"/>
              </a:rPr>
              <a:t>Find </a:t>
            </a:r>
            <a:r>
              <a:rPr sz="2600" spc="-5" dirty="0">
                <a:latin typeface="Liberation Sans"/>
                <a:cs typeface="Liberation Sans"/>
              </a:rPr>
              <a:t>MLE of</a:t>
            </a:r>
            <a:r>
              <a:rPr sz="2600" spc="4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σ.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iberation Sans"/>
              <a:buAutoNum type="arabicParenR" startAt="3"/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ts val="2920"/>
              </a:lnSpc>
              <a:buAutoNum type="arabicParenR" startAt="3"/>
              <a:tabLst>
                <a:tab pos="397510" algn="l"/>
              </a:tabLst>
            </a:pPr>
            <a:r>
              <a:rPr sz="2600" spc="-5" dirty="0">
                <a:latin typeface="Liberation Sans"/>
                <a:cs typeface="Liberation Sans"/>
              </a:rPr>
              <a:t>6) Let </a:t>
            </a:r>
            <a:r>
              <a:rPr sz="2600" dirty="0">
                <a:latin typeface="Liberation Sans"/>
                <a:cs typeface="Liberation Sans"/>
              </a:rPr>
              <a:t>X1, X2, </a:t>
            </a:r>
            <a:r>
              <a:rPr sz="2600" spc="-5" dirty="0">
                <a:latin typeface="Liberation Sans"/>
                <a:cs typeface="Liberation Sans"/>
              </a:rPr>
              <a:t>Xn be </a:t>
            </a:r>
            <a:r>
              <a:rPr sz="2600" spc="-10" dirty="0">
                <a:latin typeface="Liberation Sans"/>
                <a:cs typeface="Liberation Sans"/>
              </a:rPr>
              <a:t>a </a:t>
            </a:r>
            <a:r>
              <a:rPr sz="2600" dirty="0">
                <a:latin typeface="Liberation Sans"/>
                <a:cs typeface="Liberation Sans"/>
              </a:rPr>
              <a:t>random </a:t>
            </a:r>
            <a:r>
              <a:rPr sz="2600" spc="-5" dirty="0">
                <a:latin typeface="Liberation Sans"/>
                <a:cs typeface="Liberation Sans"/>
              </a:rPr>
              <a:t>sample from </a:t>
            </a:r>
            <a:r>
              <a:rPr sz="2600" spc="25" dirty="0">
                <a:latin typeface="Liberation Sans"/>
                <a:cs typeface="Liberation Sans"/>
              </a:rPr>
              <a:t>N(µ, </a:t>
            </a:r>
            <a:r>
              <a:rPr sz="2600" spc="-5" dirty="0">
                <a:latin typeface="Liberation Sans"/>
                <a:cs typeface="Liberation Sans"/>
              </a:rPr>
              <a:t>σ</a:t>
            </a:r>
            <a:r>
              <a:rPr sz="2250" spc="-7" baseline="24074" dirty="0">
                <a:latin typeface="Liberation Sans"/>
                <a:cs typeface="Liberation Sans"/>
              </a:rPr>
              <a:t>2</a:t>
            </a:r>
            <a:r>
              <a:rPr sz="2600" spc="-5" dirty="0">
                <a:latin typeface="Liberation Sans"/>
                <a:cs typeface="Liberation Sans"/>
              </a:rPr>
              <a:t>)  population. </a:t>
            </a:r>
            <a:r>
              <a:rPr sz="2600" dirty="0">
                <a:latin typeface="Liberation Sans"/>
                <a:cs typeface="Liberation Sans"/>
              </a:rPr>
              <a:t>Find </a:t>
            </a:r>
            <a:r>
              <a:rPr sz="2600" spc="-5" dirty="0">
                <a:latin typeface="Liberation Sans"/>
                <a:cs typeface="Liberation Sans"/>
              </a:rPr>
              <a:t>MLE of </a:t>
            </a:r>
            <a:r>
              <a:rPr sz="2600" spc="-10" dirty="0">
                <a:latin typeface="Liberation Sans"/>
                <a:cs typeface="Liberation Sans"/>
              </a:rPr>
              <a:t>µ </a:t>
            </a:r>
            <a:r>
              <a:rPr sz="2600" dirty="0">
                <a:latin typeface="Liberation Sans"/>
                <a:cs typeface="Liberation Sans"/>
              </a:rPr>
              <a:t>and</a:t>
            </a:r>
            <a:r>
              <a:rPr sz="2600" spc="55" dirty="0">
                <a:latin typeface="Liberation Sans"/>
                <a:cs typeface="Liberation Sans"/>
              </a:rPr>
              <a:t> </a:t>
            </a:r>
            <a:r>
              <a:rPr sz="2600" spc="5" dirty="0">
                <a:latin typeface="Liberation Sans"/>
                <a:cs typeface="Liberation Sans"/>
              </a:rPr>
              <a:t>σ.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0" y="2905759"/>
            <a:ext cx="4776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Liberation Sans"/>
                <a:cs typeface="Liberation Sans"/>
              </a:rPr>
              <a:t>Point</a:t>
            </a:r>
            <a:r>
              <a:rPr sz="5400" spc="-100" dirty="0">
                <a:latin typeface="Liberation Sans"/>
                <a:cs typeface="Liberation Sans"/>
              </a:rPr>
              <a:t> </a:t>
            </a:r>
            <a:r>
              <a:rPr sz="5400" spc="-10" dirty="0">
                <a:latin typeface="Liberation Sans"/>
                <a:cs typeface="Liberation Sans"/>
              </a:rPr>
              <a:t>Estimate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69" y="435990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869" y="485140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4136897"/>
            <a:ext cx="820991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2450" dirty="0">
                <a:latin typeface="Liberation Sans"/>
                <a:cs typeface="Liberation Sans"/>
              </a:rPr>
              <a:t>Statistics </a:t>
            </a:r>
            <a:r>
              <a:rPr sz="2450" spc="5" dirty="0">
                <a:latin typeface="Liberation Sans"/>
                <a:cs typeface="Liberation Sans"/>
              </a:rPr>
              <a:t>are used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estimate the value of the parameters.  For example: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69" y="632332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Trebuchet MS"/>
                <a:cs typeface="Trebuchet MS"/>
              </a:rPr>
              <a:t>●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" y="5119878"/>
            <a:ext cx="8017509" cy="18491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15"/>
              </a:spcBef>
              <a:buAutoNum type="alphaLcParenR"/>
              <a:tabLst>
                <a:tab pos="379095" algn="l"/>
              </a:tabLst>
            </a:pPr>
            <a:r>
              <a:rPr sz="2450" spc="10" dirty="0">
                <a:latin typeface="Liberation Sans"/>
                <a:cs typeface="Liberation Sans"/>
              </a:rPr>
              <a:t>Sample Mean </a:t>
            </a:r>
            <a:r>
              <a:rPr sz="2450" spc="5" dirty="0">
                <a:latin typeface="Liberation Sans"/>
                <a:cs typeface="Liberation Sans"/>
              </a:rPr>
              <a:t>used </a:t>
            </a:r>
            <a:r>
              <a:rPr sz="2450" dirty="0">
                <a:latin typeface="Liberation Sans"/>
                <a:cs typeface="Liberation Sans"/>
              </a:rPr>
              <a:t>to </a:t>
            </a:r>
            <a:r>
              <a:rPr sz="2450" spc="5" dirty="0">
                <a:latin typeface="Liberation Sans"/>
                <a:cs typeface="Liberation Sans"/>
              </a:rPr>
              <a:t>estimate Pop</a:t>
            </a:r>
            <a:r>
              <a:rPr sz="2450" spc="15" dirty="0">
                <a:latin typeface="Liberation Sans"/>
                <a:cs typeface="Liberation Sans"/>
              </a:rPr>
              <a:t> </a:t>
            </a:r>
            <a:r>
              <a:rPr sz="2450" spc="10" dirty="0">
                <a:latin typeface="Liberation Sans"/>
                <a:cs typeface="Liberation Sans"/>
              </a:rPr>
              <a:t>mean</a:t>
            </a:r>
            <a:endParaRPr sz="2450">
              <a:latin typeface="Liberation Sans"/>
              <a:cs typeface="Liberation Sans"/>
            </a:endParaRPr>
          </a:p>
          <a:p>
            <a:pPr marL="379095" indent="-366395">
              <a:lnSpc>
                <a:spcPct val="100000"/>
              </a:lnSpc>
              <a:spcBef>
                <a:spcPts val="919"/>
              </a:spcBef>
              <a:buAutoNum type="alphaLcParenR"/>
              <a:tabLst>
                <a:tab pos="379095" algn="l"/>
              </a:tabLst>
            </a:pPr>
            <a:r>
              <a:rPr sz="2450" spc="10" dirty="0">
                <a:latin typeface="Liberation Sans"/>
                <a:cs typeface="Liberation Sans"/>
              </a:rPr>
              <a:t>Sample </a:t>
            </a:r>
            <a:r>
              <a:rPr sz="2450" spc="5" dirty="0">
                <a:latin typeface="Liberation Sans"/>
                <a:cs typeface="Liberation Sans"/>
              </a:rPr>
              <a:t>proportion </a:t>
            </a:r>
            <a:r>
              <a:rPr sz="2450" spc="10" dirty="0">
                <a:latin typeface="Liberation Sans"/>
                <a:cs typeface="Liberation Sans"/>
              </a:rPr>
              <a:t>used </a:t>
            </a:r>
            <a:r>
              <a:rPr sz="2450" spc="5" dirty="0">
                <a:latin typeface="Liberation Sans"/>
                <a:cs typeface="Liberation Sans"/>
              </a:rPr>
              <a:t>to estimate Pop</a:t>
            </a:r>
            <a:r>
              <a:rPr sz="2450" spc="-10" dirty="0">
                <a:latin typeface="Liberation Sans"/>
                <a:cs typeface="Liberation Sans"/>
              </a:rPr>
              <a:t> </a:t>
            </a:r>
            <a:r>
              <a:rPr sz="2450" spc="5" dirty="0">
                <a:latin typeface="Liberation Sans"/>
                <a:cs typeface="Liberation Sans"/>
              </a:rPr>
              <a:t>proportion</a:t>
            </a:r>
            <a:endParaRPr sz="2450">
              <a:latin typeface="Liberation Sans"/>
              <a:cs typeface="Liberation Sans"/>
            </a:endParaRPr>
          </a:p>
          <a:p>
            <a:pPr marL="12700" marR="5080">
              <a:lnSpc>
                <a:spcPts val="2770"/>
              </a:lnSpc>
              <a:spcBef>
                <a:spcPts val="1165"/>
              </a:spcBef>
            </a:pPr>
            <a:r>
              <a:rPr sz="2450" spc="10" dirty="0">
                <a:latin typeface="Liberation Sans"/>
                <a:cs typeface="Liberation Sans"/>
              </a:rPr>
              <a:t>These </a:t>
            </a:r>
            <a:r>
              <a:rPr sz="2450" spc="5" dirty="0">
                <a:latin typeface="Liberation Sans"/>
                <a:cs typeface="Liberation Sans"/>
              </a:rPr>
              <a:t>estimates are called Point estimates </a:t>
            </a:r>
            <a:r>
              <a:rPr sz="2450" spc="15" dirty="0">
                <a:latin typeface="Liberation Sans"/>
                <a:cs typeface="Liberation Sans"/>
              </a:rPr>
              <a:t>as </a:t>
            </a:r>
            <a:r>
              <a:rPr sz="2450" dirty="0">
                <a:latin typeface="Liberation Sans"/>
                <a:cs typeface="Liberation Sans"/>
              </a:rPr>
              <a:t>Its </a:t>
            </a:r>
            <a:r>
              <a:rPr sz="2450" spc="10" dirty="0">
                <a:latin typeface="Liberation Sans"/>
                <a:cs typeface="Liberation Sans"/>
              </a:rPr>
              <a:t>a </a:t>
            </a:r>
            <a:r>
              <a:rPr sz="2450" spc="5" dirty="0">
                <a:latin typeface="Liberation Sans"/>
                <a:cs typeface="Liberation Sans"/>
              </a:rPr>
              <a:t>single  value.</a:t>
            </a:r>
            <a:endParaRPr sz="24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800" y="300990"/>
            <a:ext cx="5730240" cy="383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554990"/>
            <a:ext cx="2323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Liberation Sans"/>
                <a:cs typeface="Liberation Sans"/>
              </a:rPr>
              <a:t>E</a:t>
            </a:r>
            <a:r>
              <a:rPr sz="4400" spc="-5" dirty="0">
                <a:latin typeface="Liberation Sans"/>
                <a:cs typeface="Liberation Sans"/>
              </a:rPr>
              <a:t>xample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591818"/>
            <a:ext cx="8895081" cy="17119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5" dirty="0">
                <a:latin typeface="Liberation Sans"/>
                <a:cs typeface="Liberation Sans"/>
              </a:rPr>
              <a:t>Point</a:t>
            </a:r>
            <a:r>
              <a:rPr sz="2800" spc="20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estimate: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ct val="131500"/>
              </a:lnSpc>
              <a:spcBef>
                <a:spcPts val="10"/>
              </a:spcBef>
            </a:pPr>
            <a:r>
              <a:rPr sz="2800" spc="10" dirty="0">
                <a:latin typeface="Liberation Sans"/>
                <a:cs typeface="Liberation Sans"/>
              </a:rPr>
              <a:t>X ~ </a:t>
            </a:r>
            <a:r>
              <a:rPr sz="2800" spc="5" dirty="0">
                <a:latin typeface="Liberation Sans"/>
                <a:cs typeface="Liberation Sans"/>
              </a:rPr>
              <a:t>Bin(n, p) </a:t>
            </a:r>
            <a:r>
              <a:rPr sz="2800" spc="10" dirty="0">
                <a:latin typeface="Liberation Sans"/>
                <a:cs typeface="Liberation Sans"/>
              </a:rPr>
              <a:t>and X </a:t>
            </a:r>
            <a:r>
              <a:rPr sz="2800" dirty="0">
                <a:latin typeface="Liberation Sans"/>
                <a:cs typeface="Liberation Sans"/>
              </a:rPr>
              <a:t>is </a:t>
            </a:r>
            <a:r>
              <a:rPr sz="2800" spc="5" dirty="0">
                <a:latin typeface="Liberation Sans"/>
                <a:cs typeface="Liberation Sans"/>
              </a:rPr>
              <a:t>observed as </a:t>
            </a:r>
            <a:r>
              <a:rPr sz="2800" dirty="0">
                <a:latin typeface="Liberation Sans"/>
                <a:cs typeface="Liberation Sans"/>
              </a:rPr>
              <a:t>7,  </a:t>
            </a:r>
            <a:r>
              <a:rPr sz="2800" spc="5" dirty="0">
                <a:latin typeface="Liberation Sans"/>
                <a:cs typeface="Liberation Sans"/>
              </a:rPr>
              <a:t>where </a:t>
            </a:r>
            <a:r>
              <a:rPr sz="2800" spc="10" dirty="0">
                <a:latin typeface="Liberation Sans"/>
                <a:cs typeface="Liberation Sans"/>
              </a:rPr>
              <a:t>n =20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then,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3973829"/>
            <a:ext cx="213296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Liberation Sans"/>
                <a:cs typeface="Liberation Sans"/>
              </a:rPr>
              <a:t>p_hat </a:t>
            </a:r>
            <a:r>
              <a:rPr sz="2800" spc="10" dirty="0">
                <a:latin typeface="Liberation Sans"/>
                <a:cs typeface="Liberation Sans"/>
              </a:rPr>
              <a:t>= </a:t>
            </a:r>
            <a:r>
              <a:rPr sz="2800" spc="5" dirty="0">
                <a:latin typeface="Liberation Sans"/>
                <a:cs typeface="Liberation Sans"/>
              </a:rPr>
              <a:t>7/</a:t>
            </a:r>
            <a:r>
              <a:rPr sz="2800" spc="-35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20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0332" y="3973829"/>
            <a:ext cx="27127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20" dirty="0">
                <a:latin typeface="Liberation Sans"/>
                <a:cs typeface="Liberation Sans"/>
              </a:rPr>
              <a:t>(</a:t>
            </a:r>
            <a:r>
              <a:rPr sz="2800" b="1" spc="20" dirty="0">
                <a:latin typeface="Liberation Sans"/>
                <a:cs typeface="Liberation Sans"/>
              </a:rPr>
              <a:t>point</a:t>
            </a:r>
            <a:r>
              <a:rPr sz="2800" b="1" spc="-40" dirty="0">
                <a:latin typeface="Liberation Sans"/>
                <a:cs typeface="Liberation Sans"/>
              </a:rPr>
              <a:t> </a:t>
            </a:r>
            <a:r>
              <a:rPr sz="2800" b="1" spc="10" dirty="0">
                <a:latin typeface="Liberation Sans"/>
                <a:cs typeface="Liberation Sans"/>
              </a:rPr>
              <a:t>estimate</a:t>
            </a:r>
            <a:r>
              <a:rPr sz="2800" spc="10" dirty="0">
                <a:latin typeface="Liberation Sans"/>
                <a:cs typeface="Liberation Sans"/>
              </a:rPr>
              <a:t>)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9" y="5097779"/>
            <a:ext cx="1872614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Liberation Sans"/>
                <a:cs typeface="Liberation Sans"/>
              </a:rPr>
              <a:t>p_hat </a:t>
            </a:r>
            <a:r>
              <a:rPr sz="2800" spc="10" dirty="0">
                <a:latin typeface="Liberation Sans"/>
                <a:cs typeface="Liberation Sans"/>
              </a:rPr>
              <a:t>=</a:t>
            </a:r>
            <a:r>
              <a:rPr sz="2800" spc="-50" dirty="0">
                <a:latin typeface="Liberation Sans"/>
                <a:cs typeface="Liberation Sans"/>
              </a:rPr>
              <a:t> </a:t>
            </a:r>
            <a:r>
              <a:rPr sz="2800" spc="10" dirty="0">
                <a:latin typeface="Liberation Sans"/>
                <a:cs typeface="Liberation Sans"/>
              </a:rPr>
              <a:t>X/n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054" y="4964938"/>
            <a:ext cx="5260340" cy="11506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20" dirty="0">
                <a:latin typeface="Liberation Sans"/>
                <a:cs typeface="Liberation Sans"/>
              </a:rPr>
              <a:t>(</a:t>
            </a:r>
            <a:r>
              <a:rPr sz="2800" b="1" spc="20" dirty="0">
                <a:latin typeface="Liberation Sans"/>
                <a:cs typeface="Liberation Sans"/>
              </a:rPr>
              <a:t>point </a:t>
            </a:r>
            <a:r>
              <a:rPr sz="2800" b="1" spc="10" dirty="0">
                <a:latin typeface="Liberation Sans"/>
                <a:cs typeface="Liberation Sans"/>
              </a:rPr>
              <a:t>estimator </a:t>
            </a:r>
            <a:r>
              <a:rPr sz="2800" spc="10" dirty="0">
                <a:latin typeface="Liberation Sans"/>
                <a:cs typeface="Liberation Sans"/>
              </a:rPr>
              <a:t>–</a:t>
            </a:r>
            <a:r>
              <a:rPr sz="2800" spc="25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no</a:t>
            </a:r>
            <a:endParaRPr sz="2800">
              <a:latin typeface="Liberation Sans"/>
              <a:cs typeface="Liberation Sans"/>
            </a:endParaRPr>
          </a:p>
          <a:p>
            <a:pPr marL="80645">
              <a:lnSpc>
                <a:spcPct val="100000"/>
              </a:lnSpc>
              <a:spcBef>
                <a:spcPts val="1070"/>
              </a:spcBef>
            </a:pPr>
            <a:r>
              <a:rPr sz="2800" spc="5" dirty="0">
                <a:latin typeface="Liberation Sans"/>
                <a:cs typeface="Liberation Sans"/>
              </a:rPr>
              <a:t>particular value of </a:t>
            </a:r>
            <a:r>
              <a:rPr sz="2800" spc="10" dirty="0">
                <a:latin typeface="Liberation Sans"/>
                <a:cs typeface="Liberation Sans"/>
              </a:rPr>
              <a:t>X </a:t>
            </a:r>
            <a:r>
              <a:rPr sz="2800" dirty="0">
                <a:latin typeface="Liberation Sans"/>
                <a:cs typeface="Liberation Sans"/>
              </a:rPr>
              <a:t>is</a:t>
            </a:r>
            <a:r>
              <a:rPr sz="2800" spc="5" dirty="0">
                <a:latin typeface="Liberation Sans"/>
                <a:cs typeface="Liberation Sans"/>
              </a:rPr>
              <a:t> specified)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3223259"/>
            <a:ext cx="8564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699CC"/>
                </a:solidFill>
                <a:latin typeface="Liberation Sans"/>
                <a:cs typeface="Liberation Sans"/>
              </a:rPr>
              <a:t>CONFIDENCE</a:t>
            </a:r>
            <a:r>
              <a:rPr sz="5400" spc="-80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5400" spc="-65" dirty="0">
                <a:solidFill>
                  <a:srgbClr val="6699CC"/>
                </a:solidFill>
                <a:latin typeface="Liberation Sans"/>
                <a:cs typeface="Liberation Sans"/>
              </a:rPr>
              <a:t>INTERVALS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79" y="554990"/>
            <a:ext cx="5515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Confidence</a:t>
            </a:r>
            <a:r>
              <a:rPr sz="4400" spc="-15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Intervals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590" y="141731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199389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90" y="298323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90" y="39725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590" y="497077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230" y="1153413"/>
            <a:ext cx="8734425" cy="540131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900" spc="5" dirty="0">
                <a:latin typeface="Liberation Serif"/>
                <a:cs typeface="Liberation Serif"/>
              </a:rPr>
              <a:t>Its an interval estimate for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population</a:t>
            </a:r>
            <a:r>
              <a:rPr sz="2900" spc="-25" dirty="0">
                <a:latin typeface="Liberation Serif"/>
                <a:cs typeface="Liberation Serif"/>
              </a:rPr>
              <a:t> </a:t>
            </a:r>
            <a:r>
              <a:rPr sz="2900" spc="-10" dirty="0">
                <a:latin typeface="Liberation Serif"/>
                <a:cs typeface="Liberation Serif"/>
              </a:rPr>
              <a:t>parameter.</a:t>
            </a:r>
            <a:endParaRPr sz="2900">
              <a:latin typeface="Liberation Serif"/>
              <a:cs typeface="Liberation Serif"/>
            </a:endParaRPr>
          </a:p>
          <a:p>
            <a:pPr marL="220345" marR="482600" indent="-208279">
              <a:lnSpc>
                <a:spcPts val="3250"/>
              </a:lnSpc>
              <a:spcBef>
                <a:spcPts val="1360"/>
              </a:spcBef>
            </a:pPr>
            <a:r>
              <a:rPr sz="2900" spc="5" dirty="0">
                <a:latin typeface="Liberation Serif"/>
                <a:cs typeface="Liberation Serif"/>
              </a:rPr>
              <a:t>Based </a:t>
            </a:r>
            <a:r>
              <a:rPr sz="2900" spc="10" dirty="0">
                <a:latin typeface="Liberation Serif"/>
                <a:cs typeface="Liberation Serif"/>
              </a:rPr>
              <a:t>on </a:t>
            </a:r>
            <a:r>
              <a:rPr sz="2900" spc="5" dirty="0">
                <a:latin typeface="Liberation Serif"/>
                <a:cs typeface="Liberation Serif"/>
              </a:rPr>
              <a:t>sample </a:t>
            </a:r>
            <a:r>
              <a:rPr sz="2900" dirty="0">
                <a:latin typeface="Liberation Serif"/>
                <a:cs typeface="Liberation Serif"/>
              </a:rPr>
              <a:t>data </a:t>
            </a:r>
            <a:r>
              <a:rPr sz="2900" spc="5" dirty="0">
                <a:latin typeface="Liberation Serif"/>
                <a:cs typeface="Liberation Serif"/>
              </a:rPr>
              <a:t>and provides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range of plausible  </a:t>
            </a:r>
            <a:r>
              <a:rPr sz="2900" dirty="0">
                <a:latin typeface="Liberation Serif"/>
                <a:cs typeface="Liberation Serif"/>
              </a:rPr>
              <a:t>values for a</a:t>
            </a:r>
            <a:r>
              <a:rPr sz="2900" spc="10" dirty="0">
                <a:latin typeface="Liberation Serif"/>
                <a:cs typeface="Liberation Serif"/>
              </a:rPr>
              <a:t> </a:t>
            </a:r>
            <a:r>
              <a:rPr sz="2900" spc="-15" dirty="0">
                <a:latin typeface="Liberation Serif"/>
                <a:cs typeface="Liberation Serif"/>
              </a:rPr>
              <a:t>parameter.</a:t>
            </a:r>
            <a:endParaRPr sz="2900">
              <a:latin typeface="Liberation Serif"/>
              <a:cs typeface="Liberation Serif"/>
            </a:endParaRPr>
          </a:p>
          <a:p>
            <a:pPr marL="220345" marR="201930" indent="-208279">
              <a:lnSpc>
                <a:spcPts val="3250"/>
              </a:lnSpc>
              <a:spcBef>
                <a:spcPts val="1290"/>
              </a:spcBef>
            </a:pPr>
            <a:r>
              <a:rPr sz="2900" spc="5" dirty="0">
                <a:latin typeface="Liberation Serif"/>
                <a:cs typeface="Liberation Serif"/>
              </a:rPr>
              <a:t>Confidence Interval </a:t>
            </a:r>
            <a:r>
              <a:rPr sz="2900" spc="-5" dirty="0">
                <a:latin typeface="Liberation Serif"/>
                <a:cs typeface="Liberation Serif"/>
              </a:rPr>
              <a:t>differs </a:t>
            </a:r>
            <a:r>
              <a:rPr sz="2900" spc="5" dirty="0">
                <a:latin typeface="Liberation Serif"/>
                <a:cs typeface="Liberation Serif"/>
              </a:rPr>
              <a:t>from sample </a:t>
            </a:r>
            <a:r>
              <a:rPr sz="2900" dirty="0">
                <a:latin typeface="Liberation Serif"/>
                <a:cs typeface="Liberation Serif"/>
              </a:rPr>
              <a:t>to </a:t>
            </a:r>
            <a:r>
              <a:rPr sz="2900" spc="5" dirty="0">
                <a:latin typeface="Liberation Serif"/>
                <a:cs typeface="Liberation Serif"/>
              </a:rPr>
              <a:t>sample (taken  </a:t>
            </a:r>
            <a:r>
              <a:rPr sz="2900" dirty="0">
                <a:latin typeface="Liberation Serif"/>
                <a:cs typeface="Liberation Serif"/>
              </a:rPr>
              <a:t>from </a:t>
            </a:r>
            <a:r>
              <a:rPr sz="2900" spc="5" dirty="0">
                <a:latin typeface="Liberation Serif"/>
                <a:cs typeface="Liberation Serif"/>
              </a:rPr>
              <a:t>same</a:t>
            </a:r>
            <a:r>
              <a:rPr sz="2900" spc="2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population).</a:t>
            </a:r>
            <a:endParaRPr sz="2900">
              <a:latin typeface="Liberation Serif"/>
              <a:cs typeface="Liberation Serif"/>
            </a:endParaRPr>
          </a:p>
          <a:p>
            <a:pPr marL="220345" marR="113664" indent="-208279">
              <a:lnSpc>
                <a:spcPts val="3250"/>
              </a:lnSpc>
              <a:spcBef>
                <a:spcPts val="1290"/>
              </a:spcBef>
            </a:pPr>
            <a:r>
              <a:rPr sz="2900" spc="5" dirty="0">
                <a:latin typeface="Liberation Serif"/>
                <a:cs typeface="Liberation Serif"/>
              </a:rPr>
              <a:t>Associated with each Confidence Interval is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Confidence  level.</a:t>
            </a:r>
            <a:endParaRPr sz="2900">
              <a:latin typeface="Liberation Serif"/>
              <a:cs typeface="Liberation Serif"/>
            </a:endParaRPr>
          </a:p>
          <a:p>
            <a:pPr marL="220345" marR="5080" indent="-208279">
              <a:lnSpc>
                <a:spcPct val="93500"/>
              </a:lnSpc>
              <a:spcBef>
                <a:spcPts val="1340"/>
              </a:spcBef>
            </a:pPr>
            <a:r>
              <a:rPr sz="2900" spc="5" dirty="0">
                <a:latin typeface="Liberation Serif"/>
                <a:cs typeface="Liberation Serif"/>
              </a:rPr>
              <a:t>For example: we </a:t>
            </a:r>
            <a:r>
              <a:rPr sz="2900" spc="10" dirty="0">
                <a:latin typeface="Liberation Serif"/>
                <a:cs typeface="Liberation Serif"/>
              </a:rPr>
              <a:t>may </a:t>
            </a:r>
            <a:r>
              <a:rPr sz="2900" spc="5" dirty="0">
                <a:latin typeface="Liberation Serif"/>
                <a:cs typeface="Liberation Serif"/>
              </a:rPr>
              <a:t>be 95% confident that </a:t>
            </a:r>
            <a:r>
              <a:rPr sz="2900" spc="15" dirty="0">
                <a:latin typeface="Arial"/>
                <a:cs typeface="Arial"/>
              </a:rPr>
              <a:t>µ </a:t>
            </a:r>
            <a:r>
              <a:rPr sz="2900" spc="5" dirty="0">
                <a:latin typeface="Liberation Serif"/>
                <a:cs typeface="Liberation Serif"/>
              </a:rPr>
              <a:t>(population  parameter) </a:t>
            </a:r>
            <a:r>
              <a:rPr sz="2900" dirty="0">
                <a:latin typeface="Liberation Serif"/>
                <a:cs typeface="Liberation Serif"/>
              </a:rPr>
              <a:t>lies </a:t>
            </a:r>
            <a:r>
              <a:rPr sz="2900" spc="5" dirty="0">
                <a:latin typeface="Liberation Serif"/>
                <a:cs typeface="Liberation Serif"/>
              </a:rPr>
              <a:t>in the </a:t>
            </a:r>
            <a:r>
              <a:rPr sz="2900" dirty="0">
                <a:latin typeface="Liberation Serif"/>
                <a:cs typeface="Liberation Serif"/>
              </a:rPr>
              <a:t>interval </a:t>
            </a:r>
            <a:r>
              <a:rPr sz="2900" spc="5" dirty="0">
                <a:latin typeface="Liberation Serif"/>
                <a:cs typeface="Liberation Serif"/>
              </a:rPr>
              <a:t>(-0.2, 3.1). Here, being  95% is the confidence </a:t>
            </a:r>
            <a:r>
              <a:rPr sz="2900" dirty="0">
                <a:latin typeface="Liberation Serif"/>
                <a:cs typeface="Liberation Serif"/>
              </a:rPr>
              <a:t>level </a:t>
            </a:r>
            <a:r>
              <a:rPr sz="2900" spc="5" dirty="0">
                <a:latin typeface="Liberation Serif"/>
                <a:cs typeface="Liberation Serif"/>
              </a:rPr>
              <a:t>associated with </a:t>
            </a:r>
            <a:r>
              <a:rPr sz="2900" dirty="0">
                <a:latin typeface="Liberation Serif"/>
                <a:cs typeface="Liberation Serif"/>
              </a:rPr>
              <a:t>the  </a:t>
            </a:r>
            <a:r>
              <a:rPr sz="2900" spc="5" dirty="0">
                <a:latin typeface="Liberation Serif"/>
                <a:cs typeface="Liberation Serif"/>
              </a:rPr>
              <a:t>Confidence Interval (-0.2,</a:t>
            </a:r>
            <a:r>
              <a:rPr sz="2900" spc="-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3.1).</a:t>
            </a:r>
            <a:endParaRPr sz="29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900" y="882650"/>
            <a:ext cx="8638559" cy="589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3051809"/>
            <a:ext cx="8848090" cy="11988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14984" marR="5080" indent="-502920">
              <a:lnSpc>
                <a:spcPts val="4440"/>
              </a:lnSpc>
              <a:spcBef>
                <a:spcPts val="545"/>
              </a:spcBef>
            </a:pPr>
            <a:r>
              <a:rPr sz="4000" spc="-5" dirty="0">
                <a:solidFill>
                  <a:srgbClr val="6699CC"/>
                </a:solidFill>
              </a:rPr>
              <a:t>Construction </a:t>
            </a:r>
            <a:r>
              <a:rPr sz="4000" dirty="0">
                <a:solidFill>
                  <a:srgbClr val="6699CC"/>
                </a:solidFill>
              </a:rPr>
              <a:t>of </a:t>
            </a:r>
            <a:r>
              <a:rPr sz="4000" spc="-5" dirty="0">
                <a:solidFill>
                  <a:srgbClr val="6699CC"/>
                </a:solidFill>
              </a:rPr>
              <a:t>Confidence Intervals for  Population Mean </a:t>
            </a:r>
            <a:r>
              <a:rPr sz="4000" dirty="0">
                <a:solidFill>
                  <a:srgbClr val="6699CC"/>
                </a:solidFill>
              </a:rPr>
              <a:t>of Large</a:t>
            </a:r>
            <a:r>
              <a:rPr sz="4000" spc="-75" dirty="0">
                <a:solidFill>
                  <a:srgbClr val="6699CC"/>
                </a:solidFill>
              </a:rPr>
              <a:t> </a:t>
            </a:r>
            <a:r>
              <a:rPr sz="4000" spc="-5" dirty="0">
                <a:solidFill>
                  <a:srgbClr val="6699CC"/>
                </a:solidFill>
              </a:rPr>
              <a:t>Samples: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10" y="317500"/>
            <a:ext cx="5949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Central Limit</a:t>
            </a:r>
            <a:r>
              <a:rPr sz="4400" spc="-50" dirty="0">
                <a:latin typeface="Liberation Sans"/>
                <a:cs typeface="Liberation Sans"/>
              </a:rPr>
              <a:t> </a:t>
            </a:r>
            <a:r>
              <a:rPr sz="4400" spc="-10" dirty="0">
                <a:latin typeface="Liberation Sans"/>
                <a:cs typeface="Liberation Sans"/>
              </a:rPr>
              <a:t>Theorem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930" y="1510030"/>
            <a:ext cx="9084945" cy="51142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305"/>
              </a:spcBef>
              <a:tabLst>
                <a:tab pos="7001509" algn="l"/>
              </a:tabLst>
            </a:pPr>
            <a:r>
              <a:rPr sz="2550" spc="10" dirty="0">
                <a:latin typeface="Liberation Serif"/>
                <a:cs typeface="Liberation Serif"/>
              </a:rPr>
              <a:t>Let X1, </a:t>
            </a:r>
            <a:r>
              <a:rPr sz="2550" spc="15" dirty="0">
                <a:latin typeface="Liberation Serif"/>
                <a:cs typeface="Liberation Serif"/>
              </a:rPr>
              <a:t>X2 </a:t>
            </a:r>
            <a:r>
              <a:rPr sz="2550" spc="5" dirty="0">
                <a:latin typeface="Liberation Serif"/>
                <a:cs typeface="Liberation Serif"/>
              </a:rPr>
              <a:t>.. </a:t>
            </a:r>
            <a:r>
              <a:rPr sz="2550" spc="15" dirty="0">
                <a:latin typeface="Liberation Serif"/>
                <a:cs typeface="Liberation Serif"/>
              </a:rPr>
              <a:t>Xn be </a:t>
            </a:r>
            <a:r>
              <a:rPr sz="2550" spc="10" dirty="0">
                <a:latin typeface="Liberation Serif"/>
                <a:cs typeface="Liberation Serif"/>
              </a:rPr>
              <a:t>a simple random sample</a:t>
            </a:r>
            <a:r>
              <a:rPr sz="2550" spc="30" dirty="0">
                <a:latin typeface="Liberation Serif"/>
                <a:cs typeface="Liberation Serif"/>
              </a:rPr>
              <a:t> </a:t>
            </a:r>
            <a:r>
              <a:rPr sz="2550" spc="15" dirty="0">
                <a:latin typeface="Liberation Serif"/>
                <a:cs typeface="Liberation Serif"/>
              </a:rPr>
              <a:t>from</a:t>
            </a:r>
            <a:r>
              <a:rPr sz="2550" spc="10" dirty="0">
                <a:latin typeface="Liberation Serif"/>
                <a:cs typeface="Liberation Serif"/>
              </a:rPr>
              <a:t> a	population</a:t>
            </a:r>
            <a:r>
              <a:rPr sz="2550" spc="-40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with  mean </a:t>
            </a:r>
            <a:r>
              <a:rPr sz="2550" spc="25" dirty="0">
                <a:latin typeface="Arial"/>
                <a:cs typeface="Arial"/>
              </a:rPr>
              <a:t>μ </a:t>
            </a:r>
            <a:r>
              <a:rPr sz="2550" spc="10" dirty="0">
                <a:latin typeface="Liberation Serif"/>
                <a:cs typeface="Liberation Serif"/>
              </a:rPr>
              <a:t>and standard deviation </a:t>
            </a:r>
            <a:r>
              <a:rPr sz="2550" spc="5" dirty="0">
                <a:latin typeface="Arial"/>
                <a:cs typeface="Arial"/>
              </a:rPr>
              <a:t>σ</a:t>
            </a:r>
            <a:r>
              <a:rPr sz="2550" spc="-160" dirty="0">
                <a:latin typeface="Arial"/>
                <a:cs typeface="Arial"/>
              </a:rPr>
              <a:t> </a:t>
            </a:r>
            <a:r>
              <a:rPr sz="2550" spc="5" dirty="0">
                <a:latin typeface="Liberation Serif"/>
                <a:cs typeface="Liberation Serif"/>
              </a:rPr>
              <a:t>.</a:t>
            </a:r>
            <a:endParaRPr sz="25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550" spc="10" dirty="0">
                <a:latin typeface="Liberation Serif"/>
                <a:cs typeface="Liberation Serif"/>
              </a:rPr>
              <a:t>Let X_bar deonte the Sample</a:t>
            </a:r>
            <a:r>
              <a:rPr sz="2550" spc="-10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mean</a:t>
            </a:r>
            <a:endParaRPr sz="25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550" spc="10" dirty="0">
                <a:latin typeface="Liberation Serif"/>
                <a:cs typeface="Liberation Serif"/>
              </a:rPr>
              <a:t>Let S</a:t>
            </a:r>
            <a:r>
              <a:rPr sz="2250" spc="15" baseline="-24074" dirty="0">
                <a:latin typeface="Liberation Serif"/>
                <a:cs typeface="Liberation Serif"/>
              </a:rPr>
              <a:t>n </a:t>
            </a:r>
            <a:r>
              <a:rPr sz="2550" spc="10" dirty="0">
                <a:latin typeface="Liberation Serif"/>
                <a:cs typeface="Liberation Serif"/>
              </a:rPr>
              <a:t>denote </a:t>
            </a:r>
            <a:r>
              <a:rPr sz="2550" spc="15" dirty="0">
                <a:latin typeface="Liberation Serif"/>
                <a:cs typeface="Liberation Serif"/>
              </a:rPr>
              <a:t>sum </a:t>
            </a:r>
            <a:r>
              <a:rPr sz="2550" spc="10" dirty="0">
                <a:latin typeface="Liberation Serif"/>
                <a:cs typeface="Liberation Serif"/>
              </a:rPr>
              <a:t>of the sample</a:t>
            </a:r>
            <a:r>
              <a:rPr sz="2550" spc="-15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observations</a:t>
            </a:r>
            <a:endParaRPr sz="25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2550" spc="10" dirty="0">
                <a:latin typeface="Liberation Serif"/>
                <a:cs typeface="Liberation Serif"/>
              </a:rPr>
              <a:t>Then </a:t>
            </a:r>
            <a:r>
              <a:rPr sz="2550" spc="5" dirty="0">
                <a:latin typeface="Liberation Serif"/>
                <a:cs typeface="Liberation Serif"/>
              </a:rPr>
              <a:t>if </a:t>
            </a:r>
            <a:r>
              <a:rPr sz="2550" spc="15" dirty="0">
                <a:latin typeface="Liberation Serif"/>
                <a:cs typeface="Liberation Serif"/>
              </a:rPr>
              <a:t>n </a:t>
            </a:r>
            <a:r>
              <a:rPr sz="2550" spc="10" dirty="0">
                <a:latin typeface="Liberation Serif"/>
                <a:cs typeface="Liberation Serif"/>
              </a:rPr>
              <a:t>is </a:t>
            </a:r>
            <a:r>
              <a:rPr sz="2550" spc="5" dirty="0">
                <a:latin typeface="Liberation Serif"/>
                <a:cs typeface="Liberation Serif"/>
              </a:rPr>
              <a:t>sufficiently </a:t>
            </a:r>
            <a:r>
              <a:rPr sz="2550" dirty="0">
                <a:latin typeface="Liberation Serif"/>
                <a:cs typeface="Liberation Serif"/>
              </a:rPr>
              <a:t>large</a:t>
            </a:r>
            <a:r>
              <a:rPr sz="2550" spc="5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then,</a:t>
            </a:r>
            <a:endParaRPr sz="2550">
              <a:latin typeface="Liberation Serif"/>
              <a:cs typeface="Liberation Serif"/>
            </a:endParaRPr>
          </a:p>
          <a:p>
            <a:pPr marL="2567940" marR="2541270" algn="ctr">
              <a:lnSpc>
                <a:spcPct val="136300"/>
              </a:lnSpc>
              <a:spcBef>
                <a:spcPts val="110"/>
              </a:spcBef>
              <a:tabLst>
                <a:tab pos="4238625" algn="l"/>
              </a:tabLst>
            </a:pPr>
            <a:r>
              <a:rPr sz="2550" spc="10" dirty="0">
                <a:latin typeface="Liberation Serif"/>
                <a:cs typeface="Liberation Serif"/>
              </a:rPr>
              <a:t>X_bar</a:t>
            </a:r>
            <a:r>
              <a:rPr sz="2550" spc="15" dirty="0">
                <a:latin typeface="Liberation Serif"/>
                <a:cs typeface="Liberation Serif"/>
              </a:rPr>
              <a:t> ~</a:t>
            </a:r>
            <a:r>
              <a:rPr sz="2550" spc="5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N(	</a:t>
            </a:r>
            <a:r>
              <a:rPr sz="2550" spc="25" dirty="0">
                <a:latin typeface="Arial"/>
                <a:cs typeface="Arial"/>
              </a:rPr>
              <a:t>μ </a:t>
            </a:r>
            <a:r>
              <a:rPr sz="2550" spc="5" dirty="0">
                <a:latin typeface="Liberation Serif"/>
                <a:cs typeface="Liberation Serif"/>
              </a:rPr>
              <a:t>, </a:t>
            </a:r>
            <a:r>
              <a:rPr sz="2550" spc="5" dirty="0">
                <a:latin typeface="Arial"/>
                <a:cs typeface="Arial"/>
              </a:rPr>
              <a:t>σ</a:t>
            </a:r>
            <a:r>
              <a:rPr sz="2550" spc="-535" dirty="0">
                <a:latin typeface="Arial"/>
                <a:cs typeface="Arial"/>
              </a:rPr>
              <a:t> </a:t>
            </a:r>
            <a:r>
              <a:rPr sz="2250" spc="15" baseline="12962" dirty="0">
                <a:latin typeface="Liberation Serif"/>
                <a:cs typeface="Liberation Serif"/>
              </a:rPr>
              <a:t>2</a:t>
            </a:r>
            <a:r>
              <a:rPr sz="2550" spc="10" dirty="0">
                <a:latin typeface="Liberation Serif"/>
                <a:cs typeface="Liberation Serif"/>
              </a:rPr>
              <a:t>/n ) approx.  </a:t>
            </a:r>
            <a:r>
              <a:rPr sz="2550" spc="20" dirty="0">
                <a:latin typeface="Liberation Serif"/>
                <a:cs typeface="Liberation Serif"/>
              </a:rPr>
              <a:t>&amp;</a:t>
            </a:r>
            <a:endParaRPr sz="2550">
              <a:latin typeface="Liberation Serif"/>
              <a:cs typeface="Liberation Serif"/>
            </a:endParaRPr>
          </a:p>
          <a:p>
            <a:pPr marL="19050" algn="ctr">
              <a:lnSpc>
                <a:spcPct val="100000"/>
              </a:lnSpc>
              <a:spcBef>
                <a:spcPts val="1220"/>
              </a:spcBef>
              <a:tabLst>
                <a:tab pos="427355" algn="l"/>
              </a:tabLst>
            </a:pPr>
            <a:r>
              <a:rPr sz="2550" spc="10" dirty="0">
                <a:latin typeface="Liberation Serif"/>
                <a:cs typeface="Liberation Serif"/>
              </a:rPr>
              <a:t>S</a:t>
            </a:r>
            <a:r>
              <a:rPr sz="2250" spc="15" baseline="-24074" dirty="0">
                <a:latin typeface="Liberation Serif"/>
                <a:cs typeface="Liberation Serif"/>
              </a:rPr>
              <a:t>n	</a:t>
            </a:r>
            <a:r>
              <a:rPr sz="2550" spc="15" dirty="0">
                <a:latin typeface="Liberation Serif"/>
                <a:cs typeface="Liberation Serif"/>
              </a:rPr>
              <a:t>~ </a:t>
            </a:r>
            <a:r>
              <a:rPr sz="2550" spc="10" dirty="0">
                <a:latin typeface="Liberation Serif"/>
                <a:cs typeface="Liberation Serif"/>
              </a:rPr>
              <a:t>N( </a:t>
            </a:r>
            <a:r>
              <a:rPr sz="2550" spc="15" dirty="0">
                <a:latin typeface="Liberation Serif"/>
                <a:cs typeface="Liberation Serif"/>
              </a:rPr>
              <a:t>n </a:t>
            </a:r>
            <a:r>
              <a:rPr sz="2550" spc="25" dirty="0">
                <a:latin typeface="Arial"/>
                <a:cs typeface="Arial"/>
              </a:rPr>
              <a:t>μ </a:t>
            </a:r>
            <a:r>
              <a:rPr sz="2550" spc="5" dirty="0">
                <a:latin typeface="Liberation Serif"/>
                <a:cs typeface="Liberation Serif"/>
              </a:rPr>
              <a:t>, </a:t>
            </a:r>
            <a:r>
              <a:rPr sz="2550" spc="15" dirty="0">
                <a:latin typeface="Liberation Serif"/>
                <a:cs typeface="Liberation Serif"/>
              </a:rPr>
              <a:t>n </a:t>
            </a:r>
            <a:r>
              <a:rPr sz="2550" spc="5" dirty="0">
                <a:latin typeface="Arial"/>
                <a:cs typeface="Arial"/>
              </a:rPr>
              <a:t>σ </a:t>
            </a:r>
            <a:r>
              <a:rPr sz="2250" baseline="12962" dirty="0">
                <a:latin typeface="Liberation Serif"/>
                <a:cs typeface="Liberation Serif"/>
              </a:rPr>
              <a:t>2 </a:t>
            </a:r>
            <a:r>
              <a:rPr sz="2550" spc="10" dirty="0">
                <a:latin typeface="Liberation Serif"/>
                <a:cs typeface="Liberation Serif"/>
              </a:rPr>
              <a:t>)</a:t>
            </a:r>
            <a:r>
              <a:rPr sz="2550" spc="-229" dirty="0">
                <a:latin typeface="Liberation Serif"/>
                <a:cs typeface="Liberation Serif"/>
              </a:rPr>
              <a:t> </a:t>
            </a:r>
            <a:r>
              <a:rPr sz="2550" spc="10" dirty="0">
                <a:latin typeface="Liberation Serif"/>
                <a:cs typeface="Liberation Serif"/>
              </a:rPr>
              <a:t>approx.</a:t>
            </a:r>
            <a:endParaRPr sz="25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615950" marR="5080" indent="-502920">
              <a:lnSpc>
                <a:spcPts val="4430"/>
              </a:lnSpc>
              <a:spcBef>
                <a:spcPts val="555"/>
              </a:spcBef>
            </a:pPr>
            <a:r>
              <a:rPr sz="4000" spc="-5" dirty="0">
                <a:solidFill>
                  <a:srgbClr val="6699CC"/>
                </a:solidFill>
              </a:rPr>
              <a:t>Construction </a:t>
            </a:r>
            <a:r>
              <a:rPr sz="4000" dirty="0">
                <a:solidFill>
                  <a:srgbClr val="6699CC"/>
                </a:solidFill>
              </a:rPr>
              <a:t>of </a:t>
            </a:r>
            <a:r>
              <a:rPr sz="4000" spc="-5" dirty="0">
                <a:solidFill>
                  <a:srgbClr val="6699CC"/>
                </a:solidFill>
              </a:rPr>
              <a:t>Confidence Intervals </a:t>
            </a:r>
            <a:r>
              <a:rPr sz="4000" dirty="0">
                <a:solidFill>
                  <a:srgbClr val="6699CC"/>
                </a:solidFill>
              </a:rPr>
              <a:t>for  </a:t>
            </a:r>
            <a:r>
              <a:rPr sz="4000" spc="-5" dirty="0">
                <a:solidFill>
                  <a:srgbClr val="6699CC"/>
                </a:solidFill>
              </a:rPr>
              <a:t>Population Mean </a:t>
            </a:r>
            <a:r>
              <a:rPr sz="4000" dirty="0">
                <a:solidFill>
                  <a:srgbClr val="6699CC"/>
                </a:solidFill>
              </a:rPr>
              <a:t>of </a:t>
            </a:r>
            <a:r>
              <a:rPr sz="4000" spc="-5" dirty="0">
                <a:solidFill>
                  <a:srgbClr val="6699CC"/>
                </a:solidFill>
              </a:rPr>
              <a:t>Large</a:t>
            </a:r>
            <a:r>
              <a:rPr sz="4000" spc="-55" dirty="0">
                <a:solidFill>
                  <a:srgbClr val="6699CC"/>
                </a:solidFill>
              </a:rPr>
              <a:t> </a:t>
            </a:r>
            <a:r>
              <a:rPr sz="4000" spc="-5" dirty="0">
                <a:solidFill>
                  <a:srgbClr val="6699CC"/>
                </a:solidFill>
              </a:rPr>
              <a:t>Samples: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2363470"/>
            <a:ext cx="7456805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erif"/>
                <a:cs typeface="Liberation Serif"/>
              </a:rPr>
              <a:t>point estimate </a:t>
            </a:r>
            <a:r>
              <a:rPr sz="3200" spc="45" dirty="0">
                <a:latin typeface="Arial"/>
                <a:cs typeface="Arial"/>
              </a:rPr>
              <a:t>± </a:t>
            </a:r>
            <a:r>
              <a:rPr sz="3200" spc="-15" dirty="0">
                <a:latin typeface="Liberation Serif"/>
                <a:cs typeface="Liberation Serif"/>
              </a:rPr>
              <a:t>Margin </a:t>
            </a:r>
            <a:r>
              <a:rPr sz="3200" dirty="0">
                <a:latin typeface="Liberation Serif"/>
                <a:cs typeface="Liberation Serif"/>
              </a:rPr>
              <a:t>of</a:t>
            </a:r>
            <a:r>
              <a:rPr sz="3200" spc="-5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error</a:t>
            </a:r>
            <a:endParaRPr sz="3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3200" dirty="0">
                <a:latin typeface="Liberation Serif"/>
                <a:cs typeface="Liberation Serif"/>
              </a:rPr>
              <a:t>Confidence Interval </a:t>
            </a:r>
            <a:r>
              <a:rPr sz="3200" spc="-5" dirty="0">
                <a:latin typeface="Liberation Serif"/>
                <a:cs typeface="Liberation Serif"/>
              </a:rPr>
              <a:t>for </a:t>
            </a:r>
            <a:r>
              <a:rPr sz="3200" spc="10" dirty="0">
                <a:latin typeface="Arial"/>
                <a:cs typeface="Arial"/>
              </a:rPr>
              <a:t>μ </a:t>
            </a:r>
            <a:r>
              <a:rPr sz="3200" spc="-5" dirty="0">
                <a:latin typeface="Liberation Serif"/>
                <a:cs typeface="Liberation Serif"/>
              </a:rPr>
              <a:t>will </a:t>
            </a:r>
            <a:r>
              <a:rPr sz="3200" dirty="0">
                <a:latin typeface="Liberation Serif"/>
                <a:cs typeface="Liberation Serif"/>
              </a:rPr>
              <a:t>be of </a:t>
            </a:r>
            <a:r>
              <a:rPr sz="3200" spc="-5" dirty="0">
                <a:latin typeface="Liberation Serif"/>
                <a:cs typeface="Liberation Serif"/>
              </a:rPr>
              <a:t>the</a:t>
            </a:r>
            <a:r>
              <a:rPr sz="3200" spc="-6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form:</a:t>
            </a:r>
            <a:endParaRPr sz="3200">
              <a:latin typeface="Liberation Serif"/>
              <a:cs typeface="Liberation Serif"/>
            </a:endParaRPr>
          </a:p>
          <a:p>
            <a:pPr marL="1633855" algn="ctr">
              <a:lnSpc>
                <a:spcPct val="100000"/>
              </a:lnSpc>
              <a:spcBef>
                <a:spcPts val="1270"/>
              </a:spcBef>
            </a:pPr>
            <a:r>
              <a:rPr sz="3200" dirty="0">
                <a:latin typeface="Liberation Serif"/>
                <a:cs typeface="Liberation Serif"/>
              </a:rPr>
              <a:t>X_bar </a:t>
            </a:r>
            <a:r>
              <a:rPr sz="3200" spc="45" dirty="0">
                <a:latin typeface="Arial"/>
                <a:cs typeface="Arial"/>
              </a:rPr>
              <a:t>± </a:t>
            </a:r>
            <a:r>
              <a:rPr sz="3200" spc="-15" dirty="0">
                <a:latin typeface="Liberation Serif"/>
                <a:cs typeface="Liberation Serif"/>
              </a:rPr>
              <a:t>Margin </a:t>
            </a:r>
            <a:r>
              <a:rPr sz="3200" dirty="0">
                <a:latin typeface="Liberation Serif"/>
                <a:cs typeface="Liberation Serif"/>
              </a:rPr>
              <a:t>of</a:t>
            </a:r>
            <a:r>
              <a:rPr sz="3200" spc="-12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error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85" y="238759"/>
            <a:ext cx="9053829" cy="122655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615950" marR="5080" indent="-502920">
              <a:lnSpc>
                <a:spcPts val="4430"/>
              </a:lnSpc>
              <a:spcBef>
                <a:spcPts val="555"/>
              </a:spcBef>
            </a:pPr>
            <a:r>
              <a:rPr sz="3600" spc="-5" dirty="0">
                <a:solidFill>
                  <a:srgbClr val="6699CC"/>
                </a:solidFill>
              </a:rPr>
              <a:t>Construction </a:t>
            </a:r>
            <a:r>
              <a:rPr sz="3600" dirty="0">
                <a:solidFill>
                  <a:srgbClr val="6699CC"/>
                </a:solidFill>
              </a:rPr>
              <a:t>of </a:t>
            </a:r>
            <a:r>
              <a:rPr sz="3600" spc="-5" dirty="0">
                <a:solidFill>
                  <a:srgbClr val="6699CC"/>
                </a:solidFill>
              </a:rPr>
              <a:t>Confidence Intervals </a:t>
            </a:r>
            <a:r>
              <a:rPr sz="3600" dirty="0">
                <a:solidFill>
                  <a:srgbClr val="6699CC"/>
                </a:solidFill>
              </a:rPr>
              <a:t>for  </a:t>
            </a:r>
            <a:r>
              <a:rPr sz="3600" spc="-5" dirty="0">
                <a:solidFill>
                  <a:srgbClr val="6699CC"/>
                </a:solidFill>
              </a:rPr>
              <a:t>Population Mean </a:t>
            </a:r>
            <a:r>
              <a:rPr sz="3600" dirty="0">
                <a:solidFill>
                  <a:srgbClr val="6699CC"/>
                </a:solidFill>
              </a:rPr>
              <a:t>of </a:t>
            </a:r>
            <a:r>
              <a:rPr sz="3600" spc="-5" dirty="0">
                <a:solidFill>
                  <a:srgbClr val="6699CC"/>
                </a:solidFill>
              </a:rPr>
              <a:t>Large</a:t>
            </a:r>
            <a:r>
              <a:rPr sz="3600" spc="-55" dirty="0">
                <a:solidFill>
                  <a:srgbClr val="6699CC"/>
                </a:solidFill>
              </a:rPr>
              <a:t> </a:t>
            </a:r>
            <a:r>
              <a:rPr sz="3600" spc="-5" dirty="0">
                <a:solidFill>
                  <a:srgbClr val="6699CC"/>
                </a:solidFill>
              </a:rPr>
              <a:t>Samples: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9900" y="1706181"/>
            <a:ext cx="8860790" cy="5850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36434" algn="l"/>
              </a:tabLst>
            </a:pPr>
            <a:r>
              <a:rPr sz="3200" dirty="0">
                <a:latin typeface="Liberation Serif"/>
                <a:cs typeface="Liberation Serif"/>
              </a:rPr>
              <a:t>A </a:t>
            </a:r>
            <a:r>
              <a:rPr sz="3200" spc="-5" dirty="0">
                <a:latin typeface="Liberation Serif"/>
                <a:cs typeface="Liberation Serif"/>
              </a:rPr>
              <a:t>(1 </a:t>
            </a:r>
            <a:r>
              <a:rPr sz="3200" dirty="0">
                <a:latin typeface="Liberation Serif"/>
                <a:cs typeface="Liberation Serif"/>
              </a:rPr>
              <a:t>– 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Liberation Serif"/>
                <a:cs typeface="Liberation Serif"/>
              </a:rPr>
              <a:t>) 100% Confidence </a:t>
            </a:r>
            <a:r>
              <a:rPr sz="3200" spc="-5" dirty="0">
                <a:latin typeface="Liberation Serif"/>
                <a:cs typeface="Liberation Serif"/>
              </a:rPr>
              <a:t>Interval</a:t>
            </a:r>
            <a:r>
              <a:rPr sz="3200" spc="-10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for</a:t>
            </a:r>
            <a:r>
              <a:rPr sz="3200" spc="95" dirty="0">
                <a:latin typeface="Liberation Serif"/>
                <a:cs typeface="Liberation Serif"/>
              </a:rPr>
              <a:t> </a:t>
            </a:r>
            <a:r>
              <a:rPr sz="3200" spc="10" dirty="0">
                <a:latin typeface="Arial"/>
                <a:cs typeface="Arial"/>
              </a:rPr>
              <a:t>μ	</a:t>
            </a:r>
            <a:r>
              <a:rPr sz="3200" spc="-5" dirty="0">
                <a:latin typeface="Liberation Serif"/>
                <a:cs typeface="Liberation Serif"/>
              </a:rPr>
              <a:t>is </a:t>
            </a:r>
            <a:r>
              <a:rPr sz="3200" dirty="0">
                <a:latin typeface="Liberation Serif"/>
                <a:cs typeface="Liberation Serif"/>
              </a:rPr>
              <a:t>given</a:t>
            </a:r>
            <a:r>
              <a:rPr sz="3200" spc="-6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by</a:t>
            </a:r>
            <a:endParaRPr sz="3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50">
              <a:latin typeface="Times New Roman"/>
              <a:cs typeface="Times New Roman"/>
            </a:endParaRPr>
          </a:p>
          <a:p>
            <a:pPr marL="2974340">
              <a:lnSpc>
                <a:spcPct val="100000"/>
              </a:lnSpc>
            </a:pPr>
            <a:r>
              <a:rPr sz="3200" dirty="0">
                <a:latin typeface="Liberation Serif"/>
                <a:cs typeface="Liberation Serif"/>
              </a:rPr>
              <a:t>X_bar </a:t>
            </a:r>
            <a:r>
              <a:rPr sz="3200" spc="45" dirty="0">
                <a:latin typeface="Arial"/>
                <a:cs typeface="Arial"/>
              </a:rPr>
              <a:t>± </a:t>
            </a:r>
            <a:r>
              <a:rPr sz="3200" dirty="0">
                <a:latin typeface="Liberation Serif"/>
                <a:cs typeface="Liberation Serif"/>
              </a:rPr>
              <a:t>z</a:t>
            </a:r>
            <a:r>
              <a:rPr sz="2775" baseline="-13513" dirty="0">
                <a:latin typeface="Symbol"/>
                <a:cs typeface="Symbol"/>
              </a:rPr>
              <a:t></a:t>
            </a:r>
            <a:r>
              <a:rPr sz="2775" baseline="-13513" dirty="0">
                <a:latin typeface="Liberation Serif"/>
                <a:cs typeface="Liberation Serif"/>
              </a:rPr>
              <a:t>/2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n)</a:t>
            </a:r>
            <a:endParaRPr sz="3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7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sz="3200" dirty="0">
                <a:latin typeface="Liberation Serif"/>
                <a:cs typeface="Liberation Serif"/>
              </a:rPr>
              <a:t>where, </a:t>
            </a:r>
            <a:r>
              <a:rPr sz="3200" spc="-5" dirty="0">
                <a:latin typeface="Liberation Serif"/>
                <a:cs typeface="Liberation Serif"/>
              </a:rPr>
              <a:t>the quantity </a:t>
            </a:r>
            <a:r>
              <a:rPr sz="3200" spc="10" dirty="0">
                <a:latin typeface="Liberation Serif"/>
                <a:cs typeface="Liberation Serif"/>
              </a:rPr>
              <a:t>z</a:t>
            </a:r>
            <a:r>
              <a:rPr sz="2775" spc="15" baseline="-13513" dirty="0">
                <a:latin typeface="Symbol"/>
                <a:cs typeface="Symbol"/>
              </a:rPr>
              <a:t></a:t>
            </a:r>
            <a:r>
              <a:rPr sz="2775" spc="15" baseline="-13513" dirty="0">
                <a:latin typeface="Liberation Serif"/>
                <a:cs typeface="Liberation Serif"/>
              </a:rPr>
              <a:t>/2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n) </a:t>
            </a:r>
            <a:r>
              <a:rPr sz="3200" spc="-5" dirty="0">
                <a:latin typeface="Liberation Serif"/>
                <a:cs typeface="Liberation Serif"/>
              </a:rPr>
              <a:t>is the </a:t>
            </a:r>
            <a:r>
              <a:rPr sz="3200" spc="-15" dirty="0">
                <a:latin typeface="Liberation Serif"/>
                <a:cs typeface="Liberation Serif"/>
              </a:rPr>
              <a:t>Margin </a:t>
            </a:r>
            <a:r>
              <a:rPr sz="3200" dirty="0">
                <a:latin typeface="Liberation Serif"/>
                <a:cs typeface="Liberation Serif"/>
              </a:rPr>
              <a:t>of</a:t>
            </a:r>
            <a:r>
              <a:rPr sz="3200" spc="-380" dirty="0">
                <a:latin typeface="Liberation Serif"/>
                <a:cs typeface="Liberation Serif"/>
              </a:rPr>
              <a:t> </a:t>
            </a:r>
            <a:r>
              <a:rPr sz="3200" spc="-30" dirty="0">
                <a:latin typeface="Liberation Serif"/>
                <a:cs typeface="Liberation Serif"/>
              </a:rPr>
              <a:t>error.</a:t>
            </a:r>
            <a:endParaRPr sz="3200">
              <a:latin typeface="Liberation Serif"/>
              <a:cs typeface="Liberation Serif"/>
            </a:endParaRPr>
          </a:p>
          <a:p>
            <a:pPr marL="12700" marR="492759">
              <a:lnSpc>
                <a:spcPts val="3570"/>
              </a:lnSpc>
              <a:spcBef>
                <a:spcPts val="1935"/>
              </a:spcBef>
            </a:pPr>
            <a:r>
              <a:rPr sz="3200" b="1" dirty="0">
                <a:latin typeface="Liberation Serif"/>
                <a:cs typeface="Liberation Serif"/>
              </a:rPr>
              <a:t>Note: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n) </a:t>
            </a:r>
            <a:r>
              <a:rPr sz="3200" spc="-5" dirty="0">
                <a:latin typeface="Liberation Serif"/>
                <a:cs typeface="Liberation Serif"/>
              </a:rPr>
              <a:t>is the </a:t>
            </a:r>
            <a:r>
              <a:rPr sz="3200" dirty="0">
                <a:latin typeface="Liberation Serif"/>
                <a:cs typeface="Liberation Serif"/>
              </a:rPr>
              <a:t>standard deviation of</a:t>
            </a:r>
            <a:r>
              <a:rPr sz="3200" spc="-42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Sampling  distribution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sample </a:t>
            </a:r>
            <a:r>
              <a:rPr sz="3200" dirty="0">
                <a:latin typeface="Liberation Serif"/>
                <a:cs typeface="Liberation Serif"/>
              </a:rPr>
              <a:t>mean</a:t>
            </a:r>
            <a:r>
              <a:rPr sz="3200" spc="1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(X_bar).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solidFill>
                  <a:srgbClr val="6699CC"/>
                </a:solidFill>
                <a:latin typeface="Liberation Sans"/>
                <a:cs typeface="Liberation Sans"/>
              </a:rPr>
              <a:t>Pr</a:t>
            </a:r>
            <a:r>
              <a:rPr sz="4400" spc="-5" dirty="0">
                <a:solidFill>
                  <a:srgbClr val="6699CC"/>
                </a:solidFill>
                <a:latin typeface="Liberation Sans"/>
                <a:cs typeface="Liberation Sans"/>
              </a:rPr>
              <a:t>o</a:t>
            </a: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b</a:t>
            </a:r>
            <a:r>
              <a:rPr sz="4400" spc="5" dirty="0">
                <a:solidFill>
                  <a:srgbClr val="6699CC"/>
                </a:solidFill>
                <a:latin typeface="Liberation Sans"/>
                <a:cs typeface="Liberation Sans"/>
              </a:rPr>
              <a:t>l</a:t>
            </a: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e</a:t>
            </a:r>
            <a:r>
              <a:rPr sz="4400" dirty="0">
                <a:solidFill>
                  <a:srgbClr val="6699CC"/>
                </a:solidFill>
                <a:latin typeface="Liberation Sans"/>
                <a:cs typeface="Liberation Sans"/>
              </a:rPr>
              <a:t>m	1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997315" cy="3500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b="1" spc="-10" dirty="0">
                <a:latin typeface="Liberation Serif"/>
                <a:cs typeface="Liberation Serif"/>
              </a:rPr>
              <a:t>Problem </a:t>
            </a:r>
            <a:r>
              <a:rPr sz="3200" b="1" dirty="0">
                <a:latin typeface="Liberation Serif"/>
                <a:cs typeface="Liberation Serif"/>
              </a:rPr>
              <a:t>1 : </a:t>
            </a:r>
            <a:r>
              <a:rPr sz="3200" b="1" spc="-5" dirty="0">
                <a:latin typeface="Liberation Serif"/>
                <a:cs typeface="Liberation Serif"/>
              </a:rPr>
              <a:t>Find </a:t>
            </a:r>
            <a:r>
              <a:rPr sz="3200" b="1" dirty="0">
                <a:latin typeface="Liberation Serif"/>
                <a:cs typeface="Liberation Serif"/>
              </a:rPr>
              <a:t>the value of </a:t>
            </a:r>
            <a:r>
              <a:rPr sz="3200" b="1" spc="15" dirty="0">
                <a:latin typeface="Liberation Serif"/>
                <a:cs typeface="Liberation Serif"/>
              </a:rPr>
              <a:t>z</a:t>
            </a:r>
            <a:r>
              <a:rPr sz="2775" b="1" spc="22" baseline="-4504" dirty="0">
                <a:latin typeface="Symbol"/>
                <a:cs typeface="Symbol"/>
              </a:rPr>
              <a:t></a:t>
            </a:r>
            <a:r>
              <a:rPr sz="2775" b="1" spc="22" baseline="-4504" dirty="0">
                <a:latin typeface="Liberation Serif"/>
                <a:cs typeface="Liberation Serif"/>
              </a:rPr>
              <a:t>/2 </a:t>
            </a:r>
            <a:r>
              <a:rPr sz="3200" b="1" dirty="0">
                <a:latin typeface="Liberation Serif"/>
                <a:cs typeface="Liberation Serif"/>
              </a:rPr>
              <a:t>to </a:t>
            </a:r>
            <a:r>
              <a:rPr sz="3200" b="1" spc="-5" dirty="0">
                <a:latin typeface="Liberation Serif"/>
                <a:cs typeface="Liberation Serif"/>
              </a:rPr>
              <a:t>use to </a:t>
            </a:r>
            <a:r>
              <a:rPr sz="3200" b="1" dirty="0">
                <a:latin typeface="Liberation Serif"/>
                <a:cs typeface="Liberation Serif"/>
              </a:rPr>
              <a:t>construct  a confidence interval </a:t>
            </a:r>
            <a:r>
              <a:rPr sz="3200" b="1" spc="-5" dirty="0">
                <a:latin typeface="Liberation Serif"/>
                <a:cs typeface="Liberation Serif"/>
              </a:rPr>
              <a:t>with</a:t>
            </a:r>
            <a:r>
              <a:rPr sz="3200" b="1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level: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200" dirty="0">
                <a:latin typeface="Liberation Serif"/>
                <a:cs typeface="Liberation Serif"/>
              </a:rPr>
              <a:t>a)</a:t>
            </a:r>
            <a:r>
              <a:rPr sz="3200" spc="-8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95%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Liberation Serif"/>
                <a:cs typeface="Liberation Serif"/>
              </a:rPr>
              <a:t>b)</a:t>
            </a:r>
            <a:r>
              <a:rPr sz="3200" spc="-9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98%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dirty="0">
                <a:latin typeface="Liberation Serif"/>
                <a:cs typeface="Liberation Serif"/>
              </a:rPr>
              <a:t>c)</a:t>
            </a:r>
            <a:r>
              <a:rPr sz="3200" spc="-8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99%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Liberation Serif"/>
                <a:cs typeface="Liberation Serif"/>
              </a:rPr>
              <a:t>d)</a:t>
            </a:r>
            <a:r>
              <a:rPr sz="3200" spc="-9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80%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625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Problem </a:t>
            </a:r>
            <a:r>
              <a:rPr sz="4400" dirty="0">
                <a:solidFill>
                  <a:srgbClr val="6699CC"/>
                </a:solidFill>
                <a:latin typeface="Liberation Sans"/>
                <a:cs typeface="Liberation Sans"/>
              </a:rPr>
              <a:t>1 :</a:t>
            </a:r>
            <a:r>
              <a:rPr sz="4400" spc="-80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6699CC"/>
                </a:solidFill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546859"/>
            <a:ext cx="9427210" cy="5531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 algn="just">
              <a:lnSpc>
                <a:spcPct val="137800"/>
              </a:lnSpc>
              <a:spcBef>
                <a:spcPts val="95"/>
              </a:spcBef>
            </a:pPr>
            <a:r>
              <a:rPr sz="3200" dirty="0">
                <a:latin typeface="Liberation Sans"/>
                <a:cs typeface="Liberation Sans"/>
              </a:rPr>
              <a:t>a)95%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: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X_bar </a:t>
            </a:r>
            <a:r>
              <a:rPr sz="3200" spc="45" dirty="0">
                <a:latin typeface="Arial"/>
                <a:cs typeface="Arial"/>
              </a:rPr>
              <a:t>±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1.96</a:t>
            </a:r>
            <a:r>
              <a:rPr sz="3200" spc="-325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</a:t>
            </a:r>
            <a:r>
              <a:rPr sz="3200" spc="10">
                <a:latin typeface="Liberation Serif"/>
                <a:cs typeface="Liberation Serif"/>
              </a:rPr>
              <a:t>)  </a:t>
            </a:r>
            <a:endParaRPr lang="en-US" sz="3200" spc="10" dirty="0" smtClean="0">
              <a:latin typeface="Liberation Serif"/>
              <a:cs typeface="Liberation Serif"/>
            </a:endParaRPr>
          </a:p>
          <a:p>
            <a:pPr marL="12700" marR="20955" algn="just">
              <a:lnSpc>
                <a:spcPct val="137800"/>
              </a:lnSpc>
              <a:spcBef>
                <a:spcPts val="95"/>
              </a:spcBef>
            </a:pPr>
            <a:endParaRPr lang="en-US" sz="3200" spc="10" dirty="0">
              <a:latin typeface="Liberation Serif"/>
              <a:cs typeface="Liberation Serif"/>
            </a:endParaRPr>
          </a:p>
          <a:p>
            <a:pPr marL="12700" marR="20955" algn="just">
              <a:lnSpc>
                <a:spcPct val="137800"/>
              </a:lnSpc>
              <a:spcBef>
                <a:spcPts val="95"/>
              </a:spcBef>
            </a:pPr>
            <a:r>
              <a:rPr sz="3200" smtClean="0">
                <a:latin typeface="Liberation Serif"/>
                <a:cs typeface="Liberation Serif"/>
              </a:rPr>
              <a:t>b</a:t>
            </a:r>
            <a:r>
              <a:rPr sz="3200" dirty="0">
                <a:latin typeface="Liberation Serif"/>
                <a:cs typeface="Liberation Serif"/>
              </a:rPr>
              <a:t>)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98%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:</a:t>
            </a:r>
            <a:r>
              <a:rPr sz="3200" spc="-5" dirty="0">
                <a:latin typeface="Liberation Serif"/>
                <a:cs typeface="Liberation Serif"/>
              </a:rPr>
              <a:t> X_bar</a:t>
            </a:r>
            <a:r>
              <a:rPr sz="3200" spc="45" dirty="0">
                <a:latin typeface="Liberation Serif"/>
                <a:cs typeface="Liberation Serif"/>
              </a:rPr>
              <a:t> </a:t>
            </a:r>
            <a:r>
              <a:rPr sz="3200" spc="45" dirty="0">
                <a:latin typeface="Arial"/>
                <a:cs typeface="Arial"/>
              </a:rPr>
              <a:t>±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2.33</a:t>
            </a:r>
            <a:r>
              <a:rPr sz="3200" spc="-320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</a:t>
            </a:r>
            <a:r>
              <a:rPr sz="3200" spc="10">
                <a:latin typeface="Liberation Serif"/>
                <a:cs typeface="Liberation Serif"/>
              </a:rPr>
              <a:t>)  </a:t>
            </a:r>
            <a:endParaRPr lang="en-US" sz="3200" spc="10" dirty="0" smtClean="0">
              <a:latin typeface="Liberation Serif"/>
              <a:cs typeface="Liberation Serif"/>
            </a:endParaRPr>
          </a:p>
          <a:p>
            <a:pPr marL="12700" marR="20955" algn="just">
              <a:lnSpc>
                <a:spcPct val="137800"/>
              </a:lnSpc>
              <a:spcBef>
                <a:spcPts val="95"/>
              </a:spcBef>
            </a:pPr>
            <a:endParaRPr lang="en-US" sz="3200" spc="10" dirty="0">
              <a:latin typeface="Liberation Serif"/>
              <a:cs typeface="Liberation Serif"/>
            </a:endParaRPr>
          </a:p>
          <a:p>
            <a:pPr marL="12700" marR="20955" algn="just">
              <a:lnSpc>
                <a:spcPct val="137800"/>
              </a:lnSpc>
              <a:spcBef>
                <a:spcPts val="95"/>
              </a:spcBef>
            </a:pPr>
            <a:r>
              <a:rPr sz="3200" smtClean="0">
                <a:latin typeface="Liberation Serif"/>
                <a:cs typeface="Liberation Serif"/>
              </a:rPr>
              <a:t>c</a:t>
            </a:r>
            <a:r>
              <a:rPr sz="3200" dirty="0">
                <a:latin typeface="Liberation Serif"/>
                <a:cs typeface="Liberation Serif"/>
              </a:rPr>
              <a:t>)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99%</a:t>
            </a:r>
            <a:r>
              <a:rPr sz="3200" spc="-1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: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X_bar</a:t>
            </a:r>
            <a:r>
              <a:rPr sz="3200" spc="20" dirty="0">
                <a:latin typeface="Liberation Serif"/>
                <a:cs typeface="Liberation Serif"/>
              </a:rPr>
              <a:t> </a:t>
            </a:r>
            <a:r>
              <a:rPr sz="3200" spc="45" dirty="0">
                <a:latin typeface="Arial"/>
                <a:cs typeface="Arial"/>
              </a:rPr>
              <a:t>±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2.57</a:t>
            </a:r>
            <a:r>
              <a:rPr sz="3200" spc="-325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55" dirty="0">
                <a:latin typeface="Arial"/>
                <a:cs typeface="Arial"/>
              </a:rPr>
              <a:t>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n)</a:t>
            </a:r>
            <a:endParaRPr sz="3200">
              <a:latin typeface="Liberation Serif"/>
              <a:cs typeface="Liberation Serif"/>
            </a:endParaRPr>
          </a:p>
          <a:p>
            <a:pPr marL="2769870">
              <a:lnSpc>
                <a:spcPct val="100000"/>
              </a:lnSpc>
              <a:spcBef>
                <a:spcPts val="1320"/>
              </a:spcBef>
            </a:pPr>
            <a:r>
              <a:rPr sz="3200" dirty="0">
                <a:latin typeface="Liberation Serif"/>
                <a:cs typeface="Liberation Serif"/>
              </a:rPr>
              <a:t>or</a:t>
            </a:r>
            <a:endParaRPr sz="3200">
              <a:latin typeface="Liberation Serif"/>
              <a:cs typeface="Liberation Serif"/>
            </a:endParaRPr>
          </a:p>
          <a:p>
            <a:pPr marL="12700" marR="5080" indent="1531620">
              <a:lnSpc>
                <a:spcPts val="5290"/>
              </a:lnSpc>
              <a:spcBef>
                <a:spcPts val="240"/>
              </a:spcBef>
            </a:pPr>
            <a:r>
              <a:rPr sz="3200" dirty="0">
                <a:latin typeface="Liberation Serif"/>
                <a:cs typeface="Liberation Serif"/>
              </a:rPr>
              <a:t>X_bar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spc="45" dirty="0">
                <a:latin typeface="Arial"/>
                <a:cs typeface="Arial"/>
              </a:rPr>
              <a:t>±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2.58</a:t>
            </a:r>
            <a:r>
              <a:rPr sz="3200" spc="-330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10" dirty="0">
                <a:latin typeface="Liberation Serif"/>
                <a:cs typeface="Liberation Serif"/>
              </a:rPr>
              <a:t>/</a:t>
            </a:r>
            <a:r>
              <a:rPr sz="3200" spc="10" dirty="0">
                <a:latin typeface="Arial"/>
                <a:cs typeface="Arial"/>
              </a:rPr>
              <a:t>√</a:t>
            </a:r>
            <a:r>
              <a:rPr sz="3200" spc="10" dirty="0">
                <a:latin typeface="Liberation Serif"/>
                <a:cs typeface="Liberation Serif"/>
              </a:rPr>
              <a:t>n</a:t>
            </a:r>
            <a:r>
              <a:rPr sz="3200" spc="10">
                <a:latin typeface="Liberation Serif"/>
                <a:cs typeface="Liberation Serif"/>
              </a:rPr>
              <a:t>)  </a:t>
            </a:r>
            <a:endParaRPr lang="en-US" sz="3200" spc="10" dirty="0">
              <a:latin typeface="Liberation Serif"/>
              <a:cs typeface="Liberation Serif"/>
            </a:endParaRPr>
          </a:p>
          <a:p>
            <a:pPr marL="12700" marR="5080" indent="1531620">
              <a:lnSpc>
                <a:spcPts val="5290"/>
              </a:lnSpc>
              <a:spcBef>
                <a:spcPts val="240"/>
              </a:spcBef>
            </a:pPr>
            <a:r>
              <a:rPr sz="3200" smtClean="0">
                <a:latin typeface="Liberation Serif"/>
                <a:cs typeface="Liberation Serif"/>
              </a:rPr>
              <a:t>d)</a:t>
            </a:r>
            <a:r>
              <a:rPr sz="3200" spc="-5" smtClean="0">
                <a:latin typeface="Liberation Serif"/>
                <a:cs typeface="Liberation Serif"/>
              </a:rPr>
              <a:t> </a:t>
            </a:r>
            <a:r>
              <a:rPr sz="3200" smtClean="0">
                <a:latin typeface="Liberation Serif"/>
                <a:cs typeface="Liberation Serif"/>
              </a:rPr>
              <a:t>80%</a:t>
            </a:r>
            <a:r>
              <a:rPr sz="3200" spc="-5" smtClean="0">
                <a:latin typeface="Liberation Serif"/>
                <a:cs typeface="Liberation Serif"/>
              </a:rPr>
              <a:t> </a:t>
            </a:r>
            <a:r>
              <a:rPr sz="3200" smtClean="0">
                <a:latin typeface="Liberation Serif"/>
                <a:cs typeface="Liberation Serif"/>
              </a:rPr>
              <a:t>:</a:t>
            </a:r>
            <a:r>
              <a:rPr sz="3200" spc="-5" smtClean="0">
                <a:latin typeface="Liberation Serif"/>
                <a:cs typeface="Liberation Serif"/>
              </a:rPr>
              <a:t> X_bar</a:t>
            </a:r>
            <a:r>
              <a:rPr sz="3200" spc="45" smtClean="0">
                <a:latin typeface="Liberation Serif"/>
                <a:cs typeface="Liberation Serif"/>
              </a:rPr>
              <a:t> </a:t>
            </a:r>
            <a:r>
              <a:rPr sz="3200" spc="45" smtClean="0">
                <a:latin typeface="Arial"/>
                <a:cs typeface="Arial"/>
              </a:rPr>
              <a:t>±</a:t>
            </a:r>
            <a:r>
              <a:rPr sz="3200" spc="-90" smtClean="0">
                <a:latin typeface="Arial"/>
                <a:cs typeface="Arial"/>
              </a:rPr>
              <a:t> </a:t>
            </a:r>
            <a:r>
              <a:rPr sz="3200" smtClean="0">
                <a:latin typeface="Liberation Serif"/>
                <a:cs typeface="Liberation Serif"/>
              </a:rPr>
              <a:t>1.28</a:t>
            </a:r>
            <a:r>
              <a:rPr sz="3200" spc="-320" smtClean="0">
                <a:latin typeface="Liberation Serif"/>
                <a:cs typeface="Liberation Serif"/>
              </a:rPr>
              <a:t> </a:t>
            </a:r>
            <a:r>
              <a:rPr sz="3200" spc="-10" smtClean="0">
                <a:latin typeface="Liberation Serif"/>
                <a:cs typeface="Liberation Serif"/>
              </a:rPr>
              <a:t>(</a:t>
            </a:r>
            <a:r>
              <a:rPr sz="3200" spc="-10" smtClean="0">
                <a:latin typeface="Arial"/>
                <a:cs typeface="Arial"/>
              </a:rPr>
              <a:t>σ</a:t>
            </a:r>
            <a:r>
              <a:rPr sz="3200" spc="-465" smtClean="0">
                <a:latin typeface="Arial"/>
                <a:cs typeface="Arial"/>
              </a:rPr>
              <a:t> </a:t>
            </a:r>
            <a:r>
              <a:rPr sz="3200" spc="10" smtClean="0">
                <a:latin typeface="Liberation Serif"/>
                <a:cs typeface="Liberation Serif"/>
              </a:rPr>
              <a:t>/</a:t>
            </a:r>
            <a:r>
              <a:rPr sz="3200" spc="10" smtClean="0">
                <a:latin typeface="Arial"/>
                <a:cs typeface="Arial"/>
              </a:rPr>
              <a:t>√</a:t>
            </a:r>
            <a:r>
              <a:rPr sz="3200" spc="10" smtClean="0">
                <a:latin typeface="Liberation Serif"/>
                <a:cs typeface="Liberation Serif"/>
              </a:rPr>
              <a:t>n)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101" y="549909"/>
            <a:ext cx="34474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Problem</a:t>
            </a:r>
            <a:r>
              <a:rPr sz="4400" spc="-90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>
              <a:lnSpc>
                <a:spcPts val="3560"/>
              </a:lnSpc>
              <a:spcBef>
                <a:spcPts val="450"/>
              </a:spcBef>
            </a:pPr>
            <a:r>
              <a:rPr sz="3200" b="1" spc="-5" dirty="0">
                <a:latin typeface="Liberation Serif"/>
                <a:cs typeface="Liberation Serif"/>
              </a:rPr>
              <a:t>Find </a:t>
            </a:r>
            <a:r>
              <a:rPr sz="3200" b="1" dirty="0">
                <a:latin typeface="Liberation Serif"/>
                <a:cs typeface="Liberation Serif"/>
              </a:rPr>
              <a:t>the </a:t>
            </a:r>
            <a:r>
              <a:rPr sz="3200" b="1" spc="-5" dirty="0">
                <a:latin typeface="Liberation Serif"/>
                <a:cs typeface="Liberation Serif"/>
              </a:rPr>
              <a:t>levels </a:t>
            </a:r>
            <a:r>
              <a:rPr sz="3200" b="1" dirty="0">
                <a:latin typeface="Liberation Serif"/>
                <a:cs typeface="Liberation Serif"/>
              </a:rPr>
              <a:t>of confidence intervals that have </a:t>
            </a:r>
            <a:r>
              <a:rPr sz="3200" b="1" spc="-5" dirty="0">
                <a:latin typeface="Liberation Serif"/>
                <a:cs typeface="Liberation Serif"/>
              </a:rPr>
              <a:t>the  </a:t>
            </a:r>
            <a:r>
              <a:rPr sz="3200" b="1" dirty="0">
                <a:latin typeface="Liberation Serif"/>
                <a:cs typeface="Liberation Serif"/>
              </a:rPr>
              <a:t>following values of </a:t>
            </a:r>
            <a:r>
              <a:rPr sz="3200" b="1" spc="25" dirty="0">
                <a:latin typeface="Liberation Serif"/>
                <a:cs typeface="Liberation Serif"/>
              </a:rPr>
              <a:t>z</a:t>
            </a:r>
            <a:r>
              <a:rPr sz="2775" b="1" spc="37" baseline="-13513" dirty="0">
                <a:latin typeface="Symbol"/>
                <a:cs typeface="Symbol"/>
              </a:rPr>
              <a:t></a:t>
            </a:r>
            <a:r>
              <a:rPr sz="2775" b="1" spc="37" baseline="-13513" dirty="0">
                <a:latin typeface="Liberation Serif"/>
                <a:cs typeface="Liberation Serif"/>
              </a:rPr>
              <a:t>/2</a:t>
            </a:r>
            <a:r>
              <a:rPr sz="2775" b="1" spc="509" baseline="-13513" dirty="0">
                <a:latin typeface="Liberation Serif"/>
                <a:cs typeface="Liberation Serif"/>
              </a:rPr>
              <a:t> </a:t>
            </a:r>
            <a:r>
              <a:rPr sz="3200" b="1" dirty="0">
                <a:latin typeface="Liberation Serif"/>
                <a:cs typeface="Liberation Serif"/>
              </a:rPr>
              <a:t>:</a:t>
            </a:r>
            <a:endParaRPr sz="3200">
              <a:latin typeface="Liberation Serif"/>
              <a:cs typeface="Liberation Serif"/>
            </a:endParaRPr>
          </a:p>
          <a:p>
            <a:pPr marR="6834505">
              <a:lnSpc>
                <a:spcPts val="5300"/>
              </a:lnSpc>
              <a:spcBef>
                <a:spcPts val="360"/>
              </a:spcBef>
            </a:pPr>
            <a:r>
              <a:rPr sz="3200" dirty="0">
                <a:latin typeface="Liberation Serif"/>
                <a:cs typeface="Liberation Serif"/>
              </a:rPr>
              <a:t>a) z</a:t>
            </a:r>
            <a:r>
              <a:rPr sz="2775" baseline="-13513" dirty="0">
                <a:latin typeface="Symbol"/>
                <a:cs typeface="Symbol"/>
              </a:rPr>
              <a:t></a:t>
            </a:r>
            <a:r>
              <a:rPr sz="2775" baseline="-13513" dirty="0">
                <a:latin typeface="Liberation Serif"/>
                <a:cs typeface="Liberation Serif"/>
              </a:rPr>
              <a:t>/2 </a:t>
            </a:r>
            <a:r>
              <a:rPr sz="3200" dirty="0">
                <a:latin typeface="Liberation Serif"/>
                <a:cs typeface="Liberation Serif"/>
              </a:rPr>
              <a:t>= 2.17  b) z</a:t>
            </a:r>
            <a:r>
              <a:rPr sz="2775" baseline="-13513" dirty="0">
                <a:latin typeface="Symbol"/>
                <a:cs typeface="Symbol"/>
              </a:rPr>
              <a:t></a:t>
            </a:r>
            <a:r>
              <a:rPr sz="2775" baseline="-13513" dirty="0">
                <a:latin typeface="Liberation Serif"/>
                <a:cs typeface="Liberation Serif"/>
              </a:rPr>
              <a:t>/2 </a:t>
            </a:r>
            <a:r>
              <a:rPr sz="3200" dirty="0">
                <a:latin typeface="Liberation Serif"/>
                <a:cs typeface="Liberation Serif"/>
              </a:rPr>
              <a:t>=</a:t>
            </a:r>
            <a:r>
              <a:rPr sz="3200" spc="-8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3.28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625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Problem </a:t>
            </a:r>
            <a:r>
              <a:rPr sz="4400" dirty="0">
                <a:solidFill>
                  <a:srgbClr val="6699CC"/>
                </a:solidFill>
                <a:latin typeface="Liberation Sans"/>
                <a:cs typeface="Liberation Sans"/>
              </a:rPr>
              <a:t>2 :</a:t>
            </a:r>
            <a:r>
              <a:rPr sz="4400" spc="-80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6699CC"/>
                </a:solidFill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481836"/>
            <a:ext cx="9592310" cy="142240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3050" spc="-10" dirty="0">
                <a:latin typeface="Liberation Serif"/>
                <a:cs typeface="Liberation Serif"/>
              </a:rPr>
              <a:t>a) </a:t>
            </a:r>
            <a:r>
              <a:rPr sz="3050" spc="5" dirty="0">
                <a:latin typeface="Liberation Serif"/>
                <a:cs typeface="Liberation Serif"/>
              </a:rPr>
              <a:t>z</a:t>
            </a:r>
            <a:r>
              <a:rPr sz="2625" spc="7" baseline="-14285" dirty="0">
                <a:latin typeface="Symbol"/>
                <a:cs typeface="Symbol"/>
              </a:rPr>
              <a:t></a:t>
            </a:r>
            <a:r>
              <a:rPr sz="2625" spc="7" baseline="-14285" dirty="0">
                <a:latin typeface="Liberation Serif"/>
                <a:cs typeface="Liberation Serif"/>
              </a:rPr>
              <a:t>/2 </a:t>
            </a:r>
            <a:r>
              <a:rPr sz="3050" spc="-10" dirty="0">
                <a:latin typeface="Liberation Serif"/>
                <a:cs typeface="Liberation Serif"/>
              </a:rPr>
              <a:t>=</a:t>
            </a:r>
            <a:r>
              <a:rPr sz="3050" spc="25" dirty="0">
                <a:latin typeface="Liberation Serif"/>
                <a:cs typeface="Liberation Serif"/>
              </a:rPr>
              <a:t> </a:t>
            </a:r>
            <a:r>
              <a:rPr sz="3050" spc="-5" dirty="0">
                <a:latin typeface="Liberation Serif"/>
                <a:cs typeface="Liberation Serif"/>
              </a:rPr>
              <a:t>2.17</a:t>
            </a:r>
            <a:endParaRPr sz="3050">
              <a:latin typeface="Liberation Serif"/>
              <a:cs typeface="Liberation Serif"/>
            </a:endParaRPr>
          </a:p>
          <a:p>
            <a:pPr marL="1850389">
              <a:lnSpc>
                <a:spcPct val="100000"/>
              </a:lnSpc>
              <a:spcBef>
                <a:spcPts val="1839"/>
              </a:spcBef>
            </a:pPr>
            <a:r>
              <a:rPr sz="4575" spc="-7" baseline="8196" dirty="0">
                <a:latin typeface="Liberation Serif"/>
                <a:cs typeface="Liberation Serif"/>
              </a:rPr>
              <a:t>P(</a:t>
            </a:r>
            <a:r>
              <a:rPr sz="4575" spc="-104" baseline="8196" dirty="0">
                <a:latin typeface="Liberation Serif"/>
                <a:cs typeface="Liberation Serif"/>
              </a:rPr>
              <a:t> </a:t>
            </a:r>
            <a:r>
              <a:rPr sz="4575" spc="7" baseline="8196" dirty="0">
                <a:latin typeface="Liberation Serif"/>
                <a:cs typeface="Liberation Serif"/>
              </a:rPr>
              <a:t>-z</a:t>
            </a:r>
            <a:r>
              <a:rPr sz="1750" spc="5" dirty="0">
                <a:latin typeface="Symbol"/>
                <a:cs typeface="Symbol"/>
              </a:rPr>
              <a:t>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5984" y="2358390"/>
            <a:ext cx="3966845" cy="950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815" algn="l"/>
                <a:tab pos="1172210" algn="l"/>
                <a:tab pos="2593975" algn="l"/>
                <a:tab pos="3275965" algn="l"/>
              </a:tabLst>
            </a:pPr>
            <a:r>
              <a:rPr sz="3050" spc="-10" dirty="0">
                <a:latin typeface="Liberation Serif"/>
                <a:cs typeface="Liberation Serif"/>
              </a:rPr>
              <a:t>&lt;	Z</a:t>
            </a:r>
            <a:r>
              <a:rPr sz="3050" spc="10" dirty="0">
                <a:latin typeface="Liberation Serif"/>
                <a:cs typeface="Liberation Serif"/>
              </a:rPr>
              <a:t> </a:t>
            </a:r>
            <a:r>
              <a:rPr sz="3050" spc="-10" dirty="0">
                <a:latin typeface="Liberation Serif"/>
                <a:cs typeface="Liberation Serif"/>
              </a:rPr>
              <a:t>&lt;</a:t>
            </a:r>
            <a:r>
              <a:rPr sz="3050" dirty="0">
                <a:latin typeface="Liberation Serif"/>
                <a:cs typeface="Liberation Serif"/>
              </a:rPr>
              <a:t>	</a:t>
            </a:r>
            <a:r>
              <a:rPr sz="3050" spc="35" dirty="0">
                <a:latin typeface="Liberation Serif"/>
                <a:cs typeface="Liberation Serif"/>
              </a:rPr>
              <a:t>z</a:t>
            </a:r>
            <a:r>
              <a:rPr sz="2625" spc="15" baseline="-14285" dirty="0">
                <a:latin typeface="Symbol"/>
                <a:cs typeface="Symbol"/>
              </a:rPr>
              <a:t></a:t>
            </a:r>
            <a:r>
              <a:rPr sz="2625" baseline="-14285" dirty="0">
                <a:latin typeface="Symbol"/>
                <a:cs typeface="Symbol"/>
              </a:rPr>
              <a:t></a:t>
            </a:r>
            <a:r>
              <a:rPr sz="2625" spc="15" baseline="-14285" dirty="0">
                <a:latin typeface="Symbol"/>
                <a:cs typeface="Symbol"/>
              </a:rPr>
              <a:t></a:t>
            </a:r>
            <a:r>
              <a:rPr sz="2625" spc="7" baseline="-14285" dirty="0">
                <a:latin typeface="Symbol"/>
                <a:cs typeface="Symbol"/>
              </a:rPr>
              <a:t></a:t>
            </a:r>
            <a:r>
              <a:rPr sz="2625" baseline="-14285" dirty="0">
                <a:latin typeface="Times New Roman"/>
                <a:cs typeface="Times New Roman"/>
              </a:rPr>
              <a:t> </a:t>
            </a:r>
            <a:r>
              <a:rPr sz="2625" spc="-150" baseline="-14285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Liberation Serif"/>
                <a:cs typeface="Liberation Serif"/>
              </a:rPr>
              <a:t>)</a:t>
            </a:r>
            <a:r>
              <a:rPr sz="3050" spc="5" dirty="0">
                <a:latin typeface="Liberation Serif"/>
                <a:cs typeface="Liberation Serif"/>
              </a:rPr>
              <a:t> </a:t>
            </a:r>
            <a:r>
              <a:rPr sz="3050" spc="-10" dirty="0">
                <a:latin typeface="Liberation Serif"/>
                <a:cs typeface="Liberation Serif"/>
              </a:rPr>
              <a:t>=</a:t>
            </a:r>
            <a:r>
              <a:rPr sz="3050" dirty="0">
                <a:latin typeface="Liberation Serif"/>
                <a:cs typeface="Liberation Serif"/>
              </a:rPr>
              <a:t>	</a:t>
            </a:r>
            <a:r>
              <a:rPr sz="3050" spc="-5">
                <a:latin typeface="Liberation Serif"/>
                <a:cs typeface="Liberation Serif"/>
              </a:rPr>
              <a:t>1</a:t>
            </a:r>
            <a:r>
              <a:rPr sz="3050" spc="15">
                <a:latin typeface="Liberation Serif"/>
                <a:cs typeface="Liberation Serif"/>
              </a:rPr>
              <a:t> </a:t>
            </a:r>
            <a:r>
              <a:rPr sz="3050" spc="-5" smtClean="0">
                <a:latin typeface="Liberation Serif"/>
                <a:cs typeface="Liberation Serif"/>
              </a:rPr>
              <a:t>–</a:t>
            </a:r>
            <a:r>
              <a:rPr lang="en-US" sz="3050" spc="-5" dirty="0" smtClean="0">
                <a:latin typeface="Liberation Serif"/>
                <a:cs typeface="Liberation Serif"/>
              </a:rPr>
              <a:t>0.03</a:t>
            </a:r>
            <a:r>
              <a:rPr sz="3050">
                <a:latin typeface="Liberation Serif"/>
                <a:cs typeface="Liberation Serif"/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700" y="3625850"/>
            <a:ext cx="9274810" cy="4809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">
                <a:latin typeface="Liberation Serif"/>
                <a:cs typeface="Liberation Serif"/>
              </a:rPr>
              <a:t>Hence </a:t>
            </a:r>
            <a:r>
              <a:rPr sz="3050" smtClean="0">
                <a:latin typeface="Liberation Serif"/>
                <a:cs typeface="Liberation Serif"/>
              </a:rPr>
              <a:t>the</a:t>
            </a:r>
            <a:r>
              <a:rPr lang="en-US" sz="3050" dirty="0" smtClean="0">
                <a:latin typeface="Liberation Serif"/>
                <a:cs typeface="Liberation Serif"/>
              </a:rPr>
              <a:t> </a:t>
            </a:r>
            <a:r>
              <a:rPr sz="3050" smtClean="0">
                <a:latin typeface="Liberation Serif"/>
                <a:cs typeface="Liberation Serif"/>
              </a:rPr>
              <a:t>confidence </a:t>
            </a:r>
            <a:r>
              <a:rPr sz="3050" spc="-5" dirty="0">
                <a:latin typeface="Liberation Serif"/>
                <a:cs typeface="Liberation Serif"/>
              </a:rPr>
              <a:t>level is</a:t>
            </a:r>
            <a:r>
              <a:rPr sz="3050" spc="-25" dirty="0">
                <a:latin typeface="Liberation Serif"/>
                <a:cs typeface="Liberation Serif"/>
              </a:rPr>
              <a:t> </a:t>
            </a:r>
            <a:r>
              <a:rPr sz="3050" dirty="0">
                <a:latin typeface="Liberation Serif"/>
                <a:cs typeface="Liberation Serif"/>
              </a:rPr>
              <a:t>97%</a:t>
            </a:r>
            <a:endParaRPr sz="305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973575"/>
            <a:ext cx="8512810" cy="141986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050" spc="-5" smtClean="0">
                <a:latin typeface="Liberation Serif"/>
                <a:cs typeface="Liberation Serif"/>
              </a:rPr>
              <a:t>b</a:t>
            </a:r>
            <a:r>
              <a:rPr sz="3050" spc="-5" dirty="0">
                <a:latin typeface="Liberation Serif"/>
                <a:cs typeface="Liberation Serif"/>
              </a:rPr>
              <a:t>) </a:t>
            </a:r>
            <a:r>
              <a:rPr sz="3050" spc="5" dirty="0">
                <a:latin typeface="Liberation Serif"/>
                <a:cs typeface="Liberation Serif"/>
              </a:rPr>
              <a:t>z</a:t>
            </a:r>
            <a:r>
              <a:rPr sz="2625" spc="7" baseline="-14285" dirty="0">
                <a:latin typeface="Symbol"/>
                <a:cs typeface="Symbol"/>
              </a:rPr>
              <a:t></a:t>
            </a:r>
            <a:r>
              <a:rPr sz="2625" spc="7" baseline="-14285" dirty="0">
                <a:latin typeface="Liberation Serif"/>
                <a:cs typeface="Liberation Serif"/>
              </a:rPr>
              <a:t>/2 </a:t>
            </a:r>
            <a:r>
              <a:rPr sz="3050" spc="-10" dirty="0">
                <a:latin typeface="Liberation Serif"/>
                <a:cs typeface="Liberation Serif"/>
              </a:rPr>
              <a:t>=</a:t>
            </a:r>
            <a:r>
              <a:rPr sz="3050" spc="25" dirty="0">
                <a:latin typeface="Liberation Serif"/>
                <a:cs typeface="Liberation Serif"/>
              </a:rPr>
              <a:t> </a:t>
            </a:r>
            <a:r>
              <a:rPr sz="3050" spc="-5" dirty="0">
                <a:latin typeface="Liberation Serif"/>
                <a:cs typeface="Liberation Serif"/>
              </a:rPr>
              <a:t>3.28</a:t>
            </a:r>
            <a:endParaRPr sz="3050">
              <a:latin typeface="Liberation Serif"/>
              <a:cs typeface="Liberation Serif"/>
            </a:endParaRPr>
          </a:p>
          <a:p>
            <a:pPr marL="1639570">
              <a:lnSpc>
                <a:spcPct val="100000"/>
              </a:lnSpc>
              <a:spcBef>
                <a:spcPts val="1830"/>
              </a:spcBef>
            </a:pPr>
            <a:r>
              <a:rPr sz="4575" spc="-7" baseline="8196" dirty="0">
                <a:latin typeface="Liberation Serif"/>
                <a:cs typeface="Liberation Serif"/>
              </a:rPr>
              <a:t>P(</a:t>
            </a:r>
            <a:r>
              <a:rPr sz="4575" spc="-82" baseline="8196" dirty="0">
                <a:latin typeface="Liberation Serif"/>
                <a:cs typeface="Liberation Serif"/>
              </a:rPr>
              <a:t> </a:t>
            </a:r>
            <a:r>
              <a:rPr sz="4575" spc="7" baseline="8196" dirty="0">
                <a:latin typeface="Liberation Serif"/>
                <a:cs typeface="Liberation Serif"/>
              </a:rPr>
              <a:t>-z</a:t>
            </a:r>
            <a:r>
              <a:rPr sz="1750" spc="5" dirty="0">
                <a:latin typeface="Symbol"/>
                <a:cs typeface="Symbol"/>
              </a:rPr>
              <a:t>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194" y="4848859"/>
            <a:ext cx="4274820" cy="950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5450" algn="l"/>
                <a:tab pos="1174115" algn="l"/>
                <a:tab pos="2707005" algn="l"/>
                <a:tab pos="3388360" algn="l"/>
              </a:tabLst>
            </a:pPr>
            <a:r>
              <a:rPr sz="3050" spc="-10" dirty="0">
                <a:latin typeface="Liberation Serif"/>
                <a:cs typeface="Liberation Serif"/>
              </a:rPr>
              <a:t>&lt;	Z</a:t>
            </a:r>
            <a:r>
              <a:rPr sz="3050" spc="15" dirty="0">
                <a:latin typeface="Liberation Serif"/>
                <a:cs typeface="Liberation Serif"/>
              </a:rPr>
              <a:t> </a:t>
            </a:r>
            <a:r>
              <a:rPr sz="3050" spc="-10" dirty="0">
                <a:latin typeface="Liberation Serif"/>
                <a:cs typeface="Liberation Serif"/>
              </a:rPr>
              <a:t>&lt;</a:t>
            </a:r>
            <a:r>
              <a:rPr sz="3050" dirty="0">
                <a:latin typeface="Liberation Serif"/>
                <a:cs typeface="Liberation Serif"/>
              </a:rPr>
              <a:t>	</a:t>
            </a:r>
            <a:r>
              <a:rPr sz="3050" spc="25" dirty="0">
                <a:latin typeface="Liberation Serif"/>
                <a:cs typeface="Liberation Serif"/>
              </a:rPr>
              <a:t>z</a:t>
            </a:r>
            <a:r>
              <a:rPr sz="2625" spc="7" baseline="-14285" dirty="0">
                <a:latin typeface="Symbol"/>
                <a:cs typeface="Symbol"/>
              </a:rPr>
              <a:t></a:t>
            </a:r>
            <a:r>
              <a:rPr sz="2625" spc="15" baseline="-14285" dirty="0">
                <a:latin typeface="Symbol"/>
                <a:cs typeface="Symbol"/>
              </a:rPr>
              <a:t></a:t>
            </a:r>
            <a:r>
              <a:rPr sz="2625" spc="7" baseline="-14285" dirty="0">
                <a:latin typeface="Symbol"/>
                <a:cs typeface="Symbol"/>
              </a:rPr>
              <a:t></a:t>
            </a:r>
            <a:r>
              <a:rPr sz="2625" baseline="-14285" dirty="0">
                <a:latin typeface="Times New Roman"/>
                <a:cs typeface="Times New Roman"/>
              </a:rPr>
              <a:t> </a:t>
            </a:r>
            <a:r>
              <a:rPr sz="2625" spc="-142" baseline="-14285" dirty="0">
                <a:latin typeface="Times New Roman"/>
                <a:cs typeface="Times New Roman"/>
              </a:rPr>
              <a:t> </a:t>
            </a:r>
            <a:r>
              <a:rPr sz="3050" spc="-5" dirty="0">
                <a:latin typeface="Liberation Serif"/>
                <a:cs typeface="Liberation Serif"/>
              </a:rPr>
              <a:t>)</a:t>
            </a:r>
            <a:r>
              <a:rPr sz="3050" spc="5" dirty="0">
                <a:latin typeface="Liberation Serif"/>
                <a:cs typeface="Liberation Serif"/>
              </a:rPr>
              <a:t> </a:t>
            </a:r>
            <a:r>
              <a:rPr sz="3050" spc="-10" dirty="0">
                <a:latin typeface="Liberation Serif"/>
                <a:cs typeface="Liberation Serif"/>
              </a:rPr>
              <a:t>=</a:t>
            </a:r>
            <a:r>
              <a:rPr sz="3050" dirty="0">
                <a:latin typeface="Liberation Serif"/>
                <a:cs typeface="Liberation Serif"/>
              </a:rPr>
              <a:t>	</a:t>
            </a:r>
            <a:r>
              <a:rPr sz="3050" spc="-5">
                <a:latin typeface="Liberation Serif"/>
                <a:cs typeface="Liberation Serif"/>
              </a:rPr>
              <a:t>1</a:t>
            </a:r>
            <a:r>
              <a:rPr sz="3050" spc="5">
                <a:latin typeface="Liberation Serif"/>
                <a:cs typeface="Liberation Serif"/>
              </a:rPr>
              <a:t> </a:t>
            </a:r>
            <a:r>
              <a:rPr sz="3050" spc="-5" smtClean="0">
                <a:latin typeface="Liberation Serif"/>
                <a:cs typeface="Liberation Serif"/>
              </a:rPr>
              <a:t>–</a:t>
            </a:r>
            <a:r>
              <a:rPr lang="en-US" sz="3050" spc="-5" dirty="0" smtClean="0">
                <a:latin typeface="Liberation Serif"/>
                <a:cs typeface="Liberation Serif"/>
              </a:rPr>
              <a:t>0.001</a:t>
            </a:r>
            <a:r>
              <a:rPr sz="3050">
                <a:latin typeface="Liberation Serif"/>
                <a:cs typeface="Liberation Serif"/>
              </a:rPr>
              <a:t>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9900" y="6216650"/>
            <a:ext cx="828421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" dirty="0">
                <a:latin typeface="Liberation Serif"/>
                <a:cs typeface="Liberation Serif"/>
              </a:rPr>
              <a:t>Hence </a:t>
            </a:r>
            <a:r>
              <a:rPr sz="3050" dirty="0">
                <a:latin typeface="Liberation Serif"/>
                <a:cs typeface="Liberation Serif"/>
              </a:rPr>
              <a:t>the confidence </a:t>
            </a:r>
            <a:r>
              <a:rPr sz="3050" spc="-5" dirty="0">
                <a:latin typeface="Liberation Serif"/>
                <a:cs typeface="Liberation Serif"/>
              </a:rPr>
              <a:t>level is</a:t>
            </a:r>
            <a:r>
              <a:rPr sz="3050" spc="-25" dirty="0">
                <a:latin typeface="Liberation Serif"/>
                <a:cs typeface="Liberation Serif"/>
              </a:rPr>
              <a:t> </a:t>
            </a:r>
            <a:r>
              <a:rPr sz="3050" dirty="0">
                <a:latin typeface="Liberation Serif"/>
                <a:cs typeface="Liberation Serif"/>
              </a:rPr>
              <a:t>99.9%</a:t>
            </a:r>
            <a:endParaRPr sz="30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1565909"/>
            <a:ext cx="8763635" cy="509690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17475">
              <a:lnSpc>
                <a:spcPts val="2690"/>
              </a:lnSpc>
              <a:spcBef>
                <a:spcPts val="345"/>
              </a:spcBef>
            </a:pPr>
            <a:r>
              <a:rPr sz="2400" dirty="0">
                <a:latin typeface="Liberation Serif"/>
                <a:cs typeface="Liberation Serif"/>
              </a:rPr>
              <a:t>In a sample of 100 wires the average breaking strength is </a:t>
            </a:r>
            <a:r>
              <a:rPr sz="2400" spc="-5" dirty="0">
                <a:latin typeface="Liberation Serif"/>
                <a:cs typeface="Liberation Serif"/>
              </a:rPr>
              <a:t>50kN, with </a:t>
            </a:r>
            <a:r>
              <a:rPr sz="2400" dirty="0">
                <a:latin typeface="Liberation Serif"/>
                <a:cs typeface="Liberation Serif"/>
              </a:rPr>
              <a:t>a  satandard deviation of</a:t>
            </a:r>
            <a:r>
              <a:rPr sz="2400" spc="-5" dirty="0">
                <a:latin typeface="Liberation Serif"/>
                <a:cs typeface="Liberation Serif"/>
              </a:rPr>
              <a:t> 2kN.</a:t>
            </a:r>
            <a:endParaRPr sz="2400">
              <a:latin typeface="Liberation Serif"/>
              <a:cs typeface="Liberation Serif"/>
            </a:endParaRPr>
          </a:p>
          <a:p>
            <a:pPr marL="12700" marR="5080">
              <a:lnSpc>
                <a:spcPts val="2690"/>
              </a:lnSpc>
              <a:spcBef>
                <a:spcPts val="1410"/>
              </a:spcBef>
              <a:buAutoNum type="alphaLcParenR"/>
              <a:tabLst>
                <a:tab pos="326390" algn="l"/>
              </a:tabLst>
            </a:pPr>
            <a:r>
              <a:rPr sz="2400" dirty="0">
                <a:latin typeface="Liberation Serif"/>
                <a:cs typeface="Liberation Serif"/>
              </a:rPr>
              <a:t>Find 68% confidence </a:t>
            </a:r>
            <a:r>
              <a:rPr sz="2400">
                <a:latin typeface="Liberation Serif"/>
                <a:cs typeface="Liberation Serif"/>
              </a:rPr>
              <a:t>interval </a:t>
            </a:r>
            <a:r>
              <a:rPr sz="2400" smtClean="0">
                <a:latin typeface="Liberation Serif"/>
                <a:cs typeface="Liberation Serif"/>
              </a:rPr>
              <a:t>for </a:t>
            </a:r>
            <a:r>
              <a:rPr sz="2400" dirty="0">
                <a:latin typeface="Liberation Serif"/>
                <a:cs typeface="Liberation Serif"/>
              </a:rPr>
              <a:t>the mean breaking strength of</a:t>
            </a:r>
            <a:r>
              <a:rPr sz="2400" spc="-90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this  type of </a:t>
            </a:r>
            <a:r>
              <a:rPr sz="2400" spc="-5" dirty="0">
                <a:latin typeface="Liberation Serif"/>
                <a:cs typeface="Liberation Serif"/>
              </a:rPr>
              <a:t>wire.</a:t>
            </a:r>
            <a:endParaRPr sz="2400">
              <a:latin typeface="Liberation Serif"/>
              <a:cs typeface="Liberation Serif"/>
            </a:endParaRPr>
          </a:p>
          <a:p>
            <a:pPr marL="12700" marR="123189">
              <a:lnSpc>
                <a:spcPts val="2690"/>
              </a:lnSpc>
              <a:spcBef>
                <a:spcPts val="1410"/>
              </a:spcBef>
              <a:buAutoNum type="alphaLcParenR"/>
              <a:tabLst>
                <a:tab pos="344170" algn="l"/>
              </a:tabLst>
            </a:pPr>
            <a:r>
              <a:rPr sz="2400" spc="-5" dirty="0">
                <a:latin typeface="Liberation Serif"/>
                <a:cs typeface="Liberation Serif"/>
              </a:rPr>
              <a:t>Find </a:t>
            </a:r>
            <a:r>
              <a:rPr sz="2400" dirty="0">
                <a:latin typeface="Liberation Serif"/>
                <a:cs typeface="Liberation Serif"/>
              </a:rPr>
              <a:t>80% confidence interval for the </a:t>
            </a:r>
            <a:r>
              <a:rPr sz="2400" spc="-5" dirty="0">
                <a:latin typeface="Liberation Serif"/>
                <a:cs typeface="Liberation Serif"/>
              </a:rPr>
              <a:t>mean </a:t>
            </a:r>
            <a:r>
              <a:rPr sz="2400" dirty="0">
                <a:latin typeface="Liberation Serif"/>
                <a:cs typeface="Liberation Serif"/>
              </a:rPr>
              <a:t>breaking strength of this  type of </a:t>
            </a:r>
            <a:r>
              <a:rPr sz="2400" spc="-5" dirty="0">
                <a:latin typeface="Liberation Serif"/>
                <a:cs typeface="Liberation Serif"/>
              </a:rPr>
              <a:t>wire.</a:t>
            </a:r>
            <a:endParaRPr sz="2400">
              <a:latin typeface="Liberation Serif"/>
              <a:cs typeface="Liberation Serif"/>
            </a:endParaRPr>
          </a:p>
          <a:p>
            <a:pPr marL="12700" marR="140970">
              <a:lnSpc>
                <a:spcPts val="2680"/>
              </a:lnSpc>
              <a:spcBef>
                <a:spcPts val="1430"/>
              </a:spcBef>
              <a:buAutoNum type="alphaLcParenR"/>
              <a:tabLst>
                <a:tab pos="326390" algn="l"/>
              </a:tabLst>
            </a:pPr>
            <a:r>
              <a:rPr sz="2400" dirty="0">
                <a:latin typeface="Liberation Serif"/>
                <a:cs typeface="Liberation Serif"/>
              </a:rPr>
              <a:t>Find 90% confidence interval for the mean breaking strength </a:t>
            </a:r>
            <a:r>
              <a:rPr sz="2400" spc="-5" dirty="0">
                <a:latin typeface="Liberation Serif"/>
                <a:cs typeface="Liberation Serif"/>
              </a:rPr>
              <a:t>of </a:t>
            </a:r>
            <a:r>
              <a:rPr sz="2400" dirty="0">
                <a:latin typeface="Liberation Serif"/>
                <a:cs typeface="Liberation Serif"/>
              </a:rPr>
              <a:t>this  type of </a:t>
            </a:r>
            <a:r>
              <a:rPr sz="2400" spc="-5" dirty="0">
                <a:latin typeface="Liberation Serif"/>
                <a:cs typeface="Liberation Serif"/>
              </a:rPr>
              <a:t>wire.</a:t>
            </a:r>
            <a:endParaRPr sz="2400">
              <a:latin typeface="Liberation Serif"/>
              <a:cs typeface="Liberation Serif"/>
            </a:endParaRPr>
          </a:p>
          <a:p>
            <a:pPr marL="12700" marR="123189">
              <a:lnSpc>
                <a:spcPts val="2690"/>
              </a:lnSpc>
              <a:spcBef>
                <a:spcPts val="1420"/>
              </a:spcBef>
              <a:buAutoNum type="alphaLcParenR"/>
              <a:tabLst>
                <a:tab pos="344170" algn="l"/>
              </a:tabLst>
            </a:pPr>
            <a:r>
              <a:rPr sz="2400" spc="-5" dirty="0">
                <a:latin typeface="Liberation Serif"/>
                <a:cs typeface="Liberation Serif"/>
              </a:rPr>
              <a:t>Find </a:t>
            </a:r>
            <a:r>
              <a:rPr sz="2400" dirty="0">
                <a:latin typeface="Liberation Serif"/>
                <a:cs typeface="Liberation Serif"/>
              </a:rPr>
              <a:t>95% confidence interval for the </a:t>
            </a:r>
            <a:r>
              <a:rPr sz="2400" spc="-5" dirty="0">
                <a:latin typeface="Liberation Serif"/>
                <a:cs typeface="Liberation Serif"/>
              </a:rPr>
              <a:t>mean </a:t>
            </a:r>
            <a:r>
              <a:rPr sz="2400" dirty="0">
                <a:latin typeface="Liberation Serif"/>
                <a:cs typeface="Liberation Serif"/>
              </a:rPr>
              <a:t>breaking strength of this  type of </a:t>
            </a:r>
            <a:r>
              <a:rPr sz="2400" spc="-5" dirty="0">
                <a:latin typeface="Liberation Serif"/>
                <a:cs typeface="Liberation Serif"/>
              </a:rPr>
              <a:t>wire.</a:t>
            </a:r>
            <a:endParaRPr sz="2400">
              <a:latin typeface="Liberation Serif"/>
              <a:cs typeface="Liberation Serif"/>
            </a:endParaRPr>
          </a:p>
          <a:p>
            <a:pPr marL="12700" marR="140970">
              <a:lnSpc>
                <a:spcPts val="2690"/>
              </a:lnSpc>
              <a:spcBef>
                <a:spcPts val="1410"/>
              </a:spcBef>
              <a:buAutoNum type="alphaLcParenR"/>
              <a:tabLst>
                <a:tab pos="326390" algn="l"/>
              </a:tabLst>
            </a:pPr>
            <a:r>
              <a:rPr sz="2400" dirty="0">
                <a:latin typeface="Liberation Serif"/>
                <a:cs typeface="Liberation Serif"/>
              </a:rPr>
              <a:t>Find 99% confidence interval for the mean breaking strength </a:t>
            </a:r>
            <a:r>
              <a:rPr sz="2400" spc="-5" dirty="0">
                <a:latin typeface="Liberation Serif"/>
                <a:cs typeface="Liberation Serif"/>
              </a:rPr>
              <a:t>of </a:t>
            </a:r>
            <a:r>
              <a:rPr sz="2400" dirty="0">
                <a:latin typeface="Liberation Serif"/>
                <a:cs typeface="Liberation Serif"/>
              </a:rPr>
              <a:t>this  type of </a:t>
            </a:r>
            <a:r>
              <a:rPr sz="2400" spc="-5" dirty="0">
                <a:latin typeface="Liberation Serif"/>
                <a:cs typeface="Liberation Serif"/>
              </a:rPr>
              <a:t>wire.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549909"/>
            <a:ext cx="3294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Problem</a:t>
            </a:r>
            <a:r>
              <a:rPr sz="4400" spc="-95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3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79" y="445769"/>
            <a:ext cx="5450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6699CC"/>
                </a:solidFill>
                <a:latin typeface="Liberation Sans"/>
                <a:cs typeface="Liberation Sans"/>
              </a:rPr>
              <a:t>Problem </a:t>
            </a:r>
            <a:r>
              <a:rPr sz="4400" dirty="0">
                <a:solidFill>
                  <a:srgbClr val="6699CC"/>
                </a:solidFill>
                <a:latin typeface="Liberation Sans"/>
                <a:cs typeface="Liberation Sans"/>
              </a:rPr>
              <a:t>3 :</a:t>
            </a:r>
            <a:r>
              <a:rPr sz="4400" spc="-75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6699CC"/>
                </a:solidFill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1360" y="1440099"/>
            <a:ext cx="7931719" cy="381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770" y="5473700"/>
            <a:ext cx="9423400" cy="1416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384"/>
              </a:spcBef>
            </a:pPr>
            <a:r>
              <a:rPr sz="3200" spc="-25" dirty="0">
                <a:latin typeface="Liberation Serif"/>
                <a:cs typeface="Liberation Serif"/>
              </a:rPr>
              <a:t>Trade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between </a:t>
            </a:r>
            <a:r>
              <a:rPr sz="3200" dirty="0">
                <a:latin typeface="Liberation Serif"/>
                <a:cs typeface="Liberation Serif"/>
              </a:rPr>
              <a:t>Confidence level we </a:t>
            </a:r>
            <a:r>
              <a:rPr sz="3200" spc="-5" dirty="0">
                <a:latin typeface="Liberation Serif"/>
                <a:cs typeface="Liberation Serif"/>
              </a:rPr>
              <a:t>pick and the width 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interval. </a:t>
            </a:r>
            <a:r>
              <a:rPr sz="3200" dirty="0">
                <a:latin typeface="Liberation Serif"/>
                <a:cs typeface="Liberation Serif"/>
              </a:rPr>
              <a:t>This means higher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confidence </a:t>
            </a:r>
            <a:r>
              <a:rPr sz="3200" spc="-5" dirty="0">
                <a:latin typeface="Liberation Serif"/>
                <a:cs typeface="Liberation Serif"/>
              </a:rPr>
              <a:t>level,  wider the</a:t>
            </a:r>
            <a:r>
              <a:rPr sz="3200" spc="1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interval.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1559559"/>
            <a:ext cx="9100185" cy="47396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latin typeface="Liberation Serif"/>
                <a:cs typeface="Liberation Serif"/>
              </a:rPr>
              <a:t>In a </a:t>
            </a:r>
            <a:r>
              <a:rPr sz="2800" spc="-5" dirty="0">
                <a:latin typeface="Liberation Serif"/>
                <a:cs typeface="Liberation Serif"/>
              </a:rPr>
              <a:t>sample </a:t>
            </a:r>
            <a:r>
              <a:rPr sz="2800" dirty="0">
                <a:latin typeface="Liberation Serif"/>
                <a:cs typeface="Liberation Serif"/>
              </a:rPr>
              <a:t>of 100 </a:t>
            </a:r>
            <a:r>
              <a:rPr sz="2800" spc="-5" dirty="0">
                <a:latin typeface="Liberation Serif"/>
                <a:cs typeface="Liberation Serif"/>
              </a:rPr>
              <a:t>wires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average breaking strength </a:t>
            </a: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50kN,  with </a:t>
            </a:r>
            <a:r>
              <a:rPr sz="2800" dirty="0">
                <a:latin typeface="Liberation Serif"/>
                <a:cs typeface="Liberation Serif"/>
              </a:rPr>
              <a:t>a </a:t>
            </a:r>
            <a:r>
              <a:rPr sz="2800" spc="-5" dirty="0">
                <a:latin typeface="Liberation Serif"/>
                <a:cs typeface="Liberation Serif"/>
              </a:rPr>
              <a:t>satandard deviation </a:t>
            </a:r>
            <a:r>
              <a:rPr sz="2800" dirty="0">
                <a:latin typeface="Liberation Serif"/>
                <a:cs typeface="Liberation Serif"/>
              </a:rPr>
              <a:t>of</a:t>
            </a:r>
            <a:r>
              <a:rPr sz="2800" spc="-20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2kN.</a:t>
            </a:r>
            <a:endParaRPr sz="28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551180">
              <a:lnSpc>
                <a:spcPts val="3120"/>
              </a:lnSpc>
              <a:spcBef>
                <a:spcPts val="2395"/>
              </a:spcBef>
              <a:buAutoNum type="alphaLcParenR" startAt="6"/>
              <a:tabLst>
                <a:tab pos="318770" algn="l"/>
              </a:tabLst>
            </a:pPr>
            <a:r>
              <a:rPr sz="2800" spc="-5" dirty="0">
                <a:latin typeface="Liberation Serif"/>
                <a:cs typeface="Liberation Serif"/>
              </a:rPr>
              <a:t>An engineer claims that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mean breaking strength </a:t>
            </a:r>
            <a:r>
              <a:rPr sz="2800" dirty="0">
                <a:latin typeface="Liberation Serif"/>
                <a:cs typeface="Liberation Serif"/>
              </a:rPr>
              <a:t>is  </a:t>
            </a:r>
            <a:r>
              <a:rPr sz="2800" spc="-5" dirty="0">
                <a:latin typeface="Liberation Serif"/>
                <a:cs typeface="Liberation Serif"/>
              </a:rPr>
              <a:t>between 49.7kN and </a:t>
            </a:r>
            <a:r>
              <a:rPr sz="2800" dirty="0">
                <a:latin typeface="Liberation Serif"/>
                <a:cs typeface="Liberation Serif"/>
              </a:rPr>
              <a:t>50.3kN. </a:t>
            </a:r>
            <a:r>
              <a:rPr sz="2800" spc="-35" dirty="0">
                <a:latin typeface="Liberation Serif"/>
                <a:cs typeface="Liberation Serif"/>
              </a:rPr>
              <a:t>With </a:t>
            </a:r>
            <a:r>
              <a:rPr sz="2800" spc="-5" dirty="0">
                <a:latin typeface="Liberation Serif"/>
                <a:cs typeface="Liberation Serif"/>
              </a:rPr>
              <a:t>what level </a:t>
            </a:r>
            <a:r>
              <a:rPr sz="2800" dirty="0">
                <a:latin typeface="Liberation Serif"/>
                <a:cs typeface="Liberation Serif"/>
              </a:rPr>
              <a:t>of </a:t>
            </a:r>
            <a:r>
              <a:rPr sz="2800" spc="-5" dirty="0">
                <a:latin typeface="Liberation Serif"/>
                <a:cs typeface="Liberation Serif"/>
              </a:rPr>
              <a:t>confidence  </a:t>
            </a:r>
            <a:r>
              <a:rPr sz="2800" spc="-10" dirty="0">
                <a:latin typeface="Liberation Serif"/>
                <a:cs typeface="Liberation Serif"/>
              </a:rPr>
              <a:t>can </a:t>
            </a:r>
            <a:r>
              <a:rPr sz="2800" dirty="0">
                <a:latin typeface="Liberation Serif"/>
                <a:cs typeface="Liberation Serif"/>
              </a:rPr>
              <a:t>this </a:t>
            </a:r>
            <a:r>
              <a:rPr sz="2800" spc="-5" dirty="0">
                <a:latin typeface="Liberation Serif"/>
                <a:cs typeface="Liberation Serif"/>
              </a:rPr>
              <a:t>statement </a:t>
            </a:r>
            <a:r>
              <a:rPr sz="2800" dirty="0">
                <a:latin typeface="Liberation Serif"/>
                <a:cs typeface="Liberation Serif"/>
              </a:rPr>
              <a:t>be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made?</a:t>
            </a:r>
            <a:endParaRPr sz="2800">
              <a:latin typeface="Liberation Serif"/>
              <a:cs typeface="Liberation Serif"/>
            </a:endParaRPr>
          </a:p>
          <a:p>
            <a:pPr marL="12700" marR="133985">
              <a:lnSpc>
                <a:spcPts val="3120"/>
              </a:lnSpc>
              <a:spcBef>
                <a:spcPts val="1420"/>
              </a:spcBef>
              <a:buAutoNum type="alphaLcParenR" startAt="6"/>
              <a:tabLst>
                <a:tab pos="398780" algn="l"/>
              </a:tabLst>
            </a:pPr>
            <a:r>
              <a:rPr sz="2800" spc="-5" dirty="0">
                <a:latin typeface="Liberation Serif"/>
                <a:cs typeface="Liberation Serif"/>
              </a:rPr>
              <a:t>How many wires must </a:t>
            </a:r>
            <a:r>
              <a:rPr sz="2800" dirty="0">
                <a:latin typeface="Liberation Serif"/>
                <a:cs typeface="Liberation Serif"/>
              </a:rPr>
              <a:t>be </a:t>
            </a:r>
            <a:r>
              <a:rPr sz="2800" spc="-5" dirty="0">
                <a:latin typeface="Liberation Serif"/>
                <a:cs typeface="Liberation Serif"/>
              </a:rPr>
              <a:t>sampled so </a:t>
            </a:r>
            <a:r>
              <a:rPr sz="2800" dirty="0">
                <a:latin typeface="Liberation Serif"/>
                <a:cs typeface="Liberation Serif"/>
              </a:rPr>
              <a:t>that a 95% </a:t>
            </a:r>
            <a:r>
              <a:rPr sz="2800" spc="-5" dirty="0">
                <a:latin typeface="Liberation Serif"/>
                <a:cs typeface="Liberation Serif"/>
              </a:rPr>
              <a:t>confidence  </a:t>
            </a:r>
            <a:r>
              <a:rPr sz="2800" dirty="0">
                <a:latin typeface="Liberation Serif"/>
                <a:cs typeface="Liberation Serif"/>
              </a:rPr>
              <a:t>interval </a:t>
            </a:r>
            <a:r>
              <a:rPr sz="2800" spc="-5" dirty="0">
                <a:latin typeface="Liberation Serif"/>
                <a:cs typeface="Liberation Serif"/>
              </a:rPr>
              <a:t>specifies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10" dirty="0">
                <a:latin typeface="Liberation Serif"/>
                <a:cs typeface="Liberation Serif"/>
              </a:rPr>
              <a:t>mean </a:t>
            </a:r>
            <a:r>
              <a:rPr sz="2800" spc="-5" dirty="0">
                <a:latin typeface="Liberation Serif"/>
                <a:cs typeface="Liberation Serif"/>
              </a:rPr>
              <a:t>breaking strength </a:t>
            </a:r>
            <a:r>
              <a:rPr sz="2800" dirty="0">
                <a:latin typeface="Liberation Serif"/>
                <a:cs typeface="Liberation Serif"/>
              </a:rPr>
              <a:t>to </a:t>
            </a:r>
            <a:r>
              <a:rPr sz="2800" spc="-5" dirty="0">
                <a:latin typeface="Liberation Serif"/>
                <a:cs typeface="Liberation Serif"/>
              </a:rPr>
              <a:t>within 0.3</a:t>
            </a:r>
            <a:r>
              <a:rPr sz="280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kN?</a:t>
            </a:r>
            <a:endParaRPr sz="2800">
              <a:latin typeface="Liberation Serif"/>
              <a:cs typeface="Liberation Serif"/>
            </a:endParaRPr>
          </a:p>
          <a:p>
            <a:pPr marL="12700" marR="133985">
              <a:lnSpc>
                <a:spcPts val="3120"/>
              </a:lnSpc>
              <a:spcBef>
                <a:spcPts val="1420"/>
              </a:spcBef>
              <a:buAutoNum type="alphaLcParenR" startAt="6"/>
              <a:tabLst>
                <a:tab pos="398780" algn="l"/>
              </a:tabLst>
            </a:pPr>
            <a:r>
              <a:rPr sz="2800" spc="-5" dirty="0">
                <a:latin typeface="Liberation Serif"/>
                <a:cs typeface="Liberation Serif"/>
              </a:rPr>
              <a:t>How many wires must </a:t>
            </a:r>
            <a:r>
              <a:rPr sz="2800" dirty="0">
                <a:latin typeface="Liberation Serif"/>
                <a:cs typeface="Liberation Serif"/>
              </a:rPr>
              <a:t>be </a:t>
            </a:r>
            <a:r>
              <a:rPr sz="2800" spc="-5" dirty="0">
                <a:latin typeface="Liberation Serif"/>
                <a:cs typeface="Liberation Serif"/>
              </a:rPr>
              <a:t>sampled so </a:t>
            </a:r>
            <a:r>
              <a:rPr sz="2800" dirty="0">
                <a:latin typeface="Liberation Serif"/>
                <a:cs typeface="Liberation Serif"/>
              </a:rPr>
              <a:t>that a 99% </a:t>
            </a:r>
            <a:r>
              <a:rPr sz="2800" spc="-5" dirty="0">
                <a:latin typeface="Liberation Serif"/>
                <a:cs typeface="Liberation Serif"/>
              </a:rPr>
              <a:t>confidence  </a:t>
            </a:r>
            <a:r>
              <a:rPr sz="2800" dirty="0">
                <a:latin typeface="Liberation Serif"/>
                <a:cs typeface="Liberation Serif"/>
              </a:rPr>
              <a:t>interval </a:t>
            </a:r>
            <a:r>
              <a:rPr sz="2800" spc="-5" dirty="0">
                <a:latin typeface="Liberation Serif"/>
                <a:cs typeface="Liberation Serif"/>
              </a:rPr>
              <a:t>specifies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10" dirty="0">
                <a:latin typeface="Liberation Serif"/>
                <a:cs typeface="Liberation Serif"/>
              </a:rPr>
              <a:t>mean </a:t>
            </a:r>
            <a:r>
              <a:rPr sz="2800" spc="-5" dirty="0">
                <a:latin typeface="Liberation Serif"/>
                <a:cs typeface="Liberation Serif"/>
              </a:rPr>
              <a:t>breaking strength </a:t>
            </a:r>
            <a:r>
              <a:rPr sz="2800" dirty="0">
                <a:latin typeface="Liberation Serif"/>
                <a:cs typeface="Liberation Serif"/>
              </a:rPr>
              <a:t>to </a:t>
            </a:r>
            <a:r>
              <a:rPr sz="2800" spc="-5" dirty="0">
                <a:latin typeface="Liberation Serif"/>
                <a:cs typeface="Liberation Serif"/>
              </a:rPr>
              <a:t>within 0.3</a:t>
            </a:r>
            <a:r>
              <a:rPr sz="280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kN?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5050" y="549909"/>
            <a:ext cx="7778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0115" algn="l"/>
                <a:tab pos="2935605" algn="l"/>
              </a:tabLst>
            </a:pPr>
            <a:r>
              <a:rPr sz="4400" spc="-15" dirty="0">
                <a:solidFill>
                  <a:srgbClr val="6699CC"/>
                </a:solidFill>
              </a:rPr>
              <a:t>Problem	</a:t>
            </a:r>
            <a:r>
              <a:rPr sz="4400" dirty="0">
                <a:solidFill>
                  <a:srgbClr val="6699CC"/>
                </a:solidFill>
              </a:rPr>
              <a:t>3 -	</a:t>
            </a:r>
            <a:r>
              <a:rPr sz="4400" spc="-5" dirty="0">
                <a:solidFill>
                  <a:srgbClr val="6699CC"/>
                </a:solidFill>
              </a:rPr>
              <a:t>Continued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471169"/>
            <a:ext cx="7136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0115" algn="l"/>
                <a:tab pos="2935605" algn="l"/>
              </a:tabLst>
            </a:pPr>
            <a:r>
              <a:rPr sz="4400" spc="-5" dirty="0">
                <a:solidFill>
                  <a:srgbClr val="6699CC"/>
                </a:solidFill>
              </a:rPr>
              <a:t>P</a:t>
            </a:r>
            <a:r>
              <a:rPr sz="4400" spc="-85" dirty="0">
                <a:solidFill>
                  <a:srgbClr val="6699CC"/>
                </a:solidFill>
              </a:rPr>
              <a:t>r</a:t>
            </a:r>
            <a:r>
              <a:rPr sz="4400" dirty="0">
                <a:solidFill>
                  <a:srgbClr val="6699CC"/>
                </a:solidFill>
              </a:rPr>
              <a:t>o</a:t>
            </a:r>
            <a:r>
              <a:rPr sz="4400" spc="-5" dirty="0">
                <a:solidFill>
                  <a:srgbClr val="6699CC"/>
                </a:solidFill>
              </a:rPr>
              <a:t>bl</a:t>
            </a:r>
            <a:r>
              <a:rPr sz="4400" dirty="0">
                <a:solidFill>
                  <a:srgbClr val="6699CC"/>
                </a:solidFill>
              </a:rPr>
              <a:t>em	3 :	</a:t>
            </a:r>
            <a:r>
              <a:rPr sz="4400" spc="-5" dirty="0">
                <a:solidFill>
                  <a:srgbClr val="6699CC"/>
                </a:solidFill>
              </a:rPr>
              <a:t>S</a:t>
            </a:r>
            <a:r>
              <a:rPr sz="4400" dirty="0">
                <a:solidFill>
                  <a:srgbClr val="6699CC"/>
                </a:solidFill>
              </a:rPr>
              <a:t>o</a:t>
            </a:r>
            <a:r>
              <a:rPr sz="4400" spc="-5" dirty="0">
                <a:solidFill>
                  <a:srgbClr val="6699CC"/>
                </a:solidFill>
              </a:rPr>
              <a:t>luti</a:t>
            </a:r>
            <a:r>
              <a:rPr sz="4400" dirty="0">
                <a:solidFill>
                  <a:srgbClr val="6699CC"/>
                </a:solidFill>
              </a:rPr>
              <a:t>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93700" y="1416050"/>
            <a:ext cx="9372600" cy="613821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790"/>
              </a:lnSpc>
              <a:spcBef>
                <a:spcPts val="365"/>
              </a:spcBef>
              <a:buAutoNum type="alphaLcParenR" startAt="6"/>
              <a:tabLst>
                <a:tab pos="286385" algn="l"/>
              </a:tabLst>
            </a:pPr>
            <a:r>
              <a:rPr sz="2500" dirty="0">
                <a:latin typeface="Liberation Serif"/>
                <a:cs typeface="Liberation Serif"/>
              </a:rPr>
              <a:t>An engineer claims that the mean breaking strength is between 49.7kN  and 50.3kN. </a:t>
            </a:r>
            <a:r>
              <a:rPr sz="2500" spc="-30" dirty="0">
                <a:latin typeface="Liberation Serif"/>
                <a:cs typeface="Liberation Serif"/>
              </a:rPr>
              <a:t>With </a:t>
            </a:r>
            <a:r>
              <a:rPr sz="2500" dirty="0">
                <a:latin typeface="Liberation Serif"/>
                <a:cs typeface="Liberation Serif"/>
              </a:rPr>
              <a:t>what level of confidence can this statement be</a:t>
            </a:r>
            <a:r>
              <a:rPr sz="2500" spc="-2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made?</a:t>
            </a:r>
            <a:endParaRPr sz="2500">
              <a:latin typeface="Liberation Serif"/>
              <a:cs typeface="Liberation Serif"/>
            </a:endParaRPr>
          </a:p>
          <a:p>
            <a:pPr marL="12700" marR="424180">
              <a:lnSpc>
                <a:spcPts val="2800"/>
              </a:lnSpc>
              <a:spcBef>
                <a:spcPts val="1115"/>
              </a:spcBef>
            </a:pPr>
            <a:r>
              <a:rPr sz="2500" b="1" dirty="0">
                <a:latin typeface="Liberation Serif"/>
                <a:cs typeface="Liberation Serif"/>
              </a:rPr>
              <a:t>confidence interval (49.7, 50.3) </a:t>
            </a:r>
            <a:r>
              <a:rPr sz="2500" b="1" spc="-5" dirty="0">
                <a:latin typeface="Liberation Serif"/>
                <a:cs typeface="Liberation Serif"/>
              </a:rPr>
              <a:t>corresponds </a:t>
            </a:r>
            <a:r>
              <a:rPr sz="2500" b="1" dirty="0">
                <a:latin typeface="Liberation Serif"/>
                <a:cs typeface="Liberation Serif"/>
              </a:rPr>
              <a:t>to 86.64% confidence  level.</a:t>
            </a:r>
            <a:endParaRPr sz="2500">
              <a:latin typeface="Liberation Serif"/>
              <a:cs typeface="Liberation Serif"/>
            </a:endParaRPr>
          </a:p>
          <a:p>
            <a:pPr marL="12700" marR="235585">
              <a:lnSpc>
                <a:spcPts val="2800"/>
              </a:lnSpc>
              <a:spcBef>
                <a:spcPts val="1100"/>
              </a:spcBef>
              <a:buAutoNum type="alphaLcParenR" startAt="7"/>
              <a:tabLst>
                <a:tab pos="357505" algn="l"/>
              </a:tabLst>
            </a:pPr>
            <a:r>
              <a:rPr sz="2500" spc="5" dirty="0">
                <a:latin typeface="Liberation Serif"/>
                <a:cs typeface="Liberation Serif"/>
              </a:rPr>
              <a:t>How </a:t>
            </a:r>
            <a:r>
              <a:rPr sz="2500" dirty="0">
                <a:latin typeface="Liberation Serif"/>
                <a:cs typeface="Liberation Serif"/>
              </a:rPr>
              <a:t>many wires must be sampled so that a 95% confidence interval  specifies the mean breaking strength to within 0.3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kN?</a:t>
            </a:r>
            <a:endParaRPr sz="2500">
              <a:latin typeface="Liberation Serif"/>
              <a:cs typeface="Liberation Serif"/>
            </a:endParaRPr>
          </a:p>
          <a:p>
            <a:pPr marL="12700" marR="1057275">
              <a:lnSpc>
                <a:spcPts val="2800"/>
              </a:lnSpc>
              <a:spcBef>
                <a:spcPts val="1100"/>
              </a:spcBef>
            </a:pPr>
            <a:r>
              <a:rPr sz="2500" b="1" dirty="0">
                <a:latin typeface="Liberation Serif"/>
                <a:cs typeface="Liberation Serif"/>
              </a:rPr>
              <a:t>171 </a:t>
            </a:r>
            <a:r>
              <a:rPr sz="2500" b="1" spc="-10" dirty="0">
                <a:latin typeface="Liberation Serif"/>
                <a:cs typeface="Liberation Serif"/>
              </a:rPr>
              <a:t>wires </a:t>
            </a:r>
            <a:r>
              <a:rPr sz="2500" b="1" spc="-5" dirty="0">
                <a:latin typeface="Liberation Serif"/>
                <a:cs typeface="Liberation Serif"/>
              </a:rPr>
              <a:t>must be sampled so </a:t>
            </a:r>
            <a:r>
              <a:rPr sz="2500" b="1" dirty="0">
                <a:latin typeface="Liberation Serif"/>
                <a:cs typeface="Liberation Serif"/>
              </a:rPr>
              <a:t>that a 95% </a:t>
            </a:r>
            <a:r>
              <a:rPr sz="2500" b="1" spc="-5" dirty="0">
                <a:latin typeface="Liberation Serif"/>
                <a:cs typeface="Liberation Serif"/>
              </a:rPr>
              <a:t>confidence </a:t>
            </a:r>
            <a:r>
              <a:rPr sz="2500" b="1" dirty="0">
                <a:latin typeface="Liberation Serif"/>
                <a:cs typeface="Liberation Serif"/>
              </a:rPr>
              <a:t>interval  </a:t>
            </a:r>
            <a:r>
              <a:rPr sz="2500" b="1" spc="-5" dirty="0">
                <a:latin typeface="Liberation Serif"/>
                <a:cs typeface="Liberation Serif"/>
              </a:rPr>
              <a:t>specifies </a:t>
            </a:r>
            <a:r>
              <a:rPr sz="2500" b="1" dirty="0">
                <a:latin typeface="Liberation Serif"/>
                <a:cs typeface="Liberation Serif"/>
              </a:rPr>
              <a:t>the mean </a:t>
            </a:r>
            <a:r>
              <a:rPr sz="2500" b="1" spc="-5" dirty="0">
                <a:latin typeface="Liberation Serif"/>
                <a:cs typeface="Liberation Serif"/>
              </a:rPr>
              <a:t>breaking strength </a:t>
            </a:r>
            <a:r>
              <a:rPr sz="2500" b="1" dirty="0">
                <a:latin typeface="Liberation Serif"/>
                <a:cs typeface="Liberation Serif"/>
              </a:rPr>
              <a:t>to within 0.3</a:t>
            </a:r>
            <a:r>
              <a:rPr sz="2500" b="1" spc="-10" dirty="0">
                <a:latin typeface="Liberation Serif"/>
                <a:cs typeface="Liberation Serif"/>
              </a:rPr>
              <a:t> </a:t>
            </a:r>
            <a:r>
              <a:rPr sz="2500" b="1" spc="-5" dirty="0">
                <a:latin typeface="Liberation Serif"/>
                <a:cs typeface="Liberation Serif"/>
              </a:rPr>
              <a:t>kN.</a:t>
            </a:r>
            <a:endParaRPr sz="2500">
              <a:latin typeface="Liberation Serif"/>
              <a:cs typeface="Liberation Serif"/>
            </a:endParaRPr>
          </a:p>
          <a:p>
            <a:pPr marL="12700" marR="235585">
              <a:lnSpc>
                <a:spcPts val="2800"/>
              </a:lnSpc>
              <a:spcBef>
                <a:spcPts val="1100"/>
              </a:spcBef>
            </a:pPr>
            <a:r>
              <a:rPr sz="2500" dirty="0">
                <a:latin typeface="Liberation Serif"/>
                <a:cs typeface="Liberation Serif"/>
              </a:rPr>
              <a:t>h) </a:t>
            </a:r>
            <a:r>
              <a:rPr sz="2500" spc="5" dirty="0">
                <a:latin typeface="Liberation Serif"/>
                <a:cs typeface="Liberation Serif"/>
              </a:rPr>
              <a:t>How </a:t>
            </a:r>
            <a:r>
              <a:rPr sz="2500" dirty="0">
                <a:latin typeface="Liberation Serif"/>
                <a:cs typeface="Liberation Serif"/>
              </a:rPr>
              <a:t>many wires must be sampled so that a 99% confidence interval  specifies the mean breaking strength to within 0.3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kN?</a:t>
            </a:r>
            <a:endParaRPr sz="2500">
              <a:latin typeface="Liberation Serif"/>
              <a:cs typeface="Liberation Serif"/>
            </a:endParaRPr>
          </a:p>
          <a:p>
            <a:pPr marL="12700" marR="128270">
              <a:lnSpc>
                <a:spcPts val="2800"/>
              </a:lnSpc>
              <a:spcBef>
                <a:spcPts val="1100"/>
              </a:spcBef>
            </a:pPr>
            <a:r>
              <a:rPr sz="2500" b="1" dirty="0">
                <a:latin typeface="Liberation Serif"/>
                <a:cs typeface="Liberation Serif"/>
              </a:rPr>
              <a:t>Hence 296 </a:t>
            </a:r>
            <a:r>
              <a:rPr sz="2500" b="1" spc="-10" dirty="0">
                <a:latin typeface="Liberation Serif"/>
                <a:cs typeface="Liberation Serif"/>
              </a:rPr>
              <a:t>wires </a:t>
            </a:r>
            <a:r>
              <a:rPr sz="2500" b="1" spc="-5" dirty="0">
                <a:latin typeface="Liberation Serif"/>
                <a:cs typeface="Liberation Serif"/>
              </a:rPr>
              <a:t>must be sampled so </a:t>
            </a:r>
            <a:r>
              <a:rPr sz="2500" b="1" dirty="0">
                <a:latin typeface="Liberation Serif"/>
                <a:cs typeface="Liberation Serif"/>
              </a:rPr>
              <a:t>that a </a:t>
            </a:r>
            <a:r>
              <a:rPr sz="2500" b="1" spc="5" dirty="0">
                <a:latin typeface="Liberation Serif"/>
                <a:cs typeface="Liberation Serif"/>
              </a:rPr>
              <a:t>99% </a:t>
            </a:r>
            <a:r>
              <a:rPr sz="2500" b="1" dirty="0">
                <a:latin typeface="Liberation Serif"/>
                <a:cs typeface="Liberation Serif"/>
              </a:rPr>
              <a:t>confidence interval  </a:t>
            </a:r>
            <a:r>
              <a:rPr sz="2500" b="1" spc="-5" dirty="0">
                <a:latin typeface="Liberation Serif"/>
                <a:cs typeface="Liberation Serif"/>
              </a:rPr>
              <a:t>specifies </a:t>
            </a:r>
            <a:r>
              <a:rPr sz="2500" b="1" dirty="0">
                <a:latin typeface="Liberation Serif"/>
                <a:cs typeface="Liberation Serif"/>
              </a:rPr>
              <a:t>the mean </a:t>
            </a:r>
            <a:r>
              <a:rPr sz="2500" b="1" spc="-5" dirty="0">
                <a:latin typeface="Liberation Serif"/>
                <a:cs typeface="Liberation Serif"/>
              </a:rPr>
              <a:t>breaking strength </a:t>
            </a:r>
            <a:r>
              <a:rPr sz="2500" b="1" dirty="0">
                <a:latin typeface="Liberation Serif"/>
                <a:cs typeface="Liberation Serif"/>
              </a:rPr>
              <a:t>to within 0.3</a:t>
            </a:r>
            <a:r>
              <a:rPr sz="2500" b="1" spc="-10" dirty="0">
                <a:latin typeface="Liberation Serif"/>
                <a:cs typeface="Liberation Serif"/>
              </a:rPr>
              <a:t> </a:t>
            </a:r>
            <a:r>
              <a:rPr sz="2500" b="1" spc="-5" dirty="0">
                <a:latin typeface="Liberation Serif"/>
                <a:cs typeface="Liberation Serif"/>
              </a:rPr>
              <a:t>kN.</a:t>
            </a:r>
            <a:endParaRPr sz="25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1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20850"/>
            <a:ext cx="8456930" cy="31584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simple </a:t>
            </a:r>
            <a:r>
              <a:rPr sz="3200" dirty="0">
                <a:latin typeface="Liberation Sans"/>
                <a:cs typeface="Liberation Sans"/>
              </a:rPr>
              <a:t>random </a:t>
            </a:r>
            <a:r>
              <a:rPr sz="3200" spc="-5" dirty="0">
                <a:latin typeface="Liberation Sans"/>
                <a:cs typeface="Liberation Sans"/>
              </a:rPr>
              <a:t>sample </a:t>
            </a:r>
            <a:r>
              <a:rPr sz="3200" dirty="0">
                <a:latin typeface="Liberation Sans"/>
                <a:cs typeface="Liberation Sans"/>
              </a:rPr>
              <a:t>of 100 </a:t>
            </a:r>
            <a:r>
              <a:rPr sz="3200" spc="-5" dirty="0">
                <a:latin typeface="Liberation Sans"/>
                <a:cs typeface="Liberation Sans"/>
              </a:rPr>
              <a:t>men is</a:t>
            </a:r>
            <a:r>
              <a:rPr sz="3200" spc="-204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chosen  </a:t>
            </a:r>
            <a:r>
              <a:rPr sz="3200" spc="-10" dirty="0">
                <a:latin typeface="Liberation Sans"/>
                <a:cs typeface="Liberation Sans"/>
              </a:rPr>
              <a:t>from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population with </a:t>
            </a:r>
            <a:r>
              <a:rPr sz="3200" dirty="0">
                <a:latin typeface="Liberation Sans"/>
                <a:cs typeface="Liberation Sans"/>
              </a:rPr>
              <a:t>mean height 70 in. &amp;  standard </a:t>
            </a:r>
            <a:r>
              <a:rPr sz="3200" spc="-5" dirty="0">
                <a:latin typeface="Liberation Sans"/>
                <a:cs typeface="Liberation Sans"/>
              </a:rPr>
              <a:t>deviation </a:t>
            </a:r>
            <a:r>
              <a:rPr sz="3200" dirty="0">
                <a:latin typeface="Liberation Sans"/>
                <a:cs typeface="Liberation Sans"/>
              </a:rPr>
              <a:t>2.5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in.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2700" marR="164465">
              <a:lnSpc>
                <a:spcPts val="3600"/>
              </a:lnSpc>
              <a:spcBef>
                <a:spcPts val="2290"/>
              </a:spcBef>
            </a:pPr>
            <a:r>
              <a:rPr sz="3200" dirty="0">
                <a:latin typeface="Liberation Sans"/>
                <a:cs typeface="Liberation Sans"/>
              </a:rPr>
              <a:t>What </a:t>
            </a:r>
            <a:r>
              <a:rPr sz="3200" spc="-5" dirty="0">
                <a:latin typeface="Liberation Sans"/>
                <a:cs typeface="Liberation Sans"/>
              </a:rPr>
              <a:t>is the probability that the </a:t>
            </a:r>
            <a:r>
              <a:rPr sz="3200" dirty="0">
                <a:latin typeface="Liberation Sans"/>
                <a:cs typeface="Liberation Sans"/>
              </a:rPr>
              <a:t>average height  of </a:t>
            </a:r>
            <a:r>
              <a:rPr sz="3200" spc="-5" dirty="0">
                <a:latin typeface="Liberation Sans"/>
                <a:cs typeface="Liberation Sans"/>
              </a:rPr>
              <a:t>the sample men </a:t>
            </a:r>
            <a:r>
              <a:rPr sz="3200" spc="-10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greater than </a:t>
            </a:r>
            <a:r>
              <a:rPr sz="3200" spc="-5" dirty="0">
                <a:latin typeface="Liberation Sans"/>
                <a:cs typeface="Liberation Sans"/>
              </a:rPr>
              <a:t>69.5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in?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029" y="549909"/>
            <a:ext cx="35318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Problem</a:t>
            </a:r>
            <a:r>
              <a:rPr sz="4400" spc="-90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4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971280" cy="18719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70"/>
              </a:spcBef>
            </a:pPr>
            <a:r>
              <a:rPr sz="3200" spc="-5" dirty="0">
                <a:latin typeface="Liberation Serif"/>
                <a:cs typeface="Liberation Serif"/>
              </a:rPr>
              <a:t>An investigator </a:t>
            </a:r>
            <a:r>
              <a:rPr sz="3200" dirty="0">
                <a:latin typeface="Liberation Serif"/>
                <a:cs typeface="Liberation Serif"/>
              </a:rPr>
              <a:t>computes 95% confidence interval </a:t>
            </a:r>
            <a:r>
              <a:rPr sz="3200" spc="-5" dirty="0">
                <a:latin typeface="Liberation Serif"/>
                <a:cs typeface="Liberation Serif"/>
              </a:rPr>
              <a:t>for  </a:t>
            </a:r>
            <a:r>
              <a:rPr sz="3200" dirty="0">
                <a:latin typeface="Liberation Serif"/>
                <a:cs typeface="Liberation Serif"/>
              </a:rPr>
              <a:t>a population mean on </a:t>
            </a:r>
            <a:r>
              <a:rPr sz="3200" spc="-5" dirty="0">
                <a:latin typeface="Liberation Serif"/>
                <a:cs typeface="Liberation Serif"/>
              </a:rPr>
              <a:t>the basis </a:t>
            </a:r>
            <a:r>
              <a:rPr sz="3200" dirty="0">
                <a:latin typeface="Liberation Serif"/>
                <a:cs typeface="Liberation Serif"/>
              </a:rPr>
              <a:t>of a </a:t>
            </a:r>
            <a:r>
              <a:rPr sz="3200" spc="-5" dirty="0">
                <a:latin typeface="Liberation Serif"/>
                <a:cs typeface="Liberation Serif"/>
              </a:rPr>
              <a:t>sample </a:t>
            </a:r>
            <a:r>
              <a:rPr sz="3200" dirty="0">
                <a:latin typeface="Liberation Serif"/>
                <a:cs typeface="Liberation Serif"/>
              </a:rPr>
              <a:t>of size 70.  </a:t>
            </a:r>
            <a:r>
              <a:rPr sz="3200" spc="-5" dirty="0">
                <a:latin typeface="Liberation Serif"/>
                <a:cs typeface="Liberation Serif"/>
              </a:rPr>
              <a:t>If </a:t>
            </a:r>
            <a:r>
              <a:rPr sz="3200" dirty="0">
                <a:latin typeface="Liberation Serif"/>
                <a:cs typeface="Liberation Serif"/>
              </a:rPr>
              <a:t>she wishes </a:t>
            </a:r>
            <a:r>
              <a:rPr sz="3200" spc="-5" dirty="0">
                <a:latin typeface="Liberation Serif"/>
                <a:cs typeface="Liberation Serif"/>
              </a:rPr>
              <a:t>to </a:t>
            </a:r>
            <a:r>
              <a:rPr sz="3200" dirty="0">
                <a:latin typeface="Liberation Serif"/>
                <a:cs typeface="Liberation Serif"/>
              </a:rPr>
              <a:t>compute a 95% confidence </a:t>
            </a:r>
            <a:r>
              <a:rPr sz="3200" spc="-5" dirty="0">
                <a:latin typeface="Liberation Serif"/>
                <a:cs typeface="Liberation Serif"/>
              </a:rPr>
              <a:t>interval  that is </a:t>
            </a:r>
            <a:r>
              <a:rPr sz="3200" dirty="0">
                <a:latin typeface="Liberation Serif"/>
                <a:cs typeface="Liberation Serif"/>
              </a:rPr>
              <a:t>half as wide, how </a:t>
            </a:r>
            <a:r>
              <a:rPr sz="3200" spc="-15" dirty="0">
                <a:latin typeface="Liberation Serif"/>
                <a:cs typeface="Liberation Serif"/>
              </a:rPr>
              <a:t>large </a:t>
            </a:r>
            <a:r>
              <a:rPr sz="3200" dirty="0">
                <a:latin typeface="Liberation Serif"/>
                <a:cs typeface="Liberation Serif"/>
              </a:rPr>
              <a:t>a </a:t>
            </a:r>
            <a:r>
              <a:rPr sz="3200" spc="-5" dirty="0">
                <a:latin typeface="Liberation Serif"/>
                <a:cs typeface="Liberation Serif"/>
              </a:rPr>
              <a:t>sample </a:t>
            </a:r>
            <a:r>
              <a:rPr sz="3200" dirty="0">
                <a:latin typeface="Liberation Serif"/>
                <a:cs typeface="Liberation Serif"/>
              </a:rPr>
              <a:t>does </a:t>
            </a:r>
            <a:r>
              <a:rPr sz="3200" spc="-5" dirty="0">
                <a:latin typeface="Liberation Serif"/>
                <a:cs typeface="Liberation Serif"/>
              </a:rPr>
              <a:t>she</a:t>
            </a:r>
            <a:r>
              <a:rPr sz="3200" spc="4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need?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8860" y="55625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6699CC"/>
                </a:solidFill>
                <a:latin typeface="Liberation Sans"/>
                <a:cs typeface="Liberation Sans"/>
              </a:rPr>
              <a:t>Problem </a:t>
            </a:r>
            <a:r>
              <a:rPr sz="4400" b="1" dirty="0">
                <a:solidFill>
                  <a:srgbClr val="6699CC"/>
                </a:solidFill>
                <a:latin typeface="Liberation Sans"/>
                <a:cs typeface="Liberation Sans"/>
              </a:rPr>
              <a:t>4 :</a:t>
            </a:r>
            <a:r>
              <a:rPr sz="4400" b="1" spc="-80" dirty="0">
                <a:solidFill>
                  <a:srgbClr val="6699CC"/>
                </a:solidFill>
                <a:latin typeface="Liberation Sans"/>
                <a:cs typeface="Liberation Sans"/>
              </a:rPr>
              <a:t> </a:t>
            </a:r>
            <a:r>
              <a:rPr sz="4400" b="1" spc="-5" dirty="0">
                <a:solidFill>
                  <a:srgbClr val="6699CC"/>
                </a:solidFill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7065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erif"/>
                <a:cs typeface="Liberation Serif"/>
              </a:rPr>
              <a:t>Sample size should </a:t>
            </a:r>
            <a:r>
              <a:rPr sz="3200" dirty="0">
                <a:latin typeface="Liberation Serif"/>
                <a:cs typeface="Liberation Serif"/>
              </a:rPr>
              <a:t>be</a:t>
            </a:r>
            <a:r>
              <a:rPr sz="3200" spc="2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280.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029" y="549909"/>
            <a:ext cx="41414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Problem</a:t>
            </a:r>
            <a:r>
              <a:rPr sz="4400" spc="-90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5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719580"/>
            <a:ext cx="9051925" cy="24593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3900"/>
              </a:lnSpc>
              <a:spcBef>
                <a:spcPts val="325"/>
              </a:spcBef>
              <a:tabLst>
                <a:tab pos="1177925" algn="l"/>
              </a:tabLst>
            </a:pPr>
            <a:r>
              <a:rPr sz="2800" spc="10" dirty="0">
                <a:latin typeface="Liberation Serif"/>
                <a:cs typeface="Liberation Serif"/>
              </a:rPr>
              <a:t>A</a:t>
            </a:r>
            <a:r>
              <a:rPr sz="2800" spc="-160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95%	confidence interval </a:t>
            </a:r>
            <a:r>
              <a:rPr sz="2800" spc="5" dirty="0">
                <a:latin typeface="Liberation Serif"/>
                <a:cs typeface="Liberation Serif"/>
              </a:rPr>
              <a:t>for a </a:t>
            </a:r>
            <a:r>
              <a:rPr sz="2800" spc="10" dirty="0">
                <a:latin typeface="Liberation Serif"/>
                <a:cs typeface="Liberation Serif"/>
              </a:rPr>
              <a:t>population </a:t>
            </a:r>
            <a:r>
              <a:rPr sz="2800" spc="15" dirty="0">
                <a:latin typeface="Liberation Serif"/>
                <a:cs typeface="Liberation Serif"/>
              </a:rPr>
              <a:t>mean </a:t>
            </a:r>
            <a:r>
              <a:rPr sz="2800" spc="5" dirty="0">
                <a:latin typeface="Liberation Serif"/>
                <a:cs typeface="Liberation Serif"/>
              </a:rPr>
              <a:t>is </a:t>
            </a:r>
            <a:r>
              <a:rPr sz="2800" spc="10" dirty="0">
                <a:latin typeface="Liberation Serif"/>
                <a:cs typeface="Liberation Serif"/>
              </a:rPr>
              <a:t>computed  from </a:t>
            </a:r>
            <a:r>
              <a:rPr sz="2800" spc="5" dirty="0">
                <a:latin typeface="Liberation Serif"/>
                <a:cs typeface="Liberation Serif"/>
              </a:rPr>
              <a:t>a </a:t>
            </a:r>
            <a:r>
              <a:rPr sz="2800" spc="10" dirty="0">
                <a:latin typeface="Liberation Serif"/>
                <a:cs typeface="Liberation Serif"/>
              </a:rPr>
              <a:t>sample of size 400. Another 95% confidence interval  </a:t>
            </a:r>
            <a:r>
              <a:rPr sz="2800" spc="5" dirty="0">
                <a:latin typeface="Liberation Serif"/>
                <a:cs typeface="Liberation Serif"/>
              </a:rPr>
              <a:t>will </a:t>
            </a:r>
            <a:r>
              <a:rPr sz="2800" spc="10" dirty="0">
                <a:latin typeface="Liberation Serif"/>
                <a:cs typeface="Liberation Serif"/>
              </a:rPr>
              <a:t>be computed from </a:t>
            </a:r>
            <a:r>
              <a:rPr sz="2800" spc="5" dirty="0">
                <a:latin typeface="Liberation Serif"/>
                <a:cs typeface="Liberation Serif"/>
              </a:rPr>
              <a:t>a </a:t>
            </a:r>
            <a:r>
              <a:rPr sz="2800" spc="10" dirty="0">
                <a:latin typeface="Liberation Serif"/>
                <a:cs typeface="Liberation Serif"/>
              </a:rPr>
              <a:t>sample of size 100, drawn from </a:t>
            </a:r>
            <a:r>
              <a:rPr sz="2800" spc="5" dirty="0">
                <a:latin typeface="Liberation Serif"/>
                <a:cs typeface="Liberation Serif"/>
              </a:rPr>
              <a:t>the  </a:t>
            </a:r>
            <a:r>
              <a:rPr sz="2800" spc="10" dirty="0">
                <a:latin typeface="Liberation Serif"/>
                <a:cs typeface="Liberation Serif"/>
              </a:rPr>
              <a:t>same population. Choose </a:t>
            </a:r>
            <a:r>
              <a:rPr sz="2800" spc="5" dirty="0">
                <a:latin typeface="Liberation Serif"/>
                <a:cs typeface="Liberation Serif"/>
              </a:rPr>
              <a:t>the </a:t>
            </a:r>
            <a:r>
              <a:rPr sz="2800" spc="10" dirty="0">
                <a:latin typeface="Liberation Serif"/>
                <a:cs typeface="Liberation Serif"/>
              </a:rPr>
              <a:t>best answer to </a:t>
            </a:r>
            <a:r>
              <a:rPr sz="2800" spc="5" dirty="0">
                <a:latin typeface="Liberation Serif"/>
                <a:cs typeface="Liberation Serif"/>
              </a:rPr>
              <a:t>fill in the </a:t>
            </a:r>
            <a:r>
              <a:rPr sz="2800" spc="10" dirty="0">
                <a:latin typeface="Liberation Serif"/>
                <a:cs typeface="Liberation Serif"/>
              </a:rPr>
              <a:t>blank;  </a:t>
            </a:r>
            <a:r>
              <a:rPr sz="2800" spc="5" dirty="0">
                <a:latin typeface="Liberation Serif"/>
                <a:cs typeface="Liberation Serif"/>
              </a:rPr>
              <a:t>the </a:t>
            </a:r>
            <a:r>
              <a:rPr sz="2800" spc="10" dirty="0">
                <a:latin typeface="Liberation Serif"/>
                <a:cs typeface="Liberation Serif"/>
              </a:rPr>
              <a:t>interval from </a:t>
            </a:r>
            <a:r>
              <a:rPr sz="2800" spc="5" dirty="0">
                <a:latin typeface="Liberation Serif"/>
                <a:cs typeface="Liberation Serif"/>
              </a:rPr>
              <a:t>the </a:t>
            </a:r>
            <a:r>
              <a:rPr sz="2800" spc="10" dirty="0">
                <a:latin typeface="Liberation Serif"/>
                <a:cs typeface="Liberation Serif"/>
              </a:rPr>
              <a:t>sample of size 400 will </a:t>
            </a:r>
            <a:r>
              <a:rPr sz="2800" spc="5" dirty="0">
                <a:latin typeface="Liberation Serif"/>
                <a:cs typeface="Liberation Serif"/>
              </a:rPr>
              <a:t>be</a:t>
            </a:r>
            <a:r>
              <a:rPr sz="2800" spc="40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approximately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ts val="3160"/>
              </a:lnSpc>
              <a:tabLst>
                <a:tab pos="1715770" algn="l"/>
              </a:tabLst>
            </a:pP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10" dirty="0">
                <a:latin typeface="Liberation Serif"/>
                <a:cs typeface="Liberation Serif"/>
              </a:rPr>
              <a:t>as the interval from </a:t>
            </a:r>
            <a:r>
              <a:rPr sz="2800" spc="5" dirty="0">
                <a:latin typeface="Liberation Serif"/>
                <a:cs typeface="Liberation Serif"/>
              </a:rPr>
              <a:t>the </a:t>
            </a:r>
            <a:r>
              <a:rPr sz="2800" spc="10" dirty="0">
                <a:latin typeface="Liberation Serif"/>
                <a:cs typeface="Liberation Serif"/>
              </a:rPr>
              <a:t>sample of </a:t>
            </a:r>
            <a:r>
              <a:rPr sz="2800" spc="5" dirty="0">
                <a:latin typeface="Liberation Serif"/>
                <a:cs typeface="Liberation Serif"/>
              </a:rPr>
              <a:t>size</a:t>
            </a:r>
            <a:r>
              <a:rPr sz="2800" spc="15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100.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3100" y="4768850"/>
            <a:ext cx="6274435" cy="1414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55595" algn="l"/>
                <a:tab pos="5133340" algn="l"/>
              </a:tabLst>
            </a:pPr>
            <a:r>
              <a:rPr sz="2800" spc="5" dirty="0">
                <a:latin typeface="Liberation Serif"/>
                <a:cs typeface="Liberation Serif"/>
              </a:rPr>
              <a:t>b) </a:t>
            </a:r>
            <a:r>
              <a:rPr sz="2800" spc="10" dirty="0">
                <a:latin typeface="Liberation Serif"/>
                <a:cs typeface="Liberation Serif"/>
              </a:rPr>
              <a:t>1/4th</a:t>
            </a:r>
            <a:r>
              <a:rPr sz="2800" spc="30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as</a:t>
            </a:r>
            <a:r>
              <a:rPr sz="2800" spc="5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wide	c) 1/2</a:t>
            </a:r>
            <a:r>
              <a:rPr sz="2800" spc="20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as</a:t>
            </a:r>
            <a:r>
              <a:rPr sz="2800" spc="15" dirty="0">
                <a:latin typeface="Liberation Serif"/>
                <a:cs typeface="Liberation Serif"/>
              </a:rPr>
              <a:t> </a:t>
            </a:r>
            <a:r>
              <a:rPr sz="2800" spc="5" dirty="0">
                <a:latin typeface="Liberation Serif"/>
                <a:cs typeface="Liberation Serif"/>
              </a:rPr>
              <a:t>wide	d)</a:t>
            </a:r>
            <a:r>
              <a:rPr sz="2800" spc="-55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same</a:t>
            </a:r>
            <a:endParaRPr sz="28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3384550" algn="l"/>
              </a:tabLst>
            </a:pPr>
            <a:r>
              <a:rPr sz="2800" spc="5" dirty="0">
                <a:latin typeface="Liberation Serif"/>
                <a:cs typeface="Liberation Serif"/>
              </a:rPr>
              <a:t>f) </a:t>
            </a:r>
            <a:r>
              <a:rPr sz="2800" spc="10" dirty="0">
                <a:latin typeface="Liberation Serif"/>
                <a:cs typeface="Liberation Serif"/>
              </a:rPr>
              <a:t>four times</a:t>
            </a:r>
            <a:r>
              <a:rPr sz="2800" spc="25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as wide	h) eight times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as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100" y="4768850"/>
            <a:ext cx="2350135" cy="181546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43815">
              <a:lnSpc>
                <a:spcPts val="3150"/>
              </a:lnSpc>
              <a:spcBef>
                <a:spcPts val="400"/>
              </a:spcBef>
            </a:pPr>
            <a:r>
              <a:rPr sz="2800" spc="10" dirty="0">
                <a:latin typeface="Liberation Serif"/>
                <a:cs typeface="Liberation Serif"/>
              </a:rPr>
              <a:t>a) 1/8th as</a:t>
            </a:r>
            <a:r>
              <a:rPr sz="2800" spc="-65" dirty="0">
                <a:latin typeface="Liberation Serif"/>
                <a:cs typeface="Liberation Serif"/>
              </a:rPr>
              <a:t> </a:t>
            </a:r>
            <a:r>
              <a:rPr sz="2800" spc="5" dirty="0">
                <a:latin typeface="Liberation Serif"/>
                <a:cs typeface="Liberation Serif"/>
              </a:rPr>
              <a:t>wide  </a:t>
            </a:r>
            <a:r>
              <a:rPr sz="2800" spc="10" dirty="0">
                <a:latin typeface="Liberation Serif"/>
                <a:cs typeface="Liberation Serif"/>
              </a:rPr>
              <a:t>width</a:t>
            </a:r>
            <a:endParaRPr sz="2800">
              <a:latin typeface="Liberation Serif"/>
              <a:cs typeface="Liberation Serif"/>
            </a:endParaRPr>
          </a:p>
          <a:p>
            <a:pPr marL="12700" marR="5080">
              <a:lnSpc>
                <a:spcPts val="3160"/>
              </a:lnSpc>
              <a:spcBef>
                <a:spcPts val="1240"/>
              </a:spcBef>
            </a:pPr>
            <a:r>
              <a:rPr sz="2800" spc="10" dirty="0">
                <a:latin typeface="Liberation Serif"/>
                <a:cs typeface="Liberation Serif"/>
              </a:rPr>
              <a:t>e) </a:t>
            </a:r>
            <a:r>
              <a:rPr sz="2800" spc="5" dirty="0">
                <a:latin typeface="Liberation Serif"/>
                <a:cs typeface="Liberation Serif"/>
              </a:rPr>
              <a:t>twice </a:t>
            </a:r>
            <a:r>
              <a:rPr sz="2800" spc="10" dirty="0">
                <a:latin typeface="Liberation Serif"/>
                <a:cs typeface="Liberation Serif"/>
              </a:rPr>
              <a:t>as</a:t>
            </a:r>
            <a:r>
              <a:rPr sz="2800" spc="-55" dirty="0">
                <a:latin typeface="Liberation Serif"/>
                <a:cs typeface="Liberation Serif"/>
              </a:rPr>
              <a:t> </a:t>
            </a:r>
            <a:r>
              <a:rPr sz="2800" spc="10" dirty="0">
                <a:latin typeface="Liberation Serif"/>
                <a:cs typeface="Liberation Serif"/>
              </a:rPr>
              <a:t>wide  wide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939" y="549909"/>
            <a:ext cx="4935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0115" algn="l"/>
                <a:tab pos="2935605" algn="l"/>
              </a:tabLst>
            </a:pPr>
            <a:r>
              <a:rPr sz="4400" spc="-5" dirty="0">
                <a:solidFill>
                  <a:srgbClr val="6699CC"/>
                </a:solidFill>
              </a:rPr>
              <a:t>P</a:t>
            </a:r>
            <a:r>
              <a:rPr sz="4400" spc="-85" dirty="0">
                <a:solidFill>
                  <a:srgbClr val="6699CC"/>
                </a:solidFill>
              </a:rPr>
              <a:t>r</a:t>
            </a:r>
            <a:r>
              <a:rPr sz="4400" dirty="0">
                <a:solidFill>
                  <a:srgbClr val="6699CC"/>
                </a:solidFill>
              </a:rPr>
              <a:t>o</a:t>
            </a:r>
            <a:r>
              <a:rPr sz="4400" spc="-5" dirty="0">
                <a:solidFill>
                  <a:srgbClr val="6699CC"/>
                </a:solidFill>
              </a:rPr>
              <a:t>bl</a:t>
            </a:r>
            <a:r>
              <a:rPr sz="4400" dirty="0">
                <a:solidFill>
                  <a:srgbClr val="6699CC"/>
                </a:solidFill>
              </a:rPr>
              <a:t>em	5 -	</a:t>
            </a:r>
            <a:r>
              <a:rPr sz="4400" spc="-5" dirty="0">
                <a:solidFill>
                  <a:srgbClr val="6699CC"/>
                </a:solidFill>
              </a:rPr>
              <a:t>S</a:t>
            </a:r>
            <a:r>
              <a:rPr sz="4400" dirty="0">
                <a:solidFill>
                  <a:srgbClr val="6699CC"/>
                </a:solidFill>
              </a:rPr>
              <a:t>o</a:t>
            </a:r>
            <a:r>
              <a:rPr sz="4400" spc="-5" dirty="0">
                <a:solidFill>
                  <a:srgbClr val="6699CC"/>
                </a:solidFill>
              </a:rPr>
              <a:t>luti</a:t>
            </a:r>
            <a:r>
              <a:rPr sz="4400" dirty="0">
                <a:solidFill>
                  <a:srgbClr val="6699CC"/>
                </a:solidFill>
              </a:rPr>
              <a:t>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786890"/>
            <a:ext cx="8900160" cy="36068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916940">
              <a:lnSpc>
                <a:spcPts val="3560"/>
              </a:lnSpc>
              <a:spcBef>
                <a:spcPts val="450"/>
              </a:spcBef>
            </a:pPr>
            <a:r>
              <a:rPr sz="3200" spc="-5" dirty="0">
                <a:latin typeface="Liberation Serif"/>
                <a:cs typeface="Liberation Serif"/>
              </a:rPr>
              <a:t>The ratio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widths is </a:t>
            </a:r>
            <a:r>
              <a:rPr sz="3200" dirty="0">
                <a:latin typeface="Liberation Serif"/>
                <a:cs typeface="Liberation Serif"/>
              </a:rPr>
              <a:t>equal </a:t>
            </a:r>
            <a:r>
              <a:rPr sz="3200" spc="-5" dirty="0">
                <a:latin typeface="Liberation Serif"/>
                <a:cs typeface="Liberation Serif"/>
              </a:rPr>
              <a:t>to the </a:t>
            </a:r>
            <a:r>
              <a:rPr sz="3200" dirty="0">
                <a:latin typeface="Liberation Serif"/>
                <a:cs typeface="Liberation Serif"/>
              </a:rPr>
              <a:t>ratio of </a:t>
            </a:r>
            <a:r>
              <a:rPr sz="3200" spc="-5" dirty="0">
                <a:latin typeface="Liberation Serif"/>
                <a:cs typeface="Liberation Serif"/>
              </a:rPr>
              <a:t>the  standard deviations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sample</a:t>
            </a:r>
            <a:r>
              <a:rPr sz="3200" spc="3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mean,</a:t>
            </a:r>
            <a:endParaRPr sz="3200">
              <a:latin typeface="Liberation Serif"/>
              <a:cs typeface="Liberation Serif"/>
            </a:endParaRPr>
          </a:p>
          <a:p>
            <a:pPr marL="205104">
              <a:lnSpc>
                <a:spcPts val="3704"/>
              </a:lnSpc>
              <a:spcBef>
                <a:spcPts val="1200"/>
              </a:spcBef>
              <a:tabLst>
                <a:tab pos="4467860" algn="l"/>
                <a:tab pos="6505575" algn="l"/>
              </a:tabLst>
            </a:pPr>
            <a:r>
              <a:rPr sz="3200" dirty="0">
                <a:latin typeface="Liberation Serif"/>
                <a:cs typeface="Liberation Serif"/>
              </a:rPr>
              <a:t>1.96</a:t>
            </a:r>
            <a:r>
              <a:rPr sz="3200" spc="-315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/20)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: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1.96</a:t>
            </a:r>
            <a:r>
              <a:rPr sz="3200" spc="-290" dirty="0">
                <a:latin typeface="Liberation Serif"/>
                <a:cs typeface="Liberation Serif"/>
              </a:rPr>
              <a:t> 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/10)	=&gt; (</a:t>
            </a:r>
            <a:r>
              <a:rPr sz="3200" dirty="0">
                <a:latin typeface="Arial"/>
                <a:cs typeface="Arial"/>
              </a:rPr>
              <a:t>σ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/20) :	</a:t>
            </a:r>
            <a:r>
              <a:rPr sz="3200" spc="-10" dirty="0">
                <a:latin typeface="Liberation Serif"/>
                <a:cs typeface="Liberation Serif"/>
              </a:rPr>
              <a:t>(</a:t>
            </a:r>
            <a:r>
              <a:rPr sz="3200" spc="-10" dirty="0">
                <a:latin typeface="Arial"/>
                <a:cs typeface="Arial"/>
              </a:rPr>
              <a:t>σ </a:t>
            </a:r>
            <a:r>
              <a:rPr sz="3200" dirty="0">
                <a:latin typeface="Liberation Serif"/>
                <a:cs typeface="Liberation Serif"/>
              </a:rPr>
              <a:t>/10) =&gt; 10</a:t>
            </a:r>
            <a:r>
              <a:rPr sz="3200" spc="-53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:</a:t>
            </a:r>
            <a:endParaRPr sz="3200">
              <a:latin typeface="Liberation Serif"/>
              <a:cs typeface="Liberation Serif"/>
            </a:endParaRPr>
          </a:p>
          <a:p>
            <a:pPr marL="193675" algn="ctr">
              <a:lnSpc>
                <a:spcPts val="3704"/>
              </a:lnSpc>
            </a:pPr>
            <a:r>
              <a:rPr sz="3200" dirty="0">
                <a:latin typeface="Liberation Serif"/>
                <a:cs typeface="Liberation Serif"/>
              </a:rPr>
              <a:t>20 =&gt;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1:2</a:t>
            </a:r>
            <a:endParaRPr sz="3200">
              <a:latin typeface="Liberation Serif"/>
              <a:cs typeface="Liberation Serif"/>
            </a:endParaRPr>
          </a:p>
          <a:p>
            <a:pPr marL="12700" marR="292100">
              <a:lnSpc>
                <a:spcPts val="3570"/>
              </a:lnSpc>
              <a:spcBef>
                <a:spcPts val="1480"/>
              </a:spcBef>
            </a:pPr>
            <a:r>
              <a:rPr sz="3200" spc="-5" dirty="0">
                <a:latin typeface="Liberation Serif"/>
                <a:cs typeface="Liberation Serif"/>
              </a:rPr>
              <a:t>=&gt;the </a:t>
            </a:r>
            <a:r>
              <a:rPr sz="3200" dirty="0">
                <a:latin typeface="Liberation Serif"/>
                <a:cs typeface="Liberation Serif"/>
              </a:rPr>
              <a:t>interval </a:t>
            </a:r>
            <a:r>
              <a:rPr sz="3200" spc="-5" dirty="0">
                <a:latin typeface="Liberation Serif"/>
                <a:cs typeface="Liberation Serif"/>
              </a:rPr>
              <a:t>from the sample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size </a:t>
            </a:r>
            <a:r>
              <a:rPr sz="3200" dirty="0">
                <a:latin typeface="Liberation Serif"/>
                <a:cs typeface="Liberation Serif"/>
              </a:rPr>
              <a:t>400 </a:t>
            </a:r>
            <a:r>
              <a:rPr sz="3200" spc="-5" dirty="0">
                <a:latin typeface="Liberation Serif"/>
                <a:cs typeface="Liberation Serif"/>
              </a:rPr>
              <a:t>will </a:t>
            </a:r>
            <a:r>
              <a:rPr sz="3200" dirty="0">
                <a:latin typeface="Liberation Serif"/>
                <a:cs typeface="Liberation Serif"/>
              </a:rPr>
              <a:t>be  approximately </a:t>
            </a:r>
            <a:r>
              <a:rPr sz="3200" b="1" spc="-5" dirty="0">
                <a:latin typeface="Liberation Serif"/>
                <a:cs typeface="Liberation Serif"/>
              </a:rPr>
              <a:t>half(1/2) </a:t>
            </a:r>
            <a:r>
              <a:rPr sz="3200" b="1" dirty="0">
                <a:latin typeface="Liberation Serif"/>
                <a:cs typeface="Liberation Serif"/>
              </a:rPr>
              <a:t>as </a:t>
            </a:r>
            <a:r>
              <a:rPr sz="3200" b="1" spc="-5" dirty="0">
                <a:latin typeface="Liberation Serif"/>
                <a:cs typeface="Liberation Serif"/>
              </a:rPr>
              <a:t>wide </a:t>
            </a:r>
            <a:r>
              <a:rPr sz="3200" dirty="0">
                <a:latin typeface="Liberation Serif"/>
                <a:cs typeface="Liberation Serif"/>
              </a:rPr>
              <a:t>as </a:t>
            </a:r>
            <a:r>
              <a:rPr sz="3200" spc="-5" dirty="0">
                <a:latin typeface="Liberation Serif"/>
                <a:cs typeface="Liberation Serif"/>
              </a:rPr>
              <a:t>the interval </a:t>
            </a:r>
            <a:r>
              <a:rPr sz="3200" dirty="0">
                <a:latin typeface="Liberation Serif"/>
                <a:cs typeface="Liberation Serif"/>
              </a:rPr>
              <a:t>from  </a:t>
            </a:r>
            <a:r>
              <a:rPr sz="3200" spc="-5" dirty="0">
                <a:latin typeface="Liberation Serif"/>
                <a:cs typeface="Liberation Serif"/>
              </a:rPr>
              <a:t>the sample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size </a:t>
            </a:r>
            <a:r>
              <a:rPr sz="3200" dirty="0">
                <a:latin typeface="Liberation Serif"/>
                <a:cs typeface="Liberation Serif"/>
              </a:rPr>
              <a:t>100. </a:t>
            </a:r>
            <a:r>
              <a:rPr sz="3200" b="1" dirty="0">
                <a:latin typeface="Liberation Serif"/>
                <a:cs typeface="Liberation Serif"/>
              </a:rPr>
              <a:t>[option</a:t>
            </a:r>
            <a:r>
              <a:rPr sz="3200" b="1" spc="100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c]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3256279"/>
            <a:ext cx="808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Interpreting </a:t>
            </a:r>
            <a:r>
              <a:rPr sz="4400" spc="-5" dirty="0">
                <a:solidFill>
                  <a:srgbClr val="6699CC"/>
                </a:solidFill>
              </a:rPr>
              <a:t>Confidence Intervals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469" y="238759"/>
            <a:ext cx="8585200" cy="1318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57475" marR="5080" indent="-2645410">
              <a:lnSpc>
                <a:spcPts val="4900"/>
              </a:lnSpc>
              <a:spcBef>
                <a:spcPts val="580"/>
              </a:spcBef>
              <a:tabLst>
                <a:tab pos="4024629" algn="l"/>
              </a:tabLst>
            </a:pPr>
            <a:r>
              <a:rPr sz="4400" spc="-5" dirty="0">
                <a:solidFill>
                  <a:srgbClr val="6699CC"/>
                </a:solidFill>
              </a:rPr>
              <a:t>Assumptions made </a:t>
            </a:r>
            <a:r>
              <a:rPr sz="4400" dirty="0">
                <a:solidFill>
                  <a:srgbClr val="6699CC"/>
                </a:solidFill>
              </a:rPr>
              <a:t>in </a:t>
            </a:r>
            <a:r>
              <a:rPr sz="4400" spc="-10" dirty="0">
                <a:solidFill>
                  <a:srgbClr val="6699CC"/>
                </a:solidFill>
              </a:rPr>
              <a:t>interpreting </a:t>
            </a:r>
            <a:r>
              <a:rPr sz="4400" dirty="0">
                <a:solidFill>
                  <a:srgbClr val="6699CC"/>
                </a:solidFill>
              </a:rPr>
              <a:t>a  </a:t>
            </a:r>
            <a:r>
              <a:rPr sz="4400" spc="-5" dirty="0">
                <a:solidFill>
                  <a:srgbClr val="6699CC"/>
                </a:solidFill>
              </a:rPr>
              <a:t>CI</a:t>
            </a:r>
            <a:r>
              <a:rPr sz="4400" dirty="0">
                <a:solidFill>
                  <a:srgbClr val="6699CC"/>
                </a:solidFill>
              </a:rPr>
              <a:t> of	a</a:t>
            </a:r>
            <a:r>
              <a:rPr sz="4400" spc="-5" dirty="0">
                <a:solidFill>
                  <a:srgbClr val="6699CC"/>
                </a:solidFill>
              </a:rPr>
              <a:t> mean: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893444" marR="5080">
              <a:lnSpc>
                <a:spcPts val="3560"/>
              </a:lnSpc>
              <a:spcBef>
                <a:spcPts val="450"/>
              </a:spcBef>
            </a:pPr>
            <a:r>
              <a:rPr sz="3200" spc="-114" dirty="0">
                <a:latin typeface="Liberation Serif"/>
                <a:cs typeface="Liberation Serif"/>
              </a:rPr>
              <a:t>To </a:t>
            </a:r>
            <a:r>
              <a:rPr sz="3200" spc="-5" dirty="0">
                <a:latin typeface="Liberation Serif"/>
                <a:cs typeface="Liberation Serif"/>
              </a:rPr>
              <a:t>interpret the </a:t>
            </a:r>
            <a:r>
              <a:rPr sz="3200" dirty="0">
                <a:latin typeface="Liberation Serif"/>
                <a:cs typeface="Liberation Serif"/>
              </a:rPr>
              <a:t>confidence </a:t>
            </a:r>
            <a:r>
              <a:rPr sz="3200" spc="-5" dirty="0">
                <a:latin typeface="Liberation Serif"/>
                <a:cs typeface="Liberation Serif"/>
              </a:rPr>
              <a:t>interval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mean,  you must assume</a:t>
            </a:r>
            <a:r>
              <a:rPr sz="3200" spc="-1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that:</a:t>
            </a:r>
            <a:endParaRPr sz="3200">
              <a:latin typeface="Liberation Serif"/>
              <a:cs typeface="Liberation Serif"/>
            </a:endParaRPr>
          </a:p>
          <a:p>
            <a:pPr marL="893444" marR="453390">
              <a:lnSpc>
                <a:spcPct val="92800"/>
              </a:lnSpc>
              <a:spcBef>
                <a:spcPts val="1355"/>
              </a:spcBef>
            </a:pPr>
            <a:r>
              <a:rPr sz="3200" spc="-5" dirty="0">
                <a:latin typeface="Liberation Serif"/>
                <a:cs typeface="Liberation Serif"/>
              </a:rPr>
              <a:t>All the </a:t>
            </a:r>
            <a:r>
              <a:rPr sz="3200" dirty="0">
                <a:latin typeface="Liberation Serif"/>
                <a:cs typeface="Liberation Serif"/>
              </a:rPr>
              <a:t>values were </a:t>
            </a:r>
            <a:r>
              <a:rPr sz="3200" b="1" dirty="0">
                <a:latin typeface="Liberation Serif"/>
                <a:cs typeface="Liberation Serif"/>
              </a:rPr>
              <a:t>independently and  randomly sampled </a:t>
            </a:r>
            <a:r>
              <a:rPr sz="3200" spc="-5" dirty="0">
                <a:latin typeface="Liberation Serif"/>
                <a:cs typeface="Liberation Serif"/>
              </a:rPr>
              <a:t>from </a:t>
            </a:r>
            <a:r>
              <a:rPr sz="3200" dirty="0">
                <a:latin typeface="Liberation Serif"/>
                <a:cs typeface="Liberation Serif"/>
              </a:rPr>
              <a:t>a population whose  values are </a:t>
            </a:r>
            <a:r>
              <a:rPr sz="3200" spc="-5" dirty="0">
                <a:latin typeface="Liberation Serif"/>
                <a:cs typeface="Liberation Serif"/>
              </a:rPr>
              <a:t>distributed </a:t>
            </a:r>
            <a:r>
              <a:rPr sz="3200" dirty="0">
                <a:latin typeface="Liberation Serif"/>
                <a:cs typeface="Liberation Serif"/>
              </a:rPr>
              <a:t>according </a:t>
            </a:r>
            <a:r>
              <a:rPr sz="3200" spc="-5" dirty="0">
                <a:latin typeface="Liberation Serif"/>
                <a:cs typeface="Liberation Serif"/>
              </a:rPr>
              <a:t>to </a:t>
            </a:r>
            <a:r>
              <a:rPr sz="3200" dirty="0">
                <a:latin typeface="Liberation Serif"/>
                <a:cs typeface="Liberation Serif"/>
              </a:rPr>
              <a:t>a  </a:t>
            </a:r>
            <a:r>
              <a:rPr sz="3200" b="1" dirty="0">
                <a:latin typeface="Liberation Serif"/>
                <a:cs typeface="Liberation Serif"/>
              </a:rPr>
              <a:t>Gaussian(Normal)</a:t>
            </a:r>
            <a:r>
              <a:rPr sz="3200" b="1" spc="-15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distribution.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228" y="549909"/>
            <a:ext cx="78244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6699CC"/>
                </a:solidFill>
              </a:rPr>
              <a:t>Probability </a:t>
            </a:r>
            <a:r>
              <a:rPr sz="4400" dirty="0">
                <a:solidFill>
                  <a:srgbClr val="6699CC"/>
                </a:solidFill>
              </a:rPr>
              <a:t>vs </a:t>
            </a:r>
            <a:r>
              <a:rPr sz="4400" spc="-5" dirty="0">
                <a:solidFill>
                  <a:srgbClr val="6699CC"/>
                </a:solidFill>
              </a:rPr>
              <a:t>Confidence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7139" y="1456690"/>
            <a:ext cx="8276590" cy="46761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3570"/>
              </a:lnSpc>
              <a:spcBef>
                <a:spcPts val="440"/>
              </a:spcBef>
            </a:pPr>
            <a:r>
              <a:rPr sz="3200" spc="-5" dirty="0">
                <a:latin typeface="Liberation Serif"/>
                <a:cs typeface="Liberation Serif"/>
              </a:rPr>
              <a:t>It is </a:t>
            </a:r>
            <a:r>
              <a:rPr sz="3200" dirty="0">
                <a:latin typeface="Liberation Serif"/>
                <a:cs typeface="Liberation Serif"/>
              </a:rPr>
              <a:t>correct </a:t>
            </a:r>
            <a:r>
              <a:rPr sz="3200" spc="-5" dirty="0">
                <a:latin typeface="Liberation Serif"/>
                <a:cs typeface="Liberation Serif"/>
              </a:rPr>
              <a:t>to </a:t>
            </a:r>
            <a:r>
              <a:rPr sz="3200" dirty="0">
                <a:latin typeface="Liberation Serif"/>
                <a:cs typeface="Liberation Serif"/>
              </a:rPr>
              <a:t>say that </a:t>
            </a:r>
            <a:r>
              <a:rPr sz="3200" spc="-5" dirty="0">
                <a:latin typeface="Liberation Serif"/>
                <a:cs typeface="Liberation Serif"/>
              </a:rPr>
              <a:t>there is </a:t>
            </a:r>
            <a:r>
              <a:rPr sz="3200" dirty="0">
                <a:latin typeface="Liberation Serif"/>
                <a:cs typeface="Liberation Serif"/>
              </a:rPr>
              <a:t>a 95% chance that 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confidence interval you </a:t>
            </a:r>
            <a:r>
              <a:rPr sz="3200" spc="-5" dirty="0">
                <a:latin typeface="Liberation Serif"/>
                <a:cs typeface="Liberation Serif"/>
              </a:rPr>
              <a:t>calculated contains the  true </a:t>
            </a:r>
            <a:r>
              <a:rPr sz="3200" dirty="0">
                <a:latin typeface="Liberation Serif"/>
                <a:cs typeface="Liberation Serif"/>
              </a:rPr>
              <a:t>population</a:t>
            </a:r>
            <a:r>
              <a:rPr sz="3200" spc="1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mean.</a:t>
            </a:r>
            <a:endParaRPr sz="3200">
              <a:latin typeface="Liberation Serif"/>
              <a:cs typeface="Liberation Serif"/>
            </a:endParaRPr>
          </a:p>
          <a:p>
            <a:pPr marL="12700" marR="581025" algn="just">
              <a:lnSpc>
                <a:spcPct val="92800"/>
              </a:lnSpc>
              <a:spcBef>
                <a:spcPts val="1345"/>
              </a:spcBef>
            </a:pPr>
            <a:r>
              <a:rPr sz="3200" spc="-5" dirty="0">
                <a:latin typeface="Liberation Serif"/>
                <a:cs typeface="Liberation Serif"/>
              </a:rPr>
              <a:t>It is </a:t>
            </a:r>
            <a:r>
              <a:rPr sz="3200" dirty="0">
                <a:latin typeface="Liberation Serif"/>
                <a:cs typeface="Liberation Serif"/>
              </a:rPr>
              <a:t>not </a:t>
            </a:r>
            <a:r>
              <a:rPr sz="3200" spc="-5" dirty="0">
                <a:latin typeface="Liberation Serif"/>
                <a:cs typeface="Liberation Serif"/>
              </a:rPr>
              <a:t>quite </a:t>
            </a:r>
            <a:r>
              <a:rPr sz="3200" dirty="0">
                <a:latin typeface="Liberation Serif"/>
                <a:cs typeface="Liberation Serif"/>
              </a:rPr>
              <a:t>correct </a:t>
            </a:r>
            <a:r>
              <a:rPr sz="3200" spc="-5" dirty="0">
                <a:latin typeface="Liberation Serif"/>
                <a:cs typeface="Liberation Serif"/>
              </a:rPr>
              <a:t>to say </a:t>
            </a:r>
            <a:r>
              <a:rPr sz="3200" dirty="0">
                <a:latin typeface="Liberation Serif"/>
                <a:cs typeface="Liberation Serif"/>
              </a:rPr>
              <a:t>that </a:t>
            </a:r>
            <a:r>
              <a:rPr sz="3200" spc="-5" dirty="0">
                <a:latin typeface="Liberation Serif"/>
                <a:cs typeface="Liberation Serif"/>
              </a:rPr>
              <a:t>there is </a:t>
            </a:r>
            <a:r>
              <a:rPr sz="3200" dirty="0">
                <a:latin typeface="Liberation Serif"/>
                <a:cs typeface="Liberation Serif"/>
              </a:rPr>
              <a:t>a 95%  chance </a:t>
            </a:r>
            <a:r>
              <a:rPr sz="3200" spc="-5" dirty="0">
                <a:latin typeface="Liberation Serif"/>
                <a:cs typeface="Liberation Serif"/>
              </a:rPr>
              <a:t>that the </a:t>
            </a:r>
            <a:r>
              <a:rPr sz="3200" dirty="0">
                <a:latin typeface="Liberation Serif"/>
                <a:cs typeface="Liberation Serif"/>
              </a:rPr>
              <a:t>population mean </a:t>
            </a:r>
            <a:r>
              <a:rPr sz="3200" spc="-5" dirty="0">
                <a:latin typeface="Liberation Serif"/>
                <a:cs typeface="Liberation Serif"/>
              </a:rPr>
              <a:t>lies within the  interval.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Liberation Serif"/>
                <a:cs typeface="Liberation Serif"/>
              </a:rPr>
              <a:t>The population mean has </a:t>
            </a:r>
            <a:r>
              <a:rPr sz="3200" spc="5" dirty="0">
                <a:latin typeface="Liberation Serif"/>
                <a:cs typeface="Liberation Serif"/>
              </a:rPr>
              <a:t>one</a:t>
            </a:r>
            <a:r>
              <a:rPr sz="3200" dirty="0">
                <a:latin typeface="Liberation Serif"/>
                <a:cs typeface="Liberation Serif"/>
              </a:rPr>
              <a:t> value.</a:t>
            </a:r>
            <a:endParaRPr sz="3200">
              <a:latin typeface="Liberation Serif"/>
              <a:cs typeface="Liberation Serif"/>
            </a:endParaRPr>
          </a:p>
          <a:p>
            <a:pPr marL="12700" marR="377190">
              <a:lnSpc>
                <a:spcPts val="3560"/>
              </a:lnSpc>
              <a:spcBef>
                <a:spcPts val="1500"/>
              </a:spcBef>
            </a:pPr>
            <a:r>
              <a:rPr sz="3200" dirty="0">
                <a:latin typeface="Liberation Serif"/>
                <a:cs typeface="Liberation Serif"/>
              </a:rPr>
              <a:t>In </a:t>
            </a:r>
            <a:r>
              <a:rPr sz="3200" spc="-5" dirty="0">
                <a:latin typeface="Liberation Serif"/>
                <a:cs typeface="Liberation Serif"/>
              </a:rPr>
              <a:t>contrast, the </a:t>
            </a:r>
            <a:r>
              <a:rPr sz="3200" dirty="0">
                <a:latin typeface="Liberation Serif"/>
                <a:cs typeface="Liberation Serif"/>
              </a:rPr>
              <a:t>confidence interval you compute  depends on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data you happened </a:t>
            </a:r>
            <a:r>
              <a:rPr sz="3200" spc="-5" dirty="0">
                <a:latin typeface="Liberation Serif"/>
                <a:cs typeface="Liberation Serif"/>
              </a:rPr>
              <a:t>to</a:t>
            </a:r>
            <a:r>
              <a:rPr sz="3200" spc="4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collect.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370" y="238759"/>
            <a:ext cx="7999730" cy="1318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96010" marR="5080" indent="-1083310">
              <a:lnSpc>
                <a:spcPts val="4900"/>
              </a:lnSpc>
              <a:spcBef>
                <a:spcPts val="580"/>
              </a:spcBef>
              <a:tabLst>
                <a:tab pos="3305175" algn="l"/>
              </a:tabLst>
            </a:pPr>
            <a:r>
              <a:rPr sz="4400" spc="-5" dirty="0">
                <a:solidFill>
                  <a:srgbClr val="6699CC"/>
                </a:solidFill>
              </a:rPr>
              <a:t>Meaning</a:t>
            </a:r>
            <a:r>
              <a:rPr sz="4400" spc="15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and	</a:t>
            </a:r>
            <a:r>
              <a:rPr sz="4400" spc="-10" dirty="0">
                <a:solidFill>
                  <a:srgbClr val="6699CC"/>
                </a:solidFill>
              </a:rPr>
              <a:t>Interpretaion</a:t>
            </a:r>
            <a:r>
              <a:rPr sz="4400" spc="-90" dirty="0">
                <a:solidFill>
                  <a:srgbClr val="6699CC"/>
                </a:solidFill>
              </a:rPr>
              <a:t> </a:t>
            </a:r>
            <a:r>
              <a:rPr sz="4400" dirty="0">
                <a:solidFill>
                  <a:srgbClr val="6699CC"/>
                </a:solidFill>
              </a:rPr>
              <a:t>of  </a:t>
            </a:r>
            <a:r>
              <a:rPr sz="4400" spc="-5" dirty="0">
                <a:solidFill>
                  <a:srgbClr val="6699CC"/>
                </a:solidFill>
              </a:rPr>
              <a:t>Confidence</a:t>
            </a:r>
            <a:r>
              <a:rPr sz="4400" spc="-10" dirty="0">
                <a:solidFill>
                  <a:srgbClr val="6699CC"/>
                </a:solidFill>
              </a:rPr>
              <a:t> </a:t>
            </a:r>
            <a:r>
              <a:rPr sz="4400" spc="-5" dirty="0">
                <a:solidFill>
                  <a:srgbClr val="6699CC"/>
                </a:solidFill>
              </a:rPr>
              <a:t>Interval: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02640" y="2482850"/>
            <a:ext cx="9281160" cy="428873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75"/>
              </a:spcBef>
            </a:pPr>
            <a:r>
              <a:rPr sz="3200" spc="-70" dirty="0">
                <a:latin typeface="Liberation Serif"/>
                <a:cs typeface="Liberation Serif"/>
              </a:rPr>
              <a:t>Were </a:t>
            </a:r>
            <a:r>
              <a:rPr sz="3200" spc="-5" dirty="0">
                <a:latin typeface="Liberation Serif"/>
                <a:cs typeface="Liberation Serif"/>
              </a:rPr>
              <a:t>this </a:t>
            </a:r>
            <a:r>
              <a:rPr sz="3200" dirty="0">
                <a:latin typeface="Liberation Serif"/>
                <a:cs typeface="Liberation Serif"/>
              </a:rPr>
              <a:t>procedure </a:t>
            </a:r>
            <a:r>
              <a:rPr sz="3200" spc="-5" dirty="0">
                <a:latin typeface="Liberation Serif"/>
                <a:cs typeface="Liberation Serif"/>
              </a:rPr>
              <a:t>to </a:t>
            </a:r>
            <a:r>
              <a:rPr sz="3200" dirty="0">
                <a:latin typeface="Liberation Serif"/>
                <a:cs typeface="Liberation Serif"/>
              </a:rPr>
              <a:t>be repeated on </a:t>
            </a:r>
            <a:r>
              <a:rPr sz="3200" spc="-5" dirty="0">
                <a:latin typeface="Liberation Serif"/>
                <a:cs typeface="Liberation Serif"/>
              </a:rPr>
              <a:t>multiple  samples, the </a:t>
            </a:r>
            <a:r>
              <a:rPr sz="3200" dirty="0">
                <a:latin typeface="Liberation Serif"/>
                <a:cs typeface="Liberation Serif"/>
              </a:rPr>
              <a:t>calculated confidence </a:t>
            </a:r>
            <a:r>
              <a:rPr sz="3200" spc="-5" dirty="0">
                <a:latin typeface="Liberation Serif"/>
                <a:cs typeface="Liberation Serif"/>
              </a:rPr>
              <a:t>interval </a:t>
            </a:r>
            <a:r>
              <a:rPr sz="3200" dirty="0">
                <a:latin typeface="Liberation Serif"/>
                <a:cs typeface="Liberation Serif"/>
              </a:rPr>
              <a:t>(which  would </a:t>
            </a:r>
            <a:r>
              <a:rPr sz="3200" spc="-10" dirty="0">
                <a:latin typeface="Liberation Serif"/>
                <a:cs typeface="Liberation Serif"/>
              </a:rPr>
              <a:t>differ </a:t>
            </a:r>
            <a:r>
              <a:rPr sz="3200" dirty="0">
                <a:latin typeface="Liberation Serif"/>
                <a:cs typeface="Liberation Serif"/>
              </a:rPr>
              <a:t>for each sample) would encompass </a:t>
            </a:r>
            <a:r>
              <a:rPr sz="3200" spc="-5" dirty="0">
                <a:latin typeface="Liberation Serif"/>
                <a:cs typeface="Liberation Serif"/>
              </a:rPr>
              <a:t>the  true </a:t>
            </a:r>
            <a:r>
              <a:rPr sz="3200" dirty="0">
                <a:latin typeface="Liberation Serif"/>
                <a:cs typeface="Liberation Serif"/>
              </a:rPr>
              <a:t>population parameter 90% of </a:t>
            </a:r>
            <a:r>
              <a:rPr sz="3200" spc="-5" dirty="0">
                <a:latin typeface="Liberation Serif"/>
                <a:cs typeface="Liberation Serif"/>
              </a:rPr>
              <a:t>the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time.</a:t>
            </a:r>
            <a:endParaRPr sz="3200">
              <a:latin typeface="Liberation Serif"/>
              <a:cs typeface="Liberation Serif"/>
            </a:endParaRPr>
          </a:p>
          <a:p>
            <a:pPr marL="12700" marR="1235710">
              <a:lnSpc>
                <a:spcPct val="129700"/>
              </a:lnSpc>
              <a:spcBef>
                <a:spcPts val="10"/>
              </a:spcBef>
            </a:pPr>
            <a:r>
              <a:rPr sz="3200" b="1" dirty="0">
                <a:latin typeface="Liberation Serif"/>
                <a:cs typeface="Liberation Serif"/>
              </a:rPr>
              <a:t>Python </a:t>
            </a:r>
            <a:r>
              <a:rPr sz="3200" b="1" spc="-5" dirty="0">
                <a:latin typeface="Liberation Serif"/>
                <a:cs typeface="Liberation Serif"/>
              </a:rPr>
              <a:t>Demo </a:t>
            </a:r>
            <a:r>
              <a:rPr sz="3200" b="1" dirty="0">
                <a:latin typeface="Liberation Serif"/>
                <a:cs typeface="Liberation Serif"/>
              </a:rPr>
              <a:t>: </a:t>
            </a:r>
            <a:r>
              <a:rPr sz="3200" spc="-5" dirty="0">
                <a:latin typeface="Liberation Serif"/>
                <a:cs typeface="Liberation Serif"/>
              </a:rPr>
              <a:t>Use height-weight </a:t>
            </a:r>
            <a:r>
              <a:rPr sz="3200" spc="-55" dirty="0">
                <a:latin typeface="Liberation Serif"/>
                <a:cs typeface="Liberation Serif"/>
              </a:rPr>
              <a:t>csv.  </a:t>
            </a:r>
            <a:r>
              <a:rPr sz="3200" spc="-60" dirty="0">
                <a:latin typeface="Liberation Serif"/>
                <a:cs typeface="Liberation Serif"/>
              </a:rPr>
              <a:t>Take </a:t>
            </a:r>
            <a:r>
              <a:rPr sz="3200" dirty="0">
                <a:latin typeface="Liberation Serif"/>
                <a:cs typeface="Liberation Serif"/>
              </a:rPr>
              <a:t>100 samples each of </a:t>
            </a:r>
            <a:r>
              <a:rPr sz="3200" spc="-5" dirty="0">
                <a:latin typeface="Liberation Serif"/>
                <a:cs typeface="Liberation Serif"/>
              </a:rPr>
              <a:t>sample size</a:t>
            </a:r>
            <a:r>
              <a:rPr sz="3200" spc="7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1000.</a:t>
            </a:r>
            <a:endParaRPr sz="3200">
              <a:latin typeface="Liberation Serif"/>
              <a:cs typeface="Liberation Serif"/>
            </a:endParaRPr>
          </a:p>
          <a:p>
            <a:pPr marL="12700" marR="54610">
              <a:lnSpc>
                <a:spcPts val="3700"/>
              </a:lnSpc>
              <a:spcBef>
                <a:spcPts val="1380"/>
              </a:spcBef>
            </a:pPr>
            <a:r>
              <a:rPr sz="3200" dirty="0">
                <a:latin typeface="Liberation Serif"/>
                <a:cs typeface="Liberation Serif"/>
              </a:rPr>
              <a:t>Compute 95% </a:t>
            </a:r>
            <a:r>
              <a:rPr sz="3200" spc="-5" dirty="0">
                <a:latin typeface="Liberation Serif"/>
                <a:cs typeface="Liberation Serif"/>
              </a:rPr>
              <a:t>CI </a:t>
            </a:r>
            <a:r>
              <a:rPr sz="3200" dirty="0">
                <a:latin typeface="Liberation Serif"/>
                <a:cs typeface="Liberation Serif"/>
              </a:rPr>
              <a:t>for each </a:t>
            </a:r>
            <a:r>
              <a:rPr sz="3200" spc="-5" dirty="0">
                <a:latin typeface="Liberation Serif"/>
                <a:cs typeface="Liberation Serif"/>
              </a:rPr>
              <a:t>sample </a:t>
            </a:r>
            <a:r>
              <a:rPr sz="3200" dirty="0">
                <a:latin typeface="Liberation Serif"/>
                <a:cs typeface="Liberation Serif"/>
              </a:rPr>
              <a:t>and observe how  many of </a:t>
            </a:r>
            <a:r>
              <a:rPr sz="3200" spc="-5" dirty="0">
                <a:latin typeface="Liberation Serif"/>
                <a:cs typeface="Liberation Serif"/>
              </a:rPr>
              <a:t>CI's </a:t>
            </a:r>
            <a:r>
              <a:rPr sz="3200" dirty="0">
                <a:latin typeface="Liberation Serif"/>
                <a:cs typeface="Liberation Serif"/>
              </a:rPr>
              <a:t>contain</a:t>
            </a:r>
            <a:r>
              <a:rPr sz="3200" spc="60" dirty="0">
                <a:latin typeface="Liberation Serif"/>
                <a:cs typeface="Liberation Serif"/>
              </a:rPr>
              <a:t> </a:t>
            </a:r>
            <a:r>
              <a:rPr sz="3200" spc="10" dirty="0">
                <a:latin typeface="Arial"/>
                <a:cs typeface="Arial"/>
              </a:rPr>
              <a:t>µ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0" y="97790"/>
            <a:ext cx="5615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68% Confidence</a:t>
            </a:r>
            <a:r>
              <a:rPr sz="4400" b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Level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92480"/>
            <a:ext cx="10007600" cy="669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38759"/>
            <a:ext cx="8788400" cy="13311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96870" marR="5080" indent="-2884170">
              <a:lnSpc>
                <a:spcPts val="4900"/>
              </a:lnSpc>
              <a:spcBef>
                <a:spcPts val="580"/>
              </a:spcBef>
              <a:tabLst>
                <a:tab pos="5217795" algn="l"/>
              </a:tabLst>
            </a:pPr>
            <a:r>
              <a:rPr sz="4400" spc="-5"/>
              <a:t>M</a:t>
            </a:r>
            <a:r>
              <a:rPr sz="4400" spc="5"/>
              <a:t>i</a:t>
            </a:r>
            <a:r>
              <a:rPr sz="4400" spc="-5"/>
              <a:t>s</a:t>
            </a:r>
            <a:r>
              <a:rPr sz="4400" spc="5"/>
              <a:t>i</a:t>
            </a:r>
            <a:r>
              <a:rPr sz="4400" spc="-10"/>
              <a:t>n</a:t>
            </a:r>
            <a:r>
              <a:rPr sz="4400"/>
              <a:t>ter</a:t>
            </a:r>
            <a:r>
              <a:rPr sz="4400" spc="-5"/>
              <a:t>p</a:t>
            </a:r>
            <a:r>
              <a:rPr sz="4400" spc="-80"/>
              <a:t>r</a:t>
            </a:r>
            <a:r>
              <a:rPr sz="4400" spc="-5"/>
              <a:t>et</a:t>
            </a:r>
            <a:r>
              <a:rPr sz="4400"/>
              <a:t>a</a:t>
            </a:r>
            <a:r>
              <a:rPr sz="4400" spc="-5"/>
              <a:t>t</a:t>
            </a:r>
            <a:r>
              <a:rPr sz="4400" spc="5"/>
              <a:t>i</a:t>
            </a:r>
            <a:r>
              <a:rPr sz="4400"/>
              <a:t>ons </a:t>
            </a:r>
            <a:r>
              <a:rPr sz="4400" smtClean="0"/>
              <a:t>of</a:t>
            </a:r>
            <a:r>
              <a:rPr sz="4400" spc="-5" smtClean="0"/>
              <a:t>C</a:t>
            </a:r>
            <a:r>
              <a:rPr sz="4400" smtClean="0"/>
              <a:t>o</a:t>
            </a:r>
            <a:r>
              <a:rPr sz="4400" spc="-10" smtClean="0"/>
              <a:t>n</a:t>
            </a:r>
            <a:r>
              <a:rPr sz="4400" smtClean="0"/>
              <a:t>fidence  </a:t>
            </a:r>
            <a:r>
              <a:rPr sz="4400" spc="-5" dirty="0"/>
              <a:t>Intervals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100" y="1720850"/>
            <a:ext cx="9109075" cy="56271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40"/>
              </a:spcBef>
              <a:buFont typeface="Liberation Serif"/>
              <a:buAutoNum type="alphaLcParenR"/>
              <a:tabLst>
                <a:tab pos="412750" algn="l"/>
              </a:tabLst>
            </a:pPr>
            <a:r>
              <a:rPr sz="3050" spc="-10" dirty="0">
                <a:latin typeface="Liberation Serif"/>
                <a:cs typeface="Liberation Serif"/>
              </a:rPr>
              <a:t>A </a:t>
            </a:r>
            <a:r>
              <a:rPr sz="3050" dirty="0">
                <a:latin typeface="Liberation Serif"/>
                <a:cs typeface="Liberation Serif"/>
              </a:rPr>
              <a:t>95% confidence </a:t>
            </a:r>
            <a:r>
              <a:rPr sz="3050" spc="-5" dirty="0">
                <a:latin typeface="Liberation Serif"/>
                <a:cs typeface="Liberation Serif"/>
              </a:rPr>
              <a:t>interval </a:t>
            </a:r>
            <a:r>
              <a:rPr sz="3050" dirty="0">
                <a:latin typeface="Liberation Serif"/>
                <a:cs typeface="Liberation Serif"/>
              </a:rPr>
              <a:t>does not </a:t>
            </a:r>
            <a:r>
              <a:rPr sz="3050" spc="-5" dirty="0">
                <a:latin typeface="Liberation Serif"/>
                <a:cs typeface="Liberation Serif"/>
              </a:rPr>
              <a:t>mean </a:t>
            </a:r>
            <a:r>
              <a:rPr sz="3050" dirty="0">
                <a:latin typeface="Liberation Serif"/>
                <a:cs typeface="Liberation Serif"/>
              </a:rPr>
              <a:t>that </a:t>
            </a:r>
            <a:r>
              <a:rPr sz="3050" spc="-5" dirty="0">
                <a:latin typeface="Liberation Serif"/>
                <a:cs typeface="Liberation Serif"/>
              </a:rPr>
              <a:t>for a  </a:t>
            </a:r>
            <a:r>
              <a:rPr sz="3050" dirty="0">
                <a:latin typeface="Liberation Serif"/>
                <a:cs typeface="Liberation Serif"/>
              </a:rPr>
              <a:t>given </a:t>
            </a:r>
            <a:r>
              <a:rPr sz="3050" spc="-5" dirty="0">
                <a:latin typeface="Liberation Serif"/>
                <a:cs typeface="Liberation Serif"/>
              </a:rPr>
              <a:t>realised </a:t>
            </a:r>
            <a:r>
              <a:rPr sz="3050" dirty="0">
                <a:latin typeface="Liberation Serif"/>
                <a:cs typeface="Liberation Serif"/>
              </a:rPr>
              <a:t>interval </a:t>
            </a:r>
            <a:r>
              <a:rPr sz="3050" spc="-5" dirty="0">
                <a:latin typeface="Liberation Serif"/>
                <a:cs typeface="Liberation Serif"/>
              </a:rPr>
              <a:t>calculated from sample data  </a:t>
            </a:r>
            <a:r>
              <a:rPr sz="3050" dirty="0">
                <a:latin typeface="Liberation Serif"/>
                <a:cs typeface="Liberation Serif"/>
              </a:rPr>
              <a:t>there </a:t>
            </a:r>
            <a:r>
              <a:rPr sz="3050" spc="-5" dirty="0">
                <a:latin typeface="Liberation Serif"/>
                <a:cs typeface="Liberation Serif"/>
              </a:rPr>
              <a:t>is a </a:t>
            </a:r>
            <a:r>
              <a:rPr sz="3050" dirty="0">
                <a:latin typeface="Liberation Serif"/>
                <a:cs typeface="Liberation Serif"/>
              </a:rPr>
              <a:t>95% probability the population </a:t>
            </a:r>
            <a:r>
              <a:rPr sz="3050" spc="-5" dirty="0">
                <a:latin typeface="Liberation Serif"/>
                <a:cs typeface="Liberation Serif"/>
              </a:rPr>
              <a:t>parameter lies  within </a:t>
            </a:r>
            <a:r>
              <a:rPr sz="3050" dirty="0">
                <a:latin typeface="Liberation Serif"/>
                <a:cs typeface="Liberation Serif"/>
              </a:rPr>
              <a:t>the </a:t>
            </a:r>
            <a:r>
              <a:rPr sz="3050" spc="-5" dirty="0">
                <a:latin typeface="Liberation Serif"/>
                <a:cs typeface="Liberation Serif"/>
              </a:rPr>
              <a:t>interval, </a:t>
            </a:r>
            <a:r>
              <a:rPr sz="3050" dirty="0">
                <a:latin typeface="Liberation Serif"/>
                <a:cs typeface="Liberation Serif"/>
              </a:rPr>
              <a:t>nor that </a:t>
            </a:r>
            <a:r>
              <a:rPr sz="3050" spc="-5" dirty="0">
                <a:latin typeface="Liberation Serif"/>
                <a:cs typeface="Liberation Serif"/>
              </a:rPr>
              <a:t>there is a </a:t>
            </a:r>
            <a:r>
              <a:rPr sz="3050" dirty="0">
                <a:latin typeface="Liberation Serif"/>
                <a:cs typeface="Liberation Serif"/>
              </a:rPr>
              <a:t>95% probability  that the </a:t>
            </a:r>
            <a:r>
              <a:rPr sz="3050" spc="-5" dirty="0">
                <a:latin typeface="Liberation Serif"/>
                <a:cs typeface="Liberation Serif"/>
              </a:rPr>
              <a:t>interval covers </a:t>
            </a:r>
            <a:r>
              <a:rPr sz="3050" dirty="0">
                <a:latin typeface="Liberation Serif"/>
                <a:cs typeface="Liberation Serif"/>
              </a:rPr>
              <a:t>the population</a:t>
            </a:r>
            <a:r>
              <a:rPr sz="3050" spc="30" dirty="0">
                <a:latin typeface="Liberation Serif"/>
                <a:cs typeface="Liberation Serif"/>
              </a:rPr>
              <a:t> </a:t>
            </a:r>
            <a:r>
              <a:rPr sz="3050" spc="-20" dirty="0">
                <a:latin typeface="Liberation Serif"/>
                <a:cs typeface="Liberation Serif"/>
              </a:rPr>
              <a:t>parameter.</a:t>
            </a:r>
            <a:endParaRPr sz="3050">
              <a:latin typeface="Liberation Serif"/>
              <a:cs typeface="Liberation Serif"/>
            </a:endParaRPr>
          </a:p>
          <a:p>
            <a:pPr marL="12700" marR="233045">
              <a:lnSpc>
                <a:spcPts val="3400"/>
              </a:lnSpc>
              <a:spcBef>
                <a:spcPts val="1430"/>
              </a:spcBef>
              <a:buFont typeface="Liberation Serif"/>
              <a:buAutoNum type="alphaLcParenR"/>
              <a:tabLst>
                <a:tab pos="433705" algn="l"/>
              </a:tabLst>
            </a:pPr>
            <a:r>
              <a:rPr sz="3050" spc="-10" dirty="0">
                <a:latin typeface="Liberation Serif"/>
                <a:cs typeface="Liberation Serif"/>
              </a:rPr>
              <a:t>A </a:t>
            </a:r>
            <a:r>
              <a:rPr sz="3050" dirty="0">
                <a:latin typeface="Liberation Serif"/>
                <a:cs typeface="Liberation Serif"/>
              </a:rPr>
              <a:t>95% confidence interval does </a:t>
            </a:r>
            <a:r>
              <a:rPr sz="3050" spc="5" dirty="0">
                <a:latin typeface="Liberation Serif"/>
                <a:cs typeface="Liberation Serif"/>
              </a:rPr>
              <a:t>not </a:t>
            </a:r>
            <a:r>
              <a:rPr sz="3050" spc="-10" dirty="0">
                <a:latin typeface="Liberation Serif"/>
                <a:cs typeface="Liberation Serif"/>
              </a:rPr>
              <a:t>mean </a:t>
            </a:r>
            <a:r>
              <a:rPr sz="3050" spc="-5" dirty="0">
                <a:latin typeface="Liberation Serif"/>
                <a:cs typeface="Liberation Serif"/>
              </a:rPr>
              <a:t>that</a:t>
            </a:r>
            <a:r>
              <a:rPr sz="3050" spc="-150" dirty="0">
                <a:latin typeface="Liberation Serif"/>
                <a:cs typeface="Liberation Serif"/>
              </a:rPr>
              <a:t> </a:t>
            </a:r>
            <a:r>
              <a:rPr sz="3050" dirty="0">
                <a:latin typeface="Liberation Serif"/>
                <a:cs typeface="Liberation Serif"/>
              </a:rPr>
              <a:t>95%  of </a:t>
            </a:r>
            <a:r>
              <a:rPr sz="3050" spc="-5" dirty="0">
                <a:latin typeface="Liberation Serif"/>
                <a:cs typeface="Liberation Serif"/>
              </a:rPr>
              <a:t>the sample </a:t>
            </a:r>
            <a:r>
              <a:rPr sz="3050" dirty="0">
                <a:latin typeface="Liberation Serif"/>
                <a:cs typeface="Liberation Serif"/>
              </a:rPr>
              <a:t>data </a:t>
            </a:r>
            <a:r>
              <a:rPr sz="3050" spc="-5" dirty="0">
                <a:latin typeface="Liberation Serif"/>
                <a:cs typeface="Liberation Serif"/>
              </a:rPr>
              <a:t>lie within </a:t>
            </a:r>
            <a:r>
              <a:rPr sz="3050" dirty="0">
                <a:latin typeface="Liberation Serif"/>
                <a:cs typeface="Liberation Serif"/>
              </a:rPr>
              <a:t>the</a:t>
            </a:r>
            <a:r>
              <a:rPr sz="3050" spc="25" dirty="0">
                <a:latin typeface="Liberation Serif"/>
                <a:cs typeface="Liberation Serif"/>
              </a:rPr>
              <a:t> </a:t>
            </a:r>
            <a:r>
              <a:rPr sz="3050" dirty="0">
                <a:latin typeface="Liberation Serif"/>
                <a:cs typeface="Liberation Serif"/>
              </a:rPr>
              <a:t>interval.</a:t>
            </a:r>
            <a:endParaRPr sz="3050">
              <a:latin typeface="Liberation Serif"/>
              <a:cs typeface="Liberation Serif"/>
            </a:endParaRPr>
          </a:p>
          <a:p>
            <a:pPr marL="12700" marR="501650">
              <a:lnSpc>
                <a:spcPct val="93100"/>
              </a:lnSpc>
              <a:spcBef>
                <a:spcPts val="1285"/>
              </a:spcBef>
              <a:buFont typeface="Liberation Serif"/>
              <a:buAutoNum type="alphaLcParenR"/>
              <a:tabLst>
                <a:tab pos="389890" algn="l"/>
              </a:tabLst>
            </a:pPr>
            <a:r>
              <a:rPr sz="3050" spc="-10" dirty="0">
                <a:latin typeface="Liberation Serif"/>
                <a:cs typeface="Liberation Serif"/>
              </a:rPr>
              <a:t>A </a:t>
            </a:r>
            <a:r>
              <a:rPr sz="3050" dirty="0">
                <a:latin typeface="Liberation Serif"/>
                <a:cs typeface="Liberation Serif"/>
              </a:rPr>
              <a:t>confidence interval </a:t>
            </a:r>
            <a:r>
              <a:rPr sz="3050" spc="-5" dirty="0">
                <a:latin typeface="Liberation Serif"/>
                <a:cs typeface="Liberation Serif"/>
              </a:rPr>
              <a:t>is </a:t>
            </a:r>
            <a:r>
              <a:rPr sz="3050" dirty="0">
                <a:latin typeface="Liberation Serif"/>
                <a:cs typeface="Liberation Serif"/>
              </a:rPr>
              <a:t>not </a:t>
            </a:r>
            <a:r>
              <a:rPr sz="3050" spc="-5" dirty="0">
                <a:latin typeface="Liberation Serif"/>
                <a:cs typeface="Liberation Serif"/>
              </a:rPr>
              <a:t>a </a:t>
            </a:r>
            <a:r>
              <a:rPr sz="3050" dirty="0">
                <a:latin typeface="Liberation Serif"/>
                <a:cs typeface="Liberation Serif"/>
              </a:rPr>
              <a:t>range of plausible  values for the </a:t>
            </a:r>
            <a:r>
              <a:rPr sz="3050" spc="-5" dirty="0">
                <a:latin typeface="Liberation Serif"/>
                <a:cs typeface="Liberation Serif"/>
              </a:rPr>
              <a:t>sample </a:t>
            </a:r>
            <a:r>
              <a:rPr sz="3050" dirty="0">
                <a:latin typeface="Liberation Serif"/>
                <a:cs typeface="Liberation Serif"/>
              </a:rPr>
              <a:t>mean, though it </a:t>
            </a:r>
            <a:r>
              <a:rPr sz="3050" spc="-5" dirty="0">
                <a:latin typeface="Liberation Serif"/>
                <a:cs typeface="Liberation Serif"/>
              </a:rPr>
              <a:t>may </a:t>
            </a:r>
            <a:r>
              <a:rPr sz="3050" dirty="0">
                <a:latin typeface="Liberation Serif"/>
                <a:cs typeface="Liberation Serif"/>
              </a:rPr>
              <a:t>be  understood </a:t>
            </a:r>
            <a:r>
              <a:rPr sz="3050" spc="-5" dirty="0">
                <a:latin typeface="Liberation Serif"/>
                <a:cs typeface="Liberation Serif"/>
              </a:rPr>
              <a:t>as an estimate </a:t>
            </a:r>
            <a:r>
              <a:rPr sz="3050" dirty="0">
                <a:latin typeface="Liberation Serif"/>
                <a:cs typeface="Liberation Serif"/>
              </a:rPr>
              <a:t>of plausible </a:t>
            </a:r>
            <a:r>
              <a:rPr sz="3050" spc="-5" dirty="0">
                <a:latin typeface="Liberation Serif"/>
                <a:cs typeface="Liberation Serif"/>
              </a:rPr>
              <a:t>values for </a:t>
            </a:r>
            <a:r>
              <a:rPr sz="3050" dirty="0">
                <a:latin typeface="Liberation Serif"/>
                <a:cs typeface="Liberation Serif"/>
              </a:rPr>
              <a:t>the  population</a:t>
            </a:r>
            <a:r>
              <a:rPr sz="3050" spc="15" dirty="0">
                <a:latin typeface="Liberation Serif"/>
                <a:cs typeface="Liberation Serif"/>
              </a:rPr>
              <a:t> </a:t>
            </a:r>
            <a:r>
              <a:rPr sz="3050" spc="-20" dirty="0">
                <a:latin typeface="Liberation Serif"/>
                <a:cs typeface="Liberation Serif"/>
              </a:rPr>
              <a:t>parameter.</a:t>
            </a:r>
            <a:endParaRPr sz="30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9905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1 -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996950"/>
            <a:ext cx="9472930" cy="5718232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dirty="0">
                <a:latin typeface="Liberation Sans"/>
                <a:cs typeface="Liberation Sans"/>
              </a:rPr>
              <a:t>n =</a:t>
            </a:r>
            <a:r>
              <a:rPr sz="2000" spc="-1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100</a:t>
            </a:r>
            <a:endParaRPr sz="2000">
              <a:latin typeface="Liberation Sans"/>
              <a:cs typeface="Liberation Sans"/>
            </a:endParaRPr>
          </a:p>
          <a:p>
            <a:pPr marL="12700" marR="4494530">
              <a:lnSpc>
                <a:spcPts val="3729"/>
              </a:lnSpc>
              <a:spcBef>
                <a:spcPts val="305"/>
              </a:spcBef>
            </a:pPr>
            <a:r>
              <a:rPr sz="2000" dirty="0">
                <a:latin typeface="Liberation Sans"/>
                <a:cs typeface="Liberation Sans"/>
              </a:rPr>
              <a:t>Let X </a:t>
            </a:r>
            <a:r>
              <a:rPr sz="2000" spc="-5" dirty="0">
                <a:latin typeface="Liberation Sans"/>
                <a:cs typeface="Liberation Sans"/>
              </a:rPr>
              <a:t>denote the </a:t>
            </a:r>
            <a:r>
              <a:rPr sz="2000" dirty="0">
                <a:latin typeface="Liberation Sans"/>
                <a:cs typeface="Liberation Sans"/>
              </a:rPr>
              <a:t>average height of </a:t>
            </a:r>
            <a:r>
              <a:rPr sz="2000" spc="-5" dirty="0">
                <a:latin typeface="Liberation Sans"/>
                <a:cs typeface="Liberation Sans"/>
              </a:rPr>
              <a:t>the</a:t>
            </a:r>
            <a:r>
              <a:rPr sz="2000" spc="-8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men.  mean of sample = </a:t>
            </a:r>
            <a:r>
              <a:rPr sz="2000" spc="10" dirty="0">
                <a:latin typeface="Arial"/>
                <a:cs typeface="Arial"/>
              </a:rPr>
              <a:t>μ</a:t>
            </a:r>
            <a:r>
              <a:rPr sz="1725" spc="15" baseline="-24154" dirty="0">
                <a:latin typeface="Liberation Sans"/>
                <a:cs typeface="Liberation Sans"/>
              </a:rPr>
              <a:t>x </a:t>
            </a:r>
            <a:r>
              <a:rPr sz="2000" dirty="0">
                <a:latin typeface="Liberation Sans"/>
                <a:cs typeface="Liberation Sans"/>
              </a:rPr>
              <a:t>=</a:t>
            </a:r>
            <a:r>
              <a:rPr sz="2000" spc="-3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70</a:t>
            </a:r>
            <a:endParaRPr sz="2000">
              <a:latin typeface="Liberation Sans"/>
              <a:cs typeface="Liberation Sans"/>
            </a:endParaRPr>
          </a:p>
          <a:p>
            <a:pPr marL="12700" marR="5142230">
              <a:lnSpc>
                <a:spcPts val="3690"/>
              </a:lnSpc>
              <a:spcBef>
                <a:spcPts val="300"/>
              </a:spcBef>
            </a:pPr>
            <a:r>
              <a:rPr sz="2000" spc="-5" dirty="0">
                <a:latin typeface="Liberation Sans"/>
                <a:cs typeface="Liberation Sans"/>
              </a:rPr>
              <a:t>standard deviation </a:t>
            </a:r>
            <a:r>
              <a:rPr sz="2000" dirty="0">
                <a:latin typeface="Liberation Sans"/>
                <a:cs typeface="Liberation Sans"/>
              </a:rPr>
              <a:t>of sample = s = </a:t>
            </a:r>
            <a:r>
              <a:rPr sz="2000" spc="-5" dirty="0">
                <a:latin typeface="Liberation Sans"/>
                <a:cs typeface="Liberation Sans"/>
              </a:rPr>
              <a:t>2.5  </a:t>
            </a:r>
            <a:r>
              <a:rPr sz="2000" dirty="0">
                <a:latin typeface="Liberation Sans"/>
                <a:cs typeface="Liberation Sans"/>
              </a:rPr>
              <a:t>Using </a:t>
            </a:r>
            <a:r>
              <a:rPr sz="2000" spc="-100" dirty="0">
                <a:latin typeface="Liberation Sans"/>
                <a:cs typeface="Liberation Sans"/>
              </a:rPr>
              <a:t>CLT, </a:t>
            </a:r>
            <a:r>
              <a:rPr sz="2000" spc="5" dirty="0">
                <a:latin typeface="Liberation Sans"/>
                <a:cs typeface="Liberation Sans"/>
              </a:rPr>
              <a:t>we </a:t>
            </a:r>
            <a:r>
              <a:rPr sz="2000" dirty="0">
                <a:latin typeface="Liberation Sans"/>
                <a:cs typeface="Liberation Sans"/>
              </a:rPr>
              <a:t>can</a:t>
            </a:r>
            <a:r>
              <a:rPr sz="2000" spc="65" dirty="0">
                <a:latin typeface="Liberation Sans"/>
                <a:cs typeface="Liberation Sans"/>
              </a:rPr>
              <a:t> </a:t>
            </a:r>
            <a:r>
              <a:rPr sz="2000" spc="-35" dirty="0">
                <a:latin typeface="Liberation Sans"/>
                <a:cs typeface="Liberation Sans"/>
              </a:rPr>
              <a:t>say,</a:t>
            </a:r>
            <a:endParaRPr sz="2000">
              <a:latin typeface="Liberation Sans"/>
              <a:cs typeface="Liberation Sans"/>
            </a:endParaRPr>
          </a:p>
          <a:p>
            <a:pPr marL="22225" algn="ctr">
              <a:lnSpc>
                <a:spcPct val="100000"/>
              </a:lnSpc>
              <a:spcBef>
                <a:spcPts val="995"/>
              </a:spcBef>
              <a:tabLst>
                <a:tab pos="1323975" algn="l"/>
              </a:tabLst>
            </a:pPr>
            <a:r>
              <a:rPr sz="2000" dirty="0">
                <a:latin typeface="Liberation Serif"/>
                <a:cs typeface="Liberation Serif"/>
              </a:rPr>
              <a:t>X_bar</a:t>
            </a:r>
            <a:r>
              <a:rPr sz="2000" spc="1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~ N(	</a:t>
            </a:r>
            <a:r>
              <a:rPr sz="2000" spc="5" dirty="0">
                <a:latin typeface="Arial"/>
                <a:cs typeface="Arial"/>
              </a:rPr>
              <a:t>μ </a:t>
            </a:r>
            <a:r>
              <a:rPr sz="2000" dirty="0">
                <a:latin typeface="Liberation Serif"/>
                <a:cs typeface="Liberation Serif"/>
              </a:rPr>
              <a:t>, </a:t>
            </a:r>
            <a:r>
              <a:rPr sz="2000" spc="-10" dirty="0">
                <a:latin typeface="Arial"/>
                <a:cs typeface="Arial"/>
              </a:rPr>
              <a:t>σ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1725" baseline="14492" dirty="0">
                <a:latin typeface="Liberation Serif"/>
                <a:cs typeface="Liberation Serif"/>
              </a:rPr>
              <a:t>2</a:t>
            </a:r>
            <a:r>
              <a:rPr sz="2000" dirty="0">
                <a:latin typeface="Liberation Serif"/>
                <a:cs typeface="Liberation Serif"/>
              </a:rPr>
              <a:t>/n ) approx.</a:t>
            </a:r>
            <a:endParaRPr sz="2000">
              <a:latin typeface="Liberation Serif"/>
              <a:cs typeface="Liberation Serif"/>
            </a:endParaRPr>
          </a:p>
          <a:p>
            <a:pPr marL="29845">
              <a:lnSpc>
                <a:spcPct val="100000"/>
              </a:lnSpc>
              <a:spcBef>
                <a:spcPts val="1350"/>
              </a:spcBef>
              <a:tabLst>
                <a:tab pos="7328534" algn="l"/>
                <a:tab pos="9297035" algn="l"/>
              </a:tabLst>
            </a:pPr>
            <a:r>
              <a:rPr sz="2000" spc="5" dirty="0">
                <a:latin typeface="Liberation Serif"/>
                <a:cs typeface="Liberation Serif"/>
              </a:rPr>
              <a:t>S</a:t>
            </a:r>
            <a:r>
              <a:rPr sz="2000" spc="-10" dirty="0">
                <a:latin typeface="Liberation Serif"/>
                <a:cs typeface="Liberation Serif"/>
              </a:rPr>
              <a:t>i</a:t>
            </a:r>
            <a:r>
              <a:rPr sz="2000" spc="5" dirty="0">
                <a:latin typeface="Liberation Serif"/>
                <a:cs typeface="Liberation Serif"/>
              </a:rPr>
              <a:t>n</a:t>
            </a:r>
            <a:r>
              <a:rPr sz="2000" spc="-10" dirty="0">
                <a:latin typeface="Liberation Serif"/>
                <a:cs typeface="Liberation Serif"/>
              </a:rPr>
              <a:t>c</a:t>
            </a:r>
            <a:r>
              <a:rPr sz="2000" dirty="0">
                <a:latin typeface="Liberation Serif"/>
                <a:cs typeface="Liberation Serif"/>
              </a:rPr>
              <a:t>e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n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spc="-10" dirty="0">
                <a:latin typeface="Liberation Serif"/>
                <a:cs typeface="Liberation Serif"/>
              </a:rPr>
              <a:t>i</a:t>
            </a:r>
            <a:r>
              <a:rPr sz="2000" dirty="0">
                <a:latin typeface="Liberation Serif"/>
                <a:cs typeface="Liberation Serif"/>
              </a:rPr>
              <a:t>s</a:t>
            </a:r>
            <a:r>
              <a:rPr sz="2000" spc="-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l</a:t>
            </a:r>
            <a:r>
              <a:rPr sz="2000" spc="-10" dirty="0">
                <a:latin typeface="Liberation Serif"/>
                <a:cs typeface="Liberation Serif"/>
              </a:rPr>
              <a:t>a</a:t>
            </a:r>
            <a:r>
              <a:rPr sz="2000" spc="-40" dirty="0">
                <a:latin typeface="Liberation Serif"/>
                <a:cs typeface="Liberation Serif"/>
              </a:rPr>
              <a:t>r</a:t>
            </a:r>
            <a:r>
              <a:rPr sz="2000" spc="5" dirty="0">
                <a:latin typeface="Liberation Serif"/>
                <a:cs typeface="Liberation Serif"/>
              </a:rPr>
              <a:t>g</a:t>
            </a:r>
            <a:r>
              <a:rPr sz="2000" spc="-10" dirty="0">
                <a:latin typeface="Liberation Serif"/>
                <a:cs typeface="Liberation Serif"/>
              </a:rPr>
              <a:t>e</a:t>
            </a:r>
            <a:r>
              <a:rPr sz="2000" dirty="0">
                <a:latin typeface="Liberation Serif"/>
                <a:cs typeface="Liberation Serif"/>
              </a:rPr>
              <a:t>,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we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repl</a:t>
            </a:r>
            <a:r>
              <a:rPr sz="2000" spc="-10" dirty="0">
                <a:latin typeface="Liberation Serif"/>
                <a:cs typeface="Liberation Serif"/>
              </a:rPr>
              <a:t>a</a:t>
            </a:r>
            <a:r>
              <a:rPr sz="2000" dirty="0">
                <a:latin typeface="Liberation Serif"/>
                <a:cs typeface="Liberation Serif"/>
              </a:rPr>
              <a:t>ce</a:t>
            </a:r>
            <a:r>
              <a:rPr sz="2000" spc="40" dirty="0">
                <a:latin typeface="Liberation Serif"/>
                <a:cs typeface="Liberation Serif"/>
              </a:rPr>
              <a:t> </a:t>
            </a:r>
            <a:r>
              <a:rPr sz="2000" spc="5" dirty="0">
                <a:latin typeface="Arial"/>
                <a:cs typeface="Arial"/>
              </a:rPr>
              <a:t>μ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w</a:t>
            </a:r>
            <a:r>
              <a:rPr sz="2000" spc="-10" dirty="0">
                <a:latin typeface="Liberation Serif"/>
                <a:cs typeface="Liberation Serif"/>
              </a:rPr>
              <a:t>i</a:t>
            </a:r>
            <a:r>
              <a:rPr sz="2000" dirty="0">
                <a:latin typeface="Liberation Serif"/>
                <a:cs typeface="Liberation Serif"/>
              </a:rPr>
              <a:t>th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spc="-5" dirty="0">
                <a:latin typeface="Liberation Serif"/>
                <a:cs typeface="Liberation Serif"/>
              </a:rPr>
              <a:t>s</a:t>
            </a:r>
            <a:r>
              <a:rPr sz="2000" dirty="0">
                <a:latin typeface="Liberation Serif"/>
                <a:cs typeface="Liberation Serif"/>
              </a:rPr>
              <a:t>a</a:t>
            </a:r>
            <a:r>
              <a:rPr sz="2000" spc="-10" dirty="0">
                <a:latin typeface="Liberation Serif"/>
                <a:cs typeface="Liberation Serif"/>
              </a:rPr>
              <a:t>m</a:t>
            </a:r>
            <a:r>
              <a:rPr sz="2000" spc="5" dirty="0">
                <a:latin typeface="Liberation Serif"/>
                <a:cs typeface="Liberation Serif"/>
              </a:rPr>
              <a:t>p</a:t>
            </a:r>
            <a:r>
              <a:rPr sz="2000" spc="-10" dirty="0">
                <a:latin typeface="Liberation Serif"/>
                <a:cs typeface="Liberation Serif"/>
              </a:rPr>
              <a:t>l</a:t>
            </a:r>
            <a:r>
              <a:rPr sz="2000" dirty="0">
                <a:latin typeface="Liberation Serif"/>
                <a:cs typeface="Liberation Serif"/>
              </a:rPr>
              <a:t>e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m</a:t>
            </a:r>
            <a:r>
              <a:rPr sz="2000" spc="-10" dirty="0">
                <a:latin typeface="Liberation Serif"/>
                <a:cs typeface="Liberation Serif"/>
              </a:rPr>
              <a:t>e</a:t>
            </a:r>
            <a:r>
              <a:rPr sz="2000" dirty="0">
                <a:latin typeface="Liberation Serif"/>
                <a:cs typeface="Liberation Serif"/>
              </a:rPr>
              <a:t>an</a:t>
            </a:r>
            <a:r>
              <a:rPr sz="2000" spc="35" dirty="0">
                <a:latin typeface="Liberation Serif"/>
                <a:cs typeface="Liberation Serif"/>
              </a:rPr>
              <a:t> </a:t>
            </a:r>
            <a:r>
              <a:rPr sz="2000" spc="5" dirty="0">
                <a:latin typeface="Arial"/>
                <a:cs typeface="Arial"/>
              </a:rPr>
              <a:t>μ</a:t>
            </a:r>
            <a:r>
              <a:rPr sz="1725" spc="7" baseline="-24154" dirty="0">
                <a:latin typeface="Liberation Serif"/>
                <a:cs typeface="Liberation Serif"/>
              </a:rPr>
              <a:t>x</a:t>
            </a:r>
            <a:r>
              <a:rPr sz="1725" baseline="-24154" dirty="0">
                <a:latin typeface="Liberation Serif"/>
                <a:cs typeface="Liberation Serif"/>
              </a:rPr>
              <a:t> </a:t>
            </a:r>
            <a:r>
              <a:rPr sz="1725" spc="-97" baseline="-24154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a</a:t>
            </a:r>
            <a:r>
              <a:rPr sz="2000" spc="5" dirty="0">
                <a:latin typeface="Liberation Serif"/>
                <a:cs typeface="Liberation Serif"/>
              </a:rPr>
              <a:t>n</a:t>
            </a:r>
            <a:r>
              <a:rPr sz="2000" dirty="0">
                <a:latin typeface="Liberation Serif"/>
                <a:cs typeface="Liberation Serif"/>
              </a:rPr>
              <a:t>d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spc="5">
                <a:latin typeface="Liberation Serif"/>
                <a:cs typeface="Liberation Serif"/>
              </a:rPr>
              <a:t>p</a:t>
            </a:r>
            <a:r>
              <a:rPr sz="2000">
                <a:latin typeface="Liberation Serif"/>
                <a:cs typeface="Liberation Serif"/>
              </a:rPr>
              <a:t>o</a:t>
            </a:r>
            <a:r>
              <a:rPr sz="2000" spc="5">
                <a:latin typeface="Liberation Serif"/>
                <a:cs typeface="Liberation Serif"/>
              </a:rPr>
              <a:t>pu</a:t>
            </a:r>
            <a:r>
              <a:rPr sz="2000" spc="-10">
                <a:latin typeface="Liberation Serif"/>
                <a:cs typeface="Liberation Serif"/>
              </a:rPr>
              <a:t>l</a:t>
            </a:r>
            <a:r>
              <a:rPr sz="2000">
                <a:latin typeface="Liberation Serif"/>
                <a:cs typeface="Liberation Serif"/>
              </a:rPr>
              <a:t>a</a:t>
            </a:r>
            <a:r>
              <a:rPr sz="2000" spc="-10">
                <a:latin typeface="Liberation Serif"/>
                <a:cs typeface="Liberation Serif"/>
              </a:rPr>
              <a:t>t</a:t>
            </a:r>
            <a:r>
              <a:rPr sz="2000">
                <a:latin typeface="Liberation Serif"/>
                <a:cs typeface="Liberation Serif"/>
              </a:rPr>
              <a:t>ion</a:t>
            </a:r>
            <a:r>
              <a:rPr sz="2000" spc="15">
                <a:latin typeface="Liberation Serif"/>
                <a:cs typeface="Liberation Serif"/>
              </a:rPr>
              <a:t> </a:t>
            </a:r>
            <a:r>
              <a:rPr sz="2000" spc="-5" smtClean="0">
                <a:latin typeface="Liberation Serif"/>
                <a:cs typeface="Liberation Serif"/>
              </a:rPr>
              <a:t>S</a:t>
            </a:r>
            <a:r>
              <a:rPr sz="2000" smtClean="0">
                <a:latin typeface="Liberation Serif"/>
                <a:cs typeface="Liberation Serif"/>
              </a:rPr>
              <a:t>D</a:t>
            </a:r>
            <a:r>
              <a:rPr lang="en-US" sz="2000" dirty="0" smtClean="0">
                <a:latin typeface="Liberation Serif"/>
                <a:cs typeface="Liberation Serif"/>
              </a:rPr>
              <a:t> </a:t>
            </a:r>
            <a:r>
              <a:rPr sz="2000" spc="-10" smtClean="0">
                <a:latin typeface="Arial"/>
                <a:cs typeface="Arial"/>
              </a:rPr>
              <a:t>σ</a:t>
            </a:r>
            <a:r>
              <a:rPr sz="2000" spc="-95" smtClean="0">
                <a:latin typeface="Arial"/>
                <a:cs typeface="Arial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wi</a:t>
            </a:r>
            <a:r>
              <a:rPr sz="2000" spc="-10" dirty="0">
                <a:latin typeface="Liberation Serif"/>
                <a:cs typeface="Liberation Serif"/>
              </a:rPr>
              <a:t>t</a:t>
            </a:r>
            <a:r>
              <a:rPr sz="2000" dirty="0">
                <a:latin typeface="Liberation Serif"/>
                <a:cs typeface="Liberation Serif"/>
              </a:rPr>
              <a:t>h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spc="-5">
                <a:latin typeface="Liberation Serif"/>
                <a:cs typeface="Liberation Serif"/>
              </a:rPr>
              <a:t>s</a:t>
            </a:r>
            <a:r>
              <a:rPr sz="2000">
                <a:latin typeface="Liberation Serif"/>
                <a:cs typeface="Liberation Serif"/>
              </a:rPr>
              <a:t>am</a:t>
            </a:r>
            <a:r>
              <a:rPr sz="2000" spc="5">
                <a:latin typeface="Liberation Serif"/>
                <a:cs typeface="Liberation Serif"/>
              </a:rPr>
              <a:t>p</a:t>
            </a:r>
            <a:r>
              <a:rPr sz="2000" spc="-10">
                <a:latin typeface="Liberation Serif"/>
                <a:cs typeface="Liberation Serif"/>
              </a:rPr>
              <a:t>l</a:t>
            </a:r>
            <a:r>
              <a:rPr sz="2000">
                <a:latin typeface="Liberation Serif"/>
                <a:cs typeface="Liberation Serif"/>
              </a:rPr>
              <a:t>e </a:t>
            </a:r>
            <a:r>
              <a:rPr sz="2000" spc="5" smtClean="0">
                <a:latin typeface="Liberation Serif"/>
                <a:cs typeface="Liberation Serif"/>
              </a:rPr>
              <a:t>S</a:t>
            </a:r>
            <a:r>
              <a:rPr sz="2000" smtClean="0">
                <a:latin typeface="Liberation Serif"/>
                <a:cs typeface="Liberation Serif"/>
              </a:rPr>
              <a:t>D</a:t>
            </a:r>
            <a:r>
              <a:rPr lang="en-US" sz="2000" dirty="0" smtClean="0">
                <a:latin typeface="Liberation Serif"/>
                <a:cs typeface="Liberation Serif"/>
              </a:rPr>
              <a:t> </a:t>
            </a:r>
            <a:r>
              <a:rPr sz="2000" spc="-5" smtClean="0">
                <a:latin typeface="Liberation Serif"/>
                <a:cs typeface="Liberation Serif"/>
              </a:rPr>
              <a:t>s</a:t>
            </a:r>
            <a:r>
              <a:rPr sz="2000" spc="-5" dirty="0">
                <a:latin typeface="Liberation Serif"/>
                <a:cs typeface="Liberation Serif"/>
              </a:rPr>
              <a:t>.</a:t>
            </a:r>
            <a:endParaRPr sz="2000">
              <a:latin typeface="Liberation Serif"/>
              <a:cs typeface="Liberation Serif"/>
            </a:endParaRPr>
          </a:p>
          <a:p>
            <a:pPr marL="23495" algn="ctr">
              <a:lnSpc>
                <a:spcPct val="100000"/>
              </a:lnSpc>
              <a:spcBef>
                <a:spcPts val="1660"/>
              </a:spcBef>
              <a:tabLst>
                <a:tab pos="1325245" algn="l"/>
              </a:tabLst>
            </a:pPr>
            <a:r>
              <a:rPr sz="2000" dirty="0">
                <a:latin typeface="Liberation Serif"/>
                <a:cs typeface="Liberation Serif"/>
              </a:rPr>
              <a:t>X_bar</a:t>
            </a:r>
            <a:r>
              <a:rPr sz="2000" spc="1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~</a:t>
            </a:r>
            <a:r>
              <a:rPr sz="2000" spc="-5" dirty="0">
                <a:latin typeface="Liberation Serif"/>
                <a:cs typeface="Liberation Serif"/>
              </a:rPr>
              <a:t> </a:t>
            </a:r>
            <a:r>
              <a:rPr sz="2000" spc="5" dirty="0">
                <a:latin typeface="Liberation Serif"/>
                <a:cs typeface="Liberation Serif"/>
              </a:rPr>
              <a:t>N(	</a:t>
            </a:r>
            <a:r>
              <a:rPr sz="2000" spc="5" dirty="0">
                <a:latin typeface="Arial"/>
                <a:cs typeface="Arial"/>
              </a:rPr>
              <a:t>μ </a:t>
            </a:r>
            <a:r>
              <a:rPr sz="1725" spc="7" baseline="-24154" dirty="0">
                <a:latin typeface="Liberation Serif"/>
                <a:cs typeface="Liberation Serif"/>
              </a:rPr>
              <a:t>x  </a:t>
            </a:r>
            <a:r>
              <a:rPr sz="2000" dirty="0">
                <a:latin typeface="Liberation Serif"/>
                <a:cs typeface="Liberation Serif"/>
              </a:rPr>
              <a:t>, 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1725" spc="-44" baseline="14492" dirty="0">
                <a:latin typeface="Liberation Serif"/>
                <a:cs typeface="Liberation Serif"/>
              </a:rPr>
              <a:t>2</a:t>
            </a:r>
            <a:r>
              <a:rPr sz="2000" spc="-30" dirty="0">
                <a:latin typeface="Liberation Serif"/>
                <a:cs typeface="Liberation Serif"/>
              </a:rPr>
              <a:t>/n </a:t>
            </a:r>
            <a:r>
              <a:rPr sz="2000" dirty="0">
                <a:latin typeface="Liberation Serif"/>
                <a:cs typeface="Liberation Serif"/>
              </a:rPr>
              <a:t>)</a:t>
            </a:r>
            <a:r>
              <a:rPr sz="2000" spc="-16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approx.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Liberation Sans"/>
                <a:cs typeface="Liberation Sans"/>
              </a:rPr>
              <a:t>P(X_bar </a:t>
            </a:r>
            <a:r>
              <a:rPr sz="2000" dirty="0">
                <a:latin typeface="Liberation Sans"/>
                <a:cs typeface="Liberation Sans"/>
              </a:rPr>
              <a:t>&gt; </a:t>
            </a:r>
            <a:r>
              <a:rPr sz="2000" spc="-5" dirty="0">
                <a:latin typeface="Liberation Sans"/>
                <a:cs typeface="Liberation Sans"/>
              </a:rPr>
              <a:t>69.5) </a:t>
            </a:r>
            <a:r>
              <a:rPr sz="2000" dirty="0">
                <a:latin typeface="Liberation Sans"/>
                <a:cs typeface="Liberation Sans"/>
              </a:rPr>
              <a:t>= ?</a:t>
            </a:r>
            <a:endParaRPr sz="2000">
              <a:latin typeface="Liberation Sans"/>
              <a:cs typeface="Liberation Sans"/>
            </a:endParaRPr>
          </a:p>
          <a:p>
            <a:pPr marL="12700" marR="2205355">
              <a:lnSpc>
                <a:spcPts val="3690"/>
              </a:lnSpc>
              <a:spcBef>
                <a:spcPts val="325"/>
              </a:spcBef>
            </a:pPr>
            <a:r>
              <a:rPr sz="2000" spc="-25" dirty="0">
                <a:latin typeface="Liberation Sans"/>
                <a:cs typeface="Liberation Sans"/>
              </a:rPr>
              <a:t>We </a:t>
            </a:r>
            <a:r>
              <a:rPr sz="2000" dirty="0">
                <a:latin typeface="Liberation Sans"/>
                <a:cs typeface="Liberation Sans"/>
              </a:rPr>
              <a:t>can standardize X_bar as z = (69.5 – </a:t>
            </a:r>
            <a:r>
              <a:rPr sz="2000" spc="-5" dirty="0">
                <a:latin typeface="Liberation Sans"/>
                <a:cs typeface="Liberation Sans"/>
              </a:rPr>
              <a:t>70)/(2.5/sqrt(100)) </a:t>
            </a:r>
            <a:r>
              <a:rPr sz="2000" dirty="0">
                <a:latin typeface="Liberation Sans"/>
                <a:cs typeface="Liberation Sans"/>
              </a:rPr>
              <a:t>= -2  </a:t>
            </a:r>
            <a:r>
              <a:rPr sz="2000" spc="-5" dirty="0">
                <a:latin typeface="Liberation Sans"/>
                <a:cs typeface="Liberation Sans"/>
              </a:rPr>
              <a:t>P(Z </a:t>
            </a:r>
            <a:r>
              <a:rPr sz="2000" dirty="0">
                <a:latin typeface="Liberation Sans"/>
                <a:cs typeface="Liberation Sans"/>
              </a:rPr>
              <a:t>&gt; -2) =</a:t>
            </a:r>
            <a:r>
              <a:rPr sz="2000" spc="-2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.9772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950" y="549909"/>
            <a:ext cx="8591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One-sided Confidence</a:t>
            </a:r>
            <a:r>
              <a:rPr sz="4400" spc="-40" dirty="0"/>
              <a:t> </a:t>
            </a:r>
            <a:r>
              <a:rPr sz="4400" spc="-5" dirty="0"/>
              <a:t>Intervals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101" y="1731008"/>
            <a:ext cx="8915400" cy="242668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443865">
              <a:lnSpc>
                <a:spcPct val="93500"/>
              </a:lnSpc>
              <a:spcBef>
                <a:spcPts val="254"/>
              </a:spcBef>
              <a:buAutoNum type="arabicParenR"/>
              <a:tabLst>
                <a:tab pos="275590" algn="l"/>
                <a:tab pos="3880485" algn="l"/>
              </a:tabLst>
            </a:pPr>
            <a:r>
              <a:rPr sz="2000" b="1" dirty="0">
                <a:latin typeface="Liberation Serif"/>
                <a:cs typeface="Liberation Serif"/>
              </a:rPr>
              <a:t>An upper </a:t>
            </a:r>
            <a:r>
              <a:rPr sz="2000" b="1" spc="-5" dirty="0">
                <a:latin typeface="Liberation Serif"/>
                <a:cs typeface="Liberation Serif"/>
              </a:rPr>
              <a:t>one-sided </a:t>
            </a:r>
            <a:r>
              <a:rPr sz="2000" b="1" dirty="0">
                <a:latin typeface="Liberation Serif"/>
                <a:cs typeface="Liberation Serif"/>
              </a:rPr>
              <a:t>bound </a:t>
            </a:r>
            <a:r>
              <a:rPr sz="2000" spc="-5" dirty="0">
                <a:latin typeface="Liberation Serif"/>
                <a:cs typeface="Liberation Serif"/>
              </a:rPr>
              <a:t>defines </a:t>
            </a:r>
            <a:r>
              <a:rPr sz="2000" dirty="0">
                <a:latin typeface="Liberation Serif"/>
                <a:cs typeface="Liberation Serif"/>
              </a:rPr>
              <a:t>a point </a:t>
            </a:r>
            <a:r>
              <a:rPr sz="2000" spc="-5" dirty="0">
                <a:latin typeface="Liberation Serif"/>
                <a:cs typeface="Liberation Serif"/>
              </a:rPr>
              <a:t>that </a:t>
            </a:r>
            <a:r>
              <a:rPr sz="2000" dirty="0">
                <a:latin typeface="Liberation Serif"/>
                <a:cs typeface="Liberation Serif"/>
              </a:rPr>
              <a:t>a </a:t>
            </a:r>
            <a:r>
              <a:rPr sz="2000" spc="-5" dirty="0">
                <a:latin typeface="Liberation Serif"/>
                <a:cs typeface="Liberation Serif"/>
              </a:rPr>
              <a:t>certain percentage </a:t>
            </a:r>
            <a:r>
              <a:rPr sz="2000" dirty="0">
                <a:latin typeface="Liberation Serif"/>
                <a:cs typeface="Liberation Serif"/>
              </a:rPr>
              <a:t>of </a:t>
            </a:r>
            <a:r>
              <a:rPr sz="2000" spc="-5" dirty="0">
                <a:latin typeface="Liberation Serif"/>
                <a:cs typeface="Liberation Serif"/>
              </a:rPr>
              <a:t>the  population is less </a:t>
            </a:r>
            <a:r>
              <a:rPr sz="2000" dirty="0">
                <a:latin typeface="Liberation Serif"/>
                <a:cs typeface="Liberation Serif"/>
              </a:rPr>
              <a:t>than.</a:t>
            </a:r>
            <a:r>
              <a:rPr sz="2000" spc="6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For</a:t>
            </a:r>
            <a:r>
              <a:rPr sz="2000" spc="25" dirty="0">
                <a:latin typeface="Liberation Serif"/>
                <a:cs typeface="Liberation Serif"/>
              </a:rPr>
              <a:t> </a:t>
            </a:r>
            <a:r>
              <a:rPr sz="2000" spc="-5" dirty="0">
                <a:latin typeface="Liberation Serif"/>
                <a:cs typeface="Liberation Serif"/>
              </a:rPr>
              <a:t>example,	if </a:t>
            </a:r>
            <a:r>
              <a:rPr sz="2000" dirty="0">
                <a:latin typeface="Liberation Serif"/>
                <a:cs typeface="Liberation Serif"/>
              </a:rPr>
              <a:t>X is a 95% upper one-sided bound, </a:t>
            </a:r>
            <a:r>
              <a:rPr sz="2000" spc="-5" dirty="0">
                <a:latin typeface="Liberation Serif"/>
                <a:cs typeface="Liberation Serif"/>
              </a:rPr>
              <a:t>this  </a:t>
            </a:r>
            <a:r>
              <a:rPr sz="2000" dirty="0">
                <a:latin typeface="Liberation Serif"/>
                <a:cs typeface="Liberation Serif"/>
              </a:rPr>
              <a:t>would </a:t>
            </a:r>
            <a:r>
              <a:rPr sz="2000" spc="-5" dirty="0">
                <a:latin typeface="Liberation Serif"/>
                <a:cs typeface="Liberation Serif"/>
              </a:rPr>
              <a:t>indicate that </a:t>
            </a:r>
            <a:r>
              <a:rPr sz="2000" dirty="0">
                <a:latin typeface="Liberation Serif"/>
                <a:cs typeface="Liberation Serif"/>
              </a:rPr>
              <a:t>95% of </a:t>
            </a:r>
            <a:r>
              <a:rPr sz="2000" spc="-5" dirty="0">
                <a:latin typeface="Liberation Serif"/>
                <a:cs typeface="Liberation Serif"/>
              </a:rPr>
              <a:t>the population is less than</a:t>
            </a:r>
            <a:r>
              <a:rPr sz="2000" spc="6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X.</a:t>
            </a:r>
            <a:endParaRPr sz="2000">
              <a:latin typeface="Liberation Serif"/>
              <a:cs typeface="Liberation Serif"/>
            </a:endParaRPr>
          </a:p>
          <a:p>
            <a:pPr marL="12700" marR="616585">
              <a:lnSpc>
                <a:spcPts val="2250"/>
              </a:lnSpc>
              <a:spcBef>
                <a:spcPts val="1460"/>
              </a:spcBef>
              <a:buAutoNum type="arabicParenR"/>
              <a:tabLst>
                <a:tab pos="275590" algn="l"/>
              </a:tabLst>
            </a:pPr>
            <a:r>
              <a:rPr sz="2000" b="1" dirty="0">
                <a:latin typeface="Liberation Serif"/>
                <a:cs typeface="Liberation Serif"/>
              </a:rPr>
              <a:t>A lower </a:t>
            </a:r>
            <a:r>
              <a:rPr sz="2000" b="1" spc="-5" dirty="0">
                <a:latin typeface="Liberation Serif"/>
                <a:cs typeface="Liberation Serif"/>
              </a:rPr>
              <a:t>one-sided </a:t>
            </a:r>
            <a:r>
              <a:rPr sz="2000" b="1" dirty="0">
                <a:latin typeface="Liberation Serif"/>
                <a:cs typeface="Liberation Serif"/>
              </a:rPr>
              <a:t>bound </a:t>
            </a:r>
            <a:r>
              <a:rPr sz="2000" dirty="0">
                <a:latin typeface="Liberation Serif"/>
                <a:cs typeface="Liberation Serif"/>
              </a:rPr>
              <a:t>defines a point </a:t>
            </a:r>
            <a:r>
              <a:rPr sz="2000" spc="-5" dirty="0">
                <a:latin typeface="Liberation Serif"/>
                <a:cs typeface="Liberation Serif"/>
              </a:rPr>
              <a:t>that </a:t>
            </a:r>
            <a:r>
              <a:rPr sz="2000" dirty="0">
                <a:latin typeface="Liberation Serif"/>
                <a:cs typeface="Liberation Serif"/>
              </a:rPr>
              <a:t>a </a:t>
            </a:r>
            <a:r>
              <a:rPr sz="2000" spc="-5" dirty="0">
                <a:latin typeface="Liberation Serif"/>
                <a:cs typeface="Liberation Serif"/>
              </a:rPr>
              <a:t>specified </a:t>
            </a:r>
            <a:r>
              <a:rPr sz="2000" dirty="0">
                <a:latin typeface="Liberation Serif"/>
                <a:cs typeface="Liberation Serif"/>
              </a:rPr>
              <a:t>percentage of </a:t>
            </a:r>
            <a:r>
              <a:rPr sz="2000" spc="-5" dirty="0">
                <a:latin typeface="Liberation Serif"/>
                <a:cs typeface="Liberation Serif"/>
              </a:rPr>
              <a:t>the  population is greater</a:t>
            </a:r>
            <a:r>
              <a:rPr sz="2000" spc="2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than.</a:t>
            </a:r>
            <a:endParaRPr sz="2000">
              <a:latin typeface="Liberation Serif"/>
              <a:cs typeface="Liberation Serif"/>
            </a:endParaRPr>
          </a:p>
          <a:p>
            <a:pPr marL="12700" marR="5080">
              <a:lnSpc>
                <a:spcPts val="2240"/>
              </a:lnSpc>
              <a:spcBef>
                <a:spcPts val="1415"/>
              </a:spcBef>
              <a:tabLst>
                <a:tab pos="1483995" algn="l"/>
              </a:tabLst>
            </a:pPr>
            <a:r>
              <a:rPr sz="2000" dirty="0">
                <a:latin typeface="Liberation Serif"/>
                <a:cs typeface="Liberation Serif"/>
              </a:rPr>
              <a:t>For example,	If X </a:t>
            </a:r>
            <a:r>
              <a:rPr sz="2000" spc="-5" dirty="0">
                <a:latin typeface="Liberation Serif"/>
                <a:cs typeface="Liberation Serif"/>
              </a:rPr>
              <a:t>is </a:t>
            </a:r>
            <a:r>
              <a:rPr sz="2000" dirty="0">
                <a:latin typeface="Liberation Serif"/>
                <a:cs typeface="Liberation Serif"/>
              </a:rPr>
              <a:t>a 95% </a:t>
            </a:r>
            <a:r>
              <a:rPr sz="2000" spc="-5" dirty="0">
                <a:latin typeface="Liberation Serif"/>
                <a:cs typeface="Liberation Serif"/>
              </a:rPr>
              <a:t>lower </a:t>
            </a:r>
            <a:r>
              <a:rPr sz="2000" dirty="0">
                <a:latin typeface="Liberation Serif"/>
                <a:cs typeface="Liberation Serif"/>
              </a:rPr>
              <a:t>one-sided bound, </a:t>
            </a:r>
            <a:r>
              <a:rPr sz="2000" spc="-5" dirty="0">
                <a:latin typeface="Liberation Serif"/>
                <a:cs typeface="Liberation Serif"/>
              </a:rPr>
              <a:t>this </a:t>
            </a:r>
            <a:r>
              <a:rPr sz="2000" dirty="0">
                <a:latin typeface="Liberation Serif"/>
                <a:cs typeface="Liberation Serif"/>
              </a:rPr>
              <a:t>would </a:t>
            </a:r>
            <a:r>
              <a:rPr sz="2000" spc="-5" dirty="0">
                <a:latin typeface="Liberation Serif"/>
                <a:cs typeface="Liberation Serif"/>
              </a:rPr>
              <a:t>indicate that </a:t>
            </a:r>
            <a:r>
              <a:rPr sz="2000" dirty="0">
                <a:latin typeface="Liberation Serif"/>
                <a:cs typeface="Liberation Serif"/>
              </a:rPr>
              <a:t>95% of  the </a:t>
            </a:r>
            <a:r>
              <a:rPr sz="2000" spc="-5" dirty="0">
                <a:latin typeface="Liberation Serif"/>
                <a:cs typeface="Liberation Serif"/>
              </a:rPr>
              <a:t>population is greater than</a:t>
            </a:r>
            <a:r>
              <a:rPr sz="2000" spc="4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X.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4429759"/>
            <a:ext cx="2994659" cy="252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7876" y="4320726"/>
            <a:ext cx="3244454" cy="2226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45" y="1494584"/>
            <a:ext cx="9718028" cy="433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1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974455" cy="36010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354965">
              <a:lnSpc>
                <a:spcPts val="3250"/>
              </a:lnSpc>
              <a:spcBef>
                <a:spcPts val="409"/>
              </a:spcBef>
            </a:pPr>
            <a:r>
              <a:rPr sz="2900" dirty="0">
                <a:latin typeface="Liberation Serif"/>
                <a:cs typeface="Liberation Serif"/>
              </a:rPr>
              <a:t>In a </a:t>
            </a:r>
            <a:r>
              <a:rPr sz="2900" spc="5" dirty="0">
                <a:latin typeface="Liberation Serif"/>
                <a:cs typeface="Liberation Serif"/>
              </a:rPr>
              <a:t>sample </a:t>
            </a:r>
            <a:r>
              <a:rPr sz="2900" dirty="0">
                <a:latin typeface="Liberation Serif"/>
                <a:cs typeface="Liberation Serif"/>
              </a:rPr>
              <a:t>of </a:t>
            </a:r>
            <a:r>
              <a:rPr sz="2900" spc="5" dirty="0">
                <a:latin typeface="Liberation Serif"/>
                <a:cs typeface="Liberation Serif"/>
              </a:rPr>
              <a:t>80 ten-penny </a:t>
            </a:r>
            <a:r>
              <a:rPr sz="2900" dirty="0">
                <a:latin typeface="Liberation Serif"/>
                <a:cs typeface="Liberation Serif"/>
              </a:rPr>
              <a:t>nails, </a:t>
            </a:r>
            <a:r>
              <a:rPr sz="2900" spc="5" dirty="0">
                <a:latin typeface="Liberation Serif"/>
                <a:cs typeface="Liberation Serif"/>
              </a:rPr>
              <a:t>the average weight was  1.56g and </a:t>
            </a:r>
            <a:r>
              <a:rPr sz="2900" dirty="0">
                <a:latin typeface="Liberation Serif"/>
                <a:cs typeface="Liberation Serif"/>
              </a:rPr>
              <a:t>the </a:t>
            </a:r>
            <a:r>
              <a:rPr sz="2900" spc="5" dirty="0">
                <a:latin typeface="Liberation Serif"/>
                <a:cs typeface="Liberation Serif"/>
              </a:rPr>
              <a:t>standard deviation was</a:t>
            </a:r>
            <a:r>
              <a:rPr sz="2900" spc="1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0.1g.</a:t>
            </a:r>
            <a:endParaRPr sz="29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buAutoNum type="alphaLcParenR"/>
              <a:tabLst>
                <a:tab pos="393065" algn="l"/>
              </a:tabLst>
            </a:pPr>
            <a:r>
              <a:rPr sz="2900" spc="5" dirty="0">
                <a:latin typeface="Liberation Serif"/>
                <a:cs typeface="Liberation Serif"/>
              </a:rPr>
              <a:t>Find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90% upper confidence bound for </a:t>
            </a:r>
            <a:r>
              <a:rPr sz="2900" dirty="0">
                <a:latin typeface="Liberation Serif"/>
                <a:cs typeface="Liberation Serif"/>
              </a:rPr>
              <a:t>the </a:t>
            </a:r>
            <a:r>
              <a:rPr sz="2900" spc="5" dirty="0">
                <a:latin typeface="Liberation Serif"/>
                <a:cs typeface="Liberation Serif"/>
              </a:rPr>
              <a:t>mean</a:t>
            </a:r>
            <a:r>
              <a:rPr sz="2900" spc="2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weight.</a:t>
            </a:r>
            <a:endParaRPr sz="2900">
              <a:latin typeface="Liberation Serif"/>
              <a:cs typeface="Liberation Serif"/>
            </a:endParaRPr>
          </a:p>
          <a:p>
            <a:pPr marL="414020" indent="-401320">
              <a:lnSpc>
                <a:spcPct val="100000"/>
              </a:lnSpc>
              <a:spcBef>
                <a:spcPts val="1060"/>
              </a:spcBef>
              <a:buAutoNum type="alphaLcParenR"/>
              <a:tabLst>
                <a:tab pos="414655" algn="l"/>
              </a:tabLst>
            </a:pPr>
            <a:r>
              <a:rPr sz="2900" spc="5" dirty="0">
                <a:latin typeface="Liberation Serif"/>
                <a:cs typeface="Liberation Serif"/>
              </a:rPr>
              <a:t>Find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80% lower </a:t>
            </a:r>
            <a:r>
              <a:rPr sz="2900" dirty="0">
                <a:latin typeface="Liberation Serif"/>
                <a:cs typeface="Liberation Serif"/>
              </a:rPr>
              <a:t>confidence </a:t>
            </a:r>
            <a:r>
              <a:rPr sz="2900" spc="5" dirty="0">
                <a:latin typeface="Liberation Serif"/>
                <a:cs typeface="Liberation Serif"/>
              </a:rPr>
              <a:t>bound for the mean</a:t>
            </a:r>
            <a:r>
              <a:rPr sz="2900" spc="4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weight.</a:t>
            </a:r>
            <a:endParaRPr sz="2900">
              <a:latin typeface="Liberation Serif"/>
              <a:cs typeface="Liberation Serif"/>
            </a:endParaRPr>
          </a:p>
          <a:p>
            <a:pPr marL="12700" marR="226695">
              <a:lnSpc>
                <a:spcPts val="3250"/>
              </a:lnSpc>
              <a:spcBef>
                <a:spcPts val="1360"/>
              </a:spcBef>
              <a:buAutoNum type="alphaLcParenR"/>
              <a:tabLst>
                <a:tab pos="393065" algn="l"/>
              </a:tabLst>
            </a:pPr>
            <a:r>
              <a:rPr sz="2900" spc="5" dirty="0">
                <a:latin typeface="Liberation Serif"/>
                <a:cs typeface="Liberation Serif"/>
              </a:rPr>
              <a:t>Someone says </a:t>
            </a:r>
            <a:r>
              <a:rPr sz="2900" dirty="0">
                <a:latin typeface="Liberation Serif"/>
                <a:cs typeface="Liberation Serif"/>
              </a:rPr>
              <a:t>that </a:t>
            </a:r>
            <a:r>
              <a:rPr sz="2900" spc="5" dirty="0">
                <a:latin typeface="Liberation Serif"/>
                <a:cs typeface="Liberation Serif"/>
              </a:rPr>
              <a:t>the mean weight is less than 1.585g.  </a:t>
            </a:r>
            <a:r>
              <a:rPr sz="2900" spc="-25" dirty="0">
                <a:latin typeface="Liberation Serif"/>
                <a:cs typeface="Liberation Serif"/>
              </a:rPr>
              <a:t>With </a:t>
            </a:r>
            <a:r>
              <a:rPr sz="2900" spc="5" dirty="0">
                <a:latin typeface="Liberation Serif"/>
                <a:cs typeface="Liberation Serif"/>
              </a:rPr>
              <a:t>what </a:t>
            </a:r>
            <a:r>
              <a:rPr sz="2900" dirty="0">
                <a:latin typeface="Liberation Serif"/>
                <a:cs typeface="Liberation Serif"/>
              </a:rPr>
              <a:t>level of </a:t>
            </a:r>
            <a:r>
              <a:rPr sz="2900" spc="5" dirty="0">
                <a:latin typeface="Liberation Serif"/>
                <a:cs typeface="Liberation Serif"/>
              </a:rPr>
              <a:t>confidence </a:t>
            </a:r>
            <a:r>
              <a:rPr sz="2900" dirty="0">
                <a:latin typeface="Liberation Serif"/>
                <a:cs typeface="Liberation Serif"/>
              </a:rPr>
              <a:t>can </a:t>
            </a:r>
            <a:r>
              <a:rPr sz="2900" spc="5" dirty="0">
                <a:latin typeface="Liberation Serif"/>
                <a:cs typeface="Liberation Serif"/>
              </a:rPr>
              <a:t>this statement be</a:t>
            </a:r>
            <a:r>
              <a:rPr sz="2900" spc="7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made?</a:t>
            </a:r>
            <a:endParaRPr sz="29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607820"/>
            <a:ext cx="8491855" cy="43484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buAutoNum type="alphaLcParenR"/>
              <a:tabLst>
                <a:tab pos="357505" algn="l"/>
              </a:tabLst>
            </a:pPr>
            <a:r>
              <a:rPr sz="2500" b="1" dirty="0">
                <a:latin typeface="Liberation Serif"/>
                <a:cs typeface="Liberation Serif"/>
              </a:rPr>
              <a:t>90% upper confidence </a:t>
            </a:r>
            <a:r>
              <a:rPr sz="2500" b="1" spc="-5" dirty="0">
                <a:latin typeface="Liberation Serif"/>
                <a:cs typeface="Liberation Serif"/>
              </a:rPr>
              <a:t>bound </a:t>
            </a:r>
            <a:r>
              <a:rPr sz="2500" b="1" dirty="0">
                <a:latin typeface="Liberation Serif"/>
                <a:cs typeface="Liberation Serif"/>
              </a:rPr>
              <a:t>for the mean</a:t>
            </a:r>
            <a:r>
              <a:rPr sz="2500" b="1" spc="-114" dirty="0">
                <a:latin typeface="Liberation Serif"/>
                <a:cs typeface="Liberation Serif"/>
              </a:rPr>
              <a:t> </a:t>
            </a:r>
            <a:r>
              <a:rPr sz="2500" b="1" dirty="0">
                <a:latin typeface="Liberation Serif"/>
                <a:cs typeface="Liberation Serif"/>
              </a:rPr>
              <a:t>weight.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500" dirty="0">
                <a:latin typeface="Liberation Serif"/>
                <a:cs typeface="Liberation Serif"/>
              </a:rPr>
              <a:t>=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1.5743</a:t>
            </a:r>
            <a:endParaRPr sz="2500">
              <a:latin typeface="Liberation Serif"/>
              <a:cs typeface="Liberation Serif"/>
            </a:endParaRPr>
          </a:p>
          <a:p>
            <a:pPr marL="374650" indent="-361950">
              <a:lnSpc>
                <a:spcPct val="100000"/>
              </a:lnSpc>
              <a:spcBef>
                <a:spcPts val="900"/>
              </a:spcBef>
              <a:buAutoNum type="alphaLcParenR" startAt="2"/>
              <a:tabLst>
                <a:tab pos="375285" algn="l"/>
              </a:tabLst>
            </a:pPr>
            <a:r>
              <a:rPr sz="2500" b="1" spc="-5" dirty="0">
                <a:latin typeface="Liberation Serif"/>
                <a:cs typeface="Liberation Serif"/>
              </a:rPr>
              <a:t>Find </a:t>
            </a:r>
            <a:r>
              <a:rPr sz="2500" b="1" dirty="0">
                <a:latin typeface="Liberation Serif"/>
                <a:cs typeface="Liberation Serif"/>
              </a:rPr>
              <a:t>a 80% lower </a:t>
            </a:r>
            <a:r>
              <a:rPr sz="2500" b="1" spc="-5" dirty="0">
                <a:latin typeface="Liberation Serif"/>
                <a:cs typeface="Liberation Serif"/>
              </a:rPr>
              <a:t>confidence bound </a:t>
            </a:r>
            <a:r>
              <a:rPr sz="2500" b="1" dirty="0">
                <a:latin typeface="Liberation Serif"/>
                <a:cs typeface="Liberation Serif"/>
              </a:rPr>
              <a:t>for the mean</a:t>
            </a:r>
            <a:r>
              <a:rPr sz="2500" b="1" spc="-80" dirty="0">
                <a:latin typeface="Liberation Serif"/>
                <a:cs typeface="Liberation Serif"/>
              </a:rPr>
              <a:t> </a:t>
            </a:r>
            <a:r>
              <a:rPr sz="2500" b="1" dirty="0">
                <a:latin typeface="Liberation Serif"/>
                <a:cs typeface="Liberation Serif"/>
              </a:rPr>
              <a:t>weight.</a:t>
            </a:r>
            <a:endParaRPr sz="25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Liberation Serif"/>
              <a:buAutoNum type="alphaLcParenR" startAt="2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500" dirty="0">
                <a:latin typeface="Liberation Serif"/>
                <a:cs typeface="Liberation Serif"/>
              </a:rPr>
              <a:t>=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1.551</a:t>
            </a:r>
            <a:endParaRPr sz="2500">
              <a:latin typeface="Liberation Serif"/>
              <a:cs typeface="Liberation Serif"/>
            </a:endParaRPr>
          </a:p>
          <a:p>
            <a:pPr marL="12700" marR="5080">
              <a:lnSpc>
                <a:spcPts val="2800"/>
              </a:lnSpc>
              <a:spcBef>
                <a:spcPts val="1160"/>
              </a:spcBef>
              <a:buAutoNum type="alphaLcParenR" startAt="3"/>
              <a:tabLst>
                <a:tab pos="339725" algn="l"/>
              </a:tabLst>
            </a:pPr>
            <a:r>
              <a:rPr sz="2500" b="1" dirty="0">
                <a:latin typeface="Liberation Serif"/>
                <a:cs typeface="Liberation Serif"/>
              </a:rPr>
              <a:t>Someone says that the mean weight is less than 1.585g. </a:t>
            </a:r>
            <a:r>
              <a:rPr sz="2500" b="1" spc="-10" dirty="0">
                <a:latin typeface="Liberation Serif"/>
                <a:cs typeface="Liberation Serif"/>
              </a:rPr>
              <a:t>With  </a:t>
            </a:r>
            <a:r>
              <a:rPr sz="2500" b="1" dirty="0">
                <a:latin typeface="Liberation Serif"/>
                <a:cs typeface="Liberation Serif"/>
              </a:rPr>
              <a:t>what level of confidence can this statement </a:t>
            </a:r>
            <a:r>
              <a:rPr sz="2500" b="1" spc="-5" dirty="0">
                <a:latin typeface="Liberation Serif"/>
                <a:cs typeface="Liberation Serif"/>
              </a:rPr>
              <a:t>be</a:t>
            </a:r>
            <a:r>
              <a:rPr sz="2500" b="1" spc="-30" dirty="0">
                <a:latin typeface="Liberation Serif"/>
                <a:cs typeface="Liberation Serif"/>
              </a:rPr>
              <a:t> </a:t>
            </a:r>
            <a:r>
              <a:rPr sz="2500" b="1" dirty="0">
                <a:latin typeface="Liberation Serif"/>
                <a:cs typeface="Liberation Serif"/>
              </a:rPr>
              <a:t>made?</a:t>
            </a:r>
            <a:endParaRPr sz="25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500" dirty="0">
                <a:latin typeface="Liberation Serif"/>
                <a:cs typeface="Liberation Serif"/>
              </a:rPr>
              <a:t>Hence we can make the statement </a:t>
            </a:r>
            <a:r>
              <a:rPr sz="2500" spc="-5" dirty="0">
                <a:latin typeface="Liberation Serif"/>
                <a:cs typeface="Liberation Serif"/>
              </a:rPr>
              <a:t>with </a:t>
            </a:r>
            <a:r>
              <a:rPr sz="2500" dirty="0">
                <a:latin typeface="Liberation Serif"/>
                <a:cs typeface="Liberation Serif"/>
              </a:rPr>
              <a:t>98.75%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confidence.</a:t>
            </a:r>
            <a:endParaRPr sz="25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5770"/>
            <a:ext cx="8949055" cy="44170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65760">
              <a:lnSpc>
                <a:spcPct val="92700"/>
              </a:lnSpc>
              <a:spcBef>
                <a:spcPts val="365"/>
              </a:spcBef>
            </a:pPr>
            <a:r>
              <a:rPr sz="3150" spc="-5" dirty="0">
                <a:latin typeface="Liberation Serif"/>
                <a:cs typeface="Liberation Serif"/>
              </a:rPr>
              <a:t>One step </a:t>
            </a:r>
            <a:r>
              <a:rPr sz="3150" spc="-10" dirty="0">
                <a:latin typeface="Liberation Serif"/>
                <a:cs typeface="Liberation Serif"/>
              </a:rPr>
              <a:t>in </a:t>
            </a:r>
            <a:r>
              <a:rPr sz="3150" spc="-5" dirty="0">
                <a:latin typeface="Liberation Serif"/>
                <a:cs typeface="Liberation Serif"/>
              </a:rPr>
              <a:t>the </a:t>
            </a:r>
            <a:r>
              <a:rPr sz="3150" dirty="0">
                <a:latin typeface="Liberation Serif"/>
                <a:cs typeface="Liberation Serif"/>
              </a:rPr>
              <a:t>manufacture of </a:t>
            </a:r>
            <a:r>
              <a:rPr sz="3150" spc="-5" dirty="0">
                <a:latin typeface="Liberation Serif"/>
                <a:cs typeface="Liberation Serif"/>
              </a:rPr>
              <a:t>a certain metal clamp  involves the drilling of </a:t>
            </a:r>
            <a:r>
              <a:rPr sz="3150" dirty="0">
                <a:latin typeface="Liberation Serif"/>
                <a:cs typeface="Liberation Serif"/>
              </a:rPr>
              <a:t>four </a:t>
            </a:r>
            <a:r>
              <a:rPr sz="3150" spc="-5" dirty="0">
                <a:latin typeface="Liberation Serif"/>
                <a:cs typeface="Liberation Serif"/>
              </a:rPr>
              <a:t>holes. In a sample of </a:t>
            </a:r>
            <a:r>
              <a:rPr sz="3150" dirty="0">
                <a:latin typeface="Liberation Serif"/>
                <a:cs typeface="Liberation Serif"/>
              </a:rPr>
              <a:t>150  </a:t>
            </a:r>
            <a:r>
              <a:rPr sz="3150" spc="-5" dirty="0">
                <a:latin typeface="Liberation Serif"/>
                <a:cs typeface="Liberation Serif"/>
              </a:rPr>
              <a:t>clams, the average time </a:t>
            </a:r>
            <a:r>
              <a:rPr sz="3150" dirty="0">
                <a:latin typeface="Liberation Serif"/>
                <a:cs typeface="Liberation Serif"/>
              </a:rPr>
              <a:t>needed </a:t>
            </a:r>
            <a:r>
              <a:rPr sz="3150" spc="-5" dirty="0">
                <a:latin typeface="Liberation Serif"/>
                <a:cs typeface="Liberation Serif"/>
              </a:rPr>
              <a:t>to </a:t>
            </a:r>
            <a:r>
              <a:rPr sz="3150" dirty="0">
                <a:latin typeface="Liberation Serif"/>
                <a:cs typeface="Liberation Serif"/>
              </a:rPr>
              <a:t>complete </a:t>
            </a:r>
            <a:r>
              <a:rPr sz="3150" spc="-5" dirty="0">
                <a:latin typeface="Liberation Serif"/>
                <a:cs typeface="Liberation Serif"/>
              </a:rPr>
              <a:t>this step  was 72 </a:t>
            </a:r>
            <a:r>
              <a:rPr sz="3150" dirty="0">
                <a:latin typeface="Liberation Serif"/>
                <a:cs typeface="Liberation Serif"/>
              </a:rPr>
              <a:t>seconds and </a:t>
            </a:r>
            <a:r>
              <a:rPr sz="3150" spc="-5" dirty="0">
                <a:latin typeface="Liberation Serif"/>
                <a:cs typeface="Liberation Serif"/>
              </a:rPr>
              <a:t>the standard deviation was 10  </a:t>
            </a:r>
            <a:r>
              <a:rPr sz="3150" dirty="0">
                <a:latin typeface="Liberation Serif"/>
                <a:cs typeface="Liberation Serif"/>
              </a:rPr>
              <a:t>seconds.</a:t>
            </a:r>
            <a:endParaRPr sz="31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  <a:spcBef>
                <a:spcPts val="2260"/>
              </a:spcBef>
            </a:pPr>
            <a:r>
              <a:rPr sz="3150" spc="-5" dirty="0">
                <a:latin typeface="Liberation Serif"/>
                <a:cs typeface="Liberation Serif"/>
              </a:rPr>
              <a:t>An </a:t>
            </a:r>
            <a:r>
              <a:rPr sz="3150" spc="-10" dirty="0">
                <a:latin typeface="Liberation Serif"/>
                <a:cs typeface="Liberation Serif"/>
              </a:rPr>
              <a:t>efficiency </a:t>
            </a:r>
            <a:r>
              <a:rPr sz="3150" dirty="0">
                <a:latin typeface="Liberation Serif"/>
                <a:cs typeface="Liberation Serif"/>
              </a:rPr>
              <a:t>expert says that </a:t>
            </a:r>
            <a:r>
              <a:rPr sz="3150" spc="-10" dirty="0">
                <a:latin typeface="Liberation Serif"/>
                <a:cs typeface="Liberation Serif"/>
              </a:rPr>
              <a:t>the </a:t>
            </a:r>
            <a:r>
              <a:rPr sz="3150" spc="-5" dirty="0">
                <a:latin typeface="Liberation Serif"/>
                <a:cs typeface="Liberation Serif"/>
              </a:rPr>
              <a:t>mean time is greater  than 70 </a:t>
            </a:r>
            <a:r>
              <a:rPr sz="3150" dirty="0">
                <a:latin typeface="Liberation Serif"/>
                <a:cs typeface="Liberation Serif"/>
              </a:rPr>
              <a:t>seconds. </a:t>
            </a:r>
            <a:r>
              <a:rPr sz="3150" spc="-40" dirty="0">
                <a:latin typeface="Liberation Serif"/>
                <a:cs typeface="Liberation Serif"/>
              </a:rPr>
              <a:t>With </a:t>
            </a:r>
            <a:r>
              <a:rPr sz="3150" dirty="0">
                <a:latin typeface="Liberation Serif"/>
                <a:cs typeface="Liberation Serif"/>
              </a:rPr>
              <a:t>what level of confidence </a:t>
            </a:r>
            <a:r>
              <a:rPr sz="3150" spc="-5" dirty="0">
                <a:latin typeface="Liberation Serif"/>
                <a:cs typeface="Liberation Serif"/>
              </a:rPr>
              <a:t>can this  statement be</a:t>
            </a:r>
            <a:r>
              <a:rPr sz="3150" spc="10" dirty="0">
                <a:latin typeface="Liberation Serif"/>
                <a:cs typeface="Liberation Serif"/>
              </a:rPr>
              <a:t> </a:t>
            </a:r>
            <a:r>
              <a:rPr sz="3150" spc="-5" dirty="0">
                <a:latin typeface="Liberation Serif"/>
                <a:cs typeface="Liberation Serif"/>
              </a:rPr>
              <a:t>made?</a:t>
            </a:r>
            <a:endParaRPr sz="31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89" y="501650"/>
            <a:ext cx="5453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spc="-5" dirty="0">
                <a:latin typeface="Liberation Sans"/>
                <a:cs typeface="Liberation Sans"/>
              </a:rPr>
              <a:t>Problem	</a:t>
            </a:r>
            <a:r>
              <a:rPr sz="4400" dirty="0">
                <a:latin typeface="Liberation Sans"/>
                <a:cs typeface="Liberation Sans"/>
              </a:rPr>
              <a:t>2 :</a:t>
            </a:r>
            <a:r>
              <a:rPr sz="4400" spc="-10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100" y="1416050"/>
            <a:ext cx="9274810" cy="540512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600" spc="5" dirty="0">
                <a:latin typeface="Liberation Serif"/>
                <a:cs typeface="Liberation Serif"/>
              </a:rPr>
              <a:t>mean =</a:t>
            </a:r>
            <a:r>
              <a:rPr sz="2600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72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spc="5" dirty="0">
                <a:latin typeface="Liberation Serif"/>
                <a:cs typeface="Liberation Serif"/>
              </a:rPr>
              <a:t>sigma =</a:t>
            </a:r>
            <a:r>
              <a:rPr sz="2600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10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600" spc="5" dirty="0">
                <a:latin typeface="Liberation Serif"/>
                <a:cs typeface="Liberation Serif"/>
              </a:rPr>
              <a:t>n =</a:t>
            </a:r>
            <a:r>
              <a:rPr sz="2600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150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spc="5" dirty="0">
                <a:latin typeface="Liberation Serif"/>
                <a:cs typeface="Liberation Serif"/>
              </a:rPr>
              <a:t>Mean &gt;</a:t>
            </a:r>
            <a:r>
              <a:rPr sz="2600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70</a:t>
            </a:r>
            <a:endParaRPr sz="2600">
              <a:latin typeface="Liberation Serif"/>
              <a:cs typeface="Liberation Serif"/>
            </a:endParaRPr>
          </a:p>
          <a:p>
            <a:pPr marL="12700" marR="1908810">
              <a:lnSpc>
                <a:spcPts val="4240"/>
              </a:lnSpc>
              <a:spcBef>
                <a:spcPts val="320"/>
              </a:spcBef>
            </a:pPr>
            <a:r>
              <a:rPr sz="2600" dirty="0">
                <a:latin typeface="Liberation Serif"/>
                <a:cs typeface="Liberation Serif"/>
              </a:rPr>
              <a:t>That </a:t>
            </a:r>
            <a:r>
              <a:rPr sz="2600" spc="5" dirty="0">
                <a:latin typeface="Liberation Serif"/>
                <a:cs typeface="Liberation Serif"/>
              </a:rPr>
              <a:t>means </a:t>
            </a:r>
            <a:r>
              <a:rPr sz="2600" dirty="0">
                <a:latin typeface="Liberation Serif"/>
                <a:cs typeface="Liberation Serif"/>
              </a:rPr>
              <a:t>the lower confidence bound </a:t>
            </a:r>
            <a:r>
              <a:rPr sz="2600" spc="5" dirty="0">
                <a:latin typeface="Liberation Serif"/>
                <a:cs typeface="Liberation Serif"/>
              </a:rPr>
              <a:t>= 70  mean – </a:t>
            </a:r>
            <a:r>
              <a:rPr sz="2600" dirty="0">
                <a:latin typeface="Liberation Serif"/>
                <a:cs typeface="Liberation Serif"/>
              </a:rPr>
              <a:t>lower_bound </a:t>
            </a:r>
            <a:r>
              <a:rPr sz="2600" spc="5" dirty="0">
                <a:latin typeface="Liberation Serif"/>
                <a:cs typeface="Liberation Serif"/>
              </a:rPr>
              <a:t>= 72 </a:t>
            </a:r>
            <a:r>
              <a:rPr sz="2600" dirty="0">
                <a:latin typeface="Liberation Serif"/>
                <a:cs typeface="Liberation Serif"/>
              </a:rPr>
              <a:t>- </a:t>
            </a:r>
            <a:r>
              <a:rPr sz="2600" spc="5" dirty="0">
                <a:latin typeface="Liberation Serif"/>
                <a:cs typeface="Liberation Serif"/>
              </a:rPr>
              <a:t>70 = 2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978535" algn="l"/>
                <a:tab pos="1311275" algn="l"/>
              </a:tabLst>
            </a:pPr>
            <a:r>
              <a:rPr sz="2600" spc="5" dirty="0">
                <a:latin typeface="Liberation Serif"/>
                <a:cs typeface="Liberation Serif"/>
              </a:rPr>
              <a:t>=&gt;</a:t>
            </a:r>
            <a:r>
              <a:rPr sz="2600" dirty="0">
                <a:latin typeface="Liberation Serif"/>
                <a:cs typeface="Liberation Serif"/>
              </a:rPr>
              <a:t> -</a:t>
            </a:r>
            <a:r>
              <a:rPr sz="2600" spc="2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z	</a:t>
            </a:r>
            <a:r>
              <a:rPr sz="2600" spc="5" dirty="0">
                <a:latin typeface="Liberation Serif"/>
                <a:cs typeface="Liberation Serif"/>
              </a:rPr>
              <a:t>*	</a:t>
            </a:r>
            <a:r>
              <a:rPr sz="2600" dirty="0">
                <a:latin typeface="Liberation Serif"/>
                <a:cs typeface="Liberation Serif"/>
              </a:rPr>
              <a:t>(10/sqrt(150)) </a:t>
            </a:r>
            <a:r>
              <a:rPr sz="2600" spc="5" dirty="0">
                <a:latin typeface="Liberation Serif"/>
                <a:cs typeface="Liberation Serif"/>
              </a:rPr>
              <a:t>=</a:t>
            </a:r>
            <a:r>
              <a:rPr sz="2600" spc="15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2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spc="5" dirty="0">
                <a:latin typeface="Liberation Serif"/>
                <a:cs typeface="Liberation Serif"/>
              </a:rPr>
              <a:t>=&gt; </a:t>
            </a:r>
            <a:r>
              <a:rPr sz="2600" dirty="0">
                <a:latin typeface="Liberation Serif"/>
                <a:cs typeface="Liberation Serif"/>
              </a:rPr>
              <a:t>z </a:t>
            </a:r>
            <a:r>
              <a:rPr sz="2600" spc="5" dirty="0">
                <a:latin typeface="Liberation Serif"/>
                <a:cs typeface="Liberation Serif"/>
              </a:rPr>
              <a:t>= </a:t>
            </a:r>
            <a:r>
              <a:rPr sz="2600" dirty="0">
                <a:latin typeface="Liberation Serif"/>
                <a:cs typeface="Liberation Serif"/>
              </a:rPr>
              <a:t>- 2.449 </a:t>
            </a:r>
            <a:r>
              <a:rPr sz="2600" spc="5" dirty="0">
                <a:latin typeface="Liberation Serif"/>
                <a:cs typeface="Liberation Serif"/>
              </a:rPr>
              <a:t>= </a:t>
            </a:r>
            <a:r>
              <a:rPr sz="2600" dirty="0">
                <a:latin typeface="Liberation Serif"/>
                <a:cs typeface="Liberation Serif"/>
              </a:rPr>
              <a:t>-</a:t>
            </a:r>
            <a:r>
              <a:rPr sz="2600" spc="25" dirty="0">
                <a:latin typeface="Liberation Serif"/>
                <a:cs typeface="Liberation Serif"/>
              </a:rPr>
              <a:t> </a:t>
            </a:r>
            <a:r>
              <a:rPr sz="2600" spc="5" dirty="0">
                <a:latin typeface="Liberation Serif"/>
                <a:cs typeface="Liberation Serif"/>
              </a:rPr>
              <a:t>2.45</a:t>
            </a:r>
            <a:endParaRPr sz="2600">
              <a:latin typeface="Liberation Serif"/>
              <a:cs typeface="Liberation Serif"/>
            </a:endParaRPr>
          </a:p>
          <a:p>
            <a:pPr marL="12700" marR="5080">
              <a:lnSpc>
                <a:spcPts val="4240"/>
              </a:lnSpc>
              <a:spcBef>
                <a:spcPts val="320"/>
              </a:spcBef>
            </a:pPr>
            <a:r>
              <a:rPr sz="2600" spc="5" dirty="0">
                <a:latin typeface="Liberation Serif"/>
                <a:cs typeface="Liberation Serif"/>
              </a:rPr>
              <a:t>=&gt; Area </a:t>
            </a:r>
            <a:r>
              <a:rPr sz="2600" dirty="0">
                <a:latin typeface="Liberation Serif"/>
                <a:cs typeface="Liberation Serif"/>
              </a:rPr>
              <a:t>to right of </a:t>
            </a:r>
            <a:r>
              <a:rPr sz="2600" spc="5" dirty="0">
                <a:latin typeface="Liberation Serif"/>
                <a:cs typeface="Liberation Serif"/>
              </a:rPr>
              <a:t>-2.45 = Area </a:t>
            </a:r>
            <a:r>
              <a:rPr sz="2600" dirty="0">
                <a:latin typeface="Liberation Serif"/>
                <a:cs typeface="Liberation Serif"/>
              </a:rPr>
              <a:t>to the </a:t>
            </a:r>
            <a:r>
              <a:rPr sz="2600" spc="5" dirty="0">
                <a:latin typeface="Liberation Serif"/>
                <a:cs typeface="Liberation Serif"/>
              </a:rPr>
              <a:t>left </a:t>
            </a:r>
            <a:r>
              <a:rPr sz="2600" dirty="0">
                <a:latin typeface="Liberation Serif"/>
                <a:cs typeface="Liberation Serif"/>
              </a:rPr>
              <a:t>of </a:t>
            </a:r>
            <a:r>
              <a:rPr sz="2600" spc="5" dirty="0">
                <a:latin typeface="Liberation Serif"/>
                <a:cs typeface="Liberation Serif"/>
              </a:rPr>
              <a:t>2.45 =</a:t>
            </a:r>
            <a:r>
              <a:rPr sz="2600" spc="-25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0.9929  Hence </a:t>
            </a:r>
            <a:r>
              <a:rPr sz="2600" spc="5" dirty="0">
                <a:latin typeface="Liberation Serif"/>
                <a:cs typeface="Liberation Serif"/>
              </a:rPr>
              <a:t>we </a:t>
            </a:r>
            <a:r>
              <a:rPr sz="2600" dirty="0">
                <a:latin typeface="Liberation Serif"/>
                <a:cs typeface="Liberation Serif"/>
              </a:rPr>
              <a:t>can </a:t>
            </a:r>
            <a:r>
              <a:rPr sz="2600" spc="5" dirty="0">
                <a:latin typeface="Liberation Serif"/>
                <a:cs typeface="Liberation Serif"/>
              </a:rPr>
              <a:t>make </a:t>
            </a:r>
            <a:r>
              <a:rPr sz="2600" dirty="0">
                <a:latin typeface="Liberation Serif"/>
                <a:cs typeface="Liberation Serif"/>
              </a:rPr>
              <a:t>the statement with 99.29%</a:t>
            </a:r>
            <a:r>
              <a:rPr sz="2600" spc="10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confidence.</a:t>
            </a:r>
            <a:endParaRPr sz="26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2171700"/>
            <a:ext cx="7830184" cy="2006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 marR="5080" algn="ctr">
              <a:lnSpc>
                <a:spcPts val="4900"/>
              </a:lnSpc>
              <a:spcBef>
                <a:spcPts val="580"/>
              </a:spcBef>
              <a:tabLst>
                <a:tab pos="3052445" algn="l"/>
                <a:tab pos="4526280" algn="l"/>
              </a:tabLst>
            </a:pPr>
            <a:r>
              <a:rPr sz="4400" spc="-5" dirty="0"/>
              <a:t>Factors</a:t>
            </a:r>
            <a:r>
              <a:rPr sz="4400" spc="5" dirty="0"/>
              <a:t> </a:t>
            </a:r>
            <a:r>
              <a:rPr sz="4400" spc="-5" dirty="0"/>
              <a:t>that	affect	the </a:t>
            </a:r>
            <a:r>
              <a:rPr sz="4400" dirty="0"/>
              <a:t>Margin</a:t>
            </a:r>
            <a:r>
              <a:rPr sz="4400" spc="-90" dirty="0"/>
              <a:t> </a:t>
            </a:r>
            <a:r>
              <a:rPr sz="4400" dirty="0"/>
              <a:t>of  </a:t>
            </a:r>
            <a:r>
              <a:rPr sz="4400" spc="-20" dirty="0"/>
              <a:t>Error</a:t>
            </a:r>
            <a:endParaRPr sz="4400"/>
          </a:p>
          <a:p>
            <a:pPr marL="12700" algn="ctr">
              <a:lnSpc>
                <a:spcPct val="100000"/>
              </a:lnSpc>
              <a:spcBef>
                <a:spcPts val="40"/>
              </a:spcBef>
              <a:tabLst>
                <a:tab pos="338455" algn="l"/>
              </a:tabLst>
            </a:pPr>
            <a:r>
              <a:rPr sz="4400" dirty="0"/>
              <a:t>(	</a:t>
            </a:r>
            <a:r>
              <a:rPr sz="4400" spc="20" dirty="0"/>
              <a:t>z</a:t>
            </a:r>
            <a:r>
              <a:rPr sz="3825" spc="30" baseline="-6535" dirty="0">
                <a:latin typeface="Symbol"/>
                <a:cs typeface="Symbol"/>
              </a:rPr>
              <a:t></a:t>
            </a:r>
            <a:r>
              <a:rPr sz="3825" spc="30" baseline="-6535" dirty="0"/>
              <a:t>/2 </a:t>
            </a:r>
            <a:r>
              <a:rPr sz="4400" spc="-120" dirty="0"/>
              <a:t>(</a:t>
            </a:r>
            <a:r>
              <a:rPr sz="4400" spc="-120" dirty="0">
                <a:latin typeface="Arial"/>
                <a:cs typeface="Arial"/>
              </a:rPr>
              <a:t>σ </a:t>
            </a:r>
            <a:r>
              <a:rPr sz="4400" spc="55" dirty="0"/>
              <a:t>/</a:t>
            </a:r>
            <a:r>
              <a:rPr sz="4400" spc="55" dirty="0">
                <a:latin typeface="Arial"/>
                <a:cs typeface="Arial"/>
              </a:rPr>
              <a:t>√</a:t>
            </a:r>
            <a:r>
              <a:rPr sz="4400" spc="55" dirty="0"/>
              <a:t>n)</a:t>
            </a:r>
            <a:r>
              <a:rPr sz="4400" spc="-520" dirty="0"/>
              <a:t> </a:t>
            </a:r>
            <a:r>
              <a:rPr sz="4400" dirty="0"/>
              <a:t>)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2417" y="869950"/>
            <a:ext cx="7250941" cy="544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6751" y="1026453"/>
            <a:ext cx="6683223" cy="516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131" y="1048721"/>
            <a:ext cx="7227941" cy="544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7279" y="49530"/>
            <a:ext cx="272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Problem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359" y="143255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359" y="217805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59" y="2922270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59" y="3355339"/>
            <a:ext cx="1225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85" dirty="0">
                <a:latin typeface="Trebuchet MS"/>
                <a:cs typeface="Trebuchet MS"/>
              </a:rPr>
              <a:t>●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69" y="802131"/>
            <a:ext cx="9356725" cy="579247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manufacture of </a:t>
            </a:r>
            <a:r>
              <a:rPr sz="2150" spc="15" dirty="0">
                <a:latin typeface="Liberation Sans"/>
                <a:cs typeface="Liberation Sans"/>
              </a:rPr>
              <a:t>a </a:t>
            </a:r>
            <a:r>
              <a:rPr sz="2150" spc="10" dirty="0">
                <a:latin typeface="Liberation Sans"/>
                <a:cs typeface="Liberation Sans"/>
              </a:rPr>
              <a:t>certain part requires two </a:t>
            </a:r>
            <a:r>
              <a:rPr sz="2150" spc="5" dirty="0">
                <a:latin typeface="Liberation Sans"/>
                <a:cs typeface="Liberation Sans"/>
              </a:rPr>
              <a:t>different </a:t>
            </a:r>
            <a:r>
              <a:rPr sz="2150" spc="10" dirty="0">
                <a:latin typeface="Liberation Sans"/>
                <a:cs typeface="Liberation Sans"/>
              </a:rPr>
              <a:t>machine</a:t>
            </a:r>
            <a:r>
              <a:rPr sz="2150" spc="80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operations.</a:t>
            </a:r>
            <a:endParaRPr sz="2150">
              <a:latin typeface="Liberation Sans"/>
              <a:cs typeface="Liberation Sans"/>
            </a:endParaRPr>
          </a:p>
          <a:p>
            <a:pPr marL="12700" marR="647065">
              <a:lnSpc>
                <a:spcPts val="2450"/>
              </a:lnSpc>
              <a:spcBef>
                <a:spcPts val="1020"/>
              </a:spcBef>
            </a:pPr>
            <a:r>
              <a:rPr sz="2150" spc="15" dirty="0">
                <a:latin typeface="Liberation Sans"/>
                <a:cs typeface="Liberation Sans"/>
              </a:rPr>
              <a:t>The time </a:t>
            </a:r>
            <a:r>
              <a:rPr sz="2150" spc="10" dirty="0">
                <a:latin typeface="Liberation Sans"/>
                <a:cs typeface="Liberation Sans"/>
              </a:rPr>
              <a:t>on machine </a:t>
            </a:r>
            <a:r>
              <a:rPr sz="2150" spc="15" dirty="0">
                <a:latin typeface="Liberation Sans"/>
                <a:cs typeface="Liberation Sans"/>
              </a:rPr>
              <a:t>1 </a:t>
            </a:r>
            <a:r>
              <a:rPr sz="2150" spc="10" dirty="0">
                <a:latin typeface="Liberation Sans"/>
                <a:cs typeface="Liberation Sans"/>
              </a:rPr>
              <a:t>has </a:t>
            </a:r>
            <a:r>
              <a:rPr sz="2150" spc="15" dirty="0">
                <a:latin typeface="Liberation Sans"/>
                <a:cs typeface="Liberation Sans"/>
              </a:rPr>
              <a:t>mean </a:t>
            </a:r>
            <a:r>
              <a:rPr sz="2150" spc="10" dirty="0">
                <a:latin typeface="Liberation Sans"/>
                <a:cs typeface="Liberation Sans"/>
              </a:rPr>
              <a:t>0.5 hours and standard deviation 0.4  hours.</a:t>
            </a:r>
            <a:endParaRPr sz="2150">
              <a:latin typeface="Liberation Sans"/>
              <a:cs typeface="Liberation Sans"/>
            </a:endParaRPr>
          </a:p>
          <a:p>
            <a:pPr marL="12700" marR="647065">
              <a:lnSpc>
                <a:spcPts val="2450"/>
              </a:lnSpc>
              <a:spcBef>
                <a:spcPts val="970"/>
              </a:spcBef>
            </a:pPr>
            <a:r>
              <a:rPr sz="2150" spc="15" dirty="0">
                <a:latin typeface="Liberation Sans"/>
                <a:cs typeface="Liberation Sans"/>
              </a:rPr>
              <a:t>The time </a:t>
            </a:r>
            <a:r>
              <a:rPr sz="2150" spc="10" dirty="0">
                <a:latin typeface="Liberation Sans"/>
                <a:cs typeface="Liberation Sans"/>
              </a:rPr>
              <a:t>on machine </a:t>
            </a:r>
            <a:r>
              <a:rPr sz="2150" spc="15" dirty="0">
                <a:latin typeface="Liberation Sans"/>
                <a:cs typeface="Liberation Sans"/>
              </a:rPr>
              <a:t>2 </a:t>
            </a:r>
            <a:r>
              <a:rPr sz="2150" spc="10" dirty="0">
                <a:latin typeface="Liberation Sans"/>
                <a:cs typeface="Liberation Sans"/>
              </a:rPr>
              <a:t>has </a:t>
            </a:r>
            <a:r>
              <a:rPr sz="2150" spc="15" dirty="0">
                <a:latin typeface="Liberation Sans"/>
                <a:cs typeface="Liberation Sans"/>
              </a:rPr>
              <a:t>mean </a:t>
            </a:r>
            <a:r>
              <a:rPr sz="2150" spc="10" dirty="0">
                <a:latin typeface="Liberation Sans"/>
                <a:cs typeface="Liberation Sans"/>
              </a:rPr>
              <a:t>0.6 hours and standard deviation 0.5  hours.</a:t>
            </a:r>
            <a:endParaRPr sz="2150">
              <a:latin typeface="Liberation Sans"/>
              <a:cs typeface="Liberation Sans"/>
            </a:endParaRPr>
          </a:p>
          <a:p>
            <a:pPr marL="12700" marR="3006725">
              <a:lnSpc>
                <a:spcPts val="3410"/>
              </a:lnSpc>
              <a:spcBef>
                <a:spcPts val="190"/>
              </a:spcBef>
            </a:pP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times needed on </a:t>
            </a:r>
            <a:r>
              <a:rPr sz="2150" spc="15" dirty="0">
                <a:latin typeface="Liberation Sans"/>
                <a:cs typeface="Liberation Sans"/>
              </a:rPr>
              <a:t>the machines </a:t>
            </a:r>
            <a:r>
              <a:rPr sz="2150" spc="10" dirty="0">
                <a:latin typeface="Liberation Sans"/>
                <a:cs typeface="Liberation Sans"/>
              </a:rPr>
              <a:t>are indpendent.  </a:t>
            </a:r>
            <a:r>
              <a:rPr sz="2150" spc="15" dirty="0">
                <a:latin typeface="Liberation Sans"/>
                <a:cs typeface="Liberation Sans"/>
              </a:rPr>
              <a:t>Suppose </a:t>
            </a:r>
            <a:r>
              <a:rPr sz="2150" spc="10" dirty="0">
                <a:latin typeface="Liberation Sans"/>
                <a:cs typeface="Liberation Sans"/>
              </a:rPr>
              <a:t>100 parts are manufactured.</a:t>
            </a:r>
            <a:endParaRPr sz="2150">
              <a:latin typeface="Liberation Sans"/>
              <a:cs typeface="Liberation Sans"/>
            </a:endParaRPr>
          </a:p>
          <a:p>
            <a:pPr marL="12700" marR="445770">
              <a:lnSpc>
                <a:spcPts val="2450"/>
              </a:lnSpc>
              <a:spcBef>
                <a:spcPts val="770"/>
              </a:spcBef>
              <a:buAutoNum type="arabicParenR"/>
              <a:tabLst>
                <a:tab pos="337185" algn="l"/>
              </a:tabLst>
            </a:pPr>
            <a:r>
              <a:rPr sz="2150" spc="15" dirty="0">
                <a:latin typeface="Liberation Sans"/>
                <a:cs typeface="Liberation Sans"/>
              </a:rPr>
              <a:t>What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probability that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total </a:t>
            </a:r>
            <a:r>
              <a:rPr sz="2150" spc="15" dirty="0">
                <a:latin typeface="Liberation Sans"/>
                <a:cs typeface="Liberation Sans"/>
              </a:rPr>
              <a:t>time used </a:t>
            </a:r>
            <a:r>
              <a:rPr sz="2150" spc="10" dirty="0">
                <a:latin typeface="Liberation Sans"/>
                <a:cs typeface="Liberation Sans"/>
              </a:rPr>
              <a:t>by machine </a:t>
            </a:r>
            <a:r>
              <a:rPr sz="2150" spc="15" dirty="0">
                <a:latin typeface="Liberation Sans"/>
                <a:cs typeface="Liberation Sans"/>
              </a:rPr>
              <a:t>1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greater  than 55</a:t>
            </a:r>
            <a:r>
              <a:rPr sz="2150" spc="5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hours?</a:t>
            </a:r>
            <a:endParaRPr sz="2150">
              <a:latin typeface="Liberation Sans"/>
              <a:cs typeface="Liberation Sans"/>
            </a:endParaRPr>
          </a:p>
          <a:p>
            <a:pPr marL="12700" marR="137795">
              <a:lnSpc>
                <a:spcPts val="2450"/>
              </a:lnSpc>
              <a:spcBef>
                <a:spcPts val="970"/>
              </a:spcBef>
              <a:buAutoNum type="arabicParenR"/>
              <a:tabLst>
                <a:tab pos="414020" algn="l"/>
                <a:tab pos="414655" algn="l"/>
              </a:tabLst>
            </a:pPr>
            <a:r>
              <a:rPr sz="2150" spc="15" dirty="0">
                <a:latin typeface="Liberation Sans"/>
                <a:cs typeface="Liberation Sans"/>
              </a:rPr>
              <a:t>What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the probability that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total </a:t>
            </a:r>
            <a:r>
              <a:rPr sz="2150" spc="15" dirty="0">
                <a:latin typeface="Liberation Sans"/>
                <a:cs typeface="Liberation Sans"/>
              </a:rPr>
              <a:t>time used </a:t>
            </a:r>
            <a:r>
              <a:rPr sz="2150" spc="10" dirty="0">
                <a:latin typeface="Liberation Sans"/>
                <a:cs typeface="Liberation Sans"/>
              </a:rPr>
              <a:t>by machine </a:t>
            </a:r>
            <a:r>
              <a:rPr sz="2150" spc="15" dirty="0">
                <a:latin typeface="Liberation Sans"/>
                <a:cs typeface="Liberation Sans"/>
              </a:rPr>
              <a:t>2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less than  </a:t>
            </a:r>
            <a:r>
              <a:rPr sz="2150" spc="15" dirty="0">
                <a:latin typeface="Liberation Sans"/>
                <a:cs typeface="Liberation Sans"/>
              </a:rPr>
              <a:t>55</a:t>
            </a:r>
            <a:r>
              <a:rPr sz="2150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hours?</a:t>
            </a:r>
            <a:endParaRPr sz="2150">
              <a:latin typeface="Liberation Sans"/>
              <a:cs typeface="Liberation Sans"/>
            </a:endParaRPr>
          </a:p>
          <a:p>
            <a:pPr marL="12700" marR="691515">
              <a:lnSpc>
                <a:spcPts val="2450"/>
              </a:lnSpc>
              <a:spcBef>
                <a:spcPts val="960"/>
              </a:spcBef>
              <a:buAutoNum type="arabicParenR"/>
              <a:tabLst>
                <a:tab pos="337185" algn="l"/>
              </a:tabLst>
            </a:pPr>
            <a:r>
              <a:rPr sz="2150" spc="15" dirty="0">
                <a:latin typeface="Liberation Sans"/>
                <a:cs typeface="Liberation Sans"/>
              </a:rPr>
              <a:t>What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probability that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total </a:t>
            </a:r>
            <a:r>
              <a:rPr sz="2150" spc="15" dirty="0">
                <a:latin typeface="Liberation Sans"/>
                <a:cs typeface="Liberation Sans"/>
              </a:rPr>
              <a:t>time used </a:t>
            </a:r>
            <a:r>
              <a:rPr sz="2150" spc="10" dirty="0">
                <a:latin typeface="Liberation Sans"/>
                <a:cs typeface="Liberation Sans"/>
              </a:rPr>
              <a:t>by both </a:t>
            </a:r>
            <a:r>
              <a:rPr sz="2150" spc="15" dirty="0">
                <a:latin typeface="Liberation Sans"/>
                <a:cs typeface="Liberation Sans"/>
              </a:rPr>
              <a:t>the machines  </a:t>
            </a:r>
            <a:r>
              <a:rPr sz="2150" spc="10" dirty="0">
                <a:latin typeface="Liberation Sans"/>
                <a:cs typeface="Liberation Sans"/>
              </a:rPr>
              <a:t>together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greater than 115</a:t>
            </a:r>
            <a:r>
              <a:rPr sz="2150" spc="15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hours.</a:t>
            </a:r>
            <a:endParaRPr sz="2150">
              <a:latin typeface="Liberation Sans"/>
              <a:cs typeface="Liberation Sans"/>
            </a:endParaRPr>
          </a:p>
          <a:p>
            <a:pPr marL="12700" marR="445770">
              <a:lnSpc>
                <a:spcPts val="2450"/>
              </a:lnSpc>
              <a:spcBef>
                <a:spcPts val="960"/>
              </a:spcBef>
              <a:buAutoNum type="arabicParenR"/>
              <a:tabLst>
                <a:tab pos="337185" algn="l"/>
              </a:tabLst>
            </a:pPr>
            <a:r>
              <a:rPr sz="2150" spc="15" dirty="0">
                <a:latin typeface="Liberation Sans"/>
                <a:cs typeface="Liberation Sans"/>
              </a:rPr>
              <a:t>What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probability that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total </a:t>
            </a:r>
            <a:r>
              <a:rPr sz="2150" spc="15" dirty="0">
                <a:latin typeface="Liberation Sans"/>
                <a:cs typeface="Liberation Sans"/>
              </a:rPr>
              <a:t>time used </a:t>
            </a:r>
            <a:r>
              <a:rPr sz="2150" spc="10" dirty="0">
                <a:latin typeface="Liberation Sans"/>
                <a:cs typeface="Liberation Sans"/>
              </a:rPr>
              <a:t>by machine </a:t>
            </a:r>
            <a:r>
              <a:rPr sz="2150" spc="15" dirty="0">
                <a:latin typeface="Liberation Sans"/>
                <a:cs typeface="Liberation Sans"/>
              </a:rPr>
              <a:t>1 </a:t>
            </a:r>
            <a:r>
              <a:rPr sz="2150" spc="5" dirty="0">
                <a:latin typeface="Liberation Sans"/>
                <a:cs typeface="Liberation Sans"/>
              </a:rPr>
              <a:t>is </a:t>
            </a:r>
            <a:r>
              <a:rPr sz="2150" spc="10" dirty="0">
                <a:latin typeface="Liberation Sans"/>
                <a:cs typeface="Liberation Sans"/>
              </a:rPr>
              <a:t>greater  than </a:t>
            </a:r>
            <a:r>
              <a:rPr sz="2150" spc="15" dirty="0">
                <a:latin typeface="Liberation Sans"/>
                <a:cs typeface="Liberation Sans"/>
              </a:rPr>
              <a:t>the </a:t>
            </a:r>
            <a:r>
              <a:rPr sz="2150" spc="10" dirty="0">
                <a:latin typeface="Liberation Sans"/>
                <a:cs typeface="Liberation Sans"/>
              </a:rPr>
              <a:t>total </a:t>
            </a:r>
            <a:r>
              <a:rPr sz="2150" spc="15" dirty="0">
                <a:latin typeface="Liberation Sans"/>
                <a:cs typeface="Liberation Sans"/>
              </a:rPr>
              <a:t>time used </a:t>
            </a:r>
            <a:r>
              <a:rPr sz="2150" spc="10" dirty="0">
                <a:latin typeface="Liberation Sans"/>
                <a:cs typeface="Liberation Sans"/>
              </a:rPr>
              <a:t>by machine</a:t>
            </a:r>
            <a:r>
              <a:rPr sz="2150" spc="-35" dirty="0">
                <a:latin typeface="Liberation Sans"/>
                <a:cs typeface="Liberation Sans"/>
              </a:rPr>
              <a:t> </a:t>
            </a:r>
            <a:r>
              <a:rPr sz="2150" spc="10" dirty="0">
                <a:latin typeface="Liberation Sans"/>
                <a:cs typeface="Liberation Sans"/>
              </a:rPr>
              <a:t>2?</a:t>
            </a:r>
            <a:endParaRPr sz="21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039" y="278130"/>
            <a:ext cx="35928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Observations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287780"/>
            <a:ext cx="9565005" cy="54489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305"/>
              </a:spcBef>
              <a:buFont typeface="Liberation Serif"/>
              <a:buAutoNum type="arabicParenR"/>
              <a:tabLst>
                <a:tab pos="345440" algn="l"/>
              </a:tabLst>
            </a:pPr>
            <a:r>
              <a:rPr sz="2400" b="1" dirty="0">
                <a:latin typeface="Liberation Serif"/>
                <a:cs typeface="Liberation Serif"/>
              </a:rPr>
              <a:t>Margin of </a:t>
            </a:r>
            <a:r>
              <a:rPr sz="2400" b="1" spc="-10" dirty="0">
                <a:latin typeface="Liberation Serif"/>
                <a:cs typeface="Liberation Serif"/>
              </a:rPr>
              <a:t>error </a:t>
            </a:r>
            <a:r>
              <a:rPr sz="2400" b="1" spc="-5" dirty="0">
                <a:latin typeface="Liberation Serif"/>
                <a:cs typeface="Liberation Serif"/>
              </a:rPr>
              <a:t>increases </a:t>
            </a:r>
            <a:r>
              <a:rPr sz="2400" b="1" dirty="0">
                <a:latin typeface="Liberation Serif"/>
                <a:cs typeface="Liberation Serif"/>
              </a:rPr>
              <a:t>linearly with </a:t>
            </a:r>
            <a:r>
              <a:rPr sz="2400" b="1" spc="-5" dirty="0">
                <a:latin typeface="Liberation Serif"/>
                <a:cs typeface="Liberation Serif"/>
              </a:rPr>
              <a:t>increase </a:t>
            </a:r>
            <a:r>
              <a:rPr sz="2400" b="1" dirty="0">
                <a:latin typeface="Liberation Serif"/>
                <a:cs typeface="Liberation Serif"/>
              </a:rPr>
              <a:t>in standard  deviation</a:t>
            </a:r>
            <a:r>
              <a:rPr sz="2400" dirty="0">
                <a:latin typeface="Liberation Serif"/>
                <a:cs typeface="Liberation Serif"/>
              </a:rPr>
              <a:t>(as Sigma is in </a:t>
            </a:r>
            <a:r>
              <a:rPr sz="2400" spc="5" dirty="0">
                <a:latin typeface="Liberation Serif"/>
                <a:cs typeface="Liberation Serif"/>
              </a:rPr>
              <a:t>the </a:t>
            </a:r>
            <a:r>
              <a:rPr sz="2400" dirty="0">
                <a:latin typeface="Liberation Serif"/>
                <a:cs typeface="Liberation Serif"/>
              </a:rPr>
              <a:t>numerator) =&gt; keeping all other factors constant,  </a:t>
            </a:r>
            <a:r>
              <a:rPr sz="2400" spc="5" dirty="0">
                <a:latin typeface="Liberation Serif"/>
                <a:cs typeface="Liberation Serif"/>
              </a:rPr>
              <a:t>doubling </a:t>
            </a:r>
            <a:r>
              <a:rPr sz="2400" dirty="0">
                <a:latin typeface="Liberation Serif"/>
                <a:cs typeface="Liberation Serif"/>
              </a:rPr>
              <a:t>the SD doubles the </a:t>
            </a:r>
            <a:r>
              <a:rPr sz="2400" spc="-5" dirty="0">
                <a:latin typeface="Liberation Serif"/>
                <a:cs typeface="Liberation Serif"/>
              </a:rPr>
              <a:t>Margin </a:t>
            </a:r>
            <a:r>
              <a:rPr sz="2400" dirty="0">
                <a:latin typeface="Liberation Serif"/>
                <a:cs typeface="Liberation Serif"/>
              </a:rPr>
              <a:t>of</a:t>
            </a:r>
            <a:r>
              <a:rPr sz="2400" spc="-30" dirty="0">
                <a:latin typeface="Liberation Serif"/>
                <a:cs typeface="Liberation Serif"/>
              </a:rPr>
              <a:t> </a:t>
            </a:r>
            <a:r>
              <a:rPr sz="2400" spc="-25" dirty="0">
                <a:latin typeface="Liberation Serif"/>
                <a:cs typeface="Liberation Serif"/>
              </a:rPr>
              <a:t>error.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endParaRPr sz="2600">
              <a:latin typeface="Times New Roman"/>
              <a:cs typeface="Times New Roman"/>
            </a:endParaRPr>
          </a:p>
          <a:p>
            <a:pPr marL="12700" marR="199390">
              <a:lnSpc>
                <a:spcPts val="2690"/>
              </a:lnSpc>
              <a:spcBef>
                <a:spcPts val="2190"/>
              </a:spcBef>
              <a:buAutoNum type="arabicParenR"/>
              <a:tabLst>
                <a:tab pos="338455" algn="l"/>
              </a:tabLst>
            </a:pPr>
            <a:r>
              <a:rPr sz="2400" spc="5" dirty="0">
                <a:latin typeface="Liberation Serif"/>
                <a:cs typeface="Liberation Serif"/>
              </a:rPr>
              <a:t>The </a:t>
            </a:r>
            <a:r>
              <a:rPr sz="2400" b="1" spc="-10" dirty="0">
                <a:latin typeface="Liberation Serif"/>
                <a:cs typeface="Liberation Serif"/>
              </a:rPr>
              <a:t>greater </a:t>
            </a:r>
            <a:r>
              <a:rPr sz="2400" b="1" dirty="0">
                <a:latin typeface="Liberation Serif"/>
                <a:cs typeface="Liberation Serif"/>
              </a:rPr>
              <a:t>the Sample size</a:t>
            </a:r>
            <a:r>
              <a:rPr sz="2400" dirty="0">
                <a:latin typeface="Liberation Serif"/>
                <a:cs typeface="Liberation Serif"/>
              </a:rPr>
              <a:t>, more information we have and more  precisely </a:t>
            </a:r>
            <a:r>
              <a:rPr sz="2400" spc="-5" dirty="0">
                <a:latin typeface="Liberation Serif"/>
                <a:cs typeface="Liberation Serif"/>
              </a:rPr>
              <a:t>we'll </a:t>
            </a:r>
            <a:r>
              <a:rPr sz="2400" dirty="0">
                <a:latin typeface="Liberation Serif"/>
                <a:cs typeface="Liberation Serif"/>
              </a:rPr>
              <a:t>be able to </a:t>
            </a:r>
            <a:r>
              <a:rPr sz="2400" spc="5" dirty="0">
                <a:latin typeface="Liberation Serif"/>
                <a:cs typeface="Liberation Serif"/>
              </a:rPr>
              <a:t>pin </a:t>
            </a:r>
            <a:r>
              <a:rPr sz="2400" dirty="0">
                <a:latin typeface="Liberation Serif"/>
                <a:cs typeface="Liberation Serif"/>
              </a:rPr>
              <a:t>down </a:t>
            </a:r>
            <a:r>
              <a:rPr sz="2400" spc="5" dirty="0">
                <a:latin typeface="Liberation Serif"/>
                <a:cs typeface="Liberation Serif"/>
              </a:rPr>
              <a:t>the value </a:t>
            </a:r>
            <a:r>
              <a:rPr sz="2400" dirty="0">
                <a:latin typeface="Liberation Serif"/>
                <a:cs typeface="Liberation Serif"/>
              </a:rPr>
              <a:t>of </a:t>
            </a:r>
            <a:r>
              <a:rPr sz="2400" spc="5" dirty="0">
                <a:latin typeface="Liberation Serif"/>
                <a:cs typeface="Liberation Serif"/>
              </a:rPr>
              <a:t>the </a:t>
            </a:r>
            <a:r>
              <a:rPr sz="2400" dirty="0">
                <a:latin typeface="Liberation Serif"/>
                <a:cs typeface="Liberation Serif"/>
              </a:rPr>
              <a:t>parameter of </a:t>
            </a:r>
            <a:r>
              <a:rPr sz="2400" spc="-5" dirty="0">
                <a:latin typeface="Liberation Serif"/>
                <a:cs typeface="Liberation Serif"/>
              </a:rPr>
              <a:t>interest </a:t>
            </a:r>
            <a:r>
              <a:rPr sz="2400" dirty="0">
                <a:latin typeface="Liberation Serif"/>
                <a:cs typeface="Liberation Serif"/>
              </a:rPr>
              <a:t>and  </a:t>
            </a:r>
            <a:r>
              <a:rPr sz="2400" b="1" dirty="0">
                <a:latin typeface="Liberation Serif"/>
                <a:cs typeface="Liberation Serif"/>
              </a:rPr>
              <a:t>smaller the margin </a:t>
            </a:r>
            <a:r>
              <a:rPr sz="2400" b="1" spc="5" dirty="0">
                <a:latin typeface="Liberation Serif"/>
                <a:cs typeface="Liberation Serif"/>
              </a:rPr>
              <a:t>of </a:t>
            </a:r>
            <a:r>
              <a:rPr sz="2400" b="1" spc="-45" dirty="0">
                <a:latin typeface="Liberation Serif"/>
                <a:cs typeface="Liberation Serif"/>
              </a:rPr>
              <a:t>error. </a:t>
            </a:r>
            <a:r>
              <a:rPr sz="2400" dirty="0">
                <a:latin typeface="Liberation Serif"/>
                <a:cs typeface="Liberation Serif"/>
              </a:rPr>
              <a:t>Hence </a:t>
            </a:r>
            <a:r>
              <a:rPr sz="2400" spc="5" dirty="0">
                <a:latin typeface="Liberation Serif"/>
                <a:cs typeface="Liberation Serif"/>
              </a:rPr>
              <a:t>in </a:t>
            </a:r>
            <a:r>
              <a:rPr sz="2400" dirty="0">
                <a:latin typeface="Liberation Serif"/>
                <a:cs typeface="Liberation Serif"/>
              </a:rPr>
              <a:t>order to cut </a:t>
            </a:r>
            <a:r>
              <a:rPr sz="2400" spc="5" dirty="0">
                <a:latin typeface="Liberation Serif"/>
                <a:cs typeface="Liberation Serif"/>
              </a:rPr>
              <a:t>the </a:t>
            </a:r>
            <a:r>
              <a:rPr sz="2400" spc="-10" dirty="0">
                <a:latin typeface="Liberation Serif"/>
                <a:cs typeface="Liberation Serif"/>
              </a:rPr>
              <a:t>margin </a:t>
            </a:r>
            <a:r>
              <a:rPr sz="2400" dirty="0">
                <a:latin typeface="Liberation Serif"/>
                <a:cs typeface="Liberation Serif"/>
              </a:rPr>
              <a:t>of error </a:t>
            </a:r>
            <a:r>
              <a:rPr sz="2400" spc="-5" dirty="0">
                <a:latin typeface="Liberation Serif"/>
                <a:cs typeface="Liberation Serif"/>
              </a:rPr>
              <a:t>in  </a:t>
            </a:r>
            <a:r>
              <a:rPr sz="2400" dirty="0">
                <a:latin typeface="Liberation Serif"/>
                <a:cs typeface="Liberation Serif"/>
              </a:rPr>
              <a:t>half, we would need to quadruple the sample</a:t>
            </a:r>
            <a:r>
              <a:rPr sz="2400" spc="-15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size.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endParaRPr sz="2600">
              <a:latin typeface="Times New Roman"/>
              <a:cs typeface="Times New Roman"/>
            </a:endParaRPr>
          </a:p>
          <a:p>
            <a:pPr marL="12700" marR="112395">
              <a:lnSpc>
                <a:spcPct val="93300"/>
              </a:lnSpc>
              <a:spcBef>
                <a:spcPts val="2075"/>
              </a:spcBef>
              <a:buAutoNum type="arabicParenR"/>
              <a:tabLst>
                <a:tab pos="338455" algn="l"/>
              </a:tabLst>
            </a:pPr>
            <a:r>
              <a:rPr sz="2400" spc="-100" dirty="0">
                <a:latin typeface="Liberation Serif"/>
                <a:cs typeface="Liberation Serif"/>
              </a:rPr>
              <a:t>We </a:t>
            </a:r>
            <a:r>
              <a:rPr sz="2400" spc="-30" dirty="0">
                <a:latin typeface="Liberation Serif"/>
                <a:cs typeface="Liberation Serif"/>
              </a:rPr>
              <a:t>know, </a:t>
            </a:r>
            <a:r>
              <a:rPr sz="2400" dirty="0">
                <a:latin typeface="Liberation Serif"/>
                <a:cs typeface="Liberation Serif"/>
              </a:rPr>
              <a:t>there's a trade </a:t>
            </a:r>
            <a:r>
              <a:rPr sz="2400" spc="-15" dirty="0">
                <a:latin typeface="Liberation Serif"/>
                <a:cs typeface="Liberation Serif"/>
              </a:rPr>
              <a:t>off </a:t>
            </a:r>
            <a:r>
              <a:rPr sz="2400" dirty="0">
                <a:latin typeface="Liberation Serif"/>
                <a:cs typeface="Liberation Serif"/>
              </a:rPr>
              <a:t>between the confidence level and the width of  </a:t>
            </a:r>
            <a:r>
              <a:rPr sz="2400" spc="5" dirty="0">
                <a:latin typeface="Liberation Serif"/>
                <a:cs typeface="Liberation Serif"/>
              </a:rPr>
              <a:t>the </a:t>
            </a:r>
            <a:r>
              <a:rPr sz="2400" dirty="0">
                <a:latin typeface="Liberation Serif"/>
                <a:cs typeface="Liberation Serif"/>
              </a:rPr>
              <a:t>interval. </a:t>
            </a:r>
            <a:r>
              <a:rPr sz="2400" b="1" spc="-5" dirty="0">
                <a:latin typeface="Liberation Serif"/>
                <a:cs typeface="Liberation Serif"/>
              </a:rPr>
              <a:t>Greater </a:t>
            </a:r>
            <a:r>
              <a:rPr sz="2400" b="1" dirty="0">
                <a:latin typeface="Liberation Serif"/>
                <a:cs typeface="Liberation Serif"/>
              </a:rPr>
              <a:t>the confidence, </a:t>
            </a:r>
            <a:r>
              <a:rPr sz="2400" b="1" spc="-10" dirty="0">
                <a:latin typeface="Liberation Serif"/>
                <a:cs typeface="Liberation Serif"/>
              </a:rPr>
              <a:t>greater </a:t>
            </a:r>
            <a:r>
              <a:rPr sz="2400" b="1" dirty="0">
                <a:latin typeface="Liberation Serif"/>
                <a:cs typeface="Liberation Serif"/>
              </a:rPr>
              <a:t>the margin of </a:t>
            </a:r>
            <a:r>
              <a:rPr sz="2400" b="1" spc="-45" dirty="0">
                <a:latin typeface="Liberation Serif"/>
                <a:cs typeface="Liberation Serif"/>
              </a:rPr>
              <a:t>error. </a:t>
            </a:r>
            <a:r>
              <a:rPr sz="2400" b="1" spc="5" dirty="0">
                <a:latin typeface="Liberation Serif"/>
                <a:cs typeface="Liberation Serif"/>
              </a:rPr>
              <a:t>Beyond  95% </a:t>
            </a:r>
            <a:r>
              <a:rPr sz="2400" b="1" dirty="0">
                <a:latin typeface="Liberation Serif"/>
                <a:cs typeface="Liberation Serif"/>
              </a:rPr>
              <a:t>CL the curve goes </a:t>
            </a:r>
            <a:r>
              <a:rPr sz="2400" b="1" spc="5" dirty="0">
                <a:latin typeface="Liberation Serif"/>
                <a:cs typeface="Liberation Serif"/>
              </a:rPr>
              <a:t>up quickly</a:t>
            </a:r>
            <a:r>
              <a:rPr sz="2400" spc="5" dirty="0">
                <a:latin typeface="Liberation Serif"/>
                <a:cs typeface="Liberation Serif"/>
              </a:rPr>
              <a:t>, </a:t>
            </a:r>
            <a:r>
              <a:rPr sz="2400" dirty="0">
                <a:latin typeface="Liberation Serif"/>
                <a:cs typeface="Liberation Serif"/>
              </a:rPr>
              <a:t>hence in most practical situations we  feel </a:t>
            </a:r>
            <a:r>
              <a:rPr sz="2400" b="1" spc="10" dirty="0">
                <a:latin typeface="Liberation Serif"/>
                <a:cs typeface="Liberation Serif"/>
              </a:rPr>
              <a:t>95% </a:t>
            </a:r>
            <a:r>
              <a:rPr sz="2400" b="1" dirty="0">
                <a:latin typeface="Liberation Serif"/>
                <a:cs typeface="Liberation Serif"/>
              </a:rPr>
              <a:t>CL </a:t>
            </a:r>
            <a:r>
              <a:rPr sz="2400" b="1" spc="-5" dirty="0">
                <a:latin typeface="Liberation Serif"/>
                <a:cs typeface="Liberation Serif"/>
              </a:rPr>
              <a:t>provides </a:t>
            </a:r>
            <a:r>
              <a:rPr sz="2400" b="1" spc="5" dirty="0">
                <a:latin typeface="Liberation Serif"/>
                <a:cs typeface="Liberation Serif"/>
              </a:rPr>
              <a:t>a good </a:t>
            </a:r>
            <a:r>
              <a:rPr sz="2400" b="1" dirty="0">
                <a:latin typeface="Liberation Serif"/>
                <a:cs typeface="Liberation Serif"/>
              </a:rPr>
              <a:t>balance between high confidence </a:t>
            </a:r>
            <a:r>
              <a:rPr sz="2400" b="1" spc="5" dirty="0">
                <a:latin typeface="Liberation Serif"/>
                <a:cs typeface="Liberation Serif"/>
              </a:rPr>
              <a:t>and  </a:t>
            </a:r>
            <a:r>
              <a:rPr sz="2400" b="1" spc="-5" dirty="0">
                <a:latin typeface="Liberation Serif"/>
                <a:cs typeface="Liberation Serif"/>
              </a:rPr>
              <a:t>reasonable </a:t>
            </a:r>
            <a:r>
              <a:rPr sz="2400" b="1" dirty="0">
                <a:latin typeface="Liberation Serif"/>
                <a:cs typeface="Liberation Serif"/>
              </a:rPr>
              <a:t>margin of</a:t>
            </a:r>
            <a:r>
              <a:rPr sz="2400" b="1" spc="-10" dirty="0">
                <a:latin typeface="Liberation Serif"/>
                <a:cs typeface="Liberation Serif"/>
              </a:rPr>
              <a:t> </a:t>
            </a:r>
            <a:r>
              <a:rPr sz="2400" b="1" spc="-50" dirty="0">
                <a:latin typeface="Liberation Serif"/>
                <a:cs typeface="Liberation Serif"/>
              </a:rPr>
              <a:t>error.</a:t>
            </a:r>
            <a:endParaRPr sz="24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69" y="2467609"/>
            <a:ext cx="8890000" cy="1940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580"/>
              </a:spcBef>
              <a:tabLst>
                <a:tab pos="3893185" algn="l"/>
              </a:tabLst>
            </a:pPr>
            <a:r>
              <a:rPr sz="4400" spc="-5" dirty="0"/>
              <a:t>Construction</a:t>
            </a:r>
            <a:r>
              <a:rPr sz="4400" dirty="0"/>
              <a:t> of	</a:t>
            </a:r>
            <a:r>
              <a:rPr sz="4400" spc="-5" dirty="0"/>
              <a:t>Confidence</a:t>
            </a:r>
            <a:r>
              <a:rPr sz="4400" spc="-60" dirty="0"/>
              <a:t> </a:t>
            </a:r>
            <a:r>
              <a:rPr sz="4400" spc="-5" dirty="0"/>
              <a:t>Intervals  for Population Mean </a:t>
            </a:r>
            <a:r>
              <a:rPr sz="4400" dirty="0"/>
              <a:t>of </a:t>
            </a:r>
            <a:r>
              <a:rPr sz="4400" spc="-5" dirty="0"/>
              <a:t>Small  Samples (n </a:t>
            </a:r>
            <a:r>
              <a:rPr sz="4400" dirty="0"/>
              <a:t>&lt;</a:t>
            </a:r>
            <a:r>
              <a:rPr sz="4400" spc="-15" dirty="0"/>
              <a:t> </a:t>
            </a:r>
            <a:r>
              <a:rPr sz="4400" dirty="0"/>
              <a:t>30)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50" y="554990"/>
            <a:ext cx="3280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Introdu</a:t>
            </a:r>
            <a:r>
              <a:rPr sz="4400" spc="-10" dirty="0">
                <a:latin typeface="Liberation Sans"/>
                <a:cs typeface="Liberation Sans"/>
              </a:rPr>
              <a:t>c</a:t>
            </a:r>
            <a:r>
              <a:rPr sz="4400" dirty="0">
                <a:latin typeface="Liberation Sans"/>
                <a:cs typeface="Liberation Sans"/>
              </a:rPr>
              <a:t>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25930"/>
            <a:ext cx="8949055" cy="41916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79375">
              <a:lnSpc>
                <a:spcPct val="95000"/>
              </a:lnSpc>
              <a:spcBef>
                <a:spcPts val="254"/>
              </a:spcBef>
            </a:pPr>
            <a:r>
              <a:rPr sz="2250" spc="5" dirty="0">
                <a:latin typeface="Liberation Serif"/>
                <a:cs typeface="Liberation Serif"/>
              </a:rPr>
              <a:t>If the sample size </a:t>
            </a:r>
            <a:r>
              <a:rPr sz="2250" dirty="0">
                <a:latin typeface="Liberation Serif"/>
                <a:cs typeface="Liberation Serif"/>
              </a:rPr>
              <a:t>is </a:t>
            </a:r>
            <a:r>
              <a:rPr sz="2250" spc="5" dirty="0">
                <a:latin typeface="Liberation Serif"/>
                <a:cs typeface="Liberation Serif"/>
              </a:rPr>
              <a:t>small, standard deviation (s) of the sample may not be  close </a:t>
            </a:r>
            <a:r>
              <a:rPr sz="2250" spc="10" dirty="0">
                <a:latin typeface="Liberation Serif"/>
                <a:cs typeface="Liberation Serif"/>
              </a:rPr>
              <a:t>to </a:t>
            </a:r>
            <a:r>
              <a:rPr sz="2250" dirty="0">
                <a:latin typeface="Arial"/>
                <a:cs typeface="Arial"/>
              </a:rPr>
              <a:t>σ </a:t>
            </a:r>
            <a:r>
              <a:rPr sz="2250" spc="5" dirty="0">
                <a:latin typeface="Liberation Serif"/>
                <a:cs typeface="Liberation Serif"/>
              </a:rPr>
              <a:t>(population standard deviation). Hence X_bar(sample_mean) may  not be aproximately</a:t>
            </a:r>
            <a:r>
              <a:rPr sz="2250" spc="-10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normal.</a:t>
            </a:r>
            <a:endParaRPr sz="22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  <a:spcBef>
                <a:spcPts val="1880"/>
              </a:spcBef>
              <a:tabLst>
                <a:tab pos="4962525" algn="l"/>
                <a:tab pos="5921375" algn="l"/>
                <a:tab pos="6171565" algn="l"/>
              </a:tabLst>
            </a:pPr>
            <a:r>
              <a:rPr sz="2250" spc="-10" dirty="0">
                <a:latin typeface="Liberation Serif"/>
                <a:cs typeface="Liberation Serif"/>
              </a:rPr>
              <a:t>However, </a:t>
            </a:r>
            <a:r>
              <a:rPr sz="2250" dirty="0">
                <a:latin typeface="Liberation Serif"/>
                <a:cs typeface="Liberation Serif"/>
              </a:rPr>
              <a:t>if </a:t>
            </a:r>
            <a:r>
              <a:rPr sz="2250" spc="5" dirty="0">
                <a:latin typeface="Liberation Serif"/>
                <a:cs typeface="Liberation Serif"/>
              </a:rPr>
              <a:t>the population from which the sample </a:t>
            </a:r>
            <a:r>
              <a:rPr sz="2250" dirty="0">
                <a:latin typeface="Liberation Serif"/>
                <a:cs typeface="Liberation Serif"/>
              </a:rPr>
              <a:t>is </a:t>
            </a:r>
            <a:r>
              <a:rPr sz="2250" spc="5" dirty="0">
                <a:latin typeface="Liberation Serif"/>
                <a:cs typeface="Liberation Serif"/>
              </a:rPr>
              <a:t>drawn </a:t>
            </a:r>
            <a:r>
              <a:rPr sz="2250" dirty="0">
                <a:latin typeface="Liberation Serif"/>
                <a:cs typeface="Liberation Serif"/>
              </a:rPr>
              <a:t>is </a:t>
            </a:r>
            <a:r>
              <a:rPr sz="2250" spc="5" dirty="0">
                <a:latin typeface="Liberation Serif"/>
                <a:cs typeface="Liberation Serif"/>
              </a:rPr>
              <a:t>known to be  approximately normal (can be confirmed using normal probability plot). </a:t>
            </a:r>
            <a:r>
              <a:rPr sz="2250" dirty="0">
                <a:latin typeface="Liberation Serif"/>
                <a:cs typeface="Liberation Serif"/>
              </a:rPr>
              <a:t>It  </a:t>
            </a:r>
            <a:r>
              <a:rPr sz="2250" spc="5" dirty="0">
                <a:latin typeface="Liberation Serif"/>
                <a:cs typeface="Liberation Serif"/>
              </a:rPr>
              <a:t>turns out that we can still use</a:t>
            </a:r>
            <a:r>
              <a:rPr sz="2250" spc="35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the</a:t>
            </a:r>
            <a:r>
              <a:rPr sz="2250" spc="10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quantity	(X_bar	-	</a:t>
            </a:r>
            <a:r>
              <a:rPr sz="2250" spc="20" dirty="0">
                <a:latin typeface="Arial"/>
                <a:cs typeface="Arial"/>
              </a:rPr>
              <a:t>μ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)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245" dirty="0">
                <a:latin typeface="Arial"/>
                <a:cs typeface="Arial"/>
              </a:rPr>
              <a:t>/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(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s</a:t>
            </a:r>
            <a:r>
              <a:rPr sz="2250" spc="-315" dirty="0">
                <a:latin typeface="Arial"/>
                <a:cs typeface="Arial"/>
              </a:rPr>
              <a:t> </a:t>
            </a:r>
            <a:r>
              <a:rPr sz="2250" spc="10" dirty="0">
                <a:latin typeface="Liberation Serif"/>
                <a:cs typeface="Liberation Serif"/>
              </a:rPr>
              <a:t>/</a:t>
            </a:r>
            <a:r>
              <a:rPr sz="2250" spc="10" dirty="0">
                <a:latin typeface="Arial"/>
                <a:cs typeface="Arial"/>
              </a:rPr>
              <a:t>√</a:t>
            </a:r>
            <a:r>
              <a:rPr sz="2250" spc="10" dirty="0">
                <a:latin typeface="Liberation Serif"/>
                <a:cs typeface="Liberation Serif"/>
              </a:rPr>
              <a:t>n),</a:t>
            </a:r>
            <a:r>
              <a:rPr sz="2250" spc="-10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but</a:t>
            </a:r>
            <a:r>
              <a:rPr sz="2250" spc="-15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since</a:t>
            </a:r>
            <a:r>
              <a:rPr sz="2250" spc="-10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s  </a:t>
            </a:r>
            <a:r>
              <a:rPr sz="2250" dirty="0">
                <a:latin typeface="Liberation Serif"/>
                <a:cs typeface="Liberation Serif"/>
              </a:rPr>
              <a:t>is </a:t>
            </a:r>
            <a:r>
              <a:rPr sz="2250" spc="5" dirty="0">
                <a:latin typeface="Liberation Serif"/>
                <a:cs typeface="Liberation Serif"/>
              </a:rPr>
              <a:t>not necessarily close </a:t>
            </a:r>
            <a:r>
              <a:rPr sz="2250" spc="10" dirty="0">
                <a:latin typeface="Liberation Serif"/>
                <a:cs typeface="Liberation Serif"/>
              </a:rPr>
              <a:t>to </a:t>
            </a:r>
            <a:r>
              <a:rPr sz="2250" dirty="0">
                <a:latin typeface="Arial"/>
                <a:cs typeface="Arial"/>
              </a:rPr>
              <a:t>σ </a:t>
            </a:r>
            <a:r>
              <a:rPr sz="2250" spc="-70" dirty="0">
                <a:latin typeface="Arial"/>
                <a:cs typeface="Arial"/>
              </a:rPr>
              <a:t>, </a:t>
            </a:r>
            <a:r>
              <a:rPr sz="2250" spc="5" dirty="0">
                <a:latin typeface="Liberation Serif"/>
                <a:cs typeface="Liberation Serif"/>
              </a:rPr>
              <a:t>the quantity will </a:t>
            </a:r>
            <a:r>
              <a:rPr sz="2250" spc="10" dirty="0">
                <a:latin typeface="Liberation Serif"/>
                <a:cs typeface="Liberation Serif"/>
              </a:rPr>
              <a:t>not </a:t>
            </a:r>
            <a:r>
              <a:rPr sz="2250" spc="5" dirty="0">
                <a:latin typeface="Liberation Serif"/>
                <a:cs typeface="Liberation Serif"/>
              </a:rPr>
              <a:t>have a normal</a:t>
            </a:r>
            <a:r>
              <a:rPr sz="2250" spc="-65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distribution.</a:t>
            </a:r>
            <a:endParaRPr sz="22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44780">
              <a:lnSpc>
                <a:spcPts val="2520"/>
              </a:lnSpc>
              <a:spcBef>
                <a:spcPts val="1885"/>
              </a:spcBef>
            </a:pPr>
            <a:r>
              <a:rPr sz="2250" spc="5" dirty="0">
                <a:latin typeface="Liberation Serif"/>
                <a:cs typeface="Liberation Serif"/>
              </a:rPr>
              <a:t>Instead </a:t>
            </a:r>
            <a:r>
              <a:rPr sz="2250" dirty="0">
                <a:latin typeface="Liberation Serif"/>
                <a:cs typeface="Liberation Serif"/>
              </a:rPr>
              <a:t>it </a:t>
            </a:r>
            <a:r>
              <a:rPr sz="2250" spc="5" dirty="0">
                <a:latin typeface="Liberation Serif"/>
                <a:cs typeface="Liberation Serif"/>
              </a:rPr>
              <a:t>has Student's t distribution with </a:t>
            </a:r>
            <a:r>
              <a:rPr sz="2250" spc="10" dirty="0">
                <a:latin typeface="Liberation Serif"/>
                <a:cs typeface="Liberation Serif"/>
              </a:rPr>
              <a:t>n – 1 </a:t>
            </a:r>
            <a:r>
              <a:rPr sz="2250" spc="5" dirty="0">
                <a:latin typeface="Liberation Serif"/>
                <a:cs typeface="Liberation Serif"/>
              </a:rPr>
              <a:t>degrees of freedom, denoted  as t</a:t>
            </a:r>
            <a:r>
              <a:rPr sz="1950" spc="7" baseline="-14957" dirty="0">
                <a:latin typeface="Liberation Serif"/>
                <a:cs typeface="Liberation Serif"/>
              </a:rPr>
              <a:t>n </a:t>
            </a:r>
            <a:r>
              <a:rPr sz="1950" spc="15" baseline="-14957" dirty="0">
                <a:latin typeface="Liberation Serif"/>
                <a:cs typeface="Liberation Serif"/>
              </a:rPr>
              <a:t>– 1</a:t>
            </a:r>
            <a:r>
              <a:rPr sz="1950" spc="509" baseline="-14957" dirty="0">
                <a:latin typeface="Liberation Serif"/>
                <a:cs typeface="Liberation Serif"/>
              </a:rPr>
              <a:t> </a:t>
            </a:r>
            <a:r>
              <a:rPr sz="2250" spc="5" dirty="0">
                <a:latin typeface="Liberation Serif"/>
                <a:cs typeface="Liberation Serif"/>
              </a:rPr>
              <a:t>.</a:t>
            </a:r>
            <a:endParaRPr sz="22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89" y="554990"/>
            <a:ext cx="561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THE </a:t>
            </a:r>
            <a:r>
              <a:rPr sz="4400" dirty="0">
                <a:latin typeface="Liberation Sans"/>
                <a:cs typeface="Liberation Sans"/>
              </a:rPr>
              <a:t>t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DISTRIBUTION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84404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469" y="2399029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69" y="3351529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69" y="470154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469" y="5255259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23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410" y="1593596"/>
            <a:ext cx="8684260" cy="43891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spc="-10" dirty="0">
                <a:latin typeface="Liberation Sans"/>
                <a:cs typeface="Liberation Sans"/>
              </a:rPr>
              <a:t>The </a:t>
            </a:r>
            <a:r>
              <a:rPr sz="2800" spc="-5" dirty="0">
                <a:latin typeface="Liberation Sans"/>
                <a:cs typeface="Liberation Sans"/>
              </a:rPr>
              <a:t>t distribution is </a:t>
            </a:r>
            <a:r>
              <a:rPr sz="2800" spc="-1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theoretical probability</a:t>
            </a:r>
            <a:r>
              <a:rPr sz="2800" spc="13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distribution.</a:t>
            </a:r>
            <a:endParaRPr sz="2800">
              <a:latin typeface="Liberation Sans"/>
              <a:cs typeface="Liberation Sans"/>
            </a:endParaRPr>
          </a:p>
          <a:p>
            <a:pPr marL="12700" marR="1174115">
              <a:lnSpc>
                <a:spcPts val="3130"/>
              </a:lnSpc>
              <a:spcBef>
                <a:spcPts val="1305"/>
              </a:spcBef>
            </a:pPr>
            <a:r>
              <a:rPr sz="2800" spc="-5" dirty="0">
                <a:latin typeface="Liberation Sans"/>
                <a:cs typeface="Liberation Sans"/>
              </a:rPr>
              <a:t>It </a:t>
            </a:r>
            <a:r>
              <a:rPr sz="2800" spc="-10" dirty="0">
                <a:latin typeface="Liberation Sans"/>
                <a:cs typeface="Liberation Sans"/>
              </a:rPr>
              <a:t>is </a:t>
            </a:r>
            <a:r>
              <a:rPr sz="2800" spc="-5" dirty="0">
                <a:latin typeface="Liberation Sans"/>
                <a:cs typeface="Liberation Sans"/>
              </a:rPr>
              <a:t>symmetrical, bell-shaped, and similar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the  standard normal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curve.</a:t>
            </a:r>
            <a:endParaRPr sz="2800">
              <a:latin typeface="Liberation Sans"/>
              <a:cs typeface="Liberation Sans"/>
            </a:endParaRPr>
          </a:p>
          <a:p>
            <a:pPr marL="12700" marR="272415" algn="just">
              <a:lnSpc>
                <a:spcPct val="93300"/>
              </a:lnSpc>
              <a:spcBef>
                <a:spcPts val="1160"/>
              </a:spcBef>
            </a:pPr>
            <a:r>
              <a:rPr sz="2800" spc="-5" dirty="0">
                <a:latin typeface="Liberation Sans"/>
                <a:cs typeface="Liberation Sans"/>
              </a:rPr>
              <a:t>It </a:t>
            </a:r>
            <a:r>
              <a:rPr sz="2800" spc="-15" dirty="0">
                <a:latin typeface="Liberation Sans"/>
                <a:cs typeface="Liberation Sans"/>
              </a:rPr>
              <a:t>differs </a:t>
            </a:r>
            <a:r>
              <a:rPr sz="2800" spc="-5" dirty="0">
                <a:latin typeface="Liberation Sans"/>
                <a:cs typeface="Liberation Sans"/>
              </a:rPr>
              <a:t>from the standard normal curve, </a:t>
            </a:r>
            <a:r>
              <a:rPr sz="2800" spc="-25" dirty="0">
                <a:latin typeface="Liberation Sans"/>
                <a:cs typeface="Liberation Sans"/>
              </a:rPr>
              <a:t>however, </a:t>
            </a:r>
            <a:r>
              <a:rPr sz="2800" spc="-10" dirty="0">
                <a:latin typeface="Liberation Sans"/>
                <a:cs typeface="Liberation Sans"/>
              </a:rPr>
              <a:t>in  </a:t>
            </a:r>
            <a:r>
              <a:rPr sz="2800" spc="-5" dirty="0">
                <a:latin typeface="Liberation Sans"/>
                <a:cs typeface="Liberation Sans"/>
              </a:rPr>
              <a:t>that it has an additional </a:t>
            </a:r>
            <a:r>
              <a:rPr sz="2800" spc="-20" dirty="0">
                <a:latin typeface="Liberation Sans"/>
                <a:cs typeface="Liberation Sans"/>
              </a:rPr>
              <a:t>parameter, </a:t>
            </a:r>
            <a:r>
              <a:rPr sz="2800" spc="-5" dirty="0">
                <a:latin typeface="Liberation Sans"/>
                <a:cs typeface="Liberation Sans"/>
              </a:rPr>
              <a:t>called </a:t>
            </a:r>
            <a:r>
              <a:rPr sz="2800" b="1" spc="-5" dirty="0">
                <a:latin typeface="Liberation Sans"/>
                <a:cs typeface="Liberation Sans"/>
              </a:rPr>
              <a:t>degrees of  freedom</a:t>
            </a:r>
            <a:r>
              <a:rPr sz="2800" spc="-5" dirty="0">
                <a:latin typeface="Liberation Sans"/>
                <a:cs typeface="Liberation Sans"/>
              </a:rPr>
              <a:t>, </a:t>
            </a:r>
            <a:r>
              <a:rPr sz="2800" spc="-10" dirty="0">
                <a:latin typeface="Liberation Sans"/>
                <a:cs typeface="Liberation Sans"/>
              </a:rPr>
              <a:t>which </a:t>
            </a:r>
            <a:r>
              <a:rPr sz="2800" spc="-5" dirty="0">
                <a:latin typeface="Liberation Sans"/>
                <a:cs typeface="Liberation Sans"/>
              </a:rPr>
              <a:t>changes its</a:t>
            </a:r>
            <a:r>
              <a:rPr sz="2800" spc="2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shape.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10" dirty="0">
                <a:latin typeface="Liberation Sans"/>
                <a:cs typeface="Liberation Sans"/>
              </a:rPr>
              <a:t>df = </a:t>
            </a:r>
            <a:r>
              <a:rPr sz="2800" b="1" spc="-5" dirty="0">
                <a:latin typeface="Liberation Sans"/>
                <a:cs typeface="Liberation Sans"/>
              </a:rPr>
              <a:t>sample size </a:t>
            </a:r>
            <a:r>
              <a:rPr sz="2800" b="1" spc="-10" dirty="0">
                <a:latin typeface="Liberation Sans"/>
                <a:cs typeface="Liberation Sans"/>
              </a:rPr>
              <a:t>–</a:t>
            </a:r>
            <a:r>
              <a:rPr sz="2800" b="1" spc="35" dirty="0">
                <a:latin typeface="Liberation Sans"/>
                <a:cs typeface="Liberation Sans"/>
              </a:rPr>
              <a:t> </a:t>
            </a:r>
            <a:r>
              <a:rPr sz="2800" b="1" spc="-10" dirty="0">
                <a:latin typeface="Liberation Sans"/>
                <a:cs typeface="Liberation Sans"/>
              </a:rPr>
              <a:t>1</a:t>
            </a:r>
            <a:endParaRPr sz="2800">
              <a:latin typeface="Liberation Sans"/>
              <a:cs typeface="Liberation Sans"/>
            </a:endParaRPr>
          </a:p>
          <a:p>
            <a:pPr marL="12700" marR="12700">
              <a:lnSpc>
                <a:spcPts val="3130"/>
              </a:lnSpc>
              <a:spcBef>
                <a:spcPts val="1305"/>
              </a:spcBef>
              <a:tabLst>
                <a:tab pos="8042275" algn="l"/>
              </a:tabLst>
            </a:pPr>
            <a:r>
              <a:rPr sz="2800" spc="-10" dirty="0">
                <a:latin typeface="Liberation Sans"/>
                <a:cs typeface="Liberation Sans"/>
              </a:rPr>
              <a:t>Setting </a:t>
            </a:r>
            <a:r>
              <a:rPr sz="2800" spc="-5" dirty="0">
                <a:latin typeface="Liberation Sans"/>
                <a:cs typeface="Liberation Sans"/>
              </a:rPr>
              <a:t>the value of df defines </a:t>
            </a:r>
            <a:r>
              <a:rPr sz="2800" spc="-1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particular member of  the </a:t>
            </a:r>
            <a:r>
              <a:rPr sz="2800" spc="-10" dirty="0">
                <a:latin typeface="Liberation Sans"/>
                <a:cs typeface="Liberation Sans"/>
              </a:rPr>
              <a:t>family </a:t>
            </a:r>
            <a:r>
              <a:rPr sz="2800" spc="-5" dirty="0">
                <a:latin typeface="Liberation Sans"/>
                <a:cs typeface="Liberation Sans"/>
              </a:rPr>
              <a:t>of t distributions.(df </a:t>
            </a:r>
            <a:r>
              <a:rPr sz="2800" spc="-10" dirty="0">
                <a:latin typeface="Liberation Sans"/>
                <a:cs typeface="Liberation Sans"/>
              </a:rPr>
              <a:t>&gt; 0 =&gt;</a:t>
            </a:r>
            <a:r>
              <a:rPr sz="2800" spc="17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Sample</a:t>
            </a:r>
            <a:r>
              <a:rPr sz="2800" spc="20" dirty="0">
                <a:latin typeface="Liberation Sans"/>
                <a:cs typeface="Liberation Sans"/>
              </a:rPr>
              <a:t> </a:t>
            </a:r>
            <a:r>
              <a:rPr sz="2800" spc="-10" dirty="0">
                <a:latin typeface="Liberation Sans"/>
                <a:cs typeface="Liberation Sans"/>
              </a:rPr>
              <a:t>Size	&gt;</a:t>
            </a:r>
            <a:r>
              <a:rPr sz="2800" spc="-9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1)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2450" y="6888790"/>
            <a:ext cx="136271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5" dirty="0">
                <a:latin typeface="Liberation Serif"/>
                <a:cs typeface="Liberation Serif"/>
              </a:rPr>
              <a:t>Prof. Preet</a:t>
            </a:r>
            <a:r>
              <a:rPr sz="1400" spc="-55" dirty="0">
                <a:latin typeface="Liberation Serif"/>
                <a:cs typeface="Liberation Serif"/>
              </a:rPr>
              <a:t> </a:t>
            </a:r>
            <a:r>
              <a:rPr sz="1400" dirty="0">
                <a:latin typeface="Liberation Serif"/>
                <a:cs typeface="Liberation Serif"/>
              </a:rPr>
              <a:t>Kanwal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91209"/>
            <a:ext cx="9972628" cy="6765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5870" y="69850"/>
            <a:ext cx="5043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Student's </a:t>
            </a:r>
            <a:r>
              <a:rPr sz="4000" dirty="0"/>
              <a:t>t</a:t>
            </a:r>
            <a:r>
              <a:rPr sz="4000" spc="-85" dirty="0"/>
              <a:t> </a:t>
            </a:r>
            <a:r>
              <a:rPr sz="4000" spc="-5" dirty="0"/>
              <a:t>distribution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" y="143510"/>
            <a:ext cx="9144000" cy="662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200" y="855979"/>
            <a:ext cx="2709545" cy="28295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sz="2800" spc="-5" dirty="0">
                <a:latin typeface="Liberation Serif"/>
                <a:cs typeface="Liberation Serif"/>
              </a:rPr>
              <a:t>Note </a:t>
            </a:r>
            <a:r>
              <a:rPr sz="2800" dirty="0">
                <a:latin typeface="Liberation Serif"/>
                <a:cs typeface="Liberation Serif"/>
              </a:rPr>
              <a:t>that the  </a:t>
            </a:r>
            <a:r>
              <a:rPr sz="2800" spc="-5" dirty="0">
                <a:latin typeface="Liberation Serif"/>
                <a:cs typeface="Liberation Serif"/>
              </a:rPr>
              <a:t>smaller </a:t>
            </a:r>
            <a:r>
              <a:rPr sz="2800" dirty="0">
                <a:latin typeface="Liberation Serif"/>
                <a:cs typeface="Liberation Serif"/>
              </a:rPr>
              <a:t>the df, the  </a:t>
            </a:r>
            <a:r>
              <a:rPr sz="2800" spc="-5" dirty="0">
                <a:latin typeface="Liberation Serif"/>
                <a:cs typeface="Liberation Serif"/>
              </a:rPr>
              <a:t>flatter the shape </a:t>
            </a:r>
            <a:r>
              <a:rPr sz="2800" dirty="0">
                <a:latin typeface="Liberation Serif"/>
                <a:cs typeface="Liberation Serif"/>
              </a:rPr>
              <a:t>of  the distribution,  resulting in</a:t>
            </a:r>
            <a:r>
              <a:rPr sz="2800" spc="-114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greater  area </a:t>
            </a:r>
            <a:r>
              <a:rPr sz="2800" dirty="0">
                <a:latin typeface="Liberation Serif"/>
                <a:cs typeface="Liberation Serif"/>
              </a:rPr>
              <a:t>in the </a:t>
            </a:r>
            <a:r>
              <a:rPr sz="2800" spc="-5" dirty="0">
                <a:latin typeface="Liberation Serif"/>
                <a:cs typeface="Liberation Serif"/>
              </a:rPr>
              <a:t>tails </a:t>
            </a:r>
            <a:r>
              <a:rPr sz="2800" dirty="0">
                <a:latin typeface="Liberation Serif"/>
                <a:cs typeface="Liberation Serif"/>
              </a:rPr>
              <a:t>of  the</a:t>
            </a:r>
            <a:r>
              <a:rPr sz="2800" spc="-3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distribution.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1554" marR="5080" indent="-3478529">
              <a:lnSpc>
                <a:spcPts val="4930"/>
              </a:lnSpc>
              <a:spcBef>
                <a:spcPts val="555"/>
              </a:spcBef>
            </a:pPr>
            <a:r>
              <a:rPr sz="4400" spc="-35" dirty="0">
                <a:latin typeface="Liberation Sans"/>
                <a:cs typeface="Liberation Sans"/>
              </a:rPr>
              <a:t>RELATIONSHIP </a:t>
            </a:r>
            <a:r>
              <a:rPr sz="4400" spc="-45" dirty="0">
                <a:latin typeface="Liberation Sans"/>
                <a:cs typeface="Liberation Sans"/>
              </a:rPr>
              <a:t>TO </a:t>
            </a:r>
            <a:r>
              <a:rPr sz="4400" spc="-5" dirty="0">
                <a:latin typeface="Liberation Sans"/>
                <a:cs typeface="Liberation Sans"/>
              </a:rPr>
              <a:t>THE NORMAL  </a:t>
            </a:r>
            <a:r>
              <a:rPr sz="4400" spc="-20" dirty="0">
                <a:latin typeface="Liberation Sans"/>
                <a:cs typeface="Liberation Sans"/>
              </a:rPr>
              <a:t>CURVE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29527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40474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1720850"/>
            <a:ext cx="8937625" cy="40728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6550" marR="5080" indent="-323850">
              <a:lnSpc>
                <a:spcPts val="3600"/>
              </a:lnSpc>
              <a:spcBef>
                <a:spcPts val="420"/>
              </a:spcBef>
              <a:buSzPct val="45312"/>
              <a:buFont typeface="Trebuchet MS"/>
              <a:buChar char="●"/>
              <a:tabLst>
                <a:tab pos="335915" algn="l"/>
                <a:tab pos="336550" algn="l"/>
              </a:tabLst>
            </a:pPr>
            <a:r>
              <a:rPr sz="3200" dirty="0">
                <a:latin typeface="Liberation Sans"/>
                <a:cs typeface="Liberation Sans"/>
              </a:rPr>
              <a:t>As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df increase,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t </a:t>
            </a:r>
            <a:r>
              <a:rPr sz="3200" spc="-5" dirty="0">
                <a:latin typeface="Liberation Sans"/>
                <a:cs typeface="Liberation Sans"/>
              </a:rPr>
              <a:t>distribution </a:t>
            </a:r>
            <a:r>
              <a:rPr sz="3200" dirty="0">
                <a:latin typeface="Liberation Sans"/>
                <a:cs typeface="Liberation Sans"/>
              </a:rPr>
              <a:t>approaches 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standard normal </a:t>
            </a:r>
            <a:r>
              <a:rPr sz="3200" spc="-5" dirty="0">
                <a:latin typeface="Liberation Sans"/>
                <a:cs typeface="Liberation Sans"/>
              </a:rPr>
              <a:t>distribution </a:t>
            </a:r>
            <a:r>
              <a:rPr sz="3200" spc="15" dirty="0">
                <a:latin typeface="Liberation Sans"/>
                <a:cs typeface="Liberation Sans"/>
              </a:rPr>
              <a:t>(µ=0.0,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σ=1.0).</a:t>
            </a:r>
            <a:endParaRPr sz="3200">
              <a:latin typeface="Liberation Sans"/>
              <a:cs typeface="Liberation Sans"/>
            </a:endParaRPr>
          </a:p>
          <a:p>
            <a:pPr marL="336550" marR="181610">
              <a:lnSpc>
                <a:spcPts val="3600"/>
              </a:lnSpc>
              <a:spcBef>
                <a:spcPts val="1410"/>
              </a:spcBef>
            </a:pP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standard normal curve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 special case </a:t>
            </a:r>
            <a:r>
              <a:rPr sz="3200" spc="-5" dirty="0">
                <a:latin typeface="Liberation Sans"/>
                <a:cs typeface="Liberation Sans"/>
              </a:rPr>
              <a:t>of  the </a:t>
            </a:r>
            <a:r>
              <a:rPr sz="3200" dirty="0">
                <a:latin typeface="Liberation Sans"/>
                <a:cs typeface="Liberation Sans"/>
              </a:rPr>
              <a:t>t </a:t>
            </a:r>
            <a:r>
              <a:rPr sz="3200" spc="-5" dirty="0">
                <a:latin typeface="Liberation Sans"/>
                <a:cs typeface="Liberation Sans"/>
              </a:rPr>
              <a:t>distribution </a:t>
            </a:r>
            <a:r>
              <a:rPr sz="3200" dirty="0">
                <a:latin typeface="Liberation Sans"/>
                <a:cs typeface="Liberation Sans"/>
              </a:rPr>
              <a:t>when </a:t>
            </a:r>
            <a:r>
              <a:rPr sz="3200" spc="-5" dirty="0">
                <a:latin typeface="Liberation Sans"/>
                <a:cs typeface="Liberation Sans"/>
              </a:rPr>
              <a:t>df=</a:t>
            </a:r>
            <a:r>
              <a:rPr sz="3200" spc="-30" dirty="0">
                <a:latin typeface="Liberation Sans"/>
                <a:cs typeface="Liberation Sans"/>
              </a:rPr>
              <a:t> infinity.</a:t>
            </a:r>
            <a:endParaRPr sz="3200">
              <a:latin typeface="Liberation Sans"/>
              <a:cs typeface="Liberation Sans"/>
            </a:endParaRPr>
          </a:p>
          <a:p>
            <a:pPr marL="336550" marR="134620" indent="113030">
              <a:lnSpc>
                <a:spcPts val="3600"/>
              </a:lnSpc>
              <a:spcBef>
                <a:spcPts val="1420"/>
              </a:spcBef>
            </a:pPr>
            <a:r>
              <a:rPr sz="3200" spc="-5" dirty="0">
                <a:latin typeface="Liberation Sans"/>
                <a:cs typeface="Liberation Sans"/>
              </a:rPr>
              <a:t>For practical </a:t>
            </a:r>
            <a:r>
              <a:rPr sz="3200" dirty="0">
                <a:latin typeface="Liberation Sans"/>
                <a:cs typeface="Liberation Sans"/>
              </a:rPr>
              <a:t>purposes,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t </a:t>
            </a:r>
            <a:r>
              <a:rPr sz="3200" spc="-5" dirty="0">
                <a:latin typeface="Liberation Sans"/>
                <a:cs typeface="Liberation Sans"/>
              </a:rPr>
              <a:t>distribution  </a:t>
            </a:r>
            <a:r>
              <a:rPr sz="3200" dirty="0">
                <a:latin typeface="Liberation Sans"/>
                <a:cs typeface="Liberation Sans"/>
              </a:rPr>
              <a:t>approaches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dirty="0">
                <a:latin typeface="Liberation Sans"/>
                <a:cs typeface="Liberation Sans"/>
              </a:rPr>
              <a:t>standard normal </a:t>
            </a:r>
            <a:r>
              <a:rPr sz="3200" spc="-5" dirty="0">
                <a:latin typeface="Liberation Sans"/>
                <a:cs typeface="Liberation Sans"/>
              </a:rPr>
              <a:t>distribution  relatively </a:t>
            </a:r>
            <a:r>
              <a:rPr sz="3200" spc="-30" dirty="0">
                <a:latin typeface="Liberation Sans"/>
                <a:cs typeface="Liberation Sans"/>
              </a:rPr>
              <a:t>quickly, </a:t>
            </a:r>
            <a:r>
              <a:rPr sz="3200" dirty="0">
                <a:latin typeface="Liberation Sans"/>
                <a:cs typeface="Liberation Sans"/>
              </a:rPr>
              <a:t>such </a:t>
            </a:r>
            <a:r>
              <a:rPr sz="3200" spc="-5" dirty="0">
                <a:latin typeface="Liberation Sans"/>
                <a:cs typeface="Liberation Sans"/>
              </a:rPr>
              <a:t>that </a:t>
            </a:r>
            <a:r>
              <a:rPr sz="3200" dirty="0">
                <a:latin typeface="Liberation Sans"/>
                <a:cs typeface="Liberation Sans"/>
              </a:rPr>
              <a:t>when df=30 </a:t>
            </a:r>
            <a:r>
              <a:rPr sz="3200" spc="-5" dirty="0">
                <a:latin typeface="Liberation Sans"/>
                <a:cs typeface="Liberation Sans"/>
              </a:rPr>
              <a:t>the two  </a:t>
            </a:r>
            <a:r>
              <a:rPr sz="3200" dirty="0">
                <a:latin typeface="Liberation Sans"/>
                <a:cs typeface="Liberation Sans"/>
              </a:rPr>
              <a:t>are almost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identical.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259" y="554990"/>
            <a:ext cx="3376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Using </a:t>
            </a:r>
            <a:r>
              <a:rPr sz="4400" dirty="0">
                <a:latin typeface="Liberation Sans"/>
                <a:cs typeface="Liberation Sans"/>
              </a:rPr>
              <a:t>t</a:t>
            </a:r>
            <a:r>
              <a:rPr sz="4400" spc="-9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table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" y="1719579"/>
            <a:ext cx="988949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-90" dirty="0">
                <a:latin typeface="Liberation Serif"/>
                <a:cs typeface="Liberation Serif"/>
              </a:rPr>
              <a:t>We </a:t>
            </a:r>
            <a:r>
              <a:rPr sz="2850" b="1" spc="-5" dirty="0">
                <a:latin typeface="Liberation Serif"/>
                <a:cs typeface="Liberation Serif"/>
              </a:rPr>
              <a:t>use </a:t>
            </a:r>
            <a:r>
              <a:rPr sz="2850" b="1" dirty="0">
                <a:latin typeface="Liberation Serif"/>
                <a:cs typeface="Liberation Serif"/>
              </a:rPr>
              <a:t>t </a:t>
            </a:r>
            <a:r>
              <a:rPr sz="2850" b="1" spc="-5" dirty="0">
                <a:latin typeface="Liberation Serif"/>
                <a:cs typeface="Liberation Serif"/>
              </a:rPr>
              <a:t>table </a:t>
            </a:r>
            <a:r>
              <a:rPr sz="2850" b="1" dirty="0">
                <a:latin typeface="Liberation Serif"/>
                <a:cs typeface="Liberation Serif"/>
              </a:rPr>
              <a:t>to </a:t>
            </a:r>
            <a:r>
              <a:rPr sz="2850" b="1" spc="-5" dirty="0">
                <a:latin typeface="Liberation Serif"/>
                <a:cs typeface="Liberation Serif"/>
              </a:rPr>
              <a:t>find </a:t>
            </a:r>
            <a:r>
              <a:rPr sz="2850" b="1" spc="-10" dirty="0">
                <a:latin typeface="Liberation Serif"/>
                <a:cs typeface="Liberation Serif"/>
              </a:rPr>
              <a:t>probabilites </a:t>
            </a:r>
            <a:r>
              <a:rPr sz="2850" b="1" spc="-5" dirty="0">
                <a:latin typeface="Liberation Serif"/>
                <a:cs typeface="Liberation Serif"/>
              </a:rPr>
              <a:t>associated with </a:t>
            </a:r>
            <a:r>
              <a:rPr sz="2850" b="1" dirty="0">
                <a:latin typeface="Liberation Serif"/>
                <a:cs typeface="Liberation Serif"/>
              </a:rPr>
              <a:t>t</a:t>
            </a:r>
            <a:r>
              <a:rPr sz="2850" b="1" spc="215" dirty="0">
                <a:latin typeface="Liberation Serif"/>
                <a:cs typeface="Liberation Serif"/>
              </a:rPr>
              <a:t> </a:t>
            </a:r>
            <a:r>
              <a:rPr sz="2850" b="1" spc="-5" dirty="0">
                <a:latin typeface="Liberation Serif"/>
                <a:cs typeface="Liberation Serif"/>
              </a:rPr>
              <a:t>distribution.</a:t>
            </a:r>
            <a:endParaRPr sz="28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50" b="1" spc="-5" dirty="0">
                <a:latin typeface="Liberation Serif"/>
                <a:cs typeface="Liberation Serif"/>
              </a:rPr>
              <a:t>Row headings </a:t>
            </a:r>
            <a:r>
              <a:rPr sz="2850" dirty="0">
                <a:latin typeface="Liberation Serif"/>
                <a:cs typeface="Liberation Serif"/>
              </a:rPr>
              <a:t>– </a:t>
            </a:r>
            <a:r>
              <a:rPr sz="2850" spc="-5" dirty="0">
                <a:latin typeface="Liberation Serif"/>
                <a:cs typeface="Liberation Serif"/>
              </a:rPr>
              <a:t>denotes degree of</a:t>
            </a:r>
            <a:r>
              <a:rPr sz="2850" spc="85" dirty="0">
                <a:latin typeface="Liberation Serif"/>
                <a:cs typeface="Liberation Serif"/>
              </a:rPr>
              <a:t> </a:t>
            </a:r>
            <a:r>
              <a:rPr sz="2850" dirty="0">
                <a:latin typeface="Liberation Serif"/>
                <a:cs typeface="Liberation Serif"/>
              </a:rPr>
              <a:t>freedom</a:t>
            </a:r>
            <a:endParaRPr sz="28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50" b="1" spc="-5" dirty="0">
                <a:latin typeface="Liberation Serif"/>
                <a:cs typeface="Liberation Serif"/>
              </a:rPr>
              <a:t>Column headings </a:t>
            </a:r>
            <a:r>
              <a:rPr sz="2850" dirty="0">
                <a:latin typeface="Liberation Serif"/>
                <a:cs typeface="Liberation Serif"/>
              </a:rPr>
              <a:t>– </a:t>
            </a:r>
            <a:r>
              <a:rPr sz="2850" spc="-5" dirty="0">
                <a:latin typeface="Liberation Serif"/>
                <a:cs typeface="Liberation Serif"/>
              </a:rPr>
              <a:t>denotes the </a:t>
            </a:r>
            <a:r>
              <a:rPr sz="2850" dirty="0">
                <a:latin typeface="Liberation Serif"/>
                <a:cs typeface="Liberation Serif"/>
              </a:rPr>
              <a:t>area to </a:t>
            </a:r>
            <a:r>
              <a:rPr sz="2850" spc="-5" dirty="0">
                <a:latin typeface="Liberation Serif"/>
                <a:cs typeface="Liberation Serif"/>
              </a:rPr>
              <a:t>the</a:t>
            </a:r>
            <a:r>
              <a:rPr sz="2850" spc="100" dirty="0">
                <a:latin typeface="Liberation Serif"/>
                <a:cs typeface="Liberation Serif"/>
              </a:rPr>
              <a:t> </a:t>
            </a:r>
            <a:r>
              <a:rPr sz="2850" spc="-5" dirty="0">
                <a:latin typeface="Liberation Serif"/>
                <a:cs typeface="Liberation Serif"/>
              </a:rPr>
              <a:t>right(probabilities)</a:t>
            </a:r>
            <a:endParaRPr sz="28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50" spc="-5" dirty="0">
                <a:latin typeface="Liberation Serif"/>
                <a:cs typeface="Liberation Serif"/>
              </a:rPr>
              <a:t>The value in </a:t>
            </a:r>
            <a:r>
              <a:rPr sz="2850" dirty="0">
                <a:latin typeface="Liberation Serif"/>
                <a:cs typeface="Liberation Serif"/>
              </a:rPr>
              <a:t>particular row and </a:t>
            </a:r>
            <a:r>
              <a:rPr sz="2850" spc="-5" dirty="0">
                <a:latin typeface="Liberation Serif"/>
                <a:cs typeface="Liberation Serif"/>
              </a:rPr>
              <a:t>column specifies the t-score</a:t>
            </a:r>
            <a:r>
              <a:rPr sz="2850" spc="110" dirty="0">
                <a:latin typeface="Liberation Serif"/>
                <a:cs typeface="Liberation Serif"/>
              </a:rPr>
              <a:t> </a:t>
            </a:r>
            <a:r>
              <a:rPr sz="2850" dirty="0">
                <a:latin typeface="Liberation Serif"/>
                <a:cs typeface="Liberation Serif"/>
              </a:rPr>
              <a:t>where,</a:t>
            </a:r>
            <a:endParaRPr sz="2850">
              <a:latin typeface="Liberation Serif"/>
              <a:cs typeface="Liberation Serif"/>
            </a:endParaRPr>
          </a:p>
          <a:p>
            <a:pPr marR="20320" algn="ctr">
              <a:lnSpc>
                <a:spcPct val="100000"/>
              </a:lnSpc>
              <a:spcBef>
                <a:spcPts val="880"/>
              </a:spcBef>
            </a:pPr>
            <a:r>
              <a:rPr sz="2850" b="1" spc="-5" dirty="0">
                <a:latin typeface="Liberation Serif"/>
                <a:cs typeface="Liberation Serif"/>
              </a:rPr>
              <a:t>P(t </a:t>
            </a:r>
            <a:r>
              <a:rPr sz="2850" b="1" dirty="0">
                <a:latin typeface="Liberation Serif"/>
                <a:cs typeface="Liberation Serif"/>
              </a:rPr>
              <a:t>&gt; </a:t>
            </a:r>
            <a:r>
              <a:rPr sz="2850" b="1" spc="-10" dirty="0">
                <a:latin typeface="Liberation Serif"/>
                <a:cs typeface="Liberation Serif"/>
              </a:rPr>
              <a:t>t-tscore) </a:t>
            </a:r>
            <a:r>
              <a:rPr sz="2850" b="1" dirty="0">
                <a:latin typeface="Liberation Serif"/>
                <a:cs typeface="Liberation Serif"/>
              </a:rPr>
              <a:t>=</a:t>
            </a:r>
            <a:r>
              <a:rPr sz="2850" b="1" spc="25" dirty="0">
                <a:latin typeface="Liberation Serif"/>
                <a:cs typeface="Liberation Serif"/>
              </a:rPr>
              <a:t> </a:t>
            </a:r>
            <a:r>
              <a:rPr sz="2850" b="1" spc="-5" dirty="0">
                <a:latin typeface="Liberation Serif"/>
                <a:cs typeface="Liberation Serif"/>
              </a:rPr>
              <a:t>col_heading</a:t>
            </a:r>
            <a:endParaRPr sz="285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029" y="549909"/>
            <a:ext cx="2483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Problem</a:t>
            </a:r>
            <a:r>
              <a:rPr sz="4400" spc="-90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925560" cy="39497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450"/>
              </a:spcBef>
              <a:buAutoNum type="arabicParenR"/>
              <a:tabLst>
                <a:tab pos="431800" algn="l"/>
              </a:tabLst>
            </a:pPr>
            <a:r>
              <a:rPr sz="3200" dirty="0">
                <a:latin typeface="Liberation Serif"/>
                <a:cs typeface="Liberation Serif"/>
              </a:rPr>
              <a:t>A random sample of </a:t>
            </a:r>
            <a:r>
              <a:rPr sz="3200" spc="-5" dirty="0">
                <a:latin typeface="Liberation Serif"/>
                <a:cs typeface="Liberation Serif"/>
              </a:rPr>
              <a:t>size </a:t>
            </a:r>
            <a:r>
              <a:rPr sz="3200" dirty="0">
                <a:latin typeface="Liberation Serif"/>
                <a:cs typeface="Liberation Serif"/>
              </a:rPr>
              <a:t>10 </a:t>
            </a:r>
            <a:r>
              <a:rPr sz="3200" spc="-5" dirty="0">
                <a:latin typeface="Liberation Serif"/>
                <a:cs typeface="Liberation Serif"/>
              </a:rPr>
              <a:t>is </a:t>
            </a:r>
            <a:r>
              <a:rPr sz="3200" dirty="0">
                <a:latin typeface="Liberation Serif"/>
                <a:cs typeface="Liberation Serif"/>
              </a:rPr>
              <a:t>drawn </a:t>
            </a:r>
            <a:r>
              <a:rPr sz="3200" spc="-5" dirty="0">
                <a:latin typeface="Liberation Serif"/>
                <a:cs typeface="Liberation Serif"/>
              </a:rPr>
              <a:t>from </a:t>
            </a:r>
            <a:r>
              <a:rPr sz="3200" dirty="0">
                <a:latin typeface="Liberation Serif"/>
                <a:cs typeface="Liberation Serif"/>
              </a:rPr>
              <a:t>a</a:t>
            </a:r>
            <a:r>
              <a:rPr sz="3200" spc="-15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normal  </a:t>
            </a:r>
            <a:r>
              <a:rPr sz="3200" spc="-5" dirty="0">
                <a:latin typeface="Liberation Serif"/>
                <a:cs typeface="Liberation Serif"/>
              </a:rPr>
              <a:t>distribution with </a:t>
            </a:r>
            <a:r>
              <a:rPr sz="3200" dirty="0">
                <a:latin typeface="Liberation Serif"/>
                <a:cs typeface="Liberation Serif"/>
              </a:rPr>
              <a:t>mean</a:t>
            </a:r>
            <a:r>
              <a:rPr sz="3200" spc="2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4.</a:t>
            </a:r>
            <a:endParaRPr sz="3200">
              <a:latin typeface="Liberation Serif"/>
              <a:cs typeface="Liberation Serif"/>
            </a:endParaRPr>
          </a:p>
          <a:p>
            <a:pPr marL="430530" lvl="1" indent="-417830">
              <a:lnSpc>
                <a:spcPct val="100000"/>
              </a:lnSpc>
              <a:spcBef>
                <a:spcPts val="1070"/>
              </a:spcBef>
              <a:buAutoNum type="alphaLcParenR"/>
              <a:tabLst>
                <a:tab pos="431165" algn="l"/>
              </a:tabLst>
            </a:pPr>
            <a:r>
              <a:rPr sz="3200" dirty="0">
                <a:latin typeface="Liberation Serif"/>
                <a:cs typeface="Liberation Serif"/>
              </a:rPr>
              <a:t>Find P(t &gt;1.833)</a:t>
            </a:r>
            <a:endParaRPr sz="3200">
              <a:latin typeface="Liberation Serif"/>
              <a:cs typeface="Liberation Serif"/>
            </a:endParaRPr>
          </a:p>
          <a:p>
            <a:pPr marL="453390" lvl="1" indent="-440690">
              <a:lnSpc>
                <a:spcPct val="100000"/>
              </a:lnSpc>
              <a:spcBef>
                <a:spcPts val="1150"/>
              </a:spcBef>
              <a:buAutoNum type="alphaLcParenR"/>
              <a:tabLst>
                <a:tab pos="454025" algn="l"/>
              </a:tabLst>
            </a:pPr>
            <a:r>
              <a:rPr sz="3200" spc="-5" dirty="0">
                <a:latin typeface="Liberation Serif"/>
                <a:cs typeface="Liberation Serif"/>
              </a:rPr>
              <a:t>Find </a:t>
            </a:r>
            <a:r>
              <a:rPr sz="3200" dirty="0">
                <a:latin typeface="Liberation Serif"/>
                <a:cs typeface="Liberation Serif"/>
              </a:rPr>
              <a:t>P(t &gt;</a:t>
            </a:r>
            <a:r>
              <a:rPr sz="3200" spc="-6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1.5)</a:t>
            </a:r>
            <a:endParaRPr sz="3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488950">
              <a:lnSpc>
                <a:spcPts val="3570"/>
              </a:lnSpc>
              <a:spcBef>
                <a:spcPts val="2440"/>
              </a:spcBef>
            </a:pPr>
            <a:r>
              <a:rPr sz="3200" dirty="0">
                <a:latin typeface="Liberation Serif"/>
                <a:cs typeface="Liberation Serif"/>
              </a:rPr>
              <a:t>2) </a:t>
            </a:r>
            <a:r>
              <a:rPr sz="3200" spc="-5" dirty="0">
                <a:latin typeface="Liberation Serif"/>
                <a:cs typeface="Liberation Serif"/>
              </a:rPr>
              <a:t>Find the </a:t>
            </a:r>
            <a:r>
              <a:rPr sz="3200" dirty="0">
                <a:latin typeface="Liberation Serif"/>
                <a:cs typeface="Liberation Serif"/>
              </a:rPr>
              <a:t>value of </a:t>
            </a:r>
            <a:r>
              <a:rPr sz="3200" spc="15" dirty="0">
                <a:latin typeface="Liberation Serif"/>
                <a:cs typeface="Liberation Serif"/>
              </a:rPr>
              <a:t>t</a:t>
            </a:r>
            <a:r>
              <a:rPr sz="2775" spc="22" baseline="-4504" dirty="0">
                <a:latin typeface="Liberation Serif"/>
                <a:cs typeface="Liberation Serif"/>
              </a:rPr>
              <a:t>12 </a:t>
            </a:r>
            <a:r>
              <a:rPr sz="3200" spc="-5" dirty="0">
                <a:latin typeface="Liberation Serif"/>
                <a:cs typeface="Liberation Serif"/>
              </a:rPr>
              <a:t>distribution </a:t>
            </a:r>
            <a:r>
              <a:rPr sz="3200" dirty="0">
                <a:latin typeface="Liberation Serif"/>
                <a:cs typeface="Liberation Serif"/>
              </a:rPr>
              <a:t>where </a:t>
            </a:r>
            <a:r>
              <a:rPr sz="3200" spc="-10" dirty="0">
                <a:latin typeface="Liberation Serif"/>
                <a:cs typeface="Liberation Serif"/>
              </a:rPr>
              <a:t>upper-tail  </a:t>
            </a:r>
            <a:r>
              <a:rPr sz="3200" spc="-5" dirty="0">
                <a:latin typeface="Liberation Serif"/>
                <a:cs typeface="Liberation Serif"/>
              </a:rPr>
              <a:t>probability is</a:t>
            </a:r>
            <a:r>
              <a:rPr sz="3200" dirty="0">
                <a:latin typeface="Liberation Serif"/>
                <a:cs typeface="Liberation Serif"/>
              </a:rPr>
              <a:t> 0.025.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10" y="241300"/>
            <a:ext cx="8308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Solution: 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 </a:t>
            </a:r>
            <a:r>
              <a:rPr sz="4400" dirty="0">
                <a:latin typeface="Liberation Sans"/>
                <a:cs typeface="Liberation Sans"/>
              </a:rPr>
              <a:t>1</a:t>
            </a:r>
            <a:r>
              <a:rPr sz="4400" spc="-8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(a)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590" y="1097280"/>
            <a:ext cx="454533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02435">
              <a:lnSpc>
                <a:spcPct val="138800"/>
              </a:lnSpc>
              <a:spcBef>
                <a:spcPts val="100"/>
              </a:spcBef>
            </a:pPr>
            <a:r>
              <a:rPr sz="2600" b="1" dirty="0">
                <a:latin typeface="Liberation Serif"/>
                <a:cs typeface="Liberation Serif"/>
              </a:rPr>
              <a:t>a) Find P(t &gt;1.833)  </a:t>
            </a:r>
            <a:r>
              <a:rPr sz="2600" dirty="0">
                <a:latin typeface="Liberation Serif"/>
                <a:cs typeface="Liberation Serif"/>
              </a:rPr>
              <a:t>df = 9</a:t>
            </a:r>
            <a:r>
              <a:rPr sz="2600" spc="-10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(row_heading)  </a:t>
            </a:r>
            <a:r>
              <a:rPr sz="2600" spc="-5" dirty="0">
                <a:latin typeface="Liberation Serif"/>
                <a:cs typeface="Liberation Serif"/>
              </a:rPr>
              <a:t>t-score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2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1.833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00" spc="-5" dirty="0">
                <a:latin typeface="Liberation Serif"/>
                <a:cs typeface="Liberation Serif"/>
              </a:rPr>
              <a:t>corresponding </a:t>
            </a:r>
            <a:r>
              <a:rPr sz="2600" dirty="0">
                <a:latin typeface="Liberation Serif"/>
                <a:cs typeface="Liberation Serif"/>
              </a:rPr>
              <a:t>col_heading =</a:t>
            </a:r>
            <a:r>
              <a:rPr sz="2600" spc="-30" dirty="0">
                <a:latin typeface="Liberation Serif"/>
                <a:cs typeface="Liberation Serif"/>
              </a:rPr>
              <a:t> </a:t>
            </a:r>
            <a:r>
              <a:rPr sz="2600" spc="-5" dirty="0">
                <a:latin typeface="Liberation Serif"/>
                <a:cs typeface="Liberation Serif"/>
              </a:rPr>
              <a:t>0.05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00" b="1" dirty="0">
                <a:latin typeface="Liberation Serif"/>
                <a:cs typeface="Liberation Serif"/>
              </a:rPr>
              <a:t>P(t &gt;1.833) =</a:t>
            </a:r>
            <a:r>
              <a:rPr sz="2600" b="1" spc="-35" dirty="0">
                <a:latin typeface="Liberation Serif"/>
                <a:cs typeface="Liberation Serif"/>
              </a:rPr>
              <a:t> </a:t>
            </a:r>
            <a:r>
              <a:rPr sz="2600" b="1" dirty="0">
                <a:latin typeface="Liberation Serif"/>
                <a:cs typeface="Liberation Serif"/>
              </a:rPr>
              <a:t>0.05</a:t>
            </a:r>
            <a:endParaRPr sz="26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0710" y="4248150"/>
            <a:ext cx="5833110" cy="213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29590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2 -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811020"/>
            <a:ext cx="8633460" cy="41021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</a:pPr>
            <a:r>
              <a:rPr sz="3200" b="1" dirty="0">
                <a:latin typeface="Liberation Sans"/>
                <a:cs typeface="Liberation Sans"/>
              </a:rPr>
              <a:t>1) What </a:t>
            </a:r>
            <a:r>
              <a:rPr sz="3200" b="1" spc="-5" dirty="0">
                <a:latin typeface="Liberation Sans"/>
                <a:cs typeface="Liberation Sans"/>
              </a:rPr>
              <a:t>is </a:t>
            </a:r>
            <a:r>
              <a:rPr sz="3200" b="1" dirty="0">
                <a:latin typeface="Liberation Sans"/>
                <a:cs typeface="Liberation Sans"/>
              </a:rPr>
              <a:t>the </a:t>
            </a:r>
            <a:r>
              <a:rPr sz="3200" b="1" spc="-5" dirty="0">
                <a:latin typeface="Liberation Sans"/>
                <a:cs typeface="Liberation Sans"/>
              </a:rPr>
              <a:t>probability </a:t>
            </a:r>
            <a:r>
              <a:rPr sz="3200" b="1" dirty="0">
                <a:latin typeface="Liberation Sans"/>
                <a:cs typeface="Liberation Sans"/>
              </a:rPr>
              <a:t>that </a:t>
            </a:r>
            <a:r>
              <a:rPr sz="3200" b="1" spc="-5" dirty="0">
                <a:latin typeface="Liberation Sans"/>
                <a:cs typeface="Liberation Sans"/>
              </a:rPr>
              <a:t>the </a:t>
            </a:r>
            <a:r>
              <a:rPr sz="3200" b="1" dirty="0">
                <a:latin typeface="Liberation Sans"/>
                <a:cs typeface="Liberation Sans"/>
              </a:rPr>
              <a:t>total </a:t>
            </a:r>
            <a:r>
              <a:rPr sz="3200" b="1" spc="-10" dirty="0">
                <a:latin typeface="Liberation Sans"/>
                <a:cs typeface="Liberation Sans"/>
              </a:rPr>
              <a:t>time  </a:t>
            </a:r>
            <a:r>
              <a:rPr sz="3200" b="1" dirty="0">
                <a:latin typeface="Liberation Sans"/>
                <a:cs typeface="Liberation Sans"/>
              </a:rPr>
              <a:t>used </a:t>
            </a:r>
            <a:r>
              <a:rPr sz="3200" b="1" spc="-5" dirty="0">
                <a:latin typeface="Liberation Sans"/>
                <a:cs typeface="Liberation Sans"/>
              </a:rPr>
              <a:t>by machine </a:t>
            </a:r>
            <a:r>
              <a:rPr sz="3200" b="1" dirty="0">
                <a:latin typeface="Liberation Sans"/>
                <a:cs typeface="Liberation Sans"/>
              </a:rPr>
              <a:t>1 </a:t>
            </a:r>
            <a:r>
              <a:rPr sz="3200" b="1" spc="-5" dirty="0">
                <a:latin typeface="Liberation Sans"/>
                <a:cs typeface="Liberation Sans"/>
              </a:rPr>
              <a:t>is </a:t>
            </a:r>
            <a:r>
              <a:rPr sz="3200" b="1" dirty="0">
                <a:latin typeface="Liberation Sans"/>
                <a:cs typeface="Liberation Sans"/>
              </a:rPr>
              <a:t>greater </a:t>
            </a:r>
            <a:r>
              <a:rPr sz="3200" b="1" spc="-5" dirty="0">
                <a:latin typeface="Liberation Sans"/>
                <a:cs typeface="Liberation Sans"/>
              </a:rPr>
              <a:t>than </a:t>
            </a:r>
            <a:r>
              <a:rPr sz="3200" b="1" dirty="0">
                <a:latin typeface="Liberation Sans"/>
                <a:cs typeface="Liberation Sans"/>
              </a:rPr>
              <a:t>55 </a:t>
            </a:r>
            <a:r>
              <a:rPr sz="3200" b="1" spc="-5" dirty="0">
                <a:latin typeface="Liberation Sans"/>
                <a:cs typeface="Liberation Sans"/>
              </a:rPr>
              <a:t>hours?  Let </a:t>
            </a:r>
            <a:r>
              <a:rPr sz="3200" b="1" dirty="0">
                <a:latin typeface="Liberation Sans"/>
                <a:cs typeface="Liberation Sans"/>
              </a:rPr>
              <a:t>X </a:t>
            </a:r>
            <a:r>
              <a:rPr sz="3200" b="1" spc="-5" dirty="0">
                <a:latin typeface="Liberation Sans"/>
                <a:cs typeface="Liberation Sans"/>
              </a:rPr>
              <a:t>represent the time on machine</a:t>
            </a:r>
            <a:r>
              <a:rPr sz="3200" b="1" spc="5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1.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3462020">
              <a:lnSpc>
                <a:spcPct val="143500"/>
              </a:lnSpc>
            </a:pPr>
            <a:r>
              <a:rPr sz="3200" dirty="0">
                <a:latin typeface="Liberation Sans"/>
                <a:cs typeface="Liberation Sans"/>
              </a:rPr>
              <a:t>S</a:t>
            </a:r>
            <a:r>
              <a:rPr sz="2775" baseline="-22522" dirty="0">
                <a:latin typeface="Liberation Sans"/>
                <a:cs typeface="Liberation Sans"/>
              </a:rPr>
              <a:t>x </a:t>
            </a:r>
            <a:r>
              <a:rPr sz="3200" dirty="0">
                <a:latin typeface="Liberation Sans"/>
                <a:cs typeface="Liberation Sans"/>
              </a:rPr>
              <a:t>~ N(100 * 0.5 , 100 * </a:t>
            </a:r>
            <a:r>
              <a:rPr sz="3200" spc="15" dirty="0">
                <a:latin typeface="Liberation Sans"/>
                <a:cs typeface="Liberation Sans"/>
              </a:rPr>
              <a:t>0.4</a:t>
            </a:r>
            <a:r>
              <a:rPr sz="2775" spc="22" baseline="24024" dirty="0">
                <a:latin typeface="Liberation Sans"/>
                <a:cs typeface="Liberation Sans"/>
              </a:rPr>
              <a:t>2</a:t>
            </a:r>
            <a:r>
              <a:rPr sz="3200" spc="15" dirty="0">
                <a:latin typeface="Liberation Sans"/>
                <a:cs typeface="Liberation Sans"/>
              </a:rPr>
              <a:t>)  </a:t>
            </a:r>
            <a:r>
              <a:rPr sz="3200" dirty="0">
                <a:latin typeface="Liberation Sans"/>
                <a:cs typeface="Liberation Sans"/>
              </a:rPr>
              <a:t>P( </a:t>
            </a:r>
            <a:r>
              <a:rPr sz="3200" spc="5" dirty="0">
                <a:latin typeface="Liberation Sans"/>
                <a:cs typeface="Liberation Sans"/>
              </a:rPr>
              <a:t>S</a:t>
            </a:r>
            <a:r>
              <a:rPr sz="2775" spc="7" baseline="-24024" dirty="0">
                <a:latin typeface="Liberation Sans"/>
                <a:cs typeface="Liberation Sans"/>
              </a:rPr>
              <a:t>x </a:t>
            </a:r>
            <a:r>
              <a:rPr sz="3200" dirty="0">
                <a:latin typeface="Liberation Sans"/>
                <a:cs typeface="Liberation Sans"/>
              </a:rPr>
              <a:t>&gt; 55) =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200" dirty="0">
                <a:latin typeface="Liberation Sans"/>
                <a:cs typeface="Liberation Sans"/>
              </a:rPr>
              <a:t>P( Z &gt; </a:t>
            </a:r>
            <a:r>
              <a:rPr sz="3200" spc="-5" dirty="0">
                <a:latin typeface="Liberation Sans"/>
                <a:cs typeface="Liberation Sans"/>
              </a:rPr>
              <a:t>(55 </a:t>
            </a:r>
            <a:r>
              <a:rPr sz="3200" dirty="0">
                <a:latin typeface="Liberation Sans"/>
                <a:cs typeface="Liberation Sans"/>
              </a:rPr>
              <a:t>– 50)/ 4) = </a:t>
            </a:r>
            <a:r>
              <a:rPr sz="3200" spc="-5" dirty="0">
                <a:latin typeface="Liberation Sans"/>
                <a:cs typeface="Liberation Sans"/>
              </a:rPr>
              <a:t>P(Z </a:t>
            </a:r>
            <a:r>
              <a:rPr sz="3200" dirty="0">
                <a:latin typeface="Liberation Sans"/>
                <a:cs typeface="Liberation Sans"/>
              </a:rPr>
              <a:t>&gt; 1.25) =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0.1056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869" y="133350"/>
            <a:ext cx="8339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Solution: 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 </a:t>
            </a:r>
            <a:r>
              <a:rPr sz="4400" dirty="0">
                <a:latin typeface="Liberation Sans"/>
                <a:cs typeface="Liberation Sans"/>
              </a:rPr>
              <a:t>1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(b)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590" y="3472180"/>
            <a:ext cx="9308465" cy="31026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spc="-5" dirty="0">
                <a:latin typeface="Liberation Serif"/>
                <a:cs typeface="Liberation Serif"/>
              </a:rPr>
              <a:t>b) Find </a:t>
            </a:r>
            <a:r>
              <a:rPr sz="2000" b="1" dirty="0">
                <a:latin typeface="Liberation Serif"/>
                <a:cs typeface="Liberation Serif"/>
              </a:rPr>
              <a:t>P(t &gt;</a:t>
            </a:r>
            <a:r>
              <a:rPr sz="2000" b="1" spc="20" dirty="0">
                <a:latin typeface="Liberation Serif"/>
                <a:cs typeface="Liberation Serif"/>
              </a:rPr>
              <a:t> </a:t>
            </a:r>
            <a:r>
              <a:rPr sz="2000" b="1" dirty="0">
                <a:latin typeface="Liberation Serif"/>
                <a:cs typeface="Liberation Serif"/>
              </a:rPr>
              <a:t>1.5)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Liberation Serif"/>
                <a:cs typeface="Liberation Serif"/>
              </a:rPr>
              <a:t>df = 9</a:t>
            </a:r>
            <a:r>
              <a:rPr sz="2000" spc="1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(row_heading)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latin typeface="Liberation Serif"/>
                <a:cs typeface="Liberation Serif"/>
              </a:rPr>
              <a:t>t-score </a:t>
            </a:r>
            <a:r>
              <a:rPr sz="2000" dirty="0">
                <a:latin typeface="Liberation Serif"/>
                <a:cs typeface="Liberation Serif"/>
              </a:rPr>
              <a:t>= 1.5 [does not correspond to any of </a:t>
            </a:r>
            <a:r>
              <a:rPr sz="2000" spc="-5" dirty="0">
                <a:latin typeface="Liberation Serif"/>
                <a:cs typeface="Liberation Serif"/>
              </a:rPr>
              <a:t>the </a:t>
            </a:r>
            <a:r>
              <a:rPr sz="2000" dirty="0">
                <a:latin typeface="Liberation Serif"/>
                <a:cs typeface="Liberation Serif"/>
              </a:rPr>
              <a:t>values </a:t>
            </a:r>
            <a:r>
              <a:rPr sz="2000" spc="-5" dirty="0">
                <a:latin typeface="Liberation Serif"/>
                <a:cs typeface="Liberation Serif"/>
              </a:rPr>
              <a:t>in that</a:t>
            </a:r>
            <a:r>
              <a:rPr sz="2000" spc="5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row]</a:t>
            </a:r>
            <a:endParaRPr sz="2000">
              <a:latin typeface="Liberation Serif"/>
              <a:cs typeface="Liberation Serif"/>
            </a:endParaRPr>
          </a:p>
          <a:p>
            <a:pPr marL="12700" marR="5080">
              <a:lnSpc>
                <a:spcPts val="2250"/>
              </a:lnSpc>
              <a:spcBef>
                <a:spcPts val="1460"/>
              </a:spcBef>
            </a:pPr>
            <a:r>
              <a:rPr sz="2000" dirty="0">
                <a:latin typeface="Liberation Serif"/>
                <a:cs typeface="Liberation Serif"/>
              </a:rPr>
              <a:t>but we do have </a:t>
            </a:r>
            <a:r>
              <a:rPr sz="2000" spc="-5" dirty="0">
                <a:latin typeface="Liberation Serif"/>
                <a:cs typeface="Liberation Serif"/>
              </a:rPr>
              <a:t>t-scores </a:t>
            </a:r>
            <a:r>
              <a:rPr sz="2000" dirty="0">
                <a:latin typeface="Liberation Serif"/>
                <a:cs typeface="Liberation Serif"/>
              </a:rPr>
              <a:t>1.383, 1.833 corresponding </a:t>
            </a:r>
            <a:r>
              <a:rPr sz="2000" spc="-5" dirty="0">
                <a:latin typeface="Liberation Serif"/>
                <a:cs typeface="Liberation Serif"/>
              </a:rPr>
              <a:t>to </a:t>
            </a:r>
            <a:r>
              <a:rPr sz="2000" dirty="0">
                <a:latin typeface="Liberation Serif"/>
                <a:cs typeface="Liberation Serif"/>
              </a:rPr>
              <a:t>upper </a:t>
            </a:r>
            <a:r>
              <a:rPr sz="2000" spc="-5" dirty="0">
                <a:latin typeface="Liberation Serif"/>
                <a:cs typeface="Liberation Serif"/>
              </a:rPr>
              <a:t>tail probabilties </a:t>
            </a:r>
            <a:r>
              <a:rPr sz="2000" dirty="0">
                <a:latin typeface="Liberation Serif"/>
                <a:cs typeface="Liberation Serif"/>
              </a:rPr>
              <a:t>0.10 and 0.05  </a:t>
            </a:r>
            <a:r>
              <a:rPr sz="2000" spc="-15" dirty="0">
                <a:latin typeface="Liberation Serif"/>
                <a:cs typeface="Liberation Serif"/>
              </a:rPr>
              <a:t>respectively. </a:t>
            </a:r>
            <a:r>
              <a:rPr sz="2000" dirty="0">
                <a:latin typeface="Liberation Serif"/>
                <a:cs typeface="Liberation Serif"/>
              </a:rPr>
              <a:t>That</a:t>
            </a:r>
            <a:r>
              <a:rPr sz="2000" spc="-35" dirty="0">
                <a:latin typeface="Liberation Serif"/>
                <a:cs typeface="Liberation Serif"/>
              </a:rPr>
              <a:t> </a:t>
            </a:r>
            <a:r>
              <a:rPr sz="2000" spc="-10" dirty="0">
                <a:latin typeface="Liberation Serif"/>
                <a:cs typeface="Liberation Serif"/>
              </a:rPr>
              <a:t>is,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Liberation Serif"/>
                <a:cs typeface="Liberation Serif"/>
              </a:rPr>
              <a:t>P(t &gt;1.383) = 0.10 and P(t &gt;1.833) =</a:t>
            </a:r>
            <a:r>
              <a:rPr sz="2000" spc="1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0.05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4313555" algn="l"/>
              </a:tabLst>
            </a:pPr>
            <a:r>
              <a:rPr sz="2000" spc="-5" dirty="0">
                <a:latin typeface="Liberation Serif"/>
                <a:cs typeface="Liberation Serif"/>
              </a:rPr>
              <a:t>Since </a:t>
            </a:r>
            <a:r>
              <a:rPr sz="2000" dirty="0">
                <a:latin typeface="Liberation Serif"/>
                <a:cs typeface="Liberation Serif"/>
              </a:rPr>
              <a:t>1.383 &lt; 1 .5</a:t>
            </a:r>
            <a:r>
              <a:rPr sz="2000" spc="5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&lt;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1.833	=&gt; 0.05 &lt; P(t &gt; 1.5) &lt;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0.10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600" y="1079500"/>
            <a:ext cx="7912100" cy="2592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210" y="554990"/>
            <a:ext cx="747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Solution: Problem </a:t>
            </a:r>
            <a:r>
              <a:rPr sz="4400" dirty="0">
                <a:latin typeface="Liberation Sans"/>
                <a:cs typeface="Liberation Sans"/>
              </a:rPr>
              <a:t>1 – </a:t>
            </a:r>
            <a:r>
              <a:rPr sz="4400" spc="-5" dirty="0">
                <a:latin typeface="Liberation Sans"/>
                <a:cs typeface="Liberation Sans"/>
              </a:rPr>
              <a:t>Part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780145" cy="3519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3740"/>
              </a:lnSpc>
              <a:spcBef>
                <a:spcPts val="305"/>
              </a:spcBef>
            </a:pPr>
            <a:r>
              <a:rPr sz="3200" b="1" spc="-10" dirty="0">
                <a:latin typeface="Liberation Serif"/>
                <a:cs typeface="Liberation Serif"/>
              </a:rPr>
              <a:t>Problem </a:t>
            </a:r>
            <a:r>
              <a:rPr sz="3200" b="1" dirty="0">
                <a:latin typeface="Liberation Serif"/>
                <a:cs typeface="Liberation Serif"/>
              </a:rPr>
              <a:t>2: </a:t>
            </a:r>
            <a:r>
              <a:rPr sz="3200" b="1" spc="-5" dirty="0">
                <a:latin typeface="Liberation Serif"/>
                <a:cs typeface="Liberation Serif"/>
              </a:rPr>
              <a:t>Find the </a:t>
            </a:r>
            <a:r>
              <a:rPr sz="3200" b="1" dirty="0">
                <a:latin typeface="Liberation Serif"/>
                <a:cs typeface="Liberation Serif"/>
              </a:rPr>
              <a:t>value of </a:t>
            </a:r>
            <a:r>
              <a:rPr sz="3200" b="1" spc="20" dirty="0">
                <a:latin typeface="Liberation Serif"/>
                <a:cs typeface="Liberation Serif"/>
              </a:rPr>
              <a:t>t</a:t>
            </a:r>
            <a:r>
              <a:rPr sz="2775" b="1" spc="30" baseline="-13513" dirty="0">
                <a:latin typeface="Liberation Serif"/>
                <a:cs typeface="Liberation Serif"/>
              </a:rPr>
              <a:t>12 </a:t>
            </a:r>
            <a:r>
              <a:rPr sz="3200" b="1" spc="-5" dirty="0">
                <a:latin typeface="Liberation Serif"/>
                <a:cs typeface="Liberation Serif"/>
              </a:rPr>
              <a:t>distribution </a:t>
            </a:r>
            <a:r>
              <a:rPr sz="3200" b="1" spc="-10" dirty="0">
                <a:latin typeface="Liberation Serif"/>
                <a:cs typeface="Liberation Serif"/>
              </a:rPr>
              <a:t>where  </a:t>
            </a:r>
            <a:r>
              <a:rPr sz="3200" b="1" spc="-15" dirty="0">
                <a:latin typeface="Liberation Serif"/>
                <a:cs typeface="Liberation Serif"/>
              </a:rPr>
              <a:t>upper-tail </a:t>
            </a:r>
            <a:r>
              <a:rPr sz="3200" b="1" spc="-10" dirty="0">
                <a:latin typeface="Liberation Serif"/>
                <a:cs typeface="Liberation Serif"/>
              </a:rPr>
              <a:t>probability </a:t>
            </a:r>
            <a:r>
              <a:rPr sz="3200" b="1" spc="-5" dirty="0">
                <a:latin typeface="Liberation Serif"/>
                <a:cs typeface="Liberation Serif"/>
              </a:rPr>
              <a:t>is</a:t>
            </a:r>
            <a:r>
              <a:rPr sz="3200" b="1" spc="20" dirty="0">
                <a:latin typeface="Liberation Serif"/>
                <a:cs typeface="Liberation Serif"/>
              </a:rPr>
              <a:t> </a:t>
            </a:r>
            <a:r>
              <a:rPr sz="3200" b="1" dirty="0">
                <a:latin typeface="Liberation Serif"/>
                <a:cs typeface="Liberation Serif"/>
              </a:rPr>
              <a:t>0.025.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200" b="1" dirty="0">
                <a:latin typeface="Liberation Serif"/>
                <a:cs typeface="Liberation Serif"/>
              </a:rPr>
              <a:t>Solution: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200" dirty="0">
                <a:latin typeface="Liberation Serif"/>
                <a:cs typeface="Liberation Serif"/>
              </a:rPr>
              <a:t>row_head =</a:t>
            </a:r>
            <a:r>
              <a:rPr sz="3200" spc="1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12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Liberation Serif"/>
                <a:cs typeface="Liberation Serif"/>
              </a:rPr>
              <a:t>col_head =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0.025</a:t>
            </a:r>
            <a:endParaRPr sz="3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200" dirty="0">
                <a:latin typeface="Liberation Serif"/>
                <a:cs typeface="Liberation Serif"/>
              </a:rPr>
              <a:t>=&gt; </a:t>
            </a:r>
            <a:r>
              <a:rPr sz="3200" spc="-5" dirty="0">
                <a:latin typeface="Liberation Serif"/>
                <a:cs typeface="Liberation Serif"/>
              </a:rPr>
              <a:t>t-score </a:t>
            </a:r>
            <a:r>
              <a:rPr sz="3200" dirty="0">
                <a:latin typeface="Liberation Serif"/>
                <a:cs typeface="Liberation Serif"/>
              </a:rPr>
              <a:t>=</a:t>
            </a:r>
            <a:r>
              <a:rPr sz="3200" spc="1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2.179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59" y="582929"/>
            <a:ext cx="966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Student's </a:t>
            </a:r>
            <a:r>
              <a:rPr sz="4000" dirty="0"/>
              <a:t>t </a:t>
            </a:r>
            <a:r>
              <a:rPr sz="4000" spc="-5" dirty="0"/>
              <a:t>Distribution is </a:t>
            </a:r>
            <a:r>
              <a:rPr sz="4000" spc="-15" dirty="0"/>
              <a:t>Appropriate</a:t>
            </a:r>
            <a:r>
              <a:rPr sz="4000" spc="-260" dirty="0"/>
              <a:t> </a:t>
            </a:r>
            <a:r>
              <a:rPr sz="4000" spc="-10" dirty="0"/>
              <a:t>when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7359" y="184277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59" y="241935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359" y="299592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359" y="4147820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" y="2711450"/>
            <a:ext cx="9085580" cy="410112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spc="-5" dirty="0">
                <a:latin typeface="Liberation Serif"/>
                <a:cs typeface="Liberation Serif"/>
              </a:rPr>
              <a:t>Sample size </a:t>
            </a: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small </a:t>
            </a:r>
            <a:r>
              <a:rPr sz="2800" dirty="0">
                <a:latin typeface="Liberation Serif"/>
                <a:cs typeface="Liberation Serif"/>
              </a:rPr>
              <a:t>(n &lt;</a:t>
            </a:r>
            <a:r>
              <a:rPr sz="2800" spc="-55" dirty="0">
                <a:latin typeface="Liberation Serif"/>
                <a:cs typeface="Liberation Serif"/>
              </a:rPr>
              <a:t> </a:t>
            </a:r>
            <a:r>
              <a:rPr sz="2800">
                <a:latin typeface="Liberation Serif"/>
                <a:cs typeface="Liberation Serif"/>
              </a:rPr>
              <a:t>30</a:t>
            </a:r>
            <a:r>
              <a:rPr sz="2800" smtClean="0">
                <a:latin typeface="Liberation Serif"/>
                <a:cs typeface="Liberation Serif"/>
              </a:rPr>
              <a:t>)</a:t>
            </a:r>
            <a:endParaRPr lang="en-US" sz="2800" dirty="0" smtClean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endParaRPr sz="2800">
              <a:latin typeface="Liberation Serif"/>
              <a:cs typeface="Liberation Serif"/>
            </a:endParaRPr>
          </a:p>
          <a:p>
            <a:pPr marL="12700" marR="5080">
              <a:lnSpc>
                <a:spcPct val="134800"/>
              </a:lnSpc>
              <a:spcBef>
                <a:spcPts val="10"/>
              </a:spcBef>
            </a:pPr>
            <a:r>
              <a:rPr sz="2800" spc="-5" dirty="0">
                <a:latin typeface="Liberation Serif"/>
                <a:cs typeface="Liberation Serif"/>
              </a:rPr>
              <a:t>Sample comes </a:t>
            </a:r>
            <a:r>
              <a:rPr sz="2800" dirty="0">
                <a:latin typeface="Liberation Serif"/>
                <a:cs typeface="Liberation Serif"/>
              </a:rPr>
              <a:t>from a population that is </a:t>
            </a:r>
            <a:r>
              <a:rPr sz="2800" spc="-5" dirty="0">
                <a:latin typeface="Liberation Serif"/>
                <a:cs typeface="Liberation Serif"/>
              </a:rPr>
              <a:t>approximately</a:t>
            </a:r>
            <a:r>
              <a:rPr sz="2800" spc="-10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normal.  In many cases, </a:t>
            </a:r>
            <a:r>
              <a:rPr sz="2800" spc="-10" dirty="0">
                <a:latin typeface="Liberation Serif"/>
                <a:cs typeface="Liberation Serif"/>
              </a:rPr>
              <a:t>we </a:t>
            </a:r>
            <a:r>
              <a:rPr sz="2800" spc="-5" dirty="0">
                <a:latin typeface="Liberation Serif"/>
                <a:cs typeface="Liberation Serif"/>
              </a:rPr>
              <a:t>must examine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sample </a:t>
            </a:r>
            <a:r>
              <a:rPr sz="2800">
                <a:latin typeface="Liberation Serif"/>
                <a:cs typeface="Liberation Serif"/>
              </a:rPr>
              <a:t>for</a:t>
            </a:r>
            <a:r>
              <a:rPr sz="2800" spc="-40">
                <a:latin typeface="Liberation Serif"/>
                <a:cs typeface="Liberation Serif"/>
              </a:rPr>
              <a:t> </a:t>
            </a:r>
            <a:r>
              <a:rPr sz="2800" spc="-25" smtClean="0">
                <a:latin typeface="Liberation Serif"/>
                <a:cs typeface="Liberation Serif"/>
              </a:rPr>
              <a:t>normality,</a:t>
            </a:r>
            <a:r>
              <a:rPr lang="en-US" sz="2800" spc="-25" dirty="0">
                <a:latin typeface="Liberation Serif"/>
                <a:cs typeface="Liberation Serif"/>
              </a:rPr>
              <a:t> </a:t>
            </a:r>
            <a:r>
              <a:rPr sz="2800" smtClean="0">
                <a:latin typeface="Liberation Serif"/>
                <a:cs typeface="Liberation Serif"/>
              </a:rPr>
              <a:t>by </a:t>
            </a:r>
            <a:r>
              <a:rPr sz="2800" spc="-5" dirty="0">
                <a:latin typeface="Liberation Serif"/>
                <a:cs typeface="Liberation Serif"/>
              </a:rPr>
              <a:t>constructing </a:t>
            </a:r>
            <a:r>
              <a:rPr sz="2800" dirty="0">
                <a:latin typeface="Liberation Serif"/>
                <a:cs typeface="Liberation Serif"/>
              </a:rPr>
              <a:t>a box plot or </a:t>
            </a:r>
            <a:r>
              <a:rPr sz="2800" spc="-5" dirty="0">
                <a:latin typeface="Liberation Serif"/>
                <a:cs typeface="Liberation Serif"/>
              </a:rPr>
              <a:t>normal probbaility </a:t>
            </a:r>
            <a:r>
              <a:rPr sz="2800" dirty="0">
                <a:latin typeface="Liberation Serif"/>
                <a:cs typeface="Liberation Serif"/>
              </a:rPr>
              <a:t>plot.  Should not be used for </a:t>
            </a:r>
            <a:r>
              <a:rPr sz="2800" spc="-5" dirty="0">
                <a:latin typeface="Liberation Serif"/>
                <a:cs typeface="Liberation Serif"/>
              </a:rPr>
              <a:t>samples </a:t>
            </a:r>
            <a:r>
              <a:rPr sz="2800" dirty="0">
                <a:latin typeface="Liberation Serif"/>
                <a:cs typeface="Liberation Serif"/>
              </a:rPr>
              <a:t>that </a:t>
            </a:r>
            <a:r>
              <a:rPr sz="2800" spc="-5" dirty="0">
                <a:latin typeface="Liberation Serif"/>
                <a:cs typeface="Liberation Serif"/>
              </a:rPr>
              <a:t>contain</a:t>
            </a:r>
            <a:r>
              <a:rPr sz="2800" spc="-65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outliers.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85" y="238759"/>
            <a:ext cx="9568815" cy="13311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26390" marR="5080" indent="-180340">
              <a:lnSpc>
                <a:spcPts val="4900"/>
              </a:lnSpc>
              <a:spcBef>
                <a:spcPts val="580"/>
              </a:spcBef>
              <a:tabLst>
                <a:tab pos="5699125" algn="l"/>
              </a:tabLst>
            </a:pPr>
            <a:r>
              <a:rPr sz="4000" spc="-5" dirty="0"/>
              <a:t>Constructing Confidence Interval </a:t>
            </a:r>
            <a:r>
              <a:rPr sz="4000" dirty="0"/>
              <a:t>for  </a:t>
            </a:r>
            <a:r>
              <a:rPr sz="4000" spc="-5" dirty="0"/>
              <a:t>Small Samples</a:t>
            </a:r>
            <a:r>
              <a:rPr sz="4000" spc="30" dirty="0"/>
              <a:t> </a:t>
            </a:r>
            <a:r>
              <a:rPr sz="4000" spc="-5" dirty="0"/>
              <a:t>using</a:t>
            </a:r>
            <a:r>
              <a:rPr sz="4000" spc="10" dirty="0"/>
              <a:t> </a:t>
            </a:r>
            <a:r>
              <a:rPr sz="4000" dirty="0"/>
              <a:t>t	</a:t>
            </a:r>
            <a:r>
              <a:rPr sz="4000" spc="-5" dirty="0"/>
              <a:t>distribution</a:t>
            </a:r>
            <a:r>
              <a:rPr sz="4400" spc="-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1490" y="1889759"/>
            <a:ext cx="9351010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erif"/>
                <a:cs typeface="Liberation Serif"/>
              </a:rPr>
              <a:t>The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spc="-25" dirty="0">
                <a:latin typeface="Liberation Serif"/>
                <a:cs typeface="Liberation Serif"/>
              </a:rPr>
              <a:t>quantity,</a:t>
            </a:r>
            <a:endParaRPr sz="3200">
              <a:latin typeface="Liberation Serif"/>
              <a:cs typeface="Liberation Serif"/>
            </a:endParaRPr>
          </a:p>
          <a:p>
            <a:pPr marL="12700" marR="5080">
              <a:lnSpc>
                <a:spcPts val="10350"/>
              </a:lnSpc>
              <a:spcBef>
                <a:spcPts val="1040"/>
              </a:spcBef>
            </a:pPr>
            <a:r>
              <a:rPr sz="3200" dirty="0">
                <a:latin typeface="Liberation Serif"/>
                <a:cs typeface="Liberation Serif"/>
              </a:rPr>
              <a:t>has a t </a:t>
            </a:r>
            <a:r>
              <a:rPr sz="3200" spc="-5" dirty="0">
                <a:latin typeface="Liberation Serif"/>
                <a:cs typeface="Liberation Serif"/>
              </a:rPr>
              <a:t>distribution with </a:t>
            </a:r>
            <a:r>
              <a:rPr sz="3200" dirty="0">
                <a:latin typeface="Liberation Serif"/>
                <a:cs typeface="Liberation Serif"/>
              </a:rPr>
              <a:t>n – 1 degrees of freedom.  </a:t>
            </a:r>
            <a:r>
              <a:rPr sz="3200" spc="-135" dirty="0">
                <a:latin typeface="Liberation Serif"/>
                <a:cs typeface="Liberation Serif"/>
              </a:rPr>
              <a:t>We </a:t>
            </a:r>
            <a:r>
              <a:rPr sz="3200" dirty="0">
                <a:latin typeface="Liberation Serif"/>
                <a:cs typeface="Liberation Serif"/>
              </a:rPr>
              <a:t>can generate a </a:t>
            </a:r>
            <a:r>
              <a:rPr sz="3200" spc="-5" dirty="0">
                <a:latin typeface="Liberation Serif"/>
                <a:cs typeface="Liberation Serif"/>
              </a:rPr>
              <a:t>(1 </a:t>
            </a:r>
            <a:r>
              <a:rPr sz="3200" dirty="0">
                <a:latin typeface="Liberation Serif"/>
                <a:cs typeface="Liberation Serif"/>
              </a:rPr>
              <a:t>– 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Liberation Serif"/>
                <a:cs typeface="Liberation Serif"/>
              </a:rPr>
              <a:t>) 100% Confidence</a:t>
            </a:r>
            <a:r>
              <a:rPr sz="3200" spc="22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Interval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970779"/>
            <a:ext cx="1420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3460" algn="l"/>
              </a:tabLst>
            </a:pPr>
            <a:r>
              <a:rPr sz="3200" spc="-5" dirty="0">
                <a:latin typeface="Liberation Serif"/>
                <a:cs typeface="Liberation Serif"/>
              </a:rPr>
              <a:t>fo</a:t>
            </a:r>
            <a:r>
              <a:rPr sz="3200" dirty="0">
                <a:latin typeface="Liberation Serif"/>
                <a:cs typeface="Liberation Serif"/>
              </a:rPr>
              <a:t>r</a:t>
            </a:r>
            <a:r>
              <a:rPr sz="3200" spc="15" dirty="0">
                <a:latin typeface="Liberation Serif"/>
                <a:cs typeface="Liberation Serif"/>
              </a:rPr>
              <a:t> </a:t>
            </a:r>
            <a:r>
              <a:rPr sz="3200" spc="10" dirty="0">
                <a:latin typeface="Arial"/>
                <a:cs typeface="Arial"/>
              </a:rPr>
              <a:t>μ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45" dirty="0"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3270" y="5372100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27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6770" y="6106159"/>
            <a:ext cx="68580" cy="36830"/>
          </a:xfrm>
          <a:custGeom>
            <a:avLst/>
            <a:gdLst/>
            <a:ahLst/>
            <a:cxnLst/>
            <a:rect l="l" t="t" r="r" b="b"/>
            <a:pathLst>
              <a:path w="68579" h="36829">
                <a:moveTo>
                  <a:pt x="0" y="36829"/>
                </a:moveTo>
                <a:lnTo>
                  <a:pt x="68579" y="0"/>
                </a:lnTo>
              </a:path>
            </a:pathLst>
          </a:custGeom>
          <a:ln w="27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350" y="611759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171450"/>
                </a:lnTo>
              </a:path>
            </a:pathLst>
          </a:custGeom>
          <a:ln w="54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4570" y="5764529"/>
            <a:ext cx="135890" cy="524510"/>
          </a:xfrm>
          <a:custGeom>
            <a:avLst/>
            <a:gdLst/>
            <a:ahLst/>
            <a:cxnLst/>
            <a:rect l="l" t="t" r="r" b="b"/>
            <a:pathLst>
              <a:path w="135889" h="524510">
                <a:moveTo>
                  <a:pt x="0" y="524510"/>
                </a:moveTo>
                <a:lnTo>
                  <a:pt x="135889" y="0"/>
                </a:lnTo>
              </a:path>
            </a:pathLst>
          </a:custGeom>
          <a:ln w="27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0459" y="57645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27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8190" y="5674359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>
                <a:moveTo>
                  <a:pt x="0" y="0"/>
                </a:moveTo>
                <a:lnTo>
                  <a:pt x="779780" y="0"/>
                </a:lnTo>
              </a:path>
            </a:pathLst>
          </a:custGeom>
          <a:ln w="27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67500" y="5289550"/>
            <a:ext cx="1625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00" dirty="0">
                <a:latin typeface="Liberation Serif"/>
                <a:cs typeface="Liberation Serif"/>
              </a:rPr>
              <a:t>.</a:t>
            </a:r>
            <a:endParaRPr sz="390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2050" y="5746750"/>
            <a:ext cx="29908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i="1" spc="200" dirty="0">
                <a:latin typeface="Liberation Serif"/>
                <a:cs typeface="Liberation Serif"/>
              </a:rPr>
              <a:t>n</a:t>
            </a:r>
            <a:endParaRPr sz="39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2509" y="4975859"/>
            <a:ext cx="23812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i="1" spc="155" dirty="0">
                <a:latin typeface="Liberation Serif"/>
                <a:cs typeface="Liberation Serif"/>
              </a:rPr>
              <a:t>s</a:t>
            </a:r>
            <a:endParaRPr sz="39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5547846"/>
            <a:ext cx="1355725" cy="4520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i="1" spc="25" dirty="0">
                <a:latin typeface="Liberation Serif"/>
                <a:cs typeface="Liberation Serif"/>
              </a:rPr>
              <a:t>n</a:t>
            </a:r>
            <a:r>
              <a:rPr sz="2750" spc="25" dirty="0">
                <a:latin typeface="Symbol"/>
                <a:cs typeface="Symbol"/>
              </a:rPr>
              <a:t></a:t>
            </a:r>
            <a:r>
              <a:rPr sz="2750" spc="25" dirty="0">
                <a:latin typeface="Liberation Serif"/>
                <a:cs typeface="Liberation Serif"/>
              </a:rPr>
              <a:t>1,</a:t>
            </a:r>
            <a:r>
              <a:rPr sz="2850" i="1" spc="25">
                <a:latin typeface="Symbol"/>
                <a:cs typeface="Symbol"/>
              </a:rPr>
              <a:t></a:t>
            </a:r>
            <a:r>
              <a:rPr sz="2850" i="1" spc="25">
                <a:latin typeface="Times New Roman"/>
                <a:cs typeface="Times New Roman"/>
              </a:rPr>
              <a:t> </a:t>
            </a:r>
            <a:r>
              <a:rPr sz="2750" spc="70" smtClean="0">
                <a:latin typeface="Liberation Serif"/>
                <a:cs typeface="Liberation Serif"/>
              </a:rPr>
              <a:t>/</a:t>
            </a:r>
            <a:r>
              <a:rPr lang="en-US" sz="2750" spc="70" dirty="0" smtClean="0">
                <a:latin typeface="Liberation Serif"/>
                <a:cs typeface="Liberation Serif"/>
              </a:rPr>
              <a:t>2</a:t>
            </a:r>
            <a:r>
              <a:rPr sz="2750" spc="-260" smtClean="0">
                <a:latin typeface="Liberation Serif"/>
                <a:cs typeface="Liberation Serif"/>
              </a:rPr>
              <a:t> </a:t>
            </a:r>
            <a:endParaRPr sz="275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7070" y="5289550"/>
            <a:ext cx="4710430" cy="6142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0385" algn="l"/>
              </a:tabLst>
            </a:pPr>
            <a:r>
              <a:rPr sz="3900" i="1" spc="245" dirty="0">
                <a:latin typeface="Liberation Serif"/>
                <a:cs typeface="Liberation Serif"/>
              </a:rPr>
              <a:t>X	</a:t>
            </a:r>
            <a:r>
              <a:rPr sz="3900" spc="220" dirty="0">
                <a:latin typeface="Symbol"/>
                <a:cs typeface="Symbol"/>
              </a:rPr>
              <a:t></a:t>
            </a:r>
            <a:r>
              <a:rPr sz="3900" spc="-270" dirty="0">
                <a:latin typeface="Times New Roman"/>
                <a:cs typeface="Times New Roman"/>
              </a:rPr>
              <a:t> </a:t>
            </a:r>
            <a:r>
              <a:rPr sz="3900" i="1" spc="110" dirty="0">
                <a:latin typeface="Liberation Serif"/>
                <a:cs typeface="Liberation Serif"/>
              </a:rPr>
              <a:t>t</a:t>
            </a:r>
            <a:endParaRPr sz="39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39770" y="2167889"/>
            <a:ext cx="1583690" cy="107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890" y="554990"/>
            <a:ext cx="852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One-Sided </a:t>
            </a:r>
            <a:r>
              <a:rPr sz="4400" spc="-5" dirty="0">
                <a:latin typeface="Liberation Sans"/>
                <a:cs typeface="Liberation Sans"/>
              </a:rPr>
              <a:t>CI for Small</a:t>
            </a:r>
            <a:r>
              <a:rPr sz="4400" spc="-4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Samples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349615" cy="40792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1435">
              <a:lnSpc>
                <a:spcPts val="3560"/>
              </a:lnSpc>
              <a:spcBef>
                <a:spcPts val="450"/>
              </a:spcBef>
              <a:tabLst>
                <a:tab pos="2131060" algn="l"/>
              </a:tabLst>
            </a:pPr>
            <a:r>
              <a:rPr sz="3200" spc="-135" dirty="0">
                <a:latin typeface="Liberation Serif"/>
                <a:cs typeface="Liberation Serif"/>
              </a:rPr>
              <a:t>We </a:t>
            </a:r>
            <a:r>
              <a:rPr sz="3200" dirty="0">
                <a:latin typeface="Liberation Serif"/>
                <a:cs typeface="Liberation Serif"/>
              </a:rPr>
              <a:t>can generate a </a:t>
            </a:r>
            <a:r>
              <a:rPr sz="3200" spc="-5" dirty="0">
                <a:latin typeface="Liberation Serif"/>
                <a:cs typeface="Liberation Serif"/>
              </a:rPr>
              <a:t>(1 </a:t>
            </a:r>
            <a:r>
              <a:rPr sz="3200" dirty="0">
                <a:latin typeface="Liberation Serif"/>
                <a:cs typeface="Liberation Serif"/>
              </a:rPr>
              <a:t>– a) 100% Upper Confidence  bound</a:t>
            </a:r>
            <a:r>
              <a:rPr sz="3200" spc="1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for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μ	as:</a:t>
            </a:r>
            <a:endParaRPr sz="3200">
              <a:latin typeface="Liberation Serif"/>
              <a:cs typeface="Liberation Serif"/>
            </a:endParaRPr>
          </a:p>
          <a:p>
            <a:pPr marL="2471420">
              <a:lnSpc>
                <a:spcPct val="100000"/>
              </a:lnSpc>
              <a:spcBef>
                <a:spcPts val="1460"/>
              </a:spcBef>
              <a:tabLst>
                <a:tab pos="4986655" algn="l"/>
              </a:tabLst>
            </a:pPr>
            <a:r>
              <a:rPr sz="3200" dirty="0">
                <a:latin typeface="Liberation Serif"/>
                <a:cs typeface="Liberation Serif"/>
              </a:rPr>
              <a:t>X_bar + </a:t>
            </a:r>
            <a:r>
              <a:rPr sz="3200" b="1" spc="-5" dirty="0">
                <a:latin typeface="Liberation Serif"/>
                <a:cs typeface="Liberation Serif"/>
              </a:rPr>
              <a:t>t</a:t>
            </a:r>
            <a:r>
              <a:rPr sz="2775" b="1" spc="-7" baseline="-4504" dirty="0">
                <a:latin typeface="Liberation Serif"/>
                <a:cs typeface="Liberation Serif"/>
              </a:rPr>
              <a:t>n </a:t>
            </a:r>
            <a:r>
              <a:rPr sz="2775" b="1" baseline="-4504" dirty="0">
                <a:latin typeface="Liberation Serif"/>
                <a:cs typeface="Liberation Serif"/>
              </a:rPr>
              <a:t>-1</a:t>
            </a:r>
            <a:r>
              <a:rPr sz="2775" b="1" spc="52" baseline="-4504" dirty="0">
                <a:latin typeface="Liberation Serif"/>
                <a:cs typeface="Liberation Serif"/>
              </a:rPr>
              <a:t> </a:t>
            </a:r>
            <a:r>
              <a:rPr sz="2775" b="1" baseline="-4504" dirty="0">
                <a:latin typeface="Liberation Serif"/>
                <a:cs typeface="Liberation Serif"/>
              </a:rPr>
              <a:t>,</a:t>
            </a:r>
            <a:r>
              <a:rPr sz="2775" b="1" spc="7" baseline="-4504" dirty="0">
                <a:latin typeface="Liberation Serif"/>
                <a:cs typeface="Liberation Serif"/>
              </a:rPr>
              <a:t> </a:t>
            </a:r>
            <a:r>
              <a:rPr sz="2775" b="1" baseline="-4504" dirty="0">
                <a:latin typeface="Symbol"/>
                <a:cs typeface="Symbol"/>
              </a:rPr>
              <a:t></a:t>
            </a:r>
            <a:r>
              <a:rPr sz="2775" baseline="-4504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Symbol"/>
                <a:cs typeface="Symbol"/>
              </a:rPr>
              <a:t></a:t>
            </a:r>
            <a:r>
              <a:rPr sz="3200" b="1" spc="-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s/sqrt(n)</a:t>
            </a:r>
            <a:endParaRPr sz="3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850">
              <a:latin typeface="Times New Roman"/>
              <a:cs typeface="Times New Roman"/>
            </a:endParaRPr>
          </a:p>
          <a:p>
            <a:pPr marL="12700" marR="5080">
              <a:lnSpc>
                <a:spcPts val="3560"/>
              </a:lnSpc>
              <a:tabLst>
                <a:tab pos="2131060" algn="l"/>
              </a:tabLst>
            </a:pPr>
            <a:r>
              <a:rPr sz="3200" spc="-135" dirty="0">
                <a:latin typeface="Liberation Serif"/>
                <a:cs typeface="Liberation Serif"/>
              </a:rPr>
              <a:t>We </a:t>
            </a:r>
            <a:r>
              <a:rPr sz="3200" dirty="0">
                <a:latin typeface="Liberation Serif"/>
                <a:cs typeface="Liberation Serif"/>
              </a:rPr>
              <a:t>can generate a </a:t>
            </a:r>
            <a:r>
              <a:rPr sz="3200" spc="-5" dirty="0">
                <a:latin typeface="Liberation Serif"/>
                <a:cs typeface="Liberation Serif"/>
              </a:rPr>
              <a:t>(1 </a:t>
            </a:r>
            <a:r>
              <a:rPr sz="3200" dirty="0">
                <a:latin typeface="Liberation Serif"/>
                <a:cs typeface="Liberation Serif"/>
              </a:rPr>
              <a:t>– a) 100% Lower Confidence  bound</a:t>
            </a:r>
            <a:r>
              <a:rPr sz="3200" spc="1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for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μ	as:</a:t>
            </a:r>
            <a:endParaRPr sz="3200">
              <a:latin typeface="Liberation Serif"/>
              <a:cs typeface="Liberation Serif"/>
            </a:endParaRPr>
          </a:p>
          <a:p>
            <a:pPr marL="2522220">
              <a:lnSpc>
                <a:spcPct val="100000"/>
              </a:lnSpc>
              <a:spcBef>
                <a:spcPts val="1455"/>
              </a:spcBef>
              <a:tabLst>
                <a:tab pos="4874895" algn="l"/>
              </a:tabLst>
            </a:pPr>
            <a:r>
              <a:rPr sz="3200" dirty="0">
                <a:latin typeface="Liberation Serif"/>
                <a:cs typeface="Liberation Serif"/>
              </a:rPr>
              <a:t>X_bar - </a:t>
            </a:r>
            <a:r>
              <a:rPr sz="3200" b="1" dirty="0">
                <a:latin typeface="Liberation Serif"/>
                <a:cs typeface="Liberation Serif"/>
              </a:rPr>
              <a:t>t</a:t>
            </a:r>
            <a:r>
              <a:rPr sz="2775" b="1" baseline="-4504" dirty="0">
                <a:latin typeface="Liberation Serif"/>
                <a:cs typeface="Liberation Serif"/>
              </a:rPr>
              <a:t>n </a:t>
            </a:r>
            <a:r>
              <a:rPr sz="2775" b="1" spc="-7" baseline="-4504" dirty="0">
                <a:latin typeface="Liberation Serif"/>
                <a:cs typeface="Liberation Serif"/>
              </a:rPr>
              <a:t>-1</a:t>
            </a:r>
            <a:r>
              <a:rPr sz="2775" b="1" spc="60" baseline="-4504" dirty="0">
                <a:latin typeface="Liberation Serif"/>
                <a:cs typeface="Liberation Serif"/>
              </a:rPr>
              <a:t> </a:t>
            </a:r>
            <a:r>
              <a:rPr sz="2775" b="1" baseline="-4504" dirty="0">
                <a:latin typeface="Liberation Serif"/>
                <a:cs typeface="Liberation Serif"/>
              </a:rPr>
              <a:t>,</a:t>
            </a:r>
            <a:r>
              <a:rPr sz="2775" b="1" spc="30" baseline="-4504" dirty="0">
                <a:latin typeface="Liberation Serif"/>
                <a:cs typeface="Liberation Serif"/>
              </a:rPr>
              <a:t> </a:t>
            </a:r>
            <a:r>
              <a:rPr sz="2775" b="1" baseline="-4504" dirty="0">
                <a:latin typeface="Symbol"/>
                <a:cs typeface="Symbol"/>
              </a:rPr>
              <a:t></a:t>
            </a:r>
            <a:r>
              <a:rPr sz="2775" baseline="-4504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Symbol"/>
                <a:cs typeface="Symbol"/>
              </a:rPr>
              <a:t></a:t>
            </a:r>
            <a:r>
              <a:rPr sz="3200" b="1" spc="2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s/sqrt(n)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2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479155" cy="2724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215"/>
              </a:spcBef>
            </a:pPr>
            <a:r>
              <a:rPr sz="3200" dirty="0">
                <a:latin typeface="Liberation Serif"/>
                <a:cs typeface="Liberation Serif"/>
              </a:rPr>
              <a:t>Find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value of </a:t>
            </a:r>
            <a:r>
              <a:rPr sz="3200" spc="20" dirty="0">
                <a:latin typeface="Liberation Serif"/>
                <a:cs typeface="Liberation Serif"/>
              </a:rPr>
              <a:t>t</a:t>
            </a:r>
            <a:r>
              <a:rPr sz="2775" spc="30" baseline="-13513" dirty="0">
                <a:latin typeface="Liberation Serif"/>
                <a:cs typeface="Liberation Serif"/>
              </a:rPr>
              <a:t>n </a:t>
            </a:r>
            <a:r>
              <a:rPr sz="2775" spc="-7" baseline="-13513" dirty="0">
                <a:latin typeface="Liberation Serif"/>
                <a:cs typeface="Liberation Serif"/>
              </a:rPr>
              <a:t>-1 </a:t>
            </a:r>
            <a:r>
              <a:rPr sz="2775" baseline="-13513" dirty="0">
                <a:latin typeface="Liberation Serif"/>
                <a:cs typeface="Liberation Serif"/>
              </a:rPr>
              <a:t>, </a:t>
            </a:r>
            <a:r>
              <a:rPr sz="2775" spc="-7" baseline="-13513" dirty="0">
                <a:latin typeface="Symbol"/>
                <a:cs typeface="Symbol"/>
              </a:rPr>
              <a:t></a:t>
            </a:r>
            <a:r>
              <a:rPr sz="2775" spc="-7" baseline="-13513" dirty="0">
                <a:latin typeface="Liberation Serif"/>
                <a:cs typeface="Liberation Serif"/>
              </a:rPr>
              <a:t>/2 </a:t>
            </a:r>
            <a:r>
              <a:rPr sz="3200" dirty="0">
                <a:latin typeface="Liberation Serif"/>
                <a:cs typeface="Liberation Serif"/>
              </a:rPr>
              <a:t>needed </a:t>
            </a:r>
            <a:r>
              <a:rPr sz="3200" spc="-5" dirty="0">
                <a:latin typeface="Liberation Serif"/>
                <a:cs typeface="Liberation Serif"/>
              </a:rPr>
              <a:t>to </a:t>
            </a:r>
            <a:r>
              <a:rPr sz="3200" dirty="0">
                <a:latin typeface="Liberation Serif"/>
                <a:cs typeface="Liberation Serif"/>
              </a:rPr>
              <a:t>construct a two-  </a:t>
            </a:r>
            <a:r>
              <a:rPr sz="3200" spc="-5" dirty="0">
                <a:latin typeface="Liberation Serif"/>
                <a:cs typeface="Liberation Serif"/>
              </a:rPr>
              <a:t>sided </a:t>
            </a:r>
            <a:r>
              <a:rPr sz="3200" dirty="0">
                <a:latin typeface="Liberation Serif"/>
                <a:cs typeface="Liberation Serif"/>
              </a:rPr>
              <a:t>confidence </a:t>
            </a:r>
            <a:r>
              <a:rPr sz="3200" spc="-5" dirty="0">
                <a:latin typeface="Liberation Serif"/>
                <a:cs typeface="Liberation Serif"/>
              </a:rPr>
              <a:t>interval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given level </a:t>
            </a:r>
            <a:r>
              <a:rPr sz="3200" spc="-5" dirty="0">
                <a:latin typeface="Liberation Serif"/>
                <a:cs typeface="Liberation Serif"/>
              </a:rPr>
              <a:t>with the  </a:t>
            </a:r>
            <a:r>
              <a:rPr sz="3200" dirty="0">
                <a:latin typeface="Liberation Serif"/>
                <a:cs typeface="Liberation Serif"/>
              </a:rPr>
              <a:t>given </a:t>
            </a:r>
            <a:r>
              <a:rPr sz="3200" spc="-5" dirty="0">
                <a:latin typeface="Liberation Serif"/>
                <a:cs typeface="Liberation Serif"/>
              </a:rPr>
              <a:t>sample</a:t>
            </a:r>
            <a:r>
              <a:rPr sz="3200" spc="5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size:</a:t>
            </a:r>
            <a:endParaRPr sz="3200">
              <a:latin typeface="Liberation Serif"/>
              <a:cs typeface="Liberation Serif"/>
            </a:endParaRPr>
          </a:p>
          <a:p>
            <a:pPr marL="430530" indent="-417830">
              <a:lnSpc>
                <a:spcPct val="100000"/>
              </a:lnSpc>
              <a:spcBef>
                <a:spcPts val="1140"/>
              </a:spcBef>
              <a:buAutoNum type="alphaLcParenR"/>
              <a:tabLst>
                <a:tab pos="431165" algn="l"/>
              </a:tabLst>
            </a:pPr>
            <a:r>
              <a:rPr sz="3200" dirty="0">
                <a:latin typeface="Liberation Serif"/>
                <a:cs typeface="Liberation Serif"/>
              </a:rPr>
              <a:t>90% </a:t>
            </a:r>
            <a:r>
              <a:rPr sz="3200" spc="-5" dirty="0">
                <a:latin typeface="Liberation Serif"/>
                <a:cs typeface="Liberation Serif"/>
              </a:rPr>
              <a:t>with sample size</a:t>
            </a:r>
            <a:r>
              <a:rPr sz="3200" dirty="0">
                <a:latin typeface="Liberation Serif"/>
                <a:cs typeface="Liberation Serif"/>
              </a:rPr>
              <a:t> 12</a:t>
            </a:r>
            <a:endParaRPr sz="3200">
              <a:latin typeface="Liberation Serif"/>
              <a:cs typeface="Liberation Serif"/>
            </a:endParaRPr>
          </a:p>
          <a:p>
            <a:pPr marL="453390" indent="-440690">
              <a:lnSpc>
                <a:spcPct val="100000"/>
              </a:lnSpc>
              <a:spcBef>
                <a:spcPts val="1140"/>
              </a:spcBef>
              <a:buAutoNum type="alphaLcParenR"/>
              <a:tabLst>
                <a:tab pos="454025" algn="l"/>
              </a:tabLst>
            </a:pPr>
            <a:r>
              <a:rPr sz="3200" dirty="0">
                <a:latin typeface="Liberation Serif"/>
                <a:cs typeface="Liberation Serif"/>
              </a:rPr>
              <a:t>95% </a:t>
            </a:r>
            <a:r>
              <a:rPr sz="3200" spc="-5" dirty="0">
                <a:latin typeface="Liberation Serif"/>
                <a:cs typeface="Liberation Serif"/>
              </a:rPr>
              <a:t>with sample size</a:t>
            </a:r>
            <a:r>
              <a:rPr sz="3200" spc="3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7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6689"/>
            <a:ext cx="9420860" cy="44602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310"/>
              </a:spcBef>
              <a:buAutoNum type="alphaLcParenR"/>
              <a:tabLst>
                <a:tab pos="372110" algn="l"/>
              </a:tabLst>
            </a:pPr>
            <a:r>
              <a:rPr sz="2600" b="1" dirty="0">
                <a:latin typeface="Liberation Serif"/>
                <a:cs typeface="Liberation Serif"/>
              </a:rPr>
              <a:t>90% </a:t>
            </a:r>
            <a:r>
              <a:rPr sz="2600" b="1" spc="-5" dirty="0">
                <a:latin typeface="Liberation Serif"/>
                <a:cs typeface="Liberation Serif"/>
              </a:rPr>
              <a:t>with sample size </a:t>
            </a:r>
            <a:r>
              <a:rPr sz="2600" b="1" dirty="0">
                <a:latin typeface="Liberation Serif"/>
                <a:cs typeface="Liberation Serif"/>
              </a:rPr>
              <a:t>12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00" dirty="0">
                <a:latin typeface="Liberation Serif"/>
                <a:cs typeface="Liberation Serif"/>
              </a:rPr>
              <a:t>df =</a:t>
            </a:r>
            <a:r>
              <a:rPr sz="2600" spc="-15" dirty="0">
                <a:latin typeface="Liberation Serif"/>
                <a:cs typeface="Liberation Serif"/>
              </a:rPr>
              <a:t> </a:t>
            </a:r>
            <a:r>
              <a:rPr sz="2600" spc="-50" dirty="0">
                <a:latin typeface="Liberation Serif"/>
                <a:cs typeface="Liberation Serif"/>
              </a:rPr>
              <a:t>11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2070100" algn="l"/>
              </a:tabLst>
            </a:pPr>
            <a:r>
              <a:rPr sz="2600" dirty="0">
                <a:latin typeface="Liberation Serif"/>
                <a:cs typeface="Liberation Serif"/>
              </a:rPr>
              <a:t>alpha</a:t>
            </a:r>
            <a:r>
              <a:rPr sz="2600" spc="-1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15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0.10	</a:t>
            </a:r>
            <a:r>
              <a:rPr sz="2600" spc="-5" dirty="0">
                <a:latin typeface="Liberation Serif"/>
                <a:cs typeface="Liberation Serif"/>
              </a:rPr>
              <a:t>=&gt; alpha/2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5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0.05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00" dirty="0">
                <a:latin typeface="Liberation Serif"/>
                <a:cs typeface="Liberation Serif"/>
              </a:rPr>
              <a:t>=&gt; </a:t>
            </a:r>
            <a:r>
              <a:rPr sz="2600" spc="-5" dirty="0">
                <a:latin typeface="Liberation Serif"/>
                <a:cs typeface="Liberation Serif"/>
              </a:rPr>
              <a:t>in </a:t>
            </a:r>
            <a:r>
              <a:rPr sz="2600" dirty="0">
                <a:latin typeface="Liberation Serif"/>
                <a:cs typeface="Liberation Serif"/>
              </a:rPr>
              <a:t>t </a:t>
            </a:r>
            <a:r>
              <a:rPr sz="2600" spc="-5" dirty="0">
                <a:latin typeface="Liberation Serif"/>
                <a:cs typeface="Liberation Serif"/>
              </a:rPr>
              <a:t>table </a:t>
            </a:r>
            <a:r>
              <a:rPr sz="2600" dirty="0">
                <a:latin typeface="Liberation Serif"/>
                <a:cs typeface="Liberation Serif"/>
              </a:rPr>
              <a:t>: row_heading = </a:t>
            </a:r>
            <a:r>
              <a:rPr sz="2600" spc="-35" dirty="0">
                <a:latin typeface="Liberation Serif"/>
                <a:cs typeface="Liberation Serif"/>
              </a:rPr>
              <a:t>11, </a:t>
            </a:r>
            <a:r>
              <a:rPr sz="2600" spc="-5" dirty="0">
                <a:latin typeface="Liberation Serif"/>
                <a:cs typeface="Liberation Serif"/>
              </a:rPr>
              <a:t>col_heading </a:t>
            </a:r>
            <a:r>
              <a:rPr sz="2600" dirty="0">
                <a:latin typeface="Liberation Serif"/>
                <a:cs typeface="Liberation Serif"/>
              </a:rPr>
              <a:t>= 0.05 =&gt; </a:t>
            </a:r>
            <a:r>
              <a:rPr sz="2600" b="1" spc="-25" dirty="0">
                <a:latin typeface="Liberation Serif"/>
                <a:cs typeface="Liberation Serif"/>
              </a:rPr>
              <a:t>t</a:t>
            </a:r>
            <a:r>
              <a:rPr sz="2250" b="1" spc="-37" baseline="-14814" dirty="0">
                <a:latin typeface="Liberation Serif"/>
                <a:cs typeface="Liberation Serif"/>
              </a:rPr>
              <a:t>11, </a:t>
            </a:r>
            <a:r>
              <a:rPr sz="2250" b="1" spc="60" baseline="-14814" dirty="0">
                <a:latin typeface="Symbol"/>
                <a:cs typeface="Symbol"/>
              </a:rPr>
              <a:t></a:t>
            </a:r>
            <a:r>
              <a:rPr sz="2250" b="1" spc="60" baseline="-148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3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1.796</a:t>
            </a:r>
            <a:endParaRPr sz="2600">
              <a:latin typeface="Liberation Serif"/>
              <a:cs typeface="Liberation Serif"/>
            </a:endParaRPr>
          </a:p>
          <a:p>
            <a:pPr marL="389255" indent="-376555">
              <a:lnSpc>
                <a:spcPct val="100000"/>
              </a:lnSpc>
              <a:spcBef>
                <a:spcPts val="1460"/>
              </a:spcBef>
              <a:buAutoNum type="alphaLcParenR" startAt="2"/>
              <a:tabLst>
                <a:tab pos="389890" algn="l"/>
              </a:tabLst>
            </a:pPr>
            <a:r>
              <a:rPr sz="2600" b="1" dirty="0">
                <a:latin typeface="Liberation Serif"/>
                <a:cs typeface="Liberation Serif"/>
              </a:rPr>
              <a:t>95% </a:t>
            </a:r>
            <a:r>
              <a:rPr sz="2600" b="1" spc="-5" dirty="0">
                <a:latin typeface="Liberation Serif"/>
                <a:cs typeface="Liberation Serif"/>
              </a:rPr>
              <a:t>with </a:t>
            </a:r>
            <a:r>
              <a:rPr sz="2600" b="1" dirty="0">
                <a:latin typeface="Liberation Serif"/>
                <a:cs typeface="Liberation Serif"/>
              </a:rPr>
              <a:t>sample </a:t>
            </a:r>
            <a:r>
              <a:rPr sz="2600" b="1" spc="-5" dirty="0">
                <a:latin typeface="Liberation Serif"/>
                <a:cs typeface="Liberation Serif"/>
              </a:rPr>
              <a:t>size</a:t>
            </a:r>
            <a:r>
              <a:rPr sz="2600" b="1" spc="-10" dirty="0">
                <a:latin typeface="Liberation Serif"/>
                <a:cs typeface="Liberation Serif"/>
              </a:rPr>
              <a:t> </a:t>
            </a:r>
            <a:r>
              <a:rPr sz="2600" b="1" dirty="0">
                <a:latin typeface="Liberation Serif"/>
                <a:cs typeface="Liberation Serif"/>
              </a:rPr>
              <a:t>7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00" dirty="0">
                <a:latin typeface="Liberation Serif"/>
                <a:cs typeface="Liberation Serif"/>
              </a:rPr>
              <a:t>df =</a:t>
            </a:r>
            <a:r>
              <a:rPr sz="2600" spc="-15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6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2070100" algn="l"/>
              </a:tabLst>
            </a:pPr>
            <a:r>
              <a:rPr sz="2600" dirty="0">
                <a:latin typeface="Liberation Serif"/>
                <a:cs typeface="Liberation Serif"/>
              </a:rPr>
              <a:t>alpha</a:t>
            </a:r>
            <a:r>
              <a:rPr sz="2600" spc="-1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15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0.05	</a:t>
            </a:r>
            <a:r>
              <a:rPr sz="2600" spc="-5" dirty="0">
                <a:latin typeface="Liberation Serif"/>
                <a:cs typeface="Liberation Serif"/>
              </a:rPr>
              <a:t>=&gt; alpha/2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5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0.025</a:t>
            </a:r>
            <a:endParaRPr sz="26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600" dirty="0">
                <a:latin typeface="Liberation Serif"/>
                <a:cs typeface="Liberation Serif"/>
              </a:rPr>
              <a:t>=&gt; </a:t>
            </a:r>
            <a:r>
              <a:rPr sz="2600" spc="-5" dirty="0">
                <a:latin typeface="Liberation Serif"/>
                <a:cs typeface="Liberation Serif"/>
              </a:rPr>
              <a:t>in </a:t>
            </a:r>
            <a:r>
              <a:rPr sz="2600" dirty="0">
                <a:latin typeface="Liberation Serif"/>
                <a:cs typeface="Liberation Serif"/>
              </a:rPr>
              <a:t>t </a:t>
            </a:r>
            <a:r>
              <a:rPr sz="2600" spc="-5" dirty="0">
                <a:latin typeface="Liberation Serif"/>
                <a:cs typeface="Liberation Serif"/>
              </a:rPr>
              <a:t>table </a:t>
            </a:r>
            <a:r>
              <a:rPr sz="2600" dirty="0">
                <a:latin typeface="Liberation Serif"/>
                <a:cs typeface="Liberation Serif"/>
              </a:rPr>
              <a:t>: row_heading = 6, </a:t>
            </a:r>
            <a:r>
              <a:rPr sz="2600" spc="-5" dirty="0">
                <a:latin typeface="Liberation Serif"/>
                <a:cs typeface="Liberation Serif"/>
              </a:rPr>
              <a:t>col_heading </a:t>
            </a:r>
            <a:r>
              <a:rPr sz="2600" dirty="0">
                <a:latin typeface="Liberation Serif"/>
                <a:cs typeface="Liberation Serif"/>
              </a:rPr>
              <a:t>= 0.025 </a:t>
            </a:r>
            <a:r>
              <a:rPr sz="2600" spc="-5" dirty="0">
                <a:latin typeface="Liberation Serif"/>
                <a:cs typeface="Liberation Serif"/>
              </a:rPr>
              <a:t>=&gt; </a:t>
            </a:r>
            <a:r>
              <a:rPr sz="2600" b="1" spc="-5" dirty="0">
                <a:latin typeface="Liberation Serif"/>
                <a:cs typeface="Liberation Serif"/>
              </a:rPr>
              <a:t>t</a:t>
            </a:r>
            <a:r>
              <a:rPr sz="2250" b="1" spc="-7" baseline="-12962" dirty="0">
                <a:latin typeface="Liberation Serif"/>
                <a:cs typeface="Liberation Serif"/>
              </a:rPr>
              <a:t>6, </a:t>
            </a:r>
            <a:r>
              <a:rPr sz="2250" b="1" spc="67" baseline="-12962" dirty="0">
                <a:latin typeface="Symbol"/>
                <a:cs typeface="Symbol"/>
              </a:rPr>
              <a:t></a:t>
            </a:r>
            <a:r>
              <a:rPr sz="2250" b="1" spc="67" baseline="-12962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=</a:t>
            </a:r>
            <a:r>
              <a:rPr sz="2600" spc="-90" dirty="0">
                <a:latin typeface="Liberation Serif"/>
                <a:cs typeface="Liberation Serif"/>
              </a:rPr>
              <a:t> </a:t>
            </a:r>
            <a:r>
              <a:rPr sz="2600" dirty="0">
                <a:latin typeface="Liberation Serif"/>
                <a:cs typeface="Liberation Serif"/>
              </a:rPr>
              <a:t>2.447</a:t>
            </a:r>
            <a:endParaRPr sz="26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554990"/>
            <a:ext cx="2722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3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8876030" cy="2687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65"/>
              </a:spcBef>
              <a:tabLst>
                <a:tab pos="2971165" algn="l"/>
              </a:tabLst>
            </a:pPr>
            <a:r>
              <a:rPr sz="3200" b="1" spc="-5" dirty="0">
                <a:latin typeface="Liberation Serif"/>
                <a:cs typeface="Liberation Serif"/>
              </a:rPr>
              <a:t>Find </a:t>
            </a:r>
            <a:r>
              <a:rPr sz="3200" b="1" dirty="0">
                <a:latin typeface="Liberation Serif"/>
                <a:cs typeface="Liberation Serif"/>
              </a:rPr>
              <a:t>the</a:t>
            </a:r>
            <a:r>
              <a:rPr sz="3200" b="1" spc="30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level </a:t>
            </a:r>
            <a:r>
              <a:rPr sz="3200" b="1" dirty="0">
                <a:latin typeface="Liberation Serif"/>
                <a:cs typeface="Liberation Serif"/>
              </a:rPr>
              <a:t>of	</a:t>
            </a:r>
            <a:r>
              <a:rPr sz="3200" b="1" spc="-5" dirty="0">
                <a:latin typeface="Liberation Serif"/>
                <a:cs typeface="Liberation Serif"/>
              </a:rPr>
              <a:t>two-sided </a:t>
            </a:r>
            <a:r>
              <a:rPr sz="3200" b="1" dirty="0">
                <a:latin typeface="Liberation Serif"/>
                <a:cs typeface="Liberation Serif"/>
              </a:rPr>
              <a:t>confidence interval that  </a:t>
            </a:r>
            <a:r>
              <a:rPr sz="3200" b="1" spc="-5" dirty="0">
                <a:latin typeface="Liberation Serif"/>
                <a:cs typeface="Liberation Serif"/>
              </a:rPr>
              <a:t>is </a:t>
            </a:r>
            <a:r>
              <a:rPr sz="3200" b="1" dirty="0">
                <a:latin typeface="Liberation Serif"/>
                <a:cs typeface="Liberation Serif"/>
              </a:rPr>
              <a:t>based on the given value of </a:t>
            </a:r>
            <a:r>
              <a:rPr sz="3200" b="1" spc="40" dirty="0">
                <a:latin typeface="Liberation Serif"/>
                <a:cs typeface="Liberation Serif"/>
              </a:rPr>
              <a:t>t</a:t>
            </a:r>
            <a:r>
              <a:rPr sz="2775" b="1" spc="60" baseline="-4504" dirty="0">
                <a:latin typeface="Liberation Serif"/>
                <a:cs typeface="Liberation Serif"/>
              </a:rPr>
              <a:t>n </a:t>
            </a:r>
            <a:r>
              <a:rPr sz="2775" b="1" spc="-7" baseline="-4504" dirty="0">
                <a:latin typeface="Liberation Serif"/>
                <a:cs typeface="Liberation Serif"/>
              </a:rPr>
              <a:t>-1 </a:t>
            </a:r>
            <a:r>
              <a:rPr sz="2775" b="1" baseline="-4504" dirty="0">
                <a:latin typeface="Liberation Serif"/>
                <a:cs typeface="Liberation Serif"/>
              </a:rPr>
              <a:t>, </a:t>
            </a:r>
            <a:r>
              <a:rPr sz="2775" b="1" spc="30" baseline="-4504" dirty="0">
                <a:latin typeface="Symbol"/>
                <a:cs typeface="Symbol"/>
              </a:rPr>
              <a:t></a:t>
            </a:r>
            <a:r>
              <a:rPr sz="2775" b="1" spc="30" baseline="-4504" dirty="0">
                <a:latin typeface="Liberation Serif"/>
                <a:cs typeface="Liberation Serif"/>
              </a:rPr>
              <a:t>/2 </a:t>
            </a:r>
            <a:r>
              <a:rPr sz="3200" b="1" dirty="0">
                <a:latin typeface="Liberation Serif"/>
                <a:cs typeface="Liberation Serif"/>
              </a:rPr>
              <a:t>and the given  </a:t>
            </a:r>
            <a:r>
              <a:rPr sz="3200" b="1" spc="-5" dirty="0">
                <a:latin typeface="Liberation Serif"/>
                <a:cs typeface="Liberation Serif"/>
              </a:rPr>
              <a:t>sample</a:t>
            </a:r>
            <a:r>
              <a:rPr sz="3200" b="1" spc="5" dirty="0">
                <a:latin typeface="Liberation Serif"/>
                <a:cs typeface="Liberation Serif"/>
              </a:rPr>
              <a:t> </a:t>
            </a:r>
            <a:r>
              <a:rPr sz="3200" b="1" spc="-5" dirty="0">
                <a:latin typeface="Liberation Serif"/>
                <a:cs typeface="Liberation Serif"/>
              </a:rPr>
              <a:t>size:</a:t>
            </a:r>
            <a:endParaRPr sz="3200">
              <a:latin typeface="Liberation Serif"/>
              <a:cs typeface="Liberation Serif"/>
            </a:endParaRPr>
          </a:p>
          <a:p>
            <a:pPr marL="430530" indent="-417830">
              <a:lnSpc>
                <a:spcPct val="100000"/>
              </a:lnSpc>
              <a:spcBef>
                <a:spcPts val="1150"/>
              </a:spcBef>
              <a:buAutoNum type="alphaLcParenR"/>
              <a:tabLst>
                <a:tab pos="431165" algn="l"/>
              </a:tabLst>
            </a:pPr>
            <a:r>
              <a:rPr sz="3200" dirty="0">
                <a:latin typeface="Liberation Serif"/>
                <a:cs typeface="Liberation Serif"/>
              </a:rPr>
              <a:t>t = 5.841, </a:t>
            </a:r>
            <a:r>
              <a:rPr sz="3200" spc="-5" dirty="0">
                <a:latin typeface="Liberation Serif"/>
                <a:cs typeface="Liberation Serif"/>
              </a:rPr>
              <a:t>sample </a:t>
            </a:r>
            <a:r>
              <a:rPr sz="3200" dirty="0">
                <a:latin typeface="Liberation Serif"/>
                <a:cs typeface="Liberation Serif"/>
              </a:rPr>
              <a:t>size = 4</a:t>
            </a:r>
            <a:endParaRPr sz="3200">
              <a:latin typeface="Liberation Serif"/>
              <a:cs typeface="Liberation Serif"/>
            </a:endParaRPr>
          </a:p>
          <a:p>
            <a:pPr marL="453390" indent="-440690">
              <a:lnSpc>
                <a:spcPct val="100000"/>
              </a:lnSpc>
              <a:spcBef>
                <a:spcPts val="1140"/>
              </a:spcBef>
              <a:buAutoNum type="alphaLcParenR"/>
              <a:tabLst>
                <a:tab pos="454025" algn="l"/>
              </a:tabLst>
            </a:pPr>
            <a:r>
              <a:rPr sz="3200" dirty="0">
                <a:latin typeface="Liberation Serif"/>
                <a:cs typeface="Liberation Serif"/>
              </a:rPr>
              <a:t>t = 1.746, </a:t>
            </a:r>
            <a:r>
              <a:rPr sz="3200" spc="-5" dirty="0">
                <a:latin typeface="Liberation Serif"/>
                <a:cs typeface="Liberation Serif"/>
              </a:rPr>
              <a:t>sample size </a:t>
            </a:r>
            <a:r>
              <a:rPr sz="3200" dirty="0">
                <a:latin typeface="Liberation Serif"/>
                <a:cs typeface="Liberation Serif"/>
              </a:rPr>
              <a:t>=</a:t>
            </a:r>
            <a:r>
              <a:rPr sz="3200" spc="1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17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349250"/>
            <a:ext cx="5454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3 :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207261"/>
            <a:ext cx="8682355" cy="18846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500" b="1" spc="10" dirty="0">
                <a:latin typeface="Liberation Serif"/>
                <a:cs typeface="Liberation Serif"/>
              </a:rPr>
              <a:t>a) t </a:t>
            </a:r>
            <a:r>
              <a:rPr sz="2500" b="1" spc="15" dirty="0">
                <a:latin typeface="Liberation Serif"/>
                <a:cs typeface="Liberation Serif"/>
              </a:rPr>
              <a:t>= 5.841, </a:t>
            </a:r>
            <a:r>
              <a:rPr sz="2500" b="1" spc="20" dirty="0">
                <a:latin typeface="Liberation Serif"/>
                <a:cs typeface="Liberation Serif"/>
              </a:rPr>
              <a:t>sample </a:t>
            </a:r>
            <a:r>
              <a:rPr sz="2500" b="1" spc="10" dirty="0">
                <a:latin typeface="Liberation Serif"/>
                <a:cs typeface="Liberation Serif"/>
              </a:rPr>
              <a:t>size </a:t>
            </a:r>
            <a:r>
              <a:rPr sz="2500" b="1" spc="15" dirty="0">
                <a:latin typeface="Liberation Serif"/>
                <a:cs typeface="Liberation Serif"/>
              </a:rPr>
              <a:t>=</a:t>
            </a:r>
            <a:r>
              <a:rPr sz="2500" b="1" spc="-10" dirty="0">
                <a:latin typeface="Liberation Serif"/>
                <a:cs typeface="Liberation Serif"/>
              </a:rPr>
              <a:t> </a:t>
            </a:r>
            <a:r>
              <a:rPr sz="2500" b="1" spc="15" dirty="0">
                <a:latin typeface="Liberation Serif"/>
                <a:cs typeface="Liberation Serif"/>
              </a:rPr>
              <a:t>4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500" spc="10" dirty="0">
                <a:latin typeface="Liberation Serif"/>
                <a:cs typeface="Liberation Serif"/>
              </a:rPr>
              <a:t>df </a:t>
            </a:r>
            <a:r>
              <a:rPr sz="2500" spc="15" dirty="0">
                <a:latin typeface="Liberation Serif"/>
                <a:cs typeface="Liberation Serif"/>
              </a:rPr>
              <a:t>= 3</a:t>
            </a:r>
            <a:endParaRPr sz="2500">
              <a:latin typeface="Liberation Serif"/>
              <a:cs typeface="Liberation Serif"/>
            </a:endParaRPr>
          </a:p>
          <a:p>
            <a:pPr marL="12700" marR="5080">
              <a:lnSpc>
                <a:spcPts val="2820"/>
              </a:lnSpc>
              <a:spcBef>
                <a:spcPts val="1185"/>
              </a:spcBef>
            </a:pPr>
            <a:r>
              <a:rPr sz="2500" spc="15" dirty="0">
                <a:latin typeface="Liberation Serif"/>
                <a:cs typeface="Liberation Serif"/>
              </a:rPr>
              <a:t>In </a:t>
            </a:r>
            <a:r>
              <a:rPr sz="2500" spc="5" dirty="0">
                <a:latin typeface="Liberation Serif"/>
                <a:cs typeface="Liberation Serif"/>
              </a:rPr>
              <a:t>t </a:t>
            </a:r>
            <a:r>
              <a:rPr sz="2500" spc="10" dirty="0">
                <a:latin typeface="Liberation Serif"/>
                <a:cs typeface="Liberation Serif"/>
              </a:rPr>
              <a:t>table </a:t>
            </a:r>
            <a:r>
              <a:rPr sz="2500" spc="15" dirty="0">
                <a:latin typeface="Liberation Serif"/>
                <a:cs typeface="Liberation Serif"/>
              </a:rPr>
              <a:t>row_heading = 3 and look </a:t>
            </a:r>
            <a:r>
              <a:rPr sz="2500" spc="10" dirty="0">
                <a:latin typeface="Liberation Serif"/>
                <a:cs typeface="Liberation Serif"/>
              </a:rPr>
              <a:t>for </a:t>
            </a:r>
            <a:r>
              <a:rPr sz="2500" spc="15" dirty="0">
                <a:latin typeface="Liberation Serif"/>
                <a:cs typeface="Liberation Serif"/>
              </a:rPr>
              <a:t>corresponding col_heading  where </a:t>
            </a:r>
            <a:r>
              <a:rPr sz="2500" spc="20" dirty="0">
                <a:latin typeface="Liberation Serif"/>
                <a:cs typeface="Liberation Serif"/>
              </a:rPr>
              <a:t>row </a:t>
            </a:r>
            <a:r>
              <a:rPr sz="2500" spc="15" dirty="0">
                <a:latin typeface="Liberation Serif"/>
                <a:cs typeface="Liberation Serif"/>
              </a:rPr>
              <a:t>value =</a:t>
            </a:r>
            <a:r>
              <a:rPr sz="2500" spc="-10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5.841</a:t>
            </a:r>
            <a:endParaRPr sz="25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0967" y="3181349"/>
            <a:ext cx="292544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48255" algn="l"/>
              </a:tabLst>
            </a:pPr>
            <a:r>
              <a:rPr sz="2500" spc="25" dirty="0">
                <a:latin typeface="Liberation Serif"/>
                <a:cs typeface="Liberation Serif"/>
              </a:rPr>
              <a:t>=</a:t>
            </a:r>
            <a:r>
              <a:rPr sz="2500" spc="15" dirty="0">
                <a:latin typeface="Liberation Serif"/>
                <a:cs typeface="Liberation Serif"/>
              </a:rPr>
              <a:t>&gt;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a</a:t>
            </a:r>
            <a:r>
              <a:rPr sz="2500" dirty="0">
                <a:latin typeface="Liberation Serif"/>
                <a:cs typeface="Liberation Serif"/>
              </a:rPr>
              <a:t>l</a:t>
            </a:r>
            <a:r>
              <a:rPr sz="2500" spc="25" dirty="0">
                <a:latin typeface="Liberation Serif"/>
                <a:cs typeface="Liberation Serif"/>
              </a:rPr>
              <a:t>p</a:t>
            </a:r>
            <a:r>
              <a:rPr sz="2500" spc="10" dirty="0">
                <a:latin typeface="Liberation Serif"/>
                <a:cs typeface="Liberation Serif"/>
              </a:rPr>
              <a:t>ha </a:t>
            </a:r>
            <a:r>
              <a:rPr sz="2500" spc="15" dirty="0">
                <a:latin typeface="Liberation Serif"/>
                <a:cs typeface="Liberation Serif"/>
              </a:rPr>
              <a:t>=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0</a:t>
            </a:r>
            <a:r>
              <a:rPr sz="2500" spc="10" dirty="0">
                <a:latin typeface="Liberation Serif"/>
                <a:cs typeface="Liberation Serif"/>
              </a:rPr>
              <a:t>.</a:t>
            </a:r>
            <a:r>
              <a:rPr sz="2500" spc="15" dirty="0">
                <a:latin typeface="Liberation Serif"/>
                <a:cs typeface="Liberation Serif"/>
              </a:rPr>
              <a:t>01</a:t>
            </a:r>
            <a:r>
              <a:rPr sz="2500" dirty="0">
                <a:latin typeface="Liberation Serif"/>
                <a:cs typeface="Liberation Serif"/>
              </a:rPr>
              <a:t>	</a:t>
            </a:r>
            <a:r>
              <a:rPr sz="2500" spc="25" dirty="0">
                <a:latin typeface="Liberation Serif"/>
                <a:cs typeface="Liberation Serif"/>
              </a:rPr>
              <a:t>=</a:t>
            </a:r>
            <a:r>
              <a:rPr sz="2500" spc="15" dirty="0">
                <a:latin typeface="Liberation Serif"/>
                <a:cs typeface="Liberation Serif"/>
              </a:rPr>
              <a:t>&gt;</a:t>
            </a:r>
            <a:endParaRPr sz="25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3181349"/>
            <a:ext cx="4408805" cy="17703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820"/>
              </a:lnSpc>
              <a:spcBef>
                <a:spcPts val="375"/>
              </a:spcBef>
            </a:pPr>
            <a:r>
              <a:rPr sz="2500" spc="20" dirty="0">
                <a:latin typeface="Liberation Serif"/>
                <a:cs typeface="Liberation Serif"/>
              </a:rPr>
              <a:t>=&gt; </a:t>
            </a:r>
            <a:r>
              <a:rPr sz="2500" spc="15" dirty="0">
                <a:latin typeface="Liberation Serif"/>
                <a:cs typeface="Liberation Serif"/>
              </a:rPr>
              <a:t>col_heading = </a:t>
            </a:r>
            <a:r>
              <a:rPr sz="2500" spc="10" dirty="0">
                <a:latin typeface="Liberation Serif"/>
                <a:cs typeface="Liberation Serif"/>
              </a:rPr>
              <a:t>0.005 </a:t>
            </a:r>
            <a:r>
              <a:rPr sz="2500" spc="15" dirty="0">
                <a:latin typeface="Liberation Serif"/>
                <a:cs typeface="Liberation Serif"/>
              </a:rPr>
              <a:t>=</a:t>
            </a:r>
            <a:r>
              <a:rPr sz="2500" spc="-4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alpha/2  confidence </a:t>
            </a:r>
            <a:r>
              <a:rPr sz="2500" spc="10" dirty="0">
                <a:latin typeface="Liberation Serif"/>
                <a:cs typeface="Liberation Serif"/>
              </a:rPr>
              <a:t>level </a:t>
            </a:r>
            <a:r>
              <a:rPr sz="2500" spc="15" dirty="0">
                <a:latin typeface="Liberation Serif"/>
                <a:cs typeface="Liberation Serif"/>
              </a:rPr>
              <a:t>=</a:t>
            </a:r>
            <a:r>
              <a:rPr sz="2500" spc="5" dirty="0">
                <a:latin typeface="Liberation Serif"/>
                <a:cs typeface="Liberation Serif"/>
              </a:rPr>
              <a:t> </a:t>
            </a:r>
            <a:r>
              <a:rPr sz="2500" spc="20" dirty="0">
                <a:latin typeface="Liberation Serif"/>
                <a:cs typeface="Liberation Serif"/>
              </a:rPr>
              <a:t>99%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500" b="1" spc="15" dirty="0">
                <a:latin typeface="Liberation Serif"/>
                <a:cs typeface="Liberation Serif"/>
              </a:rPr>
              <a:t>b) </a:t>
            </a:r>
            <a:r>
              <a:rPr sz="2500" b="1" spc="10" dirty="0">
                <a:latin typeface="Liberation Serif"/>
                <a:cs typeface="Liberation Serif"/>
              </a:rPr>
              <a:t>t </a:t>
            </a:r>
            <a:r>
              <a:rPr sz="2500" b="1" spc="15" dirty="0">
                <a:latin typeface="Liberation Serif"/>
                <a:cs typeface="Liberation Serif"/>
              </a:rPr>
              <a:t>= </a:t>
            </a:r>
            <a:r>
              <a:rPr sz="2500" b="1" spc="10" dirty="0">
                <a:latin typeface="Liberation Serif"/>
                <a:cs typeface="Liberation Serif"/>
              </a:rPr>
              <a:t>1.746, </a:t>
            </a:r>
            <a:r>
              <a:rPr sz="2500" b="1" spc="20" dirty="0">
                <a:latin typeface="Liberation Serif"/>
                <a:cs typeface="Liberation Serif"/>
              </a:rPr>
              <a:t>sample </a:t>
            </a:r>
            <a:r>
              <a:rPr sz="2500" b="1" spc="15" dirty="0">
                <a:latin typeface="Liberation Serif"/>
                <a:cs typeface="Liberation Serif"/>
              </a:rPr>
              <a:t>size =</a:t>
            </a:r>
            <a:r>
              <a:rPr sz="2500" b="1" spc="-45" dirty="0">
                <a:latin typeface="Liberation Serif"/>
                <a:cs typeface="Liberation Serif"/>
              </a:rPr>
              <a:t> </a:t>
            </a:r>
            <a:r>
              <a:rPr sz="2500" b="1" spc="15" dirty="0">
                <a:latin typeface="Liberation Serif"/>
                <a:cs typeface="Liberation Serif"/>
              </a:rPr>
              <a:t>17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500" spc="10" dirty="0">
                <a:latin typeface="Liberation Serif"/>
                <a:cs typeface="Liberation Serif"/>
              </a:rPr>
              <a:t>df </a:t>
            </a:r>
            <a:r>
              <a:rPr sz="2500" spc="15" dirty="0">
                <a:latin typeface="Liberation Serif"/>
                <a:cs typeface="Liberation Serif"/>
              </a:rPr>
              <a:t>= </a:t>
            </a:r>
            <a:r>
              <a:rPr sz="2500" spc="20" dirty="0">
                <a:latin typeface="Liberation Serif"/>
                <a:cs typeface="Liberation Serif"/>
              </a:rPr>
              <a:t>16</a:t>
            </a:r>
            <a:endParaRPr sz="25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5040629"/>
            <a:ext cx="8843010" cy="162813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820"/>
              </a:lnSpc>
              <a:spcBef>
                <a:spcPts val="375"/>
              </a:spcBef>
            </a:pPr>
            <a:r>
              <a:rPr sz="2500" spc="15" dirty="0">
                <a:latin typeface="Liberation Serif"/>
                <a:cs typeface="Liberation Serif"/>
              </a:rPr>
              <a:t>In </a:t>
            </a:r>
            <a:r>
              <a:rPr sz="2500" spc="5" dirty="0">
                <a:latin typeface="Liberation Serif"/>
                <a:cs typeface="Liberation Serif"/>
              </a:rPr>
              <a:t>t </a:t>
            </a:r>
            <a:r>
              <a:rPr sz="2500" spc="10" dirty="0">
                <a:latin typeface="Liberation Serif"/>
                <a:cs typeface="Liberation Serif"/>
              </a:rPr>
              <a:t>table </a:t>
            </a:r>
            <a:r>
              <a:rPr sz="2500" spc="15" dirty="0">
                <a:latin typeface="Liberation Serif"/>
                <a:cs typeface="Liberation Serif"/>
              </a:rPr>
              <a:t>row_heading = 16 and </a:t>
            </a:r>
            <a:r>
              <a:rPr sz="2500" spc="10" dirty="0">
                <a:latin typeface="Liberation Serif"/>
                <a:cs typeface="Liberation Serif"/>
              </a:rPr>
              <a:t>look for </a:t>
            </a:r>
            <a:r>
              <a:rPr sz="2500" spc="15" dirty="0">
                <a:latin typeface="Liberation Serif"/>
                <a:cs typeface="Liberation Serif"/>
              </a:rPr>
              <a:t>corresponding col_heading  where </a:t>
            </a:r>
            <a:r>
              <a:rPr sz="2500" spc="20" dirty="0">
                <a:latin typeface="Liberation Serif"/>
                <a:cs typeface="Liberation Serif"/>
              </a:rPr>
              <a:t>row </a:t>
            </a:r>
            <a:r>
              <a:rPr sz="2500" spc="15" dirty="0">
                <a:latin typeface="Liberation Serif"/>
                <a:cs typeface="Liberation Serif"/>
              </a:rPr>
              <a:t>value =</a:t>
            </a:r>
            <a:r>
              <a:rPr sz="2500" spc="-10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1.746</a:t>
            </a:r>
            <a:endParaRPr sz="2500">
              <a:latin typeface="Liberation Serif"/>
              <a:cs typeface="Liberation Serif"/>
            </a:endParaRPr>
          </a:p>
          <a:p>
            <a:pPr marL="12700" marR="1056640">
              <a:lnSpc>
                <a:spcPts val="2820"/>
              </a:lnSpc>
              <a:spcBef>
                <a:spcPts val="1120"/>
              </a:spcBef>
              <a:tabLst>
                <a:tab pos="5040630" algn="l"/>
                <a:tab pos="7414259" algn="l"/>
              </a:tabLst>
            </a:pPr>
            <a:r>
              <a:rPr sz="2500" spc="25" dirty="0">
                <a:latin typeface="Liberation Serif"/>
                <a:cs typeface="Liberation Serif"/>
              </a:rPr>
              <a:t>=</a:t>
            </a:r>
            <a:r>
              <a:rPr sz="2500" spc="15" dirty="0">
                <a:latin typeface="Liberation Serif"/>
                <a:cs typeface="Liberation Serif"/>
              </a:rPr>
              <a:t>&gt; co</a:t>
            </a:r>
            <a:r>
              <a:rPr sz="2500" spc="10" dirty="0">
                <a:latin typeface="Liberation Serif"/>
                <a:cs typeface="Liberation Serif"/>
              </a:rPr>
              <a:t>l</a:t>
            </a:r>
            <a:r>
              <a:rPr sz="2500" spc="25" dirty="0">
                <a:latin typeface="Liberation Serif"/>
                <a:cs typeface="Liberation Serif"/>
              </a:rPr>
              <a:t>_</a:t>
            </a:r>
            <a:r>
              <a:rPr sz="2500" spc="15" dirty="0">
                <a:latin typeface="Liberation Serif"/>
                <a:cs typeface="Liberation Serif"/>
              </a:rPr>
              <a:t>h</a:t>
            </a:r>
            <a:r>
              <a:rPr sz="2500" spc="5" dirty="0">
                <a:latin typeface="Liberation Serif"/>
                <a:cs typeface="Liberation Serif"/>
              </a:rPr>
              <a:t>e</a:t>
            </a:r>
            <a:r>
              <a:rPr sz="2500" spc="15" dirty="0">
                <a:latin typeface="Liberation Serif"/>
                <a:cs typeface="Liberation Serif"/>
              </a:rPr>
              <a:t>ad</a:t>
            </a:r>
            <a:r>
              <a:rPr sz="2500" spc="10" dirty="0">
                <a:latin typeface="Liberation Serif"/>
                <a:cs typeface="Liberation Serif"/>
              </a:rPr>
              <a:t>i</a:t>
            </a:r>
            <a:r>
              <a:rPr sz="2500" spc="15" dirty="0">
                <a:latin typeface="Liberation Serif"/>
                <a:cs typeface="Liberation Serif"/>
              </a:rPr>
              <a:t>ng =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0</a:t>
            </a:r>
            <a:r>
              <a:rPr sz="2500" spc="10" dirty="0">
                <a:latin typeface="Liberation Serif"/>
                <a:cs typeface="Liberation Serif"/>
              </a:rPr>
              <a:t>.</a:t>
            </a:r>
            <a:r>
              <a:rPr sz="2500" spc="15" dirty="0">
                <a:latin typeface="Liberation Serif"/>
                <a:cs typeface="Liberation Serif"/>
              </a:rPr>
              <a:t>05 = alpha/2</a:t>
            </a:r>
            <a:r>
              <a:rPr sz="2500" dirty="0">
                <a:latin typeface="Liberation Serif"/>
                <a:cs typeface="Liberation Serif"/>
              </a:rPr>
              <a:t>	</a:t>
            </a:r>
            <a:r>
              <a:rPr sz="2500" spc="25" dirty="0">
                <a:latin typeface="Liberation Serif"/>
                <a:cs typeface="Liberation Serif"/>
              </a:rPr>
              <a:t>=</a:t>
            </a:r>
            <a:r>
              <a:rPr sz="2500" spc="15" dirty="0">
                <a:latin typeface="Liberation Serif"/>
                <a:cs typeface="Liberation Serif"/>
              </a:rPr>
              <a:t>&gt;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a</a:t>
            </a:r>
            <a:r>
              <a:rPr sz="2500" dirty="0">
                <a:latin typeface="Liberation Serif"/>
                <a:cs typeface="Liberation Serif"/>
              </a:rPr>
              <a:t>l</a:t>
            </a:r>
            <a:r>
              <a:rPr sz="2500" spc="15" dirty="0">
                <a:latin typeface="Liberation Serif"/>
                <a:cs typeface="Liberation Serif"/>
              </a:rPr>
              <a:t>p</a:t>
            </a:r>
            <a:r>
              <a:rPr sz="2500" spc="25" dirty="0">
                <a:latin typeface="Liberation Serif"/>
                <a:cs typeface="Liberation Serif"/>
              </a:rPr>
              <a:t>h</a:t>
            </a:r>
            <a:r>
              <a:rPr sz="2500" spc="10" dirty="0">
                <a:latin typeface="Liberation Serif"/>
                <a:cs typeface="Liberation Serif"/>
              </a:rPr>
              <a:t>a</a:t>
            </a:r>
            <a:r>
              <a:rPr sz="2500" spc="5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=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15" dirty="0">
                <a:latin typeface="Liberation Serif"/>
                <a:cs typeface="Liberation Serif"/>
              </a:rPr>
              <a:t>0</a:t>
            </a:r>
            <a:r>
              <a:rPr sz="2500" spc="10" dirty="0">
                <a:latin typeface="Liberation Serif"/>
                <a:cs typeface="Liberation Serif"/>
              </a:rPr>
              <a:t>.</a:t>
            </a:r>
            <a:r>
              <a:rPr sz="2500" spc="15" dirty="0">
                <a:latin typeface="Liberation Serif"/>
                <a:cs typeface="Liberation Serif"/>
              </a:rPr>
              <a:t>1</a:t>
            </a:r>
            <a:r>
              <a:rPr sz="2500" dirty="0">
                <a:latin typeface="Liberation Serif"/>
                <a:cs typeface="Liberation Serif"/>
              </a:rPr>
              <a:t>	</a:t>
            </a:r>
            <a:r>
              <a:rPr sz="2500" spc="25" dirty="0">
                <a:latin typeface="Liberation Serif"/>
                <a:cs typeface="Liberation Serif"/>
              </a:rPr>
              <a:t>=</a:t>
            </a:r>
            <a:r>
              <a:rPr sz="2500" spc="10" dirty="0">
                <a:latin typeface="Liberation Serif"/>
                <a:cs typeface="Liberation Serif"/>
              </a:rPr>
              <a:t>&gt;  </a:t>
            </a:r>
            <a:r>
              <a:rPr sz="2500" spc="15" dirty="0">
                <a:latin typeface="Liberation Serif"/>
                <a:cs typeface="Liberation Serif"/>
              </a:rPr>
              <a:t>confidence </a:t>
            </a:r>
            <a:r>
              <a:rPr sz="2500" spc="10" dirty="0">
                <a:latin typeface="Liberation Serif"/>
                <a:cs typeface="Liberation Serif"/>
              </a:rPr>
              <a:t>level </a:t>
            </a:r>
            <a:r>
              <a:rPr sz="2500" spc="15" dirty="0">
                <a:latin typeface="Liberation Serif"/>
                <a:cs typeface="Liberation Serif"/>
              </a:rPr>
              <a:t>=</a:t>
            </a:r>
            <a:r>
              <a:rPr sz="2500" spc="10" dirty="0">
                <a:latin typeface="Liberation Serif"/>
                <a:cs typeface="Liberation Serif"/>
              </a:rPr>
              <a:t> </a:t>
            </a:r>
            <a:r>
              <a:rPr sz="2500" spc="20" dirty="0">
                <a:latin typeface="Liberation Serif"/>
                <a:cs typeface="Liberation Serif"/>
              </a:rPr>
              <a:t>90%</a:t>
            </a:r>
            <a:endParaRPr sz="25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4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9018270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8890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Liberation Serif"/>
                <a:cs typeface="Liberation Serif"/>
              </a:rPr>
              <a:t>Following represents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measurements </a:t>
            </a:r>
            <a:r>
              <a:rPr sz="2800" dirty="0">
                <a:latin typeface="Liberation Serif"/>
                <a:cs typeface="Liberation Serif"/>
              </a:rPr>
              <a:t>of the </a:t>
            </a:r>
            <a:r>
              <a:rPr sz="2800" spc="-5" dirty="0">
                <a:latin typeface="Liberation Serif"/>
                <a:cs typeface="Liberation Serif"/>
              </a:rPr>
              <a:t>nominal </a:t>
            </a:r>
            <a:r>
              <a:rPr sz="2800" spc="-10" dirty="0">
                <a:latin typeface="Liberation Serif"/>
                <a:cs typeface="Liberation Serif"/>
              </a:rPr>
              <a:t>shear  </a:t>
            </a:r>
            <a:r>
              <a:rPr sz="2800" spc="-5" dirty="0">
                <a:latin typeface="Liberation Serif"/>
                <a:cs typeface="Liberation Serif"/>
              </a:rPr>
              <a:t>strength </a:t>
            </a:r>
            <a:r>
              <a:rPr sz="2800" dirty="0">
                <a:latin typeface="Liberation Serif"/>
                <a:cs typeface="Liberation Serif"/>
              </a:rPr>
              <a:t>(in </a:t>
            </a:r>
            <a:r>
              <a:rPr sz="2800" spc="-5" dirty="0">
                <a:latin typeface="Liberation Serif"/>
                <a:cs typeface="Liberation Serif"/>
              </a:rPr>
              <a:t>kN) </a:t>
            </a:r>
            <a:r>
              <a:rPr sz="2800" dirty="0">
                <a:latin typeface="Liberation Serif"/>
                <a:cs typeface="Liberation Serif"/>
              </a:rPr>
              <a:t>for a </a:t>
            </a:r>
            <a:r>
              <a:rPr sz="2800" spc="-5" dirty="0">
                <a:latin typeface="Liberation Serif"/>
                <a:cs typeface="Liberation Serif"/>
              </a:rPr>
              <a:t>sample </a:t>
            </a:r>
            <a:r>
              <a:rPr sz="2800" dirty="0">
                <a:latin typeface="Liberation Serif"/>
                <a:cs typeface="Liberation Serif"/>
              </a:rPr>
              <a:t>of 15 </a:t>
            </a:r>
            <a:r>
              <a:rPr sz="2800" spc="-5" dirty="0">
                <a:latin typeface="Liberation Serif"/>
                <a:cs typeface="Liberation Serif"/>
              </a:rPr>
              <a:t>prestressed concrete</a:t>
            </a:r>
            <a:r>
              <a:rPr sz="2800" spc="-50" dirty="0">
                <a:latin typeface="Liberation Serif"/>
                <a:cs typeface="Liberation Serif"/>
              </a:rPr>
              <a:t> </a:t>
            </a:r>
            <a:r>
              <a:rPr sz="2800" spc="-10" dirty="0">
                <a:latin typeface="Liberation Serif"/>
                <a:cs typeface="Liberation Serif"/>
              </a:rPr>
              <a:t>beams: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997450"/>
            <a:ext cx="8832850" cy="1821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  <a:buAutoNum type="alphaLcParenR"/>
              <a:tabLst>
                <a:tab pos="377190" algn="l"/>
              </a:tabLst>
            </a:pPr>
            <a:r>
              <a:rPr sz="2800" spc="-5" dirty="0">
                <a:latin typeface="Liberation Serif"/>
                <a:cs typeface="Liberation Serif"/>
              </a:rPr>
              <a:t>Is </a:t>
            </a:r>
            <a:r>
              <a:rPr sz="2800" dirty="0">
                <a:latin typeface="Liberation Serif"/>
                <a:cs typeface="Liberation Serif"/>
              </a:rPr>
              <a:t>it </a:t>
            </a:r>
            <a:r>
              <a:rPr sz="2800" spc="-5" dirty="0">
                <a:latin typeface="Liberation Serif"/>
                <a:cs typeface="Liberation Serif"/>
              </a:rPr>
              <a:t>appropriate </a:t>
            </a:r>
            <a:r>
              <a:rPr sz="2800" dirty="0">
                <a:latin typeface="Liberation Serif"/>
                <a:cs typeface="Liberation Serif"/>
              </a:rPr>
              <a:t>to use the Student's t </a:t>
            </a:r>
            <a:r>
              <a:rPr sz="2800" spc="-5" dirty="0">
                <a:latin typeface="Liberation Serif"/>
                <a:cs typeface="Liberation Serif"/>
              </a:rPr>
              <a:t>statistic </a:t>
            </a:r>
            <a:r>
              <a:rPr sz="2800" dirty="0">
                <a:latin typeface="Liberation Serif"/>
                <a:cs typeface="Liberation Serif"/>
              </a:rPr>
              <a:t>to </a:t>
            </a:r>
            <a:r>
              <a:rPr sz="2800" spc="-5" dirty="0">
                <a:latin typeface="Liberation Serif"/>
                <a:cs typeface="Liberation Serif"/>
              </a:rPr>
              <a:t>construct </a:t>
            </a:r>
            <a:r>
              <a:rPr sz="2800" dirty="0">
                <a:latin typeface="Liberation Serif"/>
                <a:cs typeface="Liberation Serif"/>
              </a:rPr>
              <a:t>a  99% </a:t>
            </a:r>
            <a:r>
              <a:rPr sz="2800" spc="-5" dirty="0">
                <a:latin typeface="Liberation Serif"/>
                <a:cs typeface="Liberation Serif"/>
              </a:rPr>
              <a:t>confidence interval for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mean shear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strength?</a:t>
            </a:r>
            <a:endParaRPr sz="2800">
              <a:latin typeface="Liberation Serif"/>
              <a:cs typeface="Liberation Serif"/>
            </a:endParaRPr>
          </a:p>
          <a:p>
            <a:pPr marL="12700" marR="82550">
              <a:lnSpc>
                <a:spcPts val="3120"/>
              </a:lnSpc>
              <a:spcBef>
                <a:spcPts val="1420"/>
              </a:spcBef>
              <a:buAutoNum type="alphaLcParenR"/>
              <a:tabLst>
                <a:tab pos="397510" algn="l"/>
              </a:tabLst>
            </a:pPr>
            <a:r>
              <a:rPr sz="2800" dirty="0">
                <a:latin typeface="Liberation Serif"/>
                <a:cs typeface="Liberation Serif"/>
              </a:rPr>
              <a:t>If so, </a:t>
            </a:r>
            <a:r>
              <a:rPr sz="2800" spc="-5" dirty="0">
                <a:latin typeface="Liberation Serif"/>
                <a:cs typeface="Liberation Serif"/>
              </a:rPr>
              <a:t>construct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confidence interval. If </a:t>
            </a:r>
            <a:r>
              <a:rPr sz="2800" dirty="0">
                <a:latin typeface="Liberation Serif"/>
                <a:cs typeface="Liberation Serif"/>
              </a:rPr>
              <a:t>not, </a:t>
            </a:r>
            <a:r>
              <a:rPr sz="2800" spc="-5" dirty="0">
                <a:latin typeface="Liberation Serif"/>
                <a:cs typeface="Liberation Serif"/>
              </a:rPr>
              <a:t>explain why  </a:t>
            </a:r>
            <a:r>
              <a:rPr sz="2800" dirty="0">
                <a:latin typeface="Liberation Serif"/>
                <a:cs typeface="Liberation Serif"/>
              </a:rPr>
              <a:t>not.</a:t>
            </a:r>
            <a:endParaRPr sz="2800">
              <a:latin typeface="Liberation Serif"/>
              <a:cs typeface="Liberation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5000" y="3230879"/>
          <a:ext cx="8587102" cy="130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515"/>
                <a:gridCol w="1073149"/>
                <a:gridCol w="1072514"/>
                <a:gridCol w="1073150"/>
                <a:gridCol w="1073785"/>
                <a:gridCol w="1071880"/>
                <a:gridCol w="1073150"/>
                <a:gridCol w="1076959"/>
              </a:tblGrid>
              <a:tr h="700405">
                <a:tc>
                  <a:txBody>
                    <a:bodyPr/>
                    <a:lstStyle/>
                    <a:p>
                      <a:pPr marL="193040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580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400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428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825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850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875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920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4310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550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710">
                <a:tc>
                  <a:txBody>
                    <a:bodyPr/>
                    <a:lstStyle/>
                    <a:p>
                      <a:pPr marL="193040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575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750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636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360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590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735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ts val="4305"/>
                        </a:lnSpc>
                      </a:pPr>
                      <a:r>
                        <a:rPr sz="3600" b="1" dirty="0">
                          <a:latin typeface="Liberation Serif"/>
                          <a:cs typeface="Liberation Serif"/>
                        </a:rPr>
                        <a:t>950</a:t>
                      </a:r>
                      <a:endParaRPr sz="3600">
                        <a:latin typeface="Liberation Serif"/>
                        <a:cs typeface="Liberation Serif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29590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2 -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289" y="1783079"/>
            <a:ext cx="8467090" cy="42811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420"/>
              </a:spcBef>
              <a:tabLst>
                <a:tab pos="598805" algn="l"/>
              </a:tabLst>
            </a:pPr>
            <a:r>
              <a:rPr sz="3200" b="1" dirty="0">
                <a:latin typeface="Liberation Sans"/>
                <a:cs typeface="Liberation Sans"/>
              </a:rPr>
              <a:t>2)	What </a:t>
            </a:r>
            <a:r>
              <a:rPr sz="3200" b="1" spc="-5" dirty="0">
                <a:latin typeface="Liberation Sans"/>
                <a:cs typeface="Liberation Sans"/>
              </a:rPr>
              <a:t>is the probability </a:t>
            </a:r>
            <a:r>
              <a:rPr sz="3200" b="1" dirty="0">
                <a:latin typeface="Liberation Sans"/>
                <a:cs typeface="Liberation Sans"/>
              </a:rPr>
              <a:t>that </a:t>
            </a:r>
            <a:r>
              <a:rPr sz="3200" b="1" spc="-5" dirty="0">
                <a:latin typeface="Liberation Sans"/>
                <a:cs typeface="Liberation Sans"/>
              </a:rPr>
              <a:t>the total time  </a:t>
            </a:r>
            <a:r>
              <a:rPr sz="3200" b="1" dirty="0">
                <a:latin typeface="Liberation Sans"/>
                <a:cs typeface="Liberation Sans"/>
              </a:rPr>
              <a:t>used </a:t>
            </a:r>
            <a:r>
              <a:rPr sz="3200" b="1" spc="-5" dirty="0">
                <a:latin typeface="Liberation Sans"/>
                <a:cs typeface="Liberation Sans"/>
              </a:rPr>
              <a:t>by machine </a:t>
            </a:r>
            <a:r>
              <a:rPr sz="3200" b="1" dirty="0">
                <a:latin typeface="Liberation Sans"/>
                <a:cs typeface="Liberation Sans"/>
              </a:rPr>
              <a:t>2 </a:t>
            </a:r>
            <a:r>
              <a:rPr sz="3200" b="1" spc="-5" dirty="0">
                <a:latin typeface="Liberation Sans"/>
                <a:cs typeface="Liberation Sans"/>
              </a:rPr>
              <a:t>is </a:t>
            </a:r>
            <a:r>
              <a:rPr sz="3200" b="1" dirty="0">
                <a:latin typeface="Liberation Sans"/>
                <a:cs typeface="Liberation Sans"/>
              </a:rPr>
              <a:t>less than 55</a:t>
            </a:r>
            <a:r>
              <a:rPr sz="3200" b="1" spc="-45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hours?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 marR="2359025">
              <a:lnSpc>
                <a:spcPct val="130700"/>
              </a:lnSpc>
              <a:spcBef>
                <a:spcPts val="5"/>
              </a:spcBef>
            </a:pPr>
            <a:r>
              <a:rPr sz="3200" dirty="0">
                <a:latin typeface="Liberation Sans"/>
                <a:cs typeface="Liberation Sans"/>
              </a:rPr>
              <a:t>Let Y reprsent </a:t>
            </a:r>
            <a:r>
              <a:rPr sz="3200" spc="-5" dirty="0">
                <a:latin typeface="Liberation Sans"/>
                <a:cs typeface="Liberation Sans"/>
              </a:rPr>
              <a:t>time </a:t>
            </a:r>
            <a:r>
              <a:rPr sz="3200" dirty="0">
                <a:latin typeface="Liberation Sans"/>
                <a:cs typeface="Liberation Sans"/>
              </a:rPr>
              <a:t>on </a:t>
            </a:r>
            <a:r>
              <a:rPr sz="3200" spc="-5" dirty="0">
                <a:latin typeface="Liberation Sans"/>
                <a:cs typeface="Liberation Sans"/>
              </a:rPr>
              <a:t>machine</a:t>
            </a:r>
            <a:r>
              <a:rPr sz="3200" spc="-18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2.  S</a:t>
            </a:r>
            <a:r>
              <a:rPr sz="2775" baseline="-24024" dirty="0">
                <a:latin typeface="Liberation Sans"/>
                <a:cs typeface="Liberation Sans"/>
              </a:rPr>
              <a:t>y </a:t>
            </a:r>
            <a:r>
              <a:rPr sz="3200" dirty="0">
                <a:latin typeface="Liberation Sans"/>
                <a:cs typeface="Liberation Sans"/>
              </a:rPr>
              <a:t>~ N(100 * 0.6 , 100 *</a:t>
            </a:r>
            <a:r>
              <a:rPr sz="3200" spc="-235" dirty="0">
                <a:latin typeface="Liberation Sans"/>
                <a:cs typeface="Liberation Sans"/>
              </a:rPr>
              <a:t> </a:t>
            </a:r>
            <a:r>
              <a:rPr sz="3200" spc="15" dirty="0">
                <a:latin typeface="Liberation Sans"/>
                <a:cs typeface="Liberation Sans"/>
              </a:rPr>
              <a:t>0.5</a:t>
            </a:r>
            <a:r>
              <a:rPr sz="2775" spc="22" baseline="24024" dirty="0">
                <a:latin typeface="Liberation Sans"/>
                <a:cs typeface="Liberation Sans"/>
              </a:rPr>
              <a:t>2</a:t>
            </a:r>
            <a:r>
              <a:rPr sz="3200" spc="15" dirty="0">
                <a:latin typeface="Liberation Sans"/>
                <a:cs typeface="Liberation Sans"/>
              </a:rPr>
              <a:t>)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200" spc="-5" dirty="0">
                <a:latin typeface="Liberation Sans"/>
                <a:cs typeface="Liberation Sans"/>
              </a:rPr>
              <a:t>P(S</a:t>
            </a:r>
            <a:r>
              <a:rPr sz="2775" spc="-7" baseline="-24024" dirty="0">
                <a:latin typeface="Liberation Sans"/>
                <a:cs typeface="Liberation Sans"/>
              </a:rPr>
              <a:t>y </a:t>
            </a:r>
            <a:r>
              <a:rPr sz="3200" dirty="0">
                <a:latin typeface="Liberation Sans"/>
                <a:cs typeface="Liberation Sans"/>
              </a:rPr>
              <a:t>&lt; 55) =</a:t>
            </a:r>
            <a:r>
              <a:rPr sz="3200" spc="-18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?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200" dirty="0">
                <a:latin typeface="Liberation Sans"/>
                <a:cs typeface="Liberation Sans"/>
              </a:rPr>
              <a:t>P( Z &lt; </a:t>
            </a:r>
            <a:r>
              <a:rPr sz="3200" spc="-5" dirty="0">
                <a:latin typeface="Liberation Sans"/>
                <a:cs typeface="Liberation Sans"/>
              </a:rPr>
              <a:t>(55 </a:t>
            </a:r>
            <a:r>
              <a:rPr sz="3200" dirty="0">
                <a:latin typeface="Liberation Sans"/>
                <a:cs typeface="Liberation Sans"/>
              </a:rPr>
              <a:t>– 60)/ 5) = </a:t>
            </a:r>
            <a:r>
              <a:rPr sz="3200" spc="-5" dirty="0">
                <a:latin typeface="Liberation Sans"/>
                <a:cs typeface="Liberation Sans"/>
              </a:rPr>
              <a:t>P(Z </a:t>
            </a:r>
            <a:r>
              <a:rPr sz="3200" dirty="0">
                <a:latin typeface="Liberation Sans"/>
                <a:cs typeface="Liberation Sans"/>
              </a:rPr>
              <a:t>&lt; </a:t>
            </a:r>
            <a:r>
              <a:rPr sz="3200" spc="-5" dirty="0">
                <a:latin typeface="Liberation Sans"/>
                <a:cs typeface="Liberation Sans"/>
              </a:rPr>
              <a:t>-1) </a:t>
            </a:r>
            <a:r>
              <a:rPr sz="3200" dirty="0">
                <a:latin typeface="Liberation Sans"/>
                <a:cs typeface="Liberation Sans"/>
              </a:rPr>
              <a:t>=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0.1587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239" y="172711"/>
            <a:ext cx="7391400" cy="5181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0110" y="5571490"/>
            <a:ext cx="8637905" cy="8775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250"/>
              </a:lnSpc>
              <a:spcBef>
                <a:spcPts val="380"/>
              </a:spcBef>
            </a:pPr>
            <a:r>
              <a:rPr sz="2850" spc="15" dirty="0">
                <a:latin typeface="Liberation Sans"/>
                <a:cs typeface="Liberation Sans"/>
              </a:rPr>
              <a:t>Since </a:t>
            </a:r>
            <a:r>
              <a:rPr sz="2850" spc="10" dirty="0">
                <a:latin typeface="Liberation Sans"/>
                <a:cs typeface="Liberation Sans"/>
              </a:rPr>
              <a:t>there </a:t>
            </a:r>
            <a:r>
              <a:rPr sz="2850" spc="15" dirty="0">
                <a:latin typeface="Liberation Sans"/>
                <a:cs typeface="Liberation Sans"/>
              </a:rPr>
              <a:t>are no </a:t>
            </a:r>
            <a:r>
              <a:rPr sz="2850" spc="10" dirty="0">
                <a:latin typeface="Liberation Sans"/>
                <a:cs typeface="Liberation Sans"/>
              </a:rPr>
              <a:t>outliers in </a:t>
            </a:r>
            <a:r>
              <a:rPr sz="2850" spc="15" dirty="0">
                <a:latin typeface="Liberation Sans"/>
                <a:cs typeface="Liberation Sans"/>
              </a:rPr>
              <a:t>the data </a:t>
            </a:r>
            <a:r>
              <a:rPr sz="2850" spc="10" dirty="0">
                <a:latin typeface="Liberation Sans"/>
                <a:cs typeface="Liberation Sans"/>
              </a:rPr>
              <a:t>set, </a:t>
            </a:r>
            <a:r>
              <a:rPr sz="2850" spc="15" dirty="0">
                <a:latin typeface="Liberation Sans"/>
                <a:cs typeface="Liberation Sans"/>
              </a:rPr>
              <a:t>Student's </a:t>
            </a:r>
            <a:r>
              <a:rPr sz="2850" spc="5" dirty="0">
                <a:latin typeface="Liberation Sans"/>
                <a:cs typeface="Liberation Sans"/>
              </a:rPr>
              <a:t>t  </a:t>
            </a:r>
            <a:r>
              <a:rPr sz="2850" spc="10" dirty="0">
                <a:latin typeface="Liberation Sans"/>
                <a:cs typeface="Liberation Sans"/>
              </a:rPr>
              <a:t>statistic </a:t>
            </a:r>
            <a:r>
              <a:rPr sz="2850" spc="15" dirty="0">
                <a:latin typeface="Liberation Sans"/>
                <a:cs typeface="Liberation Sans"/>
              </a:rPr>
              <a:t>can </a:t>
            </a:r>
            <a:r>
              <a:rPr sz="2850" spc="10" dirty="0">
                <a:latin typeface="Liberation Sans"/>
                <a:cs typeface="Liberation Sans"/>
              </a:rPr>
              <a:t>be </a:t>
            </a:r>
            <a:r>
              <a:rPr sz="2850" spc="20" dirty="0">
                <a:latin typeface="Liberation Sans"/>
                <a:cs typeface="Liberation Sans"/>
              </a:rPr>
              <a:t>used </a:t>
            </a:r>
            <a:r>
              <a:rPr sz="2850" spc="10" dirty="0">
                <a:latin typeface="Liberation Sans"/>
                <a:cs typeface="Liberation Sans"/>
              </a:rPr>
              <a:t>to </a:t>
            </a:r>
            <a:r>
              <a:rPr sz="2850" spc="15" dirty="0">
                <a:latin typeface="Liberation Sans"/>
                <a:cs typeface="Liberation Sans"/>
              </a:rPr>
              <a:t>construct </a:t>
            </a:r>
            <a:r>
              <a:rPr sz="2850" spc="20" dirty="0">
                <a:latin typeface="Liberation Sans"/>
                <a:cs typeface="Liberation Sans"/>
              </a:rPr>
              <a:t>99%</a:t>
            </a:r>
            <a:r>
              <a:rPr sz="2850" spc="-15" dirty="0">
                <a:latin typeface="Liberation Sans"/>
                <a:cs typeface="Liberation Sans"/>
              </a:rPr>
              <a:t> </a:t>
            </a:r>
            <a:r>
              <a:rPr sz="2850" spc="15" dirty="0">
                <a:latin typeface="Liberation Sans"/>
                <a:cs typeface="Liberation Sans"/>
              </a:rPr>
              <a:t>CI.</a:t>
            </a:r>
            <a:endParaRPr sz="28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160" y="554990"/>
            <a:ext cx="5576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4 –</a:t>
            </a:r>
            <a:r>
              <a:rPr sz="4400" spc="-9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495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572259"/>
            <a:ext cx="7443470" cy="12979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latin typeface="Liberation Sans"/>
                <a:cs typeface="Liberation Sans"/>
              </a:rPr>
              <a:t>Sample </a:t>
            </a:r>
            <a:r>
              <a:rPr sz="3200" dirty="0">
                <a:latin typeface="Liberation Sans"/>
                <a:cs typeface="Liberation Sans"/>
              </a:rPr>
              <a:t>mean = X_bar =</a:t>
            </a:r>
            <a:r>
              <a:rPr sz="3200" spc="-5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668.27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Liberation Sans"/>
                <a:cs typeface="Liberation Sans"/>
              </a:rPr>
              <a:t>Sample </a:t>
            </a:r>
            <a:r>
              <a:rPr sz="3200" dirty="0">
                <a:latin typeface="Liberation Sans"/>
                <a:cs typeface="Liberation Sans"/>
              </a:rPr>
              <a:t>standard deviation = s =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192.089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31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79" y="2988309"/>
            <a:ext cx="1275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Liberation Serif"/>
                <a:cs typeface="Liberation Serif"/>
              </a:rPr>
              <a:t>=</a:t>
            </a:r>
            <a:r>
              <a:rPr sz="3200" b="1" spc="-85" dirty="0">
                <a:latin typeface="Liberation Serif"/>
                <a:cs typeface="Liberation Serif"/>
              </a:rPr>
              <a:t> </a:t>
            </a:r>
            <a:r>
              <a:rPr sz="3200" b="1" dirty="0">
                <a:latin typeface="Liberation Serif"/>
                <a:cs typeface="Liberation Serif"/>
              </a:rPr>
              <a:t>2.977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7668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2882900"/>
            <a:ext cx="2946400" cy="12547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1229995" algn="l"/>
              </a:tabLst>
            </a:pPr>
            <a:r>
              <a:rPr sz="4800" b="1" baseline="2604" dirty="0">
                <a:latin typeface="Liberation Serif"/>
                <a:cs typeface="Liberation Serif"/>
              </a:rPr>
              <a:t>t</a:t>
            </a:r>
            <a:r>
              <a:rPr sz="1850" b="1" dirty="0">
                <a:latin typeface="Liberation Serif"/>
                <a:cs typeface="Liberation Serif"/>
              </a:rPr>
              <a:t>n -1</a:t>
            </a:r>
            <a:r>
              <a:rPr sz="1850" b="1" spc="-5" dirty="0">
                <a:latin typeface="Liberation Serif"/>
                <a:cs typeface="Liberation Serif"/>
              </a:rPr>
              <a:t> </a:t>
            </a:r>
            <a:r>
              <a:rPr sz="1850" b="1" dirty="0">
                <a:latin typeface="Liberation Serif"/>
                <a:cs typeface="Liberation Serif"/>
              </a:rPr>
              <a:t>,</a:t>
            </a:r>
            <a:r>
              <a:rPr sz="1850" b="1" spc="15" dirty="0">
                <a:latin typeface="Liberation Serif"/>
                <a:cs typeface="Liberation Serif"/>
              </a:rPr>
              <a:t> </a:t>
            </a:r>
            <a:r>
              <a:rPr sz="1850" b="1" spc="20" dirty="0">
                <a:latin typeface="Symbol"/>
                <a:cs typeface="Symbol"/>
              </a:rPr>
              <a:t></a:t>
            </a:r>
            <a:r>
              <a:rPr sz="1850" b="1" spc="20" dirty="0">
                <a:latin typeface="Liberation Serif"/>
                <a:cs typeface="Liberation Serif"/>
              </a:rPr>
              <a:t>/2	</a:t>
            </a:r>
            <a:r>
              <a:rPr sz="4800" b="1" baseline="2604" dirty="0">
                <a:latin typeface="Liberation Serif"/>
                <a:cs typeface="Liberation Serif"/>
              </a:rPr>
              <a:t>= t</a:t>
            </a:r>
            <a:r>
              <a:rPr sz="1850" b="1" dirty="0">
                <a:latin typeface="Liberation Serif"/>
                <a:cs typeface="Liberation Serif"/>
              </a:rPr>
              <a:t>15 </a:t>
            </a:r>
            <a:r>
              <a:rPr sz="1850" b="1" spc="-5" dirty="0">
                <a:latin typeface="Liberation Serif"/>
                <a:cs typeface="Liberation Serif"/>
              </a:rPr>
              <a:t>-1 </a:t>
            </a:r>
            <a:r>
              <a:rPr sz="1850" b="1" dirty="0">
                <a:latin typeface="Liberation Serif"/>
                <a:cs typeface="Liberation Serif"/>
              </a:rPr>
              <a:t>,</a:t>
            </a:r>
            <a:r>
              <a:rPr sz="1850" b="1" spc="-65" dirty="0">
                <a:latin typeface="Liberation Serif"/>
                <a:cs typeface="Liberation Serif"/>
              </a:rPr>
              <a:t> </a:t>
            </a:r>
            <a:r>
              <a:rPr sz="1850" b="1" spc="55" dirty="0">
                <a:latin typeface="Symbol"/>
                <a:cs typeface="Symbol"/>
              </a:rPr>
              <a:t></a:t>
            </a:r>
            <a:endParaRPr sz="1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dirty="0">
                <a:latin typeface="Liberation Serif"/>
                <a:cs typeface="Liberation Serif"/>
              </a:rPr>
              <a:t>99% CI</a:t>
            </a:r>
            <a:r>
              <a:rPr sz="3200" spc="-2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: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5860" y="4127500"/>
            <a:ext cx="5634355" cy="12928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latin typeface="Liberation Serif"/>
                <a:cs typeface="Liberation Serif"/>
              </a:rPr>
              <a:t>668.27 </a:t>
            </a:r>
            <a:r>
              <a:rPr sz="3200" spc="45" dirty="0">
                <a:latin typeface="Arial"/>
                <a:cs typeface="Arial"/>
              </a:rPr>
              <a:t>± </a:t>
            </a:r>
            <a:r>
              <a:rPr sz="3200" dirty="0">
                <a:latin typeface="Liberation Serif"/>
                <a:cs typeface="Liberation Serif"/>
              </a:rPr>
              <a:t>2.977 *</a:t>
            </a:r>
            <a:r>
              <a:rPr sz="3200" spc="-13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192.089/sqrt(15)</a:t>
            </a:r>
            <a:endParaRPr sz="3200">
              <a:latin typeface="Liberation Serif"/>
              <a:cs typeface="Liberation Serif"/>
            </a:endParaRPr>
          </a:p>
          <a:p>
            <a:pPr marR="93345" algn="ctr">
              <a:lnSpc>
                <a:spcPct val="100000"/>
              </a:lnSpc>
              <a:spcBef>
                <a:spcPts val="1150"/>
              </a:spcBef>
            </a:pPr>
            <a:r>
              <a:rPr sz="3200" dirty="0">
                <a:latin typeface="Liberation Serif"/>
                <a:cs typeface="Liberation Serif"/>
              </a:rPr>
              <a:t>=(520.62,</a:t>
            </a:r>
            <a:r>
              <a:rPr sz="3200" spc="-5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815.92)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5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>
              <a:lnSpc>
                <a:spcPct val="92900"/>
              </a:lnSpc>
              <a:spcBef>
                <a:spcPts val="370"/>
              </a:spcBef>
            </a:pPr>
            <a:r>
              <a:rPr sz="3200" spc="-5" dirty="0">
                <a:latin typeface="Liberation Serif"/>
                <a:cs typeface="Liberation Serif"/>
              </a:rPr>
              <a:t>The following </a:t>
            </a:r>
            <a:r>
              <a:rPr sz="3200" dirty="0">
                <a:latin typeface="Liberation Serif"/>
                <a:cs typeface="Liberation Serif"/>
              </a:rPr>
              <a:t>are </a:t>
            </a:r>
            <a:r>
              <a:rPr sz="3200" spc="-5" dirty="0">
                <a:latin typeface="Liberation Serif"/>
                <a:cs typeface="Liberation Serif"/>
              </a:rPr>
              <a:t>summary statistics for </a:t>
            </a:r>
            <a:r>
              <a:rPr sz="3200" dirty="0">
                <a:latin typeface="Liberation Serif"/>
                <a:cs typeface="Liberation Serif"/>
              </a:rPr>
              <a:t>a data </a:t>
            </a:r>
            <a:r>
              <a:rPr sz="3200" spc="-5" dirty="0">
                <a:latin typeface="Liberation Serif"/>
                <a:cs typeface="Liberation Serif"/>
              </a:rPr>
              <a:t>set.  </a:t>
            </a:r>
            <a:r>
              <a:rPr sz="3200" spc="-55" dirty="0">
                <a:latin typeface="Liberation Serif"/>
                <a:cs typeface="Liberation Serif"/>
              </a:rPr>
              <a:t>Would </a:t>
            </a:r>
            <a:r>
              <a:rPr sz="3200" spc="-5" dirty="0">
                <a:latin typeface="Liberation Serif"/>
                <a:cs typeface="Liberation Serif"/>
              </a:rPr>
              <a:t>it </a:t>
            </a:r>
            <a:r>
              <a:rPr sz="3200" dirty="0">
                <a:latin typeface="Liberation Serif"/>
                <a:cs typeface="Liberation Serif"/>
              </a:rPr>
              <a:t>be appropriate </a:t>
            </a:r>
            <a:r>
              <a:rPr sz="3200" spc="-5" dirty="0">
                <a:latin typeface="Liberation Serif"/>
                <a:cs typeface="Liberation Serif"/>
              </a:rPr>
              <a:t>to use the Student's </a:t>
            </a:r>
            <a:r>
              <a:rPr sz="3200" dirty="0">
                <a:latin typeface="Liberation Serif"/>
                <a:cs typeface="Liberation Serif"/>
              </a:rPr>
              <a:t>t  </a:t>
            </a:r>
            <a:r>
              <a:rPr sz="3200" spc="-5" dirty="0">
                <a:latin typeface="Liberation Serif"/>
                <a:cs typeface="Liberation Serif"/>
              </a:rPr>
              <a:t>distribution to </a:t>
            </a:r>
            <a:r>
              <a:rPr sz="3200" dirty="0">
                <a:latin typeface="Liberation Serif"/>
                <a:cs typeface="Liberation Serif"/>
              </a:rPr>
              <a:t>construct a confidence interval </a:t>
            </a:r>
            <a:r>
              <a:rPr sz="3200" spc="-5" dirty="0">
                <a:latin typeface="Liberation Serif"/>
                <a:cs typeface="Liberation Serif"/>
              </a:rPr>
              <a:t>from  these</a:t>
            </a:r>
            <a:r>
              <a:rPr sz="3200" dirty="0">
                <a:latin typeface="Liberation Serif"/>
                <a:cs typeface="Liberation Serif"/>
              </a:rPr>
              <a:t> </a:t>
            </a:r>
            <a:r>
              <a:rPr sz="3200" spc="-5" dirty="0">
                <a:latin typeface="Liberation Serif"/>
                <a:cs typeface="Liberation Serif"/>
              </a:rPr>
              <a:t>data?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886" y="3968750"/>
            <a:ext cx="9791076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860" y="24130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5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1101088"/>
            <a:ext cx="9842500" cy="597150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528445">
              <a:lnSpc>
                <a:spcPts val="3220"/>
              </a:lnSpc>
              <a:spcBef>
                <a:spcPts val="405"/>
              </a:spcBef>
            </a:pPr>
            <a:r>
              <a:rPr sz="2850" spc="10" dirty="0">
                <a:latin typeface="Liberation Serif"/>
                <a:cs typeface="Liberation Serif"/>
              </a:rPr>
              <a:t>There </a:t>
            </a:r>
            <a:r>
              <a:rPr sz="2850" spc="15" dirty="0">
                <a:latin typeface="Liberation Serif"/>
                <a:cs typeface="Liberation Serif"/>
              </a:rPr>
              <a:t>should be no </a:t>
            </a:r>
            <a:r>
              <a:rPr sz="2850" spc="10" dirty="0">
                <a:latin typeface="Liberation Serif"/>
                <a:cs typeface="Liberation Serif"/>
              </a:rPr>
              <a:t>outliers </a:t>
            </a:r>
            <a:r>
              <a:rPr sz="2850" spc="5" dirty="0">
                <a:latin typeface="Liberation Serif"/>
                <a:cs typeface="Liberation Serif"/>
              </a:rPr>
              <a:t>in </a:t>
            </a:r>
            <a:r>
              <a:rPr sz="2850" spc="10" dirty="0">
                <a:latin typeface="Liberation Serif"/>
                <a:cs typeface="Liberation Serif"/>
              </a:rPr>
              <a:t>the data </a:t>
            </a:r>
            <a:r>
              <a:rPr sz="2850" spc="5" dirty="0">
                <a:latin typeface="Liberation Serif"/>
                <a:cs typeface="Liberation Serif"/>
              </a:rPr>
              <a:t>in </a:t>
            </a:r>
            <a:r>
              <a:rPr sz="2850" spc="15" dirty="0">
                <a:latin typeface="Liberation Serif"/>
                <a:cs typeface="Liberation Serif"/>
              </a:rPr>
              <a:t>order for </a:t>
            </a:r>
            <a:r>
              <a:rPr sz="2850" spc="5" dirty="0">
                <a:latin typeface="Liberation Serif"/>
                <a:cs typeface="Liberation Serif"/>
              </a:rPr>
              <a:t>t  </a:t>
            </a:r>
            <a:r>
              <a:rPr sz="2850" spc="10" dirty="0">
                <a:latin typeface="Liberation Serif"/>
                <a:cs typeface="Liberation Serif"/>
              </a:rPr>
              <a:t>distribution </a:t>
            </a:r>
            <a:r>
              <a:rPr sz="2850" spc="5" dirty="0">
                <a:latin typeface="Liberation Serif"/>
                <a:cs typeface="Liberation Serif"/>
              </a:rPr>
              <a:t>to </a:t>
            </a:r>
            <a:r>
              <a:rPr sz="2850" spc="15" dirty="0">
                <a:latin typeface="Liberation Serif"/>
                <a:cs typeface="Liberation Serif"/>
              </a:rPr>
              <a:t>be</a:t>
            </a:r>
            <a:r>
              <a:rPr sz="2850" spc="20" dirty="0">
                <a:latin typeface="Liberation Serif"/>
                <a:cs typeface="Liberation Serif"/>
              </a:rPr>
              <a:t> </a:t>
            </a:r>
            <a:r>
              <a:rPr sz="2850" spc="10" dirty="0">
                <a:latin typeface="Liberation Serif"/>
                <a:cs typeface="Liberation Serif"/>
              </a:rPr>
              <a:t>appropriate.</a:t>
            </a:r>
            <a:endParaRPr sz="28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50" spc="15" dirty="0">
                <a:latin typeface="Liberation Serif"/>
                <a:cs typeface="Liberation Serif"/>
              </a:rPr>
              <a:t>IQR = </a:t>
            </a:r>
            <a:r>
              <a:rPr sz="2850" spc="20" dirty="0">
                <a:latin typeface="Liberation Serif"/>
                <a:cs typeface="Liberation Serif"/>
              </a:rPr>
              <a:t>Q3 </a:t>
            </a:r>
            <a:r>
              <a:rPr sz="2850" spc="15" dirty="0">
                <a:latin typeface="Liberation Serif"/>
                <a:cs typeface="Liberation Serif"/>
              </a:rPr>
              <a:t>– </a:t>
            </a:r>
            <a:r>
              <a:rPr sz="2850" spc="20" dirty="0">
                <a:latin typeface="Liberation Serif"/>
                <a:cs typeface="Liberation Serif"/>
              </a:rPr>
              <a:t>Q1 </a:t>
            </a:r>
            <a:r>
              <a:rPr sz="2850" spc="15" dirty="0">
                <a:latin typeface="Liberation Serif"/>
                <a:cs typeface="Liberation Serif"/>
              </a:rPr>
              <a:t>=</a:t>
            </a:r>
            <a:r>
              <a:rPr sz="2850" spc="-35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6.136</a:t>
            </a:r>
            <a:endParaRPr sz="28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50" spc="15" dirty="0">
                <a:latin typeface="Liberation Serif"/>
                <a:cs typeface="Liberation Serif"/>
              </a:rPr>
              <a:t>Lower_ext = </a:t>
            </a:r>
            <a:r>
              <a:rPr sz="2850" spc="20" dirty="0">
                <a:latin typeface="Liberation Serif"/>
                <a:cs typeface="Liberation Serif"/>
              </a:rPr>
              <a:t>Q1 </a:t>
            </a:r>
            <a:r>
              <a:rPr sz="2850" spc="15" dirty="0">
                <a:latin typeface="Liberation Serif"/>
                <a:cs typeface="Liberation Serif"/>
              </a:rPr>
              <a:t>– 1.5(IQR) = </a:t>
            </a:r>
            <a:r>
              <a:rPr sz="2850" spc="20" dirty="0">
                <a:latin typeface="Liberation Serif"/>
                <a:cs typeface="Liberation Serif"/>
              </a:rPr>
              <a:t>Q1 </a:t>
            </a:r>
            <a:r>
              <a:rPr sz="2850" spc="15" dirty="0">
                <a:latin typeface="Liberation Serif"/>
                <a:cs typeface="Liberation Serif"/>
              </a:rPr>
              <a:t>– 9.204 =</a:t>
            </a:r>
            <a:r>
              <a:rPr sz="2850" spc="-60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-7.237</a:t>
            </a:r>
            <a:endParaRPr sz="2850">
              <a:latin typeface="Liberation Serif"/>
              <a:cs typeface="Liberation Serif"/>
            </a:endParaRPr>
          </a:p>
          <a:p>
            <a:pPr marL="417195" marR="730885">
              <a:lnSpc>
                <a:spcPts val="3210"/>
              </a:lnSpc>
              <a:spcBef>
                <a:spcPts val="1360"/>
              </a:spcBef>
            </a:pPr>
            <a:r>
              <a:rPr sz="2850" spc="10" dirty="0">
                <a:latin typeface="Liberation Serif"/>
                <a:cs typeface="Liberation Serif"/>
              </a:rPr>
              <a:t>Since, </a:t>
            </a:r>
            <a:r>
              <a:rPr sz="2850" spc="15" dirty="0">
                <a:latin typeface="Liberation Serif"/>
                <a:cs typeface="Liberation Serif"/>
              </a:rPr>
              <a:t>min &gt; Lower_ext =&gt; </a:t>
            </a:r>
            <a:r>
              <a:rPr sz="2850" spc="10" dirty="0">
                <a:latin typeface="Liberation Serif"/>
                <a:cs typeface="Liberation Serif"/>
              </a:rPr>
              <a:t>there </a:t>
            </a:r>
            <a:r>
              <a:rPr sz="2850" spc="5" dirty="0">
                <a:latin typeface="Liberation Serif"/>
                <a:cs typeface="Liberation Serif"/>
              </a:rPr>
              <a:t>are </a:t>
            </a:r>
            <a:r>
              <a:rPr sz="2850" spc="15" dirty="0">
                <a:latin typeface="Liberation Serif"/>
                <a:cs typeface="Liberation Serif"/>
              </a:rPr>
              <a:t>no </a:t>
            </a:r>
            <a:r>
              <a:rPr sz="2850" spc="10" dirty="0">
                <a:latin typeface="Liberation Serif"/>
                <a:cs typeface="Liberation Serif"/>
              </a:rPr>
              <a:t>outliers </a:t>
            </a:r>
            <a:r>
              <a:rPr sz="2850" spc="5" dirty="0">
                <a:latin typeface="Liberation Serif"/>
                <a:cs typeface="Liberation Serif"/>
              </a:rPr>
              <a:t>in </a:t>
            </a:r>
            <a:r>
              <a:rPr sz="2850" spc="10" dirty="0">
                <a:latin typeface="Liberation Serif"/>
                <a:cs typeface="Liberation Serif"/>
              </a:rPr>
              <a:t>the  negative</a:t>
            </a:r>
            <a:r>
              <a:rPr sz="2850" spc="-5" dirty="0">
                <a:latin typeface="Liberation Serif"/>
                <a:cs typeface="Liberation Serif"/>
              </a:rPr>
              <a:t> </a:t>
            </a:r>
            <a:r>
              <a:rPr sz="2850" spc="10" dirty="0">
                <a:latin typeface="Liberation Serif"/>
                <a:cs typeface="Liberation Serif"/>
              </a:rPr>
              <a:t>direction.</a:t>
            </a:r>
            <a:endParaRPr sz="28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50" spc="15" dirty="0">
                <a:latin typeface="Liberation Serif"/>
                <a:cs typeface="Liberation Serif"/>
              </a:rPr>
              <a:t>Upper_ext = </a:t>
            </a:r>
            <a:r>
              <a:rPr sz="2850" spc="20" dirty="0">
                <a:latin typeface="Liberation Serif"/>
                <a:cs typeface="Liberation Serif"/>
              </a:rPr>
              <a:t>Q3 </a:t>
            </a:r>
            <a:r>
              <a:rPr sz="2850" spc="15" dirty="0">
                <a:latin typeface="Liberation Serif"/>
                <a:cs typeface="Liberation Serif"/>
              </a:rPr>
              <a:t>+ 1.5(IQR) = Q3 + 9.204 =</a:t>
            </a:r>
            <a:r>
              <a:rPr sz="2850" spc="-40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17.307</a:t>
            </a:r>
            <a:endParaRPr sz="2850">
              <a:latin typeface="Liberation Serif"/>
              <a:cs typeface="Liberation Serif"/>
            </a:endParaRPr>
          </a:p>
          <a:p>
            <a:pPr marL="417195" marR="5080">
              <a:lnSpc>
                <a:spcPts val="3220"/>
              </a:lnSpc>
              <a:spcBef>
                <a:spcPts val="1345"/>
              </a:spcBef>
            </a:pPr>
            <a:r>
              <a:rPr sz="2850" spc="15" dirty="0">
                <a:latin typeface="Liberation Serif"/>
                <a:cs typeface="Liberation Serif"/>
              </a:rPr>
              <a:t>Since max &gt; Upper_ext =&gt; </a:t>
            </a:r>
            <a:r>
              <a:rPr sz="2850" spc="10" dirty="0">
                <a:latin typeface="Liberation Serif"/>
                <a:cs typeface="Liberation Serif"/>
              </a:rPr>
              <a:t>there </a:t>
            </a:r>
            <a:r>
              <a:rPr sz="2850" spc="5" dirty="0">
                <a:latin typeface="Liberation Serif"/>
                <a:cs typeface="Liberation Serif"/>
              </a:rPr>
              <a:t>are </a:t>
            </a:r>
            <a:r>
              <a:rPr sz="2850" spc="10" dirty="0">
                <a:latin typeface="Liberation Serif"/>
                <a:cs typeface="Liberation Serif"/>
              </a:rPr>
              <a:t>outliers in the positive  direction.</a:t>
            </a:r>
            <a:endParaRPr sz="2850">
              <a:latin typeface="Liberation Serif"/>
              <a:cs typeface="Liberation Serif"/>
            </a:endParaRPr>
          </a:p>
          <a:p>
            <a:pPr marL="12700" marR="441325">
              <a:lnSpc>
                <a:spcPts val="3220"/>
              </a:lnSpc>
              <a:spcBef>
                <a:spcPts val="1265"/>
              </a:spcBef>
              <a:tabLst>
                <a:tab pos="5948045" algn="l"/>
              </a:tabLst>
            </a:pPr>
            <a:r>
              <a:rPr sz="2850" spc="10" dirty="0">
                <a:latin typeface="Liberation Serif"/>
                <a:cs typeface="Liberation Serif"/>
              </a:rPr>
              <a:t>Hence, </a:t>
            </a:r>
            <a:r>
              <a:rPr sz="2850" spc="5" dirty="0">
                <a:latin typeface="Liberation Serif"/>
                <a:cs typeface="Liberation Serif"/>
              </a:rPr>
              <a:t>t </a:t>
            </a:r>
            <a:r>
              <a:rPr sz="2850" spc="10" dirty="0">
                <a:latin typeface="Liberation Serif"/>
                <a:cs typeface="Liberation Serif"/>
              </a:rPr>
              <a:t>distribution is</a:t>
            </a:r>
            <a:r>
              <a:rPr sz="2850" spc="65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not </a:t>
            </a:r>
            <a:r>
              <a:rPr sz="2850" spc="10" dirty="0">
                <a:latin typeface="Liberation Serif"/>
                <a:cs typeface="Liberation Serif"/>
              </a:rPr>
              <a:t>appropriate,	as </a:t>
            </a:r>
            <a:r>
              <a:rPr sz="2850" spc="15" dirty="0">
                <a:latin typeface="Liberation Serif"/>
                <a:cs typeface="Liberation Serif"/>
              </a:rPr>
              <a:t>the sample</a:t>
            </a:r>
            <a:r>
              <a:rPr sz="2850" spc="-90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does  not </a:t>
            </a:r>
            <a:r>
              <a:rPr sz="2850" spc="10" dirty="0">
                <a:latin typeface="Liberation Serif"/>
                <a:cs typeface="Liberation Serif"/>
              </a:rPr>
              <a:t>appear to </a:t>
            </a:r>
            <a:r>
              <a:rPr sz="2850" spc="15" dirty="0">
                <a:latin typeface="Liberation Serif"/>
                <a:cs typeface="Liberation Serif"/>
              </a:rPr>
              <a:t>come from </a:t>
            </a:r>
            <a:r>
              <a:rPr sz="2850" spc="10" dirty="0">
                <a:latin typeface="Liberation Serif"/>
                <a:cs typeface="Liberation Serif"/>
              </a:rPr>
              <a:t>a </a:t>
            </a:r>
            <a:r>
              <a:rPr sz="2850" spc="15" dirty="0">
                <a:latin typeface="Liberation Serif"/>
                <a:cs typeface="Liberation Serif"/>
              </a:rPr>
              <a:t>normal </a:t>
            </a:r>
            <a:r>
              <a:rPr sz="2850" spc="10" dirty="0">
                <a:latin typeface="Liberation Serif"/>
                <a:cs typeface="Liberation Serif"/>
              </a:rPr>
              <a:t>population </a:t>
            </a:r>
            <a:r>
              <a:rPr sz="2850" spc="15" dirty="0">
                <a:latin typeface="Liberation Serif"/>
                <a:cs typeface="Liberation Serif"/>
              </a:rPr>
              <a:t>due </a:t>
            </a:r>
            <a:r>
              <a:rPr sz="2850" spc="10" dirty="0">
                <a:latin typeface="Liberation Serif"/>
                <a:cs typeface="Liberation Serif"/>
              </a:rPr>
              <a:t>to</a:t>
            </a:r>
            <a:r>
              <a:rPr sz="2850" spc="-35" dirty="0">
                <a:latin typeface="Liberation Serif"/>
                <a:cs typeface="Liberation Serif"/>
              </a:rPr>
              <a:t> </a:t>
            </a:r>
            <a:r>
              <a:rPr sz="2850" spc="15" dirty="0">
                <a:latin typeface="Liberation Serif"/>
                <a:cs typeface="Liberation Serif"/>
              </a:rPr>
              <a:t>the</a:t>
            </a:r>
            <a:endParaRPr sz="285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6567169"/>
            <a:ext cx="75984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50" spc="15" dirty="0" smtClean="0">
                <a:latin typeface="Liberation Serif"/>
                <a:cs typeface="Liberation Serif"/>
              </a:rPr>
              <a:t>       </a:t>
            </a:r>
            <a:r>
              <a:rPr sz="2850" spc="15" smtClean="0">
                <a:latin typeface="Liberation Serif"/>
                <a:cs typeface="Liberation Serif"/>
              </a:rPr>
              <a:t>presence </a:t>
            </a:r>
            <a:r>
              <a:rPr sz="2850" spc="15" dirty="0">
                <a:latin typeface="Liberation Serif"/>
                <a:cs typeface="Liberation Serif"/>
              </a:rPr>
              <a:t>of </a:t>
            </a:r>
            <a:r>
              <a:rPr sz="2850" spc="10" dirty="0">
                <a:latin typeface="Liberation Serif"/>
                <a:cs typeface="Liberation Serif"/>
              </a:rPr>
              <a:t>an</a:t>
            </a:r>
            <a:r>
              <a:rPr sz="2850" spc="-85" dirty="0">
                <a:latin typeface="Liberation Serif"/>
                <a:cs typeface="Liberation Serif"/>
              </a:rPr>
              <a:t> </a:t>
            </a:r>
            <a:r>
              <a:rPr sz="2850" spc="-10">
                <a:latin typeface="Liberation Serif"/>
                <a:cs typeface="Liberation Serif"/>
              </a:rPr>
              <a:t>outlier</a:t>
            </a:r>
            <a:r>
              <a:rPr sz="2850" spc="-10" smtClean="0">
                <a:latin typeface="Liberation Serif"/>
                <a:cs typeface="Liberation Serif"/>
              </a:rPr>
              <a:t>.</a:t>
            </a:r>
            <a:r>
              <a:rPr lang="en-US" sz="2850" spc="-10" dirty="0" smtClean="0">
                <a:latin typeface="Liberation Serif"/>
                <a:cs typeface="Liberation Serif"/>
              </a:rPr>
              <a:t>  </a:t>
            </a:r>
            <a:endParaRPr sz="285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Pr</a:t>
            </a:r>
            <a:r>
              <a:rPr sz="4400" b="1" spc="-5" dirty="0">
                <a:solidFill>
                  <a:srgbClr val="3364A3"/>
                </a:solidFill>
                <a:latin typeface="Liberation Sans"/>
                <a:cs typeface="Liberation Sans"/>
              </a:rPr>
              <a:t>o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b</a:t>
            </a:r>
            <a:r>
              <a:rPr sz="4400" b="1" spc="5" dirty="0">
                <a:solidFill>
                  <a:srgbClr val="3364A3"/>
                </a:solidFill>
                <a:latin typeface="Liberation Sans"/>
                <a:cs typeface="Liberation Sans"/>
              </a:rPr>
              <a:t>l</a:t>
            </a:r>
            <a:r>
              <a:rPr sz="4400" b="1" spc="-10" dirty="0">
                <a:solidFill>
                  <a:srgbClr val="3364A3"/>
                </a:solidFill>
                <a:latin typeface="Liberation Sans"/>
                <a:cs typeface="Liberation Sans"/>
              </a:rPr>
              <a:t>e</a:t>
            </a:r>
            <a:r>
              <a:rPr sz="4400" b="1" dirty="0">
                <a:solidFill>
                  <a:srgbClr val="3364A3"/>
                </a:solidFill>
                <a:latin typeface="Liberation Sans"/>
                <a:cs typeface="Liberation Sans"/>
              </a:rPr>
              <a:t>m	6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4500"/>
            <a:ext cx="9048115" cy="14185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92800"/>
              </a:lnSpc>
              <a:spcBef>
                <a:spcPts val="375"/>
              </a:spcBef>
            </a:pPr>
            <a:r>
              <a:rPr sz="3200" spc="-5" dirty="0">
                <a:latin typeface="Liberation Serif"/>
                <a:cs typeface="Liberation Serif"/>
              </a:rPr>
              <a:t>The following data </a:t>
            </a:r>
            <a:r>
              <a:rPr sz="3200" dirty="0">
                <a:latin typeface="Liberation Serif"/>
                <a:cs typeface="Liberation Serif"/>
              </a:rPr>
              <a:t>presents a confidence interval </a:t>
            </a:r>
            <a:r>
              <a:rPr sz="3200" spc="-5" dirty="0">
                <a:latin typeface="Liberation Serif"/>
                <a:cs typeface="Liberation Serif"/>
              </a:rPr>
              <a:t>for </a:t>
            </a:r>
            <a:r>
              <a:rPr sz="3200" dirty="0">
                <a:latin typeface="Liberation Serif"/>
                <a:cs typeface="Liberation Serif"/>
              </a:rPr>
              <a:t>a  population mean, but some of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numbers </a:t>
            </a:r>
            <a:r>
              <a:rPr sz="3200" spc="-5" dirty="0">
                <a:latin typeface="Liberation Serif"/>
                <a:cs typeface="Liberation Serif"/>
              </a:rPr>
              <a:t>are missing.  Fill the missing </a:t>
            </a:r>
            <a:r>
              <a:rPr sz="3200" dirty="0">
                <a:latin typeface="Liberation Serif"/>
                <a:cs typeface="Liberation Serif"/>
              </a:rPr>
              <a:t>numbers for </a:t>
            </a:r>
            <a:r>
              <a:rPr sz="3200" spc="-5" dirty="0">
                <a:latin typeface="Liberation Serif"/>
                <a:cs typeface="Liberation Serif"/>
              </a:rPr>
              <a:t>(a) </a:t>
            </a:r>
            <a:r>
              <a:rPr sz="3200" dirty="0">
                <a:latin typeface="Liberation Serif"/>
                <a:cs typeface="Liberation Serif"/>
              </a:rPr>
              <a:t>, (b) and</a:t>
            </a:r>
            <a:r>
              <a:rPr sz="3200" spc="20" dirty="0">
                <a:latin typeface="Liberation Serif"/>
                <a:cs typeface="Liberation Serif"/>
              </a:rPr>
              <a:t> </a:t>
            </a:r>
            <a:r>
              <a:rPr sz="3200" dirty="0">
                <a:latin typeface="Liberation Serif"/>
                <a:cs typeface="Liberation Serif"/>
              </a:rPr>
              <a:t>(c).</a:t>
            </a:r>
            <a:endParaRPr sz="32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3" y="3518534"/>
            <a:ext cx="97910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3136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6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880" y="1090167"/>
            <a:ext cx="8268970" cy="55816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500" spc="5" dirty="0">
                <a:latin typeface="Liberation Serif"/>
                <a:cs typeface="Liberation Serif"/>
              </a:rPr>
              <a:t>SE of </a:t>
            </a:r>
            <a:r>
              <a:rPr sz="2500" dirty="0">
                <a:latin typeface="Liberation Serif"/>
                <a:cs typeface="Liberation Serif"/>
              </a:rPr>
              <a:t>mean </a:t>
            </a:r>
            <a:r>
              <a:rPr sz="2500" spc="10" dirty="0">
                <a:latin typeface="Liberation Serif"/>
                <a:cs typeface="Liberation Serif"/>
              </a:rPr>
              <a:t>= </a:t>
            </a:r>
            <a:r>
              <a:rPr sz="2500" spc="5" dirty="0">
                <a:latin typeface="Liberation Serif"/>
                <a:cs typeface="Liberation Serif"/>
              </a:rPr>
              <a:t>sigma /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spc="5" dirty="0">
                <a:latin typeface="Liberation Serif"/>
                <a:cs typeface="Liberation Serif"/>
              </a:rPr>
              <a:t>sqrt(n)</a:t>
            </a:r>
            <a:endParaRPr sz="2500">
              <a:latin typeface="Liberation Serif"/>
              <a:cs typeface="Liberation Serif"/>
            </a:endParaRPr>
          </a:p>
          <a:p>
            <a:pPr marL="12700" marR="5080">
              <a:lnSpc>
                <a:spcPts val="2810"/>
              </a:lnSpc>
              <a:spcBef>
                <a:spcPts val="960"/>
              </a:spcBef>
              <a:tabLst>
                <a:tab pos="1910714" algn="l"/>
                <a:tab pos="5430520" algn="l"/>
              </a:tabLst>
            </a:pPr>
            <a:r>
              <a:rPr sz="2500" spc="5" dirty="0">
                <a:latin typeface="Liberation Serif"/>
                <a:cs typeface="Liberation Serif"/>
              </a:rPr>
              <a:t>=&gt; sigma </a:t>
            </a:r>
            <a:r>
              <a:rPr sz="2500" spc="10" dirty="0">
                <a:latin typeface="Liberation Serif"/>
                <a:cs typeface="Liberation Serif"/>
              </a:rPr>
              <a:t>= SE </a:t>
            </a:r>
            <a:r>
              <a:rPr sz="2500" spc="5" dirty="0">
                <a:latin typeface="Liberation Serif"/>
                <a:cs typeface="Liberation Serif"/>
              </a:rPr>
              <a:t>of mean</a:t>
            </a:r>
            <a:r>
              <a:rPr sz="2500" spc="30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*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sqrt(n)	</a:t>
            </a:r>
            <a:r>
              <a:rPr sz="2500" spc="5" dirty="0">
                <a:latin typeface="Liberation Serif"/>
                <a:cs typeface="Liberation Serif"/>
              </a:rPr>
              <a:t>=&gt; sigma </a:t>
            </a:r>
            <a:r>
              <a:rPr sz="2500" spc="10" dirty="0">
                <a:latin typeface="Liberation Serif"/>
                <a:cs typeface="Liberation Serif"/>
              </a:rPr>
              <a:t>= 0.52640</a:t>
            </a:r>
            <a:r>
              <a:rPr sz="2500" spc="-85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*  </a:t>
            </a:r>
            <a:r>
              <a:rPr sz="2500" dirty="0">
                <a:latin typeface="Liberation Serif"/>
                <a:cs typeface="Liberation Serif"/>
              </a:rPr>
              <a:t>sqrt(20)	</a:t>
            </a:r>
            <a:r>
              <a:rPr sz="2500" spc="5" dirty="0">
                <a:latin typeface="Liberation Serif"/>
                <a:cs typeface="Liberation Serif"/>
              </a:rPr>
              <a:t>=&gt; </a:t>
            </a:r>
            <a:r>
              <a:rPr sz="2500" b="1" spc="5" dirty="0">
                <a:latin typeface="Liberation Serif"/>
                <a:cs typeface="Liberation Serif"/>
              </a:rPr>
              <a:t>sigma </a:t>
            </a:r>
            <a:r>
              <a:rPr sz="2500" b="1" spc="10" dirty="0">
                <a:latin typeface="Liberation Serif"/>
                <a:cs typeface="Liberation Serif"/>
              </a:rPr>
              <a:t>=</a:t>
            </a:r>
            <a:r>
              <a:rPr sz="2500" b="1" spc="25" dirty="0">
                <a:latin typeface="Liberation Serif"/>
                <a:cs typeface="Liberation Serif"/>
              </a:rPr>
              <a:t> </a:t>
            </a:r>
            <a:r>
              <a:rPr sz="2500" b="1" spc="10" dirty="0">
                <a:latin typeface="Liberation Serif"/>
                <a:cs typeface="Liberation Serif"/>
              </a:rPr>
              <a:t>2.354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dirty="0">
                <a:latin typeface="Liberation Serif"/>
                <a:cs typeface="Liberation Serif"/>
              </a:rPr>
              <a:t>Finding </a:t>
            </a:r>
            <a:r>
              <a:rPr sz="2500" spc="10" dirty="0">
                <a:latin typeface="Liberation Serif"/>
                <a:cs typeface="Liberation Serif"/>
              </a:rPr>
              <a:t>99% </a:t>
            </a:r>
            <a:r>
              <a:rPr sz="2500" dirty="0">
                <a:latin typeface="Liberation Serif"/>
                <a:cs typeface="Liberation Serif"/>
              </a:rPr>
              <a:t>CI:</a:t>
            </a:r>
            <a:endParaRPr sz="2500">
              <a:latin typeface="Liberation Serif"/>
              <a:cs typeface="Liberation Serif"/>
            </a:endParaRPr>
          </a:p>
          <a:p>
            <a:pPr marL="12700" marR="3405504">
              <a:lnSpc>
                <a:spcPct val="123300"/>
              </a:lnSpc>
            </a:pPr>
            <a:r>
              <a:rPr sz="2500" dirty="0">
                <a:latin typeface="Liberation Serif"/>
                <a:cs typeface="Liberation Serif"/>
              </a:rPr>
              <a:t>mean </a:t>
            </a:r>
            <a:r>
              <a:rPr sz="2500" spc="5" dirty="0">
                <a:latin typeface="Liberation Serif"/>
                <a:cs typeface="Liberation Serif"/>
              </a:rPr>
              <a:t>of </a:t>
            </a:r>
            <a:r>
              <a:rPr sz="2500" dirty="0">
                <a:latin typeface="Liberation Serif"/>
                <a:cs typeface="Liberation Serif"/>
              </a:rPr>
              <a:t>the sample: </a:t>
            </a:r>
            <a:r>
              <a:rPr sz="2500" spc="5" dirty="0">
                <a:latin typeface="Liberation Serif"/>
                <a:cs typeface="Liberation Serif"/>
              </a:rPr>
              <a:t>X_bar </a:t>
            </a:r>
            <a:r>
              <a:rPr sz="2500" spc="10" dirty="0">
                <a:latin typeface="Liberation Serif"/>
                <a:cs typeface="Liberation Serif"/>
              </a:rPr>
              <a:t>= 2.39374  </a:t>
            </a:r>
            <a:r>
              <a:rPr sz="2500" dirty="0">
                <a:latin typeface="Liberation Serif"/>
                <a:cs typeface="Liberation Serif"/>
              </a:rPr>
              <a:t>sigma </a:t>
            </a:r>
            <a:r>
              <a:rPr sz="2500" spc="5" dirty="0">
                <a:latin typeface="Liberation Serif"/>
                <a:cs typeface="Liberation Serif"/>
              </a:rPr>
              <a:t>(s) </a:t>
            </a:r>
            <a:r>
              <a:rPr sz="2500" spc="10" dirty="0">
                <a:latin typeface="Liberation Serif"/>
                <a:cs typeface="Liberation Serif"/>
              </a:rPr>
              <a:t>=</a:t>
            </a:r>
            <a:r>
              <a:rPr sz="2500" spc="-10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2.354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10" dirty="0">
                <a:latin typeface="Liberation Serif"/>
                <a:cs typeface="Liberation Serif"/>
              </a:rPr>
              <a:t>n = 20 </a:t>
            </a:r>
            <a:r>
              <a:rPr sz="2500" spc="5" dirty="0">
                <a:latin typeface="Liberation Serif"/>
                <a:cs typeface="Liberation Serif"/>
              </a:rPr>
              <a:t>, alpha </a:t>
            </a:r>
            <a:r>
              <a:rPr sz="2500" spc="10" dirty="0">
                <a:latin typeface="Liberation Serif"/>
                <a:cs typeface="Liberation Serif"/>
              </a:rPr>
              <a:t>=</a:t>
            </a:r>
            <a:r>
              <a:rPr sz="2500" spc="-15" dirty="0">
                <a:latin typeface="Liberation Serif"/>
                <a:cs typeface="Liberation Serif"/>
              </a:rPr>
              <a:t> </a:t>
            </a:r>
            <a:r>
              <a:rPr sz="2500" spc="5" dirty="0">
                <a:latin typeface="Liberation Serif"/>
                <a:cs typeface="Liberation Serif"/>
              </a:rPr>
              <a:t>0.01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500" spc="5" dirty="0">
                <a:latin typeface="Liberation Serif"/>
                <a:cs typeface="Liberation Serif"/>
              </a:rPr>
              <a:t>=&gt; </a:t>
            </a:r>
            <a:r>
              <a:rPr sz="2500" b="1" spc="5" dirty="0">
                <a:latin typeface="Liberation Serif"/>
                <a:cs typeface="Liberation Serif"/>
              </a:rPr>
              <a:t>t</a:t>
            </a:r>
            <a:r>
              <a:rPr sz="2175" b="1" spc="7" baseline="-13409" dirty="0">
                <a:latin typeface="Liberation Serif"/>
                <a:cs typeface="Liberation Serif"/>
              </a:rPr>
              <a:t>19 </a:t>
            </a:r>
            <a:r>
              <a:rPr sz="2175" b="1" baseline="-13409" dirty="0">
                <a:latin typeface="Liberation Serif"/>
                <a:cs typeface="Liberation Serif"/>
              </a:rPr>
              <a:t>, </a:t>
            </a:r>
            <a:r>
              <a:rPr sz="2175" b="1" spc="7" baseline="-13409" dirty="0">
                <a:latin typeface="Liberation Serif"/>
                <a:cs typeface="Liberation Serif"/>
              </a:rPr>
              <a:t>0.005 </a:t>
            </a:r>
            <a:r>
              <a:rPr sz="2500" spc="10" dirty="0">
                <a:latin typeface="Liberation Serif"/>
                <a:cs typeface="Liberation Serif"/>
              </a:rPr>
              <a:t>=</a:t>
            </a:r>
            <a:r>
              <a:rPr sz="2500" spc="20" dirty="0">
                <a:latin typeface="Liberation Serif"/>
                <a:cs typeface="Liberation Serif"/>
              </a:rPr>
              <a:t> </a:t>
            </a:r>
            <a:r>
              <a:rPr sz="2500" spc="5" dirty="0">
                <a:latin typeface="Liberation Serif"/>
                <a:cs typeface="Liberation Serif"/>
              </a:rPr>
              <a:t>2.861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500" spc="5" dirty="0">
                <a:latin typeface="Liberation Serif"/>
                <a:cs typeface="Liberation Serif"/>
              </a:rPr>
              <a:t>=&gt; </a:t>
            </a:r>
            <a:r>
              <a:rPr sz="2500" spc="10" dirty="0">
                <a:latin typeface="Liberation Serif"/>
                <a:cs typeface="Liberation Serif"/>
              </a:rPr>
              <a:t>99% </a:t>
            </a:r>
            <a:r>
              <a:rPr sz="2500" spc="5" dirty="0">
                <a:latin typeface="Liberation Serif"/>
                <a:cs typeface="Liberation Serif"/>
              </a:rPr>
              <a:t>CI</a:t>
            </a:r>
            <a:r>
              <a:rPr sz="2500" spc="-5" dirty="0">
                <a:latin typeface="Liberation Serif"/>
                <a:cs typeface="Liberation Serif"/>
              </a:rPr>
              <a:t> </a:t>
            </a:r>
            <a:r>
              <a:rPr sz="2500" dirty="0">
                <a:latin typeface="Liberation Serif"/>
                <a:cs typeface="Liberation Serif"/>
              </a:rPr>
              <a:t>is:</a:t>
            </a:r>
            <a:endParaRPr sz="2500">
              <a:latin typeface="Liberation Serif"/>
              <a:cs typeface="Liberation Serif"/>
            </a:endParaRPr>
          </a:p>
          <a:p>
            <a:pPr marL="755015" algn="ctr">
              <a:lnSpc>
                <a:spcPct val="100000"/>
              </a:lnSpc>
              <a:spcBef>
                <a:spcPts val="710"/>
              </a:spcBef>
            </a:pPr>
            <a:r>
              <a:rPr sz="2500" spc="5" dirty="0">
                <a:latin typeface="Liberation Serif"/>
                <a:cs typeface="Liberation Serif"/>
              </a:rPr>
              <a:t>X_bar </a:t>
            </a:r>
            <a:r>
              <a:rPr sz="2500" spc="10" dirty="0">
                <a:latin typeface="Liberation Serif"/>
                <a:cs typeface="Liberation Serif"/>
              </a:rPr>
              <a:t>± t</a:t>
            </a:r>
            <a:r>
              <a:rPr sz="2175" spc="15" baseline="-7662" dirty="0">
                <a:latin typeface="Liberation Serif"/>
                <a:cs typeface="Liberation Serif"/>
              </a:rPr>
              <a:t>n </a:t>
            </a:r>
            <a:r>
              <a:rPr sz="2175" spc="7" baseline="-7662" dirty="0">
                <a:latin typeface="Liberation Serif"/>
                <a:cs typeface="Liberation Serif"/>
              </a:rPr>
              <a:t>-1 </a:t>
            </a:r>
            <a:r>
              <a:rPr sz="2175" baseline="-7662" dirty="0">
                <a:latin typeface="Liberation Serif"/>
                <a:cs typeface="Liberation Serif"/>
              </a:rPr>
              <a:t>, </a:t>
            </a:r>
            <a:r>
              <a:rPr sz="2175" spc="7" baseline="-7662" dirty="0">
                <a:latin typeface="Symbol"/>
                <a:cs typeface="Symbol"/>
              </a:rPr>
              <a:t></a:t>
            </a:r>
            <a:r>
              <a:rPr sz="2175" spc="7" baseline="-7662" dirty="0">
                <a:latin typeface="Liberation Serif"/>
                <a:cs typeface="Liberation Serif"/>
              </a:rPr>
              <a:t>/2 </a:t>
            </a:r>
            <a:r>
              <a:rPr sz="2500" spc="5" dirty="0">
                <a:latin typeface="Liberation Serif"/>
                <a:cs typeface="Liberation Serif"/>
              </a:rPr>
              <a:t>(s</a:t>
            </a:r>
            <a:r>
              <a:rPr sz="2500" spc="-254" dirty="0">
                <a:latin typeface="Liberation Serif"/>
                <a:cs typeface="Liberation Serif"/>
              </a:rPr>
              <a:t> </a:t>
            </a:r>
            <a:r>
              <a:rPr sz="2500" spc="5" dirty="0">
                <a:latin typeface="Liberation Serif"/>
                <a:cs typeface="Liberation Serif"/>
              </a:rPr>
              <a:t>/√n)</a:t>
            </a:r>
            <a:endParaRPr sz="2500">
              <a:latin typeface="Liberation Serif"/>
              <a:cs typeface="Liberation Serif"/>
            </a:endParaRPr>
          </a:p>
          <a:p>
            <a:pPr marL="751205" algn="ctr">
              <a:lnSpc>
                <a:spcPct val="100000"/>
              </a:lnSpc>
              <a:spcBef>
                <a:spcPts val="770"/>
              </a:spcBef>
            </a:pPr>
            <a:r>
              <a:rPr sz="2500" spc="5" dirty="0">
                <a:latin typeface="Liberation Serif"/>
                <a:cs typeface="Liberation Serif"/>
              </a:rPr>
              <a:t>=&gt; </a:t>
            </a:r>
            <a:r>
              <a:rPr sz="2500" spc="10" dirty="0">
                <a:latin typeface="Liberation Serif"/>
                <a:cs typeface="Liberation Serif"/>
              </a:rPr>
              <a:t>2.39374 ± 2.861 </a:t>
            </a:r>
            <a:r>
              <a:rPr sz="2500" spc="5" dirty="0">
                <a:latin typeface="Liberation Serif"/>
                <a:cs typeface="Liberation Serif"/>
              </a:rPr>
              <a:t>( 0.52640) </a:t>
            </a:r>
            <a:r>
              <a:rPr sz="2500" spc="10" dirty="0">
                <a:latin typeface="Liberation Serif"/>
                <a:cs typeface="Liberation Serif"/>
              </a:rPr>
              <a:t>= 2.39374 ±</a:t>
            </a:r>
            <a:r>
              <a:rPr sz="2500" spc="-55" dirty="0">
                <a:latin typeface="Liberation Serif"/>
                <a:cs typeface="Liberation Serif"/>
              </a:rPr>
              <a:t> </a:t>
            </a:r>
            <a:r>
              <a:rPr sz="2500" spc="10" dirty="0">
                <a:latin typeface="Liberation Serif"/>
                <a:cs typeface="Liberation Serif"/>
              </a:rPr>
              <a:t>1.506</a:t>
            </a:r>
            <a:endParaRPr sz="25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5" dirty="0">
                <a:latin typeface="Liberation Serif"/>
                <a:cs typeface="Liberation Serif"/>
              </a:rPr>
              <a:t>Hence </a:t>
            </a:r>
            <a:r>
              <a:rPr sz="2500" b="1" spc="10" dirty="0">
                <a:latin typeface="Liberation Serif"/>
                <a:cs typeface="Liberation Serif"/>
              </a:rPr>
              <a:t>99% </a:t>
            </a:r>
            <a:r>
              <a:rPr sz="2500" b="1" spc="5" dirty="0">
                <a:latin typeface="Liberation Serif"/>
                <a:cs typeface="Liberation Serif"/>
              </a:rPr>
              <a:t>CI </a:t>
            </a:r>
            <a:r>
              <a:rPr sz="2500" b="1" dirty="0">
                <a:latin typeface="Liberation Serif"/>
                <a:cs typeface="Liberation Serif"/>
              </a:rPr>
              <a:t>is </a:t>
            </a:r>
            <a:r>
              <a:rPr sz="2500" b="1" spc="5" dirty="0">
                <a:latin typeface="Liberation Serif"/>
                <a:cs typeface="Liberation Serif"/>
              </a:rPr>
              <a:t>(0.88774 ,</a:t>
            </a:r>
            <a:r>
              <a:rPr sz="2500" b="1" spc="15" dirty="0">
                <a:latin typeface="Liberation Serif"/>
                <a:cs typeface="Liberation Serif"/>
              </a:rPr>
              <a:t> </a:t>
            </a:r>
            <a:r>
              <a:rPr sz="2500" b="1" spc="5" dirty="0">
                <a:latin typeface="Liberation Serif"/>
                <a:cs typeface="Liberation Serif"/>
              </a:rPr>
              <a:t>3.89974).</a:t>
            </a:r>
            <a:endParaRPr sz="25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2705735" marR="5080" indent="-2028189">
              <a:lnSpc>
                <a:spcPts val="3560"/>
              </a:lnSpc>
              <a:spcBef>
                <a:spcPts val="450"/>
              </a:spcBef>
            </a:pPr>
            <a:r>
              <a:rPr sz="3200" dirty="0"/>
              <a:t>Note: Use z not t </a:t>
            </a:r>
            <a:r>
              <a:rPr sz="3200" spc="-5" dirty="0"/>
              <a:t>if </a:t>
            </a:r>
            <a:r>
              <a:rPr sz="3200" dirty="0"/>
              <a:t>standard deviation of </a:t>
            </a:r>
            <a:r>
              <a:rPr sz="3200" spc="-5" dirty="0"/>
              <a:t>the  population is</a:t>
            </a:r>
            <a:r>
              <a:rPr sz="3200" dirty="0"/>
              <a:t> known.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1490" y="2346959"/>
            <a:ext cx="8988425" cy="23253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70"/>
              </a:spcBef>
            </a:pPr>
            <a:r>
              <a:rPr sz="3200" spc="-5" dirty="0">
                <a:latin typeface="Liberation Serif"/>
                <a:cs typeface="Liberation Serif"/>
              </a:rPr>
              <a:t>If it is </a:t>
            </a:r>
            <a:r>
              <a:rPr sz="3200" dirty="0">
                <a:latin typeface="Liberation Serif"/>
                <a:cs typeface="Liberation Serif"/>
              </a:rPr>
              <a:t>known that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sample indeed was drawn </a:t>
            </a:r>
            <a:r>
              <a:rPr sz="3200" spc="-5" dirty="0">
                <a:latin typeface="Liberation Serif"/>
                <a:cs typeface="Liberation Serif"/>
              </a:rPr>
              <a:t>from </a:t>
            </a:r>
            <a:r>
              <a:rPr sz="3200" dirty="0">
                <a:latin typeface="Liberation Serif"/>
                <a:cs typeface="Liberation Serif"/>
              </a:rPr>
              <a:t>a  </a:t>
            </a:r>
            <a:r>
              <a:rPr sz="3200" b="1" dirty="0">
                <a:latin typeface="Liberation Serif"/>
                <a:cs typeface="Liberation Serif"/>
              </a:rPr>
              <a:t>normal population</a:t>
            </a:r>
            <a:r>
              <a:rPr sz="3200" dirty="0">
                <a:latin typeface="Liberation Serif"/>
                <a:cs typeface="Liberation Serif"/>
              </a:rPr>
              <a:t>, also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b="1" dirty="0">
                <a:latin typeface="Liberation Serif"/>
                <a:cs typeface="Liberation Serif"/>
              </a:rPr>
              <a:t>standard </a:t>
            </a:r>
            <a:r>
              <a:rPr sz="3200" b="1" spc="-5" dirty="0">
                <a:latin typeface="Liberation Serif"/>
                <a:cs typeface="Liberation Serif"/>
              </a:rPr>
              <a:t>deviation </a:t>
            </a:r>
            <a:r>
              <a:rPr sz="3200" b="1" dirty="0">
                <a:latin typeface="Liberation Serif"/>
                <a:cs typeface="Liberation Serif"/>
              </a:rPr>
              <a:t>of  the </a:t>
            </a:r>
            <a:r>
              <a:rPr sz="3200" b="1" spc="-5" dirty="0">
                <a:latin typeface="Liberation Serif"/>
                <a:cs typeface="Liberation Serif"/>
              </a:rPr>
              <a:t>population is </a:t>
            </a:r>
            <a:r>
              <a:rPr sz="3200" b="1" spc="15" dirty="0">
                <a:latin typeface="Liberation Serif"/>
                <a:cs typeface="Liberation Serif"/>
              </a:rPr>
              <a:t>known</a:t>
            </a:r>
            <a:r>
              <a:rPr sz="3200" spc="15" dirty="0">
                <a:latin typeface="Liberation Serif"/>
                <a:cs typeface="Liberation Serif"/>
              </a:rPr>
              <a:t>, </a:t>
            </a:r>
            <a:r>
              <a:rPr sz="3200" spc="-5" dirty="0">
                <a:latin typeface="Liberation Serif"/>
                <a:cs typeface="Liberation Serif"/>
              </a:rPr>
              <a:t>use </a:t>
            </a:r>
            <a:r>
              <a:rPr sz="3200" dirty="0">
                <a:latin typeface="Liberation Serif"/>
                <a:cs typeface="Liberation Serif"/>
              </a:rPr>
              <a:t>z not t </a:t>
            </a:r>
            <a:r>
              <a:rPr sz="3200" spc="-5" dirty="0">
                <a:latin typeface="Liberation Serif"/>
                <a:cs typeface="Liberation Serif"/>
              </a:rPr>
              <a:t>distribution </a:t>
            </a:r>
            <a:r>
              <a:rPr sz="3200" spc="-10" dirty="0">
                <a:latin typeface="Liberation Serif"/>
                <a:cs typeface="Liberation Serif"/>
              </a:rPr>
              <a:t>to  </a:t>
            </a:r>
            <a:r>
              <a:rPr sz="3200" spc="-5" dirty="0">
                <a:latin typeface="Liberation Serif"/>
                <a:cs typeface="Liberation Serif"/>
              </a:rPr>
              <a:t>find </a:t>
            </a:r>
            <a:r>
              <a:rPr sz="3200" dirty="0">
                <a:latin typeface="Liberation Serif"/>
                <a:cs typeface="Liberation Serif"/>
              </a:rPr>
              <a:t>out </a:t>
            </a:r>
            <a:r>
              <a:rPr sz="3200" spc="-5" dirty="0">
                <a:latin typeface="Liberation Serif"/>
                <a:cs typeface="Liberation Serif"/>
              </a:rPr>
              <a:t>the </a:t>
            </a:r>
            <a:r>
              <a:rPr sz="3200" dirty="0">
                <a:latin typeface="Liberation Serif"/>
                <a:cs typeface="Liberation Serif"/>
              </a:rPr>
              <a:t>confidence interval </a:t>
            </a:r>
            <a:r>
              <a:rPr sz="3200" spc="-5" dirty="0">
                <a:latin typeface="Liberation Serif"/>
                <a:cs typeface="Liberation Serif"/>
              </a:rPr>
              <a:t>irrespective </a:t>
            </a:r>
            <a:r>
              <a:rPr sz="3200" dirty="0">
                <a:latin typeface="Liberation Serif"/>
                <a:cs typeface="Liberation Serif"/>
              </a:rPr>
              <a:t>of </a:t>
            </a:r>
            <a:r>
              <a:rPr sz="3200" spc="-5" dirty="0">
                <a:latin typeface="Liberation Serif"/>
                <a:cs typeface="Liberation Serif"/>
              </a:rPr>
              <a:t>the  sample </a:t>
            </a:r>
            <a:r>
              <a:rPr sz="3200" dirty="0">
                <a:latin typeface="Liberation Serif"/>
                <a:cs typeface="Liberation Serif"/>
              </a:rPr>
              <a:t>size.</a:t>
            </a:r>
            <a:endParaRPr sz="32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450" y="2528570"/>
            <a:ext cx="8887460" cy="1940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580"/>
              </a:spcBef>
              <a:tabLst>
                <a:tab pos="3892550" algn="l"/>
                <a:tab pos="5086985" algn="l"/>
              </a:tabLst>
            </a:pPr>
            <a:r>
              <a:rPr sz="4400" spc="-5" dirty="0"/>
              <a:t>Construction</a:t>
            </a:r>
            <a:r>
              <a:rPr sz="4400" dirty="0"/>
              <a:t> of	</a:t>
            </a:r>
            <a:r>
              <a:rPr sz="4400" spc="-5" dirty="0"/>
              <a:t>Confidence</a:t>
            </a:r>
            <a:r>
              <a:rPr sz="4400" spc="-65" dirty="0"/>
              <a:t> </a:t>
            </a:r>
            <a:r>
              <a:rPr sz="4400" spc="-5" dirty="0"/>
              <a:t>Intervals  </a:t>
            </a:r>
            <a:r>
              <a:rPr sz="4400" dirty="0"/>
              <a:t>for </a:t>
            </a:r>
            <a:r>
              <a:rPr sz="4400" spc="-15" dirty="0"/>
              <a:t>Difference </a:t>
            </a:r>
            <a:r>
              <a:rPr sz="4400" spc="-5" dirty="0"/>
              <a:t>between </a:t>
            </a:r>
            <a:r>
              <a:rPr sz="4400" spc="-114" dirty="0"/>
              <a:t>Two  </a:t>
            </a:r>
            <a:r>
              <a:rPr sz="4400" spc="-5" dirty="0"/>
              <a:t>Population</a:t>
            </a:r>
            <a:r>
              <a:rPr sz="4400" spc="5" dirty="0"/>
              <a:t> </a:t>
            </a:r>
            <a:r>
              <a:rPr sz="4400" spc="-5" dirty="0"/>
              <a:t>Means</a:t>
            </a:r>
            <a:r>
              <a:rPr sz="4400" spc="15" dirty="0"/>
              <a:t> </a:t>
            </a:r>
            <a:r>
              <a:rPr sz="4400" dirty="0"/>
              <a:t>of	Large</a:t>
            </a:r>
            <a:r>
              <a:rPr sz="4400" spc="-35" dirty="0"/>
              <a:t> </a:t>
            </a:r>
            <a:r>
              <a:rPr sz="4400" spc="-5" dirty="0"/>
              <a:t>Samples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5875" marR="5080">
              <a:lnSpc>
                <a:spcPts val="3450"/>
              </a:lnSpc>
              <a:spcBef>
                <a:spcPts val="540"/>
              </a:spcBef>
            </a:pPr>
            <a:r>
              <a:rPr sz="3200" dirty="0"/>
              <a:t>Sum/ </a:t>
            </a:r>
            <a:r>
              <a:rPr sz="3200" spc="-10" dirty="0"/>
              <a:t>Difference </a:t>
            </a:r>
            <a:r>
              <a:rPr sz="3200" dirty="0"/>
              <a:t>of </a:t>
            </a:r>
            <a:r>
              <a:rPr sz="3200" spc="-5" dirty="0"/>
              <a:t>two </a:t>
            </a:r>
            <a:r>
              <a:rPr sz="3200" dirty="0"/>
              <a:t>independent </a:t>
            </a:r>
            <a:r>
              <a:rPr sz="3200" spc="-5" dirty="0"/>
              <a:t>normally  distributed </a:t>
            </a:r>
            <a:r>
              <a:rPr sz="3200" dirty="0"/>
              <a:t>random </a:t>
            </a:r>
            <a:r>
              <a:rPr sz="3200" spc="-5" dirty="0"/>
              <a:t>variables is</a:t>
            </a:r>
            <a:r>
              <a:rPr sz="3200" spc="15" dirty="0"/>
              <a:t> </a:t>
            </a:r>
            <a:r>
              <a:rPr sz="3200" dirty="0"/>
              <a:t>normal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0069" y="1705609"/>
            <a:ext cx="9206231" cy="3624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45"/>
              </a:lnSpc>
              <a:spcBef>
                <a:spcPts val="100"/>
              </a:spcBef>
              <a:tabLst>
                <a:tab pos="1417955" algn="l"/>
              </a:tabLst>
            </a:pPr>
            <a:r>
              <a:rPr sz="2400" dirty="0">
                <a:latin typeface="Liberation Serif"/>
                <a:cs typeface="Liberation Serif"/>
              </a:rPr>
              <a:t>If </a:t>
            </a:r>
            <a:r>
              <a:rPr sz="2400" i="1" dirty="0">
                <a:latin typeface="Liberation Serif"/>
                <a:cs typeface="Liberation Serif"/>
              </a:rPr>
              <a:t>X</a:t>
            </a:r>
            <a:r>
              <a:rPr sz="2400" i="1" spc="-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~ </a:t>
            </a:r>
            <a:r>
              <a:rPr sz="2400" i="1" spc="-5" dirty="0">
                <a:latin typeface="Liberation Serif"/>
                <a:cs typeface="Liberation Serif"/>
              </a:rPr>
              <a:t>N</a:t>
            </a:r>
            <a:r>
              <a:rPr sz="2400" spc="-5" dirty="0">
                <a:latin typeface="Liberation Serif"/>
                <a:cs typeface="Liberation Serif"/>
              </a:rPr>
              <a:t>(</a:t>
            </a:r>
            <a:r>
              <a:rPr sz="2400" i="1" spc="-5" dirty="0">
                <a:latin typeface="Liberation Serif"/>
                <a:cs typeface="Liberation Serif"/>
              </a:rPr>
              <a:t>μ	</a:t>
            </a:r>
            <a:r>
              <a:rPr sz="2400" dirty="0">
                <a:latin typeface="Liberation Serif"/>
                <a:cs typeface="Liberation Serif"/>
              </a:rPr>
              <a:t>,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</a:t>
            </a:r>
            <a:r>
              <a:rPr sz="2400" spc="-5" dirty="0">
                <a:latin typeface="Liberation Serif"/>
                <a:cs typeface="Liberation Serif"/>
              </a:rPr>
              <a:t>) and </a:t>
            </a:r>
            <a:r>
              <a:rPr sz="2400" dirty="0">
                <a:latin typeface="Liberation Serif"/>
                <a:cs typeface="Liberation Serif"/>
              </a:rPr>
              <a:t>Y ~ </a:t>
            </a:r>
            <a:r>
              <a:rPr sz="2400" i="1" spc="-5" dirty="0">
                <a:latin typeface="Liberation Serif"/>
                <a:cs typeface="Liberation Serif"/>
              </a:rPr>
              <a:t>N</a:t>
            </a:r>
            <a:r>
              <a:rPr sz="2400" spc="-5" dirty="0">
                <a:latin typeface="Liberation Serif"/>
                <a:cs typeface="Liberation Serif"/>
              </a:rPr>
              <a:t>(</a:t>
            </a:r>
            <a:r>
              <a:rPr sz="2400" i="1" spc="-5" dirty="0">
                <a:latin typeface="Liberation Serif"/>
                <a:cs typeface="Liberation Serif"/>
              </a:rPr>
              <a:t>μ </a:t>
            </a:r>
            <a:r>
              <a:rPr sz="2400" dirty="0">
                <a:latin typeface="Liberation Serif"/>
                <a:cs typeface="Liberation Serif"/>
              </a:rPr>
              <a:t>,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</a:t>
            </a:r>
            <a:r>
              <a:rPr sz="2400" spc="-5" dirty="0">
                <a:latin typeface="Liberation Serif"/>
                <a:cs typeface="Liberation Serif"/>
              </a:rPr>
              <a:t>) </a:t>
            </a:r>
            <a:r>
              <a:rPr sz="2400" dirty="0">
                <a:latin typeface="Liberation Serif"/>
                <a:cs typeface="Liberation Serif"/>
              </a:rPr>
              <a:t>are independent random</a:t>
            </a:r>
            <a:r>
              <a:rPr sz="2400" spc="170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variables</a:t>
            </a:r>
            <a:endParaRPr sz="2400">
              <a:latin typeface="Liberation Serif"/>
              <a:cs typeface="Liberation Serif"/>
            </a:endParaRPr>
          </a:p>
          <a:p>
            <a:pPr marL="1253490">
              <a:lnSpc>
                <a:spcPts val="1245"/>
              </a:lnSpc>
              <a:tabLst>
                <a:tab pos="1645285" algn="l"/>
                <a:tab pos="3498215" algn="l"/>
                <a:tab pos="3814445" algn="l"/>
              </a:tabLst>
            </a:pPr>
            <a:r>
              <a:rPr sz="1400" i="1" spc="-5" dirty="0">
                <a:latin typeface="Liberation Serif"/>
                <a:cs typeface="Liberation Serif"/>
              </a:rPr>
              <a:t>1	1	2	2</a:t>
            </a:r>
            <a:endParaRPr sz="1400">
              <a:latin typeface="Liberation Serif"/>
              <a:cs typeface="Liberation Serif"/>
            </a:endParaRPr>
          </a:p>
          <a:p>
            <a:pPr marL="12700" marR="758825">
              <a:lnSpc>
                <a:spcPct val="100000"/>
              </a:lnSpc>
            </a:pPr>
            <a:r>
              <a:rPr sz="2400" dirty="0">
                <a:latin typeface="Liberation Serif"/>
                <a:cs typeface="Liberation Serif"/>
              </a:rPr>
              <a:t>that are </a:t>
            </a:r>
            <a:r>
              <a:rPr sz="2400" spc="-5" dirty="0">
                <a:latin typeface="Liberation Serif"/>
                <a:cs typeface="Liberation Serif"/>
              </a:rPr>
              <a:t>normally </a:t>
            </a:r>
            <a:r>
              <a:rPr sz="2400" dirty="0">
                <a:latin typeface="Liberation Serif"/>
                <a:cs typeface="Liberation Serif"/>
              </a:rPr>
              <a:t>distributed, then their </a:t>
            </a:r>
            <a:r>
              <a:rPr sz="2400" spc="-5" dirty="0">
                <a:latin typeface="Liberation Serif"/>
                <a:cs typeface="Liberation Serif"/>
              </a:rPr>
              <a:t>sum/difference </a:t>
            </a:r>
            <a:r>
              <a:rPr sz="2400" dirty="0">
                <a:latin typeface="Liberation Serif"/>
                <a:cs typeface="Liberation Serif"/>
              </a:rPr>
              <a:t>is also  normally distributed. i.e.,</a:t>
            </a:r>
            <a:r>
              <a:rPr sz="2400" spc="-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if</a:t>
            </a:r>
            <a:endParaRPr sz="2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sz="2400" dirty="0">
                <a:latin typeface="Liberation Serif"/>
                <a:cs typeface="Liberation Serif"/>
              </a:rPr>
              <a:t>If,</a:t>
            </a:r>
            <a:endParaRPr sz="2400">
              <a:latin typeface="Liberation Serif"/>
              <a:cs typeface="Liberation Serif"/>
            </a:endParaRPr>
          </a:p>
          <a:p>
            <a:pPr marL="2429510">
              <a:lnSpc>
                <a:spcPts val="2445"/>
              </a:lnSpc>
              <a:tabLst>
                <a:tab pos="3573145" algn="l"/>
              </a:tabLst>
            </a:pPr>
            <a:r>
              <a:rPr sz="2400" i="1" dirty="0">
                <a:latin typeface="Liberation Serif"/>
                <a:cs typeface="Liberation Serif"/>
              </a:rPr>
              <a:t>X</a:t>
            </a:r>
            <a:r>
              <a:rPr sz="2400" i="1" spc="-10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~ </a:t>
            </a:r>
            <a:r>
              <a:rPr sz="2400" i="1" spc="-5" dirty="0">
                <a:latin typeface="Liberation Serif"/>
                <a:cs typeface="Liberation Serif"/>
              </a:rPr>
              <a:t>N</a:t>
            </a:r>
            <a:r>
              <a:rPr sz="2400" spc="-5" dirty="0">
                <a:latin typeface="Liberation Serif"/>
                <a:cs typeface="Liberation Serif"/>
              </a:rPr>
              <a:t>(</a:t>
            </a:r>
            <a:r>
              <a:rPr sz="2400" i="1" spc="-5" dirty="0">
                <a:latin typeface="Liberation Serif"/>
                <a:cs typeface="Liberation Serif"/>
              </a:rPr>
              <a:t>μ	</a:t>
            </a:r>
            <a:r>
              <a:rPr sz="2400" dirty="0">
                <a:latin typeface="Liberation Serif"/>
                <a:cs typeface="Liberation Serif"/>
              </a:rPr>
              <a:t>,</a:t>
            </a:r>
            <a:r>
              <a:rPr sz="2400" i="1" dirty="0">
                <a:latin typeface="Liberation Serif"/>
                <a:cs typeface="Liberation Serif"/>
              </a:rPr>
              <a:t>σ</a:t>
            </a:r>
            <a:r>
              <a:rPr sz="2400" i="1" spc="254" dirty="0">
                <a:latin typeface="Liberation Serif"/>
                <a:cs typeface="Liberation Serif"/>
              </a:rPr>
              <a:t> </a:t>
            </a:r>
            <a:r>
              <a:rPr sz="2100" baseline="27777" dirty="0">
                <a:latin typeface="Liberation Serif"/>
                <a:cs typeface="Liberation Serif"/>
              </a:rPr>
              <a:t>2</a:t>
            </a:r>
            <a:r>
              <a:rPr sz="2400" dirty="0">
                <a:latin typeface="Liberation Serif"/>
                <a:cs typeface="Liberation Serif"/>
              </a:rPr>
              <a:t>)</a:t>
            </a:r>
            <a:endParaRPr sz="2400">
              <a:latin typeface="Liberation Serif"/>
              <a:cs typeface="Liberation Serif"/>
            </a:endParaRPr>
          </a:p>
          <a:p>
            <a:pPr marR="1005205" algn="ctr">
              <a:lnSpc>
                <a:spcPts val="1240"/>
              </a:lnSpc>
              <a:tabLst>
                <a:tab pos="41084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X	X</a:t>
            </a:r>
            <a:endParaRPr sz="1400">
              <a:latin typeface="Liberation Serif"/>
              <a:cs typeface="Liberation Serif"/>
            </a:endParaRPr>
          </a:p>
          <a:p>
            <a:pPr marL="2429510">
              <a:lnSpc>
                <a:spcPts val="2440"/>
              </a:lnSpc>
            </a:pPr>
            <a:r>
              <a:rPr sz="2400" dirty="0">
                <a:latin typeface="Liberation Serif"/>
                <a:cs typeface="Liberation Serif"/>
              </a:rPr>
              <a:t>Y ~ </a:t>
            </a:r>
            <a:r>
              <a:rPr sz="2400" i="1" spc="-5" dirty="0">
                <a:latin typeface="Liberation Serif"/>
                <a:cs typeface="Liberation Serif"/>
              </a:rPr>
              <a:t>N</a:t>
            </a:r>
            <a:r>
              <a:rPr sz="2400" spc="-5" dirty="0">
                <a:latin typeface="Liberation Serif"/>
                <a:cs typeface="Liberation Serif"/>
              </a:rPr>
              <a:t>(</a:t>
            </a:r>
            <a:r>
              <a:rPr sz="2400" i="1" spc="-5" dirty="0">
                <a:latin typeface="Liberation Serif"/>
                <a:cs typeface="Liberation Serif"/>
              </a:rPr>
              <a:t>μ </a:t>
            </a:r>
            <a:r>
              <a:rPr sz="2400" spc="5" dirty="0">
                <a:latin typeface="Liberation Serif"/>
                <a:cs typeface="Liberation Serif"/>
              </a:rPr>
              <a:t>,</a:t>
            </a:r>
            <a:r>
              <a:rPr sz="2400" i="1" spc="5" dirty="0">
                <a:latin typeface="Liberation Serif"/>
                <a:cs typeface="Liberation Serif"/>
              </a:rPr>
              <a:t>σ</a:t>
            </a:r>
            <a:r>
              <a:rPr sz="2400" i="1" spc="330" dirty="0">
                <a:latin typeface="Liberation Serif"/>
                <a:cs typeface="Liberation Serif"/>
              </a:rPr>
              <a:t> </a:t>
            </a:r>
            <a:r>
              <a:rPr sz="2100" baseline="27777" dirty="0">
                <a:latin typeface="Liberation Serif"/>
                <a:cs typeface="Liberation Serif"/>
              </a:rPr>
              <a:t>2</a:t>
            </a:r>
            <a:r>
              <a:rPr sz="2400" dirty="0">
                <a:latin typeface="Liberation Serif"/>
                <a:cs typeface="Liberation Serif"/>
              </a:rPr>
              <a:t>)</a:t>
            </a:r>
            <a:endParaRPr sz="2400">
              <a:latin typeface="Liberation Serif"/>
              <a:cs typeface="Liberation Serif"/>
            </a:endParaRPr>
          </a:p>
          <a:p>
            <a:pPr marR="1032510" algn="ctr">
              <a:lnSpc>
                <a:spcPts val="1245"/>
              </a:lnSpc>
              <a:tabLst>
                <a:tab pos="32448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Y	Y</a:t>
            </a:r>
            <a:endParaRPr sz="14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32840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Liberation Serif"/>
                <a:cs typeface="Liberation Serif"/>
              </a:rPr>
              <a:t>Then,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3850" y="5304790"/>
            <a:ext cx="68262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45"/>
              </a:lnSpc>
              <a:spcBef>
                <a:spcPts val="100"/>
              </a:spcBef>
              <a:tabLst>
                <a:tab pos="904240" algn="l"/>
                <a:tab pos="1847214" algn="l"/>
              </a:tabLst>
            </a:pPr>
            <a:r>
              <a:rPr sz="2400" dirty="0">
                <a:latin typeface="Liberation Serif"/>
                <a:cs typeface="Liberation Serif"/>
              </a:rPr>
              <a:t>X</a:t>
            </a:r>
            <a:r>
              <a:rPr sz="2400" spc="-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+</a:t>
            </a:r>
            <a:r>
              <a:rPr sz="2400" spc="-100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Y	~</a:t>
            </a:r>
            <a:r>
              <a:rPr sz="2400" spc="-10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N(</a:t>
            </a:r>
            <a:r>
              <a:rPr sz="2400" spc="5" dirty="0">
                <a:latin typeface="Liberation Serif"/>
                <a:cs typeface="Liberation Serif"/>
              </a:rPr>
              <a:t> </a:t>
            </a:r>
            <a:r>
              <a:rPr sz="2400" i="1" dirty="0">
                <a:latin typeface="Liberation Serif"/>
                <a:cs typeface="Liberation Serif"/>
              </a:rPr>
              <a:t>μ	+</a:t>
            </a:r>
            <a:r>
              <a:rPr sz="2400" i="1" spc="-45" dirty="0">
                <a:latin typeface="Liberation Serif"/>
                <a:cs typeface="Liberation Serif"/>
              </a:rPr>
              <a:t> </a:t>
            </a:r>
            <a:r>
              <a:rPr sz="2400" i="1" dirty="0">
                <a:latin typeface="Liberation Serif"/>
                <a:cs typeface="Liberation Serif"/>
              </a:rPr>
              <a:t>μ</a:t>
            </a:r>
            <a:endParaRPr sz="2400">
              <a:latin typeface="Liberation Serif"/>
              <a:cs typeface="Liberation Serif"/>
            </a:endParaRPr>
          </a:p>
          <a:p>
            <a:pPr marR="5080" algn="r">
              <a:lnSpc>
                <a:spcPts val="1245"/>
              </a:lnSpc>
              <a:tabLst>
                <a:tab pos="58610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X	Y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800" y="5304790"/>
            <a:ext cx="18669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445"/>
              </a:lnSpc>
              <a:spcBef>
                <a:spcPts val="100"/>
              </a:spcBef>
            </a:pPr>
            <a:r>
              <a:rPr sz="2400" dirty="0">
                <a:latin typeface="Liberation Serif"/>
                <a:cs typeface="Liberation Serif"/>
              </a:rPr>
              <a:t>,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 </a:t>
            </a:r>
            <a:r>
              <a:rPr sz="2400" dirty="0">
                <a:latin typeface="Liberation Serif"/>
                <a:cs typeface="Liberation Serif"/>
              </a:rPr>
              <a:t>+ 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</a:t>
            </a:r>
            <a:r>
              <a:rPr sz="2100" spc="367" baseline="27777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)</a:t>
            </a:r>
            <a:endParaRPr sz="2400">
              <a:latin typeface="Liberation Serif"/>
              <a:cs typeface="Liberation Serif"/>
            </a:endParaRPr>
          </a:p>
          <a:p>
            <a:pPr algn="ctr">
              <a:lnSpc>
                <a:spcPts val="1245"/>
              </a:lnSpc>
              <a:tabLst>
                <a:tab pos="71564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X	Y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3850" y="6137909"/>
            <a:ext cx="62166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45"/>
              </a:lnSpc>
              <a:spcBef>
                <a:spcPts val="100"/>
              </a:spcBef>
              <a:tabLst>
                <a:tab pos="833755" algn="l"/>
                <a:tab pos="1777364" algn="l"/>
              </a:tabLst>
            </a:pPr>
            <a:r>
              <a:rPr sz="2400" dirty="0">
                <a:latin typeface="Liberation Serif"/>
                <a:cs typeface="Liberation Serif"/>
              </a:rPr>
              <a:t>X</a:t>
            </a:r>
            <a:r>
              <a:rPr sz="2400" spc="-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-</a:t>
            </a:r>
            <a:r>
              <a:rPr sz="2400" spc="-95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Y	~</a:t>
            </a:r>
            <a:r>
              <a:rPr sz="2400" spc="-5" dirty="0">
                <a:latin typeface="Liberation Serif"/>
                <a:cs typeface="Liberation Serif"/>
              </a:rPr>
              <a:t> N</a:t>
            </a:r>
            <a:r>
              <a:rPr sz="2400" spc="-5">
                <a:latin typeface="Liberation Serif"/>
                <a:cs typeface="Liberation Serif"/>
              </a:rPr>
              <a:t>(</a:t>
            </a:r>
            <a:r>
              <a:rPr sz="2400">
                <a:latin typeface="Liberation Serif"/>
                <a:cs typeface="Liberation Serif"/>
              </a:rPr>
              <a:t> </a:t>
            </a:r>
            <a:r>
              <a:rPr sz="2400" i="1" smtClean="0">
                <a:latin typeface="Liberation Serif"/>
                <a:cs typeface="Liberation Serif"/>
              </a:rPr>
              <a:t>μ</a:t>
            </a:r>
            <a:r>
              <a:rPr sz="2400" i="1" dirty="0">
                <a:latin typeface="Liberation Serif"/>
                <a:cs typeface="Liberation Serif"/>
              </a:rPr>
              <a:t>	-</a:t>
            </a:r>
            <a:r>
              <a:rPr sz="2400" i="1" spc="-40" dirty="0">
                <a:latin typeface="Liberation Serif"/>
                <a:cs typeface="Liberation Serif"/>
              </a:rPr>
              <a:t> </a:t>
            </a:r>
            <a:r>
              <a:rPr sz="2400" i="1" dirty="0">
                <a:latin typeface="Liberation Serif"/>
                <a:cs typeface="Liberation Serif"/>
              </a:rPr>
              <a:t>μ</a:t>
            </a:r>
            <a:endParaRPr sz="2400">
              <a:latin typeface="Liberation Serif"/>
              <a:cs typeface="Liberation Serif"/>
            </a:endParaRPr>
          </a:p>
          <a:p>
            <a:pPr marR="5080" algn="r">
              <a:lnSpc>
                <a:spcPts val="1245"/>
              </a:lnSpc>
              <a:tabLst>
                <a:tab pos="48196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X	Y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808" y="6137909"/>
            <a:ext cx="26504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445"/>
              </a:lnSpc>
              <a:spcBef>
                <a:spcPts val="100"/>
              </a:spcBef>
            </a:pPr>
            <a:r>
              <a:rPr sz="2400" dirty="0">
                <a:latin typeface="Liberation Serif"/>
                <a:cs typeface="Liberation Serif"/>
              </a:rPr>
              <a:t>,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 </a:t>
            </a:r>
            <a:r>
              <a:rPr sz="2400" dirty="0">
                <a:latin typeface="Liberation Serif"/>
                <a:cs typeface="Liberation Serif"/>
              </a:rPr>
              <a:t>+ </a:t>
            </a:r>
            <a:r>
              <a:rPr sz="2400" i="1" dirty="0">
                <a:latin typeface="Liberation Serif"/>
                <a:cs typeface="Liberation Serif"/>
              </a:rPr>
              <a:t>σ </a:t>
            </a:r>
            <a:r>
              <a:rPr sz="2100" spc="-7" baseline="27777" dirty="0">
                <a:latin typeface="Liberation Serif"/>
                <a:cs typeface="Liberation Serif"/>
              </a:rPr>
              <a:t>2</a:t>
            </a:r>
            <a:r>
              <a:rPr sz="2100" spc="390" baseline="27777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)</a:t>
            </a:r>
            <a:endParaRPr sz="2400">
              <a:latin typeface="Liberation Serif"/>
              <a:cs typeface="Liberation Serif"/>
            </a:endParaRPr>
          </a:p>
          <a:p>
            <a:pPr marR="635" algn="ctr">
              <a:lnSpc>
                <a:spcPts val="1245"/>
              </a:lnSpc>
              <a:tabLst>
                <a:tab pos="715645" algn="l"/>
              </a:tabLst>
            </a:pPr>
            <a:r>
              <a:rPr sz="1400" i="1" spc="-10" dirty="0">
                <a:latin typeface="Liberation Serif"/>
                <a:cs typeface="Liberation Serif"/>
              </a:rPr>
              <a:t>X	Y</a:t>
            </a:r>
            <a:endParaRPr sz="1400">
              <a:latin typeface="Liberation Serif"/>
              <a:cs typeface="Liberation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308225" marR="5080" indent="-2150110">
              <a:lnSpc>
                <a:spcPts val="4430"/>
              </a:lnSpc>
              <a:spcBef>
                <a:spcPts val="555"/>
              </a:spcBef>
            </a:pPr>
            <a:r>
              <a:rPr sz="4000" dirty="0"/>
              <a:t>A </a:t>
            </a:r>
            <a:r>
              <a:rPr sz="4000" spc="-5" dirty="0"/>
              <a:t>Confidence Interval </a:t>
            </a:r>
            <a:r>
              <a:rPr sz="4000" dirty="0"/>
              <a:t>for </a:t>
            </a:r>
            <a:r>
              <a:rPr sz="4000" spc="-5" dirty="0"/>
              <a:t>the</a:t>
            </a:r>
            <a:r>
              <a:rPr sz="4000" spc="-395" dirty="0"/>
              <a:t> </a:t>
            </a:r>
            <a:r>
              <a:rPr sz="4000" spc="-15" dirty="0"/>
              <a:t>Difference  </a:t>
            </a:r>
            <a:r>
              <a:rPr sz="4000" spc="-5" dirty="0"/>
              <a:t>Between </a:t>
            </a:r>
            <a:r>
              <a:rPr sz="4000" spc="-105" dirty="0"/>
              <a:t>Two </a:t>
            </a:r>
            <a:r>
              <a:rPr sz="4000" spc="-5" dirty="0"/>
              <a:t>Means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5524" y="2020523"/>
            <a:ext cx="9414308" cy="399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295909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2 -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519" y="1590039"/>
            <a:ext cx="8534400" cy="51784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85"/>
              </a:spcBef>
            </a:pPr>
            <a:r>
              <a:rPr sz="2700" b="1" spc="10" dirty="0">
                <a:latin typeface="Liberation Sans"/>
                <a:cs typeface="Liberation Sans"/>
              </a:rPr>
              <a:t>3) </a:t>
            </a:r>
            <a:r>
              <a:rPr sz="2700" b="1" spc="15" dirty="0">
                <a:latin typeface="Liberation Sans"/>
                <a:cs typeface="Liberation Sans"/>
              </a:rPr>
              <a:t>What </a:t>
            </a:r>
            <a:r>
              <a:rPr sz="2700" b="1" spc="5" dirty="0">
                <a:latin typeface="Liberation Sans"/>
                <a:cs typeface="Liberation Sans"/>
              </a:rPr>
              <a:t>is </a:t>
            </a:r>
            <a:r>
              <a:rPr sz="2700" b="1" spc="10" dirty="0">
                <a:latin typeface="Liberation Sans"/>
                <a:cs typeface="Liberation Sans"/>
              </a:rPr>
              <a:t>the probability that the total time </a:t>
            </a:r>
            <a:r>
              <a:rPr sz="2700" b="1" spc="15" dirty="0">
                <a:latin typeface="Liberation Sans"/>
                <a:cs typeface="Liberation Sans"/>
              </a:rPr>
              <a:t>used </a:t>
            </a:r>
            <a:r>
              <a:rPr sz="2700" b="1" spc="5" dirty="0">
                <a:latin typeface="Liberation Sans"/>
                <a:cs typeface="Liberation Sans"/>
              </a:rPr>
              <a:t>by  </a:t>
            </a:r>
            <a:r>
              <a:rPr sz="2700" b="1" spc="10" dirty="0">
                <a:latin typeface="Liberation Sans"/>
                <a:cs typeface="Liberation Sans"/>
              </a:rPr>
              <a:t>both the </a:t>
            </a:r>
            <a:r>
              <a:rPr sz="2700" b="1" spc="15" dirty="0">
                <a:latin typeface="Liberation Sans"/>
                <a:cs typeface="Liberation Sans"/>
              </a:rPr>
              <a:t>machines </a:t>
            </a:r>
            <a:r>
              <a:rPr sz="2700" b="1" spc="10" dirty="0">
                <a:latin typeface="Liberation Sans"/>
                <a:cs typeface="Liberation Sans"/>
              </a:rPr>
              <a:t>together </a:t>
            </a:r>
            <a:r>
              <a:rPr sz="2700" b="1" spc="5" dirty="0">
                <a:latin typeface="Liberation Sans"/>
                <a:cs typeface="Liberation Sans"/>
              </a:rPr>
              <a:t>is </a:t>
            </a:r>
            <a:r>
              <a:rPr sz="2700" b="1" spc="10" dirty="0">
                <a:latin typeface="Liberation Sans"/>
                <a:cs typeface="Liberation Sans"/>
              </a:rPr>
              <a:t>greater </a:t>
            </a:r>
            <a:r>
              <a:rPr sz="2700" b="1" spc="15" dirty="0">
                <a:latin typeface="Liberation Sans"/>
                <a:cs typeface="Liberation Sans"/>
              </a:rPr>
              <a:t>than 115  </a:t>
            </a:r>
            <a:r>
              <a:rPr sz="2700" b="1" spc="10" dirty="0">
                <a:latin typeface="Liberation Sans"/>
                <a:cs typeface="Liberation Sans"/>
              </a:rPr>
              <a:t>hours.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3582670" algn="l"/>
              </a:tabLst>
            </a:pPr>
            <a:r>
              <a:rPr sz="2700" spc="15" dirty="0">
                <a:latin typeface="Liberation Sans"/>
                <a:cs typeface="Liberation Sans"/>
              </a:rPr>
              <a:t>Let </a:t>
            </a:r>
            <a:r>
              <a:rPr sz="2700" spc="10" dirty="0">
                <a:latin typeface="Liberation Sans"/>
                <a:cs typeface="Liberation Sans"/>
              </a:rPr>
              <a:t>T </a:t>
            </a:r>
            <a:r>
              <a:rPr sz="2700" spc="15" dirty="0">
                <a:latin typeface="Liberation Sans"/>
                <a:cs typeface="Liberation Sans"/>
              </a:rPr>
              <a:t>reprsent</a:t>
            </a:r>
            <a:r>
              <a:rPr sz="2700" spc="-130" dirty="0">
                <a:latin typeface="Liberation Sans"/>
                <a:cs typeface="Liberation Sans"/>
              </a:rPr>
              <a:t> </a:t>
            </a:r>
            <a:r>
              <a:rPr sz="2700" spc="10" dirty="0">
                <a:latin typeface="Liberation Sans"/>
                <a:cs typeface="Liberation Sans"/>
              </a:rPr>
              <a:t>time</a:t>
            </a:r>
            <a:r>
              <a:rPr sz="2700" spc="20" dirty="0">
                <a:latin typeface="Liberation Sans"/>
                <a:cs typeface="Liberation Sans"/>
              </a:rPr>
              <a:t> </a:t>
            </a:r>
            <a:r>
              <a:rPr sz="2700" spc="10" dirty="0">
                <a:latin typeface="Liberation Sans"/>
                <a:cs typeface="Liberation Sans"/>
              </a:rPr>
              <a:t>on	both </a:t>
            </a:r>
            <a:r>
              <a:rPr sz="2700" spc="15" dirty="0">
                <a:latin typeface="Liberation Sans"/>
                <a:cs typeface="Liberation Sans"/>
              </a:rPr>
              <a:t>machine </a:t>
            </a:r>
            <a:r>
              <a:rPr sz="2700" spc="10" dirty="0">
                <a:latin typeface="Liberation Sans"/>
                <a:cs typeface="Liberation Sans"/>
              </a:rPr>
              <a:t>1 and 2.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700" spc="15" dirty="0">
                <a:latin typeface="Liberation Sans"/>
                <a:cs typeface="Liberation Sans"/>
              </a:rPr>
              <a:t>S</a:t>
            </a:r>
            <a:r>
              <a:rPr sz="2325" spc="22" baseline="-23297" dirty="0">
                <a:latin typeface="Liberation Sans"/>
                <a:cs typeface="Liberation Sans"/>
              </a:rPr>
              <a:t>T </a:t>
            </a:r>
            <a:r>
              <a:rPr sz="2700" spc="10" dirty="0">
                <a:latin typeface="Liberation Sans"/>
                <a:cs typeface="Liberation Sans"/>
              </a:rPr>
              <a:t>~ </a:t>
            </a:r>
            <a:r>
              <a:rPr sz="2700" spc="15" dirty="0">
                <a:latin typeface="Liberation Sans"/>
                <a:cs typeface="Liberation Sans"/>
              </a:rPr>
              <a:t>N(( 100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10" dirty="0">
                <a:latin typeface="Liberation Sans"/>
                <a:cs typeface="Liberation Sans"/>
              </a:rPr>
              <a:t>0.5 + </a:t>
            </a:r>
            <a:r>
              <a:rPr sz="2700" spc="15" dirty="0">
                <a:latin typeface="Liberation Sans"/>
                <a:cs typeface="Liberation Sans"/>
              </a:rPr>
              <a:t>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10" dirty="0">
                <a:latin typeface="Liberation Sans"/>
                <a:cs typeface="Liberation Sans"/>
              </a:rPr>
              <a:t>0.6), </a:t>
            </a:r>
            <a:r>
              <a:rPr sz="2700" spc="15" dirty="0">
                <a:latin typeface="Liberation Sans"/>
                <a:cs typeface="Liberation Sans"/>
              </a:rPr>
              <a:t>(100 </a:t>
            </a:r>
            <a:r>
              <a:rPr sz="2700" spc="5" dirty="0">
                <a:latin typeface="Liberation Sans"/>
                <a:cs typeface="Liberation Sans"/>
              </a:rPr>
              <a:t>* </a:t>
            </a:r>
            <a:r>
              <a:rPr sz="2700" spc="35" dirty="0">
                <a:latin typeface="Liberation Sans"/>
                <a:cs typeface="Liberation Sans"/>
              </a:rPr>
              <a:t>0.4</a:t>
            </a:r>
            <a:r>
              <a:rPr sz="2325" spc="52" baseline="23297" dirty="0">
                <a:latin typeface="Liberation Sans"/>
                <a:cs typeface="Liberation Sans"/>
              </a:rPr>
              <a:t>2 </a:t>
            </a:r>
            <a:r>
              <a:rPr sz="2700" spc="15" dirty="0">
                <a:latin typeface="Liberation Sans"/>
                <a:cs typeface="Liberation Sans"/>
              </a:rPr>
              <a:t>+100 </a:t>
            </a:r>
            <a:r>
              <a:rPr sz="2700" spc="5" dirty="0">
                <a:latin typeface="Liberation Sans"/>
                <a:cs typeface="Liberation Sans"/>
              </a:rPr>
              <a:t>*</a:t>
            </a:r>
            <a:r>
              <a:rPr sz="2700" spc="-22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0.5</a:t>
            </a:r>
            <a:r>
              <a:rPr sz="2325" spc="22" baseline="23297" dirty="0">
                <a:latin typeface="Liberation Sans"/>
                <a:cs typeface="Liberation Sans"/>
              </a:rPr>
              <a:t>2</a:t>
            </a:r>
            <a:r>
              <a:rPr sz="2700" spc="15" dirty="0">
                <a:latin typeface="Liberation Sans"/>
                <a:cs typeface="Liberation Sans"/>
              </a:rPr>
              <a:t>))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700" spc="15" dirty="0">
                <a:latin typeface="Liberation Sans"/>
                <a:cs typeface="Liberation Sans"/>
              </a:rPr>
              <a:t>S</a:t>
            </a:r>
            <a:r>
              <a:rPr sz="2325" spc="22" baseline="-23297" dirty="0">
                <a:latin typeface="Liberation Sans"/>
                <a:cs typeface="Liberation Sans"/>
              </a:rPr>
              <a:t>T  </a:t>
            </a:r>
            <a:r>
              <a:rPr sz="2700" spc="10" dirty="0">
                <a:latin typeface="Liberation Sans"/>
                <a:cs typeface="Liberation Sans"/>
              </a:rPr>
              <a:t>~ </a:t>
            </a:r>
            <a:r>
              <a:rPr sz="2700" spc="15" dirty="0">
                <a:latin typeface="Liberation Sans"/>
                <a:cs typeface="Liberation Sans"/>
              </a:rPr>
              <a:t>N(110,</a:t>
            </a:r>
            <a:r>
              <a:rPr sz="2700" spc="-215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41)</a:t>
            </a: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15" dirty="0">
                <a:latin typeface="Liberation Sans"/>
                <a:cs typeface="Liberation Sans"/>
              </a:rPr>
              <a:t>P(S</a:t>
            </a:r>
            <a:r>
              <a:rPr sz="2325" spc="22" baseline="-23297" dirty="0">
                <a:latin typeface="Liberation Sans"/>
                <a:cs typeface="Liberation Sans"/>
              </a:rPr>
              <a:t>T  </a:t>
            </a:r>
            <a:r>
              <a:rPr sz="2700" spc="10" dirty="0">
                <a:latin typeface="Liberation Sans"/>
                <a:cs typeface="Liberation Sans"/>
              </a:rPr>
              <a:t>&gt; </a:t>
            </a:r>
            <a:r>
              <a:rPr sz="2700" spc="15" dirty="0">
                <a:latin typeface="Liberation Sans"/>
                <a:cs typeface="Liberation Sans"/>
              </a:rPr>
              <a:t>115) </a:t>
            </a:r>
            <a:r>
              <a:rPr sz="2700" spc="10" dirty="0">
                <a:latin typeface="Liberation Sans"/>
                <a:cs typeface="Liberation Sans"/>
              </a:rPr>
              <a:t>=</a:t>
            </a:r>
            <a:r>
              <a:rPr sz="2700" spc="-225" dirty="0">
                <a:latin typeface="Liberation Sans"/>
                <a:cs typeface="Liberation Sans"/>
              </a:rPr>
              <a:t> </a:t>
            </a:r>
            <a:r>
              <a:rPr sz="2700" spc="10" dirty="0">
                <a:latin typeface="Liberation Sans"/>
                <a:cs typeface="Liberation Sans"/>
              </a:rPr>
              <a:t>?</a:t>
            </a:r>
            <a:endParaRPr sz="27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700" spc="10" dirty="0">
                <a:latin typeface="Liberation Sans"/>
                <a:cs typeface="Liberation Sans"/>
              </a:rPr>
              <a:t>P( Z &gt; </a:t>
            </a:r>
            <a:r>
              <a:rPr sz="2700" spc="15" dirty="0">
                <a:latin typeface="Liberation Sans"/>
                <a:cs typeface="Liberation Sans"/>
              </a:rPr>
              <a:t>(115 </a:t>
            </a:r>
            <a:r>
              <a:rPr sz="2700" spc="10" dirty="0">
                <a:latin typeface="Liberation Sans"/>
                <a:cs typeface="Liberation Sans"/>
              </a:rPr>
              <a:t>– 110)/ </a:t>
            </a:r>
            <a:r>
              <a:rPr sz="2700" spc="15" dirty="0">
                <a:latin typeface="Liberation Sans"/>
                <a:cs typeface="Liberation Sans"/>
              </a:rPr>
              <a:t>6.40) </a:t>
            </a:r>
            <a:r>
              <a:rPr sz="2700" spc="10" dirty="0">
                <a:latin typeface="Liberation Sans"/>
                <a:cs typeface="Liberation Sans"/>
              </a:rPr>
              <a:t>= P(Z &gt; </a:t>
            </a:r>
            <a:r>
              <a:rPr sz="2700" spc="15" dirty="0">
                <a:latin typeface="Liberation Sans"/>
                <a:cs typeface="Liberation Sans"/>
              </a:rPr>
              <a:t>0.78) </a:t>
            </a:r>
            <a:r>
              <a:rPr sz="2700" spc="10" dirty="0">
                <a:latin typeface="Liberation Sans"/>
                <a:cs typeface="Liberation Sans"/>
              </a:rPr>
              <a:t>=</a:t>
            </a:r>
            <a:r>
              <a:rPr sz="2700" spc="-80" dirty="0">
                <a:latin typeface="Liberation Sans"/>
                <a:cs typeface="Liberation Sans"/>
              </a:rPr>
              <a:t> </a:t>
            </a:r>
            <a:r>
              <a:rPr sz="2700" spc="15" dirty="0">
                <a:latin typeface="Liberation Sans"/>
                <a:cs typeface="Liberation Sans"/>
              </a:rPr>
              <a:t>0.2177</a:t>
            </a:r>
            <a:endParaRPr sz="27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308225" marR="5080" indent="-2150110">
              <a:lnSpc>
                <a:spcPts val="4430"/>
              </a:lnSpc>
              <a:spcBef>
                <a:spcPts val="555"/>
              </a:spcBef>
            </a:pPr>
            <a:r>
              <a:rPr sz="4000" dirty="0"/>
              <a:t>A </a:t>
            </a:r>
            <a:r>
              <a:rPr sz="4000" spc="-5" dirty="0"/>
              <a:t>Confidence Interval </a:t>
            </a:r>
            <a:r>
              <a:rPr sz="4000" dirty="0"/>
              <a:t>for </a:t>
            </a:r>
            <a:r>
              <a:rPr sz="4000" spc="-5" dirty="0"/>
              <a:t>the</a:t>
            </a:r>
            <a:r>
              <a:rPr sz="4000" spc="-395" dirty="0"/>
              <a:t> </a:t>
            </a:r>
            <a:r>
              <a:rPr sz="4000" spc="-15" dirty="0"/>
              <a:t>Difference  </a:t>
            </a:r>
            <a:r>
              <a:rPr sz="4000" spc="-5" dirty="0"/>
              <a:t>Between </a:t>
            </a:r>
            <a:r>
              <a:rPr sz="4000" spc="-105" dirty="0"/>
              <a:t>Two </a:t>
            </a:r>
            <a:r>
              <a:rPr sz="4000" spc="-5" dirty="0"/>
              <a:t>Means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21689" y="2459989"/>
            <a:ext cx="8486140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379" y="554990"/>
            <a:ext cx="272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205" algn="l"/>
              </a:tabLst>
            </a:pPr>
            <a:r>
              <a:rPr sz="4400" dirty="0">
                <a:latin typeface="Liberation Sans"/>
                <a:cs typeface="Liberation Sans"/>
              </a:rPr>
              <a:t>Pr</a:t>
            </a:r>
            <a:r>
              <a:rPr sz="4400" spc="-5" dirty="0">
                <a:latin typeface="Liberation Sans"/>
                <a:cs typeface="Liberation Sans"/>
              </a:rPr>
              <a:t>o</a:t>
            </a:r>
            <a:r>
              <a:rPr sz="4400" spc="-10" dirty="0">
                <a:latin typeface="Liberation Sans"/>
                <a:cs typeface="Liberation Sans"/>
              </a:rPr>
              <a:t>b</a:t>
            </a:r>
            <a:r>
              <a:rPr sz="4400" spc="5" dirty="0">
                <a:latin typeface="Liberation Sans"/>
                <a:cs typeface="Liberation Sans"/>
              </a:rPr>
              <a:t>l</a:t>
            </a:r>
            <a:r>
              <a:rPr sz="4400" spc="-10" dirty="0">
                <a:latin typeface="Liberation Sans"/>
                <a:cs typeface="Liberation Sans"/>
              </a:rPr>
              <a:t>e</a:t>
            </a:r>
            <a:r>
              <a:rPr sz="4400" dirty="0">
                <a:latin typeface="Liberation Sans"/>
                <a:cs typeface="Liberation Sans"/>
              </a:rPr>
              <a:t>m	1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894445" cy="40989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250"/>
              </a:lnSpc>
              <a:spcBef>
                <a:spcPts val="409"/>
              </a:spcBef>
              <a:tabLst>
                <a:tab pos="1526540" algn="l"/>
              </a:tabLst>
            </a:pPr>
            <a:r>
              <a:rPr sz="2900" spc="5" dirty="0">
                <a:latin typeface="Liberation Serif"/>
                <a:cs typeface="Liberation Serif"/>
              </a:rPr>
              <a:t>A group of </a:t>
            </a:r>
            <a:r>
              <a:rPr sz="2900" spc="10" dirty="0">
                <a:latin typeface="Liberation Serif"/>
                <a:cs typeface="Liberation Serif"/>
              </a:rPr>
              <a:t>75 </a:t>
            </a:r>
            <a:r>
              <a:rPr sz="2900" spc="5" dirty="0">
                <a:latin typeface="Liberation Serif"/>
                <a:cs typeface="Liberation Serif"/>
              </a:rPr>
              <a:t>people </a:t>
            </a:r>
            <a:r>
              <a:rPr sz="2900" dirty="0">
                <a:latin typeface="Liberation Serif"/>
                <a:cs typeface="Liberation Serif"/>
              </a:rPr>
              <a:t>enrolled </a:t>
            </a:r>
            <a:r>
              <a:rPr sz="2900" spc="5" dirty="0">
                <a:latin typeface="Liberation Serif"/>
                <a:cs typeface="Liberation Serif"/>
              </a:rPr>
              <a:t>in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weight </a:t>
            </a:r>
            <a:r>
              <a:rPr sz="2900" dirty="0">
                <a:latin typeface="Liberation Serif"/>
                <a:cs typeface="Liberation Serif"/>
              </a:rPr>
              <a:t>loss </a:t>
            </a:r>
            <a:r>
              <a:rPr sz="2900" spc="5" dirty="0">
                <a:latin typeface="Liberation Serif"/>
                <a:cs typeface="Liberation Serif"/>
              </a:rPr>
              <a:t>program that  involved adhering </a:t>
            </a:r>
            <a:r>
              <a:rPr sz="2900" dirty="0">
                <a:latin typeface="Liberation Serif"/>
                <a:cs typeface="Liberation Serif"/>
              </a:rPr>
              <a:t>to a special </a:t>
            </a:r>
            <a:r>
              <a:rPr sz="2900" spc="5" dirty="0">
                <a:latin typeface="Liberation Serif"/>
                <a:cs typeface="Liberation Serif"/>
              </a:rPr>
              <a:t>diet </a:t>
            </a:r>
            <a:r>
              <a:rPr sz="2900" dirty="0">
                <a:latin typeface="Liberation Serif"/>
                <a:cs typeface="Liberation Serif"/>
              </a:rPr>
              <a:t>and </a:t>
            </a:r>
            <a:r>
              <a:rPr sz="2900" spc="5" dirty="0">
                <a:latin typeface="Liberation Serif"/>
                <a:cs typeface="Liberation Serif"/>
              </a:rPr>
              <a:t>to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daily exercise  program.	After 6 months, </a:t>
            </a:r>
            <a:r>
              <a:rPr sz="2900" dirty="0">
                <a:latin typeface="Liberation Serif"/>
                <a:cs typeface="Liberation Serif"/>
              </a:rPr>
              <a:t>their </a:t>
            </a:r>
            <a:r>
              <a:rPr sz="2900" spc="10" dirty="0">
                <a:latin typeface="Liberation Serif"/>
                <a:cs typeface="Liberation Serif"/>
              </a:rPr>
              <a:t>mean </a:t>
            </a:r>
            <a:r>
              <a:rPr sz="2900" spc="5" dirty="0">
                <a:latin typeface="Liberation Serif"/>
                <a:cs typeface="Liberation Serif"/>
              </a:rPr>
              <a:t>weight loss was </a:t>
            </a:r>
            <a:r>
              <a:rPr sz="2900" spc="10" dirty="0">
                <a:latin typeface="Liberation Serif"/>
                <a:cs typeface="Liberation Serif"/>
              </a:rPr>
              <a:t>25  </a:t>
            </a:r>
            <a:r>
              <a:rPr sz="2900" spc="5" dirty="0">
                <a:latin typeface="Liberation Serif"/>
                <a:cs typeface="Liberation Serif"/>
              </a:rPr>
              <a:t>pounds, with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sample standard deviation </a:t>
            </a:r>
            <a:r>
              <a:rPr sz="2900" dirty="0">
                <a:latin typeface="Liberation Serif"/>
                <a:cs typeface="Liberation Serif"/>
              </a:rPr>
              <a:t>of </a:t>
            </a:r>
            <a:r>
              <a:rPr sz="2900" spc="5" dirty="0">
                <a:latin typeface="Liberation Serif"/>
                <a:cs typeface="Liberation Serif"/>
              </a:rPr>
              <a:t>9</a:t>
            </a:r>
            <a:r>
              <a:rPr sz="2900" spc="10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pounds.</a:t>
            </a:r>
            <a:endParaRPr sz="2900">
              <a:latin typeface="Liberation Serif"/>
              <a:cs typeface="Liberation Serif"/>
            </a:endParaRPr>
          </a:p>
          <a:p>
            <a:pPr marL="12700" marR="583565" algn="just">
              <a:lnSpc>
                <a:spcPts val="3250"/>
              </a:lnSpc>
              <a:spcBef>
                <a:spcPts val="1290"/>
              </a:spcBef>
            </a:pPr>
            <a:r>
              <a:rPr sz="2900" spc="5" dirty="0">
                <a:latin typeface="Liberation Serif"/>
                <a:cs typeface="Liberation Serif"/>
              </a:rPr>
              <a:t>A second group of 43 people went on the </a:t>
            </a:r>
            <a:r>
              <a:rPr sz="2900" dirty="0">
                <a:latin typeface="Liberation Serif"/>
                <a:cs typeface="Liberation Serif"/>
              </a:rPr>
              <a:t>diet </a:t>
            </a:r>
            <a:r>
              <a:rPr sz="2900" spc="5" dirty="0">
                <a:latin typeface="Liberation Serif"/>
                <a:cs typeface="Liberation Serif"/>
              </a:rPr>
              <a:t>but didn't  </a:t>
            </a:r>
            <a:r>
              <a:rPr sz="2900" dirty="0">
                <a:latin typeface="Liberation Serif"/>
                <a:cs typeface="Liberation Serif"/>
              </a:rPr>
              <a:t>exercise. </a:t>
            </a:r>
            <a:r>
              <a:rPr sz="2900" spc="5" dirty="0">
                <a:latin typeface="Liberation Serif"/>
                <a:cs typeface="Liberation Serif"/>
              </a:rPr>
              <a:t>After 6 months, </a:t>
            </a:r>
            <a:r>
              <a:rPr sz="2900" dirty="0">
                <a:latin typeface="Liberation Serif"/>
                <a:cs typeface="Liberation Serif"/>
              </a:rPr>
              <a:t>their </a:t>
            </a:r>
            <a:r>
              <a:rPr sz="2900" spc="10" dirty="0">
                <a:latin typeface="Liberation Serif"/>
                <a:cs typeface="Liberation Serif"/>
              </a:rPr>
              <a:t>mean </a:t>
            </a:r>
            <a:r>
              <a:rPr sz="2900" spc="5" dirty="0">
                <a:latin typeface="Liberation Serif"/>
                <a:cs typeface="Liberation Serif"/>
              </a:rPr>
              <a:t>weight loss was</a:t>
            </a:r>
            <a:r>
              <a:rPr sz="2900" spc="-130" dirty="0">
                <a:latin typeface="Liberation Serif"/>
                <a:cs typeface="Liberation Serif"/>
              </a:rPr>
              <a:t> </a:t>
            </a:r>
            <a:r>
              <a:rPr sz="2900" spc="10" dirty="0">
                <a:latin typeface="Liberation Serif"/>
                <a:cs typeface="Liberation Serif"/>
              </a:rPr>
              <a:t>14  </a:t>
            </a:r>
            <a:r>
              <a:rPr sz="2900" spc="5" dirty="0">
                <a:latin typeface="Liberation Serif"/>
                <a:cs typeface="Liberation Serif"/>
              </a:rPr>
              <a:t>pounds, with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sample standard deviation </a:t>
            </a:r>
            <a:r>
              <a:rPr sz="2900" dirty="0">
                <a:latin typeface="Liberation Serif"/>
                <a:cs typeface="Liberation Serif"/>
              </a:rPr>
              <a:t>of </a:t>
            </a:r>
            <a:r>
              <a:rPr sz="2900" spc="5" dirty="0">
                <a:latin typeface="Liberation Serif"/>
                <a:cs typeface="Liberation Serif"/>
              </a:rPr>
              <a:t>7</a:t>
            </a:r>
            <a:r>
              <a:rPr sz="2900" spc="15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pounds.</a:t>
            </a:r>
            <a:endParaRPr sz="2900">
              <a:latin typeface="Liberation Serif"/>
              <a:cs typeface="Liberation Serif"/>
            </a:endParaRPr>
          </a:p>
          <a:p>
            <a:pPr marL="12700" marR="664210">
              <a:lnSpc>
                <a:spcPts val="3250"/>
              </a:lnSpc>
              <a:spcBef>
                <a:spcPts val="1290"/>
              </a:spcBef>
            </a:pPr>
            <a:r>
              <a:rPr sz="2900" spc="5" dirty="0">
                <a:latin typeface="Liberation Serif"/>
                <a:cs typeface="Liberation Serif"/>
              </a:rPr>
              <a:t>Find </a:t>
            </a:r>
            <a:r>
              <a:rPr sz="2900" dirty="0">
                <a:latin typeface="Liberation Serif"/>
                <a:cs typeface="Liberation Serif"/>
              </a:rPr>
              <a:t>a </a:t>
            </a:r>
            <a:r>
              <a:rPr sz="2900" spc="5" dirty="0">
                <a:latin typeface="Liberation Serif"/>
                <a:cs typeface="Liberation Serif"/>
              </a:rPr>
              <a:t>95% </a:t>
            </a:r>
            <a:r>
              <a:rPr sz="2900" dirty="0">
                <a:latin typeface="Liberation Serif"/>
                <a:cs typeface="Liberation Serif"/>
              </a:rPr>
              <a:t>confidence interval </a:t>
            </a:r>
            <a:r>
              <a:rPr sz="2900" spc="5" dirty="0">
                <a:latin typeface="Liberation Serif"/>
                <a:cs typeface="Liberation Serif"/>
              </a:rPr>
              <a:t>for the mean </a:t>
            </a:r>
            <a:r>
              <a:rPr sz="2900" dirty="0">
                <a:latin typeface="Liberation Serif"/>
                <a:cs typeface="Liberation Serif"/>
              </a:rPr>
              <a:t>difference  </a:t>
            </a:r>
            <a:r>
              <a:rPr sz="2900" spc="5" dirty="0">
                <a:latin typeface="Liberation Serif"/>
                <a:cs typeface="Liberation Serif"/>
              </a:rPr>
              <a:t>between </a:t>
            </a:r>
            <a:r>
              <a:rPr sz="2900" dirty="0">
                <a:latin typeface="Liberation Serif"/>
                <a:cs typeface="Liberation Serif"/>
              </a:rPr>
              <a:t>the </a:t>
            </a:r>
            <a:r>
              <a:rPr sz="2900" spc="5" dirty="0">
                <a:latin typeface="Liberation Serif"/>
                <a:cs typeface="Liberation Serif"/>
              </a:rPr>
              <a:t>weight</a:t>
            </a:r>
            <a:r>
              <a:rPr sz="2900" dirty="0">
                <a:latin typeface="Liberation Serif"/>
                <a:cs typeface="Liberation Serif"/>
              </a:rPr>
              <a:t> </a:t>
            </a:r>
            <a:r>
              <a:rPr sz="2900" spc="5" dirty="0">
                <a:latin typeface="Liberation Serif"/>
                <a:cs typeface="Liberation Serif"/>
              </a:rPr>
              <a:t>losses.</a:t>
            </a:r>
            <a:endParaRPr sz="29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860" y="554990"/>
            <a:ext cx="5450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Liberation Sans"/>
                <a:cs typeface="Liberation Sans"/>
              </a:rPr>
              <a:t>Problem </a:t>
            </a:r>
            <a:r>
              <a:rPr sz="4400" dirty="0">
                <a:latin typeface="Liberation Sans"/>
                <a:cs typeface="Liberation Sans"/>
              </a:rPr>
              <a:t>1 :</a:t>
            </a:r>
            <a:r>
              <a:rPr sz="4400" spc="-8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Solution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1587754"/>
            <a:ext cx="9601200" cy="4582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61535">
              <a:lnSpc>
                <a:spcPct val="143400"/>
              </a:lnSpc>
              <a:spcBef>
                <a:spcPts val="95"/>
              </a:spcBef>
            </a:pPr>
            <a:r>
              <a:rPr sz="2150" spc="5" dirty="0">
                <a:latin typeface="Liberation Serif"/>
                <a:cs typeface="Liberation Serif"/>
              </a:rPr>
              <a:t>X_bar ~ N(25, </a:t>
            </a:r>
            <a:r>
              <a:rPr sz="2150" dirty="0">
                <a:latin typeface="Liberation Serif"/>
                <a:cs typeface="Liberation Serif"/>
              </a:rPr>
              <a:t>9/sqrt(75</a:t>
            </a:r>
            <a:r>
              <a:rPr sz="2150">
                <a:latin typeface="Liberation Serif"/>
                <a:cs typeface="Liberation Serif"/>
              </a:rPr>
              <a:t>))  </a:t>
            </a:r>
            <a:endParaRPr lang="en-US" sz="2150" dirty="0" smtClean="0">
              <a:latin typeface="Liberation Serif"/>
              <a:cs typeface="Liberation Serif"/>
            </a:endParaRPr>
          </a:p>
          <a:p>
            <a:pPr marL="12700" marR="4661535">
              <a:lnSpc>
                <a:spcPct val="143400"/>
              </a:lnSpc>
              <a:spcBef>
                <a:spcPts val="95"/>
              </a:spcBef>
            </a:pPr>
            <a:r>
              <a:rPr sz="2150" spc="5" smtClean="0">
                <a:latin typeface="Liberation Serif"/>
                <a:cs typeface="Liberation Serif"/>
              </a:rPr>
              <a:t>Y_bar </a:t>
            </a:r>
            <a:r>
              <a:rPr sz="2150" spc="5" dirty="0">
                <a:latin typeface="Liberation Serif"/>
                <a:cs typeface="Liberation Serif"/>
              </a:rPr>
              <a:t>~ N(14,</a:t>
            </a:r>
            <a:r>
              <a:rPr sz="2150" spc="-15" dirty="0">
                <a:latin typeface="Liberation Serif"/>
                <a:cs typeface="Liberation Serif"/>
              </a:rPr>
              <a:t> </a:t>
            </a:r>
            <a:r>
              <a:rPr sz="2150" dirty="0">
                <a:latin typeface="Liberation Serif"/>
                <a:cs typeface="Liberation Serif"/>
              </a:rPr>
              <a:t>7/sqrt(43))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150" dirty="0">
                <a:latin typeface="Liberation Serif"/>
                <a:cs typeface="Liberation Serif"/>
              </a:rPr>
              <a:t>since </a:t>
            </a:r>
            <a:r>
              <a:rPr sz="2150" spc="5" dirty="0">
                <a:latin typeface="Liberation Serif"/>
                <a:cs typeface="Liberation Serif"/>
              </a:rPr>
              <a:t>both </a:t>
            </a:r>
            <a:r>
              <a:rPr sz="2150" dirty="0">
                <a:latin typeface="Liberation Serif"/>
                <a:cs typeface="Liberation Serif"/>
              </a:rPr>
              <a:t>the samples are</a:t>
            </a:r>
            <a:r>
              <a:rPr sz="2150" spc="-15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independent,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503295" algn="l"/>
                <a:tab pos="4469765" algn="l"/>
              </a:tabLst>
            </a:pPr>
            <a:r>
              <a:rPr sz="2150" dirty="0">
                <a:latin typeface="Liberation Serif"/>
                <a:cs typeface="Liberation Serif"/>
              </a:rPr>
              <a:t>a </a:t>
            </a:r>
            <a:r>
              <a:rPr sz="2150" spc="5" dirty="0">
                <a:latin typeface="Liberation Serif"/>
                <a:cs typeface="Liberation Serif"/>
              </a:rPr>
              <a:t>95% Confidence</a:t>
            </a:r>
            <a:r>
              <a:rPr sz="2150" spc="30" dirty="0">
                <a:latin typeface="Liberation Serif"/>
                <a:cs typeface="Liberation Serif"/>
              </a:rPr>
              <a:t> </a:t>
            </a:r>
            <a:r>
              <a:rPr sz="2150" dirty="0">
                <a:latin typeface="Liberation Serif"/>
                <a:cs typeface="Liberation Serif"/>
              </a:rPr>
              <a:t>Interval</a:t>
            </a:r>
            <a:r>
              <a:rPr sz="2150" spc="1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for	</a:t>
            </a:r>
            <a:r>
              <a:rPr sz="2150" i="1" spc="5" dirty="0">
                <a:latin typeface="Liberation Serif"/>
                <a:cs typeface="Liberation Serif"/>
              </a:rPr>
              <a:t>μ</a:t>
            </a:r>
            <a:r>
              <a:rPr sz="3225" i="1" spc="7" baseline="-23255" dirty="0">
                <a:latin typeface="Liberation Serif"/>
                <a:cs typeface="Liberation Serif"/>
              </a:rPr>
              <a:t>X</a:t>
            </a:r>
            <a:r>
              <a:rPr sz="3225" i="1" spc="22" baseline="-23255" dirty="0">
                <a:latin typeface="Liberation Serif"/>
                <a:cs typeface="Liberation Serif"/>
              </a:rPr>
              <a:t> </a:t>
            </a:r>
            <a:r>
              <a:rPr sz="2150" i="1" dirty="0">
                <a:latin typeface="Liberation Serif"/>
                <a:cs typeface="Liberation Serif"/>
              </a:rPr>
              <a:t>-</a:t>
            </a:r>
            <a:r>
              <a:rPr sz="2150" i="1" spc="10" dirty="0">
                <a:latin typeface="Liberation Serif"/>
                <a:cs typeface="Liberation Serif"/>
              </a:rPr>
              <a:t> </a:t>
            </a:r>
            <a:r>
              <a:rPr sz="2150" i="1" spc="5" dirty="0">
                <a:latin typeface="Liberation Serif"/>
                <a:cs typeface="Liberation Serif"/>
              </a:rPr>
              <a:t>μ</a:t>
            </a:r>
            <a:r>
              <a:rPr sz="3225" i="1" spc="7" baseline="-23255" dirty="0">
                <a:latin typeface="Liberation Serif"/>
                <a:cs typeface="Liberation Serif"/>
              </a:rPr>
              <a:t>Y	</a:t>
            </a:r>
            <a:r>
              <a:rPr sz="2150" dirty="0">
                <a:latin typeface="Liberation Serif"/>
                <a:cs typeface="Liberation Serif"/>
              </a:rPr>
              <a:t>is </a:t>
            </a:r>
            <a:r>
              <a:rPr sz="2150" spc="5" dirty="0">
                <a:latin typeface="Liberation Serif"/>
                <a:cs typeface="Liberation Serif"/>
              </a:rPr>
              <a:t>given</a:t>
            </a:r>
            <a:r>
              <a:rPr sz="215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by</a:t>
            </a:r>
            <a:endParaRPr sz="2150">
              <a:latin typeface="Liberation Serif"/>
              <a:cs typeface="Liberation Serif"/>
            </a:endParaRPr>
          </a:p>
          <a:p>
            <a:pPr marL="1569720">
              <a:lnSpc>
                <a:spcPct val="100000"/>
              </a:lnSpc>
              <a:spcBef>
                <a:spcPts val="2630"/>
              </a:spcBef>
              <a:tabLst>
                <a:tab pos="4932045" algn="l"/>
                <a:tab pos="6099175" algn="l"/>
                <a:tab pos="6391275" algn="l"/>
              </a:tabLst>
            </a:pPr>
            <a:r>
              <a:rPr sz="2150" spc="5" dirty="0">
                <a:latin typeface="Liberation Serif"/>
                <a:cs typeface="Liberation Serif"/>
              </a:rPr>
              <a:t>(X_bar – Y_bar) ± z</a:t>
            </a:r>
            <a:r>
              <a:rPr sz="1875" spc="7" baseline="-13333" dirty="0">
                <a:latin typeface="Liberation Serif"/>
                <a:cs typeface="Liberation Serif"/>
              </a:rPr>
              <a:t>a/2</a:t>
            </a:r>
            <a:r>
              <a:rPr sz="1875" spc="390" baseline="-13333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*</a:t>
            </a:r>
            <a:r>
              <a:rPr sz="2150" spc="20" dirty="0">
                <a:latin typeface="Liberation Serif"/>
                <a:cs typeface="Liberation Serif"/>
              </a:rPr>
              <a:t> </a:t>
            </a:r>
            <a:r>
              <a:rPr sz="2150" dirty="0">
                <a:latin typeface="Liberation Serif"/>
                <a:cs typeface="Liberation Serif"/>
              </a:rPr>
              <a:t>sqrt(	(</a:t>
            </a:r>
            <a:r>
              <a:rPr sz="2150" i="1" dirty="0">
                <a:latin typeface="Liberation Serif"/>
                <a:cs typeface="Liberation Serif"/>
              </a:rPr>
              <a:t>σ</a:t>
            </a:r>
            <a:r>
              <a:rPr sz="3225" i="1" baseline="-23255" dirty="0">
                <a:latin typeface="Liberation Serif"/>
                <a:cs typeface="Liberation Serif"/>
              </a:rPr>
              <a:t>X</a:t>
            </a:r>
            <a:r>
              <a:rPr sz="3225" i="1" spc="22" baseline="-23255" dirty="0">
                <a:latin typeface="Liberation Serif"/>
                <a:cs typeface="Liberation Serif"/>
              </a:rPr>
              <a:t> </a:t>
            </a:r>
            <a:r>
              <a:rPr sz="3225" spc="7" baseline="15503" dirty="0">
                <a:latin typeface="Liberation Serif"/>
                <a:cs typeface="Liberation Serif"/>
              </a:rPr>
              <a:t>2</a:t>
            </a:r>
            <a:r>
              <a:rPr sz="2150" spc="5" dirty="0">
                <a:latin typeface="Liberation Serif"/>
                <a:cs typeface="Liberation Serif"/>
              </a:rPr>
              <a:t>/n</a:t>
            </a:r>
            <a:r>
              <a:rPr sz="1875" spc="7" baseline="-13333" dirty="0">
                <a:latin typeface="Liberation Serif"/>
                <a:cs typeface="Liberation Serif"/>
              </a:rPr>
              <a:t>1</a:t>
            </a:r>
            <a:r>
              <a:rPr sz="1875" spc="22" baseline="-13333" dirty="0">
                <a:latin typeface="Liberation Serif"/>
                <a:cs typeface="Liberation Serif"/>
              </a:rPr>
              <a:t> </a:t>
            </a:r>
            <a:r>
              <a:rPr sz="2150" dirty="0">
                <a:latin typeface="Liberation Serif"/>
                <a:cs typeface="Liberation Serif"/>
              </a:rPr>
              <a:t>)	</a:t>
            </a:r>
            <a:r>
              <a:rPr sz="2150" spc="5" dirty="0">
                <a:latin typeface="Liberation Serif"/>
                <a:cs typeface="Liberation Serif"/>
              </a:rPr>
              <a:t>+	</a:t>
            </a:r>
            <a:r>
              <a:rPr sz="2150" dirty="0">
                <a:latin typeface="Liberation Serif"/>
                <a:cs typeface="Liberation Serif"/>
              </a:rPr>
              <a:t>(</a:t>
            </a:r>
            <a:r>
              <a:rPr sz="2150" i="1" dirty="0">
                <a:latin typeface="Liberation Serif"/>
                <a:cs typeface="Liberation Serif"/>
              </a:rPr>
              <a:t>σ</a:t>
            </a:r>
            <a:r>
              <a:rPr sz="3225" i="1" baseline="-23255" dirty="0">
                <a:latin typeface="Liberation Serif"/>
                <a:cs typeface="Liberation Serif"/>
              </a:rPr>
              <a:t>Y </a:t>
            </a:r>
            <a:r>
              <a:rPr sz="3225" spc="7" baseline="15503" dirty="0">
                <a:latin typeface="Liberation Serif"/>
                <a:cs typeface="Liberation Serif"/>
              </a:rPr>
              <a:t>2</a:t>
            </a:r>
            <a:r>
              <a:rPr sz="2150" spc="5" dirty="0">
                <a:latin typeface="Liberation Serif"/>
                <a:cs typeface="Liberation Serif"/>
              </a:rPr>
              <a:t>/n</a:t>
            </a:r>
            <a:r>
              <a:rPr sz="1875" spc="7" baseline="-13333" dirty="0">
                <a:latin typeface="Liberation Serif"/>
                <a:cs typeface="Liberation Serif"/>
              </a:rPr>
              <a:t>2</a:t>
            </a:r>
            <a:r>
              <a:rPr sz="2150" spc="5" dirty="0">
                <a:latin typeface="Liberation Serif"/>
                <a:cs typeface="Liberation Serif"/>
              </a:rPr>
              <a:t>)</a:t>
            </a:r>
            <a:r>
              <a:rPr sz="2150" spc="-45" dirty="0">
                <a:latin typeface="Liberation Serif"/>
                <a:cs typeface="Liberation Serif"/>
              </a:rPr>
              <a:t> </a:t>
            </a:r>
            <a:r>
              <a:rPr sz="2150" dirty="0">
                <a:latin typeface="Liberation Serif"/>
                <a:cs typeface="Liberation Serif"/>
              </a:rPr>
              <a:t>)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  <a:tabLst>
                <a:tab pos="304165" algn="l"/>
                <a:tab pos="1453515" algn="l"/>
                <a:tab pos="2501265" algn="l"/>
              </a:tabLst>
            </a:pPr>
            <a:r>
              <a:rPr sz="2150" spc="5" dirty="0">
                <a:latin typeface="Liberation Serif"/>
                <a:cs typeface="Liberation Serif"/>
              </a:rPr>
              <a:t>=	(25</a:t>
            </a:r>
            <a:r>
              <a:rPr sz="2150" spc="15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–</a:t>
            </a:r>
            <a:r>
              <a:rPr sz="2150" spc="15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14)	±</a:t>
            </a:r>
            <a:r>
              <a:rPr sz="2150" spc="1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1.96</a:t>
            </a:r>
            <a:r>
              <a:rPr sz="2150" spc="1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*	</a:t>
            </a:r>
            <a:r>
              <a:rPr sz="2150" dirty="0">
                <a:latin typeface="Liberation Serif"/>
                <a:cs typeface="Liberation Serif"/>
              </a:rPr>
              <a:t>sqrt ( </a:t>
            </a:r>
            <a:r>
              <a:rPr sz="2150" spc="10" dirty="0">
                <a:latin typeface="Liberation Serif"/>
                <a:cs typeface="Liberation Serif"/>
              </a:rPr>
              <a:t>(9</a:t>
            </a:r>
            <a:r>
              <a:rPr sz="1875" spc="15" baseline="6666" dirty="0">
                <a:latin typeface="Liberation Serif"/>
                <a:cs typeface="Liberation Serif"/>
              </a:rPr>
              <a:t>2</a:t>
            </a:r>
            <a:r>
              <a:rPr sz="2150" spc="10" dirty="0">
                <a:latin typeface="Liberation Serif"/>
                <a:cs typeface="Liberation Serif"/>
              </a:rPr>
              <a:t>/75) </a:t>
            </a:r>
            <a:r>
              <a:rPr sz="2150" spc="5" dirty="0">
                <a:latin typeface="Liberation Serif"/>
                <a:cs typeface="Liberation Serif"/>
              </a:rPr>
              <a:t>+</a:t>
            </a:r>
            <a:r>
              <a:rPr sz="215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(7</a:t>
            </a:r>
            <a:r>
              <a:rPr sz="1875" spc="7" baseline="6666" dirty="0">
                <a:latin typeface="Liberation Serif"/>
                <a:cs typeface="Liberation Serif"/>
              </a:rPr>
              <a:t>2</a:t>
            </a:r>
            <a:r>
              <a:rPr sz="2150" spc="5" dirty="0">
                <a:latin typeface="Liberation Serif"/>
                <a:cs typeface="Liberation Serif"/>
              </a:rPr>
              <a:t>/43))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1618615" algn="l"/>
              </a:tabLst>
            </a:pPr>
            <a:r>
              <a:rPr sz="2150" spc="5" dirty="0">
                <a:latin typeface="Liberation Serif"/>
                <a:cs typeface="Liberation Serif"/>
              </a:rPr>
              <a:t>= </a:t>
            </a:r>
            <a:r>
              <a:rPr sz="2150" spc="-30" dirty="0">
                <a:latin typeface="Liberation Serif"/>
                <a:cs typeface="Liberation Serif"/>
              </a:rPr>
              <a:t>11 </a:t>
            </a:r>
            <a:r>
              <a:rPr sz="2150" spc="5" dirty="0">
                <a:latin typeface="Liberation Serif"/>
                <a:cs typeface="Liberation Serif"/>
              </a:rPr>
              <a:t>±</a:t>
            </a:r>
            <a:r>
              <a:rPr sz="2150" spc="4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1.96</a:t>
            </a:r>
            <a:r>
              <a:rPr sz="2150" spc="2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*	</a:t>
            </a:r>
            <a:r>
              <a:rPr sz="2150" dirty="0">
                <a:latin typeface="Liberation Serif"/>
                <a:cs typeface="Liberation Serif"/>
              </a:rPr>
              <a:t>sqrt (</a:t>
            </a:r>
            <a:r>
              <a:rPr sz="2150" spc="-5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2.2195)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150" spc="5" dirty="0">
                <a:latin typeface="Liberation Serif"/>
                <a:cs typeface="Liberation Serif"/>
              </a:rPr>
              <a:t>= </a:t>
            </a:r>
            <a:r>
              <a:rPr sz="2150" spc="-30" dirty="0">
                <a:latin typeface="Liberation Serif"/>
                <a:cs typeface="Liberation Serif"/>
              </a:rPr>
              <a:t>11 </a:t>
            </a:r>
            <a:r>
              <a:rPr sz="2150" spc="5" dirty="0">
                <a:latin typeface="Liberation Serif"/>
                <a:cs typeface="Liberation Serif"/>
              </a:rPr>
              <a:t>±</a:t>
            </a:r>
            <a:r>
              <a:rPr sz="2150" spc="35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2.92</a:t>
            </a:r>
            <a:endParaRPr sz="21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150" spc="5" dirty="0">
                <a:latin typeface="Liberation Serif"/>
                <a:cs typeface="Liberation Serif"/>
              </a:rPr>
              <a:t>= (8.08,</a:t>
            </a:r>
            <a:r>
              <a:rPr sz="2150" spc="-10" dirty="0">
                <a:latin typeface="Liberation Serif"/>
                <a:cs typeface="Liberation Serif"/>
              </a:rPr>
              <a:t> </a:t>
            </a:r>
            <a:r>
              <a:rPr sz="2150" spc="5" dirty="0">
                <a:latin typeface="Liberation Serif"/>
                <a:cs typeface="Liberation Serif"/>
              </a:rPr>
              <a:t>13.92)</a:t>
            </a:r>
            <a:endParaRPr sz="215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2642870"/>
            <a:ext cx="9373869" cy="13311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95880" marR="5080" indent="-2583180">
              <a:lnSpc>
                <a:spcPts val="4900"/>
              </a:lnSpc>
              <a:spcBef>
                <a:spcPts val="580"/>
              </a:spcBef>
              <a:tabLst>
                <a:tab pos="3893185" algn="l"/>
              </a:tabLst>
            </a:pPr>
            <a:r>
              <a:rPr sz="4400" spc="-5" dirty="0"/>
              <a:t>Construction</a:t>
            </a:r>
            <a:r>
              <a:rPr sz="4400" dirty="0"/>
              <a:t> of	</a:t>
            </a:r>
            <a:r>
              <a:rPr sz="4400" spc="-5" dirty="0"/>
              <a:t>Confidence Intervals  for </a:t>
            </a:r>
            <a:r>
              <a:rPr sz="4400" spc="-15" dirty="0"/>
              <a:t>Paired</a:t>
            </a:r>
            <a:r>
              <a:rPr sz="4400" spc="-95" dirty="0"/>
              <a:t> </a:t>
            </a:r>
            <a:r>
              <a:rPr sz="4400" spc="-5" dirty="0"/>
              <a:t>Data</a:t>
            </a:r>
            <a:endParaRPr sz="4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440" y="554990"/>
            <a:ext cx="3036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Paired</a:t>
            </a:r>
            <a:r>
              <a:rPr sz="4400" spc="-70" dirty="0">
                <a:latin typeface="Liberation Sans"/>
                <a:cs typeface="Liberation Sans"/>
              </a:rPr>
              <a:t> </a:t>
            </a:r>
            <a:r>
              <a:rPr sz="4400" spc="-10" dirty="0">
                <a:latin typeface="Liberation Sans"/>
                <a:cs typeface="Liberation Sans"/>
              </a:rPr>
              <a:t>data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893175" cy="44145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33350">
              <a:lnSpc>
                <a:spcPts val="3180"/>
              </a:lnSpc>
              <a:spcBef>
                <a:spcPts val="405"/>
              </a:spcBef>
              <a:tabLst>
                <a:tab pos="2789555" algn="l"/>
              </a:tabLst>
            </a:pPr>
            <a:r>
              <a:rPr sz="2850" spc="5" dirty="0">
                <a:latin typeface="Liberation Serif"/>
                <a:cs typeface="Liberation Serif"/>
              </a:rPr>
              <a:t>The </a:t>
            </a:r>
            <a:r>
              <a:rPr sz="2850" dirty="0">
                <a:latin typeface="Liberation Serif"/>
                <a:cs typeface="Liberation Serif"/>
              </a:rPr>
              <a:t>data </a:t>
            </a:r>
            <a:r>
              <a:rPr sz="2850" spc="-5" dirty="0">
                <a:latin typeface="Liberation Serif"/>
                <a:cs typeface="Liberation Serif"/>
              </a:rPr>
              <a:t>is </a:t>
            </a:r>
            <a:r>
              <a:rPr sz="2850" dirty="0">
                <a:latin typeface="Liberation Serif"/>
                <a:cs typeface="Liberation Serif"/>
              </a:rPr>
              <a:t>described as paired when </a:t>
            </a:r>
            <a:r>
              <a:rPr sz="2850" spc="-5" dirty="0">
                <a:latin typeface="Liberation Serif"/>
                <a:cs typeface="Liberation Serif"/>
              </a:rPr>
              <a:t>it </a:t>
            </a:r>
            <a:r>
              <a:rPr sz="2850" dirty="0">
                <a:latin typeface="Liberation Serif"/>
                <a:cs typeface="Liberation Serif"/>
              </a:rPr>
              <a:t>arises from the same  observational</a:t>
            </a:r>
            <a:r>
              <a:rPr sz="2850" spc="30" dirty="0">
                <a:latin typeface="Liberation Serif"/>
                <a:cs typeface="Liberation Serif"/>
              </a:rPr>
              <a:t> </a:t>
            </a:r>
            <a:r>
              <a:rPr sz="2850" dirty="0">
                <a:latin typeface="Liberation Serif"/>
                <a:cs typeface="Liberation Serif"/>
              </a:rPr>
              <a:t>unit	</a:t>
            </a:r>
            <a:r>
              <a:rPr sz="2850" spc="5" dirty="0">
                <a:latin typeface="Liberation Serif"/>
                <a:cs typeface="Liberation Serif"/>
              </a:rPr>
              <a:t>An example of </a:t>
            </a:r>
            <a:r>
              <a:rPr sz="2850" dirty="0">
                <a:latin typeface="Liberation Serif"/>
                <a:cs typeface="Liberation Serif"/>
              </a:rPr>
              <a:t>paired data </a:t>
            </a:r>
            <a:r>
              <a:rPr sz="2850" spc="5" dirty="0">
                <a:latin typeface="Liberation Serif"/>
                <a:cs typeface="Liberation Serif"/>
              </a:rPr>
              <a:t>would be </a:t>
            </a:r>
            <a:r>
              <a:rPr sz="2850" dirty="0">
                <a:latin typeface="Liberation Serif"/>
                <a:cs typeface="Liberation Serif"/>
              </a:rPr>
              <a:t>a  before-after </a:t>
            </a:r>
            <a:r>
              <a:rPr sz="2850" spc="5" dirty="0">
                <a:latin typeface="Liberation Serif"/>
                <a:cs typeface="Liberation Serif"/>
              </a:rPr>
              <a:t>drug</a:t>
            </a:r>
            <a:r>
              <a:rPr sz="2850" spc="20" dirty="0">
                <a:latin typeface="Liberation Serif"/>
                <a:cs typeface="Liberation Serif"/>
              </a:rPr>
              <a:t> </a:t>
            </a:r>
            <a:r>
              <a:rPr sz="2850" spc="-5" dirty="0">
                <a:latin typeface="Liberation Serif"/>
                <a:cs typeface="Liberation Serif"/>
              </a:rPr>
              <a:t>test.</a:t>
            </a:r>
            <a:endParaRPr sz="285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3180"/>
              </a:lnSpc>
              <a:spcBef>
                <a:spcPts val="2135"/>
              </a:spcBef>
            </a:pPr>
            <a:r>
              <a:rPr sz="2850" spc="5" dirty="0">
                <a:latin typeface="Liberation Serif"/>
                <a:cs typeface="Liberation Serif"/>
              </a:rPr>
              <a:t>The </a:t>
            </a:r>
            <a:r>
              <a:rPr sz="2850" dirty="0">
                <a:latin typeface="Liberation Serif"/>
                <a:cs typeface="Liberation Serif"/>
              </a:rPr>
              <a:t>data </a:t>
            </a:r>
            <a:r>
              <a:rPr sz="2850" spc="-5" dirty="0">
                <a:latin typeface="Liberation Serif"/>
                <a:cs typeface="Liberation Serif"/>
              </a:rPr>
              <a:t>is </a:t>
            </a:r>
            <a:r>
              <a:rPr sz="2850" dirty="0">
                <a:latin typeface="Liberation Serif"/>
                <a:cs typeface="Liberation Serif"/>
              </a:rPr>
              <a:t>described as </a:t>
            </a:r>
            <a:r>
              <a:rPr sz="2850" spc="5" dirty="0">
                <a:latin typeface="Liberation Serif"/>
                <a:cs typeface="Liberation Serif"/>
              </a:rPr>
              <a:t>unpaired or independent when </a:t>
            </a:r>
            <a:r>
              <a:rPr sz="2850" dirty="0">
                <a:latin typeface="Liberation Serif"/>
                <a:cs typeface="Liberation Serif"/>
              </a:rPr>
              <a:t>the  sets </a:t>
            </a:r>
            <a:r>
              <a:rPr sz="2850" spc="5" dirty="0">
                <a:latin typeface="Liberation Serif"/>
                <a:cs typeface="Liberation Serif"/>
              </a:rPr>
              <a:t>of </a:t>
            </a:r>
            <a:r>
              <a:rPr sz="2850" dirty="0">
                <a:latin typeface="Liberation Serif"/>
                <a:cs typeface="Liberation Serif"/>
              </a:rPr>
              <a:t>data arise </a:t>
            </a:r>
            <a:r>
              <a:rPr sz="2850" spc="5" dirty="0">
                <a:latin typeface="Liberation Serif"/>
                <a:cs typeface="Liberation Serif"/>
              </a:rPr>
              <a:t>from </a:t>
            </a:r>
            <a:r>
              <a:rPr sz="2850" dirty="0">
                <a:latin typeface="Liberation Serif"/>
                <a:cs typeface="Liberation Serif"/>
              </a:rPr>
              <a:t>separate observational unit. </a:t>
            </a:r>
            <a:r>
              <a:rPr sz="2850" spc="5" dirty="0">
                <a:latin typeface="Liberation Serif"/>
                <a:cs typeface="Liberation Serif"/>
              </a:rPr>
              <a:t>For  </a:t>
            </a:r>
            <a:r>
              <a:rPr sz="2850" dirty="0">
                <a:latin typeface="Liberation Serif"/>
                <a:cs typeface="Liberation Serif"/>
              </a:rPr>
              <a:t>example </a:t>
            </a:r>
            <a:r>
              <a:rPr sz="2850" spc="5" dirty="0">
                <a:latin typeface="Liberation Serif"/>
                <a:cs typeface="Liberation Serif"/>
              </a:rPr>
              <a:t>one </a:t>
            </a:r>
            <a:r>
              <a:rPr sz="2850" dirty="0">
                <a:latin typeface="Liberation Serif"/>
                <a:cs typeface="Liberation Serif"/>
              </a:rPr>
              <a:t>clinical </a:t>
            </a:r>
            <a:r>
              <a:rPr sz="2850" spc="-5" dirty="0">
                <a:latin typeface="Liberation Serif"/>
                <a:cs typeface="Liberation Serif"/>
              </a:rPr>
              <a:t>trial </a:t>
            </a:r>
            <a:r>
              <a:rPr sz="2850" spc="5" dirty="0">
                <a:latin typeface="Liberation Serif"/>
                <a:cs typeface="Liberation Serif"/>
              </a:rPr>
              <a:t>might </a:t>
            </a:r>
            <a:r>
              <a:rPr sz="2850" dirty="0">
                <a:latin typeface="Liberation Serif"/>
                <a:cs typeface="Liberation Serif"/>
              </a:rPr>
              <a:t>involve measuring the blood  pressure </a:t>
            </a:r>
            <a:r>
              <a:rPr sz="2850" spc="5" dirty="0">
                <a:latin typeface="Liberation Serif"/>
                <a:cs typeface="Liberation Serif"/>
              </a:rPr>
              <a:t>from one group of </a:t>
            </a:r>
            <a:r>
              <a:rPr sz="2850" dirty="0">
                <a:latin typeface="Liberation Serif"/>
                <a:cs typeface="Liberation Serif"/>
              </a:rPr>
              <a:t>patients </a:t>
            </a:r>
            <a:r>
              <a:rPr sz="2850" spc="5" dirty="0">
                <a:latin typeface="Liberation Serif"/>
                <a:cs typeface="Liberation Serif"/>
              </a:rPr>
              <a:t>who were </a:t>
            </a:r>
            <a:r>
              <a:rPr sz="2850" dirty="0">
                <a:latin typeface="Liberation Serif"/>
                <a:cs typeface="Liberation Serif"/>
              </a:rPr>
              <a:t>given a  medicine and </a:t>
            </a:r>
            <a:r>
              <a:rPr sz="2850" spc="5" dirty="0">
                <a:latin typeface="Liberation Serif"/>
                <a:cs typeface="Liberation Serif"/>
              </a:rPr>
              <a:t>the </a:t>
            </a:r>
            <a:r>
              <a:rPr sz="2850" dirty="0">
                <a:latin typeface="Liberation Serif"/>
                <a:cs typeface="Liberation Serif"/>
              </a:rPr>
              <a:t>blood pressure </a:t>
            </a:r>
            <a:r>
              <a:rPr sz="2850" spc="5" dirty="0">
                <a:latin typeface="Liberation Serif"/>
                <a:cs typeface="Liberation Serif"/>
              </a:rPr>
              <a:t>from </a:t>
            </a:r>
            <a:r>
              <a:rPr sz="2850" dirty="0">
                <a:latin typeface="Liberation Serif"/>
                <a:cs typeface="Liberation Serif"/>
              </a:rPr>
              <a:t>another </a:t>
            </a:r>
            <a:r>
              <a:rPr sz="2850" spc="5" dirty="0">
                <a:latin typeface="Liberation Serif"/>
                <a:cs typeface="Liberation Serif"/>
              </a:rPr>
              <a:t>group not  </a:t>
            </a:r>
            <a:r>
              <a:rPr sz="2850" dirty="0">
                <a:latin typeface="Liberation Serif"/>
                <a:cs typeface="Liberation Serif"/>
              </a:rPr>
              <a:t>given</a:t>
            </a:r>
            <a:r>
              <a:rPr sz="2850" spc="10" dirty="0">
                <a:latin typeface="Liberation Serif"/>
                <a:cs typeface="Liberation Serif"/>
              </a:rPr>
              <a:t> </a:t>
            </a:r>
            <a:r>
              <a:rPr sz="2850" spc="-5" dirty="0">
                <a:latin typeface="Liberation Serif"/>
                <a:cs typeface="Liberation Serif"/>
              </a:rPr>
              <a:t>it.</a:t>
            </a:r>
            <a:endParaRPr sz="285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19" y="52069"/>
            <a:ext cx="8608060" cy="11988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66720" marR="5080" indent="-2954020">
              <a:lnSpc>
                <a:spcPts val="4440"/>
              </a:lnSpc>
              <a:spcBef>
                <a:spcPts val="545"/>
              </a:spcBef>
            </a:pPr>
            <a:r>
              <a:rPr sz="4000" spc="-5" dirty="0"/>
              <a:t>Constructing Confidence Intervals with  </a:t>
            </a:r>
            <a:r>
              <a:rPr sz="4000" spc="-20" dirty="0"/>
              <a:t>Paired</a:t>
            </a:r>
            <a:r>
              <a:rPr sz="4000" spc="-10" dirty="0"/>
              <a:t> </a:t>
            </a:r>
            <a:r>
              <a:rPr sz="4000" spc="-5" dirty="0"/>
              <a:t>data: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4150" y="5238750"/>
            <a:ext cx="5217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3625" algn="l"/>
              </a:tabLst>
            </a:pPr>
            <a:r>
              <a:rPr sz="2800" spc="-10" dirty="0">
                <a:latin typeface="Symbol"/>
                <a:cs typeface="Symbol"/>
              </a:rPr>
              <a:t></a:t>
            </a:r>
            <a:r>
              <a:rPr sz="2800" dirty="0">
                <a:latin typeface="Liberation Serif"/>
                <a:cs typeface="Liberation Serif"/>
              </a:rPr>
              <a:t>)</a:t>
            </a:r>
            <a:r>
              <a:rPr sz="2800" spc="-10" dirty="0">
                <a:latin typeface="Liberation Serif"/>
                <a:cs typeface="Liberation Serif"/>
              </a:rPr>
              <a:t> </a:t>
            </a:r>
            <a:r>
              <a:rPr sz="2800" spc="5" dirty="0">
                <a:latin typeface="Liberation Serif"/>
                <a:cs typeface="Liberation Serif"/>
              </a:rPr>
              <a:t>1</a:t>
            </a:r>
            <a:r>
              <a:rPr sz="2800" dirty="0">
                <a:latin typeface="Liberation Serif"/>
                <a:cs typeface="Liberation Serif"/>
              </a:rPr>
              <a:t>0</a:t>
            </a:r>
            <a:r>
              <a:rPr sz="2800" spc="5" dirty="0">
                <a:latin typeface="Liberation Serif"/>
                <a:cs typeface="Liberation Serif"/>
              </a:rPr>
              <a:t>0</a:t>
            </a:r>
            <a:r>
              <a:rPr sz="2800" dirty="0">
                <a:latin typeface="Liberation Serif"/>
                <a:cs typeface="Liberation Serif"/>
              </a:rPr>
              <a:t>%</a:t>
            </a:r>
            <a:r>
              <a:rPr sz="2800" spc="-15" dirty="0">
                <a:latin typeface="Liberation Serif"/>
                <a:cs typeface="Liberation Serif"/>
              </a:rPr>
              <a:t> </a:t>
            </a:r>
            <a:r>
              <a:rPr sz="2800" spc="-10" dirty="0">
                <a:latin typeface="Liberation Serif"/>
                <a:cs typeface="Liberation Serif"/>
              </a:rPr>
              <a:t>C</a:t>
            </a:r>
            <a:r>
              <a:rPr sz="2800" dirty="0">
                <a:latin typeface="Liberation Serif"/>
                <a:cs typeface="Liberation Serif"/>
              </a:rPr>
              <a:t>o</a:t>
            </a:r>
            <a:r>
              <a:rPr sz="2800" spc="5" dirty="0">
                <a:latin typeface="Liberation Serif"/>
                <a:cs typeface="Liberation Serif"/>
              </a:rPr>
              <a:t>n</a:t>
            </a:r>
            <a:r>
              <a:rPr sz="2800" spc="-5" dirty="0">
                <a:latin typeface="Liberation Serif"/>
                <a:cs typeface="Liberation Serif"/>
              </a:rPr>
              <a:t>f</a:t>
            </a:r>
            <a:r>
              <a:rPr sz="2800" dirty="0">
                <a:latin typeface="Liberation Serif"/>
                <a:cs typeface="Liberation Serif"/>
              </a:rPr>
              <a:t>i</a:t>
            </a:r>
            <a:r>
              <a:rPr sz="2800" spc="5" dirty="0">
                <a:latin typeface="Liberation Serif"/>
                <a:cs typeface="Liberation Serif"/>
              </a:rPr>
              <a:t>d</a:t>
            </a:r>
            <a:r>
              <a:rPr sz="2800" spc="-15" dirty="0">
                <a:latin typeface="Liberation Serif"/>
                <a:cs typeface="Liberation Serif"/>
              </a:rPr>
              <a:t>e</a:t>
            </a:r>
            <a:r>
              <a:rPr sz="2800" spc="5" dirty="0">
                <a:latin typeface="Liberation Serif"/>
                <a:cs typeface="Liberation Serif"/>
              </a:rPr>
              <a:t>n</a:t>
            </a:r>
            <a:r>
              <a:rPr sz="2800" spc="-15" dirty="0">
                <a:latin typeface="Liberation Serif"/>
                <a:cs typeface="Liberation Serif"/>
              </a:rPr>
              <a:t>c</a:t>
            </a:r>
            <a:r>
              <a:rPr sz="2800" dirty="0">
                <a:latin typeface="Liberation Serif"/>
                <a:cs typeface="Liberation Serif"/>
              </a:rPr>
              <a:t>e</a:t>
            </a:r>
            <a:r>
              <a:rPr sz="2800" spc="-5" dirty="0">
                <a:latin typeface="Liberation Serif"/>
                <a:cs typeface="Liberation Serif"/>
              </a:rPr>
              <a:t> I</a:t>
            </a:r>
            <a:r>
              <a:rPr sz="2800" dirty="0">
                <a:latin typeface="Liberation Serif"/>
                <a:cs typeface="Liberation Serif"/>
              </a:rPr>
              <a:t>nt</a:t>
            </a:r>
            <a:r>
              <a:rPr sz="2800" spc="-5" dirty="0">
                <a:latin typeface="Liberation Serif"/>
                <a:cs typeface="Liberation Serif"/>
              </a:rPr>
              <a:t>e</a:t>
            </a:r>
            <a:r>
              <a:rPr sz="2800" dirty="0">
                <a:latin typeface="Liberation Serif"/>
                <a:cs typeface="Liberation Serif"/>
              </a:rPr>
              <a:t>rval</a:t>
            </a:r>
            <a:r>
              <a:rPr sz="2800" spc="-10" dirty="0">
                <a:latin typeface="Liberation Serif"/>
                <a:cs typeface="Liberation Serif"/>
              </a:rPr>
              <a:t> </a:t>
            </a:r>
            <a:r>
              <a:rPr sz="2800" spc="5" dirty="0">
                <a:latin typeface="Liberation Serif"/>
                <a:cs typeface="Liberation Serif"/>
              </a:rPr>
              <a:t>f</a:t>
            </a:r>
            <a:r>
              <a:rPr sz="2800" dirty="0">
                <a:latin typeface="Liberation Serif"/>
                <a:cs typeface="Liberation Serif"/>
              </a:rPr>
              <a:t>or	</a:t>
            </a:r>
            <a:r>
              <a:rPr sz="2800" spc="20" dirty="0">
                <a:latin typeface="Liberation Serif"/>
                <a:cs typeface="Liberation Serif"/>
              </a:rPr>
              <a:t>μ</a:t>
            </a:r>
            <a:r>
              <a:rPr sz="2250" baseline="-24074" dirty="0">
                <a:latin typeface="Liberation Serif"/>
                <a:cs typeface="Liberation Serif"/>
              </a:rPr>
              <a:t>D</a:t>
            </a:r>
            <a:endParaRPr sz="2250" baseline="-24074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6140" y="5980429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450" y="0"/>
                </a:lnTo>
              </a:path>
            </a:pathLst>
          </a:custGeom>
          <a:ln w="21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5440" y="6619240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0" y="31749"/>
                </a:moveTo>
                <a:lnTo>
                  <a:pt x="52070" y="0"/>
                </a:lnTo>
              </a:path>
            </a:pathLst>
          </a:custGeom>
          <a:ln w="21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7509" y="6629400"/>
            <a:ext cx="72390" cy="148590"/>
          </a:xfrm>
          <a:custGeom>
            <a:avLst/>
            <a:gdLst/>
            <a:ahLst/>
            <a:cxnLst/>
            <a:rect l="l" t="t" r="r" b="b"/>
            <a:pathLst>
              <a:path w="72389" h="148590">
                <a:moveTo>
                  <a:pt x="0" y="0"/>
                </a:moveTo>
                <a:lnTo>
                  <a:pt x="72389" y="148590"/>
                </a:lnTo>
              </a:path>
            </a:pathLst>
          </a:custGeom>
          <a:ln w="41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0059" y="6322059"/>
            <a:ext cx="102870" cy="455930"/>
          </a:xfrm>
          <a:custGeom>
            <a:avLst/>
            <a:gdLst/>
            <a:ahLst/>
            <a:cxnLst/>
            <a:rect l="l" t="t" r="r" b="b"/>
            <a:pathLst>
              <a:path w="102870" h="455929">
                <a:moveTo>
                  <a:pt x="0" y="455929"/>
                </a:moveTo>
                <a:lnTo>
                  <a:pt x="102869" y="0"/>
                </a:lnTo>
              </a:path>
            </a:pathLst>
          </a:custGeom>
          <a:ln w="21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2929" y="632205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21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3370" y="6243320"/>
            <a:ext cx="594360" cy="0"/>
          </a:xfrm>
          <a:custGeom>
            <a:avLst/>
            <a:gdLst/>
            <a:ahLst/>
            <a:cxnLst/>
            <a:rect l="l" t="t" r="r" b="b"/>
            <a:pathLst>
              <a:path w="594360">
                <a:moveTo>
                  <a:pt x="0" y="0"/>
                </a:moveTo>
                <a:lnTo>
                  <a:pt x="594359" y="0"/>
                </a:lnTo>
              </a:path>
            </a:pathLst>
          </a:custGeom>
          <a:ln w="21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6900" y="6305550"/>
            <a:ext cx="2336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65" dirty="0">
                <a:latin typeface="Liberation Serif"/>
                <a:cs typeface="Liberation Serif"/>
              </a:rPr>
              <a:t>n</a:t>
            </a:r>
            <a:endParaRPr sz="3400">
              <a:latin typeface="Liberation Serif"/>
              <a:cs typeface="Liberation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600" y="5238750"/>
            <a:ext cx="1697989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ts val="3190"/>
              </a:lnSpc>
              <a:spcBef>
                <a:spcPts val="100"/>
              </a:spcBef>
            </a:pP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given</a:t>
            </a:r>
            <a:r>
              <a:rPr sz="2800" spc="-8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by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ts val="3910"/>
              </a:lnSpc>
              <a:tabLst>
                <a:tab pos="577215" algn="l"/>
              </a:tabLst>
            </a:pPr>
            <a:r>
              <a:rPr sz="3400" i="1" spc="50" dirty="0">
                <a:latin typeface="Liberation Serif"/>
                <a:cs typeface="Liberation Serif"/>
              </a:rPr>
              <a:t>s</a:t>
            </a:r>
            <a:r>
              <a:rPr sz="3525" i="1" spc="75" baseline="-20094" dirty="0">
                <a:latin typeface="Liberation Serif"/>
                <a:cs typeface="Liberation Serif"/>
              </a:rPr>
              <a:t>D	</a:t>
            </a:r>
            <a:r>
              <a:rPr sz="5100" spc="-52" baseline="-36764" dirty="0">
                <a:latin typeface="Liberation Serif"/>
                <a:cs typeface="Liberation Serif"/>
              </a:rPr>
              <a:t>.</a:t>
            </a:r>
            <a:endParaRPr sz="5100" baseline="-36764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4179" y="6134405"/>
            <a:ext cx="10369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110" dirty="0">
                <a:latin typeface="Liberation Serif"/>
                <a:cs typeface="Liberation Serif"/>
              </a:rPr>
              <a:t>n</a:t>
            </a:r>
            <a:r>
              <a:rPr sz="2350" spc="-110" dirty="0">
                <a:latin typeface="Symbol"/>
                <a:cs typeface="Symbol"/>
              </a:rPr>
              <a:t></a:t>
            </a:r>
            <a:r>
              <a:rPr sz="2350" spc="-110" dirty="0">
                <a:latin typeface="Liberation Serif"/>
                <a:cs typeface="Liberation Serif"/>
              </a:rPr>
              <a:t>1,</a:t>
            </a:r>
            <a:r>
              <a:rPr sz="2450" i="1" spc="-110" dirty="0">
                <a:latin typeface="Symbol"/>
                <a:cs typeface="Symbol"/>
              </a:rPr>
              <a:t></a:t>
            </a:r>
            <a:r>
              <a:rPr sz="2450" i="1" spc="-1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Liberation Serif"/>
                <a:cs typeface="Liberation Serif"/>
              </a:rPr>
              <a:t>/</a:t>
            </a:r>
            <a:r>
              <a:rPr sz="2350" spc="-235" dirty="0">
                <a:latin typeface="Liberation Serif"/>
                <a:cs typeface="Liberation Serif"/>
              </a:rPr>
              <a:t> </a:t>
            </a:r>
            <a:r>
              <a:rPr sz="2350" spc="-35" dirty="0">
                <a:latin typeface="Liberation Serif"/>
                <a:cs typeface="Liberation Serif"/>
              </a:rPr>
              <a:t>2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4229" y="5906770"/>
            <a:ext cx="8686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95" dirty="0">
                <a:latin typeface="Liberation Serif"/>
                <a:cs typeface="Liberation Serif"/>
              </a:rPr>
              <a:t>D </a:t>
            </a:r>
            <a:r>
              <a:rPr sz="3400" spc="-70" dirty="0">
                <a:latin typeface="Symbol"/>
                <a:cs typeface="Symbol"/>
              </a:rPr>
              <a:t></a:t>
            </a:r>
            <a:r>
              <a:rPr sz="3400" spc="-130" dirty="0">
                <a:latin typeface="Times New Roman"/>
                <a:cs typeface="Times New Roman"/>
              </a:rPr>
              <a:t> </a:t>
            </a:r>
            <a:r>
              <a:rPr sz="3400" i="1" spc="-40" dirty="0">
                <a:latin typeface="Liberation Serif"/>
                <a:cs typeface="Liberation Serif"/>
              </a:rPr>
              <a:t>t</a:t>
            </a:r>
            <a:endParaRPr sz="34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2970" y="290957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22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8129" y="3175000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6139" y="38862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40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4079" y="3914140"/>
            <a:ext cx="40640" cy="22860"/>
          </a:xfrm>
          <a:custGeom>
            <a:avLst/>
            <a:gdLst/>
            <a:ahLst/>
            <a:cxnLst/>
            <a:rect l="l" t="t" r="r" b="b"/>
            <a:pathLst>
              <a:path w="40639" h="22860">
                <a:moveTo>
                  <a:pt x="0" y="22860"/>
                </a:moveTo>
                <a:lnTo>
                  <a:pt x="40640" y="0"/>
                </a:lnTo>
              </a:path>
            </a:pathLst>
          </a:custGeom>
          <a:ln w="16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4720" y="3921759"/>
            <a:ext cx="54610" cy="107950"/>
          </a:xfrm>
          <a:custGeom>
            <a:avLst/>
            <a:gdLst/>
            <a:ahLst/>
            <a:cxnLst/>
            <a:rect l="l" t="t" r="r" b="b"/>
            <a:pathLst>
              <a:path w="54610" h="107950">
                <a:moveTo>
                  <a:pt x="0" y="0"/>
                </a:moveTo>
                <a:lnTo>
                  <a:pt x="54609" y="107950"/>
                </a:lnTo>
              </a:path>
            </a:pathLst>
          </a:custGeom>
          <a:ln w="31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76950" y="3696970"/>
            <a:ext cx="78740" cy="332740"/>
          </a:xfrm>
          <a:custGeom>
            <a:avLst/>
            <a:gdLst/>
            <a:ahLst/>
            <a:cxnLst/>
            <a:rect l="l" t="t" r="r" b="b"/>
            <a:pathLst>
              <a:path w="78739" h="332739">
                <a:moveTo>
                  <a:pt x="0" y="332739"/>
                </a:moveTo>
                <a:lnTo>
                  <a:pt x="78739" y="0"/>
                </a:lnTo>
              </a:path>
            </a:pathLst>
          </a:custGeom>
          <a:ln w="16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5690" y="369697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160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1300" y="1065530"/>
            <a:ext cx="9842500" cy="528093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b="1" spc="-5" dirty="0">
                <a:latin typeface="Liberation Serif"/>
                <a:cs typeface="Liberation Serif"/>
              </a:rPr>
              <a:t>For </a:t>
            </a:r>
            <a:r>
              <a:rPr sz="2800" b="1" dirty="0">
                <a:latin typeface="Liberation Serif"/>
                <a:cs typeface="Liberation Serif"/>
              </a:rPr>
              <a:t>large</a:t>
            </a:r>
            <a:r>
              <a:rPr sz="2800" b="1" spc="-80" dirty="0">
                <a:latin typeface="Liberation Serif"/>
                <a:cs typeface="Liberation Serif"/>
              </a:rPr>
              <a:t> </a:t>
            </a:r>
            <a:r>
              <a:rPr sz="2800" b="1" spc="-5" dirty="0">
                <a:latin typeface="Liberation Serif"/>
                <a:cs typeface="Liberation Serif"/>
              </a:rPr>
              <a:t>samples,</a:t>
            </a:r>
            <a:endParaRPr sz="2800">
              <a:latin typeface="Liberation Serif"/>
              <a:cs typeface="Liberation Serif"/>
            </a:endParaRPr>
          </a:p>
          <a:p>
            <a:pPr marL="12700" marR="654050">
              <a:lnSpc>
                <a:spcPts val="4870"/>
              </a:lnSpc>
              <a:spcBef>
                <a:spcPts val="80"/>
              </a:spcBef>
              <a:tabLst>
                <a:tab pos="5527675" algn="l"/>
                <a:tab pos="6026785" algn="l"/>
              </a:tabLst>
            </a:pPr>
            <a:r>
              <a:rPr sz="2800" spc="-5" dirty="0">
                <a:latin typeface="Liberation Serif"/>
                <a:cs typeface="Liberation Serif"/>
              </a:rPr>
              <a:t>If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population </a:t>
            </a:r>
            <a:r>
              <a:rPr sz="2800" dirty="0">
                <a:latin typeface="Liberation Serif"/>
                <a:cs typeface="Liberation Serif"/>
              </a:rPr>
              <a:t>of </a:t>
            </a:r>
            <a:r>
              <a:rPr sz="2800" spc="-10" dirty="0">
                <a:latin typeface="Liberation Serif"/>
                <a:cs typeface="Liberation Serif"/>
              </a:rPr>
              <a:t>differences </a:t>
            </a: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approximately normal, </a:t>
            </a:r>
            <a:r>
              <a:rPr sz="2800" dirty="0">
                <a:latin typeface="Liberation Serif"/>
                <a:cs typeface="Liberation Serif"/>
              </a:rPr>
              <a:t>then a  </a:t>
            </a:r>
            <a:r>
              <a:rPr sz="2800" spc="-5" dirty="0">
                <a:latin typeface="Liberation Serif"/>
                <a:cs typeface="Liberation Serif"/>
              </a:rPr>
              <a:t>(1 </a:t>
            </a:r>
            <a:r>
              <a:rPr sz="2800" dirty="0">
                <a:latin typeface="Liberation Serif"/>
                <a:cs typeface="Liberation Serif"/>
              </a:rPr>
              <a:t>–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Liberation Serif"/>
                <a:cs typeface="Liberation Serif"/>
              </a:rPr>
              <a:t>) 100% Confidence</a:t>
            </a:r>
            <a:r>
              <a:rPr sz="2800" spc="-10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Interval</a:t>
            </a:r>
            <a:r>
              <a:rPr sz="2800" spc="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for	</a:t>
            </a:r>
            <a:r>
              <a:rPr sz="2800" spc="5" dirty="0">
                <a:latin typeface="Liberation Serif"/>
                <a:cs typeface="Liberation Serif"/>
              </a:rPr>
              <a:t>μ</a:t>
            </a:r>
            <a:r>
              <a:rPr sz="2250" spc="7" baseline="-24074" dirty="0">
                <a:latin typeface="Liberation Serif"/>
                <a:cs typeface="Liberation Serif"/>
              </a:rPr>
              <a:t>D	</a:t>
            </a:r>
            <a:r>
              <a:rPr sz="2800" dirty="0">
                <a:latin typeface="Liberation Serif"/>
                <a:cs typeface="Liberation Serif"/>
              </a:rPr>
              <a:t>is given</a:t>
            </a:r>
            <a:r>
              <a:rPr sz="2800" spc="-20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by</a:t>
            </a:r>
            <a:endParaRPr sz="2800">
              <a:latin typeface="Liberation Serif"/>
              <a:cs typeface="Liberation Serif"/>
            </a:endParaRPr>
          </a:p>
          <a:p>
            <a:pPr marR="877569" algn="ctr">
              <a:lnSpc>
                <a:spcPts val="3825"/>
              </a:lnSpc>
            </a:pPr>
            <a:r>
              <a:rPr sz="3550" i="1" spc="-10" dirty="0">
                <a:latin typeface="Liberation Serif"/>
                <a:cs typeface="Liberation Serif"/>
              </a:rPr>
              <a:t>D </a:t>
            </a:r>
            <a:r>
              <a:rPr sz="3550" spc="-10" dirty="0">
                <a:latin typeface="Symbol"/>
                <a:cs typeface="Symbol"/>
              </a:rPr>
              <a:t></a:t>
            </a:r>
            <a:r>
              <a:rPr sz="3550" spc="-10" dirty="0">
                <a:latin typeface="Times New Roman"/>
                <a:cs typeface="Times New Roman"/>
              </a:rPr>
              <a:t> </a:t>
            </a:r>
            <a:r>
              <a:rPr sz="3550" i="1" spc="-20" dirty="0">
                <a:latin typeface="Liberation Serif"/>
                <a:cs typeface="Liberation Serif"/>
              </a:rPr>
              <a:t>z</a:t>
            </a:r>
            <a:r>
              <a:rPr sz="3825" i="1" spc="-30" baseline="-19607" dirty="0">
                <a:latin typeface="Symbol"/>
                <a:cs typeface="Symbol"/>
              </a:rPr>
              <a:t></a:t>
            </a:r>
            <a:r>
              <a:rPr sz="3825" i="1" spc="-30" baseline="-19607" dirty="0">
                <a:latin typeface="Times New Roman"/>
                <a:cs typeface="Times New Roman"/>
              </a:rPr>
              <a:t> </a:t>
            </a:r>
            <a:r>
              <a:rPr sz="3675" spc="7" baseline="-20408" dirty="0">
                <a:latin typeface="Liberation Serif"/>
                <a:cs typeface="Liberation Serif"/>
              </a:rPr>
              <a:t>/ </a:t>
            </a:r>
            <a:r>
              <a:rPr sz="3675" spc="-52" baseline="-20408" dirty="0">
                <a:latin typeface="Liberation Serif"/>
                <a:cs typeface="Liberation Serif"/>
              </a:rPr>
              <a:t>2</a:t>
            </a:r>
            <a:r>
              <a:rPr sz="3650" i="1" spc="-35" dirty="0">
                <a:latin typeface="Symbol"/>
                <a:cs typeface="Symbol"/>
              </a:rPr>
              <a:t></a:t>
            </a:r>
            <a:r>
              <a:rPr sz="3650" i="1" spc="-35" dirty="0">
                <a:latin typeface="Times New Roman"/>
                <a:cs typeface="Times New Roman"/>
              </a:rPr>
              <a:t> </a:t>
            </a:r>
            <a:r>
              <a:rPr sz="3675" i="1" spc="30" baseline="-28344" dirty="0">
                <a:latin typeface="Liberation Serif"/>
                <a:cs typeface="Liberation Serif"/>
              </a:rPr>
              <a:t>D</a:t>
            </a:r>
            <a:r>
              <a:rPr sz="3675" i="1" spc="-382" baseline="-28344" dirty="0">
                <a:latin typeface="Liberation Serif"/>
                <a:cs typeface="Liberation Serif"/>
              </a:rPr>
              <a:t> </a:t>
            </a:r>
            <a:r>
              <a:rPr sz="3550" spc="-5" dirty="0">
                <a:latin typeface="Liberation Serif"/>
                <a:cs typeface="Liberation Serif"/>
              </a:rPr>
              <a:t>.</a:t>
            </a:r>
            <a:endParaRPr sz="35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2313305" algn="l"/>
                <a:tab pos="5989955" algn="l"/>
                <a:tab pos="6287135" algn="l"/>
              </a:tabLst>
            </a:pPr>
            <a:r>
              <a:rPr sz="2800" spc="-5" dirty="0">
                <a:latin typeface="Liberation Serif"/>
                <a:cs typeface="Liberation Serif"/>
              </a:rPr>
              <a:t>In practice,</a:t>
            </a:r>
            <a:r>
              <a:rPr sz="2800" spc="-350" dirty="0">
                <a:latin typeface="Liberation Serif"/>
                <a:cs typeface="Liberation Serif"/>
              </a:rPr>
              <a:t> </a:t>
            </a:r>
            <a:r>
              <a:rPr sz="4200" i="1" spc="22" baseline="2976" dirty="0">
                <a:latin typeface="Symbol"/>
                <a:cs typeface="Symbol"/>
              </a:rPr>
              <a:t></a:t>
            </a:r>
            <a:r>
              <a:rPr sz="4200" i="1" spc="-322" baseline="2976" dirty="0">
                <a:latin typeface="Times New Roman"/>
                <a:cs typeface="Times New Roman"/>
              </a:rPr>
              <a:t> </a:t>
            </a:r>
            <a:r>
              <a:rPr sz="2775" i="1" spc="135" baseline="-24024" dirty="0">
                <a:latin typeface="Liberation Serif"/>
                <a:cs typeface="Liberation Serif"/>
              </a:rPr>
              <a:t>D	</a:t>
            </a: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approximated with</a:t>
            </a:r>
            <a:r>
              <a:rPr sz="2800" spc="65" dirty="0">
                <a:latin typeface="Liberation Serif"/>
                <a:cs typeface="Liberation Serif"/>
              </a:rPr>
              <a:t> </a:t>
            </a:r>
            <a:r>
              <a:rPr sz="2800" i="1" spc="5" dirty="0">
                <a:latin typeface="Liberation Serif"/>
                <a:cs typeface="Liberation Serif"/>
              </a:rPr>
              <a:t>s</a:t>
            </a:r>
            <a:r>
              <a:rPr sz="2400" i="1" spc="7" baseline="-13888" dirty="0">
                <a:latin typeface="Liberation Serif"/>
                <a:cs typeface="Liberation Serif"/>
              </a:rPr>
              <a:t>D</a:t>
            </a:r>
            <a:r>
              <a:rPr sz="2400" i="1" spc="15" baseline="-13888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/	</a:t>
            </a:r>
            <a:r>
              <a:rPr sz="3675" i="1" spc="15" baseline="-2267" dirty="0">
                <a:latin typeface="Liberation Serif"/>
                <a:cs typeface="Liberation Serif"/>
              </a:rPr>
              <a:t>n	</a:t>
            </a:r>
            <a:r>
              <a:rPr sz="2800" dirty="0">
                <a:latin typeface="Liberation Serif"/>
                <a:cs typeface="Liberation Serif"/>
              </a:rPr>
              <a:t>.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latin typeface="Liberation Serif"/>
                <a:cs typeface="Liberation Serif"/>
              </a:rPr>
              <a:t>For small samples (n </a:t>
            </a:r>
            <a:r>
              <a:rPr sz="2800" b="1" dirty="0">
                <a:latin typeface="Liberation Serif"/>
                <a:cs typeface="Liberation Serif"/>
              </a:rPr>
              <a:t>&lt;</a:t>
            </a:r>
            <a:r>
              <a:rPr sz="2800" b="1" spc="-70" dirty="0">
                <a:latin typeface="Liberation Serif"/>
                <a:cs typeface="Liberation Serif"/>
              </a:rPr>
              <a:t> </a:t>
            </a:r>
            <a:r>
              <a:rPr sz="2800" b="1" dirty="0">
                <a:latin typeface="Liberation Serif"/>
                <a:cs typeface="Liberation Serif"/>
              </a:rPr>
              <a:t>30),</a:t>
            </a:r>
            <a:endParaRPr sz="2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800" spc="-5" smtClean="0">
                <a:latin typeface="Liberation Serif"/>
                <a:cs typeface="Liberation Serif"/>
              </a:rPr>
              <a:t>If </a:t>
            </a:r>
            <a:r>
              <a:rPr sz="2800" dirty="0">
                <a:latin typeface="Liberation Serif"/>
                <a:cs typeface="Liberation Serif"/>
              </a:rPr>
              <a:t>the </a:t>
            </a:r>
            <a:r>
              <a:rPr sz="2800" spc="-5" dirty="0">
                <a:latin typeface="Liberation Serif"/>
                <a:cs typeface="Liberation Serif"/>
              </a:rPr>
              <a:t>population </a:t>
            </a:r>
            <a:r>
              <a:rPr sz="2800" dirty="0">
                <a:latin typeface="Liberation Serif"/>
                <a:cs typeface="Liberation Serif"/>
              </a:rPr>
              <a:t>of </a:t>
            </a:r>
            <a:r>
              <a:rPr sz="2800" spc="-10" dirty="0">
                <a:latin typeface="Liberation Serif"/>
                <a:cs typeface="Liberation Serif"/>
              </a:rPr>
              <a:t>differences </a:t>
            </a:r>
            <a:r>
              <a:rPr sz="2800" dirty="0">
                <a:latin typeface="Liberation Serif"/>
                <a:cs typeface="Liberation Serif"/>
              </a:rPr>
              <a:t>is </a:t>
            </a:r>
            <a:r>
              <a:rPr sz="2800" spc="-5" dirty="0">
                <a:latin typeface="Liberation Serif"/>
                <a:cs typeface="Liberation Serif"/>
              </a:rPr>
              <a:t>approximately normal, </a:t>
            </a:r>
            <a:r>
              <a:rPr sz="2800" dirty="0">
                <a:latin typeface="Liberation Serif"/>
                <a:cs typeface="Liberation Serif"/>
              </a:rPr>
              <a:t>then a </a:t>
            </a:r>
            <a:r>
              <a:rPr sz="2800" spc="-5" dirty="0">
                <a:latin typeface="Liberation Serif"/>
                <a:cs typeface="Liberation Serif"/>
              </a:rPr>
              <a:t>(1</a:t>
            </a:r>
            <a:r>
              <a:rPr sz="2800" spc="-30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–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153669"/>
            <a:ext cx="8676640" cy="1073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95"/>
              </a:spcBef>
            </a:pPr>
            <a:r>
              <a:rPr sz="2400" b="0" spc="-5" dirty="0">
                <a:solidFill>
                  <a:srgbClr val="000000"/>
                </a:solidFill>
                <a:latin typeface="Liberation Serif"/>
                <a:cs typeface="Liberation Serif"/>
              </a:rPr>
              <a:t>Breathing </a:t>
            </a:r>
            <a:r>
              <a:rPr sz="2400" b="0" dirty="0">
                <a:solidFill>
                  <a:srgbClr val="000000"/>
                </a:solidFill>
                <a:latin typeface="Liberation Serif"/>
                <a:cs typeface="Liberation Serif"/>
              </a:rPr>
              <a:t>rates, in breaths per minute </a:t>
            </a:r>
            <a:r>
              <a:rPr sz="2400" b="0" spc="-5" dirty="0">
                <a:solidFill>
                  <a:srgbClr val="000000"/>
                </a:solidFill>
                <a:latin typeface="Liberation Serif"/>
                <a:cs typeface="Liberation Serif"/>
              </a:rPr>
              <a:t>were measured </a:t>
            </a:r>
            <a:r>
              <a:rPr sz="2400" b="0" dirty="0">
                <a:solidFill>
                  <a:srgbClr val="000000"/>
                </a:solidFill>
                <a:latin typeface="Liberation Serif"/>
                <a:cs typeface="Liberation Serif"/>
              </a:rPr>
              <a:t>for a group of 10  people </a:t>
            </a:r>
            <a:r>
              <a:rPr sz="2400" b="0" spc="-5" dirty="0">
                <a:solidFill>
                  <a:srgbClr val="000000"/>
                </a:solidFill>
                <a:latin typeface="Liberation Serif"/>
                <a:cs typeface="Liberation Serif"/>
              </a:rPr>
              <a:t>at rest and </a:t>
            </a:r>
            <a:r>
              <a:rPr sz="2400" b="0" dirty="0">
                <a:solidFill>
                  <a:srgbClr val="000000"/>
                </a:solidFill>
                <a:latin typeface="Liberation Serif"/>
                <a:cs typeface="Liberation Serif"/>
              </a:rPr>
              <a:t>then during moderate exercise. </a:t>
            </a:r>
            <a:r>
              <a:rPr sz="2400" b="0" spc="-5" dirty="0">
                <a:solidFill>
                  <a:srgbClr val="000000"/>
                </a:solidFill>
                <a:latin typeface="Liberation Serif"/>
                <a:cs typeface="Liberation Serif"/>
              </a:rPr>
              <a:t>The </a:t>
            </a:r>
            <a:r>
              <a:rPr sz="2400" b="0" dirty="0">
                <a:solidFill>
                  <a:srgbClr val="000000"/>
                </a:solidFill>
                <a:latin typeface="Liberation Serif"/>
                <a:cs typeface="Liberation Serif"/>
              </a:rPr>
              <a:t>results are as  </a:t>
            </a:r>
            <a:r>
              <a:rPr sz="2400" b="0" spc="-5" dirty="0">
                <a:solidFill>
                  <a:srgbClr val="000000"/>
                </a:solidFill>
                <a:latin typeface="Liberation Serif"/>
                <a:cs typeface="Liberation Serif"/>
              </a:rPr>
              <a:t>follows: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90" y="6049009"/>
            <a:ext cx="8721090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345"/>
              </a:spcBef>
            </a:pPr>
            <a:r>
              <a:rPr sz="2400" spc="-5" dirty="0">
                <a:latin typeface="Liberation Serif"/>
                <a:cs typeface="Liberation Serif"/>
              </a:rPr>
              <a:t>Find </a:t>
            </a:r>
            <a:r>
              <a:rPr sz="2400" dirty="0">
                <a:latin typeface="Liberation Serif"/>
                <a:cs typeface="Liberation Serif"/>
              </a:rPr>
              <a:t>a 95% confidence interval for the </a:t>
            </a:r>
            <a:r>
              <a:rPr sz="2400" spc="-5" dirty="0">
                <a:latin typeface="Liberation Serif"/>
                <a:cs typeface="Liberation Serif"/>
              </a:rPr>
              <a:t>increase </a:t>
            </a:r>
            <a:r>
              <a:rPr sz="2400" dirty="0">
                <a:latin typeface="Liberation Serif"/>
                <a:cs typeface="Liberation Serif"/>
              </a:rPr>
              <a:t>in breathing rate due to  </a:t>
            </a:r>
            <a:r>
              <a:rPr sz="2400" spc="-5" dirty="0">
                <a:latin typeface="Liberation Serif"/>
                <a:cs typeface="Liberation Serif"/>
              </a:rPr>
              <a:t>exercise.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316" y="1315800"/>
            <a:ext cx="9022641" cy="4315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" y="449580"/>
            <a:ext cx="1651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Solution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590" y="4051300"/>
            <a:ext cx="9484995" cy="25349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Liberation Serif"/>
                <a:cs typeface="Liberation Serif"/>
              </a:rPr>
              <a:t>D_bar </a:t>
            </a:r>
            <a:r>
              <a:rPr sz="2200" dirty="0">
                <a:latin typeface="Liberation Serif"/>
                <a:cs typeface="Liberation Serif"/>
              </a:rPr>
              <a:t>= </a:t>
            </a:r>
            <a:r>
              <a:rPr sz="2200" spc="-10" dirty="0">
                <a:latin typeface="Liberation Serif"/>
                <a:cs typeface="Liberation Serif"/>
              </a:rPr>
              <a:t>mean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10" dirty="0">
                <a:latin typeface="Liberation Serif"/>
                <a:cs typeface="Liberation Serif"/>
              </a:rPr>
              <a:t>differences </a:t>
            </a:r>
            <a:r>
              <a:rPr sz="2200" dirty="0">
                <a:latin typeface="Liberation Serif"/>
                <a:cs typeface="Liberation Serif"/>
              </a:rPr>
              <a:t>=</a:t>
            </a:r>
            <a:r>
              <a:rPr sz="2200" spc="5" dirty="0">
                <a:latin typeface="Liberation Serif"/>
                <a:cs typeface="Liberation Serif"/>
              </a:rPr>
              <a:t> </a:t>
            </a:r>
            <a:r>
              <a:rPr sz="2200" dirty="0">
                <a:latin typeface="Liberation Serif"/>
                <a:cs typeface="Liberation Serif"/>
              </a:rPr>
              <a:t>19.4</a:t>
            </a:r>
            <a:endParaRPr sz="2200">
              <a:latin typeface="Liberation Serif"/>
              <a:cs typeface="Liberation Serif"/>
            </a:endParaRPr>
          </a:p>
          <a:p>
            <a:pPr marL="12700" marR="3907790">
              <a:lnSpc>
                <a:spcPts val="4079"/>
              </a:lnSpc>
              <a:spcBef>
                <a:spcPts val="155"/>
              </a:spcBef>
              <a:tabLst>
                <a:tab pos="939800" algn="l"/>
                <a:tab pos="1219200" algn="l"/>
              </a:tabLst>
            </a:pPr>
            <a:r>
              <a:rPr sz="2200" i="1" spc="-5" dirty="0">
                <a:latin typeface="Liberation Serif"/>
                <a:cs typeface="Liberation Serif"/>
              </a:rPr>
              <a:t>s</a:t>
            </a:r>
            <a:r>
              <a:rPr sz="1800" i="1" spc="-7" baseline="-4629" dirty="0">
                <a:latin typeface="Liberation Serif"/>
                <a:cs typeface="Liberation Serif"/>
              </a:rPr>
              <a:t>D </a:t>
            </a:r>
            <a:r>
              <a:rPr sz="2200" i="1" dirty="0">
                <a:latin typeface="Liberation Serif"/>
                <a:cs typeface="Liberation Serif"/>
              </a:rPr>
              <a:t>= </a:t>
            </a:r>
            <a:r>
              <a:rPr sz="2200" spc="-5" dirty="0">
                <a:latin typeface="Liberation Serif"/>
                <a:cs typeface="Liberation Serif"/>
              </a:rPr>
              <a:t>standard deviation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10" dirty="0">
                <a:latin typeface="Liberation Serif"/>
                <a:cs typeface="Liberation Serif"/>
              </a:rPr>
              <a:t>differences </a:t>
            </a:r>
            <a:r>
              <a:rPr sz="2200" dirty="0">
                <a:latin typeface="Liberation Serif"/>
                <a:cs typeface="Liberation Serif"/>
              </a:rPr>
              <a:t>= 2.836273  n =</a:t>
            </a:r>
            <a:r>
              <a:rPr sz="2200" spc="-5" dirty="0">
                <a:latin typeface="Liberation Serif"/>
                <a:cs typeface="Liberation Serif"/>
              </a:rPr>
              <a:t> </a:t>
            </a:r>
            <a:r>
              <a:rPr sz="2200" dirty="0">
                <a:latin typeface="Liberation Serif"/>
                <a:cs typeface="Liberation Serif"/>
              </a:rPr>
              <a:t>10	,	</a:t>
            </a:r>
            <a:r>
              <a:rPr sz="2200" spc="-5" dirty="0">
                <a:latin typeface="Liberation Serif"/>
                <a:cs typeface="Liberation Serif"/>
              </a:rPr>
              <a:t>alpha </a:t>
            </a:r>
            <a:r>
              <a:rPr sz="2200" dirty="0">
                <a:latin typeface="Liberation Serif"/>
                <a:cs typeface="Liberation Serif"/>
              </a:rPr>
              <a:t>=</a:t>
            </a:r>
            <a:r>
              <a:rPr sz="2200" spc="-15" dirty="0">
                <a:latin typeface="Liberation Serif"/>
                <a:cs typeface="Liberation Serif"/>
              </a:rPr>
              <a:t> </a:t>
            </a:r>
            <a:r>
              <a:rPr sz="2200" dirty="0">
                <a:latin typeface="Liberation Serif"/>
                <a:cs typeface="Liberation Serif"/>
              </a:rPr>
              <a:t>0.05</a:t>
            </a:r>
            <a:endParaRPr sz="2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3300" spc="7" baseline="7575" dirty="0">
                <a:latin typeface="Liberation Serif"/>
                <a:cs typeface="Liberation Serif"/>
              </a:rPr>
              <a:t>t</a:t>
            </a:r>
            <a:r>
              <a:rPr sz="1250" spc="5" dirty="0">
                <a:latin typeface="Liberation Serif"/>
                <a:cs typeface="Liberation Serif"/>
              </a:rPr>
              <a:t>10−1,.025 </a:t>
            </a:r>
            <a:r>
              <a:rPr sz="3300" baseline="7575" dirty="0">
                <a:latin typeface="Liberation Serif"/>
                <a:cs typeface="Liberation Serif"/>
              </a:rPr>
              <a:t>=</a:t>
            </a:r>
            <a:r>
              <a:rPr sz="3300" spc="-142" baseline="7575" dirty="0">
                <a:latin typeface="Liberation Serif"/>
                <a:cs typeface="Liberation Serif"/>
              </a:rPr>
              <a:t> </a:t>
            </a:r>
            <a:r>
              <a:rPr sz="3300" baseline="7575" dirty="0">
                <a:latin typeface="Liberation Serif"/>
                <a:cs typeface="Liberation Serif"/>
              </a:rPr>
              <a:t>2.262</a:t>
            </a:r>
            <a:endParaRPr sz="3300" baseline="7575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dirty="0">
                <a:latin typeface="Liberation Serif"/>
                <a:cs typeface="Liberation Serif"/>
              </a:rPr>
              <a:t>The 95% </a:t>
            </a:r>
            <a:r>
              <a:rPr sz="2200" spc="-5" dirty="0">
                <a:latin typeface="Liberation Serif"/>
                <a:cs typeface="Liberation Serif"/>
              </a:rPr>
              <a:t>confidence interval is </a:t>
            </a:r>
            <a:r>
              <a:rPr sz="2200" dirty="0">
                <a:latin typeface="Liberation Serif"/>
                <a:cs typeface="Liberation Serif"/>
              </a:rPr>
              <a:t>19.4 ± 2.262(2.836273/ </a:t>
            </a:r>
            <a:r>
              <a:rPr sz="2200" spc="5" dirty="0">
                <a:latin typeface="Arial"/>
                <a:cs typeface="Arial"/>
              </a:rPr>
              <a:t>√</a:t>
            </a:r>
            <a:r>
              <a:rPr sz="2200" spc="5" dirty="0">
                <a:latin typeface="Liberation Serif"/>
                <a:cs typeface="Liberation Serif"/>
              </a:rPr>
              <a:t>10), </a:t>
            </a:r>
            <a:r>
              <a:rPr sz="2200" dirty="0">
                <a:latin typeface="Liberation Serif"/>
                <a:cs typeface="Liberation Serif"/>
              </a:rPr>
              <a:t>or (17.3712, 21.4288).</a:t>
            </a:r>
            <a:endParaRPr sz="22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109" y="240983"/>
            <a:ext cx="7996004" cy="381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69" y="2642870"/>
            <a:ext cx="8890000" cy="1318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8309" marR="5080" indent="-435609">
              <a:lnSpc>
                <a:spcPts val="4900"/>
              </a:lnSpc>
              <a:spcBef>
                <a:spcPts val="580"/>
              </a:spcBef>
              <a:tabLst>
                <a:tab pos="3893185" algn="l"/>
                <a:tab pos="4880610" algn="l"/>
              </a:tabLst>
            </a:pPr>
            <a:r>
              <a:rPr sz="4400" spc="-5" dirty="0"/>
              <a:t>Construction</a:t>
            </a:r>
            <a:r>
              <a:rPr sz="4400" dirty="0"/>
              <a:t> of	</a:t>
            </a:r>
            <a:r>
              <a:rPr sz="4400" spc="-5" dirty="0"/>
              <a:t>Confidence Intervals  </a:t>
            </a:r>
            <a:r>
              <a:rPr sz="4400" dirty="0"/>
              <a:t>for</a:t>
            </a:r>
            <a:r>
              <a:rPr sz="4400" spc="-70" dirty="0"/>
              <a:t> </a:t>
            </a:r>
            <a:r>
              <a:rPr sz="4400" spc="-15" dirty="0"/>
              <a:t>Proportions</a:t>
            </a:r>
            <a:r>
              <a:rPr sz="4400" spc="15" dirty="0"/>
              <a:t> </a:t>
            </a:r>
            <a:r>
              <a:rPr sz="4400" dirty="0"/>
              <a:t>of	Large</a:t>
            </a:r>
            <a:r>
              <a:rPr sz="4400" spc="-15" dirty="0"/>
              <a:t> </a:t>
            </a:r>
            <a:r>
              <a:rPr sz="4400" spc="-5" dirty="0"/>
              <a:t>Samples</a:t>
            </a:r>
            <a:endParaRPr sz="4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50210" marR="5080" indent="-2703830">
              <a:lnSpc>
                <a:spcPts val="4430"/>
              </a:lnSpc>
              <a:spcBef>
                <a:spcPts val="555"/>
              </a:spcBef>
            </a:pPr>
            <a:r>
              <a:rPr sz="4000" spc="-5" dirty="0"/>
              <a:t>Confidence Intervals for </a:t>
            </a:r>
            <a:r>
              <a:rPr sz="4000" spc="-15" dirty="0"/>
              <a:t>Proportions</a:t>
            </a:r>
            <a:r>
              <a:rPr sz="4000" spc="-95" dirty="0"/>
              <a:t> </a:t>
            </a:r>
            <a:r>
              <a:rPr sz="4000" dirty="0"/>
              <a:t>of  Large</a:t>
            </a:r>
            <a:r>
              <a:rPr sz="4000" spc="-15" dirty="0"/>
              <a:t> </a:t>
            </a:r>
            <a:r>
              <a:rPr sz="4000" spc="-5" dirty="0"/>
              <a:t>samples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1490" y="1719579"/>
            <a:ext cx="8972550" cy="22174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latin typeface="Liberation Serif"/>
                <a:cs typeface="Liberation Serif"/>
              </a:rPr>
              <a:t>The method that we discussed </a:t>
            </a:r>
            <a:r>
              <a:rPr sz="2800" dirty="0">
                <a:latin typeface="Liberation Serif"/>
                <a:cs typeface="Liberation Serif"/>
              </a:rPr>
              <a:t>in the </a:t>
            </a:r>
            <a:r>
              <a:rPr sz="2800" spc="-5" dirty="0">
                <a:latin typeface="Liberation Serif"/>
                <a:cs typeface="Liberation Serif"/>
              </a:rPr>
              <a:t>last section </a:t>
            </a:r>
            <a:r>
              <a:rPr sz="2800" spc="-10" dirty="0">
                <a:latin typeface="Liberation Serif"/>
                <a:cs typeface="Liberation Serif"/>
              </a:rPr>
              <a:t>was </a:t>
            </a:r>
            <a:r>
              <a:rPr sz="2800" dirty="0">
                <a:latin typeface="Liberation Serif"/>
                <a:cs typeface="Liberation Serif"/>
              </a:rPr>
              <a:t>for a  </a:t>
            </a:r>
            <a:r>
              <a:rPr sz="2800" spc="-10" dirty="0">
                <a:latin typeface="Liberation Serif"/>
                <a:cs typeface="Liberation Serif"/>
              </a:rPr>
              <a:t>mean </a:t>
            </a:r>
            <a:r>
              <a:rPr sz="2800" dirty="0">
                <a:latin typeface="Liberation Serif"/>
                <a:cs typeface="Liberation Serif"/>
              </a:rPr>
              <a:t>from </a:t>
            </a:r>
            <a:r>
              <a:rPr sz="2800" spc="-5" dirty="0">
                <a:latin typeface="Liberation Serif"/>
                <a:cs typeface="Liberation Serif"/>
              </a:rPr>
              <a:t>any </a:t>
            </a:r>
            <a:r>
              <a:rPr sz="2800" dirty="0">
                <a:latin typeface="Liberation Serif"/>
                <a:cs typeface="Liberation Serif"/>
              </a:rPr>
              <a:t>population from </a:t>
            </a:r>
            <a:r>
              <a:rPr sz="2800" spc="-5" dirty="0">
                <a:latin typeface="Liberation Serif"/>
                <a:cs typeface="Liberation Serif"/>
              </a:rPr>
              <a:t>which </a:t>
            </a:r>
            <a:r>
              <a:rPr sz="2800" dirty="0">
                <a:latin typeface="Liberation Serif"/>
                <a:cs typeface="Liberation Serif"/>
              </a:rPr>
              <a:t>a </a:t>
            </a:r>
            <a:r>
              <a:rPr sz="2800" spc="-15" dirty="0">
                <a:latin typeface="Liberation Serif"/>
                <a:cs typeface="Liberation Serif"/>
              </a:rPr>
              <a:t>large </a:t>
            </a:r>
            <a:r>
              <a:rPr sz="2800" spc="-5" dirty="0">
                <a:latin typeface="Liberation Serif"/>
                <a:cs typeface="Liberation Serif"/>
              </a:rPr>
              <a:t>sample </a:t>
            </a:r>
            <a:r>
              <a:rPr sz="2800" dirty="0">
                <a:latin typeface="Liberation Serif"/>
                <a:cs typeface="Liberation Serif"/>
              </a:rPr>
              <a:t>has</a:t>
            </a:r>
            <a:r>
              <a:rPr sz="2800" spc="-85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been  drawn.</a:t>
            </a:r>
            <a:endParaRPr sz="2800">
              <a:latin typeface="Liberation Serif"/>
              <a:cs typeface="Liberation Serif"/>
            </a:endParaRPr>
          </a:p>
          <a:p>
            <a:pPr marL="12700" marR="1310005">
              <a:lnSpc>
                <a:spcPts val="3120"/>
              </a:lnSpc>
              <a:spcBef>
                <a:spcPts val="1420"/>
              </a:spcBef>
            </a:pPr>
            <a:r>
              <a:rPr sz="2800" spc="-5" dirty="0">
                <a:latin typeface="Liberation Serif"/>
                <a:cs typeface="Liberation Serif"/>
              </a:rPr>
              <a:t>When </a:t>
            </a:r>
            <a:r>
              <a:rPr sz="2800" dirty="0">
                <a:latin typeface="Liberation Serif"/>
                <a:cs typeface="Liberation Serif"/>
              </a:rPr>
              <a:t>the population </a:t>
            </a:r>
            <a:r>
              <a:rPr sz="2800" spc="-5" dirty="0">
                <a:latin typeface="Liberation Serif"/>
                <a:cs typeface="Liberation Serif"/>
              </a:rPr>
              <a:t>has </a:t>
            </a:r>
            <a:r>
              <a:rPr sz="2800" dirty="0">
                <a:latin typeface="Liberation Serif"/>
                <a:cs typeface="Liberation Serif"/>
              </a:rPr>
              <a:t>a </a:t>
            </a:r>
            <a:r>
              <a:rPr sz="2800" spc="-5" dirty="0">
                <a:latin typeface="Liberation Serif"/>
                <a:cs typeface="Liberation Serif"/>
              </a:rPr>
              <a:t>Bernoulli </a:t>
            </a:r>
            <a:r>
              <a:rPr sz="2800" dirty="0">
                <a:latin typeface="Liberation Serif"/>
                <a:cs typeface="Liberation Serif"/>
              </a:rPr>
              <a:t>distribution,</a:t>
            </a:r>
            <a:r>
              <a:rPr sz="2800" spc="-75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this  expression takes </a:t>
            </a:r>
            <a:r>
              <a:rPr sz="2800" dirty="0">
                <a:latin typeface="Liberation Serif"/>
                <a:cs typeface="Liberation Serif"/>
              </a:rPr>
              <a:t>on a </a:t>
            </a:r>
            <a:r>
              <a:rPr sz="2800" spc="-5" dirty="0">
                <a:latin typeface="Liberation Serif"/>
                <a:cs typeface="Liberation Serif"/>
              </a:rPr>
              <a:t>special</a:t>
            </a:r>
            <a:r>
              <a:rPr sz="2800" spc="-50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form.</a:t>
            </a:r>
            <a:endParaRPr sz="28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18791</TotalTime>
  <Words>5416</Words>
  <Application>Microsoft Office PowerPoint</Application>
  <PresentationFormat>Custom</PresentationFormat>
  <Paragraphs>706</Paragraphs>
  <Slides>127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Office Theme</vt:lpstr>
      <vt:lpstr>Introduction to Data  Science</vt:lpstr>
      <vt:lpstr>Central Limit Theorem(CLT)</vt:lpstr>
      <vt:lpstr>Central Limit Theorem</vt:lpstr>
      <vt:lpstr>Problem 1</vt:lpstr>
      <vt:lpstr>Problem 1 - Solution</vt:lpstr>
      <vt:lpstr>Problem 2</vt:lpstr>
      <vt:lpstr>Problem 2 - Solution</vt:lpstr>
      <vt:lpstr>Problem 2 - Solution</vt:lpstr>
      <vt:lpstr>Problem 2 - Solution</vt:lpstr>
      <vt:lpstr>Problem 2 - Solution</vt:lpstr>
      <vt:lpstr>Point Estimate</vt:lpstr>
      <vt:lpstr>Slide 12</vt:lpstr>
      <vt:lpstr>Example</vt:lpstr>
      <vt:lpstr>We address 2 Questions in this section</vt:lpstr>
      <vt:lpstr>Measuring goodness of an Estimator</vt:lpstr>
      <vt:lpstr>Slide 16</vt:lpstr>
      <vt:lpstr>Problem 2</vt:lpstr>
      <vt:lpstr>Method to construct good Estimator</vt:lpstr>
      <vt:lpstr>MLE – when there's just one  parameter to estimate</vt:lpstr>
      <vt:lpstr>MLE – when there's more than  one parameter to estimate</vt:lpstr>
      <vt:lpstr>Problems</vt:lpstr>
      <vt:lpstr>Problems</vt:lpstr>
      <vt:lpstr>Point Estimate</vt:lpstr>
      <vt:lpstr>Slide 24</vt:lpstr>
      <vt:lpstr>Example</vt:lpstr>
      <vt:lpstr>CONFIDENCE INTERVALS</vt:lpstr>
      <vt:lpstr>Confidence Intervals</vt:lpstr>
      <vt:lpstr>Slide 28</vt:lpstr>
      <vt:lpstr>Construction of Confidence Intervals for  Population Mean of Large Samples:</vt:lpstr>
      <vt:lpstr>Construction of Confidence Intervals for  Population Mean of Large Samples:</vt:lpstr>
      <vt:lpstr>Construction of Confidence Intervals for  Population Mean of Large Samples:</vt:lpstr>
      <vt:lpstr>Problem 1</vt:lpstr>
      <vt:lpstr>Problem 1 : Solution</vt:lpstr>
      <vt:lpstr>Problem 2</vt:lpstr>
      <vt:lpstr>Problem 2 : Solution</vt:lpstr>
      <vt:lpstr>Problem 3</vt:lpstr>
      <vt:lpstr>Problem 3 : Solution</vt:lpstr>
      <vt:lpstr>Problem 3 - Continued</vt:lpstr>
      <vt:lpstr>Problem 3 : Solution</vt:lpstr>
      <vt:lpstr>Problem 4</vt:lpstr>
      <vt:lpstr>Slide 41</vt:lpstr>
      <vt:lpstr>Problem 5</vt:lpstr>
      <vt:lpstr>Problem 5 - Solution</vt:lpstr>
      <vt:lpstr>Interpreting Confidence Intervals</vt:lpstr>
      <vt:lpstr>Assumptions made in interpreting a  CI of a mean:</vt:lpstr>
      <vt:lpstr>Probability vs Confidence</vt:lpstr>
      <vt:lpstr>Meaning and Interpretaion of  Confidence Interval:</vt:lpstr>
      <vt:lpstr>68% Confidence Level</vt:lpstr>
      <vt:lpstr>Misinterpretations ofConfidence  Intervals</vt:lpstr>
      <vt:lpstr>One-sided Confidence Intervals</vt:lpstr>
      <vt:lpstr>Slide 51</vt:lpstr>
      <vt:lpstr>Problem 1</vt:lpstr>
      <vt:lpstr>Problem 1 : Solution</vt:lpstr>
      <vt:lpstr>Problem 2</vt:lpstr>
      <vt:lpstr>Problem 2 : Solution</vt:lpstr>
      <vt:lpstr>Factors that affect the Margin of  Error ( z/2 (σ /√n) )</vt:lpstr>
      <vt:lpstr>Slide 57</vt:lpstr>
      <vt:lpstr>Slide 58</vt:lpstr>
      <vt:lpstr>Slide 59</vt:lpstr>
      <vt:lpstr>Observations</vt:lpstr>
      <vt:lpstr>Construction of Confidence Intervals  for Population Mean of Small  Samples (n &lt; 30)</vt:lpstr>
      <vt:lpstr>Introduction</vt:lpstr>
      <vt:lpstr>THE t DISTRIBUTION</vt:lpstr>
      <vt:lpstr>Student's t distribution</vt:lpstr>
      <vt:lpstr>Slide 65</vt:lpstr>
      <vt:lpstr>RELATIONSHIP TO THE NORMAL  CURVE</vt:lpstr>
      <vt:lpstr>Using t table</vt:lpstr>
      <vt:lpstr>Problem 1</vt:lpstr>
      <vt:lpstr>Solution: Problem 1 – Part 1 (a)</vt:lpstr>
      <vt:lpstr>Solution: Problem 1 – Part 1 (b)</vt:lpstr>
      <vt:lpstr>Solution: Problem 1 – Part 2</vt:lpstr>
      <vt:lpstr>Student's t Distribution is Appropriate when</vt:lpstr>
      <vt:lpstr>Constructing Confidence Interval for  Small Samples using t distribution:</vt:lpstr>
      <vt:lpstr>One-Sided CI for Small Samples</vt:lpstr>
      <vt:lpstr>Problem 2</vt:lpstr>
      <vt:lpstr>Problem 2 : Solution</vt:lpstr>
      <vt:lpstr>Problem 3</vt:lpstr>
      <vt:lpstr>Problem 3 : Solution</vt:lpstr>
      <vt:lpstr>Problem 4</vt:lpstr>
      <vt:lpstr>Slide 80</vt:lpstr>
      <vt:lpstr>Problem 4 – Solution</vt:lpstr>
      <vt:lpstr>Problem 5</vt:lpstr>
      <vt:lpstr>Problem 5 : Solution</vt:lpstr>
      <vt:lpstr>Slide 84</vt:lpstr>
      <vt:lpstr>Problem 6 : Solution</vt:lpstr>
      <vt:lpstr>Note: Use z not t if standard deviation of the  population is known.</vt:lpstr>
      <vt:lpstr>Construction of Confidence Intervals  for Difference between Two  Population Means of Large Samples</vt:lpstr>
      <vt:lpstr>Sum/ Difference of two independent normally  distributed random variables is normal</vt:lpstr>
      <vt:lpstr>A Confidence Interval for the Difference  Between Two Means</vt:lpstr>
      <vt:lpstr>A Confidence Interval for the Difference  Between Two Means</vt:lpstr>
      <vt:lpstr>Problem 1</vt:lpstr>
      <vt:lpstr>Problem 1 : Solution</vt:lpstr>
      <vt:lpstr>Construction of Confidence Intervals  for Paired Data</vt:lpstr>
      <vt:lpstr>Paired data</vt:lpstr>
      <vt:lpstr>Constructing Confidence Intervals with  Paired data:</vt:lpstr>
      <vt:lpstr>Breathing rates, in breaths per minute were measured for a group of 10  people at rest and then during moderate exercise. The results are as  follows:</vt:lpstr>
      <vt:lpstr>Solution</vt:lpstr>
      <vt:lpstr>Construction of Confidence Intervals  for Proportions of Large Samples</vt:lpstr>
      <vt:lpstr>Confidence Intervals for Proportions of  Large samples</vt:lpstr>
      <vt:lpstr>Sampling Distribution of p_hat</vt:lpstr>
      <vt:lpstr>The Traditional Method – Constructing  CI for proportions</vt:lpstr>
      <vt:lpstr>Constructing CI for proportions</vt:lpstr>
      <vt:lpstr>One-sided CI for proportions</vt:lpstr>
      <vt:lpstr>Problem 1 – Part a</vt:lpstr>
      <vt:lpstr>Solution : Problem 1 – Part a</vt:lpstr>
      <vt:lpstr>Problem 1 – Part b</vt:lpstr>
      <vt:lpstr>Solution : Problem 1 – Part b</vt:lpstr>
      <vt:lpstr>Problem 1 – Part c</vt:lpstr>
      <vt:lpstr>Solution : Problem 1 – Part c</vt:lpstr>
      <vt:lpstr>Problem 1 – Part d</vt:lpstr>
      <vt:lpstr>Solution : Problem 1 – Part d</vt:lpstr>
      <vt:lpstr>Problem 1 – Part e</vt:lpstr>
      <vt:lpstr>Solution : Problem 1 – Part e</vt:lpstr>
      <vt:lpstr>Problem 1 – Part f</vt:lpstr>
      <vt:lpstr>Solution : Problem 1 – Part f</vt:lpstr>
      <vt:lpstr>Problem 1 – Part g</vt:lpstr>
      <vt:lpstr>Solution : Problem 1 – Part g</vt:lpstr>
      <vt:lpstr>Problem 2</vt:lpstr>
      <vt:lpstr>Problem 2 : Solution</vt:lpstr>
      <vt:lpstr>Traditional Method</vt:lpstr>
      <vt:lpstr>Problem 1 : Solution</vt:lpstr>
      <vt:lpstr>Problem 2(b) : Solution</vt:lpstr>
      <vt:lpstr>Practice Questions</vt:lpstr>
      <vt:lpstr>Problem 1 A group of five individuals with high blood pressure were given a  new drug that was designed to lower blood pressure. Systolic blood  pressure was measured before and after treatment for each  individual, with the following results:</vt:lpstr>
      <vt:lpstr>Problem 2</vt:lpstr>
      <vt:lpstr>Problem 3</vt:lpstr>
      <vt:lpstr>Problem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 Science</dc:title>
  <dc:creator>Administrator</dc:creator>
  <cp:lastModifiedBy>Uma Prabha</cp:lastModifiedBy>
  <cp:revision>27</cp:revision>
  <dcterms:created xsi:type="dcterms:W3CDTF">2019-10-14T03:57:14Z</dcterms:created>
  <dcterms:modified xsi:type="dcterms:W3CDTF">2019-10-28T04:03:20Z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2016-09-27T00:00:00Z</vt:filetime>
  </property>
  <property fmtid="{D5CDD505-2E9C-101B-9397-08002B2CF9AE}" pid="3" name="Creator">
    <vt:lpwstr>Impress</vt:lpwstr>
  </property>
  <property fmtid="{D5CDD505-2E9C-101B-9397-08002B2CF9AE}" pid="4" name="LastSaved">
    <vt:filetime>2019-10-14T00:00:00Z</vt:filetime>
  </property>
</Properties>
</file>